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0.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3.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4.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5.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6.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7.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8.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9.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0.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1.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2.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3.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4.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25.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26.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27.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28.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29.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0.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31.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32.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3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34.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35.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36.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1" r:id="rId2"/>
    <p:sldMasterId id="2147483748" r:id="rId3"/>
    <p:sldMasterId id="2147483765" r:id="rId4"/>
    <p:sldMasterId id="2147483799" r:id="rId5"/>
    <p:sldMasterId id="2147483813" r:id="rId6"/>
    <p:sldMasterId id="2147483827" r:id="rId7"/>
    <p:sldMasterId id="2147483841" r:id="rId8"/>
    <p:sldMasterId id="2147483855" r:id="rId9"/>
    <p:sldMasterId id="2147483869" r:id="rId10"/>
    <p:sldMasterId id="2147483885" r:id="rId11"/>
    <p:sldMasterId id="2147483898" r:id="rId12"/>
    <p:sldMasterId id="2147483927" r:id="rId13"/>
    <p:sldMasterId id="2147483939" r:id="rId14"/>
    <p:sldMasterId id="2147483951" r:id="rId15"/>
    <p:sldMasterId id="2147483963" r:id="rId16"/>
    <p:sldMasterId id="2147483975" r:id="rId17"/>
    <p:sldMasterId id="2147483987" r:id="rId18"/>
    <p:sldMasterId id="2147484004" r:id="rId19"/>
    <p:sldMasterId id="2147484021" r:id="rId20"/>
    <p:sldMasterId id="2147484038" r:id="rId21"/>
    <p:sldMasterId id="2147484054" r:id="rId22"/>
    <p:sldMasterId id="2147484070" r:id="rId23"/>
    <p:sldMasterId id="2147484086" r:id="rId24"/>
    <p:sldMasterId id="2147484130" r:id="rId25"/>
    <p:sldMasterId id="2147484147" r:id="rId26"/>
    <p:sldMasterId id="2147484182" r:id="rId27"/>
    <p:sldMasterId id="2147484199" r:id="rId28"/>
    <p:sldMasterId id="2147484214" r:id="rId29"/>
    <p:sldMasterId id="2147484231" r:id="rId30"/>
    <p:sldMasterId id="2147484248" r:id="rId31"/>
    <p:sldMasterId id="2147484265" r:id="rId32"/>
    <p:sldMasterId id="2147484282" r:id="rId33"/>
    <p:sldMasterId id="2147484299" r:id="rId34"/>
    <p:sldMasterId id="2147484316" r:id="rId35"/>
    <p:sldMasterId id="2147484333" r:id="rId36"/>
    <p:sldMasterId id="2147484350" r:id="rId37"/>
  </p:sldMasterIdLst>
  <p:notesMasterIdLst>
    <p:notesMasterId r:id="rId188"/>
  </p:notesMasterIdLst>
  <p:handoutMasterIdLst>
    <p:handoutMasterId r:id="rId189"/>
  </p:handoutMasterIdLst>
  <p:sldIdLst>
    <p:sldId id="817" r:id="rId38"/>
    <p:sldId id="607" r:id="rId39"/>
    <p:sldId id="783" r:id="rId40"/>
    <p:sldId id="784" r:id="rId41"/>
    <p:sldId id="608" r:id="rId42"/>
    <p:sldId id="609" r:id="rId43"/>
    <p:sldId id="610" r:id="rId44"/>
    <p:sldId id="611" r:id="rId45"/>
    <p:sldId id="612" r:id="rId46"/>
    <p:sldId id="613" r:id="rId47"/>
    <p:sldId id="614" r:id="rId48"/>
    <p:sldId id="615" r:id="rId49"/>
    <p:sldId id="616" r:id="rId50"/>
    <p:sldId id="751" r:id="rId51"/>
    <p:sldId id="617" r:id="rId52"/>
    <p:sldId id="618" r:id="rId53"/>
    <p:sldId id="729" r:id="rId54"/>
    <p:sldId id="620" r:id="rId55"/>
    <p:sldId id="621" r:id="rId56"/>
    <p:sldId id="622" r:id="rId57"/>
    <p:sldId id="623" r:id="rId58"/>
    <p:sldId id="624" r:id="rId59"/>
    <p:sldId id="625" r:id="rId60"/>
    <p:sldId id="626" r:id="rId61"/>
    <p:sldId id="627" r:id="rId62"/>
    <p:sldId id="628" r:id="rId63"/>
    <p:sldId id="629" r:id="rId64"/>
    <p:sldId id="630" r:id="rId65"/>
    <p:sldId id="799" r:id="rId66"/>
    <p:sldId id="791" r:id="rId67"/>
    <p:sldId id="792" r:id="rId68"/>
    <p:sldId id="793" r:id="rId69"/>
    <p:sldId id="794" r:id="rId70"/>
    <p:sldId id="796" r:id="rId71"/>
    <p:sldId id="797" r:id="rId72"/>
    <p:sldId id="798" r:id="rId73"/>
    <p:sldId id="800" r:id="rId74"/>
    <p:sldId id="801" r:id="rId75"/>
    <p:sldId id="802" r:id="rId76"/>
    <p:sldId id="803" r:id="rId77"/>
    <p:sldId id="804" r:id="rId78"/>
    <p:sldId id="806" r:id="rId79"/>
    <p:sldId id="807" r:id="rId80"/>
    <p:sldId id="808" r:id="rId81"/>
    <p:sldId id="809" r:id="rId82"/>
    <p:sldId id="811" r:id="rId83"/>
    <p:sldId id="812" r:id="rId84"/>
    <p:sldId id="631" r:id="rId85"/>
    <p:sldId id="632" r:id="rId86"/>
    <p:sldId id="633" r:id="rId87"/>
    <p:sldId id="634" r:id="rId88"/>
    <p:sldId id="756" r:id="rId89"/>
    <p:sldId id="753" r:id="rId90"/>
    <p:sldId id="732" r:id="rId91"/>
    <p:sldId id="730" r:id="rId92"/>
    <p:sldId id="731" r:id="rId93"/>
    <p:sldId id="813" r:id="rId94"/>
    <p:sldId id="814" r:id="rId95"/>
    <p:sldId id="816" r:id="rId96"/>
    <p:sldId id="699" r:id="rId97"/>
    <p:sldId id="738" r:id="rId98"/>
    <p:sldId id="700" r:id="rId99"/>
    <p:sldId id="701" r:id="rId100"/>
    <p:sldId id="750" r:id="rId101"/>
    <p:sldId id="635" r:id="rId102"/>
    <p:sldId id="636" r:id="rId103"/>
    <p:sldId id="637" r:id="rId104"/>
    <p:sldId id="638" r:id="rId105"/>
    <p:sldId id="639" r:id="rId106"/>
    <p:sldId id="640" r:id="rId107"/>
    <p:sldId id="641" r:id="rId108"/>
    <p:sldId id="642" r:id="rId109"/>
    <p:sldId id="643" r:id="rId110"/>
    <p:sldId id="644" r:id="rId111"/>
    <p:sldId id="773" r:id="rId112"/>
    <p:sldId id="645" r:id="rId113"/>
    <p:sldId id="646" r:id="rId114"/>
    <p:sldId id="647" r:id="rId115"/>
    <p:sldId id="703" r:id="rId116"/>
    <p:sldId id="704" r:id="rId117"/>
    <p:sldId id="650" r:id="rId118"/>
    <p:sldId id="651" r:id="rId119"/>
    <p:sldId id="652" r:id="rId120"/>
    <p:sldId id="653" r:id="rId121"/>
    <p:sldId id="654" r:id="rId122"/>
    <p:sldId id="655" r:id="rId123"/>
    <p:sldId id="656" r:id="rId124"/>
    <p:sldId id="657" r:id="rId125"/>
    <p:sldId id="658" r:id="rId126"/>
    <p:sldId id="705" r:id="rId127"/>
    <p:sldId id="660" r:id="rId128"/>
    <p:sldId id="661" r:id="rId129"/>
    <p:sldId id="757" r:id="rId130"/>
    <p:sldId id="758" r:id="rId131"/>
    <p:sldId id="759" r:id="rId132"/>
    <p:sldId id="760" r:id="rId133"/>
    <p:sldId id="761" r:id="rId134"/>
    <p:sldId id="762" r:id="rId135"/>
    <p:sldId id="775" r:id="rId136"/>
    <p:sldId id="776" r:id="rId137"/>
    <p:sldId id="763" r:id="rId138"/>
    <p:sldId id="764" r:id="rId139"/>
    <p:sldId id="777" r:id="rId140"/>
    <p:sldId id="765" r:id="rId141"/>
    <p:sldId id="766" r:id="rId142"/>
    <p:sldId id="767" r:id="rId143"/>
    <p:sldId id="768" r:id="rId144"/>
    <p:sldId id="769" r:id="rId145"/>
    <p:sldId id="770" r:id="rId146"/>
    <p:sldId id="771" r:id="rId147"/>
    <p:sldId id="772" r:id="rId148"/>
    <p:sldId id="710" r:id="rId149"/>
    <p:sldId id="708" r:id="rId150"/>
    <p:sldId id="711" r:id="rId151"/>
    <p:sldId id="663" r:id="rId152"/>
    <p:sldId id="706" r:id="rId153"/>
    <p:sldId id="707" r:id="rId154"/>
    <p:sldId id="666" r:id="rId155"/>
    <p:sldId id="774" r:id="rId156"/>
    <p:sldId id="667" r:id="rId157"/>
    <p:sldId id="668" r:id="rId158"/>
    <p:sldId id="669" r:id="rId159"/>
    <p:sldId id="670" r:id="rId160"/>
    <p:sldId id="671" r:id="rId161"/>
    <p:sldId id="672" r:id="rId162"/>
    <p:sldId id="734" r:id="rId163"/>
    <p:sldId id="735" r:id="rId164"/>
    <p:sldId id="733" r:id="rId165"/>
    <p:sldId id="712" r:id="rId166"/>
    <p:sldId id="778" r:id="rId167"/>
    <p:sldId id="674" r:id="rId168"/>
    <p:sldId id="675" r:id="rId169"/>
    <p:sldId id="676" r:id="rId170"/>
    <p:sldId id="677" r:id="rId171"/>
    <p:sldId id="678" r:id="rId172"/>
    <p:sldId id="679" r:id="rId173"/>
    <p:sldId id="680" r:id="rId174"/>
    <p:sldId id="681" r:id="rId175"/>
    <p:sldId id="780" r:id="rId176"/>
    <p:sldId id="779" r:id="rId177"/>
    <p:sldId id="782" r:id="rId178"/>
    <p:sldId id="722" r:id="rId179"/>
    <p:sldId id="737" r:id="rId180"/>
    <p:sldId id="748" r:id="rId181"/>
    <p:sldId id="728" r:id="rId182"/>
    <p:sldId id="727" r:id="rId183"/>
    <p:sldId id="721" r:id="rId184"/>
    <p:sldId id="720" r:id="rId185"/>
    <p:sldId id="716" r:id="rId186"/>
    <p:sldId id="717" r:id="rId187"/>
  </p:sldIdLst>
  <p:sldSz cx="9144000" cy="6858000" type="screen4x3"/>
  <p:notesSz cx="6742113" cy="9872663"/>
  <p:defaultTextStyle>
    <a:defPPr>
      <a:defRPr lang="ja-JP"/>
    </a:defPPr>
    <a:lvl1pPr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29" autoAdjust="0"/>
  </p:normalViewPr>
  <p:slideViewPr>
    <p:cSldViewPr>
      <p:cViewPr varScale="1">
        <p:scale>
          <a:sx n="66" d="100"/>
          <a:sy n="66" d="100"/>
        </p:scale>
        <p:origin x="-1506" y="-96"/>
      </p:cViewPr>
      <p:guideLst>
        <p:guide orient="horz" pos="2160"/>
        <p:guide pos="2880"/>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47" Type="http://schemas.openxmlformats.org/officeDocument/2006/relationships/slide" Target="slides/slide10.xml"/><Relationship Id="rId63" Type="http://schemas.openxmlformats.org/officeDocument/2006/relationships/slide" Target="slides/slide26.xml"/><Relationship Id="rId68" Type="http://schemas.openxmlformats.org/officeDocument/2006/relationships/slide" Target="slides/slide31.xml"/><Relationship Id="rId84" Type="http://schemas.openxmlformats.org/officeDocument/2006/relationships/slide" Target="slides/slide47.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38" Type="http://schemas.openxmlformats.org/officeDocument/2006/relationships/slide" Target="slides/slide101.xml"/><Relationship Id="rId154" Type="http://schemas.openxmlformats.org/officeDocument/2006/relationships/slide" Target="slides/slide117.xml"/><Relationship Id="rId159" Type="http://schemas.openxmlformats.org/officeDocument/2006/relationships/slide" Target="slides/slide122.xml"/><Relationship Id="rId175" Type="http://schemas.openxmlformats.org/officeDocument/2006/relationships/slide" Target="slides/slide138.xml"/><Relationship Id="rId170" Type="http://schemas.openxmlformats.org/officeDocument/2006/relationships/slide" Target="slides/slide133.xml"/><Relationship Id="rId191"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6.xml"/><Relationship Id="rId58" Type="http://schemas.openxmlformats.org/officeDocument/2006/relationships/slide" Target="slides/slide21.xml"/><Relationship Id="rId74" Type="http://schemas.openxmlformats.org/officeDocument/2006/relationships/slide" Target="slides/slide37.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28" Type="http://schemas.openxmlformats.org/officeDocument/2006/relationships/slide" Target="slides/slide91.xml"/><Relationship Id="rId144" Type="http://schemas.openxmlformats.org/officeDocument/2006/relationships/slide" Target="slides/slide107.xml"/><Relationship Id="rId149" Type="http://schemas.openxmlformats.org/officeDocument/2006/relationships/slide" Target="slides/slide112.xml"/><Relationship Id="rId5" Type="http://schemas.openxmlformats.org/officeDocument/2006/relationships/slideMaster" Target="slideMasters/slideMaster5.xml"/><Relationship Id="rId90" Type="http://schemas.openxmlformats.org/officeDocument/2006/relationships/slide" Target="slides/slide53.xml"/><Relationship Id="rId95" Type="http://schemas.openxmlformats.org/officeDocument/2006/relationships/slide" Target="slides/slide58.xml"/><Relationship Id="rId160" Type="http://schemas.openxmlformats.org/officeDocument/2006/relationships/slide" Target="slides/slide123.xml"/><Relationship Id="rId165" Type="http://schemas.openxmlformats.org/officeDocument/2006/relationships/slide" Target="slides/slide128.xml"/><Relationship Id="rId181" Type="http://schemas.openxmlformats.org/officeDocument/2006/relationships/slide" Target="slides/slide144.xml"/><Relationship Id="rId186" Type="http://schemas.openxmlformats.org/officeDocument/2006/relationships/slide" Target="slides/slide14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6.xml"/><Relationship Id="rId48" Type="http://schemas.openxmlformats.org/officeDocument/2006/relationships/slide" Target="slides/slide11.xml"/><Relationship Id="rId64" Type="http://schemas.openxmlformats.org/officeDocument/2006/relationships/slide" Target="slides/slide27.xml"/><Relationship Id="rId69" Type="http://schemas.openxmlformats.org/officeDocument/2006/relationships/slide" Target="slides/slide32.xml"/><Relationship Id="rId113" Type="http://schemas.openxmlformats.org/officeDocument/2006/relationships/slide" Target="slides/slide76.xml"/><Relationship Id="rId118" Type="http://schemas.openxmlformats.org/officeDocument/2006/relationships/slide" Target="slides/slide81.xml"/><Relationship Id="rId134" Type="http://schemas.openxmlformats.org/officeDocument/2006/relationships/slide" Target="slides/slide97.xml"/><Relationship Id="rId139" Type="http://schemas.openxmlformats.org/officeDocument/2006/relationships/slide" Target="slides/slide102.xml"/><Relationship Id="rId80" Type="http://schemas.openxmlformats.org/officeDocument/2006/relationships/slide" Target="slides/slide43.xml"/><Relationship Id="rId85" Type="http://schemas.openxmlformats.org/officeDocument/2006/relationships/slide" Target="slides/slide48.xml"/><Relationship Id="rId150" Type="http://schemas.openxmlformats.org/officeDocument/2006/relationships/slide" Target="slides/slide113.xml"/><Relationship Id="rId155" Type="http://schemas.openxmlformats.org/officeDocument/2006/relationships/slide" Target="slides/slide118.xml"/><Relationship Id="rId171" Type="http://schemas.openxmlformats.org/officeDocument/2006/relationships/slide" Target="slides/slide134.xml"/><Relationship Id="rId176" Type="http://schemas.openxmlformats.org/officeDocument/2006/relationships/slide" Target="slides/slide139.xml"/><Relationship Id="rId192"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08" Type="http://schemas.openxmlformats.org/officeDocument/2006/relationships/slide" Target="slides/slide71.xml"/><Relationship Id="rId124" Type="http://schemas.openxmlformats.org/officeDocument/2006/relationships/slide" Target="slides/slide87.xml"/><Relationship Id="rId129" Type="http://schemas.openxmlformats.org/officeDocument/2006/relationships/slide" Target="slides/slide92.xml"/><Relationship Id="rId54" Type="http://schemas.openxmlformats.org/officeDocument/2006/relationships/slide" Target="slides/slide17.xml"/><Relationship Id="rId70" Type="http://schemas.openxmlformats.org/officeDocument/2006/relationships/slide" Target="slides/slide33.xml"/><Relationship Id="rId75" Type="http://schemas.openxmlformats.org/officeDocument/2006/relationships/slide" Target="slides/slide38.xml"/><Relationship Id="rId91" Type="http://schemas.openxmlformats.org/officeDocument/2006/relationships/slide" Target="slides/slide54.xml"/><Relationship Id="rId96" Type="http://schemas.openxmlformats.org/officeDocument/2006/relationships/slide" Target="slides/slide59.xml"/><Relationship Id="rId140" Type="http://schemas.openxmlformats.org/officeDocument/2006/relationships/slide" Target="slides/slide103.xml"/><Relationship Id="rId145" Type="http://schemas.openxmlformats.org/officeDocument/2006/relationships/slide" Target="slides/slide108.xml"/><Relationship Id="rId161" Type="http://schemas.openxmlformats.org/officeDocument/2006/relationships/slide" Target="slides/slide124.xml"/><Relationship Id="rId166" Type="http://schemas.openxmlformats.org/officeDocument/2006/relationships/slide" Target="slides/slide129.xml"/><Relationship Id="rId182" Type="http://schemas.openxmlformats.org/officeDocument/2006/relationships/slide" Target="slides/slide145.xml"/><Relationship Id="rId187" Type="http://schemas.openxmlformats.org/officeDocument/2006/relationships/slide" Target="slides/slide15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119" Type="http://schemas.openxmlformats.org/officeDocument/2006/relationships/slide" Target="slides/slide82.xml"/><Relationship Id="rId44" Type="http://schemas.openxmlformats.org/officeDocument/2006/relationships/slide" Target="slides/slide7.xml"/><Relationship Id="rId60" Type="http://schemas.openxmlformats.org/officeDocument/2006/relationships/slide" Target="slides/slide23.xml"/><Relationship Id="rId65" Type="http://schemas.openxmlformats.org/officeDocument/2006/relationships/slide" Target="slides/slide28.xml"/><Relationship Id="rId81" Type="http://schemas.openxmlformats.org/officeDocument/2006/relationships/slide" Target="slides/slide44.xml"/><Relationship Id="rId86" Type="http://schemas.openxmlformats.org/officeDocument/2006/relationships/slide" Target="slides/slide49.xml"/><Relationship Id="rId130" Type="http://schemas.openxmlformats.org/officeDocument/2006/relationships/slide" Target="slides/slide93.xml"/><Relationship Id="rId135" Type="http://schemas.openxmlformats.org/officeDocument/2006/relationships/slide" Target="slides/slide98.xml"/><Relationship Id="rId151" Type="http://schemas.openxmlformats.org/officeDocument/2006/relationships/slide" Target="slides/slide114.xml"/><Relationship Id="rId156" Type="http://schemas.openxmlformats.org/officeDocument/2006/relationships/slide" Target="slides/slide119.xml"/><Relationship Id="rId177" Type="http://schemas.openxmlformats.org/officeDocument/2006/relationships/slide" Target="slides/slide140.xml"/><Relationship Id="rId172" Type="http://schemas.openxmlformats.org/officeDocument/2006/relationships/slide" Target="slides/slide135.xml"/><Relationship Id="rId193"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slide" Target="slides/slide104.xml"/><Relationship Id="rId146" Type="http://schemas.openxmlformats.org/officeDocument/2006/relationships/slide" Target="slides/slide109.xml"/><Relationship Id="rId167" Type="http://schemas.openxmlformats.org/officeDocument/2006/relationships/slide" Target="slides/slide130.xml"/><Relationship Id="rId18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162" Type="http://schemas.openxmlformats.org/officeDocument/2006/relationships/slide" Target="slides/slide125.xml"/><Relationship Id="rId183" Type="http://schemas.openxmlformats.org/officeDocument/2006/relationships/slide" Target="slides/slide14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slide" Target="slides/slide99.xml"/><Relationship Id="rId157" Type="http://schemas.openxmlformats.org/officeDocument/2006/relationships/slide" Target="slides/slide120.xml"/><Relationship Id="rId178" Type="http://schemas.openxmlformats.org/officeDocument/2006/relationships/slide" Target="slides/slide141.xml"/><Relationship Id="rId61" Type="http://schemas.openxmlformats.org/officeDocument/2006/relationships/slide" Target="slides/slide24.xml"/><Relationship Id="rId82" Type="http://schemas.openxmlformats.org/officeDocument/2006/relationships/slide" Target="slides/slide45.xml"/><Relationship Id="rId152" Type="http://schemas.openxmlformats.org/officeDocument/2006/relationships/slide" Target="slides/slide115.xml"/><Relationship Id="rId173" Type="http://schemas.openxmlformats.org/officeDocument/2006/relationships/slide" Target="slides/slide13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slide" Target="slides/slide110.xml"/><Relationship Id="rId168"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163" Type="http://schemas.openxmlformats.org/officeDocument/2006/relationships/slide" Target="slides/slide126.xml"/><Relationship Id="rId184" Type="http://schemas.openxmlformats.org/officeDocument/2006/relationships/slide" Target="slides/slide147.xml"/><Relationship Id="rId189"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slide" Target="slides/slide100.xml"/><Relationship Id="rId158" Type="http://schemas.openxmlformats.org/officeDocument/2006/relationships/slide" Target="slides/slide121.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3" Type="http://schemas.openxmlformats.org/officeDocument/2006/relationships/slide" Target="slides/slide116.xml"/><Relationship Id="rId174" Type="http://schemas.openxmlformats.org/officeDocument/2006/relationships/slide" Target="slides/slide137.xml"/><Relationship Id="rId179" Type="http://schemas.openxmlformats.org/officeDocument/2006/relationships/slide" Target="slides/slide142.xml"/><Relationship Id="rId190"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slide" Target="slides/slide106.xml"/><Relationship Id="rId148" Type="http://schemas.openxmlformats.org/officeDocument/2006/relationships/slide" Target="slides/slide111.xml"/><Relationship Id="rId164" Type="http://schemas.openxmlformats.org/officeDocument/2006/relationships/slide" Target="slides/slide127.xml"/><Relationship Id="rId169" Type="http://schemas.openxmlformats.org/officeDocument/2006/relationships/slide" Target="slides/slide132.xml"/><Relationship Id="rId185" Type="http://schemas.openxmlformats.org/officeDocument/2006/relationships/slide" Target="slides/slide14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3.xml"/><Relationship Id="rId26" Type="http://schemas.openxmlformats.org/officeDocument/2006/relationships/slideMaster" Target="slideMasters/slideMaster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21000"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9525" y="0"/>
            <a:ext cx="2921000" cy="495300"/>
          </a:xfrm>
          <a:prstGeom prst="rect">
            <a:avLst/>
          </a:prstGeom>
        </p:spPr>
        <p:txBody>
          <a:bodyPr vert="horz" lIns="91440" tIns="45720" rIns="91440" bIns="45720" rtlCol="0"/>
          <a:lstStyle>
            <a:lvl1pPr algn="r">
              <a:defRPr sz="1200"/>
            </a:lvl1pPr>
          </a:lstStyle>
          <a:p>
            <a:fld id="{912BA49F-891A-40CB-BA3E-8DB1D6186848}" type="datetimeFigureOut">
              <a:rPr kumimoji="1" lang="ja-JP" altLang="en-US" smtClean="0"/>
              <a:t>2016/5/6</a:t>
            </a:fld>
            <a:endParaRPr kumimoji="1" lang="ja-JP" altLang="en-US"/>
          </a:p>
        </p:txBody>
      </p:sp>
      <p:sp>
        <p:nvSpPr>
          <p:cNvPr id="4" name="フッター プレースホルダー 3"/>
          <p:cNvSpPr>
            <a:spLocks noGrp="1"/>
          </p:cNvSpPr>
          <p:nvPr>
            <p:ph type="ftr" sz="quarter" idx="2"/>
          </p:nvPr>
        </p:nvSpPr>
        <p:spPr>
          <a:xfrm>
            <a:off x="0" y="9377363"/>
            <a:ext cx="2921000"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9525" y="9377363"/>
            <a:ext cx="2921000" cy="495300"/>
          </a:xfrm>
          <a:prstGeom prst="rect">
            <a:avLst/>
          </a:prstGeom>
        </p:spPr>
        <p:txBody>
          <a:bodyPr vert="horz" lIns="91440" tIns="45720" rIns="91440" bIns="45720" rtlCol="0" anchor="b"/>
          <a:lstStyle>
            <a:lvl1pPr algn="r">
              <a:defRPr sz="1200"/>
            </a:lvl1pPr>
          </a:lstStyle>
          <a:p>
            <a:fld id="{8F200CF8-49B1-4BF3-8974-79E66D8276E3}" type="slidenum">
              <a:rPr kumimoji="1" lang="ja-JP" altLang="en-US" smtClean="0"/>
              <a:t>‹#›</a:t>
            </a:fld>
            <a:endParaRPr kumimoji="1" lang="ja-JP" altLang="en-US"/>
          </a:p>
        </p:txBody>
      </p:sp>
    </p:spTree>
    <p:extLst>
      <p:ext uri="{BB962C8B-B14F-4D97-AF65-F5344CB8AC3E}">
        <p14:creationId xmlns:p14="http://schemas.microsoft.com/office/powerpoint/2010/main" val="2266145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21582" cy="49363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18971" y="0"/>
            <a:ext cx="2921582" cy="493633"/>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D9E514BB-7B0D-44CC-B906-6D3BDF1CB309}" type="datetimeFigureOut">
              <a:rPr lang="ja-JP" altLang="en-US"/>
              <a:pPr>
                <a:defRPr/>
              </a:pPr>
              <a:t>2016/5/6</a:t>
            </a:fld>
            <a:endParaRPr lang="ja-JP" altLang="en-US"/>
          </a:p>
        </p:txBody>
      </p:sp>
      <p:sp>
        <p:nvSpPr>
          <p:cNvPr id="4" name="スライド イメージ プレースホルダー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pPr lvl="0"/>
            <a:endParaRPr lang="ja-JP" altLang="en-US" noProof="0" smtClean="0"/>
          </a:p>
        </p:txBody>
      </p:sp>
      <p:sp>
        <p:nvSpPr>
          <p:cNvPr id="5" name="ノート プレースホルダー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ー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18971" y="9377316"/>
            <a:ext cx="2921582" cy="493633"/>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4C2FE9D-499E-4192-9323-F4DC70C1F220}" type="slidenum">
              <a:rPr lang="ja-JP" altLang="en-US"/>
              <a:pPr/>
              <a:t>‹#›</a:t>
            </a:fld>
            <a:endParaRPr lang="ja-JP" altLang="en-US"/>
          </a:p>
        </p:txBody>
      </p:sp>
    </p:spTree>
    <p:extLst>
      <p:ext uri="{BB962C8B-B14F-4D97-AF65-F5344CB8AC3E}">
        <p14:creationId xmlns:p14="http://schemas.microsoft.com/office/powerpoint/2010/main" val="41759606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C2FE9D-499E-4192-9323-F4DC70C1F220}" type="slidenum">
              <a:rPr lang="ja-JP" altLang="en-US" smtClean="0"/>
              <a:pPr/>
              <a:t>2</a:t>
            </a:fld>
            <a:endParaRPr lang="ja-JP" altLang="en-US"/>
          </a:p>
        </p:txBody>
      </p:sp>
    </p:spTree>
    <p:extLst>
      <p:ext uri="{BB962C8B-B14F-4D97-AF65-F5344CB8AC3E}">
        <p14:creationId xmlns:p14="http://schemas.microsoft.com/office/powerpoint/2010/main" val="708357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F82BACE5-CF10-469F-8886-95A3ACE2965E}" type="slidenum">
              <a:rPr lang="en-US" altLang="ja-JP">
                <a:latin typeface="Times" panose="02020603050405020304" pitchFamily="18" charset="0"/>
                <a:ea typeface="Osaka"/>
                <a:cs typeface="Osaka"/>
              </a:rPr>
              <a:pPr eaLnBrk="1" hangingPunct="1">
                <a:spcBef>
                  <a:spcPct val="0"/>
                </a:spcBef>
              </a:pPr>
              <a:t>28</a:t>
            </a:fld>
            <a:endParaRPr lang="en-US" altLang="ja-JP">
              <a:latin typeface="Times" panose="02020603050405020304" pitchFamily="18" charset="0"/>
              <a:ea typeface="Osaka"/>
              <a:cs typeface="Osaka"/>
            </a:endParaRPr>
          </a:p>
        </p:txBody>
      </p:sp>
      <p:sp>
        <p:nvSpPr>
          <p:cNvPr id="3840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50000"/>
              </a:spcBef>
              <a:buFont typeface="Wingdings" panose="05000000000000000000" pitchFamily="2" charset="2"/>
              <a:buNone/>
            </a:pPr>
            <a:r>
              <a:rPr lang="ja-JP" altLang="en-US" smtClean="0">
                <a:latin typeface="Times" panose="02020603050405020304" pitchFamily="18" charset="0"/>
                <a:ea typeface="Osaka"/>
                <a:cs typeface="Osaka"/>
              </a:rPr>
              <a:t>　気管軟化症は、呼気時に気管が狭窄・虚脱状態となる病態です。症状は呼気時の喘鳴を主体とする呼吸困難で、重症の場合は</a:t>
            </a:r>
            <a:r>
              <a:rPr lang="en-US" altLang="ja-JP" smtClean="0">
                <a:latin typeface="Times" panose="02020603050405020304" pitchFamily="18" charset="0"/>
                <a:ea typeface="Osaka"/>
                <a:cs typeface="Osaka"/>
              </a:rPr>
              <a:t>dying spell</a:t>
            </a:r>
            <a:r>
              <a:rPr lang="ja-JP" altLang="en-US" smtClean="0">
                <a:latin typeface="Times" panose="02020603050405020304" pitchFamily="18" charset="0"/>
                <a:ea typeface="Osaka"/>
                <a:cs typeface="Osaka"/>
              </a:rPr>
              <a:t>や突然死をきたすこともあります。気管支喘息と症状が類似するが気管支拡張剤が有効でないという特徴があります。重症児では、胸郭扁平化、脊柱側弯、そり返り、気道感染の反復による分泌物や慢性咳の影響による気管壁の脆弱化に加え、気管の外から圧排が加わり、気管軟化症をきたしやすいと思われます。呼吸努力、緊張、興奮などで、症状が出現・悪化します。気管軟化症があると気管カニューレと気管壁が接触しやすいために気管内肉芽が生じやすく、気管腕頭動脈瘻のリスクも高いので医療側の配慮が不可欠です。治療は、薬剤・心理的サポートによる鎮静、酸素投与、前傾姿勢などの姿勢の工夫、加圧補助呼吸が有効な場合があります、また、気管切開が必要となれば、必然的に長いカニューレの使用が必要となります。</a:t>
            </a:r>
          </a:p>
        </p:txBody>
      </p:sp>
    </p:spTree>
    <p:extLst>
      <p:ext uri="{BB962C8B-B14F-4D97-AF65-F5344CB8AC3E}">
        <p14:creationId xmlns:p14="http://schemas.microsoft.com/office/powerpoint/2010/main" val="260732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7F942BE2-353F-4D15-9EE2-4DBD1A06A15C}" type="slidenum">
              <a:rPr lang="en-US" altLang="ja-JP">
                <a:solidFill>
                  <a:srgbClr val="000000"/>
                </a:solidFill>
              </a:rPr>
              <a:pPr>
                <a:spcBef>
                  <a:spcPct val="0"/>
                </a:spcBef>
              </a:pPr>
              <a:t>29</a:t>
            </a:fld>
            <a:endParaRPr lang="en-US" altLang="ja-JP">
              <a:solidFill>
                <a:srgbClr val="000000"/>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ja-JP" altLang="en-US" smtClean="0">
                <a:solidFill>
                  <a:srgbClr val="0000FF"/>
                </a:solidFill>
                <a:latin typeface="ＭＳ Ｐゴシック" panose="020B0600070205080204" pitchFamily="50" charset="-128"/>
                <a:ea typeface="ＭＳ Ｐゴシック" panose="020B0600070205080204" pitchFamily="50" charset="-128"/>
              </a:rPr>
              <a:t>　</a:t>
            </a:r>
            <a:r>
              <a:rPr lang="ja-JP" altLang="en-US" smtClean="0">
                <a:latin typeface="ＭＳ Ｐゴシック" panose="020B0600070205080204" pitchFamily="50" charset="-128"/>
                <a:ea typeface="Osaka" charset="-128"/>
              </a:rPr>
              <a:t>誤嚥・分泌物の貯留をもう少し図で説明します。分泌物というのは、嚥下できない唾液、鼻水、咳き込んで口腔内に出てきた痰の合わさったものです。経口摂取をしていれば、食物も混じります。これは、図のように咽頭の後部にたまります。ここはまさに気道ですので、</a:t>
            </a:r>
            <a:r>
              <a:rPr lang="ja-JP" altLang="en-US" smtClean="0">
                <a:latin typeface="Times" panose="02020603050405020304" pitchFamily="18" charset="0"/>
                <a:ea typeface="Osaka" charset="-128"/>
              </a:rPr>
              <a:t>気道を閉塞させ、閉塞性換気障害の原因となり、ひどければ窒息につながります。さらに、分泌物は誤嚥されやすく、気管支炎肺炎の感染源ともなりますし、直接的に気管支に詰まれば無気肺を引き起こし、呼吸不全を起こします。したがって、重症心身障害児では、この分泌物を処理することは毎日の生活にとって非常に重要なことです。</a:t>
            </a:r>
          </a:p>
          <a:p>
            <a:pPr>
              <a:spcBef>
                <a:spcPct val="20000"/>
              </a:spcBef>
            </a:pPr>
            <a:endParaRPr lang="ja-JP" altLang="en-US" smtClean="0">
              <a:latin typeface="ＭＳ Ｐゴシック" panose="020B0600070205080204" pitchFamily="50" charset="-128"/>
              <a:ea typeface="Osaka" charset="-128"/>
            </a:endParaRPr>
          </a:p>
          <a:p>
            <a:endParaRPr lang="en-US" altLang="ja-JP" smtClean="0">
              <a:latin typeface="Times" panose="02020603050405020304" pitchFamily="18" charset="0"/>
              <a:ea typeface="Osaka" charset="-128"/>
            </a:endParaRPr>
          </a:p>
        </p:txBody>
      </p:sp>
    </p:spTree>
    <p:extLst>
      <p:ext uri="{BB962C8B-B14F-4D97-AF65-F5344CB8AC3E}">
        <p14:creationId xmlns:p14="http://schemas.microsoft.com/office/powerpoint/2010/main" val="3517122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1A8956AF-BD60-49F3-B84E-5AC95F128478}" type="slidenum">
              <a:rPr lang="en-US" altLang="ja-JP">
                <a:solidFill>
                  <a:srgbClr val="000000"/>
                </a:solidFill>
              </a:rPr>
              <a:pPr>
                <a:spcBef>
                  <a:spcPct val="0"/>
                </a:spcBef>
              </a:pPr>
              <a:t>30</a:t>
            </a:fld>
            <a:endParaRPr lang="en-US" altLang="ja-JP">
              <a:solidFill>
                <a:srgbClr val="000000"/>
              </a:solidFill>
            </a:endParaRPr>
          </a:p>
        </p:txBody>
      </p:sp>
      <p:sp>
        <p:nvSpPr>
          <p:cNvPr id="190467" name="Rectangle 2"/>
          <p:cNvSpPr>
            <a:spLocks noGrp="1" noRot="1" noChangeAspect="1" noChangeArrowheads="1" noTextEdit="1"/>
          </p:cNvSpPr>
          <p:nvPr>
            <p:ph type="sldImg"/>
          </p:nvPr>
        </p:nvSpPr>
        <p:spPr>
          <a:xfrm>
            <a:off x="641350" y="819150"/>
            <a:ext cx="5341938" cy="4006850"/>
          </a:xfrm>
          <a:ln/>
        </p:spPr>
      </p:sp>
      <p:sp>
        <p:nvSpPr>
          <p:cNvPr id="190468" name="Rectangle 3"/>
          <p:cNvSpPr>
            <a:spLocks noGrp="1" noChangeArrowheads="1"/>
          </p:cNvSpPr>
          <p:nvPr>
            <p:ph type="body" idx="1"/>
          </p:nvPr>
        </p:nvSpPr>
        <p:spPr>
          <a:xfrm>
            <a:off x="883342" y="5073452"/>
            <a:ext cx="4856818" cy="4744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mtClean="0">
                <a:latin typeface="ＭＳ Ｐ明朝" panose="02020600040205080304" pitchFamily="18" charset="-128"/>
                <a:ea typeface="Osaka" charset="-128"/>
              </a:rPr>
              <a:t>　痰への対応は、まず腹臥位などの痰が出やすいような姿勢を保持して、体位ドレナージで痰を出しやすくします。ます。次に、痰が貯留しても苦しくならないように上気道を広げます。痰が軟らかく切れやすく、出やすくするためには、体が潤って痰が出やすくなるように全身的な水分補給、空気の加湿、吸入ネブライザー、去痰剤などの薬を使用します。体を動かし痰が出やすくします。また、呼吸運動を介助し換気を促進することも排痰へつながります。そして、適切な吸引ももちろん重要です。しかし、基本的な考え方として、吸引しなくてもすむ状況をどのようにつくっていくかをしっかりと実践し、その中で必要最小限の医療的な対応として吸引を行うよういして頂きたいと思います。</a:t>
            </a:r>
          </a:p>
          <a:p>
            <a:pPr eaLnBrk="1" hangingPunct="1">
              <a:spcBef>
                <a:spcPct val="0"/>
              </a:spcBef>
            </a:pPr>
            <a:endParaRPr lang="en-US" altLang="ja-JP" smtClean="0">
              <a:latin typeface="Times" panose="02020603050405020304" pitchFamily="18" charset="0"/>
              <a:ea typeface="Osaka" charset="-128"/>
            </a:endParaRPr>
          </a:p>
        </p:txBody>
      </p:sp>
    </p:spTree>
    <p:extLst>
      <p:ext uri="{BB962C8B-B14F-4D97-AF65-F5344CB8AC3E}">
        <p14:creationId xmlns:p14="http://schemas.microsoft.com/office/powerpoint/2010/main" val="2327248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398771B2-F681-454D-B6C7-188964C17CC5}" type="slidenum">
              <a:rPr lang="en-US" altLang="ja-JP">
                <a:solidFill>
                  <a:srgbClr val="000000"/>
                </a:solidFill>
              </a:rPr>
              <a:pPr>
                <a:spcBef>
                  <a:spcPct val="0"/>
                </a:spcBef>
              </a:pPr>
              <a:t>37</a:t>
            </a:fld>
            <a:endParaRPr lang="en-US" altLang="ja-JP">
              <a:solidFill>
                <a:srgbClr val="000000"/>
              </a:solidFill>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mtClean="0">
                <a:latin typeface="Times" panose="02020603050405020304" pitchFamily="18" charset="0"/>
                <a:ea typeface="Osaka" charset="-128"/>
              </a:rPr>
              <a:t>　次に口鼻腔吸引の注意点を改めて述べていきます。まず第一の注意点は、適正な方向に挿入する、ということです。また吸引カテーテルを入れる長さは適正でなければなりません。吸引カテーテルの長さは咽頭部まで届く長さで、医師の指示を受けておきます。吸引カテーテルを挿入する長さに切ったカラーテープを吸引器に貼っておくと便利です。また、適正な吸引圧でなくてはなりません。圧の</a:t>
            </a:r>
            <a:r>
              <a:rPr lang="ja-JP" altLang="en-US" smtClean="0">
                <a:latin typeface="ＭＳ Ｐ明朝" panose="02020600040205080304" pitchFamily="18" charset="-128"/>
                <a:ea typeface="Osaka" charset="-128"/>
              </a:rPr>
              <a:t>目安は</a:t>
            </a:r>
            <a:r>
              <a:rPr lang="en-US" altLang="ja-JP" smtClean="0">
                <a:latin typeface="ＭＳ Ｐ明朝" panose="02020600040205080304" pitchFamily="18" charset="-128"/>
                <a:ea typeface="Osaka" charset="-128"/>
              </a:rPr>
              <a:t>200</a:t>
            </a:r>
            <a:r>
              <a:rPr lang="ja-JP" altLang="en-US" smtClean="0">
                <a:latin typeface="ＭＳ Ｐ明朝" panose="02020600040205080304" pitchFamily="18" charset="-128"/>
                <a:ea typeface="Osaka" charset="-128"/>
              </a:rPr>
              <a:t>～</a:t>
            </a:r>
            <a:r>
              <a:rPr lang="en-US" altLang="ja-JP" smtClean="0">
                <a:latin typeface="ＭＳ Ｐ明朝" panose="02020600040205080304" pitchFamily="18" charset="-128"/>
                <a:ea typeface="Osaka" charset="-128"/>
              </a:rPr>
              <a:t>250mmHg </a:t>
            </a:r>
            <a:r>
              <a:rPr lang="ja-JP" altLang="en-US" smtClean="0">
                <a:latin typeface="ＭＳ Ｐ明朝" panose="02020600040205080304" pitchFamily="18" charset="-128"/>
                <a:ea typeface="Osaka" charset="-128"/>
              </a:rPr>
              <a:t>以下ですが、これも主治医に確認しておきます。強すぎると、特に鼻腔吸引では粘膜を傷つけ出血させることにつながります。出血があった場合には、その時点で吸引を中止し、保健室または看護師に連絡し、対応してもらいます。</a:t>
            </a:r>
          </a:p>
          <a:p>
            <a:endParaRPr lang="en-US" altLang="ja-JP" smtClean="0">
              <a:latin typeface="Times" panose="02020603050405020304" pitchFamily="18" charset="0"/>
              <a:ea typeface="Osaka" charset="-128"/>
            </a:endParaRPr>
          </a:p>
        </p:txBody>
      </p:sp>
    </p:spTree>
    <p:extLst>
      <p:ext uri="{BB962C8B-B14F-4D97-AF65-F5344CB8AC3E}">
        <p14:creationId xmlns:p14="http://schemas.microsoft.com/office/powerpoint/2010/main" val="3973182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E49C2AFB-F607-488F-AABC-84D28CF15544}" type="slidenum">
              <a:rPr lang="en-US" altLang="ja-JP">
                <a:solidFill>
                  <a:srgbClr val="000000"/>
                </a:solidFill>
              </a:rPr>
              <a:pPr>
                <a:spcBef>
                  <a:spcPct val="0"/>
                </a:spcBef>
              </a:pPr>
              <a:t>43</a:t>
            </a:fld>
            <a:endParaRPr lang="en-US" altLang="ja-JP">
              <a:solidFill>
                <a:srgbClr val="000000"/>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smtClean="0">
              <a:latin typeface="Times" panose="02020603050405020304" pitchFamily="18" charset="0"/>
              <a:ea typeface="Osaka" charset="-128"/>
            </a:endParaRPr>
          </a:p>
        </p:txBody>
      </p:sp>
    </p:spTree>
    <p:extLst>
      <p:ext uri="{BB962C8B-B14F-4D97-AF65-F5344CB8AC3E}">
        <p14:creationId xmlns:p14="http://schemas.microsoft.com/office/powerpoint/2010/main" val="2986706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3F77EC67-2651-4E46-B474-43C7B7B68F20}" type="slidenum">
              <a:rPr lang="en-US" altLang="ja-JP">
                <a:latin typeface="Times" panose="02020603050405020304" pitchFamily="18" charset="0"/>
                <a:ea typeface="Osaka"/>
                <a:cs typeface="Osaka"/>
              </a:rPr>
              <a:pPr eaLnBrk="1" hangingPunct="1">
                <a:spcBef>
                  <a:spcPct val="0"/>
                </a:spcBef>
              </a:pPr>
              <a:t>48</a:t>
            </a:fld>
            <a:endParaRPr lang="en-US" altLang="ja-JP">
              <a:latin typeface="Times" panose="02020603050405020304" pitchFamily="18" charset="0"/>
              <a:ea typeface="Osaka"/>
              <a:cs typeface="Osaka"/>
            </a:endParaRPr>
          </a:p>
        </p:txBody>
      </p:sp>
      <p:sp>
        <p:nvSpPr>
          <p:cNvPr id="3850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smtClean="0">
              <a:latin typeface="Times" panose="02020603050405020304" pitchFamily="18" charset="0"/>
              <a:ea typeface="Osaka"/>
              <a:cs typeface="Osaka"/>
            </a:endParaRPr>
          </a:p>
        </p:txBody>
      </p:sp>
    </p:spTree>
    <p:extLst>
      <p:ext uri="{BB962C8B-B14F-4D97-AF65-F5344CB8AC3E}">
        <p14:creationId xmlns:p14="http://schemas.microsoft.com/office/powerpoint/2010/main" val="506396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EF42A410-AA72-406D-8CAE-52654FC1F6C1}" type="slidenum">
              <a:rPr lang="en-US" altLang="ja-JP">
                <a:solidFill>
                  <a:srgbClr val="000000"/>
                </a:solidFill>
                <a:latin typeface="Times" panose="02020603050405020304" pitchFamily="18" charset="0"/>
                <a:ea typeface="Osaka"/>
                <a:cs typeface="Osaka"/>
              </a:rPr>
              <a:pPr eaLnBrk="1" hangingPunct="1">
                <a:spcBef>
                  <a:spcPct val="0"/>
                </a:spcBef>
              </a:pPr>
              <a:t>51</a:t>
            </a:fld>
            <a:endParaRPr lang="en-US" altLang="ja-JP">
              <a:solidFill>
                <a:srgbClr val="000000"/>
              </a:solidFill>
              <a:latin typeface="Times" panose="02020603050405020304" pitchFamily="18" charset="0"/>
              <a:ea typeface="Osaka"/>
              <a:cs typeface="Osaka"/>
            </a:endParaRPr>
          </a:p>
        </p:txBody>
      </p:sp>
      <p:sp>
        <p:nvSpPr>
          <p:cNvPr id="386051" name="Rectangle 7"/>
          <p:cNvSpPr txBox="1">
            <a:spLocks noGrp="1" noChangeArrowheads="1"/>
          </p:cNvSpPr>
          <p:nvPr/>
        </p:nvSpPr>
        <p:spPr bwMode="auto">
          <a:xfrm>
            <a:off x="3825214" y="9382458"/>
            <a:ext cx="2923142"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287" tIns="46144" rIns="92287" bIns="46144" anchor="b"/>
          <a:lstStyle>
            <a:lvl1pPr defTabSz="9223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defTabSz="9223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defTabSz="9223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defTabSz="9223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defTabSz="92233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defTabSz="9223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defTabSz="9223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defTabSz="9223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defTabSz="92233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DCD99BB8-D5F7-44E3-B9E3-8D6FE472DDE4}" type="slidenum">
              <a:rPr lang="en-US" altLang="ja-JP" sz="1300">
                <a:solidFill>
                  <a:srgbClr val="000000"/>
                </a:solidFill>
                <a:latin typeface="Times New Roman" panose="02020603050405020304" pitchFamily="18" charset="0"/>
              </a:rPr>
              <a:pPr algn="r" eaLnBrk="1" hangingPunct="1">
                <a:spcBef>
                  <a:spcPct val="0"/>
                </a:spcBef>
              </a:pPr>
              <a:t>51</a:t>
            </a:fld>
            <a:endParaRPr lang="en-US" altLang="ja-JP" sz="1300">
              <a:solidFill>
                <a:srgbClr val="000000"/>
              </a:solidFill>
              <a:latin typeface="Times New Roman" panose="02020603050405020304" pitchFamily="18" charset="0"/>
            </a:endParaRPr>
          </a:p>
        </p:txBody>
      </p:sp>
      <p:sp>
        <p:nvSpPr>
          <p:cNvPr id="38605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3" name="Rectangle 3"/>
          <p:cNvSpPr>
            <a:spLocks noGrp="1" noChangeArrowheads="1"/>
          </p:cNvSpPr>
          <p:nvPr>
            <p:ph type="body" idx="1"/>
          </p:nvPr>
        </p:nvSpPr>
        <p:spPr bwMode="auto">
          <a:xfrm>
            <a:off x="900510" y="4689515"/>
            <a:ext cx="4947338" cy="4444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88" tIns="43643" rIns="87288" bIns="43643" numCol="1" anchor="t" anchorCtr="0" compatLnSpc="1">
            <a:prstTxWarp prst="textNoShape">
              <a:avLst/>
            </a:prstTxWarp>
          </a:bodyPr>
          <a:lstStyle/>
          <a:p>
            <a:endParaRPr lang="ja-JP" altLang="ja-JP" smtClean="0">
              <a:latin typeface="Times" panose="02020603050405020304" pitchFamily="18" charset="0"/>
              <a:ea typeface="Osaka"/>
              <a:cs typeface="Osaka"/>
            </a:endParaRPr>
          </a:p>
        </p:txBody>
      </p:sp>
    </p:spTree>
    <p:extLst>
      <p:ext uri="{BB962C8B-B14F-4D97-AF65-F5344CB8AC3E}">
        <p14:creationId xmlns:p14="http://schemas.microsoft.com/office/powerpoint/2010/main" val="77674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hangingPunct="1"/>
            <a:fld id="{0B8FBC34-75D4-4431-BABC-EFE432205F9D}" type="slidenum">
              <a:rPr lang="en-US" altLang="ja-JP" sz="1200">
                <a:solidFill>
                  <a:srgbClr val="000000"/>
                </a:solidFill>
                <a:ea typeface="Osaka"/>
              </a:rPr>
              <a:pPr eaLnBrk="1" hangingPunct="1"/>
              <a:t>52</a:t>
            </a:fld>
            <a:endParaRPr lang="en-US" altLang="ja-JP" sz="1200">
              <a:solidFill>
                <a:srgbClr val="000000"/>
              </a:solidFill>
              <a:ea typeface="Osaka"/>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smtClean="0">
              <a:latin typeface="Times" panose="02020603050405020304" pitchFamily="18" charset="0"/>
              <a:ea typeface="Osaka"/>
            </a:endParaRPr>
          </a:p>
        </p:txBody>
      </p:sp>
    </p:spTree>
    <p:extLst>
      <p:ext uri="{BB962C8B-B14F-4D97-AF65-F5344CB8AC3E}">
        <p14:creationId xmlns:p14="http://schemas.microsoft.com/office/powerpoint/2010/main" val="2537012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hangingPunct="1"/>
            <a:fld id="{49109404-E9BB-41C7-AD6C-05FB9576F6D8}" type="slidenum">
              <a:rPr lang="en-US" altLang="ja-JP" sz="1200">
                <a:solidFill>
                  <a:srgbClr val="000000"/>
                </a:solidFill>
                <a:ea typeface="Osaka"/>
              </a:rPr>
              <a:pPr eaLnBrk="1" hangingPunct="1"/>
              <a:t>53</a:t>
            </a:fld>
            <a:endParaRPr lang="en-US" altLang="ja-JP" sz="1200">
              <a:solidFill>
                <a:srgbClr val="000000"/>
              </a:solidFill>
              <a:ea typeface="Osaka"/>
            </a:endParaRPr>
          </a:p>
        </p:txBody>
      </p:sp>
      <p:sp>
        <p:nvSpPr>
          <p:cNvPr id="242691" name="Rectangle 2"/>
          <p:cNvSpPr>
            <a:spLocks noGrp="1" noRot="1" noChangeAspect="1" noChangeArrowheads="1" noTextEdit="1"/>
          </p:cNvSpPr>
          <p:nvPr>
            <p:ph type="sldImg"/>
          </p:nvPr>
        </p:nvSpPr>
        <p:spPr>
          <a:xfrm>
            <a:off x="655638" y="798513"/>
            <a:ext cx="5330825" cy="3998912"/>
          </a:xfrm>
          <a:ln/>
        </p:spPr>
      </p:sp>
      <p:sp>
        <p:nvSpPr>
          <p:cNvPr id="242692" name="Rectangle 3"/>
          <p:cNvSpPr>
            <a:spLocks noGrp="1" noChangeArrowheads="1"/>
          </p:cNvSpPr>
          <p:nvPr>
            <p:ph type="body" idx="1"/>
          </p:nvPr>
        </p:nvSpPr>
        <p:spPr>
          <a:xfrm>
            <a:off x="661727" y="5059740"/>
            <a:ext cx="5304732" cy="4800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smtClean="0">
              <a:latin typeface="Times" panose="02020603050405020304" pitchFamily="18" charset="0"/>
              <a:ea typeface="Osaka"/>
            </a:endParaRPr>
          </a:p>
        </p:txBody>
      </p:sp>
    </p:spTree>
    <p:extLst>
      <p:ext uri="{BB962C8B-B14F-4D97-AF65-F5344CB8AC3E}">
        <p14:creationId xmlns:p14="http://schemas.microsoft.com/office/powerpoint/2010/main" val="3214128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9E480C0C-6C73-41AC-8DC0-7BC2645B9EF3}" type="slidenum">
              <a:rPr lang="en-US" altLang="ja-JP">
                <a:solidFill>
                  <a:srgbClr val="000000"/>
                </a:solidFill>
              </a:rPr>
              <a:pPr>
                <a:spcBef>
                  <a:spcPct val="0"/>
                </a:spcBef>
              </a:pPr>
              <a:t>54</a:t>
            </a:fld>
            <a:endParaRPr lang="en-US" altLang="ja-JP">
              <a:solidFill>
                <a:srgbClr val="000000"/>
              </a:solidFill>
            </a:endParaRPr>
          </a:p>
        </p:txBody>
      </p:sp>
      <p:sp>
        <p:nvSpPr>
          <p:cNvPr id="238595" name="Rectangle 7"/>
          <p:cNvSpPr txBox="1">
            <a:spLocks noGrp="1" noChangeArrowheads="1"/>
          </p:cNvSpPr>
          <p:nvPr/>
        </p:nvSpPr>
        <p:spPr bwMode="auto">
          <a:xfrm>
            <a:off x="3751861" y="10122908"/>
            <a:ext cx="2870081" cy="53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lgn="r">
              <a:spcBef>
                <a:spcPct val="0"/>
              </a:spcBef>
            </a:pPr>
            <a:fld id="{2D1AA076-CB48-4E9F-8A86-6391DE3C8719}" type="slidenum">
              <a:rPr lang="en-US" altLang="ja-JP">
                <a:solidFill>
                  <a:srgbClr val="000000"/>
                </a:solidFill>
              </a:rPr>
              <a:pPr algn="r">
                <a:spcBef>
                  <a:spcPct val="0"/>
                </a:spcBef>
              </a:pPr>
              <a:t>54</a:t>
            </a:fld>
            <a:endParaRPr lang="en-US" altLang="ja-JP">
              <a:solidFill>
                <a:srgbClr val="000000"/>
              </a:solidFill>
            </a:endParaRPr>
          </a:p>
        </p:txBody>
      </p:sp>
      <p:sp>
        <p:nvSpPr>
          <p:cNvPr id="238596" name="Rectangle 2"/>
          <p:cNvSpPr>
            <a:spLocks noGrp="1" noRot="1" noChangeAspect="1" noChangeArrowheads="1" noTextEdit="1"/>
          </p:cNvSpPr>
          <p:nvPr>
            <p:ph type="sldImg"/>
          </p:nvPr>
        </p:nvSpPr>
        <p:spPr>
          <a:xfrm>
            <a:off x="639763" y="819150"/>
            <a:ext cx="5341937" cy="4006850"/>
          </a:xfrm>
          <a:ln/>
        </p:spPr>
      </p:sp>
      <p:sp>
        <p:nvSpPr>
          <p:cNvPr id="238597" name="Rectangle 3"/>
          <p:cNvSpPr>
            <a:spLocks noGrp="1" noChangeArrowheads="1"/>
          </p:cNvSpPr>
          <p:nvPr>
            <p:ph type="body" idx="1"/>
          </p:nvPr>
        </p:nvSpPr>
        <p:spPr>
          <a:xfrm>
            <a:off x="883342" y="5073452"/>
            <a:ext cx="4856818" cy="4744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mtClean="0">
                <a:solidFill>
                  <a:srgbClr val="0000FF"/>
                </a:solidFill>
                <a:latin typeface="ＭＳ Ｐ明朝" panose="02020600040205080304" pitchFamily="18" charset="-128"/>
                <a:ea typeface="Osaka" charset="-128"/>
              </a:rPr>
              <a:t>　</a:t>
            </a:r>
            <a:r>
              <a:rPr lang="ja-JP" altLang="en-US" smtClean="0">
                <a:latin typeface="ＭＳ Ｐ明朝" panose="02020600040205080304" pitchFamily="18" charset="-128"/>
                <a:ea typeface="Osaka" charset="-128"/>
              </a:rPr>
              <a:t>気管切開を受けている児への対応の注意点を考えてみます。まず第１が、</a:t>
            </a:r>
            <a:r>
              <a:rPr lang="ja-JP" altLang="en-US" smtClean="0">
                <a:latin typeface="ＭＳ Ｐゴシック" panose="020B0600070205080204" pitchFamily="50" charset="-128"/>
                <a:ea typeface="Osaka" charset="-128"/>
              </a:rPr>
              <a:t>気管カニューレの自己抜去を防ぐということです。カニューレが抜けた場合、問題なく長時間過ごせる児と、すぐに再挿入しないと呼吸困難に陥る児がいます。どの程度の緊急性があるかを主治医とよく相談し、抜けた時の対応を決めておくことが必要です。しかし、自己抜去を防ぐことがとにかく重要ですので、学校でも、カニューレ固定のヒモやホルダーが緩くなっていないか常に確認しておきます。また、本人の手でカニューレや固定ヒモを引っ張ってしまう可能性のある児では、手の抑制や手袋をはめたりします。次に、姿勢や衣服に注意して、カニューレが塞がらないように気をつけます。また、気管に無理な力が加わると、気管の壁を傷つけ気管内肉芽や出血を生じてしまいます。カニューレの先端が強く気管にあたることを避ける必要があり、首を過度に後にそらせたり、前に曲げたり、左右に強く回すことは避けて下さい。さらに、異物の侵入や気管内の乾燥を防ぐ必要がありますので、人工鼻やガーゼで入口をカバーします。室内の加湿も重要です。また、気管切開孔を清潔に保つことも、気管切開孔の感染を予防したり、肉芽の発生を予防するために重要です。気切孔周囲の分泌物は微温湯できれいに拭き取り、ガーゼを使用している場合は汚れたらその都度交換します。</a:t>
            </a:r>
          </a:p>
        </p:txBody>
      </p:sp>
    </p:spTree>
    <p:extLst>
      <p:ext uri="{BB962C8B-B14F-4D97-AF65-F5344CB8AC3E}">
        <p14:creationId xmlns:p14="http://schemas.microsoft.com/office/powerpoint/2010/main" val="687198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A39B3F52-13DB-4EA5-B6E5-3AACC8F9E23A}" type="slidenum">
              <a:rPr lang="en-US" altLang="ja-JP">
                <a:solidFill>
                  <a:srgbClr val="000000"/>
                </a:solidFill>
                <a:latin typeface="Times" panose="02020603050405020304" pitchFamily="18" charset="0"/>
                <a:ea typeface="Osaka"/>
                <a:cs typeface="Osaka"/>
              </a:rPr>
              <a:pPr eaLnBrk="1" hangingPunct="1">
                <a:spcBef>
                  <a:spcPct val="0"/>
                </a:spcBef>
              </a:pPr>
              <a:t>5</a:t>
            </a:fld>
            <a:endParaRPr lang="en-US" altLang="ja-JP">
              <a:solidFill>
                <a:srgbClr val="000000"/>
              </a:solidFill>
              <a:latin typeface="Times" panose="02020603050405020304" pitchFamily="18" charset="0"/>
              <a:ea typeface="Osaka"/>
              <a:cs typeface="Osaka"/>
            </a:endParaRPr>
          </a:p>
        </p:txBody>
      </p:sp>
      <p:sp>
        <p:nvSpPr>
          <p:cNvPr id="376835" name="Rectangle 2"/>
          <p:cNvSpPr>
            <a:spLocks noGrp="1" noRot="1" noChangeAspect="1" noChangeArrowheads="1" noTextEdit="1"/>
          </p:cNvSpPr>
          <p:nvPr>
            <p:ph type="sldImg"/>
          </p:nvPr>
        </p:nvSpPr>
        <p:spPr bwMode="auto">
          <a:xfrm>
            <a:off x="896938" y="757238"/>
            <a:ext cx="4951412" cy="3714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6836" name="Rectangle 3"/>
          <p:cNvSpPr>
            <a:spLocks noGrp="1" noChangeArrowheads="1"/>
          </p:cNvSpPr>
          <p:nvPr>
            <p:ph type="body" idx="1"/>
          </p:nvPr>
        </p:nvSpPr>
        <p:spPr bwMode="auto">
          <a:xfrm>
            <a:off x="898949" y="4699799"/>
            <a:ext cx="4945777" cy="43964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smtClean="0">
                <a:latin typeface="Times" panose="02020603050405020304" pitchFamily="18" charset="0"/>
                <a:ea typeface="Osaka"/>
                <a:cs typeface="Osaka"/>
              </a:rPr>
              <a:t>　呼吸器系の構造についての基本的な解剖学的知識は必須です。空気の通り道を気道と言います。上気道と胸郭内の下気道に分かれます。空気は、まず鼻孔から鼻腔を通り、または口から咽頭、喉頭を通り、気管、気管支を通って肺の末梢の肺胞まで届きます。肺胞で空気中の酸素を取り込み、二酸化炭素を排出するガス交換が行われ、酸素は体のすみずみまで運ばれます。</a:t>
            </a:r>
          </a:p>
        </p:txBody>
      </p:sp>
    </p:spTree>
    <p:extLst>
      <p:ext uri="{BB962C8B-B14F-4D97-AF65-F5344CB8AC3E}">
        <p14:creationId xmlns:p14="http://schemas.microsoft.com/office/powerpoint/2010/main" val="4024501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812E713B-1349-4E74-8407-CE2FBE7C601F}" type="slidenum">
              <a:rPr lang="en-US" altLang="ja-JP">
                <a:solidFill>
                  <a:srgbClr val="000000"/>
                </a:solidFill>
              </a:rPr>
              <a:pPr>
                <a:spcBef>
                  <a:spcPct val="0"/>
                </a:spcBef>
              </a:pPr>
              <a:t>55</a:t>
            </a:fld>
            <a:endParaRPr lang="en-US" altLang="ja-JP">
              <a:solidFill>
                <a:srgbClr val="000000"/>
              </a:solidFill>
            </a:endParaRPr>
          </a:p>
        </p:txBody>
      </p:sp>
      <p:sp>
        <p:nvSpPr>
          <p:cNvPr id="256003" name="Rectangle 7"/>
          <p:cNvSpPr txBox="1">
            <a:spLocks noGrp="1" noChangeArrowheads="1"/>
          </p:cNvSpPr>
          <p:nvPr/>
        </p:nvSpPr>
        <p:spPr bwMode="auto">
          <a:xfrm>
            <a:off x="3751861" y="10102340"/>
            <a:ext cx="2870081" cy="55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lgn="r">
              <a:spcBef>
                <a:spcPct val="0"/>
              </a:spcBef>
            </a:pPr>
            <a:fld id="{3ADC35A2-54C2-4DE0-9602-141D73C05ED5}" type="slidenum">
              <a:rPr lang="en-US" altLang="ja-JP">
                <a:solidFill>
                  <a:srgbClr val="000000"/>
                </a:solidFill>
                <a:latin typeface="Calibri" panose="020F0502020204030204" pitchFamily="34" charset="0"/>
                <a:ea typeface="ＭＳ Ｐゴシック" panose="020B0600070205080204" pitchFamily="50" charset="-128"/>
              </a:rPr>
              <a:pPr algn="r">
                <a:spcBef>
                  <a:spcPct val="0"/>
                </a:spcBef>
              </a:pPr>
              <a:t>55</a:t>
            </a:fld>
            <a:endParaRPr lang="en-US" altLang="ja-JP">
              <a:solidFill>
                <a:srgbClr val="000000"/>
              </a:solidFill>
              <a:latin typeface="Calibri" panose="020F0502020204030204" pitchFamily="34" charset="0"/>
              <a:ea typeface="ＭＳ Ｐゴシック" panose="020B0600070205080204" pitchFamily="50" charset="-128"/>
            </a:endParaRPr>
          </a:p>
        </p:txBody>
      </p:sp>
      <p:sp>
        <p:nvSpPr>
          <p:cNvPr id="256004" name="Rectangle 7"/>
          <p:cNvSpPr txBox="1">
            <a:spLocks noGrp="1" noChangeArrowheads="1"/>
          </p:cNvSpPr>
          <p:nvPr/>
        </p:nvSpPr>
        <p:spPr bwMode="auto">
          <a:xfrm>
            <a:off x="3751861" y="10122908"/>
            <a:ext cx="2870081" cy="53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lgn="r">
              <a:spcBef>
                <a:spcPct val="0"/>
              </a:spcBef>
            </a:pPr>
            <a:fld id="{15120B12-871E-4EB8-A0FA-8FBEC6D911B1}" type="slidenum">
              <a:rPr lang="en-US" altLang="ja-JP">
                <a:solidFill>
                  <a:srgbClr val="000000"/>
                </a:solidFill>
                <a:latin typeface="Calibri" panose="020F0502020204030204" pitchFamily="34" charset="0"/>
                <a:ea typeface="ＭＳ Ｐゴシック" panose="020B0600070205080204" pitchFamily="50" charset="-128"/>
              </a:rPr>
              <a:pPr algn="r">
                <a:spcBef>
                  <a:spcPct val="0"/>
                </a:spcBef>
              </a:pPr>
              <a:t>55</a:t>
            </a:fld>
            <a:endParaRPr lang="en-US" altLang="ja-JP">
              <a:solidFill>
                <a:srgbClr val="000000"/>
              </a:solidFill>
              <a:latin typeface="Calibri" panose="020F0502020204030204" pitchFamily="34" charset="0"/>
              <a:ea typeface="ＭＳ Ｐゴシック" panose="020B0600070205080204" pitchFamily="50" charset="-128"/>
            </a:endParaRPr>
          </a:p>
        </p:txBody>
      </p:sp>
      <p:sp>
        <p:nvSpPr>
          <p:cNvPr id="256005" name="Rectangle 2"/>
          <p:cNvSpPr>
            <a:spLocks noGrp="1" noRot="1" noChangeAspect="1" noChangeArrowheads="1" noTextEdit="1"/>
          </p:cNvSpPr>
          <p:nvPr>
            <p:ph type="sldImg"/>
          </p:nvPr>
        </p:nvSpPr>
        <p:spPr>
          <a:xfrm>
            <a:off x="639763" y="819150"/>
            <a:ext cx="5341937" cy="4006850"/>
          </a:xfrm>
          <a:ln/>
        </p:spPr>
      </p:sp>
      <p:sp>
        <p:nvSpPr>
          <p:cNvPr id="256006" name="Rectangle 3"/>
          <p:cNvSpPr>
            <a:spLocks noGrp="1" noChangeArrowheads="1"/>
          </p:cNvSpPr>
          <p:nvPr>
            <p:ph type="body" idx="1"/>
          </p:nvPr>
        </p:nvSpPr>
        <p:spPr>
          <a:xfrm>
            <a:off x="883342" y="5073452"/>
            <a:ext cx="4856818" cy="4744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smtClean="0">
                <a:solidFill>
                  <a:srgbClr val="0000FF"/>
                </a:solidFill>
                <a:latin typeface="ＭＳ Ｐ明朝" panose="02020600040205080304" pitchFamily="18" charset="-128"/>
                <a:ea typeface="Osaka" charset="-128"/>
              </a:rPr>
              <a:t>　</a:t>
            </a:r>
            <a:r>
              <a:rPr lang="ja-JP" altLang="en-US" smtClean="0">
                <a:latin typeface="ＭＳ Ｐ明朝" panose="02020600040205080304" pitchFamily="18" charset="-128"/>
                <a:ea typeface="Osaka" charset="-128"/>
              </a:rPr>
              <a:t>気管切開を受けている児への対応の注意点を考えてみます。まず第１が、</a:t>
            </a:r>
            <a:r>
              <a:rPr lang="ja-JP" altLang="en-US" smtClean="0">
                <a:latin typeface="ＭＳ Ｐゴシック" panose="020B0600070205080204" pitchFamily="50" charset="-128"/>
                <a:ea typeface="Osaka" charset="-128"/>
              </a:rPr>
              <a:t>気管カニューレの自己抜去を防ぐということです。カニューレが抜けた場合、問題なく長時間過ごせる児と、すぐに再挿入しないと呼吸困難に陥る児がいます。どの程度の緊急性があるかを主治医とよく相談し、抜けた時の対応を決めておくことが必要です。しかし、自己抜去を防ぐことがとにかく重要ですので、学校でも、カニューレ固定のヒモやホルダーが緩くなっていないか常に確認しておきます。また、本人の手でカニューレや固定ヒモを引っ張ってしまう可能性のある児では、手の抑制や手袋をはめたりします。次に、姿勢や衣服に注意して、カニューレが塞がらないように気をつけます。また、気管に無理な力が加わると、気管の壁を傷つけ気管内肉芽や出血を生じてしまいます。カニューレの先端が強く気管にあたることを避ける必要があり、首を過度に後にそらせたり、前に曲げたり、左右に強く回すことは避けて下さい。さらに、異物の侵入や気管内の乾燥を防ぐ必要がありますので、人工鼻やガーゼで入口をカバーします。室内の加湿も重要です。また、気管切開孔を清潔に保つことも、気管切開孔の感染を予防したり、肉芽の発生を予防するために重要です。気切孔周囲の分泌物は微温湯できれいに拭き取り、ガーゼを使用している場合は汚れたらその都度交換します。</a:t>
            </a:r>
          </a:p>
        </p:txBody>
      </p:sp>
      <p:sp>
        <p:nvSpPr>
          <p:cNvPr id="256007" name="日付プレースホルダ 6"/>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endParaRPr lang="en-US" altLang="ja-JP" smtClean="0">
              <a:solidFill>
                <a:srgbClr val="000000"/>
              </a:solidFill>
            </a:endParaRPr>
          </a:p>
        </p:txBody>
      </p:sp>
    </p:spTree>
    <p:extLst>
      <p:ext uri="{BB962C8B-B14F-4D97-AF65-F5344CB8AC3E}">
        <p14:creationId xmlns:p14="http://schemas.microsoft.com/office/powerpoint/2010/main" val="1823202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0BD51CB5-F81D-4FC4-89C3-D587737B30F8}" type="slidenum">
              <a:rPr lang="en-US" altLang="ja-JP">
                <a:solidFill>
                  <a:srgbClr val="000000"/>
                </a:solidFill>
              </a:rPr>
              <a:pPr>
                <a:spcBef>
                  <a:spcPct val="0"/>
                </a:spcBef>
              </a:pPr>
              <a:t>56</a:t>
            </a:fld>
            <a:endParaRPr lang="en-US" altLang="ja-JP">
              <a:solidFill>
                <a:srgbClr val="000000"/>
              </a:solidFill>
            </a:endParaRPr>
          </a:p>
        </p:txBody>
      </p:sp>
      <p:sp>
        <p:nvSpPr>
          <p:cNvPr id="258051" name="Rectangle 7"/>
          <p:cNvSpPr txBox="1">
            <a:spLocks noGrp="1" noChangeArrowheads="1"/>
          </p:cNvSpPr>
          <p:nvPr/>
        </p:nvSpPr>
        <p:spPr bwMode="auto">
          <a:xfrm>
            <a:off x="3751861" y="10122908"/>
            <a:ext cx="2870081" cy="53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lgn="r">
              <a:spcBef>
                <a:spcPct val="0"/>
              </a:spcBef>
            </a:pPr>
            <a:fld id="{EB5C2255-4285-4B44-B160-F5A3BA86A193}" type="slidenum">
              <a:rPr lang="en-US" altLang="ja-JP">
                <a:solidFill>
                  <a:srgbClr val="000000"/>
                </a:solidFill>
              </a:rPr>
              <a:pPr algn="r">
                <a:spcBef>
                  <a:spcPct val="0"/>
                </a:spcBef>
              </a:pPr>
              <a:t>56</a:t>
            </a:fld>
            <a:endParaRPr lang="en-US" altLang="ja-JP">
              <a:solidFill>
                <a:srgbClr val="000000"/>
              </a:solidFill>
            </a:endParaRPr>
          </a:p>
        </p:txBody>
      </p:sp>
      <p:sp>
        <p:nvSpPr>
          <p:cNvPr id="258052" name="Rectangle 2"/>
          <p:cNvSpPr>
            <a:spLocks noGrp="1" noRot="1" noChangeAspect="1" noChangeArrowheads="1" noTextEdit="1"/>
          </p:cNvSpPr>
          <p:nvPr>
            <p:ph type="sldImg"/>
          </p:nvPr>
        </p:nvSpPr>
        <p:spPr>
          <a:xfrm>
            <a:off x="639763" y="819150"/>
            <a:ext cx="5341937" cy="4006850"/>
          </a:xfrm>
          <a:ln/>
        </p:spPr>
      </p:sp>
      <p:sp>
        <p:nvSpPr>
          <p:cNvPr id="258053" name="Rectangle 3"/>
          <p:cNvSpPr>
            <a:spLocks noGrp="1" noChangeArrowheads="1"/>
          </p:cNvSpPr>
          <p:nvPr>
            <p:ph type="body" idx="1"/>
          </p:nvPr>
        </p:nvSpPr>
        <p:spPr>
          <a:xfrm>
            <a:off x="883342" y="5073452"/>
            <a:ext cx="4856818" cy="4744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mtClean="0">
                <a:solidFill>
                  <a:srgbClr val="0000FF"/>
                </a:solidFill>
                <a:latin typeface="ＭＳ Ｐ明朝" panose="02020600040205080304" pitchFamily="18" charset="-128"/>
                <a:ea typeface="Osaka" charset="-128"/>
              </a:rPr>
              <a:t>　</a:t>
            </a:r>
            <a:r>
              <a:rPr lang="ja-JP" altLang="en-US" smtClean="0">
                <a:latin typeface="ＭＳ Ｐ明朝" panose="02020600040205080304" pitchFamily="18" charset="-128"/>
                <a:ea typeface="Osaka" charset="-128"/>
              </a:rPr>
              <a:t>気管切開を受けている児への対応の注意点を考えてみます。まず第１が、</a:t>
            </a:r>
            <a:r>
              <a:rPr lang="ja-JP" altLang="en-US" smtClean="0">
                <a:latin typeface="ＭＳ Ｐゴシック" panose="020B0600070205080204" pitchFamily="50" charset="-128"/>
                <a:ea typeface="Osaka" charset="-128"/>
              </a:rPr>
              <a:t>気管カニューレの自己抜去を防ぐということです。カニューレが抜けた場合、問題なく長時間過ごせる児と、すぐに再挿入しないと呼吸困難に陥る児がいます。どの程度の緊急性があるかを主治医とよく相談し、抜けた時の対応を決めておくことが必要です。しかし、自己抜去を防ぐことがとにかく重要ですので、学校でも、カニューレ固定のヒモやホルダーが緩くなっていないか常に確認しておきます。また、本人の手でカニューレや固定ヒモを引っ張ってしまう可能性のある児では、手の抑制や手袋をはめたりします。次に、姿勢や衣服に注意して、カニューレが塞がらないように気をつけます。また、気管に無理な力が加わると、気管の壁を傷つけ気管内肉芽や出血を生じてしまいます。カニューレの先端が強く気管にあたることを避ける必要があり、首を過度に後にそらせたり、前に曲げたり、左右に強く回すことは避けて下さい。さらに、異物の侵入や気管内の乾燥を防ぐ必要がありますので、人工鼻やガーゼで入口をカバーします。室内の加湿も重要です。また、気管切開孔を清潔に保つことも、気管切開孔の感染を予防したり、肉芽の発生を予防するために重要です。気切孔周囲の分泌物は微温湯できれいに拭き取り、ガーゼを使用している場合は汚れたらその都度交換します。</a:t>
            </a:r>
          </a:p>
        </p:txBody>
      </p:sp>
    </p:spTree>
    <p:extLst>
      <p:ext uri="{BB962C8B-B14F-4D97-AF65-F5344CB8AC3E}">
        <p14:creationId xmlns:p14="http://schemas.microsoft.com/office/powerpoint/2010/main" val="3172117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8"/>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r>
              <a:rPr lang="en-US" altLang="ja-JP">
                <a:solidFill>
                  <a:srgbClr val="000000"/>
                </a:solidFill>
              </a:rPr>
              <a:t>119</a:t>
            </a:r>
          </a:p>
        </p:txBody>
      </p:sp>
      <p:sp>
        <p:nvSpPr>
          <p:cNvPr id="246787" name="スライド イメージ プレースホルダ 1"/>
          <p:cNvSpPr>
            <a:spLocks noGrp="1" noRot="1" noChangeAspect="1" noTextEdit="1"/>
          </p:cNvSpPr>
          <p:nvPr>
            <p:ph type="sldImg"/>
          </p:nvPr>
        </p:nvSpPr>
        <p:spPr>
          <a:ln/>
        </p:spPr>
      </p:sp>
      <p:sp>
        <p:nvSpPr>
          <p:cNvPr id="246788" name="ノート プレースホルダ 2"/>
          <p:cNvSpPr>
            <a:spLocks noGrp="1"/>
          </p:cNvSpPr>
          <p:nvPr>
            <p:ph type="body" idx="1"/>
          </p:nvPr>
        </p:nvSpPr>
        <p:spPr>
          <a:xfrm>
            <a:off x="661726" y="5063168"/>
            <a:ext cx="5409297" cy="47957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100" smtClean="0">
                <a:latin typeface="Times" panose="02020603050405020304" pitchFamily="18" charset="0"/>
                <a:ea typeface="ＭＳ Ｐ明朝" panose="02020600040205080304" pitchFamily="18" charset="-128"/>
              </a:rPr>
              <a:t>　介護職員等が吸引できる部位は、気管カニューレ内と限定されています。</a:t>
            </a:r>
            <a:endParaRPr lang="en-US" altLang="ja-JP" sz="1100" smtClean="0">
              <a:latin typeface="Times" panose="02020603050405020304" pitchFamily="18" charset="0"/>
              <a:ea typeface="ＭＳ Ｐ明朝" panose="02020600040205080304" pitchFamily="18" charset="-128"/>
            </a:endParaRPr>
          </a:p>
          <a:p>
            <a:endParaRPr lang="ja-JP" altLang="en-US" sz="1100" smtClean="0">
              <a:latin typeface="Times" panose="02020603050405020304" pitchFamily="18" charset="0"/>
              <a:ea typeface="ＭＳ Ｐ明朝" panose="02020600040205080304" pitchFamily="18" charset="-128"/>
            </a:endParaRPr>
          </a:p>
          <a:p>
            <a:r>
              <a:rPr lang="ja-JP" altLang="en-US" sz="1100" smtClean="0">
                <a:latin typeface="Times" panose="02020603050405020304" pitchFamily="18" charset="0"/>
                <a:ea typeface="ＭＳ Ｐ明朝" panose="02020600040205080304" pitchFamily="18" charset="-128"/>
              </a:rPr>
              <a:t>　カニューレの先端を越えて奥まで吸引カテ－テルを挿入しないように、注意と手順が必要です。</a:t>
            </a:r>
            <a:endParaRPr lang="en-US" altLang="ja-JP" sz="1100" smtClean="0">
              <a:latin typeface="Times" panose="02020603050405020304" pitchFamily="18" charset="0"/>
              <a:ea typeface="ＭＳ Ｐ明朝" panose="02020600040205080304" pitchFamily="18" charset="-128"/>
            </a:endParaRPr>
          </a:p>
          <a:p>
            <a:r>
              <a:rPr lang="ja-JP" altLang="en-US" sz="1100" smtClean="0">
                <a:latin typeface="Times" panose="02020603050405020304" pitchFamily="18" charset="0"/>
                <a:ea typeface="ＭＳ Ｐ明朝" panose="02020600040205080304" pitchFamily="18" charset="-128"/>
              </a:rPr>
              <a:t>　このためには、まず、本人が使用しているのと同じ種類とサイズの気管カニューレ（本人に使った古いカニューレ）に実際に吸引カテーテルを入れて、カニューレ入口から先端までの吸引カテーテルの入る長さを実測しておくことが必要です。そして、</a:t>
            </a:r>
          </a:p>
          <a:p>
            <a:endParaRPr lang="en-US" altLang="ja-JP" sz="1100" smtClean="0">
              <a:latin typeface="Times" panose="02020603050405020304" pitchFamily="18" charset="0"/>
              <a:ea typeface="ＭＳ Ｐ明朝" panose="02020600040205080304" pitchFamily="18" charset="-128"/>
            </a:endParaRPr>
          </a:p>
          <a:p>
            <a:r>
              <a:rPr lang="ja-JP" altLang="ja-JP" sz="1100" smtClean="0">
                <a:latin typeface="Times" panose="02020603050405020304" pitchFamily="18" charset="0"/>
                <a:ea typeface="ＭＳ Ｐ明朝" panose="02020600040205080304" pitchFamily="18" charset="-128"/>
              </a:rPr>
              <a:t>　①この長さにマジックインクなどで印を付けておく</a:t>
            </a:r>
            <a:endParaRPr lang="en-US" altLang="ja-JP" sz="1100" smtClean="0">
              <a:latin typeface="Times" panose="02020603050405020304" pitchFamily="18" charset="0"/>
              <a:ea typeface="ＭＳ Ｐ明朝" panose="02020600040205080304" pitchFamily="18" charset="-128"/>
            </a:endParaRPr>
          </a:p>
          <a:p>
            <a:pPr>
              <a:spcBef>
                <a:spcPts val="600"/>
              </a:spcBef>
            </a:pPr>
            <a:r>
              <a:rPr lang="ja-JP" altLang="ja-JP" sz="1100" smtClean="0">
                <a:latin typeface="Times" panose="02020603050405020304" pitchFamily="18" charset="0"/>
                <a:ea typeface="ＭＳ Ｐ明朝" panose="02020600040205080304" pitchFamily="18" charset="-128"/>
              </a:rPr>
              <a:t>　②目盛り付のチューブを使用しこの長さを確認できるようにする</a:t>
            </a:r>
            <a:endParaRPr lang="en-US" altLang="ja-JP" sz="1100" smtClean="0">
              <a:latin typeface="Times" panose="02020603050405020304" pitchFamily="18" charset="0"/>
              <a:ea typeface="ＭＳ Ｐ明朝" panose="02020600040205080304" pitchFamily="18" charset="-128"/>
            </a:endParaRPr>
          </a:p>
          <a:p>
            <a:pPr>
              <a:spcBef>
                <a:spcPts val="600"/>
              </a:spcBef>
            </a:pPr>
            <a:r>
              <a:rPr lang="ja-JP" altLang="ja-JP" sz="1100" smtClean="0">
                <a:latin typeface="Times" panose="02020603050405020304" pitchFamily="18" charset="0"/>
                <a:ea typeface="ＭＳ Ｐ明朝" panose="02020600040205080304" pitchFamily="18" charset="-128"/>
              </a:rPr>
              <a:t>　③この長さに切ったカラーテープを吸引器に貼っておきそれと合わせることで規定の長さを</a:t>
            </a:r>
            <a:r>
              <a:rPr lang="ja-JP" altLang="en-US" sz="1100" smtClean="0">
                <a:latin typeface="Times" panose="02020603050405020304" pitchFamily="18" charset="0"/>
                <a:ea typeface="ＭＳ Ｐ明朝" panose="02020600040205080304" pitchFamily="18" charset="-128"/>
              </a:rPr>
              <a:t/>
            </a:r>
            <a:br>
              <a:rPr lang="ja-JP" altLang="en-US" sz="1100" smtClean="0">
                <a:latin typeface="Times" panose="02020603050405020304" pitchFamily="18" charset="0"/>
                <a:ea typeface="ＭＳ Ｐ明朝" panose="02020600040205080304" pitchFamily="18" charset="-128"/>
              </a:rPr>
            </a:br>
            <a:r>
              <a:rPr lang="ja-JP" altLang="en-US" sz="1100" smtClean="0">
                <a:latin typeface="Times" panose="02020603050405020304" pitchFamily="18" charset="0"/>
                <a:ea typeface="ＭＳ Ｐ明朝" panose="02020600040205080304" pitchFamily="18" charset="-128"/>
              </a:rPr>
              <a:t>　</a:t>
            </a:r>
            <a:r>
              <a:rPr lang="ja-JP" altLang="ja-JP" sz="1100" smtClean="0">
                <a:latin typeface="Times" panose="02020603050405020304" pitchFamily="18" charset="0"/>
                <a:ea typeface="ＭＳ Ｐ明朝" panose="02020600040205080304" pitchFamily="18" charset="-128"/>
              </a:rPr>
              <a:t>守る</a:t>
            </a:r>
            <a:endParaRPr lang="en-US" altLang="ja-JP" sz="1100" smtClean="0">
              <a:latin typeface="Times" panose="02020603050405020304" pitchFamily="18" charset="0"/>
              <a:ea typeface="ＭＳ Ｐ明朝" panose="02020600040205080304" pitchFamily="18" charset="-128"/>
            </a:endParaRPr>
          </a:p>
          <a:p>
            <a:pPr>
              <a:spcBef>
                <a:spcPts val="600"/>
              </a:spcBef>
            </a:pPr>
            <a:r>
              <a:rPr lang="ja-JP" altLang="en-US" sz="1100" smtClean="0">
                <a:latin typeface="Times" panose="02020603050405020304" pitchFamily="18" charset="0"/>
                <a:ea typeface="ＭＳ Ｐ明朝" panose="02020600040205080304" pitchFamily="18" charset="-128"/>
              </a:rPr>
              <a:t>など</a:t>
            </a:r>
            <a:r>
              <a:rPr lang="ja-JP" altLang="ja-JP" sz="1100" smtClean="0">
                <a:latin typeface="Times" panose="02020603050405020304" pitchFamily="18" charset="0"/>
                <a:ea typeface="ＭＳ Ｐ明朝" panose="02020600040205080304" pitchFamily="18" charset="-128"/>
              </a:rPr>
              <a:t>により、適正な長さ（深さ）で吸引できるように</a:t>
            </a:r>
            <a:r>
              <a:rPr lang="ja-JP" altLang="en-US" sz="1100" smtClean="0">
                <a:latin typeface="Times" panose="02020603050405020304" pitchFamily="18" charset="0"/>
                <a:ea typeface="ＭＳ Ｐ明朝" panose="02020600040205080304" pitchFamily="18" charset="-128"/>
              </a:rPr>
              <a:t>します。</a:t>
            </a:r>
          </a:p>
          <a:p>
            <a:pPr>
              <a:spcBef>
                <a:spcPts val="600"/>
              </a:spcBef>
            </a:pPr>
            <a:endParaRPr lang="ja-JP" altLang="ja-JP" sz="1100" smtClean="0">
              <a:latin typeface="Times" panose="02020603050405020304" pitchFamily="18" charset="0"/>
              <a:ea typeface="ＭＳ Ｐ明朝" panose="02020600040205080304" pitchFamily="18" charset="-128"/>
            </a:endParaRPr>
          </a:p>
          <a:p>
            <a:r>
              <a:rPr lang="ja-JP" altLang="en-US" sz="1100" smtClean="0">
                <a:latin typeface="Times" panose="02020603050405020304" pitchFamily="18" charset="0"/>
                <a:ea typeface="ＭＳ Ｐ明朝" panose="02020600040205080304" pitchFamily="18" charset="-128"/>
              </a:rPr>
              <a:t>　なお気管カニューレでサイドチューブがついている場合、サイドチューブからの吸引も安全に行える部位と考えられます。　</a:t>
            </a:r>
          </a:p>
        </p:txBody>
      </p:sp>
    </p:spTree>
    <p:extLst>
      <p:ext uri="{BB962C8B-B14F-4D97-AF65-F5344CB8AC3E}">
        <p14:creationId xmlns:p14="http://schemas.microsoft.com/office/powerpoint/2010/main" val="2035260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8"/>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51791" indent="-289150">
              <a:spcBef>
                <a:spcPct val="30000"/>
              </a:spcBef>
              <a:defRPr kumimoji="1" sz="1200">
                <a:solidFill>
                  <a:schemeClr val="tx1"/>
                </a:solidFill>
                <a:latin typeface="Times" panose="02020603050405020304" pitchFamily="18" charset="0"/>
                <a:ea typeface="Osaka" charset="-128"/>
              </a:defRPr>
            </a:lvl2pPr>
            <a:lvl3pPr marL="1156602" indent="-231320">
              <a:spcBef>
                <a:spcPct val="30000"/>
              </a:spcBef>
              <a:defRPr kumimoji="1" sz="1200">
                <a:solidFill>
                  <a:schemeClr val="tx1"/>
                </a:solidFill>
                <a:latin typeface="Times" panose="02020603050405020304" pitchFamily="18" charset="0"/>
                <a:ea typeface="Osaka" charset="-128"/>
              </a:defRPr>
            </a:lvl3pPr>
            <a:lvl4pPr marL="1619242" indent="-231320">
              <a:spcBef>
                <a:spcPct val="30000"/>
              </a:spcBef>
              <a:defRPr kumimoji="1" sz="1200">
                <a:solidFill>
                  <a:schemeClr val="tx1"/>
                </a:solidFill>
                <a:latin typeface="Times" panose="02020603050405020304" pitchFamily="18" charset="0"/>
                <a:ea typeface="Osaka" charset="-128"/>
              </a:defRPr>
            </a:lvl4pPr>
            <a:lvl5pPr marL="2081883" indent="-231320">
              <a:spcBef>
                <a:spcPct val="30000"/>
              </a:spcBef>
              <a:defRPr kumimoji="1" sz="1200">
                <a:solidFill>
                  <a:schemeClr val="tx1"/>
                </a:solidFill>
                <a:latin typeface="Times" panose="02020603050405020304" pitchFamily="18" charset="0"/>
                <a:ea typeface="Osaka" charset="-128"/>
              </a:defRPr>
            </a:lvl5pPr>
            <a:lvl6pPr marL="2544524" indent="-23132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3007164" indent="-23132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69805" indent="-23132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932446" indent="-23132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r>
              <a:rPr lang="en-US" altLang="ja-JP">
                <a:solidFill>
                  <a:srgbClr val="000000"/>
                </a:solidFill>
              </a:rPr>
              <a:t>118</a:t>
            </a: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xfrm>
            <a:off x="673735" y="5102261"/>
            <a:ext cx="5370809" cy="48328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p>
            <a:r>
              <a:rPr lang="ja-JP" altLang="en-US" sz="1100" dirty="0">
                <a:latin typeface="Times" panose="02020603050405020304" pitchFamily="18" charset="0"/>
                <a:ea typeface="ＭＳ Ｐ明朝" panose="02020600040205080304" pitchFamily="18" charset="-128"/>
              </a:rPr>
              <a:t>　気管カニューレを挿入している子どもは、気管切開孔周囲に、肉芽といって、赤茶色の軟らかい組織が盛り上がってくることがありますが、場合によっては気管カニューレ先端が気管粘膜を刺激して、気管粘膜にも肉芽を形成することもあります。吸引カテーテルの刺激によって、気管粘膜の損傷や出血がおこることがあり、出血はしなくても気管粘膜の浮腫（むくみ）がくることもあります。また、これらが繰り返すことにより肉芽を生ずることがあります。肉芽ができている部分に吸引カテーテルが当たると、出血したり、肉芽をさらに悪化させます。</a:t>
            </a:r>
            <a:endParaRPr lang="en-US" altLang="ja-JP" sz="1100" dirty="0">
              <a:latin typeface="Times" panose="02020603050405020304" pitchFamily="18" charset="0"/>
              <a:ea typeface="ＭＳ Ｐ明朝" panose="02020600040205080304" pitchFamily="18" charset="-128"/>
            </a:endParaRPr>
          </a:p>
          <a:p>
            <a:r>
              <a:rPr lang="ja-JP" altLang="en-US" sz="1100" dirty="0">
                <a:latin typeface="Times" panose="02020603050405020304" pitchFamily="18" charset="0"/>
                <a:ea typeface="ＭＳ Ｐ明朝" panose="02020600040205080304" pitchFamily="18" charset="-128"/>
              </a:rPr>
              <a:t>　したがって、吸引カテーテルの先端は気管カニューレ内をこえたり、直接気管粘膜にふれることがないようにするのが基本です。</a:t>
            </a:r>
            <a:endParaRPr lang="ja-JP" altLang="ja-JP" sz="1100" dirty="0">
              <a:latin typeface="Times" panose="02020603050405020304" pitchFamily="18" charset="0"/>
              <a:ea typeface="ＭＳ Ｐ明朝" panose="02020600040205080304" pitchFamily="18" charset="-128"/>
            </a:endParaRPr>
          </a:p>
        </p:txBody>
      </p:sp>
    </p:spTree>
    <p:extLst>
      <p:ext uri="{BB962C8B-B14F-4D97-AF65-F5344CB8AC3E}">
        <p14:creationId xmlns:p14="http://schemas.microsoft.com/office/powerpoint/2010/main" val="2560182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A8C89A52-4F82-49F2-9F43-91E605C70EF2}" type="slidenum">
              <a:rPr lang="en-US" altLang="ja-JP">
                <a:solidFill>
                  <a:srgbClr val="000000"/>
                </a:solidFill>
                <a:latin typeface="Times" panose="02020603050405020304" pitchFamily="18" charset="0"/>
                <a:ea typeface="Osaka"/>
                <a:cs typeface="Osaka"/>
              </a:rPr>
              <a:pPr eaLnBrk="1" hangingPunct="1">
                <a:spcBef>
                  <a:spcPct val="0"/>
                </a:spcBef>
              </a:pPr>
              <a:t>65</a:t>
            </a:fld>
            <a:endParaRPr lang="en-US" altLang="ja-JP">
              <a:solidFill>
                <a:srgbClr val="000000"/>
              </a:solidFill>
              <a:latin typeface="Times" panose="02020603050405020304" pitchFamily="18" charset="0"/>
              <a:ea typeface="Osaka"/>
              <a:cs typeface="Osaka"/>
            </a:endParaRPr>
          </a:p>
        </p:txBody>
      </p:sp>
      <p:sp>
        <p:nvSpPr>
          <p:cNvPr id="387075" name="Rectangle 2"/>
          <p:cNvSpPr>
            <a:spLocks noGrp="1" noRot="1" noChangeAspect="1" noChangeArrowheads="1" noTextEdit="1"/>
          </p:cNvSpPr>
          <p:nvPr>
            <p:ph type="sldImg"/>
          </p:nvPr>
        </p:nvSpPr>
        <p:spPr bwMode="auto">
          <a:xfrm>
            <a:off x="896938" y="758825"/>
            <a:ext cx="4948237" cy="3713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7076" name="Rectangle 3"/>
          <p:cNvSpPr>
            <a:spLocks noGrp="1" noChangeArrowheads="1"/>
          </p:cNvSpPr>
          <p:nvPr>
            <p:ph type="body" idx="1"/>
          </p:nvPr>
        </p:nvSpPr>
        <p:spPr bwMode="auto">
          <a:xfrm>
            <a:off x="898949" y="4699799"/>
            <a:ext cx="4945777" cy="43964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smtClean="0">
                <a:latin typeface="ＭＳ Ｐ明朝" panose="02020600040205080304" pitchFamily="18" charset="-128"/>
                <a:ea typeface="Osaka"/>
                <a:cs typeface="Osaka"/>
              </a:rPr>
              <a:t>　呼吸障害があるかどうかは観察することでわかりますが、その程度はなかなか目でみるだけではわかりません。最近では、パルスオキシメーターで血中酸素飽和度（</a:t>
            </a:r>
            <a:r>
              <a:rPr lang="en-US" altLang="ja-JP" smtClean="0">
                <a:latin typeface="ＭＳ Ｐ明朝" panose="02020600040205080304" pitchFamily="18" charset="-128"/>
                <a:ea typeface="Osaka"/>
                <a:cs typeface="Osaka"/>
              </a:rPr>
              <a:t>SpO</a:t>
            </a:r>
            <a:r>
              <a:rPr lang="en-US" altLang="ja-JP" baseline="-25000" smtClean="0">
                <a:latin typeface="ＭＳ Ｐ明朝" panose="02020600040205080304" pitchFamily="18" charset="-128"/>
                <a:ea typeface="Osaka"/>
                <a:cs typeface="Osaka"/>
              </a:rPr>
              <a:t>2</a:t>
            </a:r>
            <a:r>
              <a:rPr lang="ja-JP" altLang="en-US" smtClean="0">
                <a:latin typeface="ＭＳ Ｐ明朝" panose="02020600040205080304" pitchFamily="18" charset="-128"/>
                <a:ea typeface="Osaka"/>
                <a:cs typeface="Osaka"/>
              </a:rPr>
              <a:t>）を測定して判断材料とすることが増えてきました。しかし、その値の評価には注意すべき点が多くあります。二酸化炭素は採血して血中の二酸化炭素分圧を測定しなければいけません。</a:t>
            </a:r>
          </a:p>
          <a:p>
            <a:pPr eaLnBrk="1" hangingPunct="1"/>
            <a:r>
              <a:rPr lang="ja-JP" altLang="en-US" smtClean="0">
                <a:latin typeface="ＭＳ Ｐ明朝" panose="02020600040205080304" pitchFamily="18" charset="-128"/>
                <a:ea typeface="Osaka"/>
                <a:cs typeface="Osaka"/>
              </a:rPr>
              <a:t>　一般的には、健康者では</a:t>
            </a:r>
            <a:r>
              <a:rPr lang="en-US" altLang="ja-JP" smtClean="0">
                <a:latin typeface="ＭＳ Ｐ明朝" panose="02020600040205080304" pitchFamily="18" charset="-128"/>
                <a:ea typeface="Osaka"/>
                <a:cs typeface="Osaka"/>
              </a:rPr>
              <a:t>95</a:t>
            </a:r>
            <a:r>
              <a:rPr lang="ja-JP" altLang="en-US" smtClean="0">
                <a:latin typeface="ＭＳ Ｐ明朝" panose="02020600040205080304" pitchFamily="18" charset="-128"/>
                <a:ea typeface="Osaka"/>
                <a:cs typeface="Osaka"/>
              </a:rPr>
              <a:t>％以上ある血中酸素飽和度が</a:t>
            </a:r>
            <a:r>
              <a:rPr lang="en-US" altLang="ja-JP" smtClean="0">
                <a:latin typeface="ＭＳ Ｐ明朝" panose="02020600040205080304" pitchFamily="18" charset="-128"/>
                <a:ea typeface="Osaka"/>
                <a:cs typeface="Osaka"/>
              </a:rPr>
              <a:t>90</a:t>
            </a:r>
            <a:r>
              <a:rPr lang="ja-JP" altLang="en-US" smtClean="0">
                <a:latin typeface="ＭＳ Ｐ明朝" panose="02020600040205080304" pitchFamily="18" charset="-128"/>
                <a:ea typeface="Osaka"/>
                <a:cs typeface="Osaka"/>
              </a:rPr>
              <a:t>％に以下（これは動脈血酸素分圧が</a:t>
            </a:r>
            <a:r>
              <a:rPr lang="en-US" altLang="ja-JP" smtClean="0">
                <a:latin typeface="ＭＳ Ｐ明朝" panose="02020600040205080304" pitchFamily="18" charset="-128"/>
                <a:ea typeface="Osaka"/>
                <a:cs typeface="Osaka"/>
              </a:rPr>
              <a:t>60</a:t>
            </a:r>
            <a:r>
              <a:rPr lang="ja-JP" altLang="en-US" smtClean="0">
                <a:latin typeface="ＭＳ Ｐ明朝" panose="02020600040205080304" pitchFamily="18" charset="-128"/>
                <a:ea typeface="Osaka"/>
                <a:cs typeface="Osaka"/>
              </a:rPr>
              <a:t>以下に相当します）の低酸素血症または、動脈血二酸化炭素分圧が</a:t>
            </a:r>
            <a:r>
              <a:rPr lang="en-US" altLang="ja-JP" smtClean="0">
                <a:latin typeface="ＭＳ Ｐ明朝" panose="02020600040205080304" pitchFamily="18" charset="-128"/>
                <a:ea typeface="Osaka"/>
                <a:cs typeface="Osaka"/>
              </a:rPr>
              <a:t>50</a:t>
            </a:r>
            <a:r>
              <a:rPr lang="ja-JP" altLang="en-US" smtClean="0">
                <a:latin typeface="ＭＳ Ｐ明朝" panose="02020600040205080304" pitchFamily="18" charset="-128"/>
                <a:ea typeface="Osaka"/>
                <a:cs typeface="Osaka"/>
              </a:rPr>
              <a:t>以上の高炭酸ガス血症が呼吸不全で治療が必要となります。しかし、重症心身障害児にはこの呼吸不全の治療基準が適合できないことが多くあります。また、明らかな呼吸障害があっても </a:t>
            </a:r>
            <a:r>
              <a:rPr lang="en-US" altLang="ja-JP" smtClean="0">
                <a:latin typeface="ＭＳ Ｐ明朝" panose="02020600040205080304" pitchFamily="18" charset="-128"/>
                <a:ea typeface="Osaka"/>
                <a:cs typeface="Osaka"/>
              </a:rPr>
              <a:t>SpO</a:t>
            </a:r>
            <a:r>
              <a:rPr lang="en-US" altLang="ja-JP" baseline="-25000" smtClean="0">
                <a:latin typeface="ＭＳ Ｐ明朝" panose="02020600040205080304" pitchFamily="18" charset="-128"/>
                <a:ea typeface="Osaka"/>
                <a:cs typeface="Osaka"/>
              </a:rPr>
              <a:t>2</a:t>
            </a:r>
            <a:r>
              <a:rPr lang="ja-JP" altLang="en-US" smtClean="0">
                <a:latin typeface="ＭＳ Ｐ明朝" panose="02020600040205080304" pitchFamily="18" charset="-128"/>
                <a:ea typeface="Osaka"/>
                <a:cs typeface="Osaka"/>
              </a:rPr>
              <a:t>、</a:t>
            </a:r>
            <a:r>
              <a:rPr lang="en-US" altLang="ja-JP" smtClean="0">
                <a:latin typeface="ＭＳ Ｐ明朝" panose="02020600040205080304" pitchFamily="18" charset="-128"/>
                <a:ea typeface="Osaka"/>
                <a:cs typeface="Osaka"/>
              </a:rPr>
              <a:t>CO</a:t>
            </a:r>
            <a:r>
              <a:rPr lang="en-US" altLang="ja-JP" baseline="-25000" smtClean="0">
                <a:latin typeface="ＭＳ Ｐ明朝" panose="02020600040205080304" pitchFamily="18" charset="-128"/>
                <a:ea typeface="Osaka"/>
                <a:cs typeface="Osaka"/>
              </a:rPr>
              <a:t>2</a:t>
            </a:r>
            <a:r>
              <a:rPr lang="ja-JP" altLang="en-US" smtClean="0">
                <a:latin typeface="ＭＳ Ｐ明朝" panose="02020600040205080304" pitchFamily="18" charset="-128"/>
                <a:ea typeface="Osaka"/>
                <a:cs typeface="Osaka"/>
              </a:rPr>
              <a:t>分圧は正常範囲のことがあります。逆に症状はなくても、 </a:t>
            </a:r>
            <a:r>
              <a:rPr lang="en-US" altLang="ja-JP" smtClean="0">
                <a:latin typeface="ＭＳ Ｐ明朝" panose="02020600040205080304" pitchFamily="18" charset="-128"/>
                <a:ea typeface="Osaka"/>
                <a:cs typeface="Osaka"/>
              </a:rPr>
              <a:t>SpO</a:t>
            </a:r>
            <a:r>
              <a:rPr lang="en-US" altLang="ja-JP" baseline="-25000" smtClean="0">
                <a:latin typeface="ＭＳ Ｐ明朝" panose="02020600040205080304" pitchFamily="18" charset="-128"/>
                <a:ea typeface="Osaka"/>
                <a:cs typeface="Osaka"/>
              </a:rPr>
              <a:t>2</a:t>
            </a:r>
            <a:r>
              <a:rPr lang="ja-JP" altLang="en-US" smtClean="0">
                <a:latin typeface="ＭＳ Ｐ明朝" panose="02020600040205080304" pitchFamily="18" charset="-128"/>
                <a:ea typeface="Osaka"/>
                <a:cs typeface="Osaka"/>
              </a:rPr>
              <a:t>が低めのことがあります。重症心身障害児（者）では</a:t>
            </a:r>
            <a:r>
              <a:rPr lang="en-US" altLang="ja-JP" smtClean="0">
                <a:latin typeface="ＭＳ Ｐ明朝" panose="02020600040205080304" pitchFamily="18" charset="-128"/>
                <a:ea typeface="Osaka"/>
                <a:cs typeface="Osaka"/>
              </a:rPr>
              <a:t>90</a:t>
            </a:r>
            <a:r>
              <a:rPr lang="ja-JP" altLang="en-US" smtClean="0">
                <a:latin typeface="ＭＳ Ｐ明朝" panose="02020600040205080304" pitchFamily="18" charset="-128"/>
                <a:ea typeface="Osaka"/>
                <a:cs typeface="Osaka"/>
              </a:rPr>
              <a:t>％以下でも許容範囲のことが多くみられますが、一般的には</a:t>
            </a:r>
            <a:r>
              <a:rPr lang="en-US" altLang="ja-JP" smtClean="0">
                <a:latin typeface="ＭＳ Ｐ明朝" panose="02020600040205080304" pitchFamily="18" charset="-128"/>
                <a:ea typeface="Osaka"/>
                <a:cs typeface="Osaka"/>
              </a:rPr>
              <a:t>90</a:t>
            </a:r>
            <a:r>
              <a:rPr lang="ja-JP" altLang="en-US" smtClean="0">
                <a:latin typeface="ＭＳ Ｐ明朝" panose="02020600040205080304" pitchFamily="18" charset="-128"/>
                <a:ea typeface="Osaka"/>
                <a:cs typeface="Osaka"/>
              </a:rPr>
              <a:t>％以下では処置が必要です。また、二酸化炭素分圧が高値のこともありますが、慢性化していれば</a:t>
            </a:r>
            <a:r>
              <a:rPr lang="en-US" altLang="ja-JP" smtClean="0">
                <a:latin typeface="ＭＳ Ｐ明朝" panose="02020600040205080304" pitchFamily="18" charset="-128"/>
                <a:ea typeface="Osaka"/>
                <a:cs typeface="Osaka"/>
              </a:rPr>
              <a:t>50</a:t>
            </a:r>
            <a:r>
              <a:rPr lang="ja-JP" altLang="en-US" smtClean="0">
                <a:latin typeface="ＭＳ Ｐ明朝" panose="02020600040205080304" pitchFamily="18" charset="-128"/>
                <a:ea typeface="Osaka"/>
                <a:cs typeface="Osaka"/>
              </a:rPr>
              <a:t>以上でも代償機能により</a:t>
            </a:r>
            <a:r>
              <a:rPr lang="en-US" altLang="ja-JP" smtClean="0">
                <a:latin typeface="ＭＳ Ｐ明朝" panose="02020600040205080304" pitchFamily="18" charset="-128"/>
                <a:ea typeface="Osaka"/>
                <a:cs typeface="Osaka"/>
              </a:rPr>
              <a:t>pH</a:t>
            </a:r>
            <a:r>
              <a:rPr lang="ja-JP" altLang="en-US" smtClean="0">
                <a:latin typeface="ＭＳ Ｐ明朝" panose="02020600040205080304" pitchFamily="18" charset="-128"/>
                <a:ea typeface="Osaka"/>
                <a:cs typeface="Osaka"/>
              </a:rPr>
              <a:t>は保たれ許容範囲です。チアノーゼがなくても低酸素状態はありえます。 </a:t>
            </a:r>
            <a:r>
              <a:rPr lang="en-US" altLang="ja-JP" smtClean="0">
                <a:latin typeface="ＭＳ Ｐ明朝" panose="02020600040205080304" pitchFamily="18" charset="-128"/>
                <a:ea typeface="Osaka"/>
                <a:cs typeface="Osaka"/>
              </a:rPr>
              <a:t>SpO</a:t>
            </a:r>
            <a:r>
              <a:rPr lang="en-US" altLang="ja-JP" baseline="-25000" smtClean="0">
                <a:latin typeface="ＭＳ Ｐ明朝" panose="02020600040205080304" pitchFamily="18" charset="-128"/>
                <a:ea typeface="Osaka"/>
                <a:cs typeface="Osaka"/>
              </a:rPr>
              <a:t>2</a:t>
            </a:r>
            <a:r>
              <a:rPr lang="ja-JP" altLang="en-US" smtClean="0">
                <a:latin typeface="ＭＳ Ｐ明朝" panose="02020600040205080304" pitchFamily="18" charset="-128"/>
                <a:ea typeface="Osaka"/>
                <a:cs typeface="Osaka"/>
              </a:rPr>
              <a:t>が</a:t>
            </a:r>
            <a:r>
              <a:rPr lang="en-US" altLang="ja-JP" smtClean="0">
                <a:latin typeface="ＭＳ Ｐ明朝" panose="02020600040205080304" pitchFamily="18" charset="-128"/>
                <a:ea typeface="Osaka"/>
                <a:cs typeface="Osaka"/>
              </a:rPr>
              <a:t>70</a:t>
            </a:r>
            <a:r>
              <a:rPr lang="ja-JP" altLang="en-US" smtClean="0">
                <a:latin typeface="ＭＳ Ｐ明朝" panose="02020600040205080304" pitchFamily="18" charset="-128"/>
                <a:ea typeface="Osaka"/>
                <a:cs typeface="Osaka"/>
              </a:rPr>
              <a:t>～</a:t>
            </a:r>
            <a:r>
              <a:rPr lang="en-US" altLang="ja-JP" smtClean="0">
                <a:latin typeface="ＭＳ Ｐ明朝" panose="02020600040205080304" pitchFamily="18" charset="-128"/>
                <a:ea typeface="Osaka"/>
                <a:cs typeface="Osaka"/>
              </a:rPr>
              <a:t>85</a:t>
            </a:r>
            <a:r>
              <a:rPr lang="ja-JP" altLang="en-US" smtClean="0">
                <a:latin typeface="ＭＳ Ｐ明朝" panose="02020600040205080304" pitchFamily="18" charset="-128"/>
                <a:ea typeface="Osaka"/>
                <a:cs typeface="Osaka"/>
              </a:rPr>
              <a:t>％でチアノーゼを時に認め、</a:t>
            </a:r>
            <a:r>
              <a:rPr lang="en-US" altLang="ja-JP" smtClean="0">
                <a:latin typeface="ＭＳ Ｐ明朝" panose="02020600040205080304" pitchFamily="18" charset="-128"/>
                <a:ea typeface="Osaka"/>
                <a:cs typeface="Osaka"/>
              </a:rPr>
              <a:t>70</a:t>
            </a:r>
            <a:r>
              <a:rPr lang="ja-JP" altLang="en-US" smtClean="0">
                <a:latin typeface="ＭＳ Ｐ明朝" panose="02020600040205080304" pitchFamily="18" charset="-128"/>
                <a:ea typeface="Osaka"/>
                <a:cs typeface="Osaka"/>
              </a:rPr>
              <a:t>％以下では確実に認めます。酸素を使用した場合には</a:t>
            </a:r>
            <a:r>
              <a:rPr lang="en-US" altLang="ja-JP" smtClean="0">
                <a:latin typeface="ＭＳ Ｐ明朝" panose="02020600040205080304" pitchFamily="18" charset="-128"/>
                <a:ea typeface="Osaka"/>
                <a:cs typeface="Osaka"/>
              </a:rPr>
              <a:t>SpO</a:t>
            </a:r>
            <a:r>
              <a:rPr lang="en-US" altLang="ja-JP" baseline="-25000" smtClean="0">
                <a:latin typeface="ＭＳ Ｐ明朝" panose="02020600040205080304" pitchFamily="18" charset="-128"/>
                <a:ea typeface="Osaka"/>
                <a:cs typeface="Osaka"/>
              </a:rPr>
              <a:t>2</a:t>
            </a:r>
            <a:r>
              <a:rPr lang="ja-JP" altLang="en-US" smtClean="0">
                <a:latin typeface="ＭＳ Ｐ明朝" panose="02020600040205080304" pitchFamily="18" charset="-128"/>
                <a:ea typeface="Osaka"/>
                <a:cs typeface="Osaka"/>
              </a:rPr>
              <a:t>が</a:t>
            </a:r>
            <a:r>
              <a:rPr lang="en-US" altLang="ja-JP" smtClean="0">
                <a:latin typeface="ＭＳ Ｐ明朝" panose="02020600040205080304" pitchFamily="18" charset="-128"/>
                <a:ea typeface="Osaka"/>
                <a:cs typeface="Osaka"/>
              </a:rPr>
              <a:t>90</a:t>
            </a:r>
            <a:r>
              <a:rPr lang="ja-JP" altLang="en-US" smtClean="0">
                <a:latin typeface="ＭＳ Ｐ明朝" panose="02020600040205080304" pitchFamily="18" charset="-128"/>
                <a:ea typeface="Osaka"/>
                <a:cs typeface="Osaka"/>
              </a:rPr>
              <a:t>％台でも、高炭酸ガス血症で傾眠や意識障害をきたすこともあり、これを</a:t>
            </a:r>
            <a:r>
              <a:rPr lang="en-US" altLang="ja-JP" smtClean="0">
                <a:latin typeface="ＭＳ Ｐ明朝" panose="02020600040205080304" pitchFamily="18" charset="-128"/>
                <a:ea typeface="Osaka"/>
                <a:cs typeface="Osaka"/>
              </a:rPr>
              <a:t>CO</a:t>
            </a:r>
            <a:r>
              <a:rPr lang="en-US" altLang="ja-JP" baseline="-25000" smtClean="0">
                <a:latin typeface="ＭＳ Ｐ明朝" panose="02020600040205080304" pitchFamily="18" charset="-128"/>
                <a:ea typeface="Osaka"/>
                <a:cs typeface="Osaka"/>
              </a:rPr>
              <a:t>2</a:t>
            </a:r>
            <a:r>
              <a:rPr lang="ja-JP" altLang="en-US" smtClean="0">
                <a:latin typeface="ＭＳ Ｐ明朝" panose="02020600040205080304" pitchFamily="18" charset="-128"/>
                <a:ea typeface="Osaka"/>
                <a:cs typeface="Osaka"/>
              </a:rPr>
              <a:t>ナルコーシスと言います。</a:t>
            </a:r>
          </a:p>
          <a:p>
            <a:pPr eaLnBrk="1" hangingPunct="1"/>
            <a:r>
              <a:rPr lang="ja-JP" altLang="en-US" smtClean="0">
                <a:latin typeface="ＭＳ Ｐ明朝" panose="02020600040205080304" pitchFamily="18" charset="-128"/>
                <a:ea typeface="Osaka"/>
                <a:cs typeface="Osaka"/>
              </a:rPr>
              <a:t>　従って、一人ひとりの日常状態との比較が重要で、日頃の個別の酸素飽和度の値を知っておく必要があります。なお、</a:t>
            </a:r>
            <a:r>
              <a:rPr lang="ja-JP" altLang="en-US" smtClean="0">
                <a:latin typeface="Times" panose="02020603050405020304" pitchFamily="18" charset="0"/>
                <a:ea typeface="Osaka"/>
                <a:cs typeface="Osaka"/>
              </a:rPr>
              <a:t>パルスオキシメーターは、動いても安定して測定できる機種が望ましいです。</a:t>
            </a:r>
            <a:endParaRPr lang="ja-JP" altLang="en-US" smtClean="0">
              <a:latin typeface="ＭＳ Ｐ明朝" panose="02020600040205080304" pitchFamily="18" charset="-128"/>
              <a:ea typeface="Osaka"/>
              <a:cs typeface="Osaka"/>
            </a:endParaRPr>
          </a:p>
        </p:txBody>
      </p:sp>
    </p:spTree>
    <p:extLst>
      <p:ext uri="{BB962C8B-B14F-4D97-AF65-F5344CB8AC3E}">
        <p14:creationId xmlns:p14="http://schemas.microsoft.com/office/powerpoint/2010/main" val="2305068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ノート プレースホルダ 2"/>
          <p:cNvSpPr>
            <a:spLocks noGrp="1"/>
          </p:cNvSpPr>
          <p:nvPr>
            <p:ph type="body" idx="1"/>
          </p:nvPr>
        </p:nvSpPr>
        <p:spPr bwMode="auto">
          <a:xfrm>
            <a:off x="674212" y="4689515"/>
            <a:ext cx="5509180" cy="44409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latin typeface="Times" panose="02020603050405020304" pitchFamily="18" charset="0"/>
                <a:ea typeface="ＭＳ Ｐ明朝" panose="02020600040205080304" pitchFamily="18" charset="-128"/>
              </a:rPr>
              <a:t>　たんの吸引については、第２章で詳しく取り上げますので、ここでは呼吸障害が進んだ場合に必要となる酸素療法と人工呼吸療法を取り上げます。</a:t>
            </a:r>
          </a:p>
          <a:p>
            <a:endParaRPr lang="ja-JP" altLang="en-US" smtClean="0">
              <a:latin typeface="Times" panose="02020603050405020304" pitchFamily="18" charset="0"/>
              <a:ea typeface="ＭＳ Ｐ明朝" panose="02020600040205080304" pitchFamily="18" charset="-128"/>
            </a:endParaRPr>
          </a:p>
          <a:p>
            <a:r>
              <a:rPr lang="ja-JP" altLang="ja-JP" smtClean="0">
                <a:latin typeface="Times" panose="02020603050405020304" pitchFamily="18" charset="0"/>
                <a:ea typeface="ＭＳ Ｐ明朝" panose="02020600040205080304" pitchFamily="18" charset="-128"/>
              </a:rPr>
              <a:t>　呼吸障害が重くなると、血液中の酸素が不足し（低酸素症）、また、炭酸ガス（二酸化炭素）が増加して</a:t>
            </a:r>
            <a:r>
              <a:rPr lang="ja-JP" altLang="en-US" smtClean="0">
                <a:latin typeface="Times" panose="02020603050405020304" pitchFamily="18" charset="0"/>
                <a:ea typeface="ＭＳ Ｐ明朝" panose="02020600040205080304" pitchFamily="18" charset="-128"/>
              </a:rPr>
              <a:t>きます</a:t>
            </a:r>
            <a:r>
              <a:rPr lang="ja-JP" altLang="ja-JP" smtClean="0">
                <a:latin typeface="Times" panose="02020603050405020304" pitchFamily="18" charset="0"/>
                <a:ea typeface="ＭＳ Ｐ明朝" panose="02020600040205080304" pitchFamily="18" charset="-128"/>
              </a:rPr>
              <a:t>（高炭酸ガス血症）。脳性まひでは初めは低酸素症となり徐々に高炭酸ガス血症が加わるという経過が多く、筋ジストロフィーなどの筋疾患では、低酸素症と高炭酸ガス血症が同時に出現してくるという経過をとることが</a:t>
            </a:r>
            <a:r>
              <a:rPr lang="ja-JP" altLang="en-US" smtClean="0">
                <a:latin typeface="Times" panose="02020603050405020304" pitchFamily="18" charset="0"/>
                <a:ea typeface="ＭＳ Ｐ明朝" panose="02020600040205080304" pitchFamily="18" charset="-128"/>
              </a:rPr>
              <a:t>ほとんどです</a:t>
            </a:r>
            <a:r>
              <a:rPr lang="ja-JP" altLang="ja-JP" smtClean="0">
                <a:latin typeface="Times" panose="02020603050405020304" pitchFamily="18" charset="0"/>
                <a:ea typeface="ＭＳ Ｐ明朝" panose="02020600040205080304" pitchFamily="18" charset="-128"/>
              </a:rPr>
              <a:t>。</a:t>
            </a:r>
          </a:p>
          <a:p>
            <a:r>
              <a:rPr lang="ja-JP" altLang="ja-JP" smtClean="0">
                <a:latin typeface="Times" panose="02020603050405020304" pitchFamily="18" charset="0"/>
                <a:ea typeface="ＭＳ Ｐ明朝" panose="02020600040205080304" pitchFamily="18" charset="-128"/>
              </a:rPr>
              <a:t>　</a:t>
            </a:r>
            <a:endParaRPr lang="ja-JP" altLang="en-US" smtClean="0">
              <a:latin typeface="Times" panose="02020603050405020304" pitchFamily="18" charset="0"/>
              <a:ea typeface="ＭＳ Ｐ明朝" panose="02020600040205080304" pitchFamily="18" charset="-128"/>
            </a:endParaRPr>
          </a:p>
          <a:p>
            <a:r>
              <a:rPr lang="ja-JP" altLang="ja-JP" smtClean="0">
                <a:latin typeface="Times" panose="02020603050405020304" pitchFamily="18" charset="0"/>
                <a:ea typeface="ＭＳ Ｐ明朝" panose="02020600040205080304" pitchFamily="18" charset="-128"/>
              </a:rPr>
              <a:t>　低酸素症の程度が強ければチアノーゼが出て</a:t>
            </a:r>
            <a:r>
              <a:rPr lang="ja-JP" altLang="en-US" smtClean="0">
                <a:latin typeface="Times" panose="02020603050405020304" pitchFamily="18" charset="0"/>
                <a:ea typeface="ＭＳ Ｐ明朝" panose="02020600040205080304" pitchFamily="18" charset="-128"/>
              </a:rPr>
              <a:t>きます</a:t>
            </a:r>
            <a:r>
              <a:rPr lang="ja-JP" altLang="ja-JP" smtClean="0">
                <a:latin typeface="Times" panose="02020603050405020304" pitchFamily="18" charset="0"/>
                <a:ea typeface="ＭＳ Ｐ明朝" panose="02020600040205080304" pitchFamily="18" charset="-128"/>
              </a:rPr>
              <a:t>が、軽度～中度の低酸素症で対策が必要な状態になっていても外見ではわからないことが多</a:t>
            </a:r>
            <a:r>
              <a:rPr lang="ja-JP" altLang="en-US" smtClean="0">
                <a:latin typeface="Times" panose="02020603050405020304" pitchFamily="18" charset="0"/>
                <a:ea typeface="ＭＳ Ｐ明朝" panose="02020600040205080304" pitchFamily="18" charset="-128"/>
              </a:rPr>
              <a:t>くあります</a:t>
            </a:r>
            <a:r>
              <a:rPr lang="ja-JP" altLang="ja-JP" smtClean="0">
                <a:latin typeface="Times" panose="02020603050405020304" pitchFamily="18" charset="0"/>
                <a:ea typeface="ＭＳ Ｐ明朝" panose="02020600040205080304" pitchFamily="18" charset="-128"/>
              </a:rPr>
              <a:t>。最近では、パルスオキシメーターで血中酸素飽和度（</a:t>
            </a:r>
            <a:r>
              <a:rPr lang="en-US" altLang="ja-JP" smtClean="0">
                <a:latin typeface="Times" panose="02020603050405020304" pitchFamily="18" charset="0"/>
                <a:ea typeface="ＭＳ Ｐ明朝" panose="02020600040205080304" pitchFamily="18" charset="-128"/>
              </a:rPr>
              <a:t>SpO</a:t>
            </a:r>
            <a:r>
              <a:rPr lang="en-US" altLang="ja-JP" baseline="-25000" smtClean="0">
                <a:latin typeface="Times" panose="02020603050405020304" pitchFamily="18" charset="0"/>
                <a:ea typeface="ＭＳ Ｐ明朝" panose="02020600040205080304" pitchFamily="18" charset="-128"/>
              </a:rPr>
              <a:t>2</a:t>
            </a:r>
            <a:r>
              <a:rPr lang="ja-JP" altLang="ja-JP" smtClean="0">
                <a:latin typeface="Times" panose="02020603050405020304" pitchFamily="18" charset="0"/>
                <a:ea typeface="ＭＳ Ｐ明朝" panose="02020600040205080304" pitchFamily="18" charset="-128"/>
              </a:rPr>
              <a:t>）を測定して判断材料とすることが増えてき</a:t>
            </a:r>
            <a:r>
              <a:rPr lang="ja-JP" altLang="en-US" smtClean="0">
                <a:latin typeface="Times" panose="02020603050405020304" pitchFamily="18" charset="0"/>
                <a:ea typeface="ＭＳ Ｐ明朝" panose="02020600040205080304" pitchFamily="18" charset="-128"/>
              </a:rPr>
              <a:t>まし</a:t>
            </a:r>
            <a:r>
              <a:rPr lang="ja-JP" altLang="ja-JP" smtClean="0">
                <a:latin typeface="Times" panose="02020603050405020304" pitchFamily="18" charset="0"/>
                <a:ea typeface="ＭＳ Ｐ明朝" panose="02020600040205080304" pitchFamily="18" charset="-128"/>
              </a:rPr>
              <a:t>たが、その値の評価や値に基づく判断には注意すべき点が多くあ</a:t>
            </a:r>
            <a:r>
              <a:rPr lang="ja-JP" altLang="en-US" smtClean="0">
                <a:latin typeface="Times" panose="02020603050405020304" pitchFamily="18" charset="0"/>
                <a:ea typeface="ＭＳ Ｐ明朝" panose="02020600040205080304" pitchFamily="18" charset="-128"/>
              </a:rPr>
              <a:t>ります</a:t>
            </a:r>
            <a:r>
              <a:rPr lang="ja-JP" altLang="ja-JP" smtClean="0">
                <a:latin typeface="Times" panose="02020603050405020304" pitchFamily="18" charset="0"/>
                <a:ea typeface="ＭＳ Ｐ明朝" panose="02020600040205080304" pitchFamily="18" charset="-128"/>
              </a:rPr>
              <a:t>。一人ひとりの日常生活との比較が重要で、日頃の個別の</a:t>
            </a:r>
            <a:r>
              <a:rPr lang="en-US" altLang="ja-JP" smtClean="0">
                <a:latin typeface="Times" panose="02020603050405020304" pitchFamily="18" charset="0"/>
                <a:ea typeface="ＭＳ Ｐ明朝" panose="02020600040205080304" pitchFamily="18" charset="-128"/>
              </a:rPr>
              <a:t>SpO</a:t>
            </a:r>
            <a:r>
              <a:rPr lang="en-US" altLang="ja-JP" baseline="-25000" smtClean="0">
                <a:latin typeface="Times" panose="02020603050405020304" pitchFamily="18" charset="0"/>
                <a:ea typeface="ＭＳ Ｐ明朝" panose="02020600040205080304" pitchFamily="18" charset="-128"/>
              </a:rPr>
              <a:t>2</a:t>
            </a:r>
            <a:r>
              <a:rPr lang="ja-JP" altLang="ja-JP" smtClean="0">
                <a:latin typeface="Times" panose="02020603050405020304" pitchFamily="18" charset="0"/>
                <a:ea typeface="ＭＳ Ｐ明朝" panose="02020600040205080304" pitchFamily="18" charset="-128"/>
              </a:rPr>
              <a:t>の値を知っておくとともに、重度障害児での合理的な判断を行う必要があ</a:t>
            </a:r>
            <a:r>
              <a:rPr lang="ja-JP" altLang="en-US" smtClean="0">
                <a:latin typeface="Times" panose="02020603050405020304" pitchFamily="18" charset="0"/>
                <a:ea typeface="ＭＳ Ｐ明朝" panose="02020600040205080304" pitchFamily="18" charset="-128"/>
              </a:rPr>
              <a:t>ります</a:t>
            </a:r>
            <a:r>
              <a:rPr lang="ja-JP" altLang="ja-JP" smtClean="0">
                <a:latin typeface="Times" panose="02020603050405020304" pitchFamily="18" charset="0"/>
                <a:ea typeface="ＭＳ Ｐ明朝" panose="02020600040205080304" pitchFamily="18" charset="-128"/>
              </a:rPr>
              <a:t>。</a:t>
            </a:r>
            <a:endParaRPr lang="en-US" altLang="ja-JP" smtClean="0">
              <a:latin typeface="Times" panose="02020603050405020304" pitchFamily="18" charset="0"/>
              <a:ea typeface="ＭＳ Ｐ明朝" panose="02020600040205080304" pitchFamily="18" charset="-128"/>
            </a:endParaRPr>
          </a:p>
          <a:p>
            <a:endParaRPr lang="ja-JP" altLang="ja-JP" smtClean="0">
              <a:latin typeface="Times" panose="02020603050405020304" pitchFamily="18" charset="0"/>
              <a:ea typeface="ＭＳ Ｐ明朝" panose="02020600040205080304" pitchFamily="18" charset="-128"/>
            </a:endParaRPr>
          </a:p>
          <a:p>
            <a:r>
              <a:rPr lang="ja-JP" altLang="ja-JP" smtClean="0">
                <a:latin typeface="Times" panose="02020603050405020304" pitchFamily="18" charset="0"/>
                <a:ea typeface="ＭＳ Ｐ明朝" panose="02020600040205080304" pitchFamily="18" charset="-128"/>
              </a:rPr>
              <a:t>　</a:t>
            </a:r>
            <a:endParaRPr lang="ja-JP" altLang="en-US" smtClean="0">
              <a:latin typeface="Times" panose="02020603050405020304" pitchFamily="18" charset="0"/>
              <a:ea typeface="ＭＳ Ｐ明朝" panose="02020600040205080304" pitchFamily="18" charset="-128"/>
            </a:endParaRPr>
          </a:p>
        </p:txBody>
      </p:sp>
      <p:sp>
        <p:nvSpPr>
          <p:cNvPr id="3881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r>
              <a:rPr lang="en-US" altLang="ja-JP">
                <a:latin typeface="Times" panose="02020603050405020304" pitchFamily="18" charset="0"/>
                <a:ea typeface="Osaka"/>
                <a:cs typeface="Osaka"/>
              </a:rPr>
              <a:t>74</a:t>
            </a:r>
          </a:p>
        </p:txBody>
      </p:sp>
    </p:spTree>
    <p:extLst>
      <p:ext uri="{BB962C8B-B14F-4D97-AF65-F5344CB8AC3E}">
        <p14:creationId xmlns:p14="http://schemas.microsoft.com/office/powerpoint/2010/main" val="1618465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7F4817DE-E88C-4694-99C5-2E4BB7C8F9F8}" type="slidenum">
              <a:rPr lang="en-US" altLang="ja-JP">
                <a:latin typeface="Times" panose="02020603050405020304" pitchFamily="18" charset="0"/>
                <a:ea typeface="Osaka"/>
                <a:cs typeface="Osaka"/>
              </a:rPr>
              <a:pPr eaLnBrk="1" hangingPunct="1">
                <a:spcBef>
                  <a:spcPct val="0"/>
                </a:spcBef>
              </a:pPr>
              <a:t>71</a:t>
            </a:fld>
            <a:endParaRPr lang="en-US" altLang="ja-JP">
              <a:latin typeface="Times" panose="02020603050405020304" pitchFamily="18" charset="0"/>
              <a:ea typeface="Osaka"/>
              <a:cs typeface="Osaka"/>
            </a:endParaRPr>
          </a:p>
        </p:txBody>
      </p:sp>
      <p:sp>
        <p:nvSpPr>
          <p:cNvPr id="389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24" name="Rectangle 3"/>
          <p:cNvSpPr>
            <a:spLocks noGrp="1" noChangeArrowheads="1"/>
          </p:cNvSpPr>
          <p:nvPr>
            <p:ph type="body" idx="1"/>
          </p:nvPr>
        </p:nvSpPr>
        <p:spPr bwMode="auto">
          <a:xfrm>
            <a:off x="898949" y="4689515"/>
            <a:ext cx="4944216" cy="44426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smtClean="0">
              <a:latin typeface="Times" panose="02020603050405020304" pitchFamily="18" charset="0"/>
              <a:ea typeface="Osaka"/>
              <a:cs typeface="Osaka"/>
            </a:endParaRPr>
          </a:p>
        </p:txBody>
      </p:sp>
    </p:spTree>
    <p:extLst>
      <p:ext uri="{BB962C8B-B14F-4D97-AF65-F5344CB8AC3E}">
        <p14:creationId xmlns:p14="http://schemas.microsoft.com/office/powerpoint/2010/main" val="3865551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6BF4FBD1-2352-4C01-8B1C-E3D2E719E64B}" type="slidenum">
              <a:rPr lang="en-US" altLang="ja-JP">
                <a:solidFill>
                  <a:srgbClr val="000000"/>
                </a:solidFill>
                <a:latin typeface="Times" panose="02020603050405020304" pitchFamily="18" charset="0"/>
                <a:ea typeface="Osaka"/>
                <a:cs typeface="Osaka"/>
              </a:rPr>
              <a:pPr eaLnBrk="1" hangingPunct="1">
                <a:spcBef>
                  <a:spcPct val="0"/>
                </a:spcBef>
              </a:pPr>
              <a:t>73</a:t>
            </a:fld>
            <a:endParaRPr lang="en-US" altLang="ja-JP">
              <a:solidFill>
                <a:srgbClr val="000000"/>
              </a:solidFill>
              <a:latin typeface="Times" panose="02020603050405020304" pitchFamily="18" charset="0"/>
              <a:ea typeface="Osaka"/>
              <a:cs typeface="Osaka"/>
            </a:endParaRPr>
          </a:p>
        </p:txBody>
      </p:sp>
      <p:sp>
        <p:nvSpPr>
          <p:cNvPr id="390147" name="Rectangle 2"/>
          <p:cNvSpPr>
            <a:spLocks noGrp="1" noRot="1" noChangeAspect="1" noChangeArrowheads="1" noTextEdit="1"/>
          </p:cNvSpPr>
          <p:nvPr>
            <p:ph type="sldImg"/>
          </p:nvPr>
        </p:nvSpPr>
        <p:spPr bwMode="auto">
          <a:xfrm>
            <a:off x="904875" y="739775"/>
            <a:ext cx="4933950"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8" name="Rectangle 3"/>
          <p:cNvSpPr>
            <a:spLocks noGrp="1" noChangeArrowheads="1"/>
          </p:cNvSpPr>
          <p:nvPr>
            <p:ph type="body" idx="1"/>
          </p:nvPr>
        </p:nvSpPr>
        <p:spPr bwMode="auto">
          <a:xfrm>
            <a:off x="898949" y="4687802"/>
            <a:ext cx="4944216" cy="4444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smtClean="0">
              <a:latin typeface="Times" panose="02020603050405020304" pitchFamily="18" charset="0"/>
              <a:ea typeface="Osaka"/>
              <a:cs typeface="Osaka"/>
            </a:endParaRPr>
          </a:p>
        </p:txBody>
      </p:sp>
    </p:spTree>
    <p:extLst>
      <p:ext uri="{BB962C8B-B14F-4D97-AF65-F5344CB8AC3E}">
        <p14:creationId xmlns:p14="http://schemas.microsoft.com/office/powerpoint/2010/main" val="2252256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3C14D815-79C3-4FA6-91A9-EEE01A7B2FCE}" type="slidenum">
              <a:rPr lang="en-US" altLang="ja-JP">
                <a:solidFill>
                  <a:srgbClr val="000000"/>
                </a:solidFill>
              </a:rPr>
              <a:pPr>
                <a:spcBef>
                  <a:spcPct val="0"/>
                </a:spcBef>
              </a:pPr>
              <a:t>75</a:t>
            </a:fld>
            <a:endParaRPr lang="en-US" altLang="ja-JP">
              <a:solidFill>
                <a:srgbClr val="000000"/>
              </a:solidFill>
            </a:endParaRPr>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xfrm>
            <a:off x="883342" y="5061455"/>
            <a:ext cx="4855258" cy="47957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ja-JP" altLang="ja-JP" smtClean="0">
              <a:latin typeface="Times" panose="02020603050405020304" pitchFamily="18" charset="0"/>
              <a:ea typeface="Osaka" charset="-128"/>
            </a:endParaRPr>
          </a:p>
        </p:txBody>
      </p:sp>
    </p:spTree>
    <p:extLst>
      <p:ext uri="{BB962C8B-B14F-4D97-AF65-F5344CB8AC3E}">
        <p14:creationId xmlns:p14="http://schemas.microsoft.com/office/powerpoint/2010/main" val="2165684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9BA11A2A-4D4A-469F-9D20-C1390FC0503E}" type="slidenum">
              <a:rPr lang="en-US" altLang="ja-JP">
                <a:solidFill>
                  <a:srgbClr val="000000"/>
                </a:solidFill>
                <a:latin typeface="Times" panose="02020603050405020304" pitchFamily="18" charset="0"/>
                <a:ea typeface="Osaka"/>
                <a:cs typeface="Osaka"/>
              </a:rPr>
              <a:pPr eaLnBrk="1" hangingPunct="1">
                <a:spcBef>
                  <a:spcPct val="0"/>
                </a:spcBef>
              </a:pPr>
              <a:t>76</a:t>
            </a:fld>
            <a:endParaRPr lang="en-US" altLang="ja-JP">
              <a:solidFill>
                <a:srgbClr val="000000"/>
              </a:solidFill>
              <a:latin typeface="Times" panose="02020603050405020304" pitchFamily="18" charset="0"/>
              <a:ea typeface="Osaka"/>
              <a:cs typeface="Osaka"/>
            </a:endParaRPr>
          </a:p>
        </p:txBody>
      </p:sp>
      <p:sp>
        <p:nvSpPr>
          <p:cNvPr id="391171" name="Rectangle 2"/>
          <p:cNvSpPr>
            <a:spLocks noGrp="1" noRot="1" noChangeAspect="1" noChangeArrowheads="1" noTextEdit="1"/>
          </p:cNvSpPr>
          <p:nvPr>
            <p:ph type="sldImg"/>
          </p:nvPr>
        </p:nvSpPr>
        <p:spPr bwMode="auto">
          <a:xfrm>
            <a:off x="857250" y="703263"/>
            <a:ext cx="5002213" cy="3752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1172" name="Rectangle 3"/>
          <p:cNvSpPr>
            <a:spLocks noGrp="1" noChangeArrowheads="1"/>
          </p:cNvSpPr>
          <p:nvPr>
            <p:ph type="body" idx="1"/>
          </p:nvPr>
        </p:nvSpPr>
        <p:spPr bwMode="auto">
          <a:xfrm>
            <a:off x="894267" y="4691230"/>
            <a:ext cx="4922367" cy="44564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z="1600" dirty="0" smtClean="0">
              <a:latin typeface="Times" panose="02020603050405020304" pitchFamily="18" charset="0"/>
              <a:ea typeface="Osaka"/>
              <a:cs typeface="Osaka"/>
            </a:endParaRPr>
          </a:p>
          <a:p>
            <a:pPr eaLnBrk="1" hangingPunct="1"/>
            <a:endParaRPr lang="en-US" altLang="ja-JP" dirty="0" smtClean="0">
              <a:latin typeface="Times" panose="02020603050405020304" pitchFamily="18" charset="0"/>
              <a:ea typeface="Osaka"/>
              <a:cs typeface="Osaka"/>
            </a:endParaRPr>
          </a:p>
        </p:txBody>
      </p:sp>
    </p:spTree>
    <p:extLst>
      <p:ext uri="{BB962C8B-B14F-4D97-AF65-F5344CB8AC3E}">
        <p14:creationId xmlns:p14="http://schemas.microsoft.com/office/powerpoint/2010/main" val="222661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C2FE9D-499E-4192-9323-F4DC70C1F220}" type="slidenum">
              <a:rPr lang="ja-JP" altLang="en-US" smtClean="0"/>
              <a:pPr/>
              <a:t>9</a:t>
            </a:fld>
            <a:endParaRPr lang="ja-JP" altLang="en-US"/>
          </a:p>
        </p:txBody>
      </p:sp>
    </p:spTree>
    <p:extLst>
      <p:ext uri="{BB962C8B-B14F-4D97-AF65-F5344CB8AC3E}">
        <p14:creationId xmlns:p14="http://schemas.microsoft.com/office/powerpoint/2010/main" val="3509190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862F9A04-37C6-4FD4-9B2E-5615245219DE}" type="slidenum">
              <a:rPr lang="en-US" altLang="ja-JP">
                <a:latin typeface="Times" panose="02020603050405020304" pitchFamily="18" charset="0"/>
                <a:ea typeface="Osaka"/>
                <a:cs typeface="Osaka"/>
              </a:rPr>
              <a:pPr eaLnBrk="1" hangingPunct="1">
                <a:spcBef>
                  <a:spcPct val="0"/>
                </a:spcBef>
              </a:pPr>
              <a:t>78</a:t>
            </a:fld>
            <a:endParaRPr lang="en-US" altLang="ja-JP">
              <a:latin typeface="Times" panose="02020603050405020304" pitchFamily="18" charset="0"/>
              <a:ea typeface="Osaka"/>
              <a:cs typeface="Osaka"/>
            </a:endParaRPr>
          </a:p>
        </p:txBody>
      </p:sp>
      <p:sp>
        <p:nvSpPr>
          <p:cNvPr id="392195" name="Rectangle 2"/>
          <p:cNvSpPr>
            <a:spLocks noGrp="1" noRot="1" noChangeAspect="1" noChangeArrowheads="1" noTextEdit="1"/>
          </p:cNvSpPr>
          <p:nvPr>
            <p:ph type="sldImg"/>
          </p:nvPr>
        </p:nvSpPr>
        <p:spPr bwMode="auto">
          <a:xfrm>
            <a:off x="1069975" y="863600"/>
            <a:ext cx="4603750" cy="34544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392196" name="Rectangle 3"/>
          <p:cNvSpPr>
            <a:spLocks noGrp="1" noChangeArrowheads="1"/>
          </p:cNvSpPr>
          <p:nvPr>
            <p:ph type="body" idx="1"/>
          </p:nvPr>
        </p:nvSpPr>
        <p:spPr bwMode="auto">
          <a:xfrm>
            <a:off x="898949" y="4708370"/>
            <a:ext cx="4944216" cy="41101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7" tIns="44450" rIns="90487" bIns="44450" numCol="1" anchor="t" anchorCtr="0" compatLnSpc="1">
            <a:prstTxWarp prst="textNoShape">
              <a:avLst/>
            </a:prstTxWarp>
          </a:bodyPr>
          <a:lstStyle/>
          <a:p>
            <a:pPr eaLnBrk="1" hangingPunct="1"/>
            <a:endParaRPr lang="ja-JP" altLang="ja-JP" smtClean="0">
              <a:latin typeface="Times" panose="02020603050405020304" pitchFamily="18" charset="0"/>
            </a:endParaRPr>
          </a:p>
        </p:txBody>
      </p:sp>
    </p:spTree>
    <p:extLst>
      <p:ext uri="{BB962C8B-B14F-4D97-AF65-F5344CB8AC3E}">
        <p14:creationId xmlns:p14="http://schemas.microsoft.com/office/powerpoint/2010/main" val="3165393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CB2B001C-6207-4769-8F73-A603F2C50530}" type="slidenum">
              <a:rPr lang="en-US" altLang="ja-JP">
                <a:solidFill>
                  <a:srgbClr val="000000"/>
                </a:solidFill>
              </a:rPr>
              <a:pPr>
                <a:spcBef>
                  <a:spcPct val="0"/>
                </a:spcBef>
              </a:pPr>
              <a:t>79</a:t>
            </a:fld>
            <a:endParaRPr lang="en-US" altLang="ja-JP">
              <a:solidFill>
                <a:srgbClr val="000000"/>
              </a:solidFill>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ja-JP" altLang="en-US" smtClean="0">
                <a:solidFill>
                  <a:srgbClr val="000000"/>
                </a:solidFill>
                <a:latin typeface="Times" panose="02020603050405020304" pitchFamily="18" charset="0"/>
                <a:ea typeface="平成明朝" charset="-128"/>
              </a:rPr>
              <a:t>（</a:t>
            </a:r>
            <a:r>
              <a:rPr lang="en-US" altLang="ja-JP" smtClean="0">
                <a:solidFill>
                  <a:srgbClr val="000000"/>
                </a:solidFill>
                <a:latin typeface="Times" panose="02020603050405020304" pitchFamily="18" charset="0"/>
                <a:ea typeface="平成明朝" charset="-128"/>
              </a:rPr>
              <a:t>1</a:t>
            </a:r>
            <a:r>
              <a:rPr lang="ja-JP" altLang="en-US" smtClean="0">
                <a:solidFill>
                  <a:srgbClr val="000000"/>
                </a:solidFill>
                <a:latin typeface="Times" panose="02020603050405020304" pitchFamily="18" charset="0"/>
                <a:ea typeface="平成明朝" charset="-128"/>
              </a:rPr>
              <a:t>）誤嚥とは</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　咽頭（のど）から食道へのみこまれて（嚥下されて）いくべき、食物や水分が、誤って気管内に流れ込んでしまう状態が、誤嚥（ごえん）です。重度の嚥下障害がある場合には、唾液も気管内に流れ込むことがあり、これも誤嚥です。</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　誤飲という言葉と混同されやすいのですが、誤飲とは食物ではない異物（ボタンや電池など）を飲み込んだ状態すなわち異物誤飲を表します。</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（２）</a:t>
            </a:r>
            <a:r>
              <a:rPr lang="ja-JP" altLang="en-US" smtClean="0">
                <a:solidFill>
                  <a:srgbClr val="000000"/>
                </a:solidFill>
                <a:latin typeface="ＭＳ 明朝" panose="02020609040205080304" pitchFamily="17" charset="-128"/>
                <a:ea typeface="平成明朝" charset="-128"/>
              </a:rPr>
              <a:t>誤嚥の影響</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　誤嚥の量が多くて、気管が閉塞されると、急に呼吸が苦しくなる呼吸困難や、窒息の原因となります。</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　喉頭や気管の中に内に食物などが流入することが刺激となって、喉頭や気管支が急激に縮んだ状態すなわち攣縮（れんしゅく）を起こし、このために急激な呼吸困難や喘息のような呼吸困難となることがあります。物理的な刺激への反応としてだけでなく、アレルギー性の反応がかさなってきて、このような状態が出るようになる場合もあります。このような症状は、誤嚥の量が多くなくても出る可能性があります。</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　重症児では、</a:t>
            </a:r>
            <a:r>
              <a:rPr lang="ja-JP" altLang="en-US" smtClean="0">
                <a:solidFill>
                  <a:srgbClr val="000000"/>
                </a:solidFill>
                <a:latin typeface="ＭＳ 明朝" panose="02020609040205080304" pitchFamily="17" charset="-128"/>
                <a:ea typeface="平成明朝" charset="-128"/>
              </a:rPr>
              <a:t>胃食道逆流症</a:t>
            </a:r>
            <a:r>
              <a:rPr lang="ja-JP" altLang="en-US" smtClean="0">
                <a:solidFill>
                  <a:srgbClr val="000000"/>
                </a:solidFill>
                <a:latin typeface="Times" panose="02020603050405020304" pitchFamily="18" charset="0"/>
                <a:ea typeface="平成明朝" charset="-128"/>
              </a:rPr>
              <a:t>を伴うことが多いのですが、胃から食道への逆流によって胃液が、胃からのどまで逆流し、それが気管に誤嚥されると、反応が強く出ます。胃液は強い酸性ですので、量は多くなくても、その刺激によって喉頭や気管支が攣縮を起こしやすいのです。</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　誤嚥の量が多い時は肺炎を起こす原因となります。誤嚥の量がそれほど多くなくとも、誤嚥が何度も繰り返されていると、異物の反応や細菌の流入によって、肺炎が引き起こされることがあります。肺の中が化膿して膿がたまる、肺化膿症、肺膿瘍という病気を引き起こすこともあります。胃食道逆流症のある場合にはこのようなことがおきやすくなります。</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　また、誤嚥された物や分泌物により気管支の一部が詰まり、肺の一部に空気の入らない無気肺という状態を作り、そこに感染を繰り返すようになることもあります。</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　誤嚥による窒息や呼吸困難は、危険なものとしてすぐに認識できますが、すぐには目立たないこのような気管支炎や肺炎の方が、重症児では実際には命にかかわることが多いのです。</a:t>
            </a:r>
            <a:endParaRPr lang="ja-JP" altLang="en-US" smtClean="0">
              <a:latin typeface="Times" panose="02020603050405020304" pitchFamily="18" charset="0"/>
              <a:ea typeface="平成明朝" charset="-128"/>
            </a:endParaRPr>
          </a:p>
          <a:p>
            <a:pPr algn="just" eaLnBrk="1" hangingPunct="1"/>
            <a:r>
              <a:rPr lang="ja-JP" altLang="en-US" smtClean="0">
                <a:latin typeface="Times" panose="02020603050405020304" pitchFamily="18" charset="0"/>
                <a:ea typeface="平成明朝" charset="-128"/>
              </a:rPr>
              <a:t>　熱心に食べさせよう飲ませようとするあまり、窒息や誤嚥をきたし危険な状態を招いたり、誤嚥による肺炎など病気を招くことのないように、適切にかかわっていく必要があります。</a:t>
            </a:r>
            <a:r>
              <a:rPr lang="ja-JP" altLang="en-US" smtClean="0">
                <a:latin typeface="Times" panose="02020603050405020304" pitchFamily="18" charset="0"/>
              </a:rPr>
              <a:t> </a:t>
            </a:r>
          </a:p>
          <a:p>
            <a:pPr algn="just" eaLnBrk="1" hangingPunct="1"/>
            <a:endParaRPr lang="ja-JP" altLang="en-US" smtClean="0">
              <a:latin typeface="Times" panose="02020603050405020304" pitchFamily="18" charset="0"/>
            </a:endParaRPr>
          </a:p>
          <a:p>
            <a:pPr eaLnBrk="1" hangingPunct="1"/>
            <a:endParaRPr lang="en-US" altLang="ja-JP" smtClean="0">
              <a:latin typeface="Times" panose="02020603050405020304" pitchFamily="18" charset="0"/>
            </a:endParaRPr>
          </a:p>
        </p:txBody>
      </p:sp>
    </p:spTree>
    <p:extLst>
      <p:ext uri="{BB962C8B-B14F-4D97-AF65-F5344CB8AC3E}">
        <p14:creationId xmlns:p14="http://schemas.microsoft.com/office/powerpoint/2010/main" val="3071193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B1B3C286-EC96-48EB-B8B4-30640EE72B83}" type="slidenum">
              <a:rPr lang="en-US" altLang="ja-JP">
                <a:latin typeface="Times" panose="02020603050405020304" pitchFamily="18" charset="0"/>
                <a:ea typeface="Osaka"/>
                <a:cs typeface="Osaka"/>
              </a:rPr>
              <a:pPr eaLnBrk="1" hangingPunct="1">
                <a:spcBef>
                  <a:spcPct val="0"/>
                </a:spcBef>
              </a:pPr>
              <a:t>82</a:t>
            </a:fld>
            <a:endParaRPr lang="en-US" altLang="ja-JP">
              <a:latin typeface="Times" panose="02020603050405020304" pitchFamily="18" charset="0"/>
              <a:ea typeface="Osaka"/>
              <a:cs typeface="Osaka"/>
            </a:endParaRPr>
          </a:p>
        </p:txBody>
      </p:sp>
      <p:sp>
        <p:nvSpPr>
          <p:cNvPr id="394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smtClean="0">
                <a:latin typeface="Times" panose="02020603050405020304" pitchFamily="18" charset="0"/>
              </a:rPr>
              <a:t>　嚥下障害が重度の場合、頸部を中間位から軽い前屈位に保持し、体幹を床面に対して倒した姿勢が、最も誤嚥しにくい。</a:t>
            </a:r>
            <a:endParaRPr lang="en-US" altLang="ja-JP" smtClean="0">
              <a:latin typeface="Times" panose="02020603050405020304" pitchFamily="18" charset="0"/>
            </a:endParaRPr>
          </a:p>
          <a:p>
            <a:pPr eaLnBrk="1" hangingPunct="1"/>
            <a:r>
              <a:rPr lang="ja-JP" altLang="en-US" smtClean="0">
                <a:latin typeface="Times" panose="02020603050405020304" pitchFamily="18" charset="0"/>
              </a:rPr>
              <a:t>嚥下障害が重度の場合の姿勢配慮について図示した。</a:t>
            </a:r>
          </a:p>
          <a:p>
            <a:pPr eaLnBrk="1" hangingPunct="1"/>
            <a:r>
              <a:rPr lang="en-US" altLang="ja-JP" smtClean="0">
                <a:latin typeface="Times" panose="02020603050405020304" pitchFamily="18" charset="0"/>
              </a:rPr>
              <a:t> </a:t>
            </a:r>
            <a:endParaRPr lang="ja-JP" altLang="en-US" smtClean="0">
              <a:latin typeface="Times" panose="02020603050405020304" pitchFamily="18" charset="0"/>
            </a:endParaRPr>
          </a:p>
          <a:p>
            <a:pPr eaLnBrk="1" hangingPunct="1"/>
            <a:r>
              <a:rPr lang="ja-JP" altLang="en-US" smtClean="0">
                <a:latin typeface="Times" panose="02020603050405020304" pitchFamily="18" charset="0"/>
              </a:rPr>
              <a:t>（</a:t>
            </a:r>
            <a:r>
              <a:rPr lang="en-US" altLang="ja-JP" smtClean="0">
                <a:latin typeface="Times" panose="02020603050405020304" pitchFamily="18" charset="0"/>
              </a:rPr>
              <a:t>×</a:t>
            </a:r>
            <a:r>
              <a:rPr lang="ja-JP" altLang="en-US" smtClean="0">
                <a:latin typeface="Times" panose="02020603050405020304" pitchFamily="18" charset="0"/>
              </a:rPr>
              <a:t>）首の角度が体幹に対して後屈位になる姿勢は誤嚥しやすい。</a:t>
            </a:r>
          </a:p>
          <a:p>
            <a:pPr eaLnBrk="1" hangingPunct="1"/>
            <a:r>
              <a:rPr lang="en-US" altLang="ja-JP" smtClean="0">
                <a:latin typeface="Times" panose="02020603050405020304" pitchFamily="18" charset="0"/>
              </a:rPr>
              <a:t> </a:t>
            </a:r>
            <a:endParaRPr lang="ja-JP" altLang="en-US" smtClean="0">
              <a:latin typeface="Times" panose="02020603050405020304" pitchFamily="18" charset="0"/>
            </a:endParaRPr>
          </a:p>
          <a:p>
            <a:pPr eaLnBrk="1" hangingPunct="1"/>
            <a:r>
              <a:rPr lang="ja-JP" altLang="en-US" smtClean="0">
                <a:latin typeface="Times" panose="02020603050405020304" pitchFamily="18" charset="0"/>
              </a:rPr>
              <a:t>（</a:t>
            </a:r>
            <a:r>
              <a:rPr lang="en-US" altLang="ja-JP" smtClean="0">
                <a:latin typeface="Times" panose="02020603050405020304" pitchFamily="18" charset="0"/>
              </a:rPr>
              <a:t>○◎</a:t>
            </a:r>
            <a:r>
              <a:rPr lang="ja-JP" altLang="en-US" smtClean="0">
                <a:latin typeface="Times" panose="02020603050405020304" pitchFamily="18" charset="0"/>
              </a:rPr>
              <a:t>）首の角度を中間位</a:t>
            </a:r>
            <a:r>
              <a:rPr lang="en-US" altLang="ja-JP" smtClean="0">
                <a:latin typeface="Times" panose="02020603050405020304" pitchFamily="18" charset="0"/>
              </a:rPr>
              <a:t>〜</a:t>
            </a:r>
            <a:r>
              <a:rPr lang="ja-JP" altLang="en-US" smtClean="0">
                <a:latin typeface="Times" panose="02020603050405020304" pitchFamily="18" charset="0"/>
              </a:rPr>
              <a:t>軽度前屈位に保持し、体をすこし後ろに倒したリクライニング姿勢がもっとも誤嚥しにくい。</a:t>
            </a:r>
          </a:p>
          <a:p>
            <a:pPr algn="just" eaLnBrk="1" hangingPunct="1"/>
            <a:endParaRPr lang="en-US" altLang="ja-JP" sz="800" smtClean="0">
              <a:latin typeface="Times" panose="02020603050405020304" pitchFamily="18" charset="0"/>
            </a:endParaRPr>
          </a:p>
          <a:p>
            <a:pPr algn="just" eaLnBrk="1" hangingPunct="1"/>
            <a:endParaRPr lang="ja-JP" altLang="ja-JP" smtClean="0">
              <a:latin typeface="Century" panose="02040604050505020304" pitchFamily="18" charset="0"/>
              <a:ea typeface="ＭＳ 明朝" panose="02020609040205080304" pitchFamily="17" charset="-128"/>
            </a:endParaRPr>
          </a:p>
          <a:p>
            <a:pPr eaLnBrk="1" hangingPunct="1"/>
            <a:endParaRPr lang="ja-JP" altLang="en-US" sz="800" smtClean="0">
              <a:solidFill>
                <a:srgbClr val="FF0000"/>
              </a:solidFill>
              <a:latin typeface="Times" panose="02020603050405020304" pitchFamily="18" charset="0"/>
            </a:endParaRPr>
          </a:p>
        </p:txBody>
      </p:sp>
      <p:sp>
        <p:nvSpPr>
          <p:cNvPr id="394245" name="日付プレースホル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smtClean="0">
              <a:latin typeface="Times" panose="02020603050405020304" pitchFamily="18" charset="0"/>
              <a:ea typeface="Osaka"/>
              <a:cs typeface="Osaka"/>
            </a:endParaRPr>
          </a:p>
        </p:txBody>
      </p:sp>
    </p:spTree>
    <p:extLst>
      <p:ext uri="{BB962C8B-B14F-4D97-AF65-F5344CB8AC3E}">
        <p14:creationId xmlns:p14="http://schemas.microsoft.com/office/powerpoint/2010/main" val="1068041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ja-JP" altLang="en-US" smtClean="0">
                <a:latin typeface="Century" panose="02040604050505020304" pitchFamily="18" charset="0"/>
                <a:ea typeface="ＭＳ 明朝" panose="02020609040205080304" pitchFamily="17" charset="-128"/>
              </a:rPr>
              <a:t>食形態や味の配慮</a:t>
            </a:r>
            <a:endParaRPr lang="en-US" altLang="ja-JP" smtClean="0">
              <a:latin typeface="Century" panose="02040604050505020304" pitchFamily="18" charset="0"/>
              <a:ea typeface="ＭＳ 明朝" panose="02020609040205080304" pitchFamily="17" charset="-128"/>
            </a:endParaRPr>
          </a:p>
          <a:p>
            <a:pPr algn="just" eaLnBrk="1" hangingPunct="1"/>
            <a:endParaRPr lang="en-US" altLang="ja-JP" smtClean="0">
              <a:latin typeface="Century" panose="02040604050505020304" pitchFamily="18" charset="0"/>
              <a:ea typeface="ＭＳ 明朝" panose="02020609040205080304" pitchFamily="17" charset="-128"/>
            </a:endParaRPr>
          </a:p>
          <a:p>
            <a:pPr algn="just" eaLnBrk="1" hangingPunct="1"/>
            <a:r>
              <a:rPr lang="en-US" altLang="en-US" smtClean="0">
                <a:latin typeface="Century" panose="02040604050505020304" pitchFamily="18" charset="0"/>
                <a:ea typeface="ＭＳ 明朝" panose="02020609040205080304" pitchFamily="17" charset="-128"/>
              </a:rPr>
              <a:t>一般にサラッとした液体ほど誤嚥されやすく、</a:t>
            </a:r>
            <a:endParaRPr lang="en-US" altLang="ja-JP" smtClean="0">
              <a:latin typeface="Century" panose="02040604050505020304" pitchFamily="18" charset="0"/>
              <a:ea typeface="ＭＳ 明朝" panose="02020609040205080304" pitchFamily="17" charset="-128"/>
            </a:endParaRPr>
          </a:p>
          <a:p>
            <a:pPr algn="just" eaLnBrk="1" hangingPunct="1"/>
            <a:r>
              <a:rPr lang="en-US" altLang="en-US" smtClean="0">
                <a:latin typeface="Century" panose="02040604050505020304" pitchFamily="18" charset="0"/>
                <a:ea typeface="ＭＳ 明朝" panose="02020609040205080304" pitchFamily="17" charset="-128"/>
              </a:rPr>
              <a:t>とろみの付いている液体や、まとまり度の良い食物の方が、誤嚥されにくいという特徴がある。</a:t>
            </a:r>
            <a:endParaRPr lang="en-US" altLang="ja-JP" smtClean="0">
              <a:latin typeface="Century" panose="02040604050505020304" pitchFamily="18" charset="0"/>
              <a:ea typeface="ＭＳ 明朝" panose="02020609040205080304" pitchFamily="17" charset="-128"/>
            </a:endParaRPr>
          </a:p>
          <a:p>
            <a:pPr algn="just" eaLnBrk="1" hangingPunct="1"/>
            <a:r>
              <a:rPr lang="en-US" altLang="en-US" smtClean="0">
                <a:latin typeface="Century" panose="02040604050505020304" pitchFamily="18" charset="0"/>
                <a:ea typeface="ＭＳ 明朝" panose="02020609040205080304" pitchFamily="17" charset="-128"/>
              </a:rPr>
              <a:t>そのために調理法を工夫したり、増粘剤を上手に使用したりする必要がある。</a:t>
            </a:r>
            <a:endParaRPr lang="en-US" altLang="ja-JP" smtClean="0">
              <a:latin typeface="Century" panose="02040604050505020304" pitchFamily="18" charset="0"/>
              <a:ea typeface="ＭＳ 明朝" panose="02020609040205080304" pitchFamily="17" charset="-128"/>
            </a:endParaRPr>
          </a:p>
          <a:p>
            <a:pPr algn="just" eaLnBrk="1" hangingPunct="1"/>
            <a:r>
              <a:rPr lang="en-US" altLang="en-US" smtClean="0">
                <a:latin typeface="Century" panose="02040604050505020304" pitchFamily="18" charset="0"/>
                <a:ea typeface="ＭＳ 明朝" panose="02020609040205080304" pitchFamily="17" charset="-128"/>
              </a:rPr>
              <a:t>しかし、不適切な増粘剤の使用や、付着度（ベとつき）のあるとろみは、咽頭への滞留を増加させ、誤嚥を起こしやすくする。</a:t>
            </a:r>
            <a:endParaRPr lang="en-US" altLang="ja-JP" smtClean="0">
              <a:latin typeface="Century" panose="02040604050505020304" pitchFamily="18" charset="0"/>
              <a:ea typeface="ＭＳ 明朝" panose="02020609040205080304" pitchFamily="17" charset="-128"/>
            </a:endParaRPr>
          </a:p>
          <a:p>
            <a:pPr algn="just" eaLnBrk="1" hangingPunct="1"/>
            <a:endParaRPr lang="en-US" altLang="ja-JP" smtClean="0">
              <a:latin typeface="Century" panose="02040604050505020304" pitchFamily="18" charset="0"/>
              <a:ea typeface="ＭＳ 明朝" panose="02020609040205080304" pitchFamily="17" charset="-128"/>
            </a:endParaRPr>
          </a:p>
          <a:p>
            <a:pPr algn="just" eaLnBrk="1" hangingPunct="1"/>
            <a:r>
              <a:rPr lang="en-US" altLang="en-US" smtClean="0">
                <a:latin typeface="Century" panose="02040604050505020304" pitchFamily="18" charset="0"/>
                <a:ea typeface="ＭＳ 明朝" panose="02020609040205080304" pitchFamily="17" charset="-128"/>
              </a:rPr>
              <a:t>本人の好む物は誤嚥されにくく、嫌いな物、味の悪い物は、口の動きが悪いという特徴がある。</a:t>
            </a:r>
            <a:endParaRPr lang="en-US" altLang="ja-JP" smtClean="0">
              <a:latin typeface="Century" panose="02040604050505020304" pitchFamily="18" charset="0"/>
              <a:ea typeface="ＭＳ 明朝" panose="02020609040205080304" pitchFamily="17" charset="-128"/>
            </a:endParaRPr>
          </a:p>
          <a:p>
            <a:pPr algn="just" eaLnBrk="1" hangingPunct="1"/>
            <a:r>
              <a:rPr lang="en-US" altLang="en-US" smtClean="0">
                <a:latin typeface="Century" panose="02040604050505020304" pitchFamily="18" charset="0"/>
                <a:ea typeface="ＭＳ 明朝" panose="02020609040205080304" pitchFamily="17" charset="-128"/>
              </a:rPr>
              <a:t>舌や口腔での感覚認知によって、口腔内運動や嚥下協調運動が引き起こされているため、</a:t>
            </a:r>
            <a:endParaRPr lang="en-US" altLang="ja-JP" smtClean="0">
              <a:latin typeface="Century" panose="02040604050505020304" pitchFamily="18" charset="0"/>
              <a:ea typeface="ＭＳ 明朝" panose="02020609040205080304" pitchFamily="17" charset="-128"/>
            </a:endParaRPr>
          </a:p>
          <a:p>
            <a:pPr algn="just" eaLnBrk="1" hangingPunct="1"/>
            <a:r>
              <a:rPr lang="en-US" altLang="en-US" smtClean="0">
                <a:latin typeface="Century" panose="02040604050505020304" pitchFamily="18" charset="0"/>
                <a:ea typeface="ＭＳ 明朝" panose="02020609040205080304" pitchFamily="17" charset="-128"/>
              </a:rPr>
              <a:t>嫌いな食物は口に溜めてしまい、咽頭に停滞し、誤嚥される、という傾向がある。</a:t>
            </a:r>
            <a:endParaRPr lang="en-US" altLang="ja-JP" smtClean="0">
              <a:latin typeface="Century" panose="02040604050505020304" pitchFamily="18" charset="0"/>
              <a:ea typeface="ＭＳ 明朝" panose="02020609040205080304" pitchFamily="17" charset="-128"/>
            </a:endParaRPr>
          </a:p>
          <a:p>
            <a:pPr eaLnBrk="1" hangingPunct="1"/>
            <a:endParaRPr lang="ja-JP" altLang="en-US" smtClean="0">
              <a:latin typeface="Times" panose="02020603050405020304" pitchFamily="18" charset="0"/>
            </a:endParaRPr>
          </a:p>
        </p:txBody>
      </p:sp>
      <p:sp>
        <p:nvSpPr>
          <p:cNvPr id="3952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39B00087-9AC7-41F9-A266-956DE5E978D8}" type="slidenum">
              <a:rPr lang="en-US" altLang="ja-JP">
                <a:solidFill>
                  <a:srgbClr val="000000"/>
                </a:solidFill>
                <a:latin typeface="Times" panose="02020603050405020304" pitchFamily="18" charset="0"/>
                <a:ea typeface="Osaka"/>
                <a:cs typeface="Osaka"/>
              </a:rPr>
              <a:pPr eaLnBrk="1" hangingPunct="1">
                <a:spcBef>
                  <a:spcPct val="0"/>
                </a:spcBef>
              </a:pPr>
              <a:t>85</a:t>
            </a:fld>
            <a:endParaRPr lang="en-US" altLang="ja-JP">
              <a:solidFill>
                <a:srgbClr val="000000"/>
              </a:solidFill>
              <a:latin typeface="Times" panose="02020603050405020304" pitchFamily="18" charset="0"/>
              <a:ea typeface="Osaka"/>
              <a:cs typeface="Osaka"/>
            </a:endParaRPr>
          </a:p>
        </p:txBody>
      </p:sp>
    </p:spTree>
    <p:extLst>
      <p:ext uri="{BB962C8B-B14F-4D97-AF65-F5344CB8AC3E}">
        <p14:creationId xmlns:p14="http://schemas.microsoft.com/office/powerpoint/2010/main" val="23557448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5461234B-2F39-464E-901C-5DB816A5A7C6}" type="slidenum">
              <a:rPr lang="en-US" altLang="ja-JP">
                <a:latin typeface="Times" panose="02020603050405020304" pitchFamily="18" charset="0"/>
                <a:ea typeface="Osaka"/>
                <a:cs typeface="Osaka"/>
              </a:rPr>
              <a:pPr eaLnBrk="1" hangingPunct="1">
                <a:spcBef>
                  <a:spcPct val="0"/>
                </a:spcBef>
              </a:pPr>
              <a:t>86</a:t>
            </a:fld>
            <a:endParaRPr lang="en-US" altLang="ja-JP">
              <a:latin typeface="Times" panose="02020603050405020304" pitchFamily="18" charset="0"/>
              <a:ea typeface="Osaka"/>
              <a:cs typeface="Osaka"/>
            </a:endParaRPr>
          </a:p>
        </p:txBody>
      </p:sp>
      <p:sp>
        <p:nvSpPr>
          <p:cNvPr id="396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ja-JP" altLang="en-US" smtClean="0">
                <a:solidFill>
                  <a:srgbClr val="000000"/>
                </a:solidFill>
                <a:latin typeface="Times" panose="02020603050405020304" pitchFamily="18" charset="0"/>
                <a:ea typeface="平成明朝"/>
                <a:cs typeface="平成明朝"/>
              </a:rPr>
              <a:t>　進行する病気による障害でなくても、重度の障害児では、思春期の年齢の頃からあるいはその前後から、嚥下機能が低下して誤嚥が出現・悪化する場合が、かなりあります。筋ジストロフィー症などの進行する疾患の場合だけでなく、脳性麻痺のように基本的には進行することのない疾患による障害のケースでもこのようなことが多いので注意が必要です。</a:t>
            </a:r>
            <a:endParaRPr lang="ja-JP" altLang="en-US" smtClean="0">
              <a:latin typeface="Times" panose="02020603050405020304" pitchFamily="18" charset="0"/>
              <a:ea typeface="平成明朝"/>
              <a:cs typeface="平成明朝"/>
            </a:endParaRPr>
          </a:p>
          <a:p>
            <a:pPr algn="just" eaLnBrk="1" hangingPunct="1"/>
            <a:r>
              <a:rPr lang="ja-JP" altLang="en-US" smtClean="0">
                <a:solidFill>
                  <a:srgbClr val="000000"/>
                </a:solidFill>
                <a:latin typeface="Times" panose="02020603050405020304" pitchFamily="18" charset="0"/>
                <a:ea typeface="平成明朝"/>
                <a:cs typeface="平成明朝"/>
              </a:rPr>
              <a:t>　成長につれて、咽頭は縦に長くなります。喉頭蓋谷、梨状窩が広くなりここへの停滞残留も増えてきます。緊張が強くなり、頸の後ろへのそり返りや　　　ねじれを伴う変形も強くなります。成長による、このような変化に対して、嚥下の機能が追いついていかなくなると、誤嚥するようになったり、誤嚥が悪化するのです。</a:t>
            </a:r>
            <a:endParaRPr lang="ja-JP" altLang="en-US" smtClean="0">
              <a:latin typeface="Times" panose="02020603050405020304" pitchFamily="18" charset="0"/>
              <a:ea typeface="平成明朝"/>
              <a:cs typeface="平成明朝"/>
            </a:endParaRPr>
          </a:p>
          <a:p>
            <a:pPr algn="just" eaLnBrk="1" hangingPunct="1"/>
            <a:r>
              <a:rPr lang="ja-JP" altLang="en-US" smtClean="0">
                <a:solidFill>
                  <a:srgbClr val="000000"/>
                </a:solidFill>
                <a:latin typeface="Times" panose="02020603050405020304" pitchFamily="18" charset="0"/>
                <a:ea typeface="平成明朝"/>
                <a:cs typeface="平成明朝"/>
              </a:rPr>
              <a:t>　舌での送り込み、咀嚼など、口の機能は比較的保たれているので、気付かれにくいのですが、このような状態になってきていることに気付かずに、口から食べられるからと言ってそのまま食事を続けていると、誤嚥によって肺炎などを起こし体を悪くしてしまうことが、かなり多いのです。肺が悪化したり、誤嚥による急変が起きてくる前に、このような状態を的確に把握して、水分・食事の摂取の仕方を再検討したり、必要な場合には経管栄養の導入も検討することが必要です。</a:t>
            </a:r>
            <a:endParaRPr lang="ja-JP" altLang="en-US" smtClean="0">
              <a:latin typeface="Times" panose="02020603050405020304" pitchFamily="18" charset="0"/>
              <a:ea typeface="平成明朝"/>
              <a:cs typeface="平成明朝"/>
            </a:endParaRPr>
          </a:p>
          <a:p>
            <a:pPr algn="just" eaLnBrk="1" hangingPunct="1"/>
            <a:r>
              <a:rPr lang="ja-JP" altLang="en-US" smtClean="0">
                <a:solidFill>
                  <a:srgbClr val="000000"/>
                </a:solidFill>
                <a:latin typeface="Times" panose="02020603050405020304" pitchFamily="18" charset="0"/>
                <a:ea typeface="平成明朝"/>
                <a:cs typeface="平成明朝"/>
              </a:rPr>
              <a:t>　</a:t>
            </a:r>
            <a:endParaRPr lang="ja-JP" altLang="en-US" smtClean="0">
              <a:latin typeface="Times" panose="02020603050405020304" pitchFamily="18" charset="0"/>
              <a:ea typeface="平成明朝"/>
              <a:cs typeface="平成明朝"/>
            </a:endParaRPr>
          </a:p>
          <a:p>
            <a:pPr eaLnBrk="1" hangingPunct="1"/>
            <a:endParaRPr lang="en-US" altLang="ja-JP" smtClean="0">
              <a:latin typeface="Times" panose="02020603050405020304" pitchFamily="18" charset="0"/>
            </a:endParaRPr>
          </a:p>
        </p:txBody>
      </p:sp>
    </p:spTree>
    <p:extLst>
      <p:ext uri="{BB962C8B-B14F-4D97-AF65-F5344CB8AC3E}">
        <p14:creationId xmlns:p14="http://schemas.microsoft.com/office/powerpoint/2010/main" val="1623800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AA2473A7-A6E2-4AA4-A7DE-051DE169817F}" type="slidenum">
              <a:rPr lang="en-US" altLang="ja-JP">
                <a:latin typeface="Times" panose="02020603050405020304" pitchFamily="18" charset="0"/>
                <a:ea typeface="Osaka"/>
                <a:cs typeface="Osaka"/>
              </a:rPr>
              <a:pPr eaLnBrk="1" hangingPunct="1">
                <a:spcBef>
                  <a:spcPct val="0"/>
                </a:spcBef>
              </a:pPr>
              <a:t>87</a:t>
            </a:fld>
            <a:endParaRPr lang="en-US" altLang="ja-JP">
              <a:latin typeface="Times" panose="02020603050405020304" pitchFamily="18" charset="0"/>
              <a:ea typeface="Osaka"/>
              <a:cs typeface="Osaka"/>
            </a:endParaRPr>
          </a:p>
        </p:txBody>
      </p:sp>
      <p:sp>
        <p:nvSpPr>
          <p:cNvPr id="397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7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sz="900" smtClean="0">
                <a:latin typeface="Times" panose="02020603050405020304" pitchFamily="18" charset="0"/>
              </a:rPr>
              <a:t>加齢に伴う摂食嚥下機能の低下の要因である、</a:t>
            </a:r>
            <a:r>
              <a:rPr lang="ja-JP" altLang="en-US" smtClean="0">
                <a:latin typeface="Times" panose="02020603050405020304" pitchFamily="18" charset="0"/>
              </a:rPr>
              <a:t>咽頭・喉頭の位置関係について説明する。</a:t>
            </a:r>
            <a:endParaRPr lang="en-US" altLang="ja-JP" smtClean="0">
              <a:latin typeface="Times" panose="02020603050405020304" pitchFamily="18" charset="0"/>
            </a:endParaRPr>
          </a:p>
          <a:p>
            <a:pPr eaLnBrk="1" hangingPunct="1"/>
            <a:endParaRPr lang="en-US" altLang="ja-JP" smtClean="0">
              <a:latin typeface="Times" panose="02020603050405020304" pitchFamily="18" charset="0"/>
            </a:endParaRPr>
          </a:p>
          <a:p>
            <a:pPr eaLnBrk="1" hangingPunct="1"/>
            <a:r>
              <a:rPr lang="ja-JP" altLang="en-US" smtClean="0">
                <a:latin typeface="Times" panose="02020603050405020304" pitchFamily="18" charset="0"/>
              </a:rPr>
              <a:t>左の絵が乳児で、右の絵が大人。</a:t>
            </a:r>
            <a:endParaRPr lang="en-US" altLang="ja-JP" smtClean="0">
              <a:latin typeface="Times" panose="02020603050405020304" pitchFamily="18" charset="0"/>
            </a:endParaRPr>
          </a:p>
          <a:p>
            <a:pPr eaLnBrk="1" hangingPunct="1"/>
            <a:endParaRPr lang="ja-JP" altLang="ja-JP" smtClean="0">
              <a:latin typeface="Century" panose="02040604050505020304" pitchFamily="18" charset="0"/>
              <a:ea typeface="ＭＳ 明朝" panose="02020609040205080304" pitchFamily="17" charset="-128"/>
            </a:endParaRPr>
          </a:p>
          <a:p>
            <a:pPr eaLnBrk="1" hangingPunct="1"/>
            <a:r>
              <a:rPr lang="ja-JP" altLang="en-US" smtClean="0">
                <a:latin typeface="Century" panose="02040604050505020304" pitchFamily="18" charset="0"/>
                <a:ea typeface="ＭＳ 明朝" panose="02020609040205080304" pitchFamily="17" charset="-128"/>
              </a:rPr>
              <a:t>加齢に伴い喉頭部が下降し咽頭部が縦に長くなり、喉頭蓋谷や梨状窩も広くなるため、</a:t>
            </a:r>
            <a:endParaRPr lang="ja-JP" altLang="ja-JP" smtClean="0">
              <a:latin typeface="Century" panose="02040604050505020304" pitchFamily="18" charset="0"/>
              <a:ea typeface="ＭＳ 明朝" panose="02020609040205080304" pitchFamily="17" charset="-128"/>
            </a:endParaRPr>
          </a:p>
          <a:p>
            <a:pPr eaLnBrk="1" hangingPunct="1"/>
            <a:r>
              <a:rPr lang="ja-JP" altLang="en-US" smtClean="0">
                <a:latin typeface="Century" panose="02040604050505020304" pitchFamily="18" charset="0"/>
                <a:ea typeface="ＭＳ 明朝" panose="02020609040205080304" pitchFamily="17" charset="-128"/>
              </a:rPr>
              <a:t>咽頭部の滞留が増加する。</a:t>
            </a:r>
            <a:endParaRPr lang="en-US" altLang="ja-JP" smtClean="0">
              <a:latin typeface="Century" panose="02040604050505020304" pitchFamily="18" charset="0"/>
              <a:ea typeface="ＭＳ 明朝" panose="02020609040205080304" pitchFamily="17" charset="-128"/>
            </a:endParaRPr>
          </a:p>
          <a:p>
            <a:pPr eaLnBrk="1" hangingPunct="1"/>
            <a:endParaRPr lang="en-US" altLang="ja-JP" smtClean="0">
              <a:latin typeface="Century" panose="02040604050505020304" pitchFamily="18" charset="0"/>
              <a:ea typeface="ＭＳ 明朝" panose="02020609040205080304" pitchFamily="17" charset="-128"/>
            </a:endParaRPr>
          </a:p>
          <a:p>
            <a:pPr eaLnBrk="1" hangingPunct="1"/>
            <a:r>
              <a:rPr lang="ja-JP" altLang="en-US" smtClean="0">
                <a:latin typeface="Century" panose="02040604050505020304" pitchFamily="18" charset="0"/>
                <a:ea typeface="ＭＳ 明朝" panose="02020609040205080304" pitchFamily="17" charset="-128"/>
              </a:rPr>
              <a:t>また、嚥下運動、すなわち喉頭の前上方への移動が相対的に不利になる。</a:t>
            </a:r>
            <a:endParaRPr lang="en-US" altLang="ja-JP" smtClean="0">
              <a:latin typeface="Century" panose="02040604050505020304" pitchFamily="18" charset="0"/>
              <a:ea typeface="ＭＳ 明朝" panose="02020609040205080304" pitchFamily="17" charset="-128"/>
            </a:endParaRPr>
          </a:p>
          <a:p>
            <a:pPr eaLnBrk="1" hangingPunct="1"/>
            <a:r>
              <a:rPr lang="ja-JP" altLang="en-US" smtClean="0">
                <a:latin typeface="Century" panose="02040604050505020304" pitchFamily="18" charset="0"/>
                <a:ea typeface="ＭＳ 明朝" panose="02020609040205080304" pitchFamily="17" charset="-128"/>
              </a:rPr>
              <a:t>これらの要因から、加齢に伴いより高度な嚥下機能が必要になってくる。</a:t>
            </a:r>
          </a:p>
        </p:txBody>
      </p:sp>
    </p:spTree>
    <p:extLst>
      <p:ext uri="{BB962C8B-B14F-4D97-AF65-F5344CB8AC3E}">
        <p14:creationId xmlns:p14="http://schemas.microsoft.com/office/powerpoint/2010/main" val="1246282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F06AF582-8299-4F5B-936F-E654EDA5B528}" type="slidenum">
              <a:rPr lang="en-US" altLang="ja-JP">
                <a:latin typeface="Times" panose="02020603050405020304" pitchFamily="18" charset="0"/>
                <a:ea typeface="Osaka"/>
                <a:cs typeface="Osaka"/>
              </a:rPr>
              <a:pPr eaLnBrk="1" hangingPunct="1">
                <a:spcBef>
                  <a:spcPct val="0"/>
                </a:spcBef>
              </a:pPr>
              <a:t>89</a:t>
            </a:fld>
            <a:endParaRPr lang="en-US" altLang="ja-JP">
              <a:latin typeface="Times" panose="02020603050405020304" pitchFamily="18" charset="0"/>
              <a:ea typeface="Osaka"/>
              <a:cs typeface="Osaka"/>
            </a:endParaRPr>
          </a:p>
        </p:txBody>
      </p:sp>
      <p:sp>
        <p:nvSpPr>
          <p:cNvPr id="398339" name="Rectangle 2"/>
          <p:cNvSpPr>
            <a:spLocks noGrp="1" noRot="1" noChangeAspect="1" noChangeArrowheads="1" noTextEdit="1"/>
          </p:cNvSpPr>
          <p:nvPr>
            <p:ph type="sldImg"/>
          </p:nvPr>
        </p:nvSpPr>
        <p:spPr bwMode="auto">
          <a:xfrm>
            <a:off x="904875" y="739775"/>
            <a:ext cx="4938713" cy="3705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40" name="Rectangle 3"/>
          <p:cNvSpPr>
            <a:spLocks noGrp="1" noChangeArrowheads="1"/>
          </p:cNvSpPr>
          <p:nvPr>
            <p:ph type="body" idx="1"/>
          </p:nvPr>
        </p:nvSpPr>
        <p:spPr bwMode="auto">
          <a:xfrm>
            <a:off x="898949" y="4687802"/>
            <a:ext cx="4944216" cy="4444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ja-JP" altLang="ja-JP" smtClean="0">
                <a:latin typeface="Century" panose="02040604050505020304" pitchFamily="18" charset="0"/>
                <a:ea typeface="ＭＳ ゴシック" panose="020B0609070205080204" pitchFamily="49" charset="-128"/>
              </a:rPr>
              <a:t>誤嚥があるときの症状</a:t>
            </a:r>
          </a:p>
          <a:p>
            <a:pPr algn="just" eaLnBrk="1" hangingPunct="1"/>
            <a:endParaRPr lang="ja-JP" altLang="ja-JP" smtClean="0">
              <a:latin typeface="Times New Roman" panose="02020603050405020304" pitchFamily="18" charset="0"/>
              <a:cs typeface="Times New Roman" panose="02020603050405020304" pitchFamily="18" charset="0"/>
            </a:endParaRPr>
          </a:p>
          <a:p>
            <a:pPr algn="just" eaLnBrk="1" hangingPunct="1"/>
            <a:r>
              <a:rPr lang="ja-JP" altLang="ja-JP" smtClean="0">
                <a:latin typeface="Times New Roman" panose="02020603050405020304" pitchFamily="18" charset="0"/>
                <a:cs typeface="Times New Roman" panose="02020603050405020304" pitchFamily="18" charset="0"/>
              </a:rPr>
              <a:t>食事中の咳込みやむせは、誤嚥が生じたためにそれを気道の外に排出しようとしている症状と考えられる</a:t>
            </a:r>
            <a:endParaRPr lang="ja-JP" altLang="en-US" smtClean="0">
              <a:latin typeface="Times New Roman" panose="02020603050405020304" pitchFamily="18" charset="0"/>
              <a:cs typeface="Times New Roman" panose="02020603050405020304" pitchFamily="18" charset="0"/>
            </a:endParaRPr>
          </a:p>
          <a:p>
            <a:pPr algn="just" eaLnBrk="1" hangingPunct="1"/>
            <a:r>
              <a:rPr lang="ja-JP" altLang="ja-JP" smtClean="0">
                <a:latin typeface="Times New Roman" panose="02020603050405020304" pitchFamily="18" charset="0"/>
                <a:cs typeface="Times New Roman" panose="02020603050405020304" pitchFamily="18" charset="0"/>
              </a:rPr>
              <a:t>ただし、誤嚥していてもむせないこともあるので</a:t>
            </a:r>
            <a:r>
              <a:rPr lang="ja-JP" altLang="en-US" smtClean="0">
                <a:latin typeface="Arial" panose="020B0604020202020204" pitchFamily="34" charset="0"/>
                <a:cs typeface="Times New Roman" panose="02020603050405020304" pitchFamily="18" charset="0"/>
              </a:rPr>
              <a:t>“</a:t>
            </a:r>
            <a:r>
              <a:rPr lang="ja-JP" altLang="ja-JP" smtClean="0">
                <a:latin typeface="Times New Roman" panose="02020603050405020304" pitchFamily="18" charset="0"/>
                <a:cs typeface="Times New Roman" panose="02020603050405020304" pitchFamily="18" charset="0"/>
              </a:rPr>
              <a:t>むせないから誤嚥していない</a:t>
            </a:r>
            <a:r>
              <a:rPr lang="ja-JP" altLang="en-US" smtClean="0">
                <a:latin typeface="Arial" panose="020B0604020202020204" pitchFamily="34" charset="0"/>
                <a:cs typeface="Times New Roman" panose="02020603050405020304" pitchFamily="18" charset="0"/>
              </a:rPr>
              <a:t>”</a:t>
            </a:r>
            <a:r>
              <a:rPr lang="ja-JP" altLang="ja-JP" smtClean="0">
                <a:latin typeface="Times New Roman" panose="02020603050405020304" pitchFamily="18" charset="0"/>
                <a:cs typeface="Times New Roman" panose="02020603050405020304" pitchFamily="18" charset="0"/>
              </a:rPr>
              <a:t>ということにはならないことに注意しなければならない。</a:t>
            </a:r>
            <a:endParaRPr lang="ja-JP" altLang="en-US" smtClean="0">
              <a:latin typeface="Times New Roman" panose="02020603050405020304" pitchFamily="18" charset="0"/>
              <a:cs typeface="Times New Roman" panose="02020603050405020304" pitchFamily="18" charset="0"/>
            </a:endParaRPr>
          </a:p>
          <a:p>
            <a:pPr algn="just" eaLnBrk="1" hangingPunct="1"/>
            <a:r>
              <a:rPr lang="ja-JP" altLang="ja-JP" smtClean="0">
                <a:latin typeface="Times New Roman" panose="02020603050405020304" pitchFamily="18" charset="0"/>
                <a:cs typeface="Times New Roman" panose="02020603050405020304" pitchFamily="18" charset="0"/>
              </a:rPr>
              <a:t>食事中に顔色不良になったり、酸素飽和度が低下したりするときも誤嚥している可能性がある。</a:t>
            </a:r>
            <a:endParaRPr lang="ja-JP" altLang="en-US" smtClean="0">
              <a:latin typeface="Times New Roman" panose="02020603050405020304" pitchFamily="18" charset="0"/>
              <a:cs typeface="Times New Roman" panose="02020603050405020304" pitchFamily="18" charset="0"/>
            </a:endParaRPr>
          </a:p>
          <a:p>
            <a:pPr algn="just" eaLnBrk="1" hangingPunct="1"/>
            <a:r>
              <a:rPr lang="ja-JP" altLang="ja-JP" smtClean="0">
                <a:latin typeface="Times New Roman" panose="02020603050405020304" pitchFamily="18" charset="0"/>
                <a:cs typeface="Times New Roman" panose="02020603050405020304" pitchFamily="18" charset="0"/>
              </a:rPr>
              <a:t>食事中のゼロゼロ・ゼコゼコという喘鳴は、食塊が咽頭に滞留していたり喉頭に進入していたりする音であり、誤嚥している可能性もある。</a:t>
            </a:r>
            <a:endParaRPr lang="ja-JP" altLang="en-US" smtClean="0">
              <a:latin typeface="Times New Roman" panose="02020603050405020304" pitchFamily="18" charset="0"/>
              <a:cs typeface="Times New Roman" panose="02020603050405020304" pitchFamily="18" charset="0"/>
            </a:endParaRPr>
          </a:p>
          <a:p>
            <a:pPr algn="just" eaLnBrk="1" hangingPunct="1"/>
            <a:r>
              <a:rPr lang="ja-JP" altLang="ja-JP" smtClean="0">
                <a:latin typeface="Times New Roman" panose="02020603050405020304" pitchFamily="18" charset="0"/>
                <a:cs typeface="Times New Roman" panose="02020603050405020304" pitchFamily="18" charset="0"/>
              </a:rPr>
              <a:t>食後にゼイゼイ・ヒューヒューという喘鳴があるときには、誤嚥による気管支の攣縮が生じていると考えられ、誤嚥している可能性が高い。</a:t>
            </a:r>
            <a:endParaRPr lang="ja-JP" altLang="en-US"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6947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6B906406-5353-435A-AF13-4F6236EB20C8}" type="slidenum">
              <a:rPr lang="en-US" altLang="ja-JP">
                <a:solidFill>
                  <a:srgbClr val="000000"/>
                </a:solidFill>
              </a:rPr>
              <a:pPr>
                <a:spcBef>
                  <a:spcPct val="0"/>
                </a:spcBef>
              </a:pPr>
              <a:t>90</a:t>
            </a:fld>
            <a:endParaRPr lang="en-US" altLang="ja-JP">
              <a:solidFill>
                <a:srgbClr val="000000"/>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ja-JP" altLang="en-US" smtClean="0">
                <a:solidFill>
                  <a:srgbClr val="000000"/>
                </a:solidFill>
                <a:latin typeface="Times" panose="02020603050405020304" pitchFamily="18" charset="0"/>
                <a:ea typeface="平成明朝" charset="-128"/>
              </a:rPr>
              <a:t>（</a:t>
            </a:r>
            <a:r>
              <a:rPr lang="en-US" altLang="ja-JP" smtClean="0">
                <a:solidFill>
                  <a:srgbClr val="000000"/>
                </a:solidFill>
                <a:latin typeface="Times" panose="02020603050405020304" pitchFamily="18" charset="0"/>
                <a:ea typeface="平成明朝" charset="-128"/>
              </a:rPr>
              <a:t>1</a:t>
            </a:r>
            <a:r>
              <a:rPr lang="ja-JP" altLang="en-US" smtClean="0">
                <a:solidFill>
                  <a:srgbClr val="000000"/>
                </a:solidFill>
                <a:latin typeface="Times" panose="02020603050405020304" pitchFamily="18" charset="0"/>
                <a:ea typeface="平成明朝" charset="-128"/>
              </a:rPr>
              <a:t>）誤嚥とは</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　咽頭（のど）から食道へのみこまれて（嚥下されて）いくべき、食物や水分が、誤って気管内に流れ込んでしまう状態が、誤嚥（ごえん）です。重度の嚥下障害がある場合には、唾液も気管内に流れ込むことがあり、これも誤嚥です。</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　誤飲という言葉と混同されやすいのですが、誤飲とは食物ではない異物（ボタンや電池など）を飲み込んだ状態すなわち異物誤飲を表します。</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（２）</a:t>
            </a:r>
            <a:r>
              <a:rPr lang="ja-JP" altLang="en-US" smtClean="0">
                <a:solidFill>
                  <a:srgbClr val="000000"/>
                </a:solidFill>
                <a:latin typeface="ＭＳ 明朝" panose="02020609040205080304" pitchFamily="17" charset="-128"/>
                <a:ea typeface="平成明朝" charset="-128"/>
              </a:rPr>
              <a:t>誤嚥の影響</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　誤嚥の量が多くて、気管が閉塞されると、急に呼吸が苦しくなる呼吸困難や、窒息の原因となります。</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　喉頭や気管の中に内に食物などが流入することが刺激となって、喉頭や気管支が急激に縮んだ状態すなわち攣縮（れんしゅく）を起こし、このために急激な呼吸困難や喘息のような呼吸困難となることがあります。物理的な刺激への反応としてだけでなく、アレルギー性の反応がかさなってきて、このような状態が出るようになる場合もあります。このような症状は、誤嚥の量が多くなくても出る可能性があります。</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　重症児では、</a:t>
            </a:r>
            <a:r>
              <a:rPr lang="ja-JP" altLang="en-US" smtClean="0">
                <a:solidFill>
                  <a:srgbClr val="000000"/>
                </a:solidFill>
                <a:latin typeface="ＭＳ 明朝" panose="02020609040205080304" pitchFamily="17" charset="-128"/>
                <a:ea typeface="平成明朝" charset="-128"/>
              </a:rPr>
              <a:t>胃食道逆流症</a:t>
            </a:r>
            <a:r>
              <a:rPr lang="ja-JP" altLang="en-US" smtClean="0">
                <a:solidFill>
                  <a:srgbClr val="000000"/>
                </a:solidFill>
                <a:latin typeface="Times" panose="02020603050405020304" pitchFamily="18" charset="0"/>
                <a:ea typeface="平成明朝" charset="-128"/>
              </a:rPr>
              <a:t>を伴うことが多いのですが、胃から食道への逆流によって胃液が、胃からのどまで逆流し、それが気管に誤嚥されると、反応が強く出ます。胃液は強い酸性ですので、量は多くなくても、その刺激によって喉頭や気管支が攣縮を起こしやすいのです。</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　誤嚥の量が多い時は肺炎を起こす原因となります。誤嚥の量がそれほど多くなくとも、誤嚥が何度も繰り返されていると、異物の反応や細菌の流入によって、肺炎が引き起こされることがあります。肺の中が化膿して膿がたまる、肺化膿症、肺膿瘍という病気を引き起こすこともあります。胃食道逆流症のある場合にはこのようなことがおきやすくなります。</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　また、誤嚥された物や分泌物により気管支の一部が詰まり、肺の一部に空気の入らない無気肺という状態を作り、そこに感染を繰り返すようになることもあります。</a:t>
            </a:r>
            <a:endParaRPr lang="ja-JP" altLang="en-US" smtClean="0">
              <a:latin typeface="Times" panose="02020603050405020304" pitchFamily="18" charset="0"/>
              <a:ea typeface="平成明朝" charset="-128"/>
            </a:endParaRPr>
          </a:p>
          <a:p>
            <a:pPr algn="just" eaLnBrk="1" hangingPunct="1"/>
            <a:r>
              <a:rPr lang="ja-JP" altLang="en-US" smtClean="0">
                <a:solidFill>
                  <a:srgbClr val="000000"/>
                </a:solidFill>
                <a:latin typeface="Times" panose="02020603050405020304" pitchFamily="18" charset="0"/>
                <a:ea typeface="平成明朝" charset="-128"/>
              </a:rPr>
              <a:t>　誤嚥による窒息や呼吸困難は、危険なものとしてすぐに認識できますが、すぐには目立たないこのような気管支炎や肺炎の方が、重症児では実際には命にかかわることが多いのです。</a:t>
            </a:r>
            <a:endParaRPr lang="ja-JP" altLang="en-US" smtClean="0">
              <a:latin typeface="Times" panose="02020603050405020304" pitchFamily="18" charset="0"/>
              <a:ea typeface="平成明朝" charset="-128"/>
            </a:endParaRPr>
          </a:p>
          <a:p>
            <a:pPr algn="just" eaLnBrk="1" hangingPunct="1"/>
            <a:r>
              <a:rPr lang="ja-JP" altLang="en-US" smtClean="0">
                <a:latin typeface="Times" panose="02020603050405020304" pitchFamily="18" charset="0"/>
                <a:ea typeface="平成明朝" charset="-128"/>
              </a:rPr>
              <a:t>　熱心に食べさせよう飲ませようとするあまり、窒息や誤嚥をきたし危険な状態を招いたり、誤嚥による肺炎など病気を招くことのないように、適切にかかわっていく必要があります。</a:t>
            </a:r>
            <a:r>
              <a:rPr lang="ja-JP" altLang="en-US" smtClean="0">
                <a:latin typeface="Times" panose="02020603050405020304" pitchFamily="18" charset="0"/>
              </a:rPr>
              <a:t> </a:t>
            </a:r>
          </a:p>
          <a:p>
            <a:pPr algn="just" eaLnBrk="1" hangingPunct="1"/>
            <a:endParaRPr lang="ja-JP" altLang="en-US" smtClean="0">
              <a:latin typeface="Times" panose="02020603050405020304" pitchFamily="18" charset="0"/>
            </a:endParaRPr>
          </a:p>
          <a:p>
            <a:pPr eaLnBrk="1" hangingPunct="1"/>
            <a:endParaRPr lang="en-US" altLang="ja-JP" smtClean="0">
              <a:latin typeface="Times" panose="02020603050405020304" pitchFamily="18" charset="0"/>
            </a:endParaRPr>
          </a:p>
        </p:txBody>
      </p:sp>
    </p:spTree>
    <p:extLst>
      <p:ext uri="{BB962C8B-B14F-4D97-AF65-F5344CB8AC3E}">
        <p14:creationId xmlns:p14="http://schemas.microsoft.com/office/powerpoint/2010/main" val="2946948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7EBD829A-7310-4EA2-B134-75B122656C83}" type="slidenum">
              <a:rPr lang="en-US" altLang="ja-JP">
                <a:latin typeface="Times" panose="02020603050405020304" pitchFamily="18" charset="0"/>
                <a:ea typeface="Osaka"/>
                <a:cs typeface="Osaka"/>
              </a:rPr>
              <a:pPr eaLnBrk="1" hangingPunct="1">
                <a:spcBef>
                  <a:spcPct val="0"/>
                </a:spcBef>
              </a:pPr>
              <a:t>92</a:t>
            </a:fld>
            <a:endParaRPr lang="en-US" altLang="ja-JP">
              <a:latin typeface="Times" panose="02020603050405020304" pitchFamily="18" charset="0"/>
              <a:ea typeface="Osaka"/>
              <a:cs typeface="Osaka"/>
            </a:endParaRPr>
          </a:p>
        </p:txBody>
      </p:sp>
      <p:sp>
        <p:nvSpPr>
          <p:cNvPr id="40038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0038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ja-JP" altLang="ja-JP" smtClean="0">
              <a:latin typeface="Times" panose="02020603050405020304" pitchFamily="18" charset="0"/>
            </a:endParaRPr>
          </a:p>
        </p:txBody>
      </p:sp>
    </p:spTree>
    <p:extLst>
      <p:ext uri="{BB962C8B-B14F-4D97-AF65-F5344CB8AC3E}">
        <p14:creationId xmlns:p14="http://schemas.microsoft.com/office/powerpoint/2010/main" val="1083485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0C55277D-68D5-4676-8CFF-BE70D52A9428}" type="slidenum">
              <a:rPr lang="en-US" altLang="ja-JP" sz="1300">
                <a:ea typeface="ＭＳ Ｐゴシック" panose="020B0600070205080204" pitchFamily="50" charset="-128"/>
              </a:rPr>
              <a:pPr eaLnBrk="1" hangingPunct="1">
                <a:spcBef>
                  <a:spcPct val="0"/>
                </a:spcBef>
              </a:pPr>
              <a:t>93</a:t>
            </a:fld>
            <a:endParaRPr lang="en-US" altLang="ja-JP" sz="1300">
              <a:ea typeface="ＭＳ Ｐゴシック" panose="020B0600070205080204" pitchFamily="50" charset="-128"/>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ja-JP" altLang="en-US" dirty="0" smtClean="0"/>
              <a:t>　一般には、坐位姿勢で体を起こした、頭や体が真ん中で安定し、全身が協調しながら動くことで、スムーズな食事ができています。しかし、食べることが難しい子どもたちは、簡単に座ることができないことも多いため、①体をどのような位置に保ち、②頭と下顎を体に対してどのような位置に保つか、③食事のプロセスにあわせてどう援助するか、④個々の子どもに合わせてどのように姿勢を安定させるかを考える必要があります。その際、①子どもの状態；筋の緊張状態、姿勢保持の機能、口腔の機能、上肢機能、脊柱の変形や四肢の固さ、胃食道逆流症などの内科的な問題、誤嚥の有無、呼吸状態、認知機能、感覚刺激に対する反応性を検討していきます。感覚刺激への反応性を理解することで、子どもが許容できる方法であるかを知ることができ、無理な指導を防ぐことができます。さらに、食事場面だけでなく、日常生活の指導（遊び、姿勢）も考慮していきます。</a:t>
            </a:r>
          </a:p>
        </p:txBody>
      </p:sp>
    </p:spTree>
    <p:extLst>
      <p:ext uri="{BB962C8B-B14F-4D97-AF65-F5344CB8AC3E}">
        <p14:creationId xmlns:p14="http://schemas.microsoft.com/office/powerpoint/2010/main" val="385070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412C58D5-5D3F-4F83-8745-71B3D9BA8AC6}" type="slidenum">
              <a:rPr lang="en-US" altLang="ja-JP">
                <a:solidFill>
                  <a:srgbClr val="000000"/>
                </a:solidFill>
                <a:latin typeface="Times" panose="02020603050405020304" pitchFamily="18" charset="0"/>
                <a:ea typeface="Osaka"/>
                <a:cs typeface="Osaka"/>
              </a:rPr>
              <a:pPr eaLnBrk="1" hangingPunct="1">
                <a:spcBef>
                  <a:spcPct val="0"/>
                </a:spcBef>
              </a:pPr>
              <a:t>10</a:t>
            </a:fld>
            <a:endParaRPr lang="en-US" altLang="ja-JP">
              <a:solidFill>
                <a:srgbClr val="000000"/>
              </a:solidFill>
              <a:latin typeface="Times" panose="02020603050405020304" pitchFamily="18" charset="0"/>
              <a:ea typeface="Osaka"/>
              <a:cs typeface="Osaka"/>
            </a:endParaRPr>
          </a:p>
        </p:txBody>
      </p:sp>
      <p:sp>
        <p:nvSpPr>
          <p:cNvPr id="377859" name="Rectangle 2"/>
          <p:cNvSpPr>
            <a:spLocks noGrp="1" noRot="1" noChangeAspect="1" noChangeArrowheads="1" noTextEdit="1"/>
          </p:cNvSpPr>
          <p:nvPr>
            <p:ph type="sldImg"/>
          </p:nvPr>
        </p:nvSpPr>
        <p:spPr bwMode="auto">
          <a:xfrm>
            <a:off x="896938" y="758825"/>
            <a:ext cx="4949825" cy="3713163"/>
          </a:xfrm>
          <a:solidFill>
            <a:srgbClr val="FFFFFF"/>
          </a:solidFill>
          <a:ln>
            <a:solidFill>
              <a:srgbClr val="000000"/>
            </a:solidFill>
            <a:miter lim="800000"/>
            <a:headEnd/>
            <a:tailEnd/>
          </a:ln>
        </p:spPr>
      </p:sp>
      <p:sp>
        <p:nvSpPr>
          <p:cNvPr id="377860" name="Rectangle 3"/>
          <p:cNvSpPr>
            <a:spLocks noGrp="1" noChangeArrowheads="1"/>
          </p:cNvSpPr>
          <p:nvPr>
            <p:ph type="body" idx="1"/>
          </p:nvPr>
        </p:nvSpPr>
        <p:spPr bwMode="auto">
          <a:xfrm>
            <a:off x="898949" y="4699799"/>
            <a:ext cx="4945777" cy="4396421"/>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ja-JP" altLang="en-US" smtClean="0">
                <a:latin typeface="Times" panose="02020603050405020304" pitchFamily="18" charset="0"/>
                <a:ea typeface="Osaka"/>
                <a:cs typeface="Osaka"/>
              </a:rPr>
              <a:t>　各姿勢が、どのような影響を与えるかをみていきましょう。仰臥位の特徴は、下顎・舌根が後退・沈下しやすい、顎や肩を後退させるような緊張が出やすい、痰・唾液がのどにたまりやすい、呼気が充分しにくい、背中側の方の胸郭の動きが制限される、胃食道逆流が起きやすい、誤嚥物が肺下葉にたまりやすいなど、重症心身障害児にとってはあまり望ましいものではありません。また、仰臥位姿勢ばかりをとっていることが、年長の重症心身障害児によくみられる胸郭の扁平化のひとつの要因になったり、呼吸が苦しくて頸部を過伸展させることが増加してくる可能性があります。一方、腹臥位は、下顎後退・舌根沈下を避けられる、条件をよく設定すれば緊張がゆるんだ状態になりやすい、痰・唾液がのどにたまらない、呼気がしやすくなる、背中の胸郭・肺が広がりやすい、胃食道逆流が起きにくい、誤嚥物が肺下葉にたまるのを防ぐことができるなどの特徴があり、仰臥位の欠点を補い、望ましい姿勢と言えます。ただし、腹臥位は窒息の危険があることを認識し、鼻や口がうずまらないように枕を工夫し、目を決して離さないなどの注意が必要です。</a:t>
            </a:r>
          </a:p>
          <a:p>
            <a:pPr eaLnBrk="1" hangingPunct="1">
              <a:spcBef>
                <a:spcPct val="70000"/>
              </a:spcBef>
              <a:buFont typeface="Wingdings" panose="05000000000000000000" pitchFamily="2" charset="2"/>
              <a:buChar char="l"/>
            </a:pPr>
            <a:endParaRPr lang="ja-JP" altLang="en-US" smtClean="0">
              <a:latin typeface="Times" panose="02020603050405020304" pitchFamily="18" charset="0"/>
              <a:ea typeface="Osaka"/>
              <a:cs typeface="Osaka"/>
            </a:endParaRPr>
          </a:p>
          <a:p>
            <a:pPr eaLnBrk="1" hangingPunct="1">
              <a:spcBef>
                <a:spcPct val="70000"/>
              </a:spcBef>
              <a:buFont typeface="Wingdings" panose="05000000000000000000" pitchFamily="2" charset="2"/>
              <a:buChar char="l"/>
            </a:pPr>
            <a:endParaRPr lang="en-US" altLang="ja-JP" smtClean="0">
              <a:latin typeface="Times" panose="02020603050405020304" pitchFamily="18" charset="0"/>
              <a:ea typeface="Osaka"/>
              <a:cs typeface="Osaka"/>
            </a:endParaRPr>
          </a:p>
        </p:txBody>
      </p:sp>
    </p:spTree>
    <p:extLst>
      <p:ext uri="{BB962C8B-B14F-4D97-AF65-F5344CB8AC3E}">
        <p14:creationId xmlns:p14="http://schemas.microsoft.com/office/powerpoint/2010/main" val="17332794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43962E0F-D48C-4E90-8DCD-A8BDB2A02B99}" type="slidenum">
              <a:rPr lang="en-US" altLang="ja-JP" sz="1300">
                <a:ea typeface="ＭＳ Ｐゴシック" panose="020B0600070205080204" pitchFamily="50" charset="-128"/>
              </a:rPr>
              <a:pPr eaLnBrk="1" hangingPunct="1">
                <a:spcBef>
                  <a:spcPct val="0"/>
                </a:spcBef>
              </a:pPr>
              <a:t>94</a:t>
            </a:fld>
            <a:endParaRPr lang="en-US" altLang="ja-JP" sz="1300">
              <a:ea typeface="ＭＳ Ｐゴシック" panose="020B0600070205080204" pitchFamily="50" charset="-128"/>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897388" y="4944902"/>
            <a:ext cx="4947338" cy="5256850"/>
          </a:xfrm>
          <a:noFill/>
        </p:spPr>
        <p:txBody>
          <a:bodyPr/>
          <a:lstStyle/>
          <a:p>
            <a:pPr eaLnBrk="1" hangingPunct="1"/>
            <a:r>
              <a:rPr lang="ja-JP" altLang="en-US" smtClean="0"/>
              <a:t>姿勢を考えるとき、床に近い</a:t>
            </a:r>
            <a:r>
              <a:rPr lang="en-US" altLang="ja-JP" smtClean="0"/>
              <a:t>15</a:t>
            </a:r>
            <a:r>
              <a:rPr lang="ja-JP" altLang="en-US" smtClean="0"/>
              <a:t>度おこした姿勢、</a:t>
            </a:r>
            <a:r>
              <a:rPr lang="en-US" altLang="ja-JP" smtClean="0"/>
              <a:t>30</a:t>
            </a:r>
            <a:r>
              <a:rPr lang="ja-JP" altLang="en-US" smtClean="0"/>
              <a:t>度、</a:t>
            </a:r>
            <a:r>
              <a:rPr lang="en-US" altLang="ja-JP" smtClean="0"/>
              <a:t>60</a:t>
            </a:r>
            <a:r>
              <a:rPr lang="ja-JP" altLang="en-US" smtClean="0"/>
              <a:t>度に近くまで体を起こした姿勢を考えます。床に近い姿勢になるのは、口腔機能が不十分で、口から食べものが出てしまうときです。例えば、舌で押し出してしまうとか、口唇が閉じない時です。また、側弯が強い人、誤嚥がある場合です。個人差はありますが、坐位に近い姿勢でむせるが、床に近い姿勢にするとむせにくい場合があります。</a:t>
            </a:r>
            <a:endParaRPr lang="en-US" altLang="ja-JP" smtClean="0"/>
          </a:p>
          <a:p>
            <a:pPr eaLnBrk="1" hangingPunct="1"/>
            <a:r>
              <a:rPr lang="ja-JP" altLang="en-US" smtClean="0"/>
              <a:t>　坐位に近い姿勢にするときは、起こしても食べ物が外に出ない場合や、逆流がある、閉塞性の呼吸障害がある場合です。逆流する方は、胃のほうに食物が下がりやすいくなります。下顎が後ろに引かれにくいために、閉塞性呼吸障害が防げます。</a:t>
            </a:r>
            <a:endParaRPr lang="en-US" altLang="ja-JP" smtClean="0"/>
          </a:p>
          <a:p>
            <a:pPr eaLnBrk="1" hangingPunct="1"/>
            <a:r>
              <a:rPr lang="ja-JP" altLang="en-US" smtClean="0"/>
              <a:t>　床に近いほど、食物が流れ込みやすいし、口腔機能が必要とされない姿勢となります。年齢が高い場合は寝た姿勢から起こした姿勢に持ってくるのが大変で、機能が低下しやすい傾向があるので難しいかも知れませんが、起こした姿勢で食べれるように口腔・体幹の機能の改善を図ることが必要です。座って食べられたほうが、外出時も便利で社会経験を広げることができます。</a:t>
            </a:r>
          </a:p>
          <a:p>
            <a:pPr eaLnBrk="1" hangingPunct="1"/>
            <a:r>
              <a:rPr lang="ja-JP" altLang="en-US" smtClean="0"/>
              <a:t>　また、姿勢によって食物の形態、摂取方法を考えることが必要です。水っぽいとそのまま直接に口の中にはいり、嚥下の準備ができないままに、奥に入ってしまうこともあります。そのため、食事形態や食べ物をどこに入れてあげるか考えて、介助を行う必要があります。</a:t>
            </a:r>
          </a:p>
        </p:txBody>
      </p:sp>
    </p:spTree>
    <p:extLst>
      <p:ext uri="{BB962C8B-B14F-4D97-AF65-F5344CB8AC3E}">
        <p14:creationId xmlns:p14="http://schemas.microsoft.com/office/powerpoint/2010/main" val="592844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D1969F13-DBD8-4D50-AB5D-69C98B31F669}" type="slidenum">
              <a:rPr lang="en-US" altLang="ja-JP" sz="1300">
                <a:ea typeface="ＭＳ Ｐゴシック" panose="020B0600070205080204" pitchFamily="50" charset="-128"/>
              </a:rPr>
              <a:pPr eaLnBrk="1" hangingPunct="1">
                <a:spcBef>
                  <a:spcPct val="0"/>
                </a:spcBef>
              </a:pPr>
              <a:t>95</a:t>
            </a:fld>
            <a:endParaRPr lang="en-US" altLang="ja-JP" sz="1300">
              <a:ea typeface="ＭＳ Ｐゴシック" panose="020B0600070205080204" pitchFamily="50" charset="-128"/>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897388" y="4944903"/>
            <a:ext cx="4947338" cy="5179720"/>
          </a:xfrm>
          <a:noFill/>
        </p:spPr>
        <p:txBody>
          <a:bodyPr/>
          <a:lstStyle/>
          <a:p>
            <a:pPr eaLnBrk="1" hangingPunct="1">
              <a:lnSpc>
                <a:spcPct val="90000"/>
              </a:lnSpc>
            </a:pPr>
            <a:r>
              <a:rPr lang="ja-JP" altLang="en-US" smtClean="0"/>
              <a:t>体の傾斜角度や頭部の位置を考えるときに、気管、食道の位置関係、喉頭蓋の役割を理解しておくと役立ちます。図のスライドのように、</a:t>
            </a:r>
            <a:r>
              <a:rPr lang="en-US" altLang="ja-JP" smtClean="0"/>
              <a:t>90</a:t>
            </a:r>
            <a:r>
              <a:rPr lang="ja-JP" altLang="en-US" smtClean="0"/>
              <a:t>度右に回転した場合、仰向けでの位置になります。食べ物が入ってきても食道は下にあるので、下に流れ込んで、安全に飲み込めることがあります。筋緊張が低く、嚥下が弱いお子さんでむせがみられたときに床に近い姿勢で食べることがあります。</a:t>
            </a:r>
          </a:p>
          <a:p>
            <a:pPr eaLnBrk="1" hangingPunct="1">
              <a:lnSpc>
                <a:spcPct val="90000"/>
              </a:lnSpc>
            </a:pPr>
            <a:r>
              <a:rPr lang="ja-JP" altLang="en-US" smtClean="0"/>
              <a:t>　喉頭蓋という気管を閉じる蓋は、飲み込んだときに閉じるので、むせずに食道に食べ物を送り込みます。下顎の閉じが弱いときや、弱々しい嚥下では、食物を飲みきれずに残ったり、気管に食物が入りがちとなります。　特に、反り返る姿勢では、頭部は後屈し下顎は閉じることが難しいため、飲み込みにくくなりむせやすくなります。</a:t>
            </a:r>
          </a:p>
          <a:p>
            <a:pPr eaLnBrk="1" hangingPunct="1">
              <a:lnSpc>
                <a:spcPct val="90000"/>
              </a:lnSpc>
            </a:pPr>
            <a:r>
              <a:rPr lang="ja-JP" altLang="en-US" smtClean="0"/>
              <a:t>　　</a:t>
            </a:r>
          </a:p>
        </p:txBody>
      </p:sp>
    </p:spTree>
    <p:extLst>
      <p:ext uri="{BB962C8B-B14F-4D97-AF65-F5344CB8AC3E}">
        <p14:creationId xmlns:p14="http://schemas.microsoft.com/office/powerpoint/2010/main" val="29777507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743FBA44-05EC-450D-AF9F-E05EE1FC5706}" type="slidenum">
              <a:rPr lang="en-US" altLang="ja-JP" sz="1300">
                <a:ea typeface="ＭＳ Ｐゴシック" panose="020B0600070205080204" pitchFamily="50" charset="-128"/>
              </a:rPr>
              <a:pPr eaLnBrk="1" hangingPunct="1">
                <a:spcBef>
                  <a:spcPct val="0"/>
                </a:spcBef>
              </a:pPr>
              <a:t>96</a:t>
            </a:fld>
            <a:endParaRPr lang="en-US" altLang="ja-JP" sz="1300">
              <a:ea typeface="ＭＳ Ｐゴシック" panose="020B0600070205080204" pitchFamily="50"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r>
              <a:rPr lang="ja-JP" altLang="en-US" sz="1100" smtClean="0"/>
              <a:t>・体の角度に対する首の角度について</a:t>
            </a:r>
            <a:endParaRPr lang="en-US" altLang="ja-JP" sz="1100" smtClean="0"/>
          </a:p>
          <a:p>
            <a:pPr eaLnBrk="1" hangingPunct="1"/>
            <a:r>
              <a:rPr lang="ja-JP" altLang="en-US" sz="1100" smtClean="0"/>
              <a:t>一般的に頚部は前屈がよいです。食べ物が把握しやすいし、むせにくいし、唇が閉じやすいです。この二つの写真をみるとタオルをおくだけでも頚部が軽く屈曲し、嚥下しやすくなりますし、視野が変わり、見える景色が変わってきます。</a:t>
            </a:r>
          </a:p>
          <a:p>
            <a:pPr eaLnBrk="1" hangingPunct="1"/>
            <a:r>
              <a:rPr lang="ja-JP" altLang="en-US" sz="1100" smtClean="0"/>
              <a:t>　首は上向き過ぎても下向きすぎても、横を向いても飲み込みにくいものです。首を前が向けない人もいるし、変形して首が横を向いている人もいます。しかし、なるべく体に対して少し真ん中に近づけたり、前屈したほうが食べやすいということです。そういう姿勢に介助してあげることが大事です。そのときに注意しなければならないのは</a:t>
            </a:r>
            <a:r>
              <a:rPr lang="en-US" altLang="ja-JP" sz="1100" smtClean="0"/>
              <a:t>,</a:t>
            </a:r>
            <a:r>
              <a:rPr lang="ja-JP" altLang="en-US" sz="1100" smtClean="0"/>
              <a:t>首を無理に動かすのではなく、体を動かして、首との位置関係を変えて上げると良いかもしれません。</a:t>
            </a:r>
          </a:p>
          <a:p>
            <a:pPr eaLnBrk="1" hangingPunct="1"/>
            <a:endParaRPr lang="ja-JP" altLang="en-US" sz="1100" smtClean="0"/>
          </a:p>
          <a:p>
            <a:pPr eaLnBrk="1" hangingPunct="1"/>
            <a:endParaRPr lang="ja-JP" altLang="en-US" sz="1100" smtClean="0"/>
          </a:p>
          <a:p>
            <a:pPr eaLnBrk="1" hangingPunct="1"/>
            <a:endParaRPr lang="ja-JP" altLang="en-US" sz="1100" smtClean="0"/>
          </a:p>
          <a:p>
            <a:pPr eaLnBrk="1" hangingPunct="1"/>
            <a:endParaRPr lang="ja-JP" altLang="en-US" sz="1100" smtClean="0"/>
          </a:p>
          <a:p>
            <a:pPr eaLnBrk="1" hangingPunct="1"/>
            <a:endParaRPr lang="ja-JP" altLang="en-US" sz="1100" smtClean="0"/>
          </a:p>
          <a:p>
            <a:pPr eaLnBrk="1" hangingPunct="1"/>
            <a:endParaRPr lang="ja-JP" altLang="en-US" sz="1100" smtClean="0"/>
          </a:p>
          <a:p>
            <a:pPr eaLnBrk="1" hangingPunct="1"/>
            <a:endParaRPr lang="en-US" altLang="ja-JP" sz="1100" smtClean="0"/>
          </a:p>
        </p:txBody>
      </p:sp>
    </p:spTree>
    <p:extLst>
      <p:ext uri="{BB962C8B-B14F-4D97-AF65-F5344CB8AC3E}">
        <p14:creationId xmlns:p14="http://schemas.microsoft.com/office/powerpoint/2010/main" val="99164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1C6A3E10-F3AD-4A1D-92B3-B803BCAAD75F}" type="slidenum">
              <a:rPr lang="en-US" altLang="ja-JP" sz="1300">
                <a:ea typeface="ＭＳ Ｐゴシック" panose="020B0600070205080204" pitchFamily="50" charset="-128"/>
              </a:rPr>
              <a:pPr eaLnBrk="1" hangingPunct="1">
                <a:spcBef>
                  <a:spcPct val="0"/>
                </a:spcBef>
              </a:pPr>
              <a:t>97</a:t>
            </a:fld>
            <a:endParaRPr lang="en-US" altLang="ja-JP" sz="1300">
              <a:ea typeface="ＭＳ Ｐゴシック" panose="020B0600070205080204" pitchFamily="50"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ja-JP" altLang="en-US" smtClean="0"/>
              <a:t>＜顎の位置について＞</a:t>
            </a:r>
          </a:p>
          <a:p>
            <a:pPr eaLnBrk="1" hangingPunct="1"/>
            <a:r>
              <a:rPr lang="ja-JP" altLang="en-US" smtClean="0"/>
              <a:t>下顎の位置は重力の影響を受けます。そのため、体幹の傾斜角度により、下顎の位置が容易に変わります。前傾位では、顎が前にでますが、後傾では下顎は後にひかれます。右の仰向けの写真を見ると、顎と首との距離が短くなっています。反対にうつぶせでは伸びています。</a:t>
            </a:r>
          </a:p>
          <a:p>
            <a:pPr eaLnBrk="1" hangingPunct="1"/>
            <a:r>
              <a:rPr lang="ja-JP" altLang="en-US" smtClean="0"/>
              <a:t>　呼吸が苦しいと食べるどころではないので、顎を前にひき出すように介助すると良いです。</a:t>
            </a:r>
          </a:p>
          <a:p>
            <a:pPr eaLnBrk="1" hangingPunct="1"/>
            <a:r>
              <a:rPr lang="ja-JP" altLang="en-US" smtClean="0"/>
              <a:t>　後頚部の筋緊張が強く、頚部を前屈できない場合は、体を横向くきにすると呼吸が楽になり嚥下がしやすいことがあります。</a:t>
            </a:r>
          </a:p>
        </p:txBody>
      </p:sp>
    </p:spTree>
    <p:extLst>
      <p:ext uri="{BB962C8B-B14F-4D97-AF65-F5344CB8AC3E}">
        <p14:creationId xmlns:p14="http://schemas.microsoft.com/office/powerpoint/2010/main" val="25529077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p:spPr>
        <p:txBody>
          <a:bodyPr/>
          <a:lstStyle/>
          <a:p>
            <a:r>
              <a:rPr lang="ja-JP" altLang="en-US" smtClean="0"/>
              <a:t>スライドのお子さんは、仰向けで摂取していますが、後頸部のタオルを入れるだけで、下顎の位置が変わり、嚥下が楽にできます。</a:t>
            </a:r>
          </a:p>
        </p:txBody>
      </p:sp>
      <p:sp>
        <p:nvSpPr>
          <p:cNvPr id="48132" name="スライド番号プレースホルダー 3"/>
          <p:cNvSpPr>
            <a:spLocks noGrp="1"/>
          </p:cNvSpPr>
          <p:nvPr>
            <p:ph type="sldNum" sz="quarter" idx="5"/>
          </p:nvPr>
        </p:nvSpPr>
        <p:spPr>
          <a:noFill/>
        </p:spPr>
        <p:txBody>
          <a:bodyPr/>
          <a:lstStyle>
            <a:lvl1pPr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4260FD1E-5A3D-4660-81D9-27C74BAEFEDC}" type="slidenum">
              <a:rPr lang="en-US" altLang="ja-JP" sz="1300">
                <a:ea typeface="ＭＳ Ｐゴシック" panose="020B0600070205080204" pitchFamily="50" charset="-128"/>
              </a:rPr>
              <a:pPr eaLnBrk="1" hangingPunct="1">
                <a:spcBef>
                  <a:spcPct val="0"/>
                </a:spcBef>
              </a:pPr>
              <a:t>98</a:t>
            </a:fld>
            <a:endParaRPr lang="en-US" altLang="ja-JP" sz="1300">
              <a:ea typeface="ＭＳ Ｐゴシック" panose="020B0600070205080204" pitchFamily="50" charset="-128"/>
            </a:endParaRPr>
          </a:p>
        </p:txBody>
      </p:sp>
    </p:spTree>
    <p:extLst>
      <p:ext uri="{BB962C8B-B14F-4D97-AF65-F5344CB8AC3E}">
        <p14:creationId xmlns:p14="http://schemas.microsoft.com/office/powerpoint/2010/main" val="2924839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a:ln/>
        </p:spPr>
      </p:sp>
      <p:sp>
        <p:nvSpPr>
          <p:cNvPr id="50179" name="ノート プレースホルダー 2"/>
          <p:cNvSpPr>
            <a:spLocks noGrp="1"/>
          </p:cNvSpPr>
          <p:nvPr>
            <p:ph type="body" idx="1"/>
          </p:nvPr>
        </p:nvSpPr>
        <p:spPr>
          <a:noFill/>
        </p:spPr>
        <p:txBody>
          <a:bodyPr/>
          <a:lstStyle/>
          <a:p>
            <a:r>
              <a:rPr lang="ja-JP" altLang="en-US" smtClean="0"/>
              <a:t>＜椅子姿勢のポイント＞</a:t>
            </a:r>
          </a:p>
          <a:p>
            <a:r>
              <a:rPr lang="ja-JP" altLang="en-US" smtClean="0"/>
              <a:t>食事姿勢では、以下のような順番で姿勢を整えるとうまくいきます。</a:t>
            </a:r>
            <a:endParaRPr lang="en-US" altLang="ja-JP" smtClean="0"/>
          </a:p>
          <a:p>
            <a:r>
              <a:rPr lang="ja-JP" altLang="en-US" smtClean="0"/>
              <a:t>①骨盤の位置は奥に位置させる。②体の脇に隙間がないよう対称的な姿勢にする。③足がつくと安定（足がつくと反り返る場合が例外）④ 肩が前に出る</a:t>
            </a:r>
          </a:p>
          <a:p>
            <a:r>
              <a:rPr lang="ja-JP" altLang="en-US" smtClean="0"/>
              <a:t>⑤後頸部がのびるような頭の保持</a:t>
            </a:r>
          </a:p>
          <a:p>
            <a:endParaRPr lang="ja-JP" altLang="en-US" smtClean="0"/>
          </a:p>
        </p:txBody>
      </p:sp>
      <p:sp>
        <p:nvSpPr>
          <p:cNvPr id="50180" name="スライド番号プレースホルダー 3"/>
          <p:cNvSpPr>
            <a:spLocks noGrp="1"/>
          </p:cNvSpPr>
          <p:nvPr>
            <p:ph type="sldNum" sz="quarter" idx="5"/>
          </p:nvPr>
        </p:nvSpPr>
        <p:spPr>
          <a:noFill/>
        </p:spPr>
        <p:txBody>
          <a:bodyPr/>
          <a:lstStyle>
            <a:lvl1pPr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41292E9D-DD27-4F7E-BE88-8DACFD6C2D88}" type="slidenum">
              <a:rPr lang="en-US" altLang="ja-JP" sz="1300">
                <a:ea typeface="ＭＳ Ｐゴシック" panose="020B0600070205080204" pitchFamily="50" charset="-128"/>
              </a:rPr>
              <a:pPr eaLnBrk="1" hangingPunct="1">
                <a:spcBef>
                  <a:spcPct val="0"/>
                </a:spcBef>
              </a:pPr>
              <a:t>99</a:t>
            </a:fld>
            <a:endParaRPr lang="en-US" altLang="ja-JP" sz="1300">
              <a:ea typeface="ＭＳ Ｐゴシック" panose="020B0600070205080204" pitchFamily="50" charset="-128"/>
            </a:endParaRPr>
          </a:p>
        </p:txBody>
      </p:sp>
    </p:spTree>
    <p:extLst>
      <p:ext uri="{BB962C8B-B14F-4D97-AF65-F5344CB8AC3E}">
        <p14:creationId xmlns:p14="http://schemas.microsoft.com/office/powerpoint/2010/main" val="40029332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p:cNvSpPr>
            <a:spLocks noGrp="1" noRot="1" noChangeAspect="1" noTextEdit="1"/>
          </p:cNvSpPr>
          <p:nvPr>
            <p:ph type="sldImg"/>
          </p:nvPr>
        </p:nvSpPr>
        <p:spPr>
          <a:ln/>
        </p:spPr>
      </p:sp>
      <p:sp>
        <p:nvSpPr>
          <p:cNvPr id="51203" name="ノート プレースホルダー 2"/>
          <p:cNvSpPr>
            <a:spLocks noGrp="1"/>
          </p:cNvSpPr>
          <p:nvPr>
            <p:ph type="body" idx="1"/>
          </p:nvPr>
        </p:nvSpPr>
        <p:spPr>
          <a:noFill/>
        </p:spPr>
        <p:txBody>
          <a:bodyPr/>
          <a:lstStyle/>
          <a:p>
            <a:r>
              <a:rPr lang="en-US" altLang="ja-JP" smtClean="0"/>
              <a:t>&lt;</a:t>
            </a:r>
            <a:r>
              <a:rPr lang="ja-JP" altLang="en-US" smtClean="0"/>
              <a:t>椅子に必要なべんりな補助具＞</a:t>
            </a:r>
            <a:endParaRPr lang="en-US" altLang="ja-JP" smtClean="0"/>
          </a:p>
          <a:p>
            <a:r>
              <a:rPr lang="ja-JP" altLang="en-US" smtClean="0"/>
              <a:t>介助の際は、介護者と子どもの位置が適切でないと、手が疲れてしまいます。また、家族での団らんでは、同じ食卓でたべれることも大切です。子供用の工房の椅子には、高さを調節できるように作成すると便利です。</a:t>
            </a:r>
            <a:endParaRPr lang="en-US" altLang="ja-JP" smtClean="0"/>
          </a:p>
          <a:p>
            <a:r>
              <a:rPr lang="ja-JP" altLang="en-US" smtClean="0"/>
              <a:t>　座面は、骨盤が左右にくずれないようにするために、骨盤の形状にあわせた座面、側方の支え、股パットがあります。</a:t>
            </a:r>
            <a:endParaRPr lang="en-US" altLang="ja-JP" smtClean="0"/>
          </a:p>
          <a:p>
            <a:r>
              <a:rPr lang="ja-JP" altLang="en-US" smtClean="0"/>
              <a:t>　体の支えを作るために、各種ベルトがあります。骨盤ベルト、胴ベルト、肩ベルトがあります。</a:t>
            </a:r>
          </a:p>
        </p:txBody>
      </p:sp>
      <p:sp>
        <p:nvSpPr>
          <p:cNvPr id="51204" name="スライド番号プレースホルダー 3"/>
          <p:cNvSpPr>
            <a:spLocks noGrp="1"/>
          </p:cNvSpPr>
          <p:nvPr>
            <p:ph type="sldNum" sz="quarter" idx="5"/>
          </p:nvPr>
        </p:nvSpPr>
        <p:spPr>
          <a:noFill/>
        </p:spPr>
        <p:txBody>
          <a:bodyPr/>
          <a:lstStyle>
            <a:lvl1pPr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F1977FEA-0DA5-4392-B404-E1132AEA0668}" type="slidenum">
              <a:rPr lang="en-US" altLang="ja-JP" sz="1300">
                <a:ea typeface="ＭＳ Ｐゴシック" panose="020B0600070205080204" pitchFamily="50" charset="-128"/>
              </a:rPr>
              <a:pPr eaLnBrk="1" hangingPunct="1">
                <a:spcBef>
                  <a:spcPct val="0"/>
                </a:spcBef>
              </a:pPr>
              <a:t>100</a:t>
            </a:fld>
            <a:endParaRPr lang="en-US" altLang="ja-JP" sz="1300">
              <a:ea typeface="ＭＳ Ｐゴシック" panose="020B0600070205080204" pitchFamily="50" charset="-128"/>
            </a:endParaRPr>
          </a:p>
        </p:txBody>
      </p:sp>
    </p:spTree>
    <p:extLst>
      <p:ext uri="{BB962C8B-B14F-4D97-AF65-F5344CB8AC3E}">
        <p14:creationId xmlns:p14="http://schemas.microsoft.com/office/powerpoint/2010/main" val="35027906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noFill/>
        </p:spPr>
        <p:txBody>
          <a:bodyPr/>
          <a:lstStyle/>
          <a:p>
            <a:r>
              <a:rPr lang="ja-JP" altLang="en-US" smtClean="0"/>
              <a:t>＜頭部のコントロール＞</a:t>
            </a:r>
            <a:endParaRPr lang="en-US" altLang="ja-JP" smtClean="0"/>
          </a:p>
          <a:p>
            <a:r>
              <a:rPr lang="ja-JP" altLang="en-US" smtClean="0"/>
              <a:t>頭部を軽度屈曲位にするためには、頭部をコントロールすることが必要です。椅子に着けられた頭部のささえだけで頭部を保持できる場合は、必要ありませんが、椅子を嫌がる、椅子がない、緊張が強く椅子に座れない、頭部の反り返りが強い場合に頭部のコントローが必要となります。</a:t>
            </a:r>
            <a:endParaRPr lang="en-US" altLang="ja-JP" smtClean="0"/>
          </a:p>
          <a:p>
            <a:r>
              <a:rPr lang="ja-JP" altLang="en-US" smtClean="0"/>
              <a:t>　人差し指は、顎と下唇のあいだにあてて、中指を顎の下においてください。</a:t>
            </a:r>
          </a:p>
          <a:p>
            <a:r>
              <a:rPr lang="ja-JP" altLang="en-US" smtClean="0"/>
              <a:t>親指は顔の横につけてもよいし、そうしなくともよいです。自分と対象の方との位置は、頭がぐらぐらしないように介助者の肘あたりで頭部を支え、隙間をあけないよう安定させてください。この方法は、側方からの介助のため、頭部を前屈することが容易にできます。口唇介助を行う場合は、人差し指を上唇「に中指を下顎に置きます。</a:t>
            </a:r>
          </a:p>
          <a:p>
            <a:endParaRPr lang="ja-JP" altLang="en-US" smtClean="0"/>
          </a:p>
        </p:txBody>
      </p:sp>
      <p:sp>
        <p:nvSpPr>
          <p:cNvPr id="52228" name="スライド番号プレースホルダー 3"/>
          <p:cNvSpPr>
            <a:spLocks noGrp="1"/>
          </p:cNvSpPr>
          <p:nvPr>
            <p:ph type="sldNum" sz="quarter" idx="5"/>
          </p:nvPr>
        </p:nvSpPr>
        <p:spPr>
          <a:noFill/>
        </p:spPr>
        <p:txBody>
          <a:bodyPr/>
          <a:lstStyle>
            <a:lvl1pPr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AAA97FF4-3583-4776-AB0A-1B81E7A832B1}" type="slidenum">
              <a:rPr lang="en-US" altLang="ja-JP" sz="1300">
                <a:ea typeface="ＭＳ Ｐゴシック" panose="020B0600070205080204" pitchFamily="50" charset="-128"/>
              </a:rPr>
              <a:pPr eaLnBrk="1" hangingPunct="1">
                <a:spcBef>
                  <a:spcPct val="0"/>
                </a:spcBef>
              </a:pPr>
              <a:t>101</a:t>
            </a:fld>
            <a:endParaRPr lang="en-US" altLang="ja-JP" sz="1300">
              <a:ea typeface="ＭＳ Ｐゴシック" panose="020B0600070205080204" pitchFamily="50" charset="-128"/>
            </a:endParaRPr>
          </a:p>
        </p:txBody>
      </p:sp>
    </p:spTree>
    <p:extLst>
      <p:ext uri="{BB962C8B-B14F-4D97-AF65-F5344CB8AC3E}">
        <p14:creationId xmlns:p14="http://schemas.microsoft.com/office/powerpoint/2010/main" val="17135651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p:spPr>
        <p:txBody>
          <a:bodyPr/>
          <a:lstStyle/>
          <a:p>
            <a:pPr eaLnBrk="1" hangingPunct="1"/>
            <a:r>
              <a:rPr lang="ja-JP" altLang="en-US" smtClean="0"/>
              <a:t>＜食事動作に必要な頭や体の動き＞</a:t>
            </a:r>
            <a:endParaRPr lang="en-US" altLang="ja-JP" smtClean="0"/>
          </a:p>
          <a:p>
            <a:pPr eaLnBrk="1" hangingPunct="1"/>
            <a:r>
              <a:rPr lang="ja-JP" altLang="en-US" smtClean="0"/>
              <a:t>　ヨーグルトなどをスプーンで食べる動作を、①食べる前の準備段階②取り込み③送り込み④嚥下（飲み込み）に分けて、どのような姿勢が必要かみてみましょう。</a:t>
            </a:r>
          </a:p>
          <a:p>
            <a:pPr eaLnBrk="1" hangingPunct="1"/>
            <a:r>
              <a:rPr lang="ja-JP" altLang="en-US" smtClean="0"/>
              <a:t>　１段階；準備段階（食べ物が口に入るまで）では、私たちは椅子などに座った姿勢で、食べ物を見たり、音を聞いたり、香りをかいで食物であることを理解します。理解することで、食べるために姿勢を起こし、食物に目を向けるため首を少し前方に曲げ、次に手を使って食物をすくい、すくった食物を口に運びます。この時、体をわずかに前方に移動させ食物の位置に合わせて口を動かします。</a:t>
            </a:r>
          </a:p>
          <a:p>
            <a:pPr eaLnBrk="1" hangingPunct="1"/>
            <a:r>
              <a:rPr lang="ja-JP" altLang="en-US" smtClean="0"/>
              <a:t>２段階；取り込みでは、口唇を閉じ、食物を口の中にいれるとき、首を軽く曲げるとともに下顎、唇が閉じます。そのため、首を軽く曲げる動きを手伝ってあげると、上唇の動きがスムーズにみられます。</a:t>
            </a:r>
          </a:p>
          <a:p>
            <a:pPr eaLnBrk="1" hangingPunct="1"/>
            <a:r>
              <a:rPr lang="ja-JP" altLang="en-US" smtClean="0"/>
              <a:t>３段階；送り込みと嚥下（飲み込み）では、体が安定した状態で首が更に少し前に曲がることで、力強い下顎の閉じと舌の動きで食物を送り込むことができます。</a:t>
            </a:r>
          </a:p>
          <a:p>
            <a:pPr eaLnBrk="1" hangingPunct="1"/>
            <a:r>
              <a:rPr lang="ja-JP" altLang="en-US" smtClean="0"/>
              <a:t>　このように、プロセスの中で大事なのは、取り込みの時と嚥下のときは前屈することです。頸部を前屈したほうが唇での取り込みが容易となるため、スプーンを抜く時に頭を軽く前屈するとよいです。</a:t>
            </a:r>
          </a:p>
          <a:p>
            <a:pPr eaLnBrk="1" hangingPunct="1"/>
            <a:r>
              <a:rPr lang="ja-JP" altLang="en-US" smtClean="0"/>
              <a:t>　不随運動が出て反り返る人では、食べ物を入れようとすると反り返るため、上顎にこすり付けて入れてしまうことがあります。その場合、頚を前屈すれば顎が閉じ、取り込みができます。嚥下がなかなかしない場合では、しっかり頭部を前屈することが必要です。サツマイモを食べていると想像してください。しっかり飲み込むときは、しっかり前屈しないと飲み込めません。</a:t>
            </a:r>
            <a:endParaRPr lang="en-US" altLang="ja-JP" smtClean="0"/>
          </a:p>
        </p:txBody>
      </p:sp>
    </p:spTree>
    <p:extLst>
      <p:ext uri="{BB962C8B-B14F-4D97-AF65-F5344CB8AC3E}">
        <p14:creationId xmlns:p14="http://schemas.microsoft.com/office/powerpoint/2010/main" val="3512026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AE6EDB68-486B-42CE-95D8-6F6E5592ADAD}" type="slidenum">
              <a:rPr lang="en-US" altLang="ja-JP" sz="1300">
                <a:ea typeface="ＭＳ Ｐゴシック" panose="020B0600070205080204" pitchFamily="50" charset="-128"/>
              </a:rPr>
              <a:pPr eaLnBrk="1" hangingPunct="1">
                <a:spcBef>
                  <a:spcPct val="0"/>
                </a:spcBef>
              </a:pPr>
              <a:t>103</a:t>
            </a:fld>
            <a:endParaRPr lang="en-US" altLang="ja-JP" sz="1300">
              <a:ea typeface="ＭＳ Ｐゴシック" panose="020B0600070205080204" pitchFamily="50" charset="-128"/>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r>
              <a:rPr lang="ja-JP" altLang="en-US" smtClean="0"/>
              <a:t>＜側臥位（横向き）で食べるとき＞</a:t>
            </a:r>
            <a:endParaRPr lang="en-US" altLang="ja-JP" smtClean="0"/>
          </a:p>
          <a:p>
            <a:pPr eaLnBrk="1" hangingPunct="1"/>
            <a:r>
              <a:rPr lang="ja-JP" altLang="en-US" smtClean="0"/>
              <a:t>　胃食道逆流・呼吸障害がある場合に有効なことが多いです。うつぶせに近い横向きでは、下顎の引き込みが減り呼吸が楽になるし、唾液の排出ができます。やや仰向けに近い側臥位では、食物が口に入りやすいですが、下顎が落ち込みやすいためお子さんに合わせて考えましょう。</a:t>
            </a:r>
            <a:endParaRPr lang="en-US" altLang="ja-JP" smtClean="0"/>
          </a:p>
          <a:p>
            <a:pPr eaLnBrk="1" hangingPunct="1"/>
            <a:r>
              <a:rPr lang="ja-JP" altLang="en-US" smtClean="0"/>
              <a:t>　体の変形が著しい時は、坐位にすると体がねじれて苦しくなってしまうし、仰向けでは呼吸が苦しくなるときに横向き姿勢を取り入れます。マットで工夫する場合、横向きは肩や骨盤に体の重みが加わるので頭の下にパットを置き、肩と骨盤をのぞき体の下にパットを敷いて体重がかからないようにする必要があります。特に四肢や体に変形が見られるときには、体の凹部を埋めるようにスポンジで補うと安定します。また、体の前後に倒れやすいため支えをつけます。</a:t>
            </a:r>
            <a:endParaRPr lang="en-US" altLang="ja-JP" smtClean="0"/>
          </a:p>
          <a:p>
            <a:pPr eaLnBrk="1" hangingPunct="1"/>
            <a:endParaRPr lang="ja-JP" altLang="en-US" smtClean="0"/>
          </a:p>
        </p:txBody>
      </p:sp>
    </p:spTree>
    <p:extLst>
      <p:ext uri="{BB962C8B-B14F-4D97-AF65-F5344CB8AC3E}">
        <p14:creationId xmlns:p14="http://schemas.microsoft.com/office/powerpoint/2010/main" val="107851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4AE6D6A2-435D-4994-A467-C3D72F032AA8}" type="slidenum">
              <a:rPr lang="en-US" altLang="ja-JP">
                <a:solidFill>
                  <a:srgbClr val="000000"/>
                </a:solidFill>
              </a:rPr>
              <a:pPr>
                <a:spcBef>
                  <a:spcPct val="0"/>
                </a:spcBef>
              </a:pPr>
              <a:t>17</a:t>
            </a:fld>
            <a:endParaRPr lang="en-US" altLang="ja-JP">
              <a:solidFill>
                <a:srgbClr val="000000"/>
              </a:solidFill>
            </a:endParaRPr>
          </a:p>
        </p:txBody>
      </p:sp>
      <p:sp>
        <p:nvSpPr>
          <p:cNvPr id="154627" name="Rectangle 2"/>
          <p:cNvSpPr>
            <a:spLocks noGrp="1" noRot="1" noChangeAspect="1" noChangeArrowheads="1" noTextEdit="1"/>
          </p:cNvSpPr>
          <p:nvPr>
            <p:ph type="sldImg"/>
          </p:nvPr>
        </p:nvSpPr>
        <p:spPr>
          <a:xfrm>
            <a:off x="641350" y="819150"/>
            <a:ext cx="5340350" cy="4006850"/>
          </a:xfrm>
          <a:ln/>
        </p:spPr>
      </p:sp>
      <p:sp>
        <p:nvSpPr>
          <p:cNvPr id="154628" name="Rectangle 3"/>
          <p:cNvSpPr>
            <a:spLocks noGrp="1" noChangeArrowheads="1"/>
          </p:cNvSpPr>
          <p:nvPr>
            <p:ph type="body" idx="1"/>
          </p:nvPr>
        </p:nvSpPr>
        <p:spPr>
          <a:xfrm>
            <a:off x="883342" y="5073452"/>
            <a:ext cx="4856818" cy="4744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mtClean="0">
                <a:latin typeface="Times" panose="02020603050405020304" pitchFamily="18" charset="0"/>
                <a:ea typeface="Osaka" charset="-128"/>
              </a:rPr>
              <a:t>　　腹臥位以外にも側臥位、前傾座位も有効な姿勢です。側臥位の特徴は、舌根沈下を防ぐことができる、緊張がゆるんだ状態になりやすい、痰や唾液がのどにたまるのを防げる、胸郭の前後の動きがしやすいという利点がありますが、胸郭の横の動きは制限される、右側臥位は胃食道逆流を続発することがあるなどの欠点もあります。座位は、前傾座位では腹臥位と同じ利点がある、呼気時の横隔膜の動きが良くなる、胃食道逆流が起きにくい等の利点と、後へのリクライニングは下顎後退・舌根沈下・喉頭部狭窄を悪くすることがある、重度の嚥下障害がある場合、唾液が気管に誤嚥され呼吸が悪くなることがある等の欠点があります。どの姿勢にも利点と欠点があります。年少の頃からいろいろな姿勢がとれるようになっておくことが重要と思います。</a:t>
            </a:r>
          </a:p>
          <a:p>
            <a:pPr eaLnBrk="1" hangingPunct="1">
              <a:spcBef>
                <a:spcPct val="70000"/>
              </a:spcBef>
              <a:buFont typeface="Wingdings" panose="05000000000000000000" pitchFamily="2" charset="2"/>
              <a:buChar char="l"/>
            </a:pPr>
            <a:endParaRPr lang="ja-JP" altLang="en-US" smtClean="0">
              <a:latin typeface="Times" panose="02020603050405020304" pitchFamily="18" charset="0"/>
              <a:ea typeface="Osaka" charset="-128"/>
            </a:endParaRPr>
          </a:p>
          <a:p>
            <a:pPr eaLnBrk="1" hangingPunct="1">
              <a:spcBef>
                <a:spcPct val="70000"/>
              </a:spcBef>
              <a:buFont typeface="Wingdings" panose="05000000000000000000" pitchFamily="2" charset="2"/>
              <a:buChar char="l"/>
            </a:pPr>
            <a:endParaRPr lang="ja-JP" altLang="en-US" smtClean="0">
              <a:latin typeface="Times" panose="02020603050405020304" pitchFamily="18" charset="0"/>
              <a:ea typeface="Osaka" charset="-128"/>
            </a:endParaRPr>
          </a:p>
          <a:p>
            <a:pPr eaLnBrk="1" hangingPunct="1">
              <a:spcBef>
                <a:spcPct val="50000"/>
              </a:spcBef>
              <a:buFont typeface="Wingdings" panose="05000000000000000000" pitchFamily="2" charset="2"/>
              <a:buChar char="l"/>
            </a:pPr>
            <a:endParaRPr lang="en-US" altLang="ja-JP" smtClean="0">
              <a:latin typeface="Times" panose="02020603050405020304" pitchFamily="18" charset="0"/>
              <a:ea typeface="Osaka" charset="-128"/>
            </a:endParaRPr>
          </a:p>
        </p:txBody>
      </p:sp>
    </p:spTree>
    <p:extLst>
      <p:ext uri="{BB962C8B-B14F-4D97-AF65-F5344CB8AC3E}">
        <p14:creationId xmlns:p14="http://schemas.microsoft.com/office/powerpoint/2010/main" val="10319712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5E0CD3F4-437E-4E67-ADCD-0E052F13CAD1}" type="slidenum">
              <a:rPr lang="en-US" altLang="ja-JP" sz="1300">
                <a:ea typeface="ＭＳ Ｐゴシック" panose="020B0600070205080204" pitchFamily="50" charset="-128"/>
              </a:rPr>
              <a:pPr eaLnBrk="1" hangingPunct="1">
                <a:spcBef>
                  <a:spcPct val="0"/>
                </a:spcBef>
              </a:pPr>
              <a:t>104</a:t>
            </a:fld>
            <a:endParaRPr lang="en-US" altLang="ja-JP" sz="1300">
              <a:ea typeface="ＭＳ Ｐゴシック" panose="020B0600070205080204" pitchFamily="50" charset="-128"/>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ja-JP" altLang="en-US" smtClean="0"/>
              <a:t>　・屈曲タイプ：体が丸まりやすいお子さんでは、体全体を丸まるように力を入れている様子がみられます。口も閉じてしまい開けにくい。頭部も下に向きがちです。比較的嚥下はできます。このような屈曲がちな姿勢を取る場合は、背中が丸まっているので、しっかり背中を伸ばしてあげると首から肩の固さがへり、リラックスし、口の動きがよくなります。</a:t>
            </a:r>
            <a:endParaRPr lang="en-US" altLang="ja-JP" smtClean="0"/>
          </a:p>
        </p:txBody>
      </p:sp>
    </p:spTree>
    <p:extLst>
      <p:ext uri="{BB962C8B-B14F-4D97-AF65-F5344CB8AC3E}">
        <p14:creationId xmlns:p14="http://schemas.microsoft.com/office/powerpoint/2010/main" val="2499269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p:spPr>
        <p:txBody>
          <a:bodyPr/>
          <a:lstStyle/>
          <a:p>
            <a:pPr eaLnBrk="1" hangingPunct="1"/>
            <a:r>
              <a:rPr lang="ja-JP" altLang="en-US" smtClean="0"/>
              <a:t>屈曲しがちな人に水分を与えるときに注意が必要です。下に向いている頭部だけ上に上げてしまうと、後頸部が短縮し、気道がひらいたむせやすい姿勢になってしまいます。なるべく、体を伸ばし、リクライニング機能を使って背もたれに体をつけるようにして、頭部の位置を検討してください。なかなか、背中が伸びませんので、可能な範囲で行ってください。その位置で体幹をベルトなどで安定させと良いです。</a:t>
            </a:r>
          </a:p>
        </p:txBody>
      </p:sp>
    </p:spTree>
    <p:extLst>
      <p:ext uri="{BB962C8B-B14F-4D97-AF65-F5344CB8AC3E}">
        <p14:creationId xmlns:p14="http://schemas.microsoft.com/office/powerpoint/2010/main" val="533934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63262E4D-4738-49BA-986B-48D726C216F1}" type="slidenum">
              <a:rPr lang="en-US" altLang="ja-JP" sz="1300">
                <a:ea typeface="ＭＳ Ｐゴシック" panose="020B0600070205080204" pitchFamily="50" charset="-128"/>
              </a:rPr>
              <a:pPr eaLnBrk="1" hangingPunct="1">
                <a:spcBef>
                  <a:spcPct val="0"/>
                </a:spcBef>
              </a:pPr>
              <a:t>106</a:t>
            </a:fld>
            <a:endParaRPr lang="en-US" altLang="ja-JP" sz="1300">
              <a:ea typeface="ＭＳ Ｐゴシック" panose="020B0600070205080204" pitchFamily="50"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ja-JP" altLang="en-US" smtClean="0"/>
              <a:t>　低緊張なお子さんでは口が閉じにくい、顎が閉じにくい上に上げにくい、弱い動きでむせやすい傾向があります。また、覚醒も低く、めむりがちですので、しっかり目覚めてもらうように工夫を行います。姿勢は、骨盤を椅子の奥に位置し、背中を伸ばし、体の外側からしっかり支えます。また、歌や音楽、手足の運動などを取り入れます。また、口を動かさなくなったら、唇を触る、スプーンで舌を押す、舌根部を刺激するなどして口腔の動きを活発にし、送り込むや嚥下を促します。時には、お子さんの手にスプーンを握らせて、口に運んでもらいことで活発になることもあります。姿勢を保ちにくいので体幹をささえるＵ字型クッションを使います。</a:t>
            </a:r>
          </a:p>
          <a:p>
            <a:pPr eaLnBrk="1" hangingPunct="1"/>
            <a:endParaRPr lang="en-US" altLang="ja-JP" smtClean="0"/>
          </a:p>
        </p:txBody>
      </p:sp>
    </p:spTree>
    <p:extLst>
      <p:ext uri="{BB962C8B-B14F-4D97-AF65-F5344CB8AC3E}">
        <p14:creationId xmlns:p14="http://schemas.microsoft.com/office/powerpoint/2010/main" val="31907151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0D1BDF8B-738A-43A4-806D-EE4AFA15E667}" type="slidenum">
              <a:rPr lang="en-US" altLang="ja-JP" sz="1300">
                <a:ea typeface="ＭＳ Ｐゴシック" panose="020B0600070205080204" pitchFamily="50" charset="-128"/>
              </a:rPr>
              <a:pPr eaLnBrk="1" hangingPunct="1">
                <a:spcBef>
                  <a:spcPct val="0"/>
                </a:spcBef>
              </a:pPr>
              <a:t>107</a:t>
            </a:fld>
            <a:endParaRPr lang="en-US" altLang="ja-JP" sz="1300">
              <a:ea typeface="ＭＳ Ｐゴシック" panose="020B0600070205080204" pitchFamily="50" charset="-128"/>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r>
              <a:rPr lang="ja-JP" altLang="en-US" smtClean="0"/>
              <a:t>　反りかえりが強いと、顎と唇が閉じにくいため、口がいつも開いたままで舌を口の中に収めることができません。そのため、舌の押し出しが強くなっていきます。また、顎はあいたまま、閉じれないとか、反り返りは、非対称にねじれるため、口腔の非対称もおこります。</a:t>
            </a:r>
          </a:p>
          <a:p>
            <a:pPr eaLnBrk="1" hangingPunct="1"/>
            <a:r>
              <a:rPr lang="ja-JP" altLang="en-US" smtClean="0"/>
              <a:t>姿勢をととのえるためには、反っていたらお腹の前の筋肉が働くように誘導してあげると顎も閉じて緊張も落ち着きます。そして、顎を閉じ舌の押し出しを防ぐ練習ができるようになります。頭部のコントロールで下顎の閉じを練習できます。</a:t>
            </a:r>
            <a:endParaRPr lang="en-US" altLang="ja-JP" smtClean="0"/>
          </a:p>
          <a:p>
            <a:pPr eaLnBrk="1" hangingPunct="1"/>
            <a:r>
              <a:rPr lang="ja-JP" altLang="en-US" smtClean="0"/>
              <a:t>　反り返りやすいお子さんでは、理解力がある方も多く、気持ちの変化が姿勢に影響します。食べたいのに姿勢ばかりに気を取られると一層緊張が強くなることもありますので食べるタイミングを考慮します。また、視覚刺激に気が散りやすいし、触覚に過敏な方もいますので、介助の力の入れ方が強すぎないよう気をつけます。</a:t>
            </a:r>
          </a:p>
          <a:p>
            <a:pPr eaLnBrk="1" hangingPunct="1"/>
            <a:endParaRPr lang="en-US" altLang="ja-JP" smtClean="0"/>
          </a:p>
        </p:txBody>
      </p:sp>
    </p:spTree>
    <p:extLst>
      <p:ext uri="{BB962C8B-B14F-4D97-AF65-F5344CB8AC3E}">
        <p14:creationId xmlns:p14="http://schemas.microsoft.com/office/powerpoint/2010/main" val="21515919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p:cNvSpPr>
            <a:spLocks noGrp="1" noRot="1" noChangeAspect="1" noTextEdit="1"/>
          </p:cNvSpPr>
          <p:nvPr>
            <p:ph type="sldImg"/>
          </p:nvPr>
        </p:nvSpPr>
        <p:spPr>
          <a:ln/>
        </p:spPr>
      </p:sp>
      <p:sp>
        <p:nvSpPr>
          <p:cNvPr id="61443" name="ノート プレースホルダー 2"/>
          <p:cNvSpPr>
            <a:spLocks noGrp="1"/>
          </p:cNvSpPr>
          <p:nvPr>
            <p:ph type="body" idx="1"/>
          </p:nvPr>
        </p:nvSpPr>
        <p:spPr>
          <a:noFill/>
        </p:spPr>
        <p:txBody>
          <a:bodyPr/>
          <a:lstStyle/>
          <a:p>
            <a:r>
              <a:rPr lang="ja-JP" altLang="en-US" smtClean="0"/>
              <a:t>車いすを調整し、頭部の位置を軽く前屈位に保持することで前方介助でも下顎をコントロールができます。舌の押し出しがある場合は、柔らかいスプーンで食べ物を奥歯において顎を閉じさせてという方法を取って上手くできます。</a:t>
            </a:r>
          </a:p>
          <a:p>
            <a:endParaRPr lang="ja-JP" altLang="en-US" smtClean="0"/>
          </a:p>
        </p:txBody>
      </p:sp>
      <p:sp>
        <p:nvSpPr>
          <p:cNvPr id="61444" name="スライド番号プレースホルダー 3"/>
          <p:cNvSpPr>
            <a:spLocks noGrp="1"/>
          </p:cNvSpPr>
          <p:nvPr>
            <p:ph type="sldNum" sz="quarter" idx="5"/>
          </p:nvPr>
        </p:nvSpPr>
        <p:spPr>
          <a:noFill/>
        </p:spPr>
        <p:txBody>
          <a:bodyPr/>
          <a:lstStyle>
            <a:lvl1pPr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09B5E229-7E9A-4C69-9218-528B37CD35F6}" type="slidenum">
              <a:rPr lang="en-US" altLang="ja-JP" sz="1300">
                <a:ea typeface="ＭＳ Ｐゴシック" panose="020B0600070205080204" pitchFamily="50" charset="-128"/>
              </a:rPr>
              <a:pPr eaLnBrk="1" hangingPunct="1">
                <a:spcBef>
                  <a:spcPct val="0"/>
                </a:spcBef>
              </a:pPr>
              <a:t>108</a:t>
            </a:fld>
            <a:endParaRPr lang="en-US" altLang="ja-JP" sz="1300">
              <a:ea typeface="ＭＳ Ｐゴシック" panose="020B0600070205080204" pitchFamily="50" charset="-128"/>
            </a:endParaRPr>
          </a:p>
        </p:txBody>
      </p:sp>
    </p:spTree>
    <p:extLst>
      <p:ext uri="{BB962C8B-B14F-4D97-AF65-F5344CB8AC3E}">
        <p14:creationId xmlns:p14="http://schemas.microsoft.com/office/powerpoint/2010/main" val="25246771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p:cNvSpPr>
            <a:spLocks noGrp="1" noRot="1" noChangeAspect="1" noTextEdit="1"/>
          </p:cNvSpPr>
          <p:nvPr>
            <p:ph type="sldImg"/>
          </p:nvPr>
        </p:nvSpPr>
        <p:spPr>
          <a:ln/>
        </p:spPr>
      </p:sp>
      <p:sp>
        <p:nvSpPr>
          <p:cNvPr id="68611" name="ノート プレースホルダー 2"/>
          <p:cNvSpPr>
            <a:spLocks noGrp="1"/>
          </p:cNvSpPr>
          <p:nvPr>
            <p:ph type="body" idx="1"/>
          </p:nvPr>
        </p:nvSpPr>
        <p:spPr>
          <a:noFill/>
        </p:spPr>
        <p:txBody>
          <a:bodyPr/>
          <a:lstStyle/>
          <a:p>
            <a:r>
              <a:rPr lang="ja-JP" altLang="en-US" smtClean="0"/>
              <a:t>液体摂取に便利な物</a:t>
            </a:r>
            <a:endParaRPr lang="en-US" altLang="ja-JP" smtClean="0"/>
          </a:p>
          <a:p>
            <a:r>
              <a:rPr lang="ja-JP" altLang="en-US" smtClean="0"/>
              <a:t>スロープカップは、透明で、縁が切り落とされてるので水分を見ながら摂取できます。</a:t>
            </a:r>
            <a:endParaRPr lang="en-US" altLang="ja-JP" smtClean="0"/>
          </a:p>
          <a:p>
            <a:r>
              <a:rPr lang="ja-JP" altLang="en-US" smtClean="0"/>
              <a:t>調理用のボトルにストローをつけると液体摂取が簡単にできます。スプーンで量がとれないときに便利です。</a:t>
            </a:r>
            <a:r>
              <a:rPr lang="en-US" altLang="ja-JP" smtClean="0"/>
              <a:t/>
            </a:r>
            <a:br>
              <a:rPr lang="en-US" altLang="ja-JP" smtClean="0"/>
            </a:br>
            <a:endParaRPr lang="ja-JP" altLang="en-US" smtClean="0"/>
          </a:p>
        </p:txBody>
      </p:sp>
      <p:sp>
        <p:nvSpPr>
          <p:cNvPr id="68612" name="スライド番号プレースホルダー 3"/>
          <p:cNvSpPr>
            <a:spLocks noGrp="1"/>
          </p:cNvSpPr>
          <p:nvPr>
            <p:ph type="sldNum" sz="quarter" idx="5"/>
          </p:nvPr>
        </p:nvSpPr>
        <p:spPr>
          <a:noFill/>
        </p:spPr>
        <p:txBody>
          <a:bodyPr/>
          <a:lstStyle>
            <a:lvl1pPr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7A1F1943-AD42-4740-B1FF-33935F2B8499}" type="slidenum">
              <a:rPr lang="en-US" altLang="ja-JP" sz="1300">
                <a:ea typeface="ＭＳ Ｐゴシック" panose="020B0600070205080204" pitchFamily="50" charset="-128"/>
              </a:rPr>
              <a:pPr eaLnBrk="1" hangingPunct="1">
                <a:spcBef>
                  <a:spcPct val="0"/>
                </a:spcBef>
              </a:pPr>
              <a:t>109</a:t>
            </a:fld>
            <a:endParaRPr lang="en-US" altLang="ja-JP" sz="1300">
              <a:ea typeface="ＭＳ Ｐゴシック" panose="020B0600070205080204" pitchFamily="50" charset="-128"/>
            </a:endParaRPr>
          </a:p>
        </p:txBody>
      </p:sp>
    </p:spTree>
    <p:extLst>
      <p:ext uri="{BB962C8B-B14F-4D97-AF65-F5344CB8AC3E}">
        <p14:creationId xmlns:p14="http://schemas.microsoft.com/office/powerpoint/2010/main" val="33203847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p:cNvSpPr>
            <a:spLocks noGrp="1" noRot="1" noChangeAspect="1" noTextEdit="1"/>
          </p:cNvSpPr>
          <p:nvPr>
            <p:ph type="sldImg"/>
          </p:nvPr>
        </p:nvSpPr>
        <p:spPr>
          <a:ln/>
        </p:spPr>
      </p:sp>
      <p:sp>
        <p:nvSpPr>
          <p:cNvPr id="69635" name="ノート プレースホルダー 2"/>
          <p:cNvSpPr>
            <a:spLocks noGrp="1"/>
          </p:cNvSpPr>
          <p:nvPr>
            <p:ph type="body" idx="1"/>
          </p:nvPr>
        </p:nvSpPr>
        <p:spPr>
          <a:noFill/>
        </p:spPr>
        <p:txBody>
          <a:bodyPr/>
          <a:lstStyle/>
          <a:p>
            <a:r>
              <a:rPr lang="ja-JP" altLang="en-US" smtClean="0"/>
              <a:t>固い縁のコップでは、うまく取り込めないときに、シリコン製のコップは、歯でコップを嚙んで飲むことができます。他に乳幼児用の補助具も段階に合わせて使うと便利です。</a:t>
            </a:r>
          </a:p>
        </p:txBody>
      </p:sp>
      <p:sp>
        <p:nvSpPr>
          <p:cNvPr id="69636" name="スライド番号プレースホルダー 3"/>
          <p:cNvSpPr>
            <a:spLocks noGrp="1"/>
          </p:cNvSpPr>
          <p:nvPr>
            <p:ph type="sldNum" sz="quarter" idx="5"/>
          </p:nvPr>
        </p:nvSpPr>
        <p:spPr>
          <a:noFill/>
        </p:spPr>
        <p:txBody>
          <a:bodyPr/>
          <a:lstStyle>
            <a:lvl1pPr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588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5885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8FC19864-5F50-492E-9FC8-98641CF65633}" type="slidenum">
              <a:rPr lang="en-US" altLang="ja-JP" sz="1300">
                <a:ea typeface="ＭＳ Ｐゴシック" panose="020B0600070205080204" pitchFamily="50" charset="-128"/>
              </a:rPr>
              <a:pPr eaLnBrk="1" hangingPunct="1">
                <a:spcBef>
                  <a:spcPct val="0"/>
                </a:spcBef>
              </a:pPr>
              <a:t>110</a:t>
            </a:fld>
            <a:endParaRPr lang="en-US" altLang="ja-JP" sz="1300">
              <a:ea typeface="ＭＳ Ｐゴシック" panose="020B0600070205080204" pitchFamily="50" charset="-128"/>
            </a:endParaRPr>
          </a:p>
        </p:txBody>
      </p:sp>
    </p:spTree>
    <p:extLst>
      <p:ext uri="{BB962C8B-B14F-4D97-AF65-F5344CB8AC3E}">
        <p14:creationId xmlns:p14="http://schemas.microsoft.com/office/powerpoint/2010/main" val="39476184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a:ln/>
        </p:spPr>
      </p:sp>
      <p:sp>
        <p:nvSpPr>
          <p:cNvPr id="70659" name="ノート プレースホルダー 2"/>
          <p:cNvSpPr>
            <a:spLocks noGrp="1"/>
          </p:cNvSpPr>
          <p:nvPr>
            <p:ph type="body" idx="1"/>
          </p:nvPr>
        </p:nvSpPr>
        <p:spPr>
          <a:noFill/>
        </p:spPr>
        <p:txBody>
          <a:bodyPr/>
          <a:lstStyle/>
          <a:p>
            <a:r>
              <a:rPr lang="ja-JP" altLang="en-US" smtClean="0"/>
              <a:t>匙部分は、口の大きさにあわせて使います。小さいと量は少なく、時間がかかります。また、ある程度平らな方が、唇の閉じを促せますが、量が少なくなるのでバランスを考えて使います。</a:t>
            </a:r>
          </a:p>
        </p:txBody>
      </p:sp>
      <p:sp>
        <p:nvSpPr>
          <p:cNvPr id="70660" name="スライド番号プレースホルダー 3"/>
          <p:cNvSpPr>
            <a:spLocks noGrp="1"/>
          </p:cNvSpPr>
          <p:nvPr>
            <p:ph type="sldNum" sz="quarter" idx="5"/>
          </p:nvPr>
        </p:nvSpPr>
        <p:spPr>
          <a:noFill/>
        </p:spPr>
        <p:txBody>
          <a:bodyPr/>
          <a:lstStyle>
            <a:lvl1pPr defTabSz="954088"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35013" indent="-282575" defTabSz="954088"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0300" indent="-225425" defTabSz="954088"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82738" indent="-225425" defTabSz="954088"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35175" indent="-225425" defTabSz="954088"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492375" indent="-225425" defTabSz="9540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49575" indent="-225425" defTabSz="9540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06775" indent="-225425" defTabSz="9540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63975" indent="-225425" defTabSz="9540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69122DCB-7C85-4A18-ADC8-043293325A11}" type="slidenum">
              <a:rPr lang="en-US" altLang="ja-JP" sz="1300">
                <a:ea typeface="ＭＳ Ｐゴシック" panose="020B0600070205080204" pitchFamily="50" charset="-128"/>
              </a:rPr>
              <a:pPr eaLnBrk="1" hangingPunct="1">
                <a:spcBef>
                  <a:spcPct val="0"/>
                </a:spcBef>
              </a:pPr>
              <a:t>111</a:t>
            </a:fld>
            <a:endParaRPr lang="en-US" altLang="ja-JP" sz="1300">
              <a:ea typeface="ＭＳ Ｐゴシック" panose="020B0600070205080204" pitchFamily="50" charset="-128"/>
            </a:endParaRPr>
          </a:p>
        </p:txBody>
      </p:sp>
    </p:spTree>
    <p:extLst>
      <p:ext uri="{BB962C8B-B14F-4D97-AF65-F5344CB8AC3E}">
        <p14:creationId xmlns:p14="http://schemas.microsoft.com/office/powerpoint/2010/main" val="6801732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B6306B0D-99FB-4EF9-9A4E-B1558464BDFE}" type="slidenum">
              <a:rPr lang="en-US" altLang="ja-JP">
                <a:solidFill>
                  <a:srgbClr val="000000"/>
                </a:solidFill>
              </a:rPr>
              <a:pPr>
                <a:spcBef>
                  <a:spcPct val="0"/>
                </a:spcBef>
              </a:pPr>
              <a:t>112</a:t>
            </a:fld>
            <a:endParaRPr lang="en-US" altLang="ja-JP">
              <a:solidFill>
                <a:srgbClr val="000000"/>
              </a:solidFill>
            </a:endParaRPr>
          </a:p>
        </p:txBody>
      </p:sp>
      <p:sp>
        <p:nvSpPr>
          <p:cNvPr id="100355" name="Rectangle 2"/>
          <p:cNvSpPr>
            <a:spLocks noGrp="1" noRot="1" noChangeAspect="1" noChangeArrowheads="1" noTextEdit="1"/>
          </p:cNvSpPr>
          <p:nvPr>
            <p:ph type="sldImg"/>
          </p:nvPr>
        </p:nvSpPr>
        <p:spPr>
          <a:xfrm>
            <a:off x="649288" y="798513"/>
            <a:ext cx="5329237" cy="3998912"/>
          </a:xfrm>
          <a:ln/>
        </p:spPr>
      </p:sp>
      <p:sp>
        <p:nvSpPr>
          <p:cNvPr id="100356" name="Rectangle 3"/>
          <p:cNvSpPr>
            <a:spLocks noGrp="1" noChangeArrowheads="1"/>
          </p:cNvSpPr>
          <p:nvPr>
            <p:ph type="body" idx="1"/>
          </p:nvPr>
        </p:nvSpPr>
        <p:spPr>
          <a:xfrm>
            <a:off x="883342" y="5059740"/>
            <a:ext cx="4855258" cy="47974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ja-JP" altLang="ja-JP" dirty="0" smtClean="0">
                <a:latin typeface="Century" panose="02040604050505020304" pitchFamily="18" charset="0"/>
                <a:ea typeface="ＭＳ ゴシック" panose="020B0609070205080204" pitchFamily="49" charset="-128"/>
              </a:rPr>
              <a:t>食事中の窒息や呼吸困難の原因と対応</a:t>
            </a:r>
          </a:p>
          <a:p>
            <a:pPr algn="just" eaLnBrk="1" hangingPunct="1"/>
            <a:endParaRPr lang="ja-JP" altLang="ja-JP" dirty="0" smtClean="0">
              <a:latin typeface="Century" panose="02040604050505020304" pitchFamily="18" charset="0"/>
              <a:ea typeface="ＭＳ ゴシック" panose="020B0609070205080204" pitchFamily="49" charset="-128"/>
            </a:endParaRPr>
          </a:p>
          <a:p>
            <a:pPr algn="just" eaLnBrk="1" hangingPunct="1"/>
            <a:r>
              <a:rPr lang="ja-JP" altLang="ja-JP" dirty="0" smtClean="0">
                <a:latin typeface="Century" panose="02040604050505020304" pitchFamily="18" charset="0"/>
                <a:cs typeface="Times New Roman" panose="02020603050405020304" pitchFamily="18" charset="0"/>
              </a:rPr>
              <a:t>食事中の窒息や呼吸困難は、全てが気管内への誤嚥によるというわけではない。</a:t>
            </a:r>
            <a:endParaRPr lang="ja-JP" altLang="en-US" dirty="0" smtClean="0">
              <a:latin typeface="Century" panose="02040604050505020304" pitchFamily="18" charset="0"/>
              <a:cs typeface="Times New Roman" panose="02020603050405020304" pitchFamily="18" charset="0"/>
            </a:endParaRPr>
          </a:p>
          <a:p>
            <a:pPr algn="just" eaLnBrk="1" hangingPunct="1"/>
            <a:r>
              <a:rPr lang="ja-JP" altLang="ja-JP" dirty="0" smtClean="0">
                <a:latin typeface="Century" panose="02040604050505020304" pitchFamily="18" charset="0"/>
                <a:cs typeface="Times New Roman" panose="02020603050405020304" pitchFamily="18" charset="0"/>
              </a:rPr>
              <a:t>気管の手前の咽頭や喉頭に食物が詰まって、呼吸困難や窒息となる場合が多くある。</a:t>
            </a:r>
            <a:endParaRPr lang="ja-JP" altLang="en-US" dirty="0" smtClean="0">
              <a:latin typeface="Century" panose="02040604050505020304" pitchFamily="18" charset="0"/>
              <a:cs typeface="Times New Roman" panose="02020603050405020304" pitchFamily="18" charset="0"/>
            </a:endParaRPr>
          </a:p>
          <a:p>
            <a:pPr algn="just" eaLnBrk="1" hangingPunct="1"/>
            <a:r>
              <a:rPr lang="ja-JP" altLang="ja-JP" dirty="0" smtClean="0">
                <a:latin typeface="Century" panose="02040604050505020304" pitchFamily="18" charset="0"/>
                <a:cs typeface="Times New Roman" panose="02020603050405020304" pitchFamily="18" charset="0"/>
              </a:rPr>
              <a:t>舌根と喉頭蓋の間の喉頭蓋谷や、梨状窩につまりやすい。</a:t>
            </a:r>
            <a:endParaRPr lang="ja-JP" altLang="en-US" dirty="0" smtClean="0">
              <a:latin typeface="Century" panose="02040604050505020304" pitchFamily="18" charset="0"/>
              <a:cs typeface="Times New Roman" panose="02020603050405020304" pitchFamily="18" charset="0"/>
            </a:endParaRPr>
          </a:p>
          <a:p>
            <a:pPr algn="just" eaLnBrk="1" hangingPunct="1"/>
            <a:endParaRPr lang="ja-JP" altLang="ja-JP" dirty="0" smtClean="0">
              <a:latin typeface="Century" panose="02040604050505020304" pitchFamily="18" charset="0"/>
              <a:cs typeface="Times New Roman" panose="02020603050405020304" pitchFamily="18" charset="0"/>
            </a:endParaRPr>
          </a:p>
          <a:p>
            <a:pPr algn="just" eaLnBrk="1" hangingPunct="1"/>
            <a:r>
              <a:rPr lang="ja-JP" altLang="ja-JP" dirty="0" smtClean="0">
                <a:latin typeface="Century" panose="02040604050505020304" pitchFamily="18" charset="0"/>
                <a:cs typeface="Times New Roman" panose="02020603050405020304" pitchFamily="18" charset="0"/>
              </a:rPr>
              <a:t>食べた直後に呼吸困難となったケースで、</a:t>
            </a:r>
          </a:p>
          <a:p>
            <a:pPr algn="just" eaLnBrk="1" hangingPunct="1"/>
            <a:r>
              <a:rPr lang="ja-JP" altLang="ja-JP" dirty="0" smtClean="0">
                <a:latin typeface="Century" panose="02040604050505020304" pitchFamily="18" charset="0"/>
                <a:cs typeface="Times New Roman" panose="02020603050405020304" pitchFamily="18" charset="0"/>
              </a:rPr>
              <a:t>喉頭蓋谷にリンゴが詰まっていた例や、梨状窩にナスが詰まっていた例などがある。</a:t>
            </a:r>
          </a:p>
          <a:p>
            <a:pPr algn="just" eaLnBrk="1" hangingPunct="1">
              <a:spcBef>
                <a:spcPct val="50000"/>
              </a:spcBef>
            </a:pPr>
            <a:r>
              <a:rPr lang="ja-JP" altLang="en-US" sz="2400" dirty="0" smtClean="0">
                <a:solidFill>
                  <a:schemeClr val="accent2"/>
                </a:solidFill>
                <a:latin typeface="Times" panose="02020603050405020304" pitchFamily="18" charset="0"/>
                <a:ea typeface="ＭＳ ゴシック" panose="020B0609070205080204" pitchFamily="49" charset="-128"/>
              </a:rPr>
              <a:t>　　　　　　　　</a:t>
            </a:r>
          </a:p>
        </p:txBody>
      </p:sp>
    </p:spTree>
    <p:extLst>
      <p:ext uri="{BB962C8B-B14F-4D97-AF65-F5344CB8AC3E}">
        <p14:creationId xmlns:p14="http://schemas.microsoft.com/office/powerpoint/2010/main" val="11013627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panose="02020603050405020304" pitchFamily="18" charset="0"/>
                <a:ea typeface="Osaka" charset="-128"/>
              </a:defRPr>
            </a:lvl1pPr>
            <a:lvl2pPr marL="742950" indent="-285750">
              <a:spcBef>
                <a:spcPct val="30000"/>
              </a:spcBef>
              <a:defRPr kumimoji="1" sz="1200">
                <a:solidFill>
                  <a:schemeClr val="tx1"/>
                </a:solidFill>
                <a:latin typeface="Times" panose="02020603050405020304" pitchFamily="18" charset="0"/>
                <a:ea typeface="Osaka" charset="-128"/>
              </a:defRPr>
            </a:lvl2pPr>
            <a:lvl3pPr marL="1143000" indent="-228600">
              <a:spcBef>
                <a:spcPct val="30000"/>
              </a:spcBef>
              <a:defRPr kumimoji="1" sz="1200">
                <a:solidFill>
                  <a:schemeClr val="tx1"/>
                </a:solidFill>
                <a:latin typeface="Times" panose="02020603050405020304" pitchFamily="18" charset="0"/>
                <a:ea typeface="Osaka" charset="-128"/>
              </a:defRPr>
            </a:lvl3pPr>
            <a:lvl4pPr marL="1600200" indent="-228600">
              <a:spcBef>
                <a:spcPct val="30000"/>
              </a:spcBef>
              <a:defRPr kumimoji="1" sz="1200">
                <a:solidFill>
                  <a:schemeClr val="tx1"/>
                </a:solidFill>
                <a:latin typeface="Times" panose="02020603050405020304" pitchFamily="18" charset="0"/>
                <a:ea typeface="Osaka" charset="-128"/>
              </a:defRPr>
            </a:lvl4pPr>
            <a:lvl5pPr marL="2057400" indent="-228600">
              <a:spcBef>
                <a:spcPct val="30000"/>
              </a:spcBef>
              <a:defRPr kumimoji="1" sz="1200">
                <a:solidFill>
                  <a:schemeClr val="tx1"/>
                </a:solidFill>
                <a:latin typeface="Times" panose="02020603050405020304" pitchFamily="18" charset="0"/>
                <a:ea typeface="Osaka" charset="-128"/>
              </a:defRPr>
            </a:lvl5pPr>
            <a:lvl6pPr marL="25146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6pPr>
            <a:lvl7pPr marL="29718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7pPr>
            <a:lvl8pPr marL="34290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8pPr>
            <a:lvl9pPr marL="3886200" indent="-228600" eaLnBrk="0" fontAlgn="base" hangingPunct="0">
              <a:spcBef>
                <a:spcPct val="30000"/>
              </a:spcBef>
              <a:spcAft>
                <a:spcPct val="0"/>
              </a:spcAft>
              <a:defRPr kumimoji="1" sz="1200">
                <a:solidFill>
                  <a:schemeClr val="tx1"/>
                </a:solidFill>
                <a:latin typeface="Times" panose="02020603050405020304" pitchFamily="18" charset="0"/>
                <a:ea typeface="Osaka" charset="-128"/>
              </a:defRPr>
            </a:lvl9pPr>
          </a:lstStyle>
          <a:p>
            <a:pPr>
              <a:spcBef>
                <a:spcPct val="0"/>
              </a:spcBef>
            </a:pPr>
            <a:fld id="{08A29754-93BB-4EAA-A7B6-D1655320CD53}" type="slidenum">
              <a:rPr lang="en-US" altLang="ja-JP">
                <a:solidFill>
                  <a:srgbClr val="000000"/>
                </a:solidFill>
              </a:rPr>
              <a:pPr>
                <a:spcBef>
                  <a:spcPct val="0"/>
                </a:spcBef>
              </a:pPr>
              <a:t>114</a:t>
            </a:fld>
            <a:endParaRPr lang="en-US" altLang="ja-JP">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ja-JP" altLang="en-US" smtClean="0">
                <a:latin typeface="Times" panose="02020603050405020304" pitchFamily="18" charset="0"/>
                <a:ea typeface="平成明朝" charset="-128"/>
              </a:rPr>
              <a:t>食事中の窒息・呼吸困難への対応</a:t>
            </a:r>
          </a:p>
          <a:p>
            <a:pPr eaLnBrk="1" hangingPunct="1"/>
            <a:r>
              <a:rPr lang="ja-JP" altLang="en-US" smtClean="0">
                <a:solidFill>
                  <a:srgbClr val="000000"/>
                </a:solidFill>
                <a:latin typeface="Times" panose="02020603050405020304" pitchFamily="18" charset="0"/>
                <a:ea typeface="平成明朝" charset="-128"/>
              </a:rPr>
              <a:t>　食事中につまってしまった場合は、うつむけ気味の横向きにして後ろからしっかり叩いたり、できれば、しっかり下向きにして叩くことが必要です。それでも苦しい場合には、高い圧と太い吸引チューブを使っての吸引が必要です。　　　　　　　</a:t>
            </a:r>
            <a:r>
              <a:rPr lang="ja-JP" altLang="en-US" smtClean="0">
                <a:latin typeface="Times" panose="02020603050405020304" pitchFamily="18" charset="0"/>
              </a:rPr>
              <a:t> </a:t>
            </a:r>
          </a:p>
        </p:txBody>
      </p:sp>
    </p:spTree>
    <p:extLst>
      <p:ext uri="{BB962C8B-B14F-4D97-AF65-F5344CB8AC3E}">
        <p14:creationId xmlns:p14="http://schemas.microsoft.com/office/powerpoint/2010/main" val="2803189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918C22C6-3ABC-4569-85E3-D449E4C0E26C}" type="slidenum">
              <a:rPr lang="en-US" altLang="ja-JP">
                <a:latin typeface="Times" panose="02020603050405020304" pitchFamily="18" charset="0"/>
                <a:ea typeface="Osaka"/>
                <a:cs typeface="Osaka"/>
              </a:rPr>
              <a:pPr eaLnBrk="1" hangingPunct="1">
                <a:spcBef>
                  <a:spcPct val="0"/>
                </a:spcBef>
              </a:pPr>
              <a:t>22</a:t>
            </a:fld>
            <a:endParaRPr lang="en-US" altLang="ja-JP">
              <a:latin typeface="Times" panose="02020603050405020304" pitchFamily="18" charset="0"/>
              <a:ea typeface="Osaka"/>
              <a:cs typeface="Osaka"/>
            </a:endParaRPr>
          </a:p>
        </p:txBody>
      </p:sp>
      <p:sp>
        <p:nvSpPr>
          <p:cNvPr id="379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latin typeface="Times" panose="02020603050405020304" pitchFamily="18" charset="0"/>
                <a:ea typeface="Osaka"/>
                <a:cs typeface="Osaka"/>
              </a:rPr>
              <a:t>　一時的であれば、介助者の手による下顎コントロールが最も有効です。救急蘇生法では、上気道確保のため頸部を強く伸展させますが、脳性麻痺児では、かえって咽頭・喉頭を狭くしてしまうことがあります。オトガイ部や下顎角を持ち上げて、下顎をしっかり前に出すことが大事です。</a:t>
            </a:r>
          </a:p>
        </p:txBody>
      </p:sp>
    </p:spTree>
    <p:extLst>
      <p:ext uri="{BB962C8B-B14F-4D97-AF65-F5344CB8AC3E}">
        <p14:creationId xmlns:p14="http://schemas.microsoft.com/office/powerpoint/2010/main" val="2511966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3A2EFDB5-50A1-4582-B0A2-638DC6B5B04D}" type="slidenum">
              <a:rPr lang="en-US" altLang="ja-JP">
                <a:latin typeface="Times" panose="02020603050405020304" pitchFamily="18" charset="0"/>
                <a:ea typeface="Osaka"/>
                <a:cs typeface="Osaka"/>
              </a:rPr>
              <a:pPr eaLnBrk="1" hangingPunct="1">
                <a:spcBef>
                  <a:spcPct val="0"/>
                </a:spcBef>
              </a:pPr>
              <a:t>118</a:t>
            </a:fld>
            <a:endParaRPr lang="en-US" altLang="ja-JP">
              <a:latin typeface="Times" panose="02020603050405020304" pitchFamily="18" charset="0"/>
              <a:ea typeface="Osaka"/>
              <a:cs typeface="Osaka"/>
            </a:endParaRPr>
          </a:p>
        </p:txBody>
      </p:sp>
      <p:sp>
        <p:nvSpPr>
          <p:cNvPr id="401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smtClean="0">
              <a:latin typeface="Times" panose="02020603050405020304" pitchFamily="18" charset="0"/>
            </a:endParaRPr>
          </a:p>
        </p:txBody>
      </p:sp>
    </p:spTree>
    <p:extLst>
      <p:ext uri="{BB962C8B-B14F-4D97-AF65-F5344CB8AC3E}">
        <p14:creationId xmlns:p14="http://schemas.microsoft.com/office/powerpoint/2010/main" val="40219992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smtClean="0">
                <a:latin typeface="Times" panose="02020603050405020304" pitchFamily="18" charset="0"/>
                <a:ea typeface="Osaka"/>
                <a:cs typeface="Osaka"/>
              </a:rPr>
              <a:t>経口摂取と経管栄養の併用法</a:t>
            </a:r>
          </a:p>
          <a:p>
            <a:pPr eaLnBrk="1" hangingPunct="1"/>
            <a:r>
              <a:rPr lang="ja-JP" altLang="en-US" smtClean="0">
                <a:latin typeface="Times" panose="02020603050405020304" pitchFamily="18" charset="0"/>
                <a:ea typeface="Osaka"/>
                <a:cs typeface="Osaka"/>
              </a:rPr>
              <a:t>　口から食べることは、栄養を摂取する目的以外に、味わい食べる人生の楽しみや、介助する人との相互作用の場であるという大きな意味があるため、できるだけ経口摂取は無理のない範囲で続けていきたい。</a:t>
            </a:r>
          </a:p>
          <a:p>
            <a:pPr eaLnBrk="1" hangingPunct="1"/>
            <a:r>
              <a:rPr lang="ja-JP" altLang="en-US" smtClean="0">
                <a:latin typeface="Times" panose="02020603050405020304" pitchFamily="18" charset="0"/>
                <a:ea typeface="Osaka"/>
                <a:cs typeface="Osaka"/>
              </a:rPr>
              <a:t>　誤嚥が許容範囲を超えていて、経管栄養法の導入や経口摂取の中止などを考慮する場合、嚥下障害の程度により</a:t>
            </a:r>
            <a:r>
              <a:rPr lang="ja-JP" altLang="ja-JP" smtClean="0">
                <a:latin typeface="Times" panose="02020603050405020304" pitchFamily="18" charset="0"/>
                <a:ea typeface="Osaka"/>
                <a:cs typeface="Osaka"/>
              </a:rPr>
              <a:t> </a:t>
            </a:r>
            <a:r>
              <a:rPr lang="ja-JP" altLang="en-US" smtClean="0">
                <a:latin typeface="Times" panose="02020603050405020304" pitchFamily="18" charset="0"/>
                <a:ea typeface="Osaka"/>
                <a:cs typeface="Osaka"/>
              </a:rPr>
              <a:t>表のような方法が考えられる。</a:t>
            </a:r>
          </a:p>
        </p:txBody>
      </p:sp>
      <p:sp>
        <p:nvSpPr>
          <p:cNvPr id="40243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1D987119-79F8-4FFB-8D63-A1C8680AF5DE}" type="slidenum">
              <a:rPr lang="en-US" altLang="ja-JP">
                <a:solidFill>
                  <a:srgbClr val="000000"/>
                </a:solidFill>
                <a:latin typeface="Times" panose="02020603050405020304" pitchFamily="18" charset="0"/>
                <a:ea typeface="Osaka"/>
                <a:cs typeface="Osaka"/>
              </a:rPr>
              <a:pPr eaLnBrk="1" hangingPunct="1">
                <a:spcBef>
                  <a:spcPct val="0"/>
                </a:spcBef>
              </a:pPr>
              <a:t>120</a:t>
            </a:fld>
            <a:endParaRPr lang="en-US" altLang="ja-JP">
              <a:solidFill>
                <a:srgbClr val="000000"/>
              </a:solidFill>
              <a:latin typeface="Times" panose="02020603050405020304" pitchFamily="18" charset="0"/>
              <a:ea typeface="Osaka"/>
              <a:cs typeface="Osaka"/>
            </a:endParaRPr>
          </a:p>
        </p:txBody>
      </p:sp>
    </p:spTree>
    <p:extLst>
      <p:ext uri="{BB962C8B-B14F-4D97-AF65-F5344CB8AC3E}">
        <p14:creationId xmlns:p14="http://schemas.microsoft.com/office/powerpoint/2010/main" val="32345700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73AE3EFE-DF9C-494A-9E82-FA59B494BA15}" type="slidenum">
              <a:rPr lang="en-US" altLang="ja-JP">
                <a:solidFill>
                  <a:srgbClr val="000000"/>
                </a:solidFill>
                <a:latin typeface="Times" panose="02020603050405020304" pitchFamily="18" charset="0"/>
              </a:rPr>
              <a:pPr eaLnBrk="1" hangingPunct="1">
                <a:spcBef>
                  <a:spcPct val="0"/>
                </a:spcBef>
              </a:pPr>
              <a:t>121</a:t>
            </a:fld>
            <a:endParaRPr lang="en-US" altLang="ja-JP">
              <a:solidFill>
                <a:srgbClr val="000000"/>
              </a:solidFill>
              <a:latin typeface="Times" panose="02020603050405020304" pitchFamily="18" charset="0"/>
            </a:endParaRPr>
          </a:p>
        </p:txBody>
      </p:sp>
      <p:sp>
        <p:nvSpPr>
          <p:cNvPr id="403459" name="Rectangle 7"/>
          <p:cNvSpPr txBox="1">
            <a:spLocks noGrp="1" noChangeArrowheads="1"/>
          </p:cNvSpPr>
          <p:nvPr/>
        </p:nvSpPr>
        <p:spPr bwMode="auto">
          <a:xfrm>
            <a:off x="3820531" y="9379030"/>
            <a:ext cx="2921582"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42FE313E-698A-48F4-A79A-47E7EA381998}" type="slidenum">
              <a:rPr lang="en-US" altLang="ja-JP">
                <a:solidFill>
                  <a:srgbClr val="000000"/>
                </a:solidFill>
                <a:latin typeface="Times" panose="02020603050405020304" pitchFamily="18" charset="0"/>
              </a:rPr>
              <a:pPr algn="r" eaLnBrk="1" hangingPunct="1">
                <a:spcBef>
                  <a:spcPct val="0"/>
                </a:spcBef>
              </a:pPr>
              <a:t>121</a:t>
            </a:fld>
            <a:endParaRPr lang="en-US" altLang="ja-JP">
              <a:solidFill>
                <a:srgbClr val="000000"/>
              </a:solidFill>
              <a:latin typeface="Times" panose="02020603050405020304" pitchFamily="18" charset="0"/>
            </a:endParaRPr>
          </a:p>
        </p:txBody>
      </p:sp>
      <p:sp>
        <p:nvSpPr>
          <p:cNvPr id="403460" name="Rectangle 2"/>
          <p:cNvSpPr>
            <a:spLocks noGrp="1" noRot="1" noChangeAspect="1" noChangeArrowheads="1" noTextEdit="1"/>
          </p:cNvSpPr>
          <p:nvPr>
            <p:ph type="sldImg"/>
          </p:nvPr>
        </p:nvSpPr>
        <p:spPr bwMode="auto">
          <a:xfrm>
            <a:off x="904875" y="739775"/>
            <a:ext cx="4940300" cy="3705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3461" name="Rectangle 3"/>
          <p:cNvSpPr>
            <a:spLocks noGrp="1" noChangeArrowheads="1"/>
          </p:cNvSpPr>
          <p:nvPr>
            <p:ph type="body" idx="1"/>
          </p:nvPr>
        </p:nvSpPr>
        <p:spPr bwMode="auto">
          <a:xfrm>
            <a:off x="898949" y="4687802"/>
            <a:ext cx="4944216" cy="4444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endParaRPr lang="ja-JP" altLang="en-US" smtClean="0">
              <a:solidFill>
                <a:srgbClr val="0407CC"/>
              </a:solidFill>
              <a:latin typeface="Times" panose="02020603050405020304" pitchFamily="18" charset="0"/>
            </a:endParaRPr>
          </a:p>
        </p:txBody>
      </p:sp>
      <p:sp>
        <p:nvSpPr>
          <p:cNvPr id="403462" name="日付プレースホルダ 5"/>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fontAlgn="base" hangingPunct="1">
              <a:spcBef>
                <a:spcPct val="0"/>
              </a:spcBef>
              <a:spcAft>
                <a:spcPct val="0"/>
              </a:spcAft>
            </a:pPr>
            <a:endParaRPr lang="en-US" altLang="ja-JP" smtClean="0">
              <a:solidFill>
                <a:srgbClr val="000000"/>
              </a:solidFill>
              <a:latin typeface="Times" panose="02020603050405020304" pitchFamily="18" charset="0"/>
            </a:endParaRPr>
          </a:p>
        </p:txBody>
      </p:sp>
    </p:spTree>
    <p:extLst>
      <p:ext uri="{BB962C8B-B14F-4D97-AF65-F5344CB8AC3E}">
        <p14:creationId xmlns:p14="http://schemas.microsoft.com/office/powerpoint/2010/main" val="3370772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3E507538-DB97-4573-A021-174D721CDE45}" type="slidenum">
              <a:rPr lang="en-US" altLang="ja-JP">
                <a:solidFill>
                  <a:srgbClr val="000000"/>
                </a:solidFill>
                <a:latin typeface="Times" panose="02020603050405020304" pitchFamily="18" charset="0"/>
              </a:rPr>
              <a:pPr eaLnBrk="1" hangingPunct="1">
                <a:spcBef>
                  <a:spcPct val="0"/>
                </a:spcBef>
              </a:pPr>
              <a:t>123</a:t>
            </a:fld>
            <a:endParaRPr lang="en-US" altLang="ja-JP">
              <a:solidFill>
                <a:srgbClr val="000000"/>
              </a:solidFill>
              <a:latin typeface="Times" panose="02020603050405020304" pitchFamily="18" charset="0"/>
            </a:endParaRPr>
          </a:p>
        </p:txBody>
      </p:sp>
      <p:sp>
        <p:nvSpPr>
          <p:cNvPr id="404483" name="Rectangle 2"/>
          <p:cNvSpPr>
            <a:spLocks noGrp="1" noRot="1" noChangeAspect="1" noChangeArrowheads="1" noTextEdit="1"/>
          </p:cNvSpPr>
          <p:nvPr>
            <p:ph type="sldImg"/>
          </p:nvPr>
        </p:nvSpPr>
        <p:spPr bwMode="auto">
          <a:xfrm>
            <a:off x="914400" y="747713"/>
            <a:ext cx="4914900" cy="3687762"/>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404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66" tIns="46033" rIns="92066" bIns="46033" numCol="1" anchor="t" anchorCtr="0" compatLnSpc="1">
            <a:prstTxWarp prst="textNoShape">
              <a:avLst/>
            </a:prstTxWarp>
          </a:bodyPr>
          <a:lstStyle/>
          <a:p>
            <a:endParaRPr lang="ja-JP" altLang="en-US" smtClean="0">
              <a:latin typeface="Times" panose="02020603050405020304" pitchFamily="18" charset="0"/>
            </a:endParaRPr>
          </a:p>
        </p:txBody>
      </p:sp>
    </p:spTree>
    <p:extLst>
      <p:ext uri="{BB962C8B-B14F-4D97-AF65-F5344CB8AC3E}">
        <p14:creationId xmlns:p14="http://schemas.microsoft.com/office/powerpoint/2010/main" val="34075842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hangingPunct="1"/>
            <a:fld id="{62FEB9AA-31B4-4CCA-A243-B6999379A4A3}" type="slidenum">
              <a:rPr lang="en-US" altLang="ja-JP" sz="1200">
                <a:solidFill>
                  <a:srgbClr val="000000"/>
                </a:solidFill>
              </a:rPr>
              <a:pPr eaLnBrk="1" hangingPunct="1"/>
              <a:t>128</a:t>
            </a:fld>
            <a:endParaRPr lang="en-US" altLang="ja-JP" sz="1200">
              <a:solidFill>
                <a:srgbClr val="000000"/>
              </a:solidFill>
            </a:endParaRPr>
          </a:p>
        </p:txBody>
      </p:sp>
      <p:sp>
        <p:nvSpPr>
          <p:cNvPr id="115715" name="Rectangle 7"/>
          <p:cNvSpPr txBox="1">
            <a:spLocks noGrp="1" noChangeArrowheads="1"/>
          </p:cNvSpPr>
          <p:nvPr/>
        </p:nvSpPr>
        <p:spPr bwMode="auto">
          <a:xfrm>
            <a:off x="3751861" y="10122908"/>
            <a:ext cx="2870081" cy="53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algn="r" eaLnBrk="1" hangingPunct="1"/>
            <a:fld id="{4F5C009A-2BB6-47E2-BD10-F6F6A54CF7BC}" type="slidenum">
              <a:rPr lang="en-US" altLang="ja-JP" sz="1200">
                <a:solidFill>
                  <a:srgbClr val="000000"/>
                </a:solidFill>
              </a:rPr>
              <a:pPr algn="r" eaLnBrk="1" hangingPunct="1"/>
              <a:t>128</a:t>
            </a:fld>
            <a:endParaRPr lang="en-US" altLang="ja-JP" sz="1200">
              <a:solidFill>
                <a:srgbClr val="000000"/>
              </a:solidFill>
            </a:endParaRPr>
          </a:p>
        </p:txBody>
      </p:sp>
      <p:sp>
        <p:nvSpPr>
          <p:cNvPr id="115716" name="Rectangle 2"/>
          <p:cNvSpPr>
            <a:spLocks noGrp="1" noRot="1" noChangeAspect="1" noChangeArrowheads="1" noTextEdit="1"/>
          </p:cNvSpPr>
          <p:nvPr>
            <p:ph type="sldImg"/>
          </p:nvPr>
        </p:nvSpPr>
        <p:spPr>
          <a:xfrm>
            <a:off x="649288" y="798513"/>
            <a:ext cx="5330825" cy="3998912"/>
          </a:xfrm>
          <a:ln/>
        </p:spPr>
      </p:sp>
      <p:sp>
        <p:nvSpPr>
          <p:cNvPr id="115717" name="Rectangle 3"/>
          <p:cNvSpPr>
            <a:spLocks noGrp="1" noChangeArrowheads="1"/>
          </p:cNvSpPr>
          <p:nvPr>
            <p:ph type="body" idx="1"/>
          </p:nvPr>
        </p:nvSpPr>
        <p:spPr>
          <a:xfrm>
            <a:off x="883342" y="5059740"/>
            <a:ext cx="4855258" cy="47974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latin typeface="Times" panose="02020603050405020304" pitchFamily="18" charset="0"/>
              </a:rPr>
              <a:t>注入時の姿勢配慮</a:t>
            </a:r>
            <a:endParaRPr lang="ja-JP" altLang="ja-JP" dirty="0" smtClean="0">
              <a:latin typeface="Times" panose="02020603050405020304" pitchFamily="18" charset="0"/>
            </a:endParaRPr>
          </a:p>
          <a:p>
            <a:pPr eaLnBrk="1" hangingPunct="1"/>
            <a:r>
              <a:rPr lang="ja-JP" altLang="en-US" dirty="0" smtClean="0">
                <a:latin typeface="Times" panose="02020603050405020304" pitchFamily="18" charset="0"/>
              </a:rPr>
              <a:t>＊注入時の姿勢配慮の視点には２つある。</a:t>
            </a:r>
            <a:endParaRPr lang="ja-JP" altLang="ja-JP" dirty="0" smtClean="0">
              <a:latin typeface="Times" panose="02020603050405020304" pitchFamily="18" charset="0"/>
            </a:endParaRPr>
          </a:p>
          <a:p>
            <a:pPr eaLnBrk="1" hangingPunct="1"/>
            <a:r>
              <a:rPr lang="ja-JP" altLang="en-US" dirty="0" smtClean="0">
                <a:latin typeface="Times" panose="02020603050405020304" pitchFamily="18" charset="0"/>
              </a:rPr>
              <a:t>一つは「</a:t>
            </a:r>
            <a:r>
              <a:rPr lang="ja-JP" altLang="en-US" sz="1000" dirty="0" smtClean="0">
                <a:solidFill>
                  <a:srgbClr val="0407CC"/>
                </a:solidFill>
                <a:latin typeface="Times" panose="02020603050405020304" pitchFamily="18" charset="0"/>
              </a:rPr>
              <a:t>胃から食道への逆流を防ぐために」どうしたらよいか？</a:t>
            </a:r>
          </a:p>
          <a:p>
            <a:pPr eaLnBrk="1" hangingPunct="1"/>
            <a:r>
              <a:rPr lang="ja-JP" altLang="en-US" sz="1000" dirty="0" smtClean="0">
                <a:solidFill>
                  <a:srgbClr val="0407CC"/>
                </a:solidFill>
                <a:latin typeface="Times" panose="02020603050405020304" pitchFamily="18" charset="0"/>
              </a:rPr>
              <a:t>もう一つは、「緊張の亢進を抑制し、唾液の貯留・流入を軽減し喘鳴や努力呼吸を軽減するために」どうしたらよいかである。</a:t>
            </a:r>
          </a:p>
          <a:p>
            <a:pPr eaLnBrk="1" hangingPunct="1"/>
            <a:r>
              <a:rPr lang="ja-JP" altLang="en-US" sz="1000" dirty="0" smtClean="0">
                <a:solidFill>
                  <a:srgbClr val="0407CC"/>
                </a:solidFill>
                <a:latin typeface="Times" panose="02020603050405020304" pitchFamily="18" charset="0"/>
              </a:rPr>
              <a:t>＊胃食道逆流症と姿勢の関係については別のスライドで詳しく説明する。</a:t>
            </a:r>
          </a:p>
          <a:p>
            <a:pPr eaLnBrk="1" hangingPunct="1"/>
            <a:r>
              <a:rPr lang="ja-JP" altLang="en-US" sz="1000" dirty="0" smtClean="0">
                <a:solidFill>
                  <a:srgbClr val="0407CC"/>
                </a:solidFill>
                <a:latin typeface="Times" panose="02020603050405020304" pitchFamily="18" charset="0"/>
              </a:rPr>
              <a:t>＊緊張を軽減し、呼吸状態を安定させるためには、</a:t>
            </a:r>
            <a:r>
              <a:rPr lang="ja-JP" altLang="en-US" sz="1000" u="sng" dirty="0" smtClean="0">
                <a:latin typeface="Times" panose="02020603050405020304" pitchFamily="18" charset="0"/>
              </a:rPr>
              <a:t>抱っこ</a:t>
            </a:r>
            <a:r>
              <a:rPr lang="ja-JP" altLang="en-US" sz="1000" dirty="0" smtClean="0">
                <a:latin typeface="Times" panose="02020603050405020304" pitchFamily="18" charset="0"/>
              </a:rPr>
              <a:t>・</a:t>
            </a:r>
            <a:r>
              <a:rPr lang="ja-JP" altLang="en-US" sz="1000" u="sng" dirty="0" smtClean="0">
                <a:latin typeface="Times" panose="02020603050405020304" pitchFamily="18" charset="0"/>
              </a:rPr>
              <a:t>腹臥位</a:t>
            </a:r>
            <a:r>
              <a:rPr lang="ja-JP" altLang="en-US" sz="1000" dirty="0" smtClean="0">
                <a:latin typeface="Times" panose="02020603050405020304" pitchFamily="18" charset="0"/>
              </a:rPr>
              <a:t>・</a:t>
            </a:r>
            <a:r>
              <a:rPr lang="ja-JP" altLang="en-US" sz="1000" u="sng" dirty="0" smtClean="0">
                <a:latin typeface="Times" panose="02020603050405020304" pitchFamily="18" charset="0"/>
              </a:rPr>
              <a:t>腹臥位に近い側臥位</a:t>
            </a:r>
            <a:r>
              <a:rPr lang="ja-JP" altLang="en-US" sz="1000" dirty="0" smtClean="0">
                <a:latin typeface="Times" panose="02020603050405020304" pitchFamily="18" charset="0"/>
              </a:rPr>
              <a:t>での注入が有効である。</a:t>
            </a:r>
          </a:p>
          <a:p>
            <a:pPr eaLnBrk="1" hangingPunct="1"/>
            <a:r>
              <a:rPr lang="ja-JP" altLang="en-US" sz="1000" dirty="0" smtClean="0">
                <a:latin typeface="Times" panose="02020603050405020304" pitchFamily="18" charset="0"/>
              </a:rPr>
              <a:t>逆流を防ぐ目的で上体を高くするだけでは、かえって緊張を高めたり呼吸状態を悪化させることがありますので、注意が必要である。</a:t>
            </a:r>
          </a:p>
        </p:txBody>
      </p:sp>
      <p:sp>
        <p:nvSpPr>
          <p:cNvPr id="115718" name="日付プレースホルダ 5"/>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hangingPunct="1"/>
            <a:endParaRPr lang="en-US" altLang="ja-JP" sz="1200" smtClean="0">
              <a:solidFill>
                <a:srgbClr val="000000"/>
              </a:solidFill>
            </a:endParaRPr>
          </a:p>
        </p:txBody>
      </p:sp>
    </p:spTree>
    <p:extLst>
      <p:ext uri="{BB962C8B-B14F-4D97-AF65-F5344CB8AC3E}">
        <p14:creationId xmlns:p14="http://schemas.microsoft.com/office/powerpoint/2010/main" val="18414987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hangingPunct="1"/>
            <a:fld id="{C29117D5-00D0-4DDF-8CD6-02BC530DF889}" type="slidenum">
              <a:rPr lang="en-US" altLang="ja-JP" sz="1200">
                <a:solidFill>
                  <a:srgbClr val="000000"/>
                </a:solidFill>
              </a:rPr>
              <a:pPr eaLnBrk="1" hangingPunct="1"/>
              <a:t>129</a:t>
            </a:fld>
            <a:endParaRPr lang="en-US" altLang="ja-JP" sz="1200">
              <a:solidFill>
                <a:srgbClr val="000000"/>
              </a:solidFill>
            </a:endParaRPr>
          </a:p>
        </p:txBody>
      </p:sp>
      <p:sp>
        <p:nvSpPr>
          <p:cNvPr id="117763" name="Rectangle 7"/>
          <p:cNvSpPr txBox="1">
            <a:spLocks noGrp="1" noChangeArrowheads="1"/>
          </p:cNvSpPr>
          <p:nvPr/>
        </p:nvSpPr>
        <p:spPr bwMode="auto">
          <a:xfrm>
            <a:off x="3751862" y="11010421"/>
            <a:ext cx="2870081" cy="57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algn="r" eaLnBrk="1" hangingPunct="1"/>
            <a:fld id="{7E7AB821-0F0D-4BA1-952A-878C6B816B9A}" type="slidenum">
              <a:rPr lang="en-US" altLang="ja-JP" sz="1200">
                <a:solidFill>
                  <a:srgbClr val="000000"/>
                </a:solidFill>
              </a:rPr>
              <a:pPr algn="r" eaLnBrk="1" hangingPunct="1"/>
              <a:t>129</a:t>
            </a:fld>
            <a:endParaRPr lang="en-US" altLang="ja-JP" sz="1200">
              <a:solidFill>
                <a:srgbClr val="000000"/>
              </a:solidFill>
            </a:endParaRPr>
          </a:p>
        </p:txBody>
      </p:sp>
      <p:sp>
        <p:nvSpPr>
          <p:cNvPr id="117764" name="Rectangle 2"/>
          <p:cNvSpPr>
            <a:spLocks noGrp="1" noRot="1" noChangeAspect="1" noChangeArrowheads="1" noTextEdit="1"/>
          </p:cNvSpPr>
          <p:nvPr>
            <p:ph type="sldImg"/>
          </p:nvPr>
        </p:nvSpPr>
        <p:spPr>
          <a:xfrm>
            <a:off x="954088" y="1341438"/>
            <a:ext cx="4833937" cy="3625850"/>
          </a:xfrm>
          <a:ln/>
        </p:spPr>
      </p:sp>
      <p:sp>
        <p:nvSpPr>
          <p:cNvPr id="1177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latin typeface="HiraKakuPro-W3" charset="-128"/>
                <a:ea typeface="HiraKakuPro-W3" charset="-128"/>
              </a:rPr>
              <a:t>注入している間の状態の観察と対応</a:t>
            </a:r>
            <a:r>
              <a:rPr lang="en-US" altLang="ja-JP" dirty="0" smtClean="0">
                <a:latin typeface="Helvetica" panose="020B0604020202020204" pitchFamily="34" charset="0"/>
                <a:ea typeface="HiraKakuPro-W3" charset="-128"/>
              </a:rPr>
              <a:t> </a:t>
            </a:r>
          </a:p>
          <a:p>
            <a:pPr eaLnBrk="1" hangingPunct="1"/>
            <a:r>
              <a:rPr lang="ja-JP" altLang="en-US" dirty="0" smtClean="0">
                <a:latin typeface="HiraKakuPro-W3" charset="-128"/>
                <a:ea typeface="HiraKakuPro-W3" charset="-128"/>
              </a:rPr>
              <a:t>　稀なことですが、注入している途中で嘔吐することがあります。嘔吐しなくても、注入による刺激や、注入物の食道やのどへの逆流により、喘鳴が強くなったり、咳が出たり、呼吸状態が悪くなることがあります。また、手の使える子では、注入途中でチユーブを抜いてしまうことがあります。このようなことがあり得るので、注入の間は状態を良く観察しておくことが必要です。そして、嘔吐しそうになる、喘鳴が強くなる、咳こむなどの状態となったら、注入を一時中止し、姿勢を整えたりしてあげながら、落ち着くまで様子を見ます。　注入途中で、嘔吐や強いせき込みがあった時に、チユーブの先が食道やのどに上ってきていることもあります。空気を入れて音を聴いて、チューブの位置を再確認する作業をし直した方が良いでしょう。通園や学校では、このような状態になり音での確認でも不安が残る時には、注入はそのままでは再開せずに、家族と相談するのが無難でしよう。</a:t>
            </a:r>
          </a:p>
        </p:txBody>
      </p:sp>
      <p:sp>
        <p:nvSpPr>
          <p:cNvPr id="117766" name="日付プレースホルダ 5"/>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hangingPunct="1"/>
            <a:endParaRPr lang="en-US" altLang="ja-JP" sz="1200" smtClean="0">
              <a:solidFill>
                <a:srgbClr val="000000"/>
              </a:solidFill>
            </a:endParaRPr>
          </a:p>
        </p:txBody>
      </p:sp>
    </p:spTree>
    <p:extLst>
      <p:ext uri="{BB962C8B-B14F-4D97-AF65-F5344CB8AC3E}">
        <p14:creationId xmlns:p14="http://schemas.microsoft.com/office/powerpoint/2010/main" val="20420270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C2FE9D-499E-4192-9323-F4DC70C1F220}" type="slidenum">
              <a:rPr lang="ja-JP" altLang="en-US" smtClean="0"/>
              <a:pPr/>
              <a:t>130</a:t>
            </a:fld>
            <a:endParaRPr lang="ja-JP" altLang="en-US"/>
          </a:p>
        </p:txBody>
      </p:sp>
    </p:spTree>
    <p:extLst>
      <p:ext uri="{BB962C8B-B14F-4D97-AF65-F5344CB8AC3E}">
        <p14:creationId xmlns:p14="http://schemas.microsoft.com/office/powerpoint/2010/main" val="1291406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smtClean="0">
              <a:latin typeface="Times" panose="02020603050405020304" pitchFamily="18" charset="0"/>
            </a:endParaRPr>
          </a:p>
        </p:txBody>
      </p:sp>
      <p:sp>
        <p:nvSpPr>
          <p:cNvPr id="405508" name="日付プレースホル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fontAlgn="base" hangingPunct="1">
              <a:spcBef>
                <a:spcPct val="0"/>
              </a:spcBef>
              <a:spcAft>
                <a:spcPct val="0"/>
              </a:spcAft>
            </a:pPr>
            <a:endParaRPr lang="en-US" altLang="ja-JP" smtClean="0">
              <a:latin typeface="Times" panose="02020603050405020304" pitchFamily="18" charset="0"/>
              <a:ea typeface="Osaka"/>
              <a:cs typeface="Osaka"/>
            </a:endParaRPr>
          </a:p>
        </p:txBody>
      </p:sp>
      <p:sp>
        <p:nvSpPr>
          <p:cNvPr id="405509" name="スライド番号プレースホルダ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61C6FB0E-B6A8-4796-BD55-FAE2490F09C3}" type="slidenum">
              <a:rPr lang="en-US" altLang="ja-JP">
                <a:latin typeface="Times" panose="02020603050405020304" pitchFamily="18" charset="0"/>
                <a:ea typeface="Osaka"/>
                <a:cs typeface="Osaka"/>
              </a:rPr>
              <a:pPr eaLnBrk="1" hangingPunct="1">
                <a:spcBef>
                  <a:spcPct val="0"/>
                </a:spcBef>
              </a:pPr>
              <a:t>138</a:t>
            </a:fld>
            <a:endParaRPr lang="en-US" altLang="ja-JP">
              <a:latin typeface="Times" panose="02020603050405020304" pitchFamily="18" charset="0"/>
              <a:ea typeface="Osaka"/>
              <a:cs typeface="Osaka"/>
            </a:endParaRPr>
          </a:p>
        </p:txBody>
      </p:sp>
    </p:spTree>
    <p:extLst>
      <p:ext uri="{BB962C8B-B14F-4D97-AF65-F5344CB8AC3E}">
        <p14:creationId xmlns:p14="http://schemas.microsoft.com/office/powerpoint/2010/main" val="465521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C2FE9D-499E-4192-9323-F4DC70C1F220}" type="slidenum">
              <a:rPr lang="ja-JP" altLang="en-US" smtClean="0"/>
              <a:pPr/>
              <a:t>139</a:t>
            </a:fld>
            <a:endParaRPr lang="ja-JP" altLang="en-US"/>
          </a:p>
        </p:txBody>
      </p:sp>
    </p:spTree>
    <p:extLst>
      <p:ext uri="{BB962C8B-B14F-4D97-AF65-F5344CB8AC3E}">
        <p14:creationId xmlns:p14="http://schemas.microsoft.com/office/powerpoint/2010/main" val="39081055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C2FE9D-499E-4192-9323-F4DC70C1F220}" type="slidenum">
              <a:rPr lang="ja-JP" altLang="en-US" smtClean="0"/>
              <a:pPr/>
              <a:t>140</a:t>
            </a:fld>
            <a:endParaRPr lang="ja-JP" altLang="en-US"/>
          </a:p>
        </p:txBody>
      </p:sp>
    </p:spTree>
    <p:extLst>
      <p:ext uri="{BB962C8B-B14F-4D97-AF65-F5344CB8AC3E}">
        <p14:creationId xmlns:p14="http://schemas.microsoft.com/office/powerpoint/2010/main" val="559219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09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ja-JP" smtClean="0">
                <a:latin typeface="Times" panose="02020603050405020304" pitchFamily="18" charset="0"/>
                <a:ea typeface="Osaka"/>
                <a:cs typeface="Osaka"/>
              </a:rPr>
              <a:t>喉頭部狭窄の場合は、呼吸状態を良くするためには、スライドのように、頸部を前傾気味として、下顎を前に出す姿勢を保持することが必要です。椅子に座っている姿勢でもこのような姿勢を保持することが必要です。</a:t>
            </a:r>
          </a:p>
          <a:p>
            <a:r>
              <a:rPr lang="ja-JP" altLang="ja-JP" smtClean="0">
                <a:latin typeface="Times" panose="02020603050405020304" pitchFamily="18" charset="0"/>
                <a:ea typeface="Osaka"/>
                <a:cs typeface="Osaka"/>
              </a:rPr>
              <a:t>腹臥位では、このような姿勢に近くなり、喉頭の狭窄が改善します。</a:t>
            </a:r>
          </a:p>
          <a:p>
            <a:endParaRPr lang="ja-JP" altLang="en-US" smtClean="0">
              <a:latin typeface="Times" panose="02020603050405020304" pitchFamily="18" charset="0"/>
              <a:ea typeface="Osaka"/>
              <a:cs typeface="Osaka"/>
            </a:endParaRPr>
          </a:p>
        </p:txBody>
      </p:sp>
      <p:sp>
        <p:nvSpPr>
          <p:cNvPr id="3809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CA973B9D-6DD2-4B05-B10B-EB91E01BDDD4}" type="slidenum">
              <a:rPr lang="en-US" altLang="ja-JP">
                <a:latin typeface="Times" panose="02020603050405020304" pitchFamily="18" charset="0"/>
                <a:ea typeface="Osaka"/>
                <a:cs typeface="Osaka"/>
              </a:rPr>
              <a:pPr eaLnBrk="1" hangingPunct="1">
                <a:spcBef>
                  <a:spcPct val="0"/>
                </a:spcBef>
              </a:pPr>
              <a:t>23</a:t>
            </a:fld>
            <a:endParaRPr lang="en-US" altLang="ja-JP">
              <a:latin typeface="Times" panose="02020603050405020304" pitchFamily="18" charset="0"/>
              <a:ea typeface="Osaka"/>
              <a:cs typeface="Osaka"/>
            </a:endParaRPr>
          </a:p>
        </p:txBody>
      </p:sp>
    </p:spTree>
    <p:extLst>
      <p:ext uri="{BB962C8B-B14F-4D97-AF65-F5344CB8AC3E}">
        <p14:creationId xmlns:p14="http://schemas.microsoft.com/office/powerpoint/2010/main" val="2374235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C2FE9D-499E-4192-9323-F4DC70C1F220}" type="slidenum">
              <a:rPr lang="ja-JP" altLang="en-US" smtClean="0"/>
              <a:pPr/>
              <a:t>141</a:t>
            </a:fld>
            <a:endParaRPr lang="ja-JP" altLang="en-US"/>
          </a:p>
        </p:txBody>
      </p:sp>
    </p:spTree>
    <p:extLst>
      <p:ext uri="{BB962C8B-B14F-4D97-AF65-F5344CB8AC3E}">
        <p14:creationId xmlns:p14="http://schemas.microsoft.com/office/powerpoint/2010/main" val="2385833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C2FE9D-499E-4192-9323-F4DC70C1F220}" type="slidenum">
              <a:rPr lang="ja-JP" altLang="en-US" smtClean="0"/>
              <a:pPr/>
              <a:t>145</a:t>
            </a:fld>
            <a:endParaRPr lang="ja-JP" altLang="en-US"/>
          </a:p>
        </p:txBody>
      </p:sp>
    </p:spTree>
    <p:extLst>
      <p:ext uri="{BB962C8B-B14F-4D97-AF65-F5344CB8AC3E}">
        <p14:creationId xmlns:p14="http://schemas.microsoft.com/office/powerpoint/2010/main" val="5332702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C2FE9D-499E-4192-9323-F4DC70C1F220}" type="slidenum">
              <a:rPr lang="ja-JP" altLang="en-US" smtClean="0"/>
              <a:pPr/>
              <a:t>146</a:t>
            </a:fld>
            <a:endParaRPr lang="ja-JP" altLang="en-US"/>
          </a:p>
        </p:txBody>
      </p:sp>
    </p:spTree>
    <p:extLst>
      <p:ext uri="{BB962C8B-B14F-4D97-AF65-F5344CB8AC3E}">
        <p14:creationId xmlns:p14="http://schemas.microsoft.com/office/powerpoint/2010/main" val="6366929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C2FE9D-499E-4192-9323-F4DC70C1F220}" type="slidenum">
              <a:rPr lang="ja-JP" altLang="en-US" smtClean="0"/>
              <a:pPr/>
              <a:t>147</a:t>
            </a:fld>
            <a:endParaRPr lang="ja-JP" altLang="en-US"/>
          </a:p>
        </p:txBody>
      </p:sp>
    </p:spTree>
    <p:extLst>
      <p:ext uri="{BB962C8B-B14F-4D97-AF65-F5344CB8AC3E}">
        <p14:creationId xmlns:p14="http://schemas.microsoft.com/office/powerpoint/2010/main" val="18828699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C2FE9D-499E-4192-9323-F4DC70C1F220}" type="slidenum">
              <a:rPr lang="ja-JP" altLang="en-US" smtClean="0"/>
              <a:pPr/>
              <a:t>149</a:t>
            </a:fld>
            <a:endParaRPr lang="ja-JP" altLang="en-US"/>
          </a:p>
        </p:txBody>
      </p:sp>
    </p:spTree>
    <p:extLst>
      <p:ext uri="{BB962C8B-B14F-4D97-AF65-F5344CB8AC3E}">
        <p14:creationId xmlns:p14="http://schemas.microsoft.com/office/powerpoint/2010/main" val="981203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latin typeface="Times" panose="02020603050405020304" pitchFamily="18" charset="0"/>
              <a:ea typeface="Osaka"/>
              <a:cs typeface="Osaka"/>
            </a:endParaRPr>
          </a:p>
        </p:txBody>
      </p:sp>
      <p:sp>
        <p:nvSpPr>
          <p:cNvPr id="38195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780C65B8-6D09-4081-886F-9BEC4AF06626}" type="slidenum">
              <a:rPr lang="en-US" altLang="ja-JP">
                <a:solidFill>
                  <a:srgbClr val="000000"/>
                </a:solidFill>
                <a:latin typeface="Times" panose="02020603050405020304" pitchFamily="18" charset="0"/>
                <a:ea typeface="Osaka"/>
                <a:cs typeface="Osaka"/>
              </a:rPr>
              <a:pPr eaLnBrk="1" hangingPunct="1"/>
              <a:t>24</a:t>
            </a:fld>
            <a:endParaRPr lang="en-US" altLang="ja-JP">
              <a:solidFill>
                <a:srgbClr val="000000"/>
              </a:solidFill>
              <a:latin typeface="Times" panose="02020603050405020304" pitchFamily="18" charset="0"/>
              <a:ea typeface="Osaka"/>
              <a:cs typeface="Osaka"/>
            </a:endParaRPr>
          </a:p>
        </p:txBody>
      </p:sp>
    </p:spTree>
    <p:extLst>
      <p:ext uri="{BB962C8B-B14F-4D97-AF65-F5344CB8AC3E}">
        <p14:creationId xmlns:p14="http://schemas.microsoft.com/office/powerpoint/2010/main" val="820810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fld id="{7AB652C7-3B31-4B06-B079-04633D4C6530}" type="slidenum">
              <a:rPr lang="en-US" altLang="ja-JP">
                <a:solidFill>
                  <a:srgbClr val="000000"/>
                </a:solidFill>
                <a:latin typeface="Times" panose="02020603050405020304" pitchFamily="18" charset="0"/>
                <a:ea typeface="Osaka"/>
                <a:cs typeface="Osaka"/>
              </a:rPr>
              <a:pPr eaLnBrk="1" hangingPunct="1"/>
              <a:t>25</a:t>
            </a:fld>
            <a:endParaRPr lang="en-US" altLang="ja-JP">
              <a:solidFill>
                <a:srgbClr val="000000"/>
              </a:solidFill>
              <a:latin typeface="Times" panose="02020603050405020304" pitchFamily="18" charset="0"/>
              <a:ea typeface="Osaka"/>
              <a:cs typeface="Osaka"/>
            </a:endParaRPr>
          </a:p>
        </p:txBody>
      </p:sp>
      <p:sp>
        <p:nvSpPr>
          <p:cNvPr id="382979" name="Rectangle 7"/>
          <p:cNvSpPr txBox="1">
            <a:spLocks noGrp="1" noChangeArrowheads="1"/>
          </p:cNvSpPr>
          <p:nvPr/>
        </p:nvSpPr>
        <p:spPr bwMode="auto">
          <a:xfrm>
            <a:off x="3820531" y="9379030"/>
            <a:ext cx="2921582"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fld id="{8B9F0FA1-6674-4B7A-97A3-4430C3CED1D9}" type="slidenum">
              <a:rPr lang="en-US" altLang="ja-JP" sz="1200">
                <a:solidFill>
                  <a:srgbClr val="000000"/>
                </a:solidFill>
                <a:latin typeface="Times" panose="02020603050405020304" pitchFamily="18" charset="0"/>
                <a:ea typeface="Osaka"/>
                <a:cs typeface="Osaka"/>
              </a:rPr>
              <a:pPr algn="r" eaLnBrk="1" hangingPunct="1"/>
              <a:t>25</a:t>
            </a:fld>
            <a:endParaRPr lang="en-US" altLang="ja-JP" sz="1200">
              <a:solidFill>
                <a:srgbClr val="000000"/>
              </a:solidFill>
              <a:latin typeface="Times" panose="02020603050405020304" pitchFamily="18" charset="0"/>
              <a:ea typeface="Osaka"/>
              <a:cs typeface="Osaka"/>
            </a:endParaRPr>
          </a:p>
        </p:txBody>
      </p:sp>
      <p:sp>
        <p:nvSpPr>
          <p:cNvPr id="382980" name="Rectangle 2"/>
          <p:cNvSpPr>
            <a:spLocks noGrp="1" noRot="1" noChangeAspect="1" noChangeArrowheads="1" noTextEdit="1"/>
          </p:cNvSpPr>
          <p:nvPr>
            <p:ph type="sldImg"/>
          </p:nvPr>
        </p:nvSpPr>
        <p:spPr bwMode="auto">
          <a:xfrm>
            <a:off x="898525" y="758825"/>
            <a:ext cx="4948238" cy="3713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81" name="Rectangle 3"/>
          <p:cNvSpPr>
            <a:spLocks noGrp="1" noChangeArrowheads="1"/>
          </p:cNvSpPr>
          <p:nvPr>
            <p:ph type="body" idx="1"/>
          </p:nvPr>
        </p:nvSpPr>
        <p:spPr bwMode="auto">
          <a:xfrm>
            <a:off x="898949" y="4699799"/>
            <a:ext cx="4945777" cy="43964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smtClean="0">
                <a:latin typeface="Times" panose="02020603050405020304" pitchFamily="18" charset="0"/>
                <a:ea typeface="Osaka"/>
                <a:cs typeface="Osaka"/>
              </a:rPr>
              <a:t>　</a:t>
            </a:r>
            <a:endParaRPr lang="ja-JP" altLang="en-US" smtClean="0">
              <a:latin typeface="ＭＳ Ｐ明朝" panose="02020600040205080304" pitchFamily="18" charset="-128"/>
              <a:ea typeface="Osaka"/>
              <a:cs typeface="Osaka"/>
            </a:endParaRPr>
          </a:p>
        </p:txBody>
      </p:sp>
    </p:spTree>
    <p:extLst>
      <p:ext uri="{BB962C8B-B14F-4D97-AF65-F5344CB8AC3E}">
        <p14:creationId xmlns:p14="http://schemas.microsoft.com/office/powerpoint/2010/main" val="1272073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C13C5E0D-D38B-4228-B0F5-DC7A7CAF9917}" type="datetimeFigureOut">
              <a:rPr lang="ja-JP" altLang="en-US"/>
              <a:pPr>
                <a:defRPr/>
              </a:pPr>
              <a:t>2016/5/6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69044F83-D906-4392-B309-301BBF7C89D3}" type="slidenum">
              <a:rPr lang="ja-JP" altLang="en-US"/>
              <a:pPr/>
              <a:t>‹#›</a:t>
            </a:fld>
            <a:endParaRPr lang="ja-JP" altLang="en-US"/>
          </a:p>
        </p:txBody>
      </p:sp>
    </p:spTree>
    <p:extLst>
      <p:ext uri="{BB962C8B-B14F-4D97-AF65-F5344CB8AC3E}">
        <p14:creationId xmlns:p14="http://schemas.microsoft.com/office/powerpoint/2010/main" val="37694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E545A41A-2FE7-4239-A293-FB64ED7D225C}" type="datetimeFigureOut">
              <a:rPr lang="ja-JP" altLang="en-US"/>
              <a:pPr>
                <a:defRPr/>
              </a:pPr>
              <a:t>2016/5/6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D6C686FA-4B43-48A7-964E-766AE6996CBC}" type="slidenum">
              <a:rPr lang="ja-JP" altLang="en-US"/>
              <a:pPr/>
              <a:t>‹#›</a:t>
            </a:fld>
            <a:endParaRPr lang="ja-JP" altLang="en-US"/>
          </a:p>
        </p:txBody>
      </p:sp>
    </p:spTree>
    <p:extLst>
      <p:ext uri="{BB962C8B-B14F-4D97-AF65-F5344CB8AC3E}">
        <p14:creationId xmlns:p14="http://schemas.microsoft.com/office/powerpoint/2010/main" val="40967658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076B63-8584-41D7-A03F-F49B7A05D52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302561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951E11-8699-459F-B6F9-2DCBE141C7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226186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0BEF32-E2AC-4AF9-8AD8-0101805D78F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232792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C6BD3B-B05A-485C-96DF-6DA4634CE9F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884102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51DDCA-1D7C-4071-9E2E-ADBD513B793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218705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CA2211-63BC-46B1-AC2C-53A9C0B5A13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091886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F8F0FC-0FCE-4B85-97D5-2D7A990B9B0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21798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4E5BF-A9BC-4CB2-9B9B-2F56AF493D8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571626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8FF7A5-FA4F-445B-985A-9646BF2EE6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361427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00EAF4-8BCA-4A72-92D2-9E1A30A823C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11613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A0ADBD4B-9EE3-4436-BE93-7F4FDE3E8184}" type="datetimeFigureOut">
              <a:rPr lang="ja-JP" altLang="en-US"/>
              <a:pPr>
                <a:defRPr/>
              </a:pPr>
              <a:t>2016/5/6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2BACBFEF-386C-48CB-A697-16F0A4C96093}" type="slidenum">
              <a:rPr lang="ja-JP" altLang="en-US"/>
              <a:pPr/>
              <a:t>‹#›</a:t>
            </a:fld>
            <a:endParaRPr lang="ja-JP" altLang="en-US"/>
          </a:p>
        </p:txBody>
      </p:sp>
    </p:spTree>
    <p:extLst>
      <p:ext uri="{BB962C8B-B14F-4D97-AF65-F5344CB8AC3E}">
        <p14:creationId xmlns:p14="http://schemas.microsoft.com/office/powerpoint/2010/main" val="34786142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1B1F16-2F4C-4A54-8378-ED98D999167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288981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F7CEC3-6506-4DEB-9530-E18D83ACA80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197071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B5EF831-CC24-410B-AE56-E69E4C424DA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732874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076B63-8584-41D7-A03F-F49B7A05D52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853940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951E11-8699-459F-B6F9-2DCBE141C7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223262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0BEF32-E2AC-4AF9-8AD8-0101805D78F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570853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C6BD3B-B05A-485C-96DF-6DA4634CE9F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999112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51DDCA-1D7C-4071-9E2E-ADBD513B793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913992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CA2211-63BC-46B1-AC2C-53A9C0B5A13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62864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F8F0FC-0FCE-4B85-97D5-2D7A990B9B0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92932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457200" y="1600206"/>
            <a:ext cx="8229600" cy="4525963"/>
          </a:xfrm>
        </p:spPr>
        <p:txBody>
          <a:bodyPr rtlCol="0">
            <a:normAutofit/>
          </a:bodyPr>
          <a:lstStyle/>
          <a:p>
            <a:pPr lvl="0"/>
            <a:endParaRPr lang="ja-JP"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78801159-02E6-41FA-9A2B-3E223CA7A55E}" type="slidenum">
              <a:rPr lang="en-US" altLang="ja-JP"/>
              <a:pPr/>
              <a:t>‹#›</a:t>
            </a:fld>
            <a:endParaRPr lang="en-US" altLang="ja-JP"/>
          </a:p>
        </p:txBody>
      </p:sp>
    </p:spTree>
    <p:extLst>
      <p:ext uri="{BB962C8B-B14F-4D97-AF65-F5344CB8AC3E}">
        <p14:creationId xmlns:p14="http://schemas.microsoft.com/office/powerpoint/2010/main" val="21286224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4E5BF-A9BC-4CB2-9B9B-2F56AF493D8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350583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8FF7A5-FA4F-445B-985A-9646BF2EE6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204298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00EAF4-8BCA-4A72-92D2-9E1A30A823C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724492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1B1F16-2F4C-4A54-8378-ED98D999167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629215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F7CEC3-6506-4DEB-9530-E18D83ACA80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289825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B5EF831-CC24-410B-AE56-E69E4C424DA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903706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076B63-8584-41D7-A03F-F49B7A05D52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882844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8"/>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22041" indent="0" algn="ctr">
              <a:buNone/>
              <a:defRPr/>
            </a:lvl2pPr>
            <a:lvl3pPr marL="844083" indent="0" algn="ctr">
              <a:buNone/>
              <a:defRPr/>
            </a:lvl3pPr>
            <a:lvl4pPr marL="1266124" indent="0" algn="ctr">
              <a:buNone/>
              <a:defRPr/>
            </a:lvl4pPr>
            <a:lvl5pPr marL="1688165" indent="0" algn="ctr">
              <a:buNone/>
              <a:defRPr/>
            </a:lvl5pPr>
            <a:lvl6pPr marL="2110207" indent="0" algn="ctr">
              <a:buNone/>
              <a:defRPr/>
            </a:lvl6pPr>
            <a:lvl7pPr marL="2532248" indent="0" algn="ctr">
              <a:buNone/>
              <a:defRPr/>
            </a:lvl7pPr>
            <a:lvl8pPr marL="2954289" indent="0" algn="ctr">
              <a:buNone/>
              <a:defRPr/>
            </a:lvl8pPr>
            <a:lvl9pPr marL="3376331"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D3265650-31C8-4823-8B38-4C5B1B80F2AB}"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82F44-1B33-47D3-9D34-EA32436341C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684240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3B92EDD7-B31D-4BFC-8A39-80DD7E036002}"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E04FC1E-B0AF-4C85-9839-55702A6168E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542663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3"/>
            <a:ext cx="7772400" cy="1362075"/>
          </a:xfrm>
        </p:spPr>
        <p:txBody>
          <a:bodyPr anchor="t"/>
          <a:lstStyle>
            <a:lvl1pPr algn="l">
              <a:defRPr sz="3692"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642FDD1A-E485-4D92-B405-6BA25C26AEA8}"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0E60508-E811-4D68-A524-B282943F7CB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948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グラフ プレースホルダー 2"/>
          <p:cNvSpPr>
            <a:spLocks noGrp="1"/>
          </p:cNvSpPr>
          <p:nvPr>
            <p:ph type="chart" idx="1"/>
          </p:nvPr>
        </p:nvSpPr>
        <p:spPr>
          <a:xfrm>
            <a:off x="457200" y="1600200"/>
            <a:ext cx="8229600" cy="4525963"/>
          </a:xfrm>
        </p:spPr>
        <p:txBody>
          <a:bodyPr rtlCol="0">
            <a:normAutofit/>
          </a:bodyPr>
          <a:lstStyle/>
          <a:p>
            <a:pPr lvl="0"/>
            <a:endParaRPr lang="ja-JP" altLang="en-US" noProof="0" smtClean="0"/>
          </a:p>
        </p:txBody>
      </p:sp>
      <p:sp>
        <p:nvSpPr>
          <p:cNvPr id="4" name="日付プレースホルダー 3"/>
          <p:cNvSpPr>
            <a:spLocks noGrp="1"/>
          </p:cNvSpPr>
          <p:nvPr>
            <p:ph type="dt" sz="half" idx="10"/>
          </p:nvPr>
        </p:nvSpPr>
        <p:spPr/>
        <p:txBody>
          <a:bodyPr/>
          <a:lstStyle>
            <a:lvl1pPr>
              <a:defRPr>
                <a:latin typeface="Arial" charset="0"/>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atin typeface="Arial" charset="0"/>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atin typeface="Arial" panose="020B0604020202020204" pitchFamily="34" charset="0"/>
              </a:defRPr>
            </a:lvl1pPr>
          </a:lstStyle>
          <a:p>
            <a:fld id="{AB497456-7E20-4711-8E45-1EDF9BCF8EAC}" type="slidenum">
              <a:rPr lang="en-US" altLang="ja-JP"/>
              <a:pPr/>
              <a:t>‹#›</a:t>
            </a:fld>
            <a:endParaRPr lang="en-US" altLang="ja-JP"/>
          </a:p>
        </p:txBody>
      </p:sp>
    </p:spTree>
    <p:extLst>
      <p:ext uri="{BB962C8B-B14F-4D97-AF65-F5344CB8AC3E}">
        <p14:creationId xmlns:p14="http://schemas.microsoft.com/office/powerpoint/2010/main" val="39059068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9B07EAF2-1F72-4608-9CFF-552E1E6C7D78}" type="datetimeFigureOut">
              <a:rPr lang="en-US" altLang="ja-JP">
                <a:solidFill>
                  <a:srgbClr val="000000"/>
                </a:solidFill>
              </a:rPr>
              <a:pPr>
                <a:defRPr/>
              </a:pPr>
              <a:t>5/6/2016</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C6A1C42-8DD0-4F3E-9649-D845C2B258A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345649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7" y="1535113"/>
            <a:ext cx="4041774"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7" y="2174875"/>
            <a:ext cx="4041774"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AEF6DF8F-EA82-4810-9EB8-9AF661C866DF}" type="datetimeFigureOut">
              <a:rPr lang="en-US" altLang="ja-JP">
                <a:solidFill>
                  <a:srgbClr val="000000"/>
                </a:solidFill>
              </a:rPr>
              <a:pPr>
                <a:defRPr/>
              </a:pPr>
              <a:t>5/6/2016</a:t>
            </a:fld>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063E214-E256-41BF-BF0F-E358A3B3FA9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69357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0AAD9A10-6C2A-4ADD-AAC8-93624DAB7E92}" type="datetimeFigureOut">
              <a:rPr lang="en-US" altLang="ja-JP">
                <a:solidFill>
                  <a:srgbClr val="000000"/>
                </a:solidFill>
              </a:rPr>
              <a:pPr>
                <a:defRPr/>
              </a:pPr>
              <a:t>5/6/2016</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B17D7DD-0421-489B-B7C8-39DCD033940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918002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9C59878-C32E-4EC7-8AFE-314FF2844157}" type="datetimeFigureOut">
              <a:rPr lang="en-US" altLang="ja-JP">
                <a:solidFill>
                  <a:srgbClr val="000000"/>
                </a:solidFill>
              </a:rPr>
              <a:pPr>
                <a:defRPr/>
              </a:pPr>
              <a:t>5/6/2016</a:t>
            </a:fld>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22BAA18-D476-4DCB-AB8B-763F02B7D20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788028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1846"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3"/>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3"/>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CB1D0079-8EF0-4783-A6C1-A43F4EC09DD3}" type="datetimeFigureOut">
              <a:rPr lang="en-US" altLang="ja-JP">
                <a:solidFill>
                  <a:srgbClr val="000000"/>
                </a:solidFill>
              </a:rPr>
              <a:pPr>
                <a:defRPr/>
              </a:pPr>
              <a:t>5/6/2016</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89854-87F7-467C-BCE9-88D9DF4111E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269654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846"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F45CA1C0-E0C0-4882-8503-24835997A946}" type="datetimeFigureOut">
              <a:rPr lang="en-US" altLang="ja-JP">
                <a:solidFill>
                  <a:srgbClr val="000000"/>
                </a:solidFill>
              </a:rPr>
              <a:pPr>
                <a:defRPr/>
              </a:pPr>
              <a:t>5/6/2016</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DB7A8D4-9E8D-4F71-948B-5F6EBDDF7AB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5848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C82AB89E-1091-4269-BA79-BC21CF4F80AF}"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BDB39A-DC63-47D3-9593-57E05DF49CF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864630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D80A3135-3251-4C6C-AEB8-1FD0B3A090B4}"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A10D8F-8093-4EB2-B941-E07AC93A5E5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620390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E8A75848-992E-464A-9FEF-3F6B9B04DCE9}" type="datetimeFigureOut">
              <a:rPr lang="en-US" altLang="ja-JP">
                <a:solidFill>
                  <a:srgbClr val="000000"/>
                </a:solidFill>
              </a:rPr>
              <a:pPr>
                <a:defRPr/>
              </a:pPr>
              <a:t>5/6/2016</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6C3BDC2-2251-4A43-B92C-6CE1564583F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799312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fld id="{3F4BB82F-6558-4F50-AE89-64FB0E58933B}" type="datetimeFigureOut">
              <a:rPr lang="en-US" altLang="ja-JP">
                <a:solidFill>
                  <a:srgbClr val="000000"/>
                </a:solidFill>
              </a:rPr>
              <a:pPr>
                <a:defRPr/>
              </a:pPr>
              <a:t>5/6/2016</a:t>
            </a:fld>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84B3724D-279A-4B3A-BD6C-6E3884C69D6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27060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7D368-3B00-420E-BA28-814AB878A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517715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fld id="{37F14F34-5CE1-4EEF-B5DA-FB4CAF886BBF}" type="datetimeFigureOut">
              <a:rPr lang="en-US" altLang="ja-JP">
                <a:solidFill>
                  <a:srgbClr val="000000"/>
                </a:solidFill>
              </a:rPr>
              <a:pPr>
                <a:defRPr/>
              </a:pPr>
              <a:t>5/6/2016</a:t>
            </a:fld>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3B1CA82-6B9C-41E8-A9A1-41AE71DFCAE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507654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A2BB0DF8-699B-45FE-85CE-827C9DACA327}"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8C8481-4428-4EFE-94AF-76D438C5077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530120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9AFD4B-19A9-462E-A761-8C947100A3F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407153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ADB7812-48AF-4125-9F96-525BBB14969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166590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E5F054-3009-468C-9DB2-783D3AA57DA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896696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CFAD20-444B-4A78-A8BD-BD8BF960274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053125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C1B95D4-DA01-4711-9332-F14A959D553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911428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B3C8637-F08A-4273-91BB-82FE81BD95D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005350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F5E933A-55E4-47C2-AEB3-FB3A9FC3B4C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610794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C37D37-96D9-4D15-BFEE-49B14B273C8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16136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D1C35-7C3D-4477-B130-4D9F1BC04A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940008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F17F926-B30C-47B2-A5B5-81042447201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379798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EE17C09-E8F2-4CD1-B9E3-5A5AE2BD6B3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255144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6C1507-9674-46D2-A318-8E66B480D26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292505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2096012-046C-4E27-9813-028044C06FF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031648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7D368-3B00-420E-BA28-814AB878A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634842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D1C35-7C3D-4477-B130-4D9F1BC04A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436091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3D5F5-82A3-40B8-AA2E-B23916C4C3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034296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FED19-B310-4BB5-B49E-F89F9ADBF1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584413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04DB32-B9B1-486F-ACD4-A9ABD69CAE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104457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650DAB-80A4-47A0-A866-6D8B1AEF0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92820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3D5F5-82A3-40B8-AA2E-B23916C4C3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249977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6D70EC-185E-4645-BFC5-F8D10FB1FB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598280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49615-99EB-4C75-A8C3-4515C3B20E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430517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2F853F-6B51-404D-8A8E-6307F63CC4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27864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5013-C1F2-48C0-9CCB-6D1DA95206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148559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D34B8-7204-4F4C-BE34-7855C935A7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288016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D2E63-7163-4FBC-B3CD-0002940586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299530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180CDA-EAF7-404C-A6D7-EABEA503B4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102239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B5D78-E0AB-47D3-B630-5CEF38D0B5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645981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28C6FC-33BB-45FF-A228-961AF71CB3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181672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ACAA6-7F7F-4801-8E12-7C6AC4888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2580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FED19-B310-4BB5-B49E-F89F9ADBF1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223007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63D4E32B-A795-481D-BA90-15186D32D5F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264072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6DD9AEA1-32CC-49C2-B562-C6CF3BDC9B0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56202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7884355-D581-4B2A-93B0-1F2B975DCDD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642278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8EB7BAA7-D35A-455A-AE48-7C0A782EBBA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684326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A6BD4978-C783-4F1D-A923-B6646A703D1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18203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550F9E60-451C-4835-A085-65611F1BC84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262886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B7E66E78-FD98-4068-8A1A-37AF3C7A4BD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340877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C992E4F4-C4A5-4B3C-81EC-8ADB0D3F519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964904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489343FE-AF11-4C7B-973F-D7AAC851A7F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247108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C29A8EC5-5D48-46AC-B5AE-AFCCCBA82A2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35899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04DB32-B9B1-486F-ACD4-A9ABD69CAE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437491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F14D48E-1476-4731-B9C4-A8713DAE3B5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001401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63D4E32B-A795-481D-BA90-15186D32D5F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1566849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6DD9AEA1-32CC-49C2-B562-C6CF3BDC9B0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04332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7884355-D581-4B2A-93B0-1F2B975DCDD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629109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8EB7BAA7-D35A-455A-AE48-7C0A782EBBA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494263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A6BD4978-C783-4F1D-A923-B6646A703D1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951966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550F9E60-451C-4835-A085-65611F1BC84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080533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B7E66E78-FD98-4068-8A1A-37AF3C7A4BD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923525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C992E4F4-C4A5-4B3C-81EC-8ADB0D3F519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651756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489343FE-AF11-4C7B-973F-D7AAC851A7F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30469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650DAB-80A4-47A0-A866-6D8B1AEF0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8293387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C29A8EC5-5D48-46AC-B5AE-AFCCCBA82A2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040629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F14D48E-1476-4731-B9C4-A8713DAE3B5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871327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63D4E32B-A795-481D-BA90-15186D32D5F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26299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6DD9AEA1-32CC-49C2-B562-C6CF3BDC9B0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581750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7884355-D581-4B2A-93B0-1F2B975DCDD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132503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8EB7BAA7-D35A-455A-AE48-7C0A782EBBA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438768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A6BD4978-C783-4F1D-A923-B6646A703D1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58910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550F9E60-451C-4835-A085-65611F1BC84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260492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B7E66E78-FD98-4068-8A1A-37AF3C7A4BD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99468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C992E4F4-C4A5-4B3C-81EC-8ADB0D3F519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33360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F23287E1-5D9A-4A44-B060-2CD7BEEE7658}" type="datetimeFigureOut">
              <a:rPr lang="ja-JP" altLang="en-US"/>
              <a:pPr>
                <a:defRPr/>
              </a:pPr>
              <a:t>2016/5/6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4B165568-45F8-4E82-995B-4DFF9073DF08}" type="slidenum">
              <a:rPr lang="ja-JP" altLang="en-US"/>
              <a:pPr/>
              <a:t>‹#›</a:t>
            </a:fld>
            <a:endParaRPr lang="ja-JP" altLang="en-US"/>
          </a:p>
        </p:txBody>
      </p:sp>
    </p:spTree>
    <p:extLst>
      <p:ext uri="{BB962C8B-B14F-4D97-AF65-F5344CB8AC3E}">
        <p14:creationId xmlns:p14="http://schemas.microsoft.com/office/powerpoint/2010/main" val="525790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6D70EC-185E-4645-BFC5-F8D10FB1FB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0329947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489343FE-AF11-4C7B-973F-D7AAC851A7F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818810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C29A8EC5-5D48-46AC-B5AE-AFCCCBA82A2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232803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F14D48E-1476-4731-B9C4-A8713DAE3B5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731371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1279F77-6AF4-474D-8183-ADC96E9A0D0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183121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CF25B6CA-3522-48CB-B7B8-942931BCA2B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7165564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64CAE757-C5A0-4A15-96CB-1D39C5B522D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665284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9FD30263-9F12-4C99-912C-A656DEB3B24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616329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C78064A6-EE59-4177-9060-F5E094C009D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2022783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F8BE4412-E3A9-43D2-BBAB-DCA40082D9A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7849129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99D38C84-4B74-4514-9FB8-810DA87205E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5548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49615-99EB-4C75-A8C3-4515C3B20E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048287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C1809F1E-5B72-49F9-85AE-872937BB7EA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689483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C490C0D8-0941-41BD-BE9C-60F61440D9D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7286318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F855D65C-EA4B-4D58-B4F7-7D93412C257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87375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29B7CE40-4E30-4414-A885-EC7E4F3921E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057370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DA84371-51AC-4B30-820C-CD315100D05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319726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D63405E1-1DF1-4978-BD64-445498A71C6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513982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9C8B6438-249A-4619-A72F-3ADACD9CCC7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2438556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116067AA-F918-43B9-AE7E-C1C6878DC67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649283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10AB7FCC-D116-450B-8191-C6CE4231D41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617911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000F79EF-0941-46D8-9E2A-2BFF06354C0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38231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2F853F-6B51-404D-8A8E-6307F63CC4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416514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64BD881B-BD64-4AAE-BE89-24D7ABCD855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5756973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D8E613DA-421D-4197-947D-19C4212F01C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7540434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F19398B1-B0B8-431C-B93A-5BD6783C968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8147713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80489A3-8A29-486E-843D-8448F8827AB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74085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3AC99765-FFAE-4208-8AB6-CD165ECBD29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527505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7D368-3B00-420E-BA28-814AB878A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50748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D1C35-7C3D-4477-B130-4D9F1BC04A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5682621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3D5F5-82A3-40B8-AA2E-B23916C4C3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819955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FED19-B310-4BB5-B49E-F89F9ADBF1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157172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04DB32-B9B1-486F-ACD4-A9ABD69CAE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52764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5013-C1F2-48C0-9CCB-6D1DA95206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3709110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650DAB-80A4-47A0-A866-6D8B1AEF0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539126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6D70EC-185E-4645-BFC5-F8D10FB1FB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624100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49615-99EB-4C75-A8C3-4515C3B20E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097985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2F853F-6B51-404D-8A8E-6307F63CC4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264953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5013-C1F2-48C0-9CCB-6D1DA95206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599892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D34B8-7204-4F4C-BE34-7855C935A7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090114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D2E63-7163-4FBC-B3CD-0002940586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2630900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180CDA-EAF7-404C-A6D7-EABEA503B4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1673583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B5D78-E0AB-47D3-B630-5CEF38D0B5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3940389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28C6FC-33BB-45FF-A228-961AF71CB3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03456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D34B8-7204-4F4C-BE34-7855C935A7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6014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ACAA6-7F7F-4801-8E12-7C6AC4888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565004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7D368-3B00-420E-BA28-814AB878A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8276730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D1C35-7C3D-4477-B130-4D9F1BC04A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8608107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3D5F5-82A3-40B8-AA2E-B23916C4C3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2784910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FED19-B310-4BB5-B49E-F89F9ADBF1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035047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04DB32-B9B1-486F-ACD4-A9ABD69CAE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1649889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650DAB-80A4-47A0-A866-6D8B1AEF0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3720836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6D70EC-185E-4645-BFC5-F8D10FB1FB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098150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49615-99EB-4C75-A8C3-4515C3B20E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9640600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2F853F-6B51-404D-8A8E-6307F63CC4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37577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D2E63-7163-4FBC-B3CD-0002940586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426549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5013-C1F2-48C0-9CCB-6D1DA95206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8931242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D34B8-7204-4F4C-BE34-7855C935A7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050412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D2E63-7163-4FBC-B3CD-0002940586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5598152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180CDA-EAF7-404C-A6D7-EABEA503B4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345944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B5D78-E0AB-47D3-B630-5CEF38D0B5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5779934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28C6FC-33BB-45FF-A228-961AF71CB3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361073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ACAA6-7F7F-4801-8E12-7C6AC4888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2058355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7D368-3B00-420E-BA28-814AB878A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2811880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D1C35-7C3D-4477-B130-4D9F1BC04A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4296979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3D5F5-82A3-40B8-AA2E-B23916C4C3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50052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180CDA-EAF7-404C-A6D7-EABEA503B4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5507820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FED19-B310-4BB5-B49E-F89F9ADBF1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4615137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04DB32-B9B1-486F-ACD4-A9ABD69CAE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139117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650DAB-80A4-47A0-A866-6D8B1AEF0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0809067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6D70EC-185E-4645-BFC5-F8D10FB1FB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1257926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49615-99EB-4C75-A8C3-4515C3B20E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297518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2F853F-6B51-404D-8A8E-6307F63CC4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3852773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5013-C1F2-48C0-9CCB-6D1DA95206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629282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D34B8-7204-4F4C-BE34-7855C935A7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041586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D2E63-7163-4FBC-B3CD-0002940586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4253918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180CDA-EAF7-404C-A6D7-EABEA503B4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20137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B5D78-E0AB-47D3-B630-5CEF38D0B5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088193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B5D78-E0AB-47D3-B630-5CEF38D0B5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3064736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28C6FC-33BB-45FF-A228-961AF71CB3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3777902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ACAA6-7F7F-4801-8E12-7C6AC4888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9533597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43000" y="381000"/>
            <a:ext cx="6858000" cy="579438"/>
          </a:xfrm>
        </p:spPr>
        <p:txBody>
          <a:bodyPr/>
          <a:lstStyle>
            <a:lvl1pPr>
              <a:defRPr sz="4000"/>
            </a:lvl1pPr>
          </a:lstStyle>
          <a:p>
            <a:r>
              <a:rPr lang="ja-JP" altLang="en-US" smtClean="0"/>
              <a:t>マスタ タイトルの書式設定</a:t>
            </a:r>
            <a:endParaRPr lang="ja-JP" altLang="en-US" dirty="0"/>
          </a:p>
        </p:txBody>
      </p:sp>
      <p:sp>
        <p:nvSpPr>
          <p:cNvPr id="3" name="テキスト プレースホルダ 2"/>
          <p:cNvSpPr>
            <a:spLocks noGrp="1"/>
          </p:cNvSpPr>
          <p:nvPr>
            <p:ph type="body" sz="half" idx="1"/>
          </p:nvPr>
        </p:nvSpPr>
        <p:spPr>
          <a:xfrm>
            <a:off x="457200" y="1143000"/>
            <a:ext cx="4038600" cy="49879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43000"/>
            <a:ext cx="4038600" cy="49879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418087043"/>
      </p:ext>
    </p:extLst>
  </p:cSld>
  <p:clrMapOvr>
    <a:masterClrMapping/>
  </p:clrMapOvr>
  <p:transition>
    <p:pull dir="lu"/>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ED569F71-4416-43A8-ADF9-8BD012B064BB}"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E659FBF-ED7B-4706-9B37-03136DE68BB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7589767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ED3EA54F-9A5A-473A-9714-FBE84AB7B5FC}"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1DE3159-A666-44C5-9C98-737E91577E0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387162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3F9B0404-0CAB-4709-98DE-5390B1798888}"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A9C57B-9C0F-4AF0-A562-257F39A2262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8783947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F6EA63B1-548E-4CF1-BF72-37574560DAEB}" type="datetimeFigureOut">
              <a:rPr lang="en-US" altLang="ja-JP">
                <a:solidFill>
                  <a:srgbClr val="000000"/>
                </a:solidFill>
              </a:rPr>
              <a:pPr>
                <a:defRPr/>
              </a:pPr>
              <a:t>5/6/2016</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BC49BDE-3661-4415-83F1-5A76D69836E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1349291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438A6CA8-7496-4F49-90EA-EA5475A40082}" type="datetimeFigureOut">
              <a:rPr lang="en-US" altLang="ja-JP">
                <a:solidFill>
                  <a:srgbClr val="000000"/>
                </a:solidFill>
              </a:rPr>
              <a:pPr>
                <a:defRPr/>
              </a:pPr>
              <a:t>5/6/2016</a:t>
            </a:fld>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12681A9-9A48-4BD2-AEE0-BDD13877832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815821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6E420C04-B70D-4883-9F1D-7B7B548739AE}" type="datetimeFigureOut">
              <a:rPr lang="en-US" altLang="ja-JP">
                <a:solidFill>
                  <a:srgbClr val="000000"/>
                </a:solidFill>
              </a:rPr>
              <a:pPr>
                <a:defRPr/>
              </a:pPr>
              <a:t>5/6/2016</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E4895C-CBC0-46B7-B2AF-E2A46867C22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42376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28C6FC-33BB-45FF-A228-961AF71CB3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9910523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C34B894-5157-4A48-8FE3-B521B29655AF}" type="datetimeFigureOut">
              <a:rPr lang="en-US" altLang="ja-JP">
                <a:solidFill>
                  <a:srgbClr val="000000"/>
                </a:solidFill>
              </a:rPr>
              <a:pPr>
                <a:defRPr/>
              </a:pPr>
              <a:t>5/6/2016</a:t>
            </a:fld>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1A27E5-DF34-46DE-BB50-9D9B4660A97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106964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B8241E3D-0664-4DD4-9278-090D7F7438CA}" type="datetimeFigureOut">
              <a:rPr lang="en-US" altLang="ja-JP">
                <a:solidFill>
                  <a:srgbClr val="000000"/>
                </a:solidFill>
              </a:rPr>
              <a:pPr>
                <a:defRPr/>
              </a:pPr>
              <a:t>5/6/2016</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8F222BB-0053-43C5-9A03-7999DE0E21C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7127864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2CDBB00A-0E1E-40BB-B612-F3A471F4AB37}" type="datetimeFigureOut">
              <a:rPr lang="en-US" altLang="ja-JP">
                <a:solidFill>
                  <a:srgbClr val="000000"/>
                </a:solidFill>
              </a:rPr>
              <a:pPr>
                <a:defRPr/>
              </a:pPr>
              <a:t>5/6/2016</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B9EF85E-7248-491A-9B3A-94078CD6C28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0017225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0278F45B-DCB9-4057-91BF-8332DA8698BF}"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00E6FA-0131-4CB5-889B-BAF56E487AE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134678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87FC7909-956A-48BC-A87C-D067621D0DD4}"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63954B-F9D1-4630-A777-9A3099CBD64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375108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AD3B90BE-4C9B-41CA-8BE2-A4CE4104FF7A}" type="datetimeFigureOut">
              <a:rPr lang="en-US" altLang="ja-JP">
                <a:solidFill>
                  <a:srgbClr val="000000"/>
                </a:solidFill>
              </a:rPr>
              <a:pPr>
                <a:defRPr/>
              </a:pPr>
              <a:t>5/6/2016</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CA0A9B4-A769-4391-9723-79F0B757263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0472679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fld id="{4F569C54-AB32-49B5-994C-C274E82230BB}" type="datetimeFigureOut">
              <a:rPr lang="en-US" altLang="ja-JP">
                <a:solidFill>
                  <a:srgbClr val="000000"/>
                </a:solidFill>
              </a:rPr>
              <a:pPr>
                <a:defRPr/>
              </a:pPr>
              <a:t>5/6/2016</a:t>
            </a:fld>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EE3D4878-D85F-4B18-9D39-C9A7B294E3C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2548356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fld id="{A531BDFF-3947-4F31-823B-086857EFCEF0}" type="datetimeFigureOut">
              <a:rPr lang="en-US" altLang="ja-JP">
                <a:solidFill>
                  <a:srgbClr val="000000"/>
                </a:solidFill>
              </a:rPr>
              <a:pPr>
                <a:defRPr/>
              </a:pPr>
              <a:t>5/6/2016</a:t>
            </a:fld>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98735BC1-B40E-4C84-BAB2-B070352040B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2502095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A16FE002-4F8D-4873-B482-50FDD7ADD168}"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B9A456-FDEF-49B1-BF97-E5E55FD3918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1228521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ED569F71-4416-43A8-ADF9-8BD012B064BB}"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E659FBF-ED7B-4706-9B37-03136DE68BB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631724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ACAA6-7F7F-4801-8E12-7C6AC4888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880768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ED3EA54F-9A5A-473A-9714-FBE84AB7B5FC}"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1DE3159-A666-44C5-9C98-737E91577E0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1819940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3F9B0404-0CAB-4709-98DE-5390B1798888}"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A9C57B-9C0F-4AF0-A562-257F39A2262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4028852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F6EA63B1-548E-4CF1-BF72-37574560DAEB}" type="datetimeFigureOut">
              <a:rPr lang="en-US" altLang="ja-JP">
                <a:solidFill>
                  <a:srgbClr val="000000"/>
                </a:solidFill>
              </a:rPr>
              <a:pPr>
                <a:defRPr/>
              </a:pPr>
              <a:t>5/6/2016</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BC49BDE-3661-4415-83F1-5A76D69836E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4010120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438A6CA8-7496-4F49-90EA-EA5475A40082}" type="datetimeFigureOut">
              <a:rPr lang="en-US" altLang="ja-JP">
                <a:solidFill>
                  <a:srgbClr val="000000"/>
                </a:solidFill>
              </a:rPr>
              <a:pPr>
                <a:defRPr/>
              </a:pPr>
              <a:t>5/6/2016</a:t>
            </a:fld>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12681A9-9A48-4BD2-AEE0-BDD13877832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1319036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6E420C04-B70D-4883-9F1D-7B7B548739AE}" type="datetimeFigureOut">
              <a:rPr lang="en-US" altLang="ja-JP">
                <a:solidFill>
                  <a:srgbClr val="000000"/>
                </a:solidFill>
              </a:rPr>
              <a:pPr>
                <a:defRPr/>
              </a:pPr>
              <a:t>5/6/2016</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E4895C-CBC0-46B7-B2AF-E2A46867C22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3073495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C34B894-5157-4A48-8FE3-B521B29655AF}" type="datetimeFigureOut">
              <a:rPr lang="en-US" altLang="ja-JP">
                <a:solidFill>
                  <a:srgbClr val="000000"/>
                </a:solidFill>
              </a:rPr>
              <a:pPr>
                <a:defRPr/>
              </a:pPr>
              <a:t>5/6/2016</a:t>
            </a:fld>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1A27E5-DF34-46DE-BB50-9D9B4660A97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8659558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B8241E3D-0664-4DD4-9278-090D7F7438CA}" type="datetimeFigureOut">
              <a:rPr lang="en-US" altLang="ja-JP">
                <a:solidFill>
                  <a:srgbClr val="000000"/>
                </a:solidFill>
              </a:rPr>
              <a:pPr>
                <a:defRPr/>
              </a:pPr>
              <a:t>5/6/2016</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8F222BB-0053-43C5-9A03-7999DE0E21C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2052680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2CDBB00A-0E1E-40BB-B612-F3A471F4AB37}" type="datetimeFigureOut">
              <a:rPr lang="en-US" altLang="ja-JP">
                <a:solidFill>
                  <a:srgbClr val="000000"/>
                </a:solidFill>
              </a:rPr>
              <a:pPr>
                <a:defRPr/>
              </a:pPr>
              <a:t>5/6/2016</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B9EF85E-7248-491A-9B3A-94078CD6C28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5693648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0278F45B-DCB9-4057-91BF-8332DA8698BF}"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00E6FA-0131-4CB5-889B-BAF56E487AE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8330795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87FC7909-956A-48BC-A87C-D067621D0DD4}"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63954B-F9D1-4630-A777-9A3099CBD64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70907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2AC445AC-504F-44C8-9012-7CD476D37C78}" type="datetimeFigureOut">
              <a:rPr lang="ja-JP" altLang="en-US"/>
              <a:pPr>
                <a:defRPr/>
              </a:pPr>
              <a:t>2016/5/6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34A18346-E749-4B4D-B67C-6B9EDA519BF9}" type="slidenum">
              <a:rPr lang="ja-JP" altLang="en-US"/>
              <a:pPr/>
              <a:t>‹#›</a:t>
            </a:fld>
            <a:endParaRPr lang="ja-JP" altLang="en-US"/>
          </a:p>
        </p:txBody>
      </p:sp>
    </p:spTree>
    <p:extLst>
      <p:ext uri="{BB962C8B-B14F-4D97-AF65-F5344CB8AC3E}">
        <p14:creationId xmlns:p14="http://schemas.microsoft.com/office/powerpoint/2010/main" val="3760626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7D368-3B00-420E-BA28-814AB878A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304995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AD3B90BE-4C9B-41CA-8BE2-A4CE4104FF7A}" type="datetimeFigureOut">
              <a:rPr lang="en-US" altLang="ja-JP">
                <a:solidFill>
                  <a:srgbClr val="000000"/>
                </a:solidFill>
              </a:rPr>
              <a:pPr>
                <a:defRPr/>
              </a:pPr>
              <a:t>5/6/2016</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CA0A9B4-A769-4391-9723-79F0B757263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1958009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fld id="{4F569C54-AB32-49B5-994C-C274E82230BB}" type="datetimeFigureOut">
              <a:rPr lang="en-US" altLang="ja-JP">
                <a:solidFill>
                  <a:srgbClr val="000000"/>
                </a:solidFill>
              </a:rPr>
              <a:pPr>
                <a:defRPr/>
              </a:pPr>
              <a:t>5/6/2016</a:t>
            </a:fld>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EE3D4878-D85F-4B18-9D39-C9A7B294E3C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6788475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fld id="{A531BDFF-3947-4F31-823B-086857EFCEF0}" type="datetimeFigureOut">
              <a:rPr lang="en-US" altLang="ja-JP">
                <a:solidFill>
                  <a:srgbClr val="000000"/>
                </a:solidFill>
              </a:rPr>
              <a:pPr>
                <a:defRPr/>
              </a:pPr>
              <a:t>5/6/2016</a:t>
            </a:fld>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98735BC1-B40E-4C84-BAB2-B070352040B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1242105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A16FE002-4F8D-4873-B482-50FDD7ADD168}"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B9A456-FDEF-49B1-BF97-E5E55FD3918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9439366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ED569F71-4416-43A8-ADF9-8BD012B064BB}"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E659FBF-ED7B-4706-9B37-03136DE68BB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0899140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ED3EA54F-9A5A-473A-9714-FBE84AB7B5FC}"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1DE3159-A666-44C5-9C98-737E91577E0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5185873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3F9B0404-0CAB-4709-98DE-5390B1798888}"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A9C57B-9C0F-4AF0-A562-257F39A2262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8594642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F6EA63B1-548E-4CF1-BF72-37574560DAEB}" type="datetimeFigureOut">
              <a:rPr lang="en-US" altLang="ja-JP">
                <a:solidFill>
                  <a:srgbClr val="000000"/>
                </a:solidFill>
              </a:rPr>
              <a:pPr>
                <a:defRPr/>
              </a:pPr>
              <a:t>5/6/2016</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BC49BDE-3661-4415-83F1-5A76D69836E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0662368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438A6CA8-7496-4F49-90EA-EA5475A40082}" type="datetimeFigureOut">
              <a:rPr lang="en-US" altLang="ja-JP">
                <a:solidFill>
                  <a:srgbClr val="000000"/>
                </a:solidFill>
              </a:rPr>
              <a:pPr>
                <a:defRPr/>
              </a:pPr>
              <a:t>5/6/2016</a:t>
            </a:fld>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12681A9-9A48-4BD2-AEE0-BDD13877832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307411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6E420C04-B70D-4883-9F1D-7B7B548739AE}" type="datetimeFigureOut">
              <a:rPr lang="en-US" altLang="ja-JP">
                <a:solidFill>
                  <a:srgbClr val="000000"/>
                </a:solidFill>
              </a:rPr>
              <a:pPr>
                <a:defRPr/>
              </a:pPr>
              <a:t>5/6/2016</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E4895C-CBC0-46B7-B2AF-E2A46867C22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94868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D1C35-7C3D-4477-B130-4D9F1BC04A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6845128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C34B894-5157-4A48-8FE3-B521B29655AF}" type="datetimeFigureOut">
              <a:rPr lang="en-US" altLang="ja-JP">
                <a:solidFill>
                  <a:srgbClr val="000000"/>
                </a:solidFill>
              </a:rPr>
              <a:pPr>
                <a:defRPr/>
              </a:pPr>
              <a:t>5/6/2016</a:t>
            </a:fld>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41A27E5-DF34-46DE-BB50-9D9B4660A97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1011591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B8241E3D-0664-4DD4-9278-090D7F7438CA}" type="datetimeFigureOut">
              <a:rPr lang="en-US" altLang="ja-JP">
                <a:solidFill>
                  <a:srgbClr val="000000"/>
                </a:solidFill>
              </a:rPr>
              <a:pPr>
                <a:defRPr/>
              </a:pPr>
              <a:t>5/6/2016</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8F222BB-0053-43C5-9A03-7999DE0E21C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1106865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2CDBB00A-0E1E-40BB-B612-F3A471F4AB37}" type="datetimeFigureOut">
              <a:rPr lang="en-US" altLang="ja-JP">
                <a:solidFill>
                  <a:srgbClr val="000000"/>
                </a:solidFill>
              </a:rPr>
              <a:pPr>
                <a:defRPr/>
              </a:pPr>
              <a:t>5/6/2016</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B9EF85E-7248-491A-9B3A-94078CD6C28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8444238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0278F45B-DCB9-4057-91BF-8332DA8698BF}"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00E6FA-0131-4CB5-889B-BAF56E487AE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7839882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87FC7909-956A-48BC-A87C-D067621D0DD4}"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63954B-F9D1-4630-A777-9A3099CBD64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8181118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AD3B90BE-4C9B-41CA-8BE2-A4CE4104FF7A}" type="datetimeFigureOut">
              <a:rPr lang="en-US" altLang="ja-JP">
                <a:solidFill>
                  <a:srgbClr val="000000"/>
                </a:solidFill>
              </a:rPr>
              <a:pPr>
                <a:defRPr/>
              </a:pPr>
              <a:t>5/6/2016</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CA0A9B4-A769-4391-9723-79F0B757263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1158702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fld id="{4F569C54-AB32-49B5-994C-C274E82230BB}" type="datetimeFigureOut">
              <a:rPr lang="en-US" altLang="ja-JP">
                <a:solidFill>
                  <a:srgbClr val="000000"/>
                </a:solidFill>
              </a:rPr>
              <a:pPr>
                <a:defRPr/>
              </a:pPr>
              <a:t>5/6/2016</a:t>
            </a:fld>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EE3D4878-D85F-4B18-9D39-C9A7B294E3C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0002853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fld id="{A531BDFF-3947-4F31-823B-086857EFCEF0}" type="datetimeFigureOut">
              <a:rPr lang="en-US" altLang="ja-JP">
                <a:solidFill>
                  <a:srgbClr val="000000"/>
                </a:solidFill>
              </a:rPr>
              <a:pPr>
                <a:defRPr/>
              </a:pPr>
              <a:t>5/6/2016</a:t>
            </a:fld>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98735BC1-B40E-4C84-BAB2-B070352040B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9287707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A16FE002-4F8D-4873-B482-50FDD7ADD168}" type="datetimeFigureOut">
              <a:rPr lang="en-US" altLang="ja-JP">
                <a:solidFill>
                  <a:srgbClr val="000000"/>
                </a:solidFill>
              </a:rPr>
              <a:pPr>
                <a:defRPr/>
              </a:pPr>
              <a:t>5/6/2016</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B9A456-FDEF-49B1-BF97-E5E55FD3918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0786372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BE6FE4-7034-4E15-92B8-7674C310DDF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39215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3D5F5-82A3-40B8-AA2E-B23916C4C3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8326116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71E44D-532F-4FFB-A87F-2ED7D4D6139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2320058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AD498CA-0E75-484E-907E-2C3DF482853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936820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C004F74-B611-4FA1-96A7-AC4735BD312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8822962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5D43AE6-863C-40D7-8E19-B1CE7E45417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4765809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A2CB331-263D-4946-B899-710C2C792C5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9549488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05FD153-7970-4477-9BBA-B0F62DC5A5B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3329597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0E0E6E-7BC3-421E-8924-C53C2E3920D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7839266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18429F-EB65-43A6-8A76-3D42640862E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6671404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A4DCF2-E492-4894-B622-AAB19CB196C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3493939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02B485D-B686-445A-BB65-6E19CEEC910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27508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FED19-B310-4BB5-B49E-F89F9ADBF1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0318165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36AF81-ADB9-4C6F-B5F0-76DAAC4D4EC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7732482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78F860-9734-4794-B0AD-E1868FEDE93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4720190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7D368-3B00-420E-BA28-814AB878A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3727788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D1C35-7C3D-4477-B130-4D9F1BC04A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231281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3D5F5-82A3-40B8-AA2E-B23916C4C3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8102679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FED19-B310-4BB5-B49E-F89F9ADBF1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3480629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04DB32-B9B1-486F-ACD4-A9ABD69CAE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0411186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650DAB-80A4-47A0-A866-6D8B1AEF0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4901504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6D70EC-185E-4645-BFC5-F8D10FB1FB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1130530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49615-99EB-4C75-A8C3-4515C3B20E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8780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04DB32-B9B1-486F-ACD4-A9ABD69CAE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3322071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2F853F-6B51-404D-8A8E-6307F63CC4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3389522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5013-C1F2-48C0-9CCB-6D1DA95206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8329765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D34B8-7204-4F4C-BE34-7855C935A7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262379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D2E63-7163-4FBC-B3CD-0002940586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706338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180CDA-EAF7-404C-A6D7-EABEA503B4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440624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B5D78-E0AB-47D3-B630-5CEF38D0B5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1305019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28C6FC-33BB-45FF-A228-961AF71CB3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1102583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ACAA6-7F7F-4801-8E12-7C6AC4888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412392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7D368-3B00-420E-BA28-814AB878A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957919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D1C35-7C3D-4477-B130-4D9F1BC04A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673376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650DAB-80A4-47A0-A866-6D8B1AEF0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367394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3D5F5-82A3-40B8-AA2E-B23916C4C3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3365932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FED19-B310-4BB5-B49E-F89F9ADBF1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5704284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04DB32-B9B1-486F-ACD4-A9ABD69CAE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815216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650DAB-80A4-47A0-A866-6D8B1AEF0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5246692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6D70EC-185E-4645-BFC5-F8D10FB1FB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1445235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49615-99EB-4C75-A8C3-4515C3B20E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1116207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2F853F-6B51-404D-8A8E-6307F63CC4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1119095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5013-C1F2-48C0-9CCB-6D1DA95206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4581792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D34B8-7204-4F4C-BE34-7855C935A7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0988377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D2E63-7163-4FBC-B3CD-0002940586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39928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6D70EC-185E-4645-BFC5-F8D10FB1FB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61390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180CDA-EAF7-404C-A6D7-EABEA503B4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1269921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B5D78-E0AB-47D3-B630-5CEF38D0B5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9443733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28C6FC-33BB-45FF-A228-961AF71CB3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608338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ACAA6-7F7F-4801-8E12-7C6AC4888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3872209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7D368-3B00-420E-BA28-814AB878A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7643257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D1C35-7C3D-4477-B130-4D9F1BC04A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8882269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3D5F5-82A3-40B8-AA2E-B23916C4C3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8418941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FED19-B310-4BB5-B49E-F89F9ADBF1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3187749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04DB32-B9B1-486F-ACD4-A9ABD69CAE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7953074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650DAB-80A4-47A0-A866-6D8B1AEF0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230850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49615-99EB-4C75-A8C3-4515C3B20E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6907604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6D70EC-185E-4645-BFC5-F8D10FB1FB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8099816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49615-99EB-4C75-A8C3-4515C3B20E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6638484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2F853F-6B51-404D-8A8E-6307F63CC4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1399605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5013-C1F2-48C0-9CCB-6D1DA95206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7495974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D34B8-7204-4F4C-BE34-7855C935A7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1093483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D2E63-7163-4FBC-B3CD-0002940586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1023276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180CDA-EAF7-404C-A6D7-EABEA503B4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5357339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B5D78-E0AB-47D3-B630-5CEF38D0B5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7597131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28C6FC-33BB-45FF-A228-961AF71CB3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8743500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ACAA6-7F7F-4801-8E12-7C6AC4888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827539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2F853F-6B51-404D-8A8E-6307F63CC4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347927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D71E5A-D557-4AD8-B1A1-3F73BEF8E9E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7682176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045324-1308-45C8-9219-52C203ED126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6015508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7FB247-2688-4DA6-9C1A-34987E77093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2367319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F52D6C-97B1-4571-9567-23D2EDEB593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2482489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7C4C0F-4D07-43E1-9088-C8ECE15E1BA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3501300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A411EA-0FCB-43E2-9CDA-306FF33F1ED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4438592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3EFB3E3-F35E-442B-8A75-8F09AA4DF3B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6553966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A1CCA6-7888-46BF-B9F5-471EC05D032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6284535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3F113F-07FC-4D79-8894-00011D97C4C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322283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8C5E4D-154E-4339-8733-00A1D6267E1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746395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5013-C1F2-48C0-9CCB-6D1DA95206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5594517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0522BD-75F9-43FF-957D-FCD47142B6D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4128195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D196DE-F5B2-4F3A-A2DF-116B7A94072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1492235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7CB08-F4F6-4066-8F88-F33B5DC4A95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5067066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0EB8C17-AE6C-4721-8169-CBC5F95C3C2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6403883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7D368-3B00-420E-BA28-814AB878A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7290439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D1C35-7C3D-4477-B130-4D9F1BC04A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6778775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3D5F5-82A3-40B8-AA2E-B23916C4C3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5736523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FED19-B310-4BB5-B49E-F89F9ADBF1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8278402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04DB32-B9B1-486F-ACD4-A9ABD69CAE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3390581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650DAB-80A4-47A0-A866-6D8B1AEF0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1856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69EFD8A2-E6D8-48CF-9426-1C4ADC4C2891}" type="datetimeFigureOut">
              <a:rPr lang="ja-JP" altLang="en-US"/>
              <a:pPr>
                <a:defRPr/>
              </a:pPr>
              <a:t>2016/5/6</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45FFFB90-04A9-42ED-9F62-18A27ACB6CC2}" type="slidenum">
              <a:rPr lang="ja-JP" altLang="en-US"/>
              <a:pPr/>
              <a:t>‹#›</a:t>
            </a:fld>
            <a:endParaRPr lang="ja-JP" altLang="en-US"/>
          </a:p>
        </p:txBody>
      </p:sp>
    </p:spTree>
    <p:extLst>
      <p:ext uri="{BB962C8B-B14F-4D97-AF65-F5344CB8AC3E}">
        <p14:creationId xmlns:p14="http://schemas.microsoft.com/office/powerpoint/2010/main" val="29359171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D34B8-7204-4F4C-BE34-7855C935A7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9736318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6D70EC-185E-4645-BFC5-F8D10FB1FB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083828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49615-99EB-4C75-A8C3-4515C3B20E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0353032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2F853F-6B51-404D-8A8E-6307F63CC4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9116711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5013-C1F2-48C0-9CCB-6D1DA95206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4556218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D34B8-7204-4F4C-BE34-7855C935A7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1030624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D2E63-7163-4FBC-B3CD-0002940586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095111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180CDA-EAF7-404C-A6D7-EABEA503B4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367451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B5D78-E0AB-47D3-B630-5CEF38D0B5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8485246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28C6FC-33BB-45FF-A228-961AF71CB3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9831456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ACAA6-7F7F-4801-8E12-7C6AC4888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37803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D2E63-7163-4FBC-B3CD-0002940586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7470867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7D368-3B00-420E-BA28-814AB878A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6949648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D1C35-7C3D-4477-B130-4D9F1BC04A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8183316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3D5F5-82A3-40B8-AA2E-B23916C4C3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6323955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FED19-B310-4BB5-B49E-F89F9ADBF1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083831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04DB32-B9B1-486F-ACD4-A9ABD69CAE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613243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650DAB-80A4-47A0-A866-6D8B1AEF0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2820262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6D70EC-185E-4645-BFC5-F8D10FB1FB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9944810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49615-99EB-4C75-A8C3-4515C3B20E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1113619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2F853F-6B51-404D-8A8E-6307F63CC4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5833182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5013-C1F2-48C0-9CCB-6D1DA95206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481614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180CDA-EAF7-404C-A6D7-EABEA503B4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8165617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D34B8-7204-4F4C-BE34-7855C935A7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9162106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D2E63-7163-4FBC-B3CD-0002940586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9106672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180CDA-EAF7-404C-A6D7-EABEA503B4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8825025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B5D78-E0AB-47D3-B630-5CEF38D0B5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0917538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28C6FC-33BB-45FF-A228-961AF71CB3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4076781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ACAA6-7F7F-4801-8E12-7C6AC4888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7891308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7D368-3B00-420E-BA28-814AB878A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8935022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D1C35-7C3D-4477-B130-4D9F1BC04A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2293078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3D5F5-82A3-40B8-AA2E-B23916C4C3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445073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FED19-B310-4BB5-B49E-F89F9ADBF1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74297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B5D78-E0AB-47D3-B630-5CEF38D0B5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3055092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04DB32-B9B1-486F-ACD4-A9ABD69CAE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3791062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650DAB-80A4-47A0-A866-6D8B1AEF0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5625178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6D70EC-185E-4645-BFC5-F8D10FB1FB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2131196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49615-99EB-4C75-A8C3-4515C3B20E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3109802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2F853F-6B51-404D-8A8E-6307F63CC4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551321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5013-C1F2-48C0-9CCB-6D1DA95206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3041750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D34B8-7204-4F4C-BE34-7855C935A7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74392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D2E63-7163-4FBC-B3CD-0002940586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2945670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180CDA-EAF7-404C-A6D7-EABEA503B4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34824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B5D78-E0AB-47D3-B630-5CEF38D0B5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171538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28C6FC-33BB-45FF-A228-961AF71CB3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4634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28C6FC-33BB-45FF-A228-961AF71CB3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5127268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ACAA6-7F7F-4801-8E12-7C6AC4888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874300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7D368-3B00-420E-BA28-814AB878A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167552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D1C35-7C3D-4477-B130-4D9F1BC04A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0762065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3D5F5-82A3-40B8-AA2E-B23916C4C3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8008626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FED19-B310-4BB5-B49E-F89F9ADBF1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6372489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04DB32-B9B1-486F-ACD4-A9ABD69CAE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7926609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650DAB-80A4-47A0-A866-6D8B1AEF0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0999521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6D70EC-185E-4645-BFC5-F8D10FB1FB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4687491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49615-99EB-4C75-A8C3-4515C3B20E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11439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ACAA6-7F7F-4801-8E12-7C6AC4888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1978005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2F853F-6B51-404D-8A8E-6307F63CC4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5453740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5013-C1F2-48C0-9CCB-6D1DA95206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3021765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D34B8-7204-4F4C-BE34-7855C935A7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8523592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D2E63-7163-4FBC-B3CD-0002940586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3751010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180CDA-EAF7-404C-A6D7-EABEA503B4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392781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B5D78-E0AB-47D3-B630-5CEF38D0B5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997846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28C6FC-33BB-45FF-A228-961AF71CB3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9335310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ACAA6-7F7F-4801-8E12-7C6AC4888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2328837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7D368-3B00-420E-BA28-814AB878A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467962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D1C35-7C3D-4477-B130-4D9F1BC04A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963666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7D368-3B00-420E-BA28-814AB878A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1710026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3D5F5-82A3-40B8-AA2E-B23916C4C3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1402416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FED19-B310-4BB5-B49E-F89F9ADBF1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93515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04DB32-B9B1-486F-ACD4-A9ABD69CAE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7983700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650DAB-80A4-47A0-A866-6D8B1AEF0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5310800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6D70EC-185E-4645-BFC5-F8D10FB1FB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4726923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49615-99EB-4C75-A8C3-4515C3B20E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9871032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2F853F-6B51-404D-8A8E-6307F63CC4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7373714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5013-C1F2-48C0-9CCB-6D1DA95206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2913296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D34B8-7204-4F4C-BE34-7855C935A7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4078790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D2E63-7163-4FBC-B3CD-0002940586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870210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D1C35-7C3D-4477-B130-4D9F1BC04A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2193287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180CDA-EAF7-404C-A6D7-EABEA503B4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9144253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B5D78-E0AB-47D3-B630-5CEF38D0B5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8400981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28C6FC-33BB-45FF-A228-961AF71CB3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132731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ACAA6-7F7F-4801-8E12-7C6AC4888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7852384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7D368-3B00-420E-BA28-814AB878A7B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4271186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7D1C35-7C3D-4477-B130-4D9F1BC04A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7447331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3D5F5-82A3-40B8-AA2E-B23916C4C3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5134413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FED19-B310-4BB5-B49E-F89F9ADBF1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3621374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04DB32-B9B1-486F-ACD4-A9ABD69CAE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3972507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650DAB-80A4-47A0-A866-6D8B1AEF0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51271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3D5F5-82A3-40B8-AA2E-B23916C4C3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4898298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6D70EC-185E-4645-BFC5-F8D10FB1FB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0695422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49615-99EB-4C75-A8C3-4515C3B20E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059005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2F853F-6B51-404D-8A8E-6307F63CC4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3635216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5013-C1F2-48C0-9CCB-6D1DA95206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4223937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D34B8-7204-4F4C-BE34-7855C935A7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3517180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D2E63-7163-4FBC-B3CD-0002940586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1888814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180CDA-EAF7-404C-A6D7-EABEA503B4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3988321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B5D78-E0AB-47D3-B630-5CEF38D0B5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9388379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28C6FC-33BB-45FF-A228-961AF71CB3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9367144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ACAA6-7F7F-4801-8E12-7C6AC4888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33107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5FED19-B310-4BB5-B49E-F89F9ADBF1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9538991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80FC2F08-5B96-489F-AA94-11D79DE24A57}" type="slidenum">
              <a:rPr lang="en-US" altLang="ja-JP"/>
              <a:pPr>
                <a:defRPr/>
              </a:pPr>
              <a:t>‹#›</a:t>
            </a:fld>
            <a:endParaRPr lang="en-US" altLang="ja-JP"/>
          </a:p>
        </p:txBody>
      </p:sp>
    </p:spTree>
    <p:extLst>
      <p:ext uri="{BB962C8B-B14F-4D97-AF65-F5344CB8AC3E}">
        <p14:creationId xmlns:p14="http://schemas.microsoft.com/office/powerpoint/2010/main" val="252625699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29246CD2-33B0-4726-BB9D-E63DE03F1FDD}" type="slidenum">
              <a:rPr lang="en-US" altLang="ja-JP"/>
              <a:pPr>
                <a:defRPr/>
              </a:pPr>
              <a:t>‹#›</a:t>
            </a:fld>
            <a:endParaRPr lang="en-US" altLang="ja-JP"/>
          </a:p>
        </p:txBody>
      </p:sp>
    </p:spTree>
    <p:extLst>
      <p:ext uri="{BB962C8B-B14F-4D97-AF65-F5344CB8AC3E}">
        <p14:creationId xmlns:p14="http://schemas.microsoft.com/office/powerpoint/2010/main" val="225378137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D50C5CD4-F18F-44F0-9431-99FE4393C839}" type="slidenum">
              <a:rPr lang="en-US" altLang="ja-JP"/>
              <a:pPr>
                <a:defRPr/>
              </a:pPr>
              <a:t>‹#›</a:t>
            </a:fld>
            <a:endParaRPr lang="en-US" altLang="ja-JP"/>
          </a:p>
        </p:txBody>
      </p:sp>
    </p:spTree>
    <p:extLst>
      <p:ext uri="{BB962C8B-B14F-4D97-AF65-F5344CB8AC3E}">
        <p14:creationId xmlns:p14="http://schemas.microsoft.com/office/powerpoint/2010/main" val="292816544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5800B64C-28DB-46B6-94D2-A2450108BBC3}" type="slidenum">
              <a:rPr lang="en-US" altLang="ja-JP"/>
              <a:pPr>
                <a:defRPr/>
              </a:pPr>
              <a:t>‹#›</a:t>
            </a:fld>
            <a:endParaRPr lang="en-US" altLang="ja-JP"/>
          </a:p>
        </p:txBody>
      </p:sp>
    </p:spTree>
    <p:extLst>
      <p:ext uri="{BB962C8B-B14F-4D97-AF65-F5344CB8AC3E}">
        <p14:creationId xmlns:p14="http://schemas.microsoft.com/office/powerpoint/2010/main" val="428956413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55D0EB55-7EFC-4992-A05D-57359455E0D2}" type="slidenum">
              <a:rPr lang="en-US" altLang="ja-JP"/>
              <a:pPr>
                <a:defRPr/>
              </a:pPr>
              <a:t>‹#›</a:t>
            </a:fld>
            <a:endParaRPr lang="en-US" altLang="ja-JP"/>
          </a:p>
        </p:txBody>
      </p:sp>
    </p:spTree>
    <p:extLst>
      <p:ext uri="{BB962C8B-B14F-4D97-AF65-F5344CB8AC3E}">
        <p14:creationId xmlns:p14="http://schemas.microsoft.com/office/powerpoint/2010/main" val="143696771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0FF07E5D-F9F3-421A-ABF5-D527A3AA6F84}" type="slidenum">
              <a:rPr lang="en-US" altLang="ja-JP"/>
              <a:pPr>
                <a:defRPr/>
              </a:pPr>
              <a:t>‹#›</a:t>
            </a:fld>
            <a:endParaRPr lang="en-US" altLang="ja-JP"/>
          </a:p>
        </p:txBody>
      </p:sp>
    </p:spTree>
    <p:extLst>
      <p:ext uri="{BB962C8B-B14F-4D97-AF65-F5344CB8AC3E}">
        <p14:creationId xmlns:p14="http://schemas.microsoft.com/office/powerpoint/2010/main" val="128522379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6CC1732C-08C7-4612-8419-587920153B6E}" type="slidenum">
              <a:rPr lang="en-US" altLang="ja-JP"/>
              <a:pPr>
                <a:defRPr/>
              </a:pPr>
              <a:t>‹#›</a:t>
            </a:fld>
            <a:endParaRPr lang="en-US" altLang="ja-JP"/>
          </a:p>
        </p:txBody>
      </p:sp>
    </p:spTree>
    <p:extLst>
      <p:ext uri="{BB962C8B-B14F-4D97-AF65-F5344CB8AC3E}">
        <p14:creationId xmlns:p14="http://schemas.microsoft.com/office/powerpoint/2010/main" val="364161333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E6E33EE3-9F5B-4AE8-80CF-6C55DAC4BBC1}" type="slidenum">
              <a:rPr lang="en-US" altLang="ja-JP"/>
              <a:pPr>
                <a:defRPr/>
              </a:pPr>
              <a:t>‹#›</a:t>
            </a:fld>
            <a:endParaRPr lang="en-US" altLang="ja-JP"/>
          </a:p>
        </p:txBody>
      </p:sp>
    </p:spTree>
    <p:extLst>
      <p:ext uri="{BB962C8B-B14F-4D97-AF65-F5344CB8AC3E}">
        <p14:creationId xmlns:p14="http://schemas.microsoft.com/office/powerpoint/2010/main" val="30863355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D7F22E9C-1046-482D-841E-6B10D0D3C7F8}" type="slidenum">
              <a:rPr lang="en-US" altLang="ja-JP"/>
              <a:pPr>
                <a:defRPr/>
              </a:pPr>
              <a:t>‹#›</a:t>
            </a:fld>
            <a:endParaRPr lang="en-US" altLang="ja-JP"/>
          </a:p>
        </p:txBody>
      </p:sp>
    </p:spTree>
    <p:extLst>
      <p:ext uri="{BB962C8B-B14F-4D97-AF65-F5344CB8AC3E}">
        <p14:creationId xmlns:p14="http://schemas.microsoft.com/office/powerpoint/2010/main" val="222009249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B8BE3EF3-6016-49BB-95C2-1B83A4173590}" type="slidenum">
              <a:rPr lang="en-US" altLang="ja-JP"/>
              <a:pPr>
                <a:defRPr/>
              </a:pPr>
              <a:t>‹#›</a:t>
            </a:fld>
            <a:endParaRPr lang="en-US" altLang="ja-JP"/>
          </a:p>
        </p:txBody>
      </p:sp>
    </p:spTree>
    <p:extLst>
      <p:ext uri="{BB962C8B-B14F-4D97-AF65-F5344CB8AC3E}">
        <p14:creationId xmlns:p14="http://schemas.microsoft.com/office/powerpoint/2010/main" val="634198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A20BAEA0-9344-4078-9CBB-084CDD071833}" type="datetimeFigureOut">
              <a:rPr lang="ja-JP" altLang="en-US"/>
              <a:pPr>
                <a:defRPr/>
              </a:pPr>
              <a:t>2016/5/6</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fld id="{09B31201-4B94-4643-BF1F-008E68533D1B}" type="slidenum">
              <a:rPr lang="ja-JP" altLang="en-US"/>
              <a:pPr/>
              <a:t>‹#›</a:t>
            </a:fld>
            <a:endParaRPr lang="ja-JP" altLang="en-US"/>
          </a:p>
        </p:txBody>
      </p:sp>
    </p:spTree>
    <p:extLst>
      <p:ext uri="{BB962C8B-B14F-4D97-AF65-F5344CB8AC3E}">
        <p14:creationId xmlns:p14="http://schemas.microsoft.com/office/powerpoint/2010/main" val="6818865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04DB32-B9B1-486F-ACD4-A9ABD69CAEC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91310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1EA8E715-C402-4E0E-B371-106A49566793}" type="slidenum">
              <a:rPr lang="en-US" altLang="ja-JP"/>
              <a:pPr>
                <a:defRPr/>
              </a:pPr>
              <a:t>‹#›</a:t>
            </a:fld>
            <a:endParaRPr lang="en-US" altLang="ja-JP"/>
          </a:p>
        </p:txBody>
      </p:sp>
    </p:spTree>
    <p:extLst>
      <p:ext uri="{BB962C8B-B14F-4D97-AF65-F5344CB8AC3E}">
        <p14:creationId xmlns:p14="http://schemas.microsoft.com/office/powerpoint/2010/main" val="364321430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068A590E-E98B-485E-BAFB-DA734118B0CC}" type="slidenum">
              <a:rPr lang="en-US" altLang="ja-JP"/>
              <a:pPr>
                <a:defRPr/>
              </a:pPr>
              <a:t>‹#›</a:t>
            </a:fld>
            <a:endParaRPr lang="en-US" altLang="ja-JP"/>
          </a:p>
        </p:txBody>
      </p:sp>
    </p:spTree>
    <p:extLst>
      <p:ext uri="{BB962C8B-B14F-4D97-AF65-F5344CB8AC3E}">
        <p14:creationId xmlns:p14="http://schemas.microsoft.com/office/powerpoint/2010/main" val="12244869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73069D34-2572-4ADB-926C-4B6055E4E310}" type="slidenum">
              <a:rPr lang="en-US" altLang="ja-JP"/>
              <a:pPr>
                <a:defRPr/>
              </a:pPr>
              <a:t>‹#›</a:t>
            </a:fld>
            <a:endParaRPr lang="en-US" altLang="ja-JP"/>
          </a:p>
        </p:txBody>
      </p:sp>
    </p:spTree>
    <p:extLst>
      <p:ext uri="{BB962C8B-B14F-4D97-AF65-F5344CB8AC3E}">
        <p14:creationId xmlns:p14="http://schemas.microsoft.com/office/powerpoint/2010/main" val="80057029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674A6B6C-D64E-45FC-9CFF-022A80C154DF}" type="slidenum">
              <a:rPr lang="en-US" altLang="ja-JP"/>
              <a:pPr>
                <a:defRPr/>
              </a:pPr>
              <a:t>‹#›</a:t>
            </a:fld>
            <a:endParaRPr lang="en-US" altLang="ja-JP"/>
          </a:p>
        </p:txBody>
      </p:sp>
    </p:spTree>
    <p:extLst>
      <p:ext uri="{BB962C8B-B14F-4D97-AF65-F5344CB8AC3E}">
        <p14:creationId xmlns:p14="http://schemas.microsoft.com/office/powerpoint/2010/main" val="268217923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2C7C208B-0F60-4AFF-B148-C2C4CC280B09}" type="slidenum">
              <a:rPr lang="en-US" altLang="ja-JP"/>
              <a:pPr>
                <a:defRPr/>
              </a:pPr>
              <a:t>‹#›</a:t>
            </a:fld>
            <a:endParaRPr lang="en-US" altLang="ja-JP"/>
          </a:p>
        </p:txBody>
      </p:sp>
    </p:spTree>
    <p:extLst>
      <p:ext uri="{BB962C8B-B14F-4D97-AF65-F5344CB8AC3E}">
        <p14:creationId xmlns:p14="http://schemas.microsoft.com/office/powerpoint/2010/main" val="93312712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C157C712-7023-4824-9A1E-38739308C75C}" type="slidenum">
              <a:rPr lang="en-US" altLang="ja-JP"/>
              <a:pPr>
                <a:defRPr/>
              </a:pPr>
              <a:t>‹#›</a:t>
            </a:fld>
            <a:endParaRPr lang="en-US" altLang="ja-JP"/>
          </a:p>
        </p:txBody>
      </p:sp>
    </p:spTree>
    <p:extLst>
      <p:ext uri="{BB962C8B-B14F-4D97-AF65-F5344CB8AC3E}">
        <p14:creationId xmlns:p14="http://schemas.microsoft.com/office/powerpoint/2010/main" val="265957414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DEF79B84-6608-4B6B-AE31-97D5AA068718}" type="slidenum">
              <a:rPr lang="en-US" altLang="ja-JP"/>
              <a:pPr>
                <a:defRPr/>
              </a:pPr>
              <a:t>‹#›</a:t>
            </a:fld>
            <a:endParaRPr lang="en-US" altLang="ja-JP"/>
          </a:p>
        </p:txBody>
      </p:sp>
    </p:spTree>
    <p:extLst>
      <p:ext uri="{BB962C8B-B14F-4D97-AF65-F5344CB8AC3E}">
        <p14:creationId xmlns:p14="http://schemas.microsoft.com/office/powerpoint/2010/main" val="312996307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0A14FD38-4F9C-4E74-95DE-FFD25B75A0DA}" type="slidenum">
              <a:rPr lang="en-US" altLang="ja-JP"/>
              <a:pPr>
                <a:defRPr/>
              </a:pPr>
              <a:t>‹#›</a:t>
            </a:fld>
            <a:endParaRPr lang="en-US" altLang="ja-JP"/>
          </a:p>
        </p:txBody>
      </p:sp>
    </p:spTree>
    <p:extLst>
      <p:ext uri="{BB962C8B-B14F-4D97-AF65-F5344CB8AC3E}">
        <p14:creationId xmlns:p14="http://schemas.microsoft.com/office/powerpoint/2010/main" val="12378732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1C912361-E577-4BAE-B2C3-A6FD056CE4B0}" type="slidenum">
              <a:rPr lang="en-US" altLang="ja-JP"/>
              <a:pPr>
                <a:defRPr/>
              </a:pPr>
              <a:t>‹#›</a:t>
            </a:fld>
            <a:endParaRPr lang="en-US" altLang="ja-JP"/>
          </a:p>
        </p:txBody>
      </p:sp>
    </p:spTree>
    <p:extLst>
      <p:ext uri="{BB962C8B-B14F-4D97-AF65-F5344CB8AC3E}">
        <p14:creationId xmlns:p14="http://schemas.microsoft.com/office/powerpoint/2010/main" val="13155047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A2E745A1-50F4-4396-87D1-F08C250CC71E}" type="slidenum">
              <a:rPr lang="en-US" altLang="ja-JP"/>
              <a:pPr>
                <a:defRPr/>
              </a:pPr>
              <a:t>‹#›</a:t>
            </a:fld>
            <a:endParaRPr lang="en-US" altLang="ja-JP"/>
          </a:p>
        </p:txBody>
      </p:sp>
    </p:spTree>
    <p:extLst>
      <p:ext uri="{BB962C8B-B14F-4D97-AF65-F5344CB8AC3E}">
        <p14:creationId xmlns:p14="http://schemas.microsoft.com/office/powerpoint/2010/main" val="34974381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650DAB-80A4-47A0-A866-6D8B1AEF0F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5499332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959635F2-D659-43AE-86D8-C40DB88125F5}" type="slidenum">
              <a:rPr lang="en-US" altLang="ja-JP"/>
              <a:pPr>
                <a:defRPr/>
              </a:pPr>
              <a:t>‹#›</a:t>
            </a:fld>
            <a:endParaRPr lang="en-US" altLang="ja-JP"/>
          </a:p>
        </p:txBody>
      </p:sp>
    </p:spTree>
    <p:extLst>
      <p:ext uri="{BB962C8B-B14F-4D97-AF65-F5344CB8AC3E}">
        <p14:creationId xmlns:p14="http://schemas.microsoft.com/office/powerpoint/2010/main" val="409825446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36947D8D-FD67-4855-B718-C3D6555FFF1A}" type="slidenum">
              <a:rPr lang="en-US" altLang="ja-JP"/>
              <a:pPr>
                <a:defRPr/>
              </a:pPr>
              <a:t>‹#›</a:t>
            </a:fld>
            <a:endParaRPr lang="en-US" altLang="ja-JP"/>
          </a:p>
        </p:txBody>
      </p:sp>
    </p:spTree>
    <p:extLst>
      <p:ext uri="{BB962C8B-B14F-4D97-AF65-F5344CB8AC3E}">
        <p14:creationId xmlns:p14="http://schemas.microsoft.com/office/powerpoint/2010/main" val="81159830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AD7DAF73-C46F-45C6-AF19-E666626A8655}" type="slidenum">
              <a:rPr lang="en-US" altLang="ja-JP"/>
              <a:pPr>
                <a:defRPr/>
              </a:pPr>
              <a:t>‹#›</a:t>
            </a:fld>
            <a:endParaRPr lang="en-US" altLang="ja-JP"/>
          </a:p>
        </p:txBody>
      </p:sp>
    </p:spTree>
    <p:extLst>
      <p:ext uri="{BB962C8B-B14F-4D97-AF65-F5344CB8AC3E}">
        <p14:creationId xmlns:p14="http://schemas.microsoft.com/office/powerpoint/2010/main" val="65231127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FF017976-B0AB-45A8-83C0-8A2FBF9C8C6F}" type="slidenum">
              <a:rPr lang="en-US" altLang="ja-JP"/>
              <a:pPr>
                <a:defRPr/>
              </a:pPr>
              <a:t>‹#›</a:t>
            </a:fld>
            <a:endParaRPr lang="en-US" altLang="ja-JP"/>
          </a:p>
        </p:txBody>
      </p:sp>
    </p:spTree>
    <p:extLst>
      <p:ext uri="{BB962C8B-B14F-4D97-AF65-F5344CB8AC3E}">
        <p14:creationId xmlns:p14="http://schemas.microsoft.com/office/powerpoint/2010/main" val="327591887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E6C196B9-8A83-4ADF-B53B-2A9788437CE7}" type="slidenum">
              <a:rPr lang="en-US" altLang="ja-JP"/>
              <a:pPr>
                <a:defRPr/>
              </a:pPr>
              <a:t>‹#›</a:t>
            </a:fld>
            <a:endParaRPr lang="en-US" altLang="ja-JP"/>
          </a:p>
        </p:txBody>
      </p:sp>
    </p:spTree>
    <p:extLst>
      <p:ext uri="{BB962C8B-B14F-4D97-AF65-F5344CB8AC3E}">
        <p14:creationId xmlns:p14="http://schemas.microsoft.com/office/powerpoint/2010/main" val="48991017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62B48696-AB8E-4DAC-8E8A-36C343E04BC5}" type="slidenum">
              <a:rPr lang="en-US" altLang="ja-JP"/>
              <a:pPr>
                <a:defRPr/>
              </a:pPr>
              <a:t>‹#›</a:t>
            </a:fld>
            <a:endParaRPr lang="en-US" altLang="ja-JP"/>
          </a:p>
        </p:txBody>
      </p:sp>
    </p:spTree>
    <p:extLst>
      <p:ext uri="{BB962C8B-B14F-4D97-AF65-F5344CB8AC3E}">
        <p14:creationId xmlns:p14="http://schemas.microsoft.com/office/powerpoint/2010/main" val="295431538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4949EF1B-D1B3-4ECB-BB9D-F2F15A8F9984}" type="slidenum">
              <a:rPr lang="en-US" altLang="ja-JP"/>
              <a:pPr>
                <a:defRPr/>
              </a:pPr>
              <a:t>‹#›</a:t>
            </a:fld>
            <a:endParaRPr lang="en-US" altLang="ja-JP"/>
          </a:p>
        </p:txBody>
      </p:sp>
    </p:spTree>
    <p:extLst>
      <p:ext uri="{BB962C8B-B14F-4D97-AF65-F5344CB8AC3E}">
        <p14:creationId xmlns:p14="http://schemas.microsoft.com/office/powerpoint/2010/main" val="2630922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9FE8CED9-E8F6-41CD-8E16-94707D182784}" type="slidenum">
              <a:rPr lang="en-US" altLang="ja-JP"/>
              <a:pPr>
                <a:defRPr/>
              </a:pPr>
              <a:t>‹#›</a:t>
            </a:fld>
            <a:endParaRPr lang="en-US" altLang="ja-JP"/>
          </a:p>
        </p:txBody>
      </p:sp>
    </p:spTree>
    <p:extLst>
      <p:ext uri="{BB962C8B-B14F-4D97-AF65-F5344CB8AC3E}">
        <p14:creationId xmlns:p14="http://schemas.microsoft.com/office/powerpoint/2010/main" val="15244564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169AD685-0735-4BF3-A8AF-A01F96E4EB10}" type="slidenum">
              <a:rPr lang="en-US" altLang="ja-JP"/>
              <a:pPr>
                <a:defRPr/>
              </a:pPr>
              <a:t>‹#›</a:t>
            </a:fld>
            <a:endParaRPr lang="en-US" altLang="ja-JP"/>
          </a:p>
        </p:txBody>
      </p:sp>
    </p:spTree>
    <p:extLst>
      <p:ext uri="{BB962C8B-B14F-4D97-AF65-F5344CB8AC3E}">
        <p14:creationId xmlns:p14="http://schemas.microsoft.com/office/powerpoint/2010/main" val="269235358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1A1FDB49-71C3-41A4-A6D9-0C8A91C19234}" type="slidenum">
              <a:rPr lang="en-US" altLang="ja-JP"/>
              <a:pPr>
                <a:defRPr/>
              </a:pPr>
              <a:t>‹#›</a:t>
            </a:fld>
            <a:endParaRPr lang="en-US" altLang="ja-JP"/>
          </a:p>
        </p:txBody>
      </p:sp>
    </p:spTree>
    <p:extLst>
      <p:ext uri="{BB962C8B-B14F-4D97-AF65-F5344CB8AC3E}">
        <p14:creationId xmlns:p14="http://schemas.microsoft.com/office/powerpoint/2010/main" val="2402862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6D70EC-185E-4645-BFC5-F8D10FB1FB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6426186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F732B756-3F21-4A86-806F-BD1C2A1CDB26}" type="slidenum">
              <a:rPr lang="en-US" altLang="ja-JP"/>
              <a:pPr>
                <a:defRPr/>
              </a:pPr>
              <a:t>‹#›</a:t>
            </a:fld>
            <a:endParaRPr lang="en-US" altLang="ja-JP"/>
          </a:p>
        </p:txBody>
      </p:sp>
    </p:spTree>
    <p:extLst>
      <p:ext uri="{BB962C8B-B14F-4D97-AF65-F5344CB8AC3E}">
        <p14:creationId xmlns:p14="http://schemas.microsoft.com/office/powerpoint/2010/main" val="291650842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a:ea typeface="ＭＳ Ｐゴシック" panose="020B0600070205080204" pitchFamily="50" charset="-128"/>
              </a:defRPr>
            </a:lvl1pPr>
          </a:lstStyle>
          <a:p>
            <a:pPr>
              <a:defRPr/>
            </a:pPr>
            <a:fld id="{2C23E646-BF75-4306-BBF1-8C9607A672AC}" type="slidenum">
              <a:rPr lang="en-US" altLang="ja-JP"/>
              <a:pPr>
                <a:defRPr/>
              </a:pPr>
              <a:t>‹#›</a:t>
            </a:fld>
            <a:endParaRPr lang="en-US" altLang="ja-JP"/>
          </a:p>
        </p:txBody>
      </p:sp>
    </p:spTree>
    <p:extLst>
      <p:ext uri="{BB962C8B-B14F-4D97-AF65-F5344CB8AC3E}">
        <p14:creationId xmlns:p14="http://schemas.microsoft.com/office/powerpoint/2010/main" val="18530874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kumimoji="0" lang="en-US">
              <a:solidFill>
                <a:prstClr val="white"/>
              </a:solidFill>
            </a:endParaRPr>
          </a:p>
        </p:txBody>
      </p:sp>
      <p:sp>
        <p:nvSpPr>
          <p:cNvPr id="9" name="タイトル 8"/>
          <p:cNvSpPr>
            <a:spLocks noGrp="1"/>
          </p:cNvSpPr>
          <p:nvPr>
            <p:ph type="ctrTitle"/>
          </p:nvPr>
        </p:nvSpPr>
        <p:spPr>
          <a:xfrm>
            <a:off x="685800" y="1752603"/>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ja-JP" altLang="en-US" smtClean="0"/>
              <a:t>マスター タイトルの書式設定</a:t>
            </a:r>
            <a:endParaRPr kumimoji="0" lang="en-US"/>
          </a:p>
        </p:txBody>
      </p:sp>
      <p:sp>
        <p:nvSpPr>
          <p:cNvPr id="17" name="サブタイトル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ja-JP" altLang="en-US" smtClean="0"/>
              <a:t>マスター サブタイトルの書式設定</a:t>
            </a:r>
            <a:endParaRPr kumimoji="0" lang="en-US"/>
          </a:p>
        </p:txBody>
      </p:sp>
      <p:grpSp>
        <p:nvGrpSpPr>
          <p:cNvPr id="2" name="グループ化 1"/>
          <p:cNvGrpSpPr/>
          <p:nvPr/>
        </p:nvGrpSpPr>
        <p:grpSpPr>
          <a:xfrm>
            <a:off x="-3764" y="4953000"/>
            <a:ext cx="9147765" cy="1912088"/>
            <a:chOff x="-3765" y="4832896"/>
            <a:chExt cx="9147765" cy="2032192"/>
          </a:xfrm>
        </p:grpSpPr>
        <p:sp>
          <p:nvSpPr>
            <p:cNvPr id="7" name="フリーフォーム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kumimoji="0" lang="en-US">
                <a:solidFill>
                  <a:prstClr val="black"/>
                </a:solidFill>
                <a:latin typeface="Lucida Sans Unicode"/>
                <a:ea typeface="ＭＳ Ｐゴシック" charset="-128"/>
              </a:endParaRPr>
            </a:p>
          </p:txBody>
        </p:sp>
        <p:sp>
          <p:nvSpPr>
            <p:cNvPr id="8" name="フリーフォーム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kumimoji="0" lang="en-US">
                <a:solidFill>
                  <a:prstClr val="black"/>
                </a:solidFill>
                <a:latin typeface="Lucida Sans Unicode"/>
                <a:ea typeface="ＭＳ Ｐゴシック" charset="-128"/>
              </a:endParaRPr>
            </a:p>
          </p:txBody>
        </p:sp>
        <p:sp>
          <p:nvSpPr>
            <p:cNvPr id="11" name="フリーフォーム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auto">
                <a:spcBef>
                  <a:spcPts val="0"/>
                </a:spcBef>
                <a:spcAft>
                  <a:spcPts val="0"/>
                </a:spcAft>
              </a:pPr>
              <a:endParaRPr kumimoji="0" lang="en-US">
                <a:solidFill>
                  <a:prstClr val="white"/>
                </a:solidFill>
              </a:endParaRPr>
            </a:p>
          </p:txBody>
        </p:sp>
        <p:cxnSp>
          <p:nvCxnSpPr>
            <p:cNvPr id="12" name="直線コネクタ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付プレースホルダー 29"/>
          <p:cNvSpPr>
            <a:spLocks noGrp="1"/>
          </p:cNvSpPr>
          <p:nvPr>
            <p:ph type="dt" sz="half" idx="10"/>
          </p:nvPr>
        </p:nvSpPr>
        <p:spPr/>
        <p:txBody>
          <a:bodyPr/>
          <a:lstStyle>
            <a:lvl1pPr>
              <a:defRPr>
                <a:solidFill>
                  <a:srgbClr val="FFFFFF"/>
                </a:solidFill>
              </a:defRPr>
            </a:lvl1pPr>
            <a:extLst/>
          </a:lstStyle>
          <a:p>
            <a:endParaRPr lang="en-US" altLang="ja-JP">
              <a:solidFill>
                <a:srgbClr val="000000"/>
              </a:solidFill>
            </a:endParaRPr>
          </a:p>
        </p:txBody>
      </p:sp>
      <p:sp>
        <p:nvSpPr>
          <p:cNvPr id="19" name="フッター プレースホルダー 18"/>
          <p:cNvSpPr>
            <a:spLocks noGrp="1"/>
          </p:cNvSpPr>
          <p:nvPr>
            <p:ph type="ftr" sz="quarter" idx="11"/>
          </p:nvPr>
        </p:nvSpPr>
        <p:spPr/>
        <p:txBody>
          <a:bodyPr/>
          <a:lstStyle>
            <a:lvl1pPr>
              <a:defRPr>
                <a:solidFill>
                  <a:schemeClr val="accent1">
                    <a:tint val="20000"/>
                  </a:schemeClr>
                </a:solidFill>
              </a:defRPr>
            </a:lvl1pPr>
            <a:extLst/>
          </a:lstStyle>
          <a:p>
            <a:endParaRPr lang="en-US" altLang="ja-JP">
              <a:solidFill>
                <a:srgbClr val="000000"/>
              </a:solidFill>
            </a:endParaRPr>
          </a:p>
        </p:txBody>
      </p:sp>
      <p:sp>
        <p:nvSpPr>
          <p:cNvPr id="27" name="スライド番号プレースホルダー 26"/>
          <p:cNvSpPr>
            <a:spLocks noGrp="1"/>
          </p:cNvSpPr>
          <p:nvPr>
            <p:ph type="sldNum" sz="quarter" idx="12"/>
          </p:nvPr>
        </p:nvSpPr>
        <p:spPr/>
        <p:txBody>
          <a:bodyPr/>
          <a:lstStyle>
            <a:lvl1pPr>
              <a:defRPr>
                <a:solidFill>
                  <a:srgbClr val="FFFFFF"/>
                </a:solidFill>
              </a:defRPr>
            </a:lvl1pPr>
            <a:extLst/>
          </a:lstStyle>
          <a:p>
            <a:fld id="{3916328E-6D65-4AC6-AED3-A57AB5A8C1C2}"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8836922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extLst/>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extLst/>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extLst/>
          </a:lstStyle>
          <a:p>
            <a:fld id="{13DE2959-4469-48E6-BA76-FB55B6F6B932}" type="slidenum">
              <a:rPr lang="en-US" altLang="ja-JP" smtClean="0">
                <a:solidFill>
                  <a:srgbClr val="000000"/>
                </a:solidFill>
              </a:rPr>
              <a:pPr/>
              <a:t>‹#›</a:t>
            </a:fld>
            <a:endParaRPr lang="en-US" altLang="ja-JP">
              <a:solidFill>
                <a:srgbClr val="000000"/>
              </a:solidFill>
            </a:endParaRPr>
          </a:p>
        </p:txBody>
      </p:sp>
      <p:sp>
        <p:nvSpPr>
          <p:cNvPr id="7" name="タイトル 6"/>
          <p:cNvSpPr>
            <a:spLocks noGrp="1"/>
          </p:cNvSpPr>
          <p:nvPr>
            <p:ph type="title"/>
          </p:nvPr>
        </p:nvSpPr>
        <p:spPr/>
        <p:txBody>
          <a:bodyPr rtlCol="0"/>
          <a:lstStyle>
            <a:extLst/>
          </a:lstStyle>
          <a:p>
            <a:r>
              <a:rPr kumimoji="0" lang="ja-JP" altLang="en-US" smtClean="0"/>
              <a:t>マスター タイトルの書式設定</a:t>
            </a:r>
            <a:endParaRPr kumimoji="0" lang="en-US"/>
          </a:p>
        </p:txBody>
      </p:sp>
    </p:spTree>
    <p:extLst>
      <p:ext uri="{BB962C8B-B14F-4D97-AF65-F5344CB8AC3E}">
        <p14:creationId xmlns:p14="http://schemas.microsoft.com/office/powerpoint/2010/main" val="417728940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p:txBody>
          <a:bodyPr/>
          <a:lstStyle>
            <a:extLst/>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extLst/>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extLst/>
          </a:lstStyle>
          <a:p>
            <a:fld id="{0A7CE1D0-5355-41B5-B98E-D73C9CE5E466}" type="slidenum">
              <a:rPr lang="en-US" altLang="ja-JP" smtClean="0">
                <a:solidFill>
                  <a:srgbClr val="000000"/>
                </a:solidFill>
              </a:rPr>
              <a:pPr/>
              <a:t>‹#›</a:t>
            </a:fld>
            <a:endParaRPr lang="en-US" altLang="ja-JP">
              <a:solidFill>
                <a:srgbClr val="000000"/>
              </a:solidFill>
            </a:endParaRPr>
          </a:p>
        </p:txBody>
      </p:sp>
      <p:sp>
        <p:nvSpPr>
          <p:cNvPr id="7" name="山形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pPr>
            <a:endParaRPr kumimoji="0" lang="en-US">
              <a:solidFill>
                <a:prstClr val="white"/>
              </a:solidFill>
            </a:endParaRPr>
          </a:p>
        </p:txBody>
      </p:sp>
      <p:sp>
        <p:nvSpPr>
          <p:cNvPr id="8" name="山形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pPr>
            <a:endParaRPr kumimoji="0" lang="en-US">
              <a:solidFill>
                <a:prstClr val="white"/>
              </a:solidFill>
            </a:endParaRPr>
          </a:p>
        </p:txBody>
      </p:sp>
    </p:spTree>
    <p:extLst>
      <p:ext uri="{BB962C8B-B14F-4D97-AF65-F5344CB8AC3E}">
        <p14:creationId xmlns:p14="http://schemas.microsoft.com/office/powerpoint/2010/main" val="2228091813"/>
      </p:ext>
    </p:extLst>
  </p:cSld>
  <p:clrMapOvr>
    <a:overrideClrMapping bg1="dk1" tx1="lt1" bg2="dk2" tx2="lt2" accent1="accent1" accent2="accent2" accent3="accent3" accent4="accent4" accent5="accent5" accent6="accent6" hlink="hlink" folHlink="folHlink"/>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2 つのコンテンツ">
    <p:bg>
      <p:bgRef idx="1002">
        <a:schemeClr val="bg1"/>
      </p:bgRef>
    </p:bg>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481330"/>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ー 3"/>
          <p:cNvSpPr>
            <a:spLocks noGrp="1"/>
          </p:cNvSpPr>
          <p:nvPr>
            <p:ph sz="half" idx="2"/>
          </p:nvPr>
        </p:nvSpPr>
        <p:spPr>
          <a:xfrm>
            <a:off x="4648200" y="1481330"/>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p:txBody>
          <a:bodyPr/>
          <a:lstStyle>
            <a:extLst/>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extLst/>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extLst/>
          </a:lstStyle>
          <a:p>
            <a:fld id="{3CE2758A-97DF-4B8C-86C5-D2B9CA8214C6}" type="slidenum">
              <a:rPr lang="en-US" altLang="ja-JP" smtClean="0">
                <a:solidFill>
                  <a:srgbClr val="000000"/>
                </a:solidFill>
              </a:rPr>
              <a:pPr/>
              <a:t>‹#›</a:t>
            </a:fld>
            <a:endParaRPr lang="en-US" altLang="ja-JP">
              <a:solidFill>
                <a:srgbClr val="000000"/>
              </a:solidFill>
            </a:endParaRPr>
          </a:p>
        </p:txBody>
      </p:sp>
      <p:sp>
        <p:nvSpPr>
          <p:cNvPr id="8" name="タイトル 7"/>
          <p:cNvSpPr>
            <a:spLocks noGrp="1"/>
          </p:cNvSpPr>
          <p:nvPr>
            <p:ph type="title"/>
          </p:nvPr>
        </p:nvSpPr>
        <p:spPr/>
        <p:txBody>
          <a:bodyPr rtlCol="0"/>
          <a:lstStyle>
            <a:extLst/>
          </a:lstStyle>
          <a:p>
            <a:r>
              <a:rPr kumimoji="0" lang="ja-JP" altLang="en-US" smtClean="0"/>
              <a:t>マスター タイトルの書式設定</a:t>
            </a:r>
            <a:endParaRPr kumimoji="0" lang="en-US"/>
          </a:p>
        </p:txBody>
      </p:sp>
    </p:spTree>
    <p:extLst>
      <p:ext uri="{BB962C8B-B14F-4D97-AF65-F5344CB8AC3E}">
        <p14:creationId xmlns:p14="http://schemas.microsoft.com/office/powerpoint/2010/main" val="313816985"/>
      </p:ext>
    </p:extLst>
  </p:cSld>
  <p:clrMapOvr>
    <a:overrideClrMapping bg1="dk1" tx1="lt1" bg2="dk2" tx2="lt2" accent1="accent1" accent2="accent2" accent3="accent3" accent4="accent4" accent5="accent5" accent6="accent6" hlink="hlink" folHlink="folHlink"/>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woTxTwoObj" preserve="1">
  <p:cSld name="比較">
    <p:bg>
      <p:bgRef idx="1003">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8229600" cy="1143000"/>
          </a:xfrm>
        </p:spPr>
        <p:txBody>
          <a:bodyPr anchor="ctr"/>
          <a:lstStyle>
            <a:lvl1pPr>
              <a:defRPr/>
            </a:lvl1pPr>
            <a:extLst/>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5027"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smtClean="0"/>
              <a:t>マスター テキストの書式設定</a:t>
            </a:r>
          </a:p>
        </p:txBody>
      </p:sp>
      <p:sp>
        <p:nvSpPr>
          <p:cNvPr id="5" name="コンテンツ プレースホルダー 4"/>
          <p:cNvSpPr>
            <a:spLocks noGrp="1"/>
          </p:cNvSpPr>
          <p:nvPr>
            <p:ph sz="quarter" idx="2"/>
          </p:nvPr>
        </p:nvSpPr>
        <p:spPr>
          <a:xfrm>
            <a:off x="457200" y="1444296"/>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ー 5"/>
          <p:cNvSpPr>
            <a:spLocks noGrp="1"/>
          </p:cNvSpPr>
          <p:nvPr>
            <p:ph sz="quarter" idx="4"/>
          </p:nvPr>
        </p:nvSpPr>
        <p:spPr>
          <a:xfrm>
            <a:off x="4645026" y="1444296"/>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ー 6"/>
          <p:cNvSpPr>
            <a:spLocks noGrp="1"/>
          </p:cNvSpPr>
          <p:nvPr>
            <p:ph type="dt" sz="half" idx="10"/>
          </p:nvPr>
        </p:nvSpPr>
        <p:spPr/>
        <p:txBody>
          <a:bodyPr/>
          <a:lstStyle>
            <a:extLst/>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extLst/>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extLst/>
          </a:lstStyle>
          <a:p>
            <a:fld id="{713C96AB-BBE1-4417-B921-BC6F0C486974}"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26241359"/>
      </p:ext>
    </p:extLst>
  </p:cSld>
  <p:clrMapOvr>
    <a:overrideClrMapping bg1="lt1" tx1="dk1" bg2="lt2" tx2="dk2" accent1="accent1" accent2="accent2" accent3="accent3" accent4="accent4" accent5="accent5" accent6="accent6" hlink="hlink" folHlink="folHlink"/>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タイトルのみ">
    <p:bg>
      <p:bgRef idx="1002">
        <a:schemeClr val="bg1"/>
      </p:bgRef>
    </p:bg>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extLst/>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extLst/>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extLst/>
          </a:lstStyle>
          <a:p>
            <a:fld id="{E1505E7C-A9A5-4D6A-8F31-360AAF54F5A8}" type="slidenum">
              <a:rPr lang="en-US" altLang="ja-JP" smtClean="0">
                <a:solidFill>
                  <a:srgbClr val="000000"/>
                </a:solidFill>
              </a:rPr>
              <a:pPr/>
              <a:t>‹#›</a:t>
            </a:fld>
            <a:endParaRPr lang="en-US" altLang="ja-JP">
              <a:solidFill>
                <a:srgbClr val="000000"/>
              </a:solidFill>
            </a:endParaRPr>
          </a:p>
        </p:txBody>
      </p:sp>
      <p:sp>
        <p:nvSpPr>
          <p:cNvPr id="6" name="タイトル 5"/>
          <p:cNvSpPr>
            <a:spLocks noGrp="1"/>
          </p:cNvSpPr>
          <p:nvPr>
            <p:ph type="title"/>
          </p:nvPr>
        </p:nvSpPr>
        <p:spPr/>
        <p:txBody>
          <a:bodyPr rtlCol="0"/>
          <a:lstStyle>
            <a:extLst/>
          </a:lstStyle>
          <a:p>
            <a:r>
              <a:rPr kumimoji="0" lang="ja-JP" altLang="en-US" smtClean="0"/>
              <a:t>マスター タイトルの書式設定</a:t>
            </a:r>
            <a:endParaRPr kumimoji="0" lang="en-US"/>
          </a:p>
        </p:txBody>
      </p:sp>
    </p:spTree>
    <p:extLst>
      <p:ext uri="{BB962C8B-B14F-4D97-AF65-F5344CB8AC3E}">
        <p14:creationId xmlns:p14="http://schemas.microsoft.com/office/powerpoint/2010/main" val="3664059530"/>
      </p:ext>
    </p:extLst>
  </p:cSld>
  <p:clrMapOvr>
    <a:overrideClrMapping bg1="dk1" tx1="lt1" bg2="dk2" tx2="lt2" accent1="accent1" accent2="accent2" accent3="accent3" accent4="accent4" accent5="accent5" accent6="accent6" hlink="hlink" folHlink="folHlink"/>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extLst/>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extLst/>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extLst/>
          </a:lstStyle>
          <a:p>
            <a:fld id="{ECAEB814-199D-4ECB-A84C-1F4E4EF7FD05}"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2626206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bg>
      <p:bgRef idx="1003">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ja-JP" altLang="en-US" smtClean="0"/>
              <a:t>マスター テキストの書式設定</a:t>
            </a:r>
          </a:p>
        </p:txBody>
      </p:sp>
      <p:sp>
        <p:nvSpPr>
          <p:cNvPr id="4" name="コンテンツ プレースホルダー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a:xfrm>
            <a:off x="6727032" y="6407944"/>
            <a:ext cx="1920240" cy="365760"/>
          </a:xfrm>
        </p:spPr>
        <p:txBody>
          <a:bodyPr/>
          <a:lstStyle>
            <a:extLst/>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extLst/>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extLst/>
          </a:lstStyle>
          <a:p>
            <a:fld id="{20919500-454F-40F8-8A5C-6C3E6BAC6501}"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19559621"/>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049615-99EB-4C75-A8C3-4515C3B20E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4395835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2">
        <a:schemeClr val="bg1"/>
      </p:bgRef>
    </p:bg>
    <p:spTree>
      <p:nvGrpSpPr>
        <p:cNvPr id="1" name=""/>
        <p:cNvGrpSpPr/>
        <p:nvPr/>
      </p:nvGrpSpPr>
      <p:grpSpPr>
        <a:xfrm>
          <a:off x="0" y="0"/>
          <a:ext cx="0" cy="0"/>
          <a:chOff x="0" y="0"/>
          <a:chExt cx="0" cy="0"/>
        </a:xfrm>
      </p:grpSpPr>
      <p:sp>
        <p:nvSpPr>
          <p:cNvPr id="4" name="テキスト プレースホルダー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ja-JP" altLang="en-US" smtClean="0"/>
              <a:t>マスター テキストの書式設定</a:t>
            </a:r>
          </a:p>
        </p:txBody>
      </p:sp>
      <p:sp>
        <p:nvSpPr>
          <p:cNvPr id="3" name="図プレースホルダー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ja-JP" altLang="en-US" smtClean="0"/>
              <a:t>アイコンをクリックして図を追加</a:t>
            </a:r>
            <a:endParaRPr kumimoji="0" lang="en-US" dirty="0"/>
          </a:p>
        </p:txBody>
      </p:sp>
      <p:sp>
        <p:nvSpPr>
          <p:cNvPr id="5" name="日付プレースホルダー 4"/>
          <p:cNvSpPr>
            <a:spLocks noGrp="1"/>
          </p:cNvSpPr>
          <p:nvPr>
            <p:ph type="dt" sz="half" idx="10"/>
          </p:nvPr>
        </p:nvSpPr>
        <p:spPr/>
        <p:txBody>
          <a:bodyPr/>
          <a:lstStyle>
            <a:lvl1pPr>
              <a:defRPr>
                <a:solidFill>
                  <a:schemeClr val="tx1"/>
                </a:solidFill>
              </a:defRPr>
            </a:lvl1pPr>
            <a:extLst/>
          </a:lstStyle>
          <a:p>
            <a:endParaRPr lang="en-US" altLang="ja-JP">
              <a:solidFill>
                <a:srgbClr val="000000"/>
              </a:solidFill>
            </a:endParaRPr>
          </a:p>
        </p:txBody>
      </p:sp>
      <p:sp>
        <p:nvSpPr>
          <p:cNvPr id="6" name="フッター プレースホルダー 5"/>
          <p:cNvSpPr>
            <a:spLocks noGrp="1"/>
          </p:cNvSpPr>
          <p:nvPr>
            <p:ph type="ftr" sz="quarter" idx="11"/>
          </p:nvPr>
        </p:nvSpPr>
        <p:spPr>
          <a:xfrm>
            <a:off x="4380073" y="6407946"/>
            <a:ext cx="2350681" cy="365125"/>
          </a:xfrm>
        </p:spPr>
        <p:txBody>
          <a:bodyPr/>
          <a:lstStyle>
            <a:lvl1pPr>
              <a:defRPr>
                <a:solidFill>
                  <a:schemeClr val="tx1"/>
                </a:solidFill>
              </a:defRPr>
            </a:lvl1pPr>
            <a:extLst/>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solidFill>
                  <a:schemeClr val="tx1"/>
                </a:solidFill>
              </a:defRPr>
            </a:lvl1pPr>
            <a:extLst/>
          </a:lstStyle>
          <a:p>
            <a:fld id="{0561A651-D6BB-46B0-A50C-5F78583329A8}" type="slidenum">
              <a:rPr lang="en-US" altLang="ja-JP" smtClean="0">
                <a:solidFill>
                  <a:srgbClr val="000000"/>
                </a:solidFill>
              </a:rPr>
              <a:pPr/>
              <a:t>‹#›</a:t>
            </a:fld>
            <a:endParaRPr lang="en-US" altLang="ja-JP">
              <a:solidFill>
                <a:srgbClr val="000000"/>
              </a:solidFill>
            </a:endParaRPr>
          </a:p>
        </p:txBody>
      </p:sp>
      <p:sp>
        <p:nvSpPr>
          <p:cNvPr id="2" name="タイトル 1"/>
          <p:cNvSpPr>
            <a:spLocks noGrp="1"/>
          </p:cNvSpPr>
          <p:nvPr>
            <p:ph type="title"/>
          </p:nvPr>
        </p:nvSpPr>
        <p:spPr>
          <a:xfrm>
            <a:off x="228601"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ja-JP" altLang="en-US" smtClean="0"/>
              <a:t>マスター タイトルの書式設定</a:t>
            </a:r>
            <a:endParaRPr kumimoji="0" lang="en-US"/>
          </a:p>
        </p:txBody>
      </p:sp>
      <p:sp>
        <p:nvSpPr>
          <p:cNvPr id="8" name="フリーフォーム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kumimoji="0" lang="en-US">
              <a:solidFill>
                <a:prstClr val="white"/>
              </a:solidFill>
              <a:latin typeface="Lucida Sans Unicode"/>
              <a:ea typeface="ＭＳ Ｐゴシック" charset="-128"/>
            </a:endParaRPr>
          </a:p>
        </p:txBody>
      </p:sp>
      <p:sp>
        <p:nvSpPr>
          <p:cNvPr id="9" name="フリーフォーム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kumimoji="0" lang="en-US">
              <a:solidFill>
                <a:prstClr val="white"/>
              </a:solidFill>
              <a:latin typeface="Lucida Sans Unicode"/>
              <a:ea typeface="ＭＳ Ｐゴシック" charset="-128"/>
            </a:endParaRPr>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auto">
              <a:spcBef>
                <a:spcPts val="0"/>
              </a:spcBef>
              <a:spcAft>
                <a:spcPts val="0"/>
              </a:spcAft>
            </a:pPr>
            <a:endParaRPr kumimoji="0" lang="en-US">
              <a:solidFill>
                <a:prstClr val="white"/>
              </a:solidFill>
            </a:endParaRPr>
          </a:p>
        </p:txBody>
      </p:sp>
      <p:cxnSp>
        <p:nvCxnSpPr>
          <p:cNvPr id="11" name="直線コネクタ 10"/>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山形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pPr>
            <a:endParaRPr kumimoji="0" lang="en-US">
              <a:solidFill>
                <a:prstClr val="white"/>
              </a:solidFill>
            </a:endParaRPr>
          </a:p>
        </p:txBody>
      </p:sp>
      <p:sp>
        <p:nvSpPr>
          <p:cNvPr id="13" name="山形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pPr>
            <a:endParaRPr kumimoji="0" lang="en-US">
              <a:solidFill>
                <a:prstClr val="white"/>
              </a:solidFill>
            </a:endParaRPr>
          </a:p>
        </p:txBody>
      </p:sp>
    </p:spTree>
    <p:extLst>
      <p:ext uri="{BB962C8B-B14F-4D97-AF65-F5344CB8AC3E}">
        <p14:creationId xmlns:p14="http://schemas.microsoft.com/office/powerpoint/2010/main" val="638949241"/>
      </p:ext>
    </p:extLst>
  </p:cSld>
  <p:clrMapOvr>
    <a:overrideClrMapping bg1="dk1" tx1="lt1" bg2="dk2" tx2="lt2" accent1="accent1" accent2="accent2" accent3="accent3" accent4="accent4" accent5="accent5" accent6="accent6" hlink="hlink" folHlink="folHlink"/>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extLs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1481331"/>
            <a:ext cx="8229600" cy="4386071"/>
          </a:xfrm>
        </p:spPr>
        <p:txBody>
          <a:bodyPr vert="eaVert"/>
          <a:lstStyle>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extLst/>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extLst/>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extLst/>
          </a:lstStyle>
          <a:p>
            <a:fld id="{B7781E98-12D4-4D4B-A93A-05903818980B}"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2825263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44013" y="274642"/>
            <a:ext cx="1777470" cy="5592761"/>
          </a:xfrm>
        </p:spPr>
        <p:txBody>
          <a:bodyPr vert="eaVert"/>
          <a:lstStyle>
            <a:extLs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41"/>
            <a:ext cx="6324600" cy="5592760"/>
          </a:xfrm>
        </p:spPr>
        <p:txBody>
          <a:bodyPr vert="eaVert"/>
          <a:lstStyle>
            <a:extLs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extLst/>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extLst/>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extLst/>
          </a:lstStyle>
          <a:p>
            <a:fld id="{116C8A52-8AAF-4982-B6CC-776C64B016BB}"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036418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2F853F-6B51-404D-8A8E-6307F63CC4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966834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795013-C1F2-48C0-9CCB-6D1DA95206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357489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D34B8-7204-4F4C-BE34-7855C935A7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96963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D2E63-7163-4FBC-B3CD-0002940586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45894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180CDA-EAF7-404C-A6D7-EABEA503B4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949407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8200" y="1981200"/>
            <a:ext cx="3810000" cy="4114800"/>
          </a:xfrm>
        </p:spPr>
        <p:txBody>
          <a:bodyPr/>
          <a:lstStyle/>
          <a:p>
            <a:pPr lvl="0"/>
            <a:endParaRPr lang="ja-JP" alt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B5D78-E0AB-47D3-B630-5CEF38D0B5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81230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8008916B-AC87-4A01-8191-46554F51B906}" type="datetimeFigureOut">
              <a:rPr lang="ja-JP" altLang="en-US"/>
              <a:pPr>
                <a:defRPr/>
              </a:pPr>
              <a:t>2016/5/6</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fld id="{95EFE982-C117-4FE6-9034-291FE1DBD03D}" type="slidenum">
              <a:rPr lang="ja-JP" altLang="en-US"/>
              <a:pPr/>
              <a:t>‹#›</a:t>
            </a:fld>
            <a:endParaRPr lang="ja-JP" altLang="en-US"/>
          </a:p>
        </p:txBody>
      </p:sp>
    </p:spTree>
    <p:extLst>
      <p:ext uri="{BB962C8B-B14F-4D97-AF65-F5344CB8AC3E}">
        <p14:creationId xmlns:p14="http://schemas.microsoft.com/office/powerpoint/2010/main" val="41523716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28C6FC-33BB-45FF-A228-961AF71CB3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173450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ACAA6-7F7F-4801-8E12-7C6AC4888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55035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951E11-8699-459F-B6F9-2DCBE141C7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294809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0BEF32-E2AC-4AF9-8AD8-0101805D78F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951052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C6BD3B-B05A-485C-96DF-6DA4634CE9F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167329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51DDCA-1D7C-4071-9E2E-ADBD513B793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777452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CA2211-63BC-46B1-AC2C-53A9C0B5A13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176251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F8F0FC-0FCE-4B85-97D5-2D7A990B9B0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045518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4E5BF-A9BC-4CB2-9B9B-2F56AF493D8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09407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8FF7A5-FA4F-445B-985A-9646BF2EE6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47960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F7EDDF31-8FFB-4C7F-AE54-FBCF530D14E9}" type="datetimeFigureOut">
              <a:rPr lang="ja-JP" altLang="en-US"/>
              <a:pPr>
                <a:defRPr/>
              </a:pPr>
              <a:t>2016/5/6</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fld id="{32D1E473-B212-49B9-8548-E70BF6E2D9A6}" type="slidenum">
              <a:rPr lang="ja-JP" altLang="en-US"/>
              <a:pPr/>
              <a:t>‹#›</a:t>
            </a:fld>
            <a:endParaRPr lang="ja-JP" altLang="en-US"/>
          </a:p>
        </p:txBody>
      </p:sp>
    </p:spTree>
    <p:extLst>
      <p:ext uri="{BB962C8B-B14F-4D97-AF65-F5344CB8AC3E}">
        <p14:creationId xmlns:p14="http://schemas.microsoft.com/office/powerpoint/2010/main" val="39752618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00EAF4-8BCA-4A72-92D2-9E1A30A823C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480291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1B1F16-2F4C-4A54-8378-ED98D999167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330401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F7CEC3-6506-4DEB-9530-E18D83ACA80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165565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B5EF831-CC24-410B-AE56-E69E4C424DA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74877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076B63-8584-41D7-A03F-F49B7A05D52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405171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951E11-8699-459F-B6F9-2DCBE141C7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597606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0BEF32-E2AC-4AF9-8AD8-0101805D78F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778129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C6BD3B-B05A-485C-96DF-6DA4634CE9F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055828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51DDCA-1D7C-4071-9E2E-ADBD513B793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053122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CA2211-63BC-46B1-AC2C-53A9C0B5A13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17046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7697F413-3EAE-4D17-B4A1-BA46E46237F0}" type="datetimeFigureOut">
              <a:rPr lang="ja-JP" altLang="en-US"/>
              <a:pPr>
                <a:defRPr/>
              </a:pPr>
              <a:t>2016/5/6</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2BF41B3B-FF6C-472A-9744-03C5C7837A09}" type="slidenum">
              <a:rPr lang="ja-JP" altLang="en-US"/>
              <a:pPr/>
              <a:t>‹#›</a:t>
            </a:fld>
            <a:endParaRPr lang="ja-JP" altLang="en-US"/>
          </a:p>
        </p:txBody>
      </p:sp>
    </p:spTree>
    <p:extLst>
      <p:ext uri="{BB962C8B-B14F-4D97-AF65-F5344CB8AC3E}">
        <p14:creationId xmlns:p14="http://schemas.microsoft.com/office/powerpoint/2010/main" val="11202873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F8F0FC-0FCE-4B85-97D5-2D7A990B9B0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950130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4E5BF-A9BC-4CB2-9B9B-2F56AF493D8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634150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8FF7A5-FA4F-445B-985A-9646BF2EE6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323476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00EAF4-8BCA-4A72-92D2-9E1A30A823C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213039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1B1F16-2F4C-4A54-8378-ED98D999167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95121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F7CEC3-6506-4DEB-9530-E18D83ACA80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242011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B5EF831-CC24-410B-AE56-E69E4C424DA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832575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076B63-8584-41D7-A03F-F49B7A05D52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310396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951E11-8699-459F-B6F9-2DCBE141C7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278978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0BEF32-E2AC-4AF9-8AD8-0101805D78F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96514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A2E053DB-DF13-48E4-87AC-448D0C6558BF}" type="datetimeFigureOut">
              <a:rPr lang="ja-JP" altLang="en-US"/>
              <a:pPr>
                <a:defRPr/>
              </a:pPr>
              <a:t>2016/5/6</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2D99C86C-DC17-4334-BA22-CDFE6D253286}" type="slidenum">
              <a:rPr lang="ja-JP" altLang="en-US"/>
              <a:pPr/>
              <a:t>‹#›</a:t>
            </a:fld>
            <a:endParaRPr lang="ja-JP" altLang="en-US"/>
          </a:p>
        </p:txBody>
      </p:sp>
    </p:spTree>
    <p:extLst>
      <p:ext uri="{BB962C8B-B14F-4D97-AF65-F5344CB8AC3E}">
        <p14:creationId xmlns:p14="http://schemas.microsoft.com/office/powerpoint/2010/main" val="35234676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C6BD3B-B05A-485C-96DF-6DA4634CE9F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534529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51DDCA-1D7C-4071-9E2E-ADBD513B793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573297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CA2211-63BC-46B1-AC2C-53A9C0B5A13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283809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F8F0FC-0FCE-4B85-97D5-2D7A990B9B0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684105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4E5BF-A9BC-4CB2-9B9B-2F56AF493D8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301858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8FF7A5-FA4F-445B-985A-9646BF2EE60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426680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00EAF4-8BCA-4A72-92D2-9E1A30A823C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475658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1B1F16-2F4C-4A54-8378-ED98D999167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814536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F7CEC3-6506-4DEB-9530-E18D83ACA80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288220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B5EF831-CC24-410B-AE56-E69E4C424DA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14881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6" Type="http://schemas.openxmlformats.org/officeDocument/2006/relationships/theme" Target="../theme/theme10.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1.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theme" Target="../theme/theme12.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3.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4.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5.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6.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7.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theme" Target="../theme/theme18.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theme" Target="../theme/theme19.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theme" Target="../theme/theme20.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slideLayout" Target="../slideLayouts/slideLayout273.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6" Type="http://schemas.openxmlformats.org/officeDocument/2006/relationships/theme" Target="../theme/theme21.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slideLayout" Target="../slideLayouts/slideLayout28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6" Type="http://schemas.openxmlformats.org/officeDocument/2006/relationships/theme" Target="../theme/theme22.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slideLayout" Target="../slideLayouts/slideLayout30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6" Type="http://schemas.openxmlformats.org/officeDocument/2006/relationships/theme" Target="../theme/theme23.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slideLayout" Target="../slideLayouts/slideLayout31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17" Type="http://schemas.openxmlformats.org/officeDocument/2006/relationships/theme" Target="../theme/theme25.xml"/><Relationship Id="rId2" Type="http://schemas.openxmlformats.org/officeDocument/2006/relationships/slideLayout" Target="../slideLayouts/slideLayout333.xml"/><Relationship Id="rId16" Type="http://schemas.openxmlformats.org/officeDocument/2006/relationships/slideLayout" Target="../slideLayouts/slideLayout347.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5" Type="http://schemas.openxmlformats.org/officeDocument/2006/relationships/slideLayout" Target="../slideLayouts/slideLayout34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slideLayout" Target="../slideLayouts/slideLayout34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17" Type="http://schemas.openxmlformats.org/officeDocument/2006/relationships/theme" Target="../theme/theme26.xml"/><Relationship Id="rId2" Type="http://schemas.openxmlformats.org/officeDocument/2006/relationships/slideLayout" Target="../slideLayouts/slideLayout349.xml"/><Relationship Id="rId16" Type="http://schemas.openxmlformats.org/officeDocument/2006/relationships/slideLayout" Target="../slideLayouts/slideLayout363.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5" Type="http://schemas.openxmlformats.org/officeDocument/2006/relationships/slideLayout" Target="../slideLayouts/slideLayout36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slideLayout" Target="../slideLayouts/slideLayout36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slideLayout" Target="../slideLayouts/slideLayout376.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17" Type="http://schemas.openxmlformats.org/officeDocument/2006/relationships/theme" Target="../theme/theme27.xml"/><Relationship Id="rId2" Type="http://schemas.openxmlformats.org/officeDocument/2006/relationships/slideLayout" Target="../slideLayouts/slideLayout365.xml"/><Relationship Id="rId16" Type="http://schemas.openxmlformats.org/officeDocument/2006/relationships/slideLayout" Target="../slideLayouts/slideLayout379.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5" Type="http://schemas.openxmlformats.org/officeDocument/2006/relationships/slideLayout" Target="../slideLayouts/slideLayout37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slideLayout" Target="../slideLayouts/slideLayout37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slideLayout" Target="../slideLayouts/slideLayout392.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5" Type="http://schemas.openxmlformats.org/officeDocument/2006/relationships/theme" Target="../theme/theme28.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slideLayout" Target="../slideLayouts/slideLayout39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slideLayout" Target="../slideLayouts/slideLayout406.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17" Type="http://schemas.openxmlformats.org/officeDocument/2006/relationships/theme" Target="../theme/theme29.xml"/><Relationship Id="rId2" Type="http://schemas.openxmlformats.org/officeDocument/2006/relationships/slideLayout" Target="../slideLayouts/slideLayout395.xml"/><Relationship Id="rId16" Type="http://schemas.openxmlformats.org/officeDocument/2006/relationships/slideLayout" Target="../slideLayouts/slideLayout409.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5" Type="http://schemas.openxmlformats.org/officeDocument/2006/relationships/slideLayout" Target="../slideLayouts/slideLayout40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 Id="rId14" Type="http://schemas.openxmlformats.org/officeDocument/2006/relationships/slideLayout" Target="../slideLayouts/slideLayout4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slideLayout" Target="../slideLayouts/slideLayout422.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17" Type="http://schemas.openxmlformats.org/officeDocument/2006/relationships/theme" Target="../theme/theme30.xml"/><Relationship Id="rId2" Type="http://schemas.openxmlformats.org/officeDocument/2006/relationships/slideLayout" Target="../slideLayouts/slideLayout411.xml"/><Relationship Id="rId16" Type="http://schemas.openxmlformats.org/officeDocument/2006/relationships/slideLayout" Target="../slideLayouts/slideLayout425.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5" Type="http://schemas.openxmlformats.org/officeDocument/2006/relationships/slideLayout" Target="../slideLayouts/slideLayout42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 Id="rId14" Type="http://schemas.openxmlformats.org/officeDocument/2006/relationships/slideLayout" Target="../slideLayouts/slideLayout42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slideLayout" Target="../slideLayouts/slideLayout438.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17" Type="http://schemas.openxmlformats.org/officeDocument/2006/relationships/theme" Target="../theme/theme31.xml"/><Relationship Id="rId2" Type="http://schemas.openxmlformats.org/officeDocument/2006/relationships/slideLayout" Target="../slideLayouts/slideLayout427.xml"/><Relationship Id="rId16" Type="http://schemas.openxmlformats.org/officeDocument/2006/relationships/slideLayout" Target="../slideLayouts/slideLayout441.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5" Type="http://schemas.openxmlformats.org/officeDocument/2006/relationships/slideLayout" Target="../slideLayouts/slideLayout44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 Id="rId14" Type="http://schemas.openxmlformats.org/officeDocument/2006/relationships/slideLayout" Target="../slideLayouts/slideLayout4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slideLayout" Target="../slideLayouts/slideLayout454.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slideLayout" Target="../slideLayouts/slideLayout453.xml"/><Relationship Id="rId17" Type="http://schemas.openxmlformats.org/officeDocument/2006/relationships/theme" Target="../theme/theme32.xml"/><Relationship Id="rId2" Type="http://schemas.openxmlformats.org/officeDocument/2006/relationships/slideLayout" Target="../slideLayouts/slideLayout443.xml"/><Relationship Id="rId16" Type="http://schemas.openxmlformats.org/officeDocument/2006/relationships/slideLayout" Target="../slideLayouts/slideLayout457.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5" Type="http://schemas.openxmlformats.org/officeDocument/2006/relationships/slideLayout" Target="../slideLayouts/slideLayout45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4" Type="http://schemas.openxmlformats.org/officeDocument/2006/relationships/slideLayout" Target="../slideLayouts/slideLayout45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slideLayout" Target="../slideLayouts/slideLayout470.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17" Type="http://schemas.openxmlformats.org/officeDocument/2006/relationships/theme" Target="../theme/theme33.xml"/><Relationship Id="rId2" Type="http://schemas.openxmlformats.org/officeDocument/2006/relationships/slideLayout" Target="../slideLayouts/slideLayout459.xml"/><Relationship Id="rId16" Type="http://schemas.openxmlformats.org/officeDocument/2006/relationships/slideLayout" Target="../slideLayouts/slideLayout473.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5" Type="http://schemas.openxmlformats.org/officeDocument/2006/relationships/slideLayout" Target="../slideLayouts/slideLayout47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slideLayout" Target="../slideLayouts/slideLayout47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slideLayout" Target="../slideLayouts/slideLayout486.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slideLayout" Target="../slideLayouts/slideLayout485.xml"/><Relationship Id="rId17" Type="http://schemas.openxmlformats.org/officeDocument/2006/relationships/theme" Target="../theme/theme34.xml"/><Relationship Id="rId2" Type="http://schemas.openxmlformats.org/officeDocument/2006/relationships/slideLayout" Target="../slideLayouts/slideLayout475.xml"/><Relationship Id="rId16" Type="http://schemas.openxmlformats.org/officeDocument/2006/relationships/slideLayout" Target="../slideLayouts/slideLayout489.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5" Type="http://schemas.openxmlformats.org/officeDocument/2006/relationships/slideLayout" Target="../slideLayouts/slideLayout48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slideLayout" Target="../slideLayouts/slideLayout48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slideLayout" Target="../slideLayouts/slideLayout502.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17" Type="http://schemas.openxmlformats.org/officeDocument/2006/relationships/theme" Target="../theme/theme35.xml"/><Relationship Id="rId2" Type="http://schemas.openxmlformats.org/officeDocument/2006/relationships/slideLayout" Target="../slideLayouts/slideLayout491.xml"/><Relationship Id="rId16" Type="http://schemas.openxmlformats.org/officeDocument/2006/relationships/slideLayout" Target="../slideLayouts/slideLayout505.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5" Type="http://schemas.openxmlformats.org/officeDocument/2006/relationships/slideLayout" Target="../slideLayouts/slideLayout50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slideLayout" Target="../slideLayouts/slideLayout50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513.xml"/><Relationship Id="rId13" Type="http://schemas.openxmlformats.org/officeDocument/2006/relationships/slideLayout" Target="../slideLayouts/slideLayout518.xml"/><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slideLayout" Target="../slideLayouts/slideLayout517.xml"/><Relationship Id="rId17" Type="http://schemas.openxmlformats.org/officeDocument/2006/relationships/theme" Target="../theme/theme36.xml"/><Relationship Id="rId2" Type="http://schemas.openxmlformats.org/officeDocument/2006/relationships/slideLayout" Target="../slideLayouts/slideLayout507.xml"/><Relationship Id="rId16" Type="http://schemas.openxmlformats.org/officeDocument/2006/relationships/slideLayout" Target="../slideLayouts/slideLayout521.xml"/><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5" Type="http://schemas.openxmlformats.org/officeDocument/2006/relationships/slideLayout" Target="../slideLayouts/slideLayout520.xml"/><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 Id="rId14" Type="http://schemas.openxmlformats.org/officeDocument/2006/relationships/slideLayout" Target="../slideLayouts/slideLayout51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1.jpe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37.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4.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8C4D1A7A-1673-4B70-87FA-B26A5ADDED7B}" type="datetimeFigureOut">
              <a:rPr lang="ja-JP" altLang="en-US"/>
              <a:pPr>
                <a:defRPr/>
              </a:pPr>
              <a:t>2016/5/6</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02D7740-EDDC-46D6-AE81-2843B36DEF39}"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latin typeface="Times" charset="0"/>
              </a:defRPr>
            </a:lvl1pPr>
          </a:lstStyle>
          <a:p>
            <a:pPr>
              <a:defRPr/>
            </a:pPr>
            <a:fld id="{F071B783-EBE0-4C26-9B3D-1A5C81D73F84}" type="datetimeFigureOut">
              <a:rPr lang="en-US" altLang="ja-JP">
                <a:solidFill>
                  <a:srgbClr val="000000"/>
                </a:solidFill>
                <a:ea typeface="ＭＳ Ｐゴシック"/>
              </a:rPr>
              <a:pPr>
                <a:defRPr/>
              </a:pPr>
              <a:t>5/6/2016</a:t>
            </a:fld>
            <a:endParaRPr lang="en-US" altLang="ja-JP">
              <a:solidFill>
                <a:srgbClr val="000000"/>
              </a:solidFill>
              <a:ea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latin typeface="Times" charset="0"/>
              </a:defRPr>
            </a:lvl1pPr>
          </a:lstStyle>
          <a:p>
            <a:pPr>
              <a:defRPr/>
            </a:pPr>
            <a:endParaRPr lang="en-US" altLang="ja-JP">
              <a:solidFill>
                <a:srgbClr val="000000"/>
              </a:solidFill>
              <a:ea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lvl1pPr>
          </a:lstStyle>
          <a:p>
            <a:fld id="{08B33C2F-0D49-4852-8802-61D2F87F81E8}" type="slidenum">
              <a:rPr lang="en-US" altLang="ja-JP">
                <a:solidFill>
                  <a:srgbClr val="000000"/>
                </a:solidFill>
                <a:latin typeface="Times"/>
                <a:ea typeface="ＭＳ Ｐゴシック"/>
              </a:rPr>
              <a:pPr/>
              <a:t>‹#›</a:t>
            </a:fld>
            <a:endParaRPr lang="en-US" altLang="ja-JP">
              <a:solidFill>
                <a:srgbClr val="000000"/>
              </a:solidFill>
              <a:latin typeface="Times"/>
              <a:ea typeface="ＭＳ Ｐゴシック"/>
            </a:endParaRPr>
          </a:p>
        </p:txBody>
      </p:sp>
    </p:spTree>
    <p:extLst>
      <p:ext uri="{BB962C8B-B14F-4D97-AF65-F5344CB8AC3E}">
        <p14:creationId xmlns:p14="http://schemas.microsoft.com/office/powerpoint/2010/main" val="3171909471"/>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Lst>
  <p:txStyles>
    <p:titleStyle>
      <a:lvl1pPr algn="ctr" rtl="0" eaLnBrk="0" fontAlgn="base" hangingPunct="0">
        <a:spcBef>
          <a:spcPct val="0"/>
        </a:spcBef>
        <a:spcAft>
          <a:spcPct val="0"/>
        </a:spcAft>
        <a:defRPr kumimoji="1" sz="4062">
          <a:solidFill>
            <a:schemeClr val="tx2"/>
          </a:solidFill>
          <a:latin typeface="+mj-lt"/>
          <a:ea typeface="+mj-ea"/>
          <a:cs typeface="ＭＳ Ｐゴシック" pitchFamily="-109" charset="-128"/>
        </a:defRPr>
      </a:lvl1pPr>
      <a:lvl2pPr algn="ctr" rtl="0" eaLnBrk="0" fontAlgn="base" hangingPunct="0">
        <a:spcBef>
          <a:spcPct val="0"/>
        </a:spcBef>
        <a:spcAft>
          <a:spcPct val="0"/>
        </a:spcAft>
        <a:defRPr kumimoji="1" sz="4062">
          <a:solidFill>
            <a:schemeClr val="tx2"/>
          </a:solidFill>
          <a:latin typeface="Times" charset="0"/>
          <a:ea typeface="ＭＳ Ｐゴシック" pitchFamily="50" charset="-128"/>
          <a:cs typeface="ＭＳ Ｐゴシック" pitchFamily="-109" charset="-128"/>
        </a:defRPr>
      </a:lvl2pPr>
      <a:lvl3pPr algn="ctr" rtl="0" eaLnBrk="0" fontAlgn="base" hangingPunct="0">
        <a:spcBef>
          <a:spcPct val="0"/>
        </a:spcBef>
        <a:spcAft>
          <a:spcPct val="0"/>
        </a:spcAft>
        <a:defRPr kumimoji="1" sz="4062">
          <a:solidFill>
            <a:schemeClr val="tx2"/>
          </a:solidFill>
          <a:latin typeface="Times" charset="0"/>
          <a:ea typeface="ＭＳ Ｐゴシック" pitchFamily="50" charset="-128"/>
          <a:cs typeface="ＭＳ Ｐゴシック" pitchFamily="-109" charset="-128"/>
        </a:defRPr>
      </a:lvl3pPr>
      <a:lvl4pPr algn="ctr" rtl="0" eaLnBrk="0" fontAlgn="base" hangingPunct="0">
        <a:spcBef>
          <a:spcPct val="0"/>
        </a:spcBef>
        <a:spcAft>
          <a:spcPct val="0"/>
        </a:spcAft>
        <a:defRPr kumimoji="1" sz="4062">
          <a:solidFill>
            <a:schemeClr val="tx2"/>
          </a:solidFill>
          <a:latin typeface="Times" charset="0"/>
          <a:ea typeface="ＭＳ Ｐゴシック" pitchFamily="50" charset="-128"/>
          <a:cs typeface="ＭＳ Ｐゴシック" pitchFamily="-109" charset="-128"/>
        </a:defRPr>
      </a:lvl4pPr>
      <a:lvl5pPr algn="ctr" rtl="0" eaLnBrk="0" fontAlgn="base" hangingPunct="0">
        <a:spcBef>
          <a:spcPct val="0"/>
        </a:spcBef>
        <a:spcAft>
          <a:spcPct val="0"/>
        </a:spcAft>
        <a:defRPr kumimoji="1" sz="4062">
          <a:solidFill>
            <a:schemeClr val="tx2"/>
          </a:solidFill>
          <a:latin typeface="Times" charset="0"/>
          <a:ea typeface="ＭＳ Ｐゴシック" pitchFamily="50" charset="-128"/>
          <a:cs typeface="ＭＳ Ｐゴシック" pitchFamily="-109" charset="-128"/>
        </a:defRPr>
      </a:lvl5pPr>
      <a:lvl6pPr marL="422041" algn="ctr" rtl="0" fontAlgn="base">
        <a:spcBef>
          <a:spcPct val="0"/>
        </a:spcBef>
        <a:spcAft>
          <a:spcPct val="0"/>
        </a:spcAft>
        <a:defRPr kumimoji="1" sz="4062">
          <a:solidFill>
            <a:schemeClr val="tx2"/>
          </a:solidFill>
          <a:latin typeface="Times" charset="0"/>
          <a:ea typeface="ＭＳ Ｐゴシック" pitchFamily="50" charset="-128"/>
        </a:defRPr>
      </a:lvl6pPr>
      <a:lvl7pPr marL="844083" algn="ctr" rtl="0" fontAlgn="base">
        <a:spcBef>
          <a:spcPct val="0"/>
        </a:spcBef>
        <a:spcAft>
          <a:spcPct val="0"/>
        </a:spcAft>
        <a:defRPr kumimoji="1" sz="4062">
          <a:solidFill>
            <a:schemeClr val="tx2"/>
          </a:solidFill>
          <a:latin typeface="Times" charset="0"/>
          <a:ea typeface="ＭＳ Ｐゴシック" pitchFamily="50" charset="-128"/>
        </a:defRPr>
      </a:lvl7pPr>
      <a:lvl8pPr marL="1266124" algn="ctr" rtl="0" fontAlgn="base">
        <a:spcBef>
          <a:spcPct val="0"/>
        </a:spcBef>
        <a:spcAft>
          <a:spcPct val="0"/>
        </a:spcAft>
        <a:defRPr kumimoji="1" sz="4062">
          <a:solidFill>
            <a:schemeClr val="tx2"/>
          </a:solidFill>
          <a:latin typeface="Times" charset="0"/>
          <a:ea typeface="ＭＳ Ｐゴシック" pitchFamily="50" charset="-128"/>
        </a:defRPr>
      </a:lvl8pPr>
      <a:lvl9pPr marL="1688165" algn="ctr" rtl="0" fontAlgn="base">
        <a:spcBef>
          <a:spcPct val="0"/>
        </a:spcBef>
        <a:spcAft>
          <a:spcPct val="0"/>
        </a:spcAft>
        <a:defRPr kumimoji="1" sz="4062">
          <a:solidFill>
            <a:schemeClr val="tx2"/>
          </a:solidFill>
          <a:latin typeface="Times" charset="0"/>
          <a:ea typeface="ＭＳ Ｐゴシック"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ＭＳ Ｐゴシック" pitchFamily="-109" charset="-128"/>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fontAlgn="base">
        <a:spcBef>
          <a:spcPct val="20000"/>
        </a:spcBef>
        <a:spcAft>
          <a:spcPct val="0"/>
        </a:spcAft>
        <a:buChar char="»"/>
        <a:defRPr kumimoji="1" sz="1846">
          <a:solidFill>
            <a:schemeClr val="tx1"/>
          </a:solidFill>
          <a:latin typeface="+mn-lt"/>
          <a:ea typeface="+mn-ea"/>
        </a:defRPr>
      </a:lvl6pPr>
      <a:lvl7pPr marL="2743269" indent="-211021" algn="l" rtl="0" fontAlgn="base">
        <a:spcBef>
          <a:spcPct val="20000"/>
        </a:spcBef>
        <a:spcAft>
          <a:spcPct val="0"/>
        </a:spcAft>
        <a:buChar char="»"/>
        <a:defRPr kumimoji="1" sz="1846">
          <a:solidFill>
            <a:schemeClr val="tx1"/>
          </a:solidFill>
          <a:latin typeface="+mn-lt"/>
          <a:ea typeface="+mn-ea"/>
        </a:defRPr>
      </a:lvl7pPr>
      <a:lvl8pPr marL="3165310" indent="-211021" algn="l" rtl="0" fontAlgn="base">
        <a:spcBef>
          <a:spcPct val="20000"/>
        </a:spcBef>
        <a:spcAft>
          <a:spcPct val="0"/>
        </a:spcAft>
        <a:buChar char="»"/>
        <a:defRPr kumimoji="1" sz="1846">
          <a:solidFill>
            <a:schemeClr val="tx1"/>
          </a:solidFill>
          <a:latin typeface="+mn-lt"/>
          <a:ea typeface="+mn-ea"/>
        </a:defRPr>
      </a:lvl8pPr>
      <a:lvl9pPr marL="3587351" indent="-211021"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en-US" altLang="ja-JP">
              <a:solidFill>
                <a:srgbClr val="000000"/>
              </a:solidFill>
              <a:ea typeface="Osaka"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US" altLang="ja-JP">
              <a:solidFill>
                <a:srgbClr val="000000"/>
              </a:solidFill>
              <a:ea typeface="Osaka"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CE5A18C-B87F-44A9-8575-3F66A62B118B}" type="slidenum">
              <a:rPr lang="en-US" altLang="ja-JP">
                <a:solidFill>
                  <a:srgbClr val="000000"/>
                </a:solidFill>
                <a:latin typeface="Times" panose="02020603050405020304" pitchFamily="18" charset="0"/>
                <a:ea typeface="Osaka" charset="-128"/>
              </a:rPr>
              <a:pPr/>
              <a:t>‹#›</a:t>
            </a:fld>
            <a:endParaRPr lang="en-US" altLang="ja-JP">
              <a:solidFill>
                <a:srgbClr val="000000"/>
              </a:solidFill>
              <a:latin typeface="Times" panose="02020603050405020304" pitchFamily="18" charset="0"/>
              <a:ea typeface="Osaka" charset="-128"/>
            </a:endParaRPr>
          </a:p>
        </p:txBody>
      </p:sp>
    </p:spTree>
    <p:extLst>
      <p:ext uri="{BB962C8B-B14F-4D97-AF65-F5344CB8AC3E}">
        <p14:creationId xmlns:p14="http://schemas.microsoft.com/office/powerpoint/2010/main" val="318073730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pitchFamily="1"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pitchFamily="1"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Osaka" charset="-128"/>
              </a:defRPr>
            </a:lvl1pPr>
          </a:lstStyle>
          <a:p>
            <a:pPr>
              <a:defRPr/>
            </a:pPr>
            <a:fld id="{BCE8EB63-35BA-4A76-96EB-7A696D52F2E1}" type="slidenum">
              <a:rPr lang="en-US" altLang="ja-JP">
                <a:solidFill>
                  <a:srgbClr val="000000"/>
                </a:solidFill>
                <a:latin typeface="Times" panose="02020603050405020304" pitchFamily="18" charset="0"/>
              </a:rPr>
              <a:pPr>
                <a:def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1513672863"/>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Lst>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solidFill>
                <a:srgbClr val="000000"/>
              </a:solidFill>
              <a:latin typeface="Times" panose="02020603050405020304"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solidFill>
                <a:srgbClr val="000000"/>
              </a:solidFill>
              <a:latin typeface="Times" panose="02020603050405020304"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2A65C4B-C2FA-4C9B-8CEF-49016AB716A2}" type="slidenum">
              <a:rPr lang="en-US" altLang="ja-JP">
                <a:solidFill>
                  <a:srgbClr val="000000"/>
                </a:solidFill>
                <a:latin typeface="Times" panose="02020603050405020304" pitchFamily="18" charset="0"/>
              </a: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282472472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panose="02020603050405020304" pitchFamily="18" charset="0"/>
          <a:ea typeface="Osaka"/>
          <a:cs typeface="Osaka"/>
        </a:defRPr>
      </a:lvl2pPr>
      <a:lvl3pPr algn="ctr" rtl="0" fontAlgn="base">
        <a:spcBef>
          <a:spcPct val="0"/>
        </a:spcBef>
        <a:spcAft>
          <a:spcPct val="0"/>
        </a:spcAft>
        <a:defRPr kumimoji="1" sz="4400">
          <a:solidFill>
            <a:schemeClr val="tx2"/>
          </a:solidFill>
          <a:latin typeface="Times" panose="02020603050405020304" pitchFamily="18" charset="0"/>
          <a:ea typeface="Osaka"/>
          <a:cs typeface="Osaka"/>
        </a:defRPr>
      </a:lvl3pPr>
      <a:lvl4pPr algn="ctr" rtl="0" fontAlgn="base">
        <a:spcBef>
          <a:spcPct val="0"/>
        </a:spcBef>
        <a:spcAft>
          <a:spcPct val="0"/>
        </a:spcAft>
        <a:defRPr kumimoji="1" sz="4400">
          <a:solidFill>
            <a:schemeClr val="tx2"/>
          </a:solidFill>
          <a:latin typeface="Times" panose="02020603050405020304" pitchFamily="18" charset="0"/>
          <a:ea typeface="Osaka"/>
          <a:cs typeface="Osaka"/>
        </a:defRPr>
      </a:lvl4pPr>
      <a:lvl5pPr algn="ctr" rtl="0" fontAlgn="base">
        <a:spcBef>
          <a:spcPct val="0"/>
        </a:spcBef>
        <a:spcAft>
          <a:spcPct val="0"/>
        </a:spcAft>
        <a:defRPr kumimoji="1" sz="4400">
          <a:solidFill>
            <a:schemeClr val="tx2"/>
          </a:solidFill>
          <a:latin typeface="Times" panose="02020603050405020304" pitchFamily="18" charset="0"/>
          <a:ea typeface="Osaka"/>
          <a:cs typeface="Osaka"/>
        </a:defRPr>
      </a:lvl5pPr>
      <a:lvl6pPr marL="457200" algn="ctr" rtl="0" fontAlgn="base">
        <a:spcBef>
          <a:spcPct val="0"/>
        </a:spcBef>
        <a:spcAft>
          <a:spcPct val="0"/>
        </a:spcAft>
        <a:defRPr kumimoji="1" sz="4400">
          <a:solidFill>
            <a:schemeClr val="tx2"/>
          </a:solidFill>
          <a:latin typeface="Times" panose="02020603050405020304" pitchFamily="18" charset="0"/>
          <a:ea typeface="Osaka"/>
          <a:cs typeface="Osaka"/>
        </a:defRPr>
      </a:lvl6pPr>
      <a:lvl7pPr marL="914400" algn="ctr" rtl="0" fontAlgn="base">
        <a:spcBef>
          <a:spcPct val="0"/>
        </a:spcBef>
        <a:spcAft>
          <a:spcPct val="0"/>
        </a:spcAft>
        <a:defRPr kumimoji="1" sz="4400">
          <a:solidFill>
            <a:schemeClr val="tx2"/>
          </a:solidFill>
          <a:latin typeface="Times" panose="02020603050405020304" pitchFamily="18" charset="0"/>
          <a:ea typeface="Osaka"/>
          <a:cs typeface="Osaka"/>
        </a:defRPr>
      </a:lvl7pPr>
      <a:lvl8pPr marL="1371600" algn="ctr" rtl="0" fontAlgn="base">
        <a:spcBef>
          <a:spcPct val="0"/>
        </a:spcBef>
        <a:spcAft>
          <a:spcPct val="0"/>
        </a:spcAft>
        <a:defRPr kumimoji="1" sz="4400">
          <a:solidFill>
            <a:schemeClr val="tx2"/>
          </a:solidFill>
          <a:latin typeface="Times" panose="02020603050405020304" pitchFamily="18" charset="0"/>
          <a:ea typeface="Osaka"/>
          <a:cs typeface="Osaka"/>
        </a:defRPr>
      </a:lvl8pPr>
      <a:lvl9pPr marL="1828800" algn="ctr" rtl="0" fontAlgn="base">
        <a:spcBef>
          <a:spcPct val="0"/>
        </a:spcBef>
        <a:spcAft>
          <a:spcPct val="0"/>
        </a:spcAft>
        <a:defRPr kumimoji="1" sz="4400">
          <a:solidFill>
            <a:schemeClr val="tx2"/>
          </a:solidFill>
          <a:latin typeface="Times" panose="02020603050405020304" pitchFamily="18" charset="0"/>
          <a:ea typeface="Osaka"/>
          <a:cs typeface="Osaka"/>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solidFill>
                <a:srgbClr val="000000"/>
              </a:solidFill>
              <a:latin typeface="Times" panose="02020603050405020304"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solidFill>
                <a:srgbClr val="000000"/>
              </a:solidFill>
              <a:latin typeface="Times" panose="02020603050405020304"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2A65C4B-C2FA-4C9B-8CEF-49016AB716A2}" type="slidenum">
              <a:rPr lang="en-US" altLang="ja-JP">
                <a:solidFill>
                  <a:srgbClr val="000000"/>
                </a:solidFill>
                <a:latin typeface="Times" panose="02020603050405020304" pitchFamily="18" charset="0"/>
              </a: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3513030282"/>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panose="02020603050405020304" pitchFamily="18" charset="0"/>
          <a:ea typeface="Osaka"/>
          <a:cs typeface="Osaka"/>
        </a:defRPr>
      </a:lvl2pPr>
      <a:lvl3pPr algn="ctr" rtl="0" fontAlgn="base">
        <a:spcBef>
          <a:spcPct val="0"/>
        </a:spcBef>
        <a:spcAft>
          <a:spcPct val="0"/>
        </a:spcAft>
        <a:defRPr kumimoji="1" sz="4400">
          <a:solidFill>
            <a:schemeClr val="tx2"/>
          </a:solidFill>
          <a:latin typeface="Times" panose="02020603050405020304" pitchFamily="18" charset="0"/>
          <a:ea typeface="Osaka"/>
          <a:cs typeface="Osaka"/>
        </a:defRPr>
      </a:lvl3pPr>
      <a:lvl4pPr algn="ctr" rtl="0" fontAlgn="base">
        <a:spcBef>
          <a:spcPct val="0"/>
        </a:spcBef>
        <a:spcAft>
          <a:spcPct val="0"/>
        </a:spcAft>
        <a:defRPr kumimoji="1" sz="4400">
          <a:solidFill>
            <a:schemeClr val="tx2"/>
          </a:solidFill>
          <a:latin typeface="Times" panose="02020603050405020304" pitchFamily="18" charset="0"/>
          <a:ea typeface="Osaka"/>
          <a:cs typeface="Osaka"/>
        </a:defRPr>
      </a:lvl4pPr>
      <a:lvl5pPr algn="ctr" rtl="0" fontAlgn="base">
        <a:spcBef>
          <a:spcPct val="0"/>
        </a:spcBef>
        <a:spcAft>
          <a:spcPct val="0"/>
        </a:spcAft>
        <a:defRPr kumimoji="1" sz="4400">
          <a:solidFill>
            <a:schemeClr val="tx2"/>
          </a:solidFill>
          <a:latin typeface="Times" panose="02020603050405020304" pitchFamily="18" charset="0"/>
          <a:ea typeface="Osaka"/>
          <a:cs typeface="Osaka"/>
        </a:defRPr>
      </a:lvl5pPr>
      <a:lvl6pPr marL="457200" algn="ctr" rtl="0" fontAlgn="base">
        <a:spcBef>
          <a:spcPct val="0"/>
        </a:spcBef>
        <a:spcAft>
          <a:spcPct val="0"/>
        </a:spcAft>
        <a:defRPr kumimoji="1" sz="4400">
          <a:solidFill>
            <a:schemeClr val="tx2"/>
          </a:solidFill>
          <a:latin typeface="Times" panose="02020603050405020304" pitchFamily="18" charset="0"/>
          <a:ea typeface="Osaka"/>
          <a:cs typeface="Osaka"/>
        </a:defRPr>
      </a:lvl6pPr>
      <a:lvl7pPr marL="914400" algn="ctr" rtl="0" fontAlgn="base">
        <a:spcBef>
          <a:spcPct val="0"/>
        </a:spcBef>
        <a:spcAft>
          <a:spcPct val="0"/>
        </a:spcAft>
        <a:defRPr kumimoji="1" sz="4400">
          <a:solidFill>
            <a:schemeClr val="tx2"/>
          </a:solidFill>
          <a:latin typeface="Times" panose="02020603050405020304" pitchFamily="18" charset="0"/>
          <a:ea typeface="Osaka"/>
          <a:cs typeface="Osaka"/>
        </a:defRPr>
      </a:lvl7pPr>
      <a:lvl8pPr marL="1371600" algn="ctr" rtl="0" fontAlgn="base">
        <a:spcBef>
          <a:spcPct val="0"/>
        </a:spcBef>
        <a:spcAft>
          <a:spcPct val="0"/>
        </a:spcAft>
        <a:defRPr kumimoji="1" sz="4400">
          <a:solidFill>
            <a:schemeClr val="tx2"/>
          </a:solidFill>
          <a:latin typeface="Times" panose="02020603050405020304" pitchFamily="18" charset="0"/>
          <a:ea typeface="Osaka"/>
          <a:cs typeface="Osaka"/>
        </a:defRPr>
      </a:lvl8pPr>
      <a:lvl9pPr marL="1828800" algn="ctr" rtl="0" fontAlgn="base">
        <a:spcBef>
          <a:spcPct val="0"/>
        </a:spcBef>
        <a:spcAft>
          <a:spcPct val="0"/>
        </a:spcAft>
        <a:defRPr kumimoji="1" sz="4400">
          <a:solidFill>
            <a:schemeClr val="tx2"/>
          </a:solidFill>
          <a:latin typeface="Times" panose="02020603050405020304" pitchFamily="18" charset="0"/>
          <a:ea typeface="Osaka"/>
          <a:cs typeface="Osaka"/>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solidFill>
                <a:srgbClr val="000000"/>
              </a:solidFill>
              <a:latin typeface="Times" panose="02020603050405020304"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solidFill>
                <a:srgbClr val="000000"/>
              </a:solidFill>
              <a:latin typeface="Times" panose="02020603050405020304"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2A65C4B-C2FA-4C9B-8CEF-49016AB716A2}" type="slidenum">
              <a:rPr lang="en-US" altLang="ja-JP">
                <a:solidFill>
                  <a:srgbClr val="000000"/>
                </a:solidFill>
                <a:latin typeface="Times" panose="02020603050405020304" pitchFamily="18" charset="0"/>
              </a: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89112494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panose="02020603050405020304" pitchFamily="18" charset="0"/>
          <a:ea typeface="Osaka"/>
          <a:cs typeface="Osaka"/>
        </a:defRPr>
      </a:lvl2pPr>
      <a:lvl3pPr algn="ctr" rtl="0" fontAlgn="base">
        <a:spcBef>
          <a:spcPct val="0"/>
        </a:spcBef>
        <a:spcAft>
          <a:spcPct val="0"/>
        </a:spcAft>
        <a:defRPr kumimoji="1" sz="4400">
          <a:solidFill>
            <a:schemeClr val="tx2"/>
          </a:solidFill>
          <a:latin typeface="Times" panose="02020603050405020304" pitchFamily="18" charset="0"/>
          <a:ea typeface="Osaka"/>
          <a:cs typeface="Osaka"/>
        </a:defRPr>
      </a:lvl3pPr>
      <a:lvl4pPr algn="ctr" rtl="0" fontAlgn="base">
        <a:spcBef>
          <a:spcPct val="0"/>
        </a:spcBef>
        <a:spcAft>
          <a:spcPct val="0"/>
        </a:spcAft>
        <a:defRPr kumimoji="1" sz="4400">
          <a:solidFill>
            <a:schemeClr val="tx2"/>
          </a:solidFill>
          <a:latin typeface="Times" panose="02020603050405020304" pitchFamily="18" charset="0"/>
          <a:ea typeface="Osaka"/>
          <a:cs typeface="Osaka"/>
        </a:defRPr>
      </a:lvl4pPr>
      <a:lvl5pPr algn="ctr" rtl="0" fontAlgn="base">
        <a:spcBef>
          <a:spcPct val="0"/>
        </a:spcBef>
        <a:spcAft>
          <a:spcPct val="0"/>
        </a:spcAft>
        <a:defRPr kumimoji="1" sz="4400">
          <a:solidFill>
            <a:schemeClr val="tx2"/>
          </a:solidFill>
          <a:latin typeface="Times" panose="02020603050405020304" pitchFamily="18" charset="0"/>
          <a:ea typeface="Osaka"/>
          <a:cs typeface="Osaka"/>
        </a:defRPr>
      </a:lvl5pPr>
      <a:lvl6pPr marL="457200" algn="ctr" rtl="0" fontAlgn="base">
        <a:spcBef>
          <a:spcPct val="0"/>
        </a:spcBef>
        <a:spcAft>
          <a:spcPct val="0"/>
        </a:spcAft>
        <a:defRPr kumimoji="1" sz="4400">
          <a:solidFill>
            <a:schemeClr val="tx2"/>
          </a:solidFill>
          <a:latin typeface="Times" panose="02020603050405020304" pitchFamily="18" charset="0"/>
          <a:ea typeface="Osaka"/>
          <a:cs typeface="Osaka"/>
        </a:defRPr>
      </a:lvl6pPr>
      <a:lvl7pPr marL="914400" algn="ctr" rtl="0" fontAlgn="base">
        <a:spcBef>
          <a:spcPct val="0"/>
        </a:spcBef>
        <a:spcAft>
          <a:spcPct val="0"/>
        </a:spcAft>
        <a:defRPr kumimoji="1" sz="4400">
          <a:solidFill>
            <a:schemeClr val="tx2"/>
          </a:solidFill>
          <a:latin typeface="Times" panose="02020603050405020304" pitchFamily="18" charset="0"/>
          <a:ea typeface="Osaka"/>
          <a:cs typeface="Osaka"/>
        </a:defRPr>
      </a:lvl7pPr>
      <a:lvl8pPr marL="1371600" algn="ctr" rtl="0" fontAlgn="base">
        <a:spcBef>
          <a:spcPct val="0"/>
        </a:spcBef>
        <a:spcAft>
          <a:spcPct val="0"/>
        </a:spcAft>
        <a:defRPr kumimoji="1" sz="4400">
          <a:solidFill>
            <a:schemeClr val="tx2"/>
          </a:solidFill>
          <a:latin typeface="Times" panose="02020603050405020304" pitchFamily="18" charset="0"/>
          <a:ea typeface="Osaka"/>
          <a:cs typeface="Osaka"/>
        </a:defRPr>
      </a:lvl8pPr>
      <a:lvl9pPr marL="1828800" algn="ctr" rtl="0" fontAlgn="base">
        <a:spcBef>
          <a:spcPct val="0"/>
        </a:spcBef>
        <a:spcAft>
          <a:spcPct val="0"/>
        </a:spcAft>
        <a:defRPr kumimoji="1" sz="4400">
          <a:solidFill>
            <a:schemeClr val="tx2"/>
          </a:solidFill>
          <a:latin typeface="Times" panose="02020603050405020304" pitchFamily="18" charset="0"/>
          <a:ea typeface="Osaka"/>
          <a:cs typeface="Osaka"/>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solidFill>
                <a:srgbClr val="000000"/>
              </a:solidFill>
              <a:latin typeface="Times" panose="02020603050405020304"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solidFill>
                <a:srgbClr val="000000"/>
              </a:solidFill>
              <a:latin typeface="Times" panose="02020603050405020304"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5996021-A57E-4EEB-920C-7288AD55DB3A}" type="slidenum">
              <a:rPr lang="en-US" altLang="ja-JP">
                <a:solidFill>
                  <a:srgbClr val="000000"/>
                </a:solidFill>
                <a:latin typeface="Times" panose="02020603050405020304" pitchFamily="18" charset="0"/>
              </a: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2863354551"/>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panose="02020603050405020304" pitchFamily="18" charset="0"/>
          <a:ea typeface="Osaka"/>
          <a:cs typeface="Osaka"/>
        </a:defRPr>
      </a:lvl2pPr>
      <a:lvl3pPr algn="ctr" rtl="0" fontAlgn="base">
        <a:spcBef>
          <a:spcPct val="0"/>
        </a:spcBef>
        <a:spcAft>
          <a:spcPct val="0"/>
        </a:spcAft>
        <a:defRPr kumimoji="1" sz="4400">
          <a:solidFill>
            <a:schemeClr val="tx2"/>
          </a:solidFill>
          <a:latin typeface="Times" panose="02020603050405020304" pitchFamily="18" charset="0"/>
          <a:ea typeface="Osaka"/>
          <a:cs typeface="Osaka"/>
        </a:defRPr>
      </a:lvl3pPr>
      <a:lvl4pPr algn="ctr" rtl="0" fontAlgn="base">
        <a:spcBef>
          <a:spcPct val="0"/>
        </a:spcBef>
        <a:spcAft>
          <a:spcPct val="0"/>
        </a:spcAft>
        <a:defRPr kumimoji="1" sz="4400">
          <a:solidFill>
            <a:schemeClr val="tx2"/>
          </a:solidFill>
          <a:latin typeface="Times" panose="02020603050405020304" pitchFamily="18" charset="0"/>
          <a:ea typeface="Osaka"/>
          <a:cs typeface="Osaka"/>
        </a:defRPr>
      </a:lvl4pPr>
      <a:lvl5pPr algn="ctr" rtl="0" fontAlgn="base">
        <a:spcBef>
          <a:spcPct val="0"/>
        </a:spcBef>
        <a:spcAft>
          <a:spcPct val="0"/>
        </a:spcAft>
        <a:defRPr kumimoji="1" sz="4400">
          <a:solidFill>
            <a:schemeClr val="tx2"/>
          </a:solidFill>
          <a:latin typeface="Times" panose="02020603050405020304" pitchFamily="18" charset="0"/>
          <a:ea typeface="Osaka"/>
          <a:cs typeface="Osaka"/>
        </a:defRPr>
      </a:lvl5pPr>
      <a:lvl6pPr marL="457200" algn="ctr" rtl="0" fontAlgn="base">
        <a:spcBef>
          <a:spcPct val="0"/>
        </a:spcBef>
        <a:spcAft>
          <a:spcPct val="0"/>
        </a:spcAft>
        <a:defRPr kumimoji="1" sz="4400">
          <a:solidFill>
            <a:schemeClr val="tx2"/>
          </a:solidFill>
          <a:latin typeface="Times" panose="02020603050405020304" pitchFamily="18" charset="0"/>
          <a:ea typeface="Osaka"/>
          <a:cs typeface="Osaka"/>
        </a:defRPr>
      </a:lvl6pPr>
      <a:lvl7pPr marL="914400" algn="ctr" rtl="0" fontAlgn="base">
        <a:spcBef>
          <a:spcPct val="0"/>
        </a:spcBef>
        <a:spcAft>
          <a:spcPct val="0"/>
        </a:spcAft>
        <a:defRPr kumimoji="1" sz="4400">
          <a:solidFill>
            <a:schemeClr val="tx2"/>
          </a:solidFill>
          <a:latin typeface="Times" panose="02020603050405020304" pitchFamily="18" charset="0"/>
          <a:ea typeface="Osaka"/>
          <a:cs typeface="Osaka"/>
        </a:defRPr>
      </a:lvl7pPr>
      <a:lvl8pPr marL="1371600" algn="ctr" rtl="0" fontAlgn="base">
        <a:spcBef>
          <a:spcPct val="0"/>
        </a:spcBef>
        <a:spcAft>
          <a:spcPct val="0"/>
        </a:spcAft>
        <a:defRPr kumimoji="1" sz="4400">
          <a:solidFill>
            <a:schemeClr val="tx2"/>
          </a:solidFill>
          <a:latin typeface="Times" panose="02020603050405020304" pitchFamily="18" charset="0"/>
          <a:ea typeface="Osaka"/>
          <a:cs typeface="Osaka"/>
        </a:defRPr>
      </a:lvl8pPr>
      <a:lvl9pPr marL="1828800" algn="ctr" rtl="0" fontAlgn="base">
        <a:spcBef>
          <a:spcPct val="0"/>
        </a:spcBef>
        <a:spcAft>
          <a:spcPct val="0"/>
        </a:spcAft>
        <a:defRPr kumimoji="1" sz="4400">
          <a:solidFill>
            <a:schemeClr val="tx2"/>
          </a:solidFill>
          <a:latin typeface="Times" panose="02020603050405020304" pitchFamily="18" charset="0"/>
          <a:ea typeface="Osaka"/>
          <a:cs typeface="Osaka"/>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solidFill>
                <a:srgbClr val="000000"/>
              </a:solidFill>
              <a:latin typeface="Arial" panose="020B0604020202020204"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solidFill>
                <a:srgbClr val="000000"/>
              </a:solidFill>
              <a:latin typeface="Arial" panose="020B0604020202020204"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44D56B7-0C63-4AFF-90D3-70A828D89DE8}" type="slidenum">
              <a:rPr lang="en-US" altLang="ja-JP">
                <a:solidFill>
                  <a:srgbClr val="000000"/>
                </a:solidFill>
                <a:latin typeface="Arial" panose="020B0604020202020204" pitchFamily="34" charset="0"/>
              </a:rPr>
              <a:pPr/>
              <a:t>‹#›</a:t>
            </a:fld>
            <a:endParaRPr lang="en-US" altLang="ja-JP">
              <a:solidFill>
                <a:srgbClr val="000000"/>
              </a:solidFill>
              <a:latin typeface="Arial" panose="020B0604020202020204" pitchFamily="34" charset="0"/>
            </a:endParaRPr>
          </a:p>
        </p:txBody>
      </p:sp>
    </p:spTree>
    <p:extLst>
      <p:ext uri="{BB962C8B-B14F-4D97-AF65-F5344CB8AC3E}">
        <p14:creationId xmlns:p14="http://schemas.microsoft.com/office/powerpoint/2010/main" val="3761801597"/>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pitchFamily="1"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pitchFamily="1"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Osaka" charset="-128"/>
              </a:defRPr>
            </a:lvl1pPr>
          </a:lstStyle>
          <a:p>
            <a:pPr>
              <a:defRPr/>
            </a:pPr>
            <a:fld id="{BCE8EB63-35BA-4A76-96EB-7A696D52F2E1}" type="slidenum">
              <a:rPr lang="en-US" altLang="ja-JP">
                <a:solidFill>
                  <a:srgbClr val="000000"/>
                </a:solidFill>
                <a:latin typeface="Times" panose="02020603050405020304" pitchFamily="18" charset="0"/>
              </a:rPr>
              <a:pPr>
                <a:def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3997258136"/>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Lst>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pitchFamily="1"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pitchFamily="1"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Osaka" charset="-128"/>
              </a:defRPr>
            </a:lvl1pPr>
          </a:lstStyle>
          <a:p>
            <a:pPr>
              <a:defRPr/>
            </a:pPr>
            <a:fld id="{BCE8EB63-35BA-4A76-96EB-7A696D52F2E1}" type="slidenum">
              <a:rPr lang="en-US" altLang="ja-JP">
                <a:solidFill>
                  <a:srgbClr val="000000"/>
                </a:solidFill>
                <a:latin typeface="Times" panose="02020603050405020304" pitchFamily="18" charset="0"/>
              </a:rPr>
              <a:pPr>
                <a:def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795992922"/>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Lst>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pitchFamily="1"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pitchFamily="1"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Osaka" charset="-128"/>
              </a:defRPr>
            </a:lvl1pPr>
          </a:lstStyle>
          <a:p>
            <a:pPr>
              <a:defRPr/>
            </a:pPr>
            <a:fld id="{BCE8EB63-35BA-4A76-96EB-7A696D52F2E1}" type="slidenum">
              <a:rPr lang="en-US" altLang="ja-JP">
                <a:solidFill>
                  <a:srgbClr val="000000"/>
                </a:solidFill>
                <a:latin typeface="Times" panose="02020603050405020304" pitchFamily="18" charset="0"/>
              </a:rPr>
              <a:pPr>
                <a:def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17913886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pitchFamily="1"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pitchFamily="1"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Osaka" charset="-128"/>
              </a:defRPr>
            </a:lvl1pPr>
          </a:lstStyle>
          <a:p>
            <a:pPr>
              <a:defRPr/>
            </a:pPr>
            <a:fld id="{BCE8EB63-35BA-4A76-96EB-7A696D52F2E1}" type="slidenum">
              <a:rPr lang="en-US" altLang="ja-JP">
                <a:solidFill>
                  <a:srgbClr val="000000"/>
                </a:solidFill>
                <a:latin typeface="Times" panose="02020603050405020304" pitchFamily="18" charset="0"/>
              </a:rPr>
              <a:pPr>
                <a:def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3555753344"/>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 id="2147484181" r:id="rId17"/>
  </p:sldLayoutIdLst>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fld id="{547246E3-8D51-4537-8DB1-3A1EF979F745}" type="datetimeFigureOut">
              <a:rPr lang="en-US" altLang="ja-JP">
                <a:solidFill>
                  <a:srgbClr val="000000"/>
                </a:solidFill>
              </a:rPr>
              <a:pPr>
                <a:defRPr/>
              </a:pPr>
              <a:t>5/6/2016</a:t>
            </a:fld>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EDA5954-EDA0-4186-8F0B-5483BB63E02D}" type="slidenum">
              <a:rPr lang="en-US" altLang="ja-JP">
                <a:solidFill>
                  <a:srgbClr val="000000"/>
                </a:solidFill>
                <a:latin typeface="Times" panose="02020603050405020304" pitchFamily="18" charset="0"/>
              </a: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486757012"/>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pitchFamily="-109" charset="-128"/>
        </a:defRPr>
      </a:lvl1pPr>
      <a:lvl2pPr algn="ctr" rtl="0" eaLnBrk="0" fontAlgn="base" hangingPunct="0">
        <a:spcBef>
          <a:spcPct val="0"/>
        </a:spcBef>
        <a:spcAft>
          <a:spcPct val="0"/>
        </a:spcAft>
        <a:defRPr kumimoji="1" sz="4400">
          <a:solidFill>
            <a:schemeClr val="tx2"/>
          </a:solidFill>
          <a:latin typeface="Times" charset="0"/>
          <a:ea typeface="ＭＳ Ｐゴシック" pitchFamily="50" charset="-128"/>
          <a:cs typeface="ＭＳ Ｐゴシック" pitchFamily="-109" charset="-128"/>
        </a:defRPr>
      </a:lvl2pPr>
      <a:lvl3pPr algn="ctr" rtl="0" eaLnBrk="0" fontAlgn="base" hangingPunct="0">
        <a:spcBef>
          <a:spcPct val="0"/>
        </a:spcBef>
        <a:spcAft>
          <a:spcPct val="0"/>
        </a:spcAft>
        <a:defRPr kumimoji="1" sz="4400">
          <a:solidFill>
            <a:schemeClr val="tx2"/>
          </a:solidFill>
          <a:latin typeface="Times" charset="0"/>
          <a:ea typeface="ＭＳ Ｐゴシック" pitchFamily="50" charset="-128"/>
          <a:cs typeface="ＭＳ Ｐゴシック" pitchFamily="-109" charset="-128"/>
        </a:defRPr>
      </a:lvl3pPr>
      <a:lvl4pPr algn="ctr" rtl="0" eaLnBrk="0" fontAlgn="base" hangingPunct="0">
        <a:spcBef>
          <a:spcPct val="0"/>
        </a:spcBef>
        <a:spcAft>
          <a:spcPct val="0"/>
        </a:spcAft>
        <a:defRPr kumimoji="1" sz="4400">
          <a:solidFill>
            <a:schemeClr val="tx2"/>
          </a:solidFill>
          <a:latin typeface="Times" charset="0"/>
          <a:ea typeface="ＭＳ Ｐゴシック" pitchFamily="50" charset="-128"/>
          <a:cs typeface="ＭＳ Ｐゴシック" pitchFamily="-109" charset="-128"/>
        </a:defRPr>
      </a:lvl4pPr>
      <a:lvl5pPr algn="ctr" rtl="0" eaLnBrk="0" fontAlgn="base" hangingPunct="0">
        <a:spcBef>
          <a:spcPct val="0"/>
        </a:spcBef>
        <a:spcAft>
          <a:spcPct val="0"/>
        </a:spcAft>
        <a:defRPr kumimoji="1" sz="4400">
          <a:solidFill>
            <a:schemeClr val="tx2"/>
          </a:solidFill>
          <a:latin typeface="Times" charset="0"/>
          <a:ea typeface="ＭＳ Ｐゴシック" pitchFamily="50" charset="-128"/>
          <a:cs typeface="ＭＳ Ｐゴシック" pitchFamily="-109" charset="-128"/>
        </a:defRPr>
      </a:lvl5pPr>
      <a:lvl6pPr marL="457200" algn="ctr" rtl="0" fontAlgn="base">
        <a:spcBef>
          <a:spcPct val="0"/>
        </a:spcBef>
        <a:spcAft>
          <a:spcPct val="0"/>
        </a:spcAft>
        <a:defRPr kumimoji="1" sz="4400">
          <a:solidFill>
            <a:schemeClr val="tx2"/>
          </a:solidFill>
          <a:latin typeface="Times" charset="0"/>
          <a:ea typeface="ＭＳ Ｐゴシック" pitchFamily="50" charset="-128"/>
        </a:defRPr>
      </a:lvl6pPr>
      <a:lvl7pPr marL="914400" algn="ctr" rtl="0" fontAlgn="base">
        <a:spcBef>
          <a:spcPct val="0"/>
        </a:spcBef>
        <a:spcAft>
          <a:spcPct val="0"/>
        </a:spcAft>
        <a:defRPr kumimoji="1" sz="4400">
          <a:solidFill>
            <a:schemeClr val="tx2"/>
          </a:solidFill>
          <a:latin typeface="Times" charset="0"/>
          <a:ea typeface="ＭＳ Ｐゴシック" pitchFamily="50" charset="-128"/>
        </a:defRPr>
      </a:lvl7pPr>
      <a:lvl8pPr marL="1371600" algn="ctr" rtl="0" fontAlgn="base">
        <a:spcBef>
          <a:spcPct val="0"/>
        </a:spcBef>
        <a:spcAft>
          <a:spcPct val="0"/>
        </a:spcAft>
        <a:defRPr kumimoji="1" sz="4400">
          <a:solidFill>
            <a:schemeClr val="tx2"/>
          </a:solidFill>
          <a:latin typeface="Times" charset="0"/>
          <a:ea typeface="ＭＳ Ｐゴシック" pitchFamily="50" charset="-128"/>
        </a:defRPr>
      </a:lvl8pPr>
      <a:lvl9pPr marL="1828800" algn="ctr" rtl="0" fontAlgn="base">
        <a:spcBef>
          <a:spcPct val="0"/>
        </a:spcBef>
        <a:spcAft>
          <a:spcPct val="0"/>
        </a:spcAft>
        <a:defRPr kumimoji="1" sz="4400">
          <a:solidFill>
            <a:schemeClr val="tx2"/>
          </a:solidFill>
          <a:latin typeface="Times"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pitchFamily="-109"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fld id="{547246E3-8D51-4537-8DB1-3A1EF979F745}" type="datetimeFigureOut">
              <a:rPr lang="en-US" altLang="ja-JP">
                <a:solidFill>
                  <a:srgbClr val="000000"/>
                </a:solidFill>
              </a:rPr>
              <a:pPr>
                <a:defRPr/>
              </a:pPr>
              <a:t>5/6/2016</a:t>
            </a:fld>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EDA5954-EDA0-4186-8F0B-5483BB63E02D}" type="slidenum">
              <a:rPr lang="en-US" altLang="ja-JP">
                <a:solidFill>
                  <a:srgbClr val="000000"/>
                </a:solidFill>
                <a:latin typeface="Times" panose="02020603050405020304" pitchFamily="18" charset="0"/>
              </a: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1595513414"/>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 id="2147484069" r:id="rId15"/>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pitchFamily="-109" charset="-128"/>
        </a:defRPr>
      </a:lvl1pPr>
      <a:lvl2pPr algn="ctr" rtl="0" eaLnBrk="0" fontAlgn="base" hangingPunct="0">
        <a:spcBef>
          <a:spcPct val="0"/>
        </a:spcBef>
        <a:spcAft>
          <a:spcPct val="0"/>
        </a:spcAft>
        <a:defRPr kumimoji="1" sz="4400">
          <a:solidFill>
            <a:schemeClr val="tx2"/>
          </a:solidFill>
          <a:latin typeface="Times" charset="0"/>
          <a:ea typeface="ＭＳ Ｐゴシック" pitchFamily="50" charset="-128"/>
          <a:cs typeface="ＭＳ Ｐゴシック" pitchFamily="-109" charset="-128"/>
        </a:defRPr>
      </a:lvl2pPr>
      <a:lvl3pPr algn="ctr" rtl="0" eaLnBrk="0" fontAlgn="base" hangingPunct="0">
        <a:spcBef>
          <a:spcPct val="0"/>
        </a:spcBef>
        <a:spcAft>
          <a:spcPct val="0"/>
        </a:spcAft>
        <a:defRPr kumimoji="1" sz="4400">
          <a:solidFill>
            <a:schemeClr val="tx2"/>
          </a:solidFill>
          <a:latin typeface="Times" charset="0"/>
          <a:ea typeface="ＭＳ Ｐゴシック" pitchFamily="50" charset="-128"/>
          <a:cs typeface="ＭＳ Ｐゴシック" pitchFamily="-109" charset="-128"/>
        </a:defRPr>
      </a:lvl3pPr>
      <a:lvl4pPr algn="ctr" rtl="0" eaLnBrk="0" fontAlgn="base" hangingPunct="0">
        <a:spcBef>
          <a:spcPct val="0"/>
        </a:spcBef>
        <a:spcAft>
          <a:spcPct val="0"/>
        </a:spcAft>
        <a:defRPr kumimoji="1" sz="4400">
          <a:solidFill>
            <a:schemeClr val="tx2"/>
          </a:solidFill>
          <a:latin typeface="Times" charset="0"/>
          <a:ea typeface="ＭＳ Ｐゴシック" pitchFamily="50" charset="-128"/>
          <a:cs typeface="ＭＳ Ｐゴシック" pitchFamily="-109" charset="-128"/>
        </a:defRPr>
      </a:lvl4pPr>
      <a:lvl5pPr algn="ctr" rtl="0" eaLnBrk="0" fontAlgn="base" hangingPunct="0">
        <a:spcBef>
          <a:spcPct val="0"/>
        </a:spcBef>
        <a:spcAft>
          <a:spcPct val="0"/>
        </a:spcAft>
        <a:defRPr kumimoji="1" sz="4400">
          <a:solidFill>
            <a:schemeClr val="tx2"/>
          </a:solidFill>
          <a:latin typeface="Times" charset="0"/>
          <a:ea typeface="ＭＳ Ｐゴシック" pitchFamily="50" charset="-128"/>
          <a:cs typeface="ＭＳ Ｐゴシック" pitchFamily="-109" charset="-128"/>
        </a:defRPr>
      </a:lvl5pPr>
      <a:lvl6pPr marL="457200" algn="ctr" rtl="0" fontAlgn="base">
        <a:spcBef>
          <a:spcPct val="0"/>
        </a:spcBef>
        <a:spcAft>
          <a:spcPct val="0"/>
        </a:spcAft>
        <a:defRPr kumimoji="1" sz="4400">
          <a:solidFill>
            <a:schemeClr val="tx2"/>
          </a:solidFill>
          <a:latin typeface="Times" charset="0"/>
          <a:ea typeface="ＭＳ Ｐゴシック" pitchFamily="50" charset="-128"/>
        </a:defRPr>
      </a:lvl6pPr>
      <a:lvl7pPr marL="914400" algn="ctr" rtl="0" fontAlgn="base">
        <a:spcBef>
          <a:spcPct val="0"/>
        </a:spcBef>
        <a:spcAft>
          <a:spcPct val="0"/>
        </a:spcAft>
        <a:defRPr kumimoji="1" sz="4400">
          <a:solidFill>
            <a:schemeClr val="tx2"/>
          </a:solidFill>
          <a:latin typeface="Times" charset="0"/>
          <a:ea typeface="ＭＳ Ｐゴシック" pitchFamily="50" charset="-128"/>
        </a:defRPr>
      </a:lvl7pPr>
      <a:lvl8pPr marL="1371600" algn="ctr" rtl="0" fontAlgn="base">
        <a:spcBef>
          <a:spcPct val="0"/>
        </a:spcBef>
        <a:spcAft>
          <a:spcPct val="0"/>
        </a:spcAft>
        <a:defRPr kumimoji="1" sz="4400">
          <a:solidFill>
            <a:schemeClr val="tx2"/>
          </a:solidFill>
          <a:latin typeface="Times" charset="0"/>
          <a:ea typeface="ＭＳ Ｐゴシック" pitchFamily="50" charset="-128"/>
        </a:defRPr>
      </a:lvl8pPr>
      <a:lvl9pPr marL="1828800" algn="ctr" rtl="0" fontAlgn="base">
        <a:spcBef>
          <a:spcPct val="0"/>
        </a:spcBef>
        <a:spcAft>
          <a:spcPct val="0"/>
        </a:spcAft>
        <a:defRPr kumimoji="1" sz="4400">
          <a:solidFill>
            <a:schemeClr val="tx2"/>
          </a:solidFill>
          <a:latin typeface="Times"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pitchFamily="-109"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fld id="{547246E3-8D51-4537-8DB1-3A1EF979F745}" type="datetimeFigureOut">
              <a:rPr lang="en-US" altLang="ja-JP">
                <a:solidFill>
                  <a:srgbClr val="000000"/>
                </a:solidFill>
              </a:rPr>
              <a:pPr>
                <a:defRPr/>
              </a:pPr>
              <a:t>5/6/2016</a:t>
            </a:fld>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EDA5954-EDA0-4186-8F0B-5483BB63E02D}" type="slidenum">
              <a:rPr lang="en-US" altLang="ja-JP">
                <a:solidFill>
                  <a:srgbClr val="000000"/>
                </a:solidFill>
                <a:latin typeface="Times" panose="02020603050405020304" pitchFamily="18" charset="0"/>
              </a: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2308597339"/>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 id="2147484084" r:id="rId14"/>
    <p:sldLayoutId id="2147484085" r:id="rId15"/>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pitchFamily="-109" charset="-128"/>
        </a:defRPr>
      </a:lvl1pPr>
      <a:lvl2pPr algn="ctr" rtl="0" eaLnBrk="0" fontAlgn="base" hangingPunct="0">
        <a:spcBef>
          <a:spcPct val="0"/>
        </a:spcBef>
        <a:spcAft>
          <a:spcPct val="0"/>
        </a:spcAft>
        <a:defRPr kumimoji="1" sz="4400">
          <a:solidFill>
            <a:schemeClr val="tx2"/>
          </a:solidFill>
          <a:latin typeface="Times" charset="0"/>
          <a:ea typeface="ＭＳ Ｐゴシック" pitchFamily="50" charset="-128"/>
          <a:cs typeface="ＭＳ Ｐゴシック" pitchFamily="-109" charset="-128"/>
        </a:defRPr>
      </a:lvl2pPr>
      <a:lvl3pPr algn="ctr" rtl="0" eaLnBrk="0" fontAlgn="base" hangingPunct="0">
        <a:spcBef>
          <a:spcPct val="0"/>
        </a:spcBef>
        <a:spcAft>
          <a:spcPct val="0"/>
        </a:spcAft>
        <a:defRPr kumimoji="1" sz="4400">
          <a:solidFill>
            <a:schemeClr val="tx2"/>
          </a:solidFill>
          <a:latin typeface="Times" charset="0"/>
          <a:ea typeface="ＭＳ Ｐゴシック" pitchFamily="50" charset="-128"/>
          <a:cs typeface="ＭＳ Ｐゴシック" pitchFamily="-109" charset="-128"/>
        </a:defRPr>
      </a:lvl3pPr>
      <a:lvl4pPr algn="ctr" rtl="0" eaLnBrk="0" fontAlgn="base" hangingPunct="0">
        <a:spcBef>
          <a:spcPct val="0"/>
        </a:spcBef>
        <a:spcAft>
          <a:spcPct val="0"/>
        </a:spcAft>
        <a:defRPr kumimoji="1" sz="4400">
          <a:solidFill>
            <a:schemeClr val="tx2"/>
          </a:solidFill>
          <a:latin typeface="Times" charset="0"/>
          <a:ea typeface="ＭＳ Ｐゴシック" pitchFamily="50" charset="-128"/>
          <a:cs typeface="ＭＳ Ｐゴシック" pitchFamily="-109" charset="-128"/>
        </a:defRPr>
      </a:lvl4pPr>
      <a:lvl5pPr algn="ctr" rtl="0" eaLnBrk="0" fontAlgn="base" hangingPunct="0">
        <a:spcBef>
          <a:spcPct val="0"/>
        </a:spcBef>
        <a:spcAft>
          <a:spcPct val="0"/>
        </a:spcAft>
        <a:defRPr kumimoji="1" sz="4400">
          <a:solidFill>
            <a:schemeClr val="tx2"/>
          </a:solidFill>
          <a:latin typeface="Times" charset="0"/>
          <a:ea typeface="ＭＳ Ｐゴシック" pitchFamily="50" charset="-128"/>
          <a:cs typeface="ＭＳ Ｐゴシック" pitchFamily="-109" charset="-128"/>
        </a:defRPr>
      </a:lvl5pPr>
      <a:lvl6pPr marL="457200" algn="ctr" rtl="0" fontAlgn="base">
        <a:spcBef>
          <a:spcPct val="0"/>
        </a:spcBef>
        <a:spcAft>
          <a:spcPct val="0"/>
        </a:spcAft>
        <a:defRPr kumimoji="1" sz="4400">
          <a:solidFill>
            <a:schemeClr val="tx2"/>
          </a:solidFill>
          <a:latin typeface="Times" charset="0"/>
          <a:ea typeface="ＭＳ Ｐゴシック" pitchFamily="50" charset="-128"/>
        </a:defRPr>
      </a:lvl6pPr>
      <a:lvl7pPr marL="914400" algn="ctr" rtl="0" fontAlgn="base">
        <a:spcBef>
          <a:spcPct val="0"/>
        </a:spcBef>
        <a:spcAft>
          <a:spcPct val="0"/>
        </a:spcAft>
        <a:defRPr kumimoji="1" sz="4400">
          <a:solidFill>
            <a:schemeClr val="tx2"/>
          </a:solidFill>
          <a:latin typeface="Times" charset="0"/>
          <a:ea typeface="ＭＳ Ｐゴシック" pitchFamily="50" charset="-128"/>
        </a:defRPr>
      </a:lvl7pPr>
      <a:lvl8pPr marL="1371600" algn="ctr" rtl="0" fontAlgn="base">
        <a:spcBef>
          <a:spcPct val="0"/>
        </a:spcBef>
        <a:spcAft>
          <a:spcPct val="0"/>
        </a:spcAft>
        <a:defRPr kumimoji="1" sz="4400">
          <a:solidFill>
            <a:schemeClr val="tx2"/>
          </a:solidFill>
          <a:latin typeface="Times" charset="0"/>
          <a:ea typeface="ＭＳ Ｐゴシック" pitchFamily="50" charset="-128"/>
        </a:defRPr>
      </a:lvl8pPr>
      <a:lvl9pPr marL="1828800" algn="ctr" rtl="0" fontAlgn="base">
        <a:spcBef>
          <a:spcPct val="0"/>
        </a:spcBef>
        <a:spcAft>
          <a:spcPct val="0"/>
        </a:spcAft>
        <a:defRPr kumimoji="1" sz="4400">
          <a:solidFill>
            <a:schemeClr val="tx2"/>
          </a:solidFill>
          <a:latin typeface="Times"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pitchFamily="-109"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Osaka"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Osaka"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8DF385-9134-4EEA-AA1E-DF392EAF4082}" type="slidenum">
              <a:rPr lang="en-US" altLang="ja-JP">
                <a:solidFill>
                  <a:srgbClr val="000000"/>
                </a:solidFill>
                <a:latin typeface="Times" panose="02020603050405020304" pitchFamily="18" charset="0"/>
                <a:ea typeface="Osaka" charset="-128"/>
              </a:rPr>
              <a:pPr/>
              <a:t>‹#›</a:t>
            </a:fld>
            <a:endParaRPr lang="en-US" altLang="ja-JP">
              <a:solidFill>
                <a:srgbClr val="000000"/>
              </a:solidFill>
              <a:latin typeface="Times" panose="02020603050405020304" pitchFamily="18" charset="0"/>
              <a:ea typeface="Osaka" charset="-128"/>
            </a:endParaRPr>
          </a:p>
        </p:txBody>
      </p:sp>
    </p:spTree>
    <p:extLst>
      <p:ext uri="{BB962C8B-B14F-4D97-AF65-F5344CB8AC3E}">
        <p14:creationId xmlns:p14="http://schemas.microsoft.com/office/powerpoint/2010/main" val="1594807586"/>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pitchFamily="1"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pitchFamily="1"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Osaka" charset="-128"/>
              </a:defRPr>
            </a:lvl1pPr>
          </a:lstStyle>
          <a:p>
            <a:pPr>
              <a:defRPr/>
            </a:pPr>
            <a:fld id="{BCE8EB63-35BA-4A76-96EB-7A696D52F2E1}" type="slidenum">
              <a:rPr lang="en-US" altLang="ja-JP">
                <a:solidFill>
                  <a:srgbClr val="000000"/>
                </a:solidFill>
                <a:latin typeface="Times" panose="02020603050405020304" pitchFamily="18" charset="0"/>
              </a:rPr>
              <a:pPr>
                <a:def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4283182962"/>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5" r:id="rId15"/>
    <p:sldLayoutId id="2147484146" r:id="rId16"/>
  </p:sldLayoutIdLst>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pitchFamily="1"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pitchFamily="1"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Osaka" charset="-128"/>
              </a:defRPr>
            </a:lvl1pPr>
          </a:lstStyle>
          <a:p>
            <a:pPr>
              <a:defRPr/>
            </a:pPr>
            <a:fld id="{BCE8EB63-35BA-4A76-96EB-7A696D52F2E1}" type="slidenum">
              <a:rPr lang="en-US" altLang="ja-JP">
                <a:solidFill>
                  <a:srgbClr val="000000"/>
                </a:solidFill>
                <a:latin typeface="Times" panose="02020603050405020304" pitchFamily="18" charset="0"/>
              </a:rPr>
              <a:pPr>
                <a:def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2906114550"/>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 id="2147484162" r:id="rId15"/>
    <p:sldLayoutId id="2147484163" r:id="rId16"/>
  </p:sldLayoutIdLst>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pitchFamily="1"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pitchFamily="1"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Osaka" charset="-128"/>
              </a:defRPr>
            </a:lvl1pPr>
          </a:lstStyle>
          <a:p>
            <a:pPr>
              <a:defRPr/>
            </a:pPr>
            <a:fld id="{BCE8EB63-35BA-4A76-96EB-7A696D52F2E1}" type="slidenum">
              <a:rPr lang="en-US" altLang="ja-JP">
                <a:solidFill>
                  <a:srgbClr val="000000"/>
                </a:solidFill>
                <a:latin typeface="Times" panose="02020603050405020304" pitchFamily="18" charset="0"/>
              </a:rPr>
              <a:pPr>
                <a:def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3158504465"/>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 id="2147484195" r:id="rId13"/>
    <p:sldLayoutId id="2147484196" r:id="rId14"/>
    <p:sldLayoutId id="2147484197" r:id="rId15"/>
    <p:sldLayoutId id="2147484198" r:id="rId16"/>
  </p:sldLayoutIdLst>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charset="0"/>
                <a:ea typeface="Osaka"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charset="0"/>
                <a:ea typeface="Osaka"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ABEC4429-DE2C-4679-B45F-134493E9B41D}" type="slidenum">
              <a:rPr lang="en-US" altLang="ja-JP">
                <a:solidFill>
                  <a:srgbClr val="000000"/>
                </a:solidFill>
                <a:latin typeface="Times"/>
              </a:rPr>
              <a:pPr>
                <a:defRPr/>
              </a:pPr>
              <a:t>‹#›</a:t>
            </a:fld>
            <a:endParaRPr lang="en-US" altLang="ja-JP">
              <a:solidFill>
                <a:srgbClr val="000000"/>
              </a:solidFill>
              <a:latin typeface="Times"/>
            </a:endParaRPr>
          </a:p>
        </p:txBody>
      </p:sp>
    </p:spTree>
    <p:extLst>
      <p:ext uri="{BB962C8B-B14F-4D97-AF65-F5344CB8AC3E}">
        <p14:creationId xmlns:p14="http://schemas.microsoft.com/office/powerpoint/2010/main" val="1506818050"/>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 id="2147484213" r:id="rId14"/>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pitchFamily="1"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pitchFamily="1"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Osaka" charset="-128"/>
              </a:defRPr>
            </a:lvl1pPr>
          </a:lstStyle>
          <a:p>
            <a:pPr>
              <a:defRPr/>
            </a:pPr>
            <a:fld id="{BCE8EB63-35BA-4A76-96EB-7A696D52F2E1}" type="slidenum">
              <a:rPr lang="en-US" altLang="ja-JP">
                <a:solidFill>
                  <a:srgbClr val="000000"/>
                </a:solidFill>
                <a:latin typeface="Times" panose="02020603050405020304" pitchFamily="18" charset="0"/>
              </a:rPr>
              <a:pPr>
                <a:def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1602777423"/>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 id="2147484227" r:id="rId13"/>
    <p:sldLayoutId id="2147484228" r:id="rId14"/>
    <p:sldLayoutId id="2147484229" r:id="rId15"/>
    <p:sldLayoutId id="2147484230" r:id="rId16"/>
  </p:sldLayoutIdLst>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pitchFamily="1"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pitchFamily="1"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Osaka" charset="-128"/>
              </a:defRPr>
            </a:lvl1pPr>
          </a:lstStyle>
          <a:p>
            <a:pPr>
              <a:defRPr/>
            </a:pPr>
            <a:fld id="{BCE8EB63-35BA-4A76-96EB-7A696D52F2E1}" type="slidenum">
              <a:rPr lang="en-US" altLang="ja-JP">
                <a:solidFill>
                  <a:srgbClr val="000000"/>
                </a:solidFill>
                <a:latin typeface="Times" panose="02020603050405020304" pitchFamily="18" charset="0"/>
              </a:rPr>
              <a:pPr>
                <a:def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210028735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pitchFamily="1"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pitchFamily="1"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Osaka" charset="-128"/>
              </a:defRPr>
            </a:lvl1pPr>
          </a:lstStyle>
          <a:p>
            <a:pPr>
              <a:defRPr/>
            </a:pPr>
            <a:fld id="{BCE8EB63-35BA-4A76-96EB-7A696D52F2E1}" type="slidenum">
              <a:rPr lang="en-US" altLang="ja-JP">
                <a:solidFill>
                  <a:srgbClr val="000000"/>
                </a:solidFill>
                <a:latin typeface="Times" panose="02020603050405020304" pitchFamily="18" charset="0"/>
              </a:rPr>
              <a:pPr>
                <a:def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713191848"/>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 id="2147484245" r:id="rId14"/>
    <p:sldLayoutId id="2147484246" r:id="rId15"/>
    <p:sldLayoutId id="2147484247" r:id="rId16"/>
  </p:sldLayoutIdLst>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pitchFamily="1"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pitchFamily="1"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Osaka" charset="-128"/>
              </a:defRPr>
            </a:lvl1pPr>
          </a:lstStyle>
          <a:p>
            <a:pPr>
              <a:defRPr/>
            </a:pPr>
            <a:fld id="{BCE8EB63-35BA-4A76-96EB-7A696D52F2E1}" type="slidenum">
              <a:rPr lang="en-US" altLang="ja-JP">
                <a:solidFill>
                  <a:srgbClr val="000000"/>
                </a:solidFill>
                <a:latin typeface="Times" panose="02020603050405020304" pitchFamily="18" charset="0"/>
              </a:rPr>
              <a:pPr>
                <a:def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2864821079"/>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 id="2147484261" r:id="rId13"/>
    <p:sldLayoutId id="2147484262" r:id="rId14"/>
    <p:sldLayoutId id="2147484263" r:id="rId15"/>
    <p:sldLayoutId id="2147484264" r:id="rId16"/>
  </p:sldLayoutIdLst>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pitchFamily="1"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pitchFamily="1"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Osaka" charset="-128"/>
              </a:defRPr>
            </a:lvl1pPr>
          </a:lstStyle>
          <a:p>
            <a:pPr>
              <a:defRPr/>
            </a:pPr>
            <a:fld id="{BCE8EB63-35BA-4A76-96EB-7A696D52F2E1}" type="slidenum">
              <a:rPr lang="en-US" altLang="ja-JP">
                <a:solidFill>
                  <a:srgbClr val="000000"/>
                </a:solidFill>
                <a:latin typeface="Times" panose="02020603050405020304" pitchFamily="18" charset="0"/>
              </a:rPr>
              <a:pPr>
                <a:def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3765261094"/>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 id="2147484279" r:id="rId14"/>
    <p:sldLayoutId id="2147484280" r:id="rId15"/>
    <p:sldLayoutId id="2147484281" r:id="rId16"/>
  </p:sldLayoutIdLst>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pitchFamily="1"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pitchFamily="1"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Osaka" charset="-128"/>
              </a:defRPr>
            </a:lvl1pPr>
          </a:lstStyle>
          <a:p>
            <a:pPr>
              <a:defRPr/>
            </a:pPr>
            <a:fld id="{BCE8EB63-35BA-4A76-96EB-7A696D52F2E1}" type="slidenum">
              <a:rPr lang="en-US" altLang="ja-JP">
                <a:solidFill>
                  <a:srgbClr val="000000"/>
                </a:solidFill>
                <a:latin typeface="Times" panose="02020603050405020304" pitchFamily="18" charset="0"/>
              </a:rPr>
              <a:pPr>
                <a:def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138222561"/>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 id="2147484294" r:id="rId12"/>
    <p:sldLayoutId id="2147484295" r:id="rId13"/>
    <p:sldLayoutId id="2147484296" r:id="rId14"/>
    <p:sldLayoutId id="2147484297" r:id="rId15"/>
    <p:sldLayoutId id="2147484298" r:id="rId16"/>
  </p:sldLayoutIdLst>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pitchFamily="1"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pitchFamily="1"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Osaka" charset="-128"/>
              </a:defRPr>
            </a:lvl1pPr>
          </a:lstStyle>
          <a:p>
            <a:pPr>
              <a:defRPr/>
            </a:pPr>
            <a:fld id="{BCE8EB63-35BA-4A76-96EB-7A696D52F2E1}" type="slidenum">
              <a:rPr lang="en-US" altLang="ja-JP">
                <a:solidFill>
                  <a:srgbClr val="000000"/>
                </a:solidFill>
                <a:latin typeface="Times" panose="02020603050405020304" pitchFamily="18" charset="0"/>
              </a:rPr>
              <a:pPr>
                <a:def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1541749852"/>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 id="2147484311" r:id="rId12"/>
    <p:sldLayoutId id="2147484312" r:id="rId13"/>
    <p:sldLayoutId id="2147484313" r:id="rId14"/>
    <p:sldLayoutId id="2147484314" r:id="rId15"/>
    <p:sldLayoutId id="2147484315" r:id="rId16"/>
  </p:sldLayoutIdLst>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charset="0"/>
                <a:ea typeface="Osaka"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charset="0"/>
                <a:ea typeface="Osaka"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Osaka" charset="-128"/>
              </a:defRPr>
            </a:lvl1pPr>
          </a:lstStyle>
          <a:p>
            <a:pPr>
              <a:defRPr/>
            </a:pPr>
            <a:fld id="{CC7A1555-576B-412F-9348-2B6F20EB53DB}" type="slidenum">
              <a:rPr lang="en-US" altLang="ja-JP">
                <a:latin typeface="Times" panose="02020603050405020304" pitchFamily="18" charset="0"/>
              </a:rPr>
              <a:pPr>
                <a:defRPr/>
              </a:pPr>
              <a:t>‹#›</a:t>
            </a:fld>
            <a:endParaRPr lang="en-US" altLang="ja-JP">
              <a:latin typeface="Times" panose="02020603050405020304" pitchFamily="18" charset="0"/>
            </a:endParaRPr>
          </a:p>
        </p:txBody>
      </p:sp>
    </p:spTree>
    <p:extLst>
      <p:ext uri="{BB962C8B-B14F-4D97-AF65-F5344CB8AC3E}">
        <p14:creationId xmlns:p14="http://schemas.microsoft.com/office/powerpoint/2010/main" val="3624663592"/>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 id="2147484328" r:id="rId12"/>
    <p:sldLayoutId id="2147484329" r:id="rId13"/>
    <p:sldLayoutId id="2147484330" r:id="rId14"/>
    <p:sldLayoutId id="2147484331" r:id="rId15"/>
    <p:sldLayoutId id="2147484332" r:id="rId16"/>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charset="0"/>
                <a:ea typeface="Osaka"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charset="0"/>
                <a:ea typeface="Osaka"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Osaka" charset="-128"/>
              </a:defRPr>
            </a:lvl1pPr>
          </a:lstStyle>
          <a:p>
            <a:pPr>
              <a:defRPr/>
            </a:pPr>
            <a:fld id="{F9AA40FD-5A41-467D-86B9-B69016247315}" type="slidenum">
              <a:rPr lang="en-US" altLang="ja-JP">
                <a:latin typeface="Times" panose="02020603050405020304" pitchFamily="18" charset="0"/>
              </a:rPr>
              <a:pPr>
                <a:defRPr/>
              </a:pPr>
              <a:t>‹#›</a:t>
            </a:fld>
            <a:endParaRPr lang="en-US" altLang="ja-JP">
              <a:latin typeface="Times" panose="02020603050405020304" pitchFamily="18" charset="0"/>
            </a:endParaRPr>
          </a:p>
        </p:txBody>
      </p:sp>
    </p:spTree>
    <p:extLst>
      <p:ext uri="{BB962C8B-B14F-4D97-AF65-F5344CB8AC3E}">
        <p14:creationId xmlns:p14="http://schemas.microsoft.com/office/powerpoint/2010/main" val="3919943973"/>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 id="2147484345" r:id="rId12"/>
    <p:sldLayoutId id="2147484346" r:id="rId13"/>
    <p:sldLayoutId id="2147484347" r:id="rId14"/>
    <p:sldLayoutId id="2147484348" r:id="rId15"/>
    <p:sldLayoutId id="2147484349" r:id="rId16"/>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フリーフォーム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kumimoji="0" lang="en-US">
              <a:solidFill>
                <a:prstClr val="black"/>
              </a:solidFill>
              <a:latin typeface="Lucida Sans Unicode"/>
              <a:ea typeface="ＭＳ Ｐゴシック" charset="-128"/>
            </a:endParaRPr>
          </a:p>
        </p:txBody>
      </p:sp>
      <p:sp>
        <p:nvSpPr>
          <p:cNvPr id="12" name="フリーフォーム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fontAlgn="auto">
              <a:spcBef>
                <a:spcPts val="0"/>
              </a:spcBef>
              <a:spcAft>
                <a:spcPts val="0"/>
              </a:spcAft>
            </a:pPr>
            <a:endParaRPr kumimoji="0" lang="en-US">
              <a:solidFill>
                <a:prstClr val="black"/>
              </a:solidFill>
              <a:latin typeface="Lucida Sans Unicode"/>
              <a:ea typeface="ＭＳ Ｐゴシック" charset="-128"/>
            </a:endParaRPr>
          </a:p>
        </p:txBody>
      </p:sp>
      <p:sp>
        <p:nvSpPr>
          <p:cNvPr id="14" name="直角三角形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fontAlgn="auto">
              <a:spcBef>
                <a:spcPts val="0"/>
              </a:spcBef>
              <a:spcAft>
                <a:spcPts val="0"/>
              </a:spcAft>
            </a:pPr>
            <a:endParaRPr kumimoji="0" lang="en-US">
              <a:solidFill>
                <a:prstClr val="white"/>
              </a:solidFill>
            </a:endParaRPr>
          </a:p>
        </p:txBody>
      </p:sp>
      <p:cxnSp>
        <p:nvCxnSpPr>
          <p:cNvPr id="15" name="直線コネクタ 14"/>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タイトル プレースホルダー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ja-JP" altLang="en-US" smtClean="0"/>
              <a:t>マスター タイトルの書式設定</a:t>
            </a:r>
            <a:endParaRPr kumimoji="0" lang="en-US"/>
          </a:p>
        </p:txBody>
      </p:sp>
      <p:sp>
        <p:nvSpPr>
          <p:cNvPr id="30" name="テキスト プレースホルダー 29"/>
          <p:cNvSpPr>
            <a:spLocks noGrp="1"/>
          </p:cNvSpPr>
          <p:nvPr>
            <p:ph type="body" idx="1"/>
          </p:nvPr>
        </p:nvSpPr>
        <p:spPr>
          <a:xfrm>
            <a:off x="457200" y="1481330"/>
            <a:ext cx="8229600" cy="4525963"/>
          </a:xfrm>
          <a:prstGeom prst="rect">
            <a:avLst/>
          </a:prstGeom>
        </p:spPr>
        <p:txBody>
          <a:bodyPr vert="horz">
            <a:normAutofit/>
          </a:bodyPr>
          <a:lstStyle>
            <a:extLst/>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日付プレースホルダー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endParaRPr lang="en-US" altLang="ja-JP">
              <a:solidFill>
                <a:srgbClr val="000000"/>
              </a:solidFill>
              <a:latin typeface="Lucida Sans Unicode"/>
              <a:ea typeface="ＭＳ Ｐゴシック"/>
            </a:endParaRPr>
          </a:p>
        </p:txBody>
      </p:sp>
      <p:sp>
        <p:nvSpPr>
          <p:cNvPr id="22" name="フッター プレースホルダー 21"/>
          <p:cNvSpPr>
            <a:spLocks noGrp="1"/>
          </p:cNvSpPr>
          <p:nvPr>
            <p:ph type="ftr" sz="quarter" idx="3"/>
          </p:nvPr>
        </p:nvSpPr>
        <p:spPr>
          <a:xfrm>
            <a:off x="4380073" y="6407946"/>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ltLang="ja-JP">
              <a:solidFill>
                <a:srgbClr val="000000"/>
              </a:solidFill>
              <a:latin typeface="Lucida Sans Unicode"/>
              <a:ea typeface="ＭＳ Ｐゴシック"/>
            </a:endParaRPr>
          </a:p>
        </p:txBody>
      </p:sp>
      <p:sp>
        <p:nvSpPr>
          <p:cNvPr id="18" name="スライド番号プレースホルダー 17"/>
          <p:cNvSpPr>
            <a:spLocks noGrp="1"/>
          </p:cNvSpPr>
          <p:nvPr>
            <p:ph type="sldNum" sz="quarter" idx="4"/>
          </p:nvPr>
        </p:nvSpPr>
        <p:spPr>
          <a:xfrm>
            <a:off x="8647272" y="6407946"/>
            <a:ext cx="365760" cy="365125"/>
          </a:xfrm>
          <a:prstGeom prst="rect">
            <a:avLst/>
          </a:prstGeom>
        </p:spPr>
        <p:txBody>
          <a:bodyPr vert="horz" anchor="b"/>
          <a:lstStyle>
            <a:lvl1pPr algn="r" eaLnBrk="1" latinLnBrk="0" hangingPunct="1">
              <a:defRPr kumimoji="0" sz="1000" b="0">
                <a:solidFill>
                  <a:schemeClr val="tx1"/>
                </a:solidFill>
              </a:defRPr>
            </a:lvl1pPr>
            <a:extLst/>
          </a:lstStyle>
          <a:p>
            <a:fld id="{789D6384-06A6-4BDD-8CDC-F375C988D69E}" type="slidenum">
              <a:rPr lang="en-US" altLang="ja-JP" smtClean="0">
                <a:solidFill>
                  <a:srgbClr val="000000"/>
                </a:solidFill>
                <a:latin typeface="Lucida Sans Unicode"/>
                <a:ea typeface="ＭＳ Ｐゴシック"/>
              </a:rPr>
              <a:pPr/>
              <a:t>‹#›</a:t>
            </a:fld>
            <a:endParaRPr lang="en-US" altLang="ja-JP">
              <a:solidFill>
                <a:srgbClr val="000000"/>
              </a:solidFill>
              <a:latin typeface="Lucida Sans Unicode"/>
              <a:ea typeface="ＭＳ Ｐゴシック"/>
            </a:endParaRPr>
          </a:p>
        </p:txBody>
      </p:sp>
    </p:spTree>
    <p:extLst>
      <p:ext uri="{BB962C8B-B14F-4D97-AF65-F5344CB8AC3E}">
        <p14:creationId xmlns:p14="http://schemas.microsoft.com/office/powerpoint/2010/main" val="629408438"/>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txStyles>
    <p:titleStyle>
      <a:lvl1pPr algn="l" rtl="0" eaLnBrk="1" latinLnBrk="0" hangingPunct="1">
        <a:spcBef>
          <a:spcPct val="0"/>
        </a:spcBef>
        <a:buNone/>
        <a:defRPr kumimoji="1"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1"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1"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1"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1"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1"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1"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1" sz="1600" kern="1200" baseline="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pitchFamily="1"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pitchFamily="1"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a typeface="Osaka" charset="-128"/>
              </a:defRPr>
            </a:lvl1pPr>
          </a:lstStyle>
          <a:p>
            <a:pPr>
              <a:defRPr/>
            </a:pPr>
            <a:fld id="{BCE8EB63-35BA-4A76-96EB-7A696D52F2E1}" type="slidenum">
              <a:rPr lang="en-US" altLang="ja-JP">
                <a:solidFill>
                  <a:srgbClr val="000000"/>
                </a:solidFill>
                <a:latin typeface="Times" panose="02020603050405020304" pitchFamily="18" charset="0"/>
              </a:rPr>
              <a:pPr>
                <a:defRPr/>
              </a:pPr>
              <a:t>‹#›</a:t>
            </a:fld>
            <a:endParaRPr lang="en-US" altLang="ja-JP">
              <a:solidFill>
                <a:srgbClr val="000000"/>
              </a:solidFill>
              <a:latin typeface="Times" panose="02020603050405020304" pitchFamily="18" charset="0"/>
            </a:endParaRPr>
          </a:p>
        </p:txBody>
      </p:sp>
    </p:spTree>
    <p:extLst>
      <p:ext uri="{BB962C8B-B14F-4D97-AF65-F5344CB8AC3E}">
        <p14:creationId xmlns:p14="http://schemas.microsoft.com/office/powerpoint/2010/main" val="359297459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Lst>
  <p:txStyles>
    <p:titleStyle>
      <a:lvl1pPr algn="ctr" rtl="0" eaLnBrk="0" fontAlgn="base" hangingPunct="0">
        <a:spcBef>
          <a:spcPct val="0"/>
        </a:spcBef>
        <a:spcAft>
          <a:spcPct val="0"/>
        </a:spcAft>
        <a:defRPr kumimoji="1" sz="44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5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charset="0"/>
              </a:defRPr>
            </a:lvl1pPr>
          </a:lstStyle>
          <a:p>
            <a:pPr>
              <a:defRPr/>
            </a:pPr>
            <a:endParaRPr lang="en-US" altLang="ja-JP">
              <a:solidFill>
                <a:srgbClr val="000000"/>
              </a:solidFill>
              <a:ea typeface="Osaka"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charset="0"/>
              </a:defRPr>
            </a:lvl1pPr>
          </a:lstStyle>
          <a:p>
            <a:pPr>
              <a:defRPr/>
            </a:pPr>
            <a:endParaRPr lang="en-US" altLang="ja-JP">
              <a:solidFill>
                <a:srgbClr val="000000"/>
              </a:solidFill>
              <a:ea typeface="Osaka"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2903A21-3DFE-4A84-9394-1F1200D1500C}" type="slidenum">
              <a:rPr lang="en-US" altLang="ja-JP">
                <a:solidFill>
                  <a:srgbClr val="000000"/>
                </a:solidFill>
                <a:latin typeface="Times" panose="02020603050405020304" pitchFamily="18" charset="0"/>
                <a:ea typeface="Osaka" charset="-128"/>
              </a:rPr>
              <a:pPr>
                <a:defRPr/>
              </a:pPr>
              <a:t>‹#›</a:t>
            </a:fld>
            <a:endParaRPr lang="en-US" altLang="ja-JP">
              <a:solidFill>
                <a:srgbClr val="000000"/>
              </a:solidFill>
              <a:latin typeface="Times" panose="02020603050405020304" pitchFamily="18" charset="0"/>
              <a:ea typeface="Osaka" charset="-128"/>
            </a:endParaRPr>
          </a:p>
        </p:txBody>
      </p:sp>
    </p:spTree>
    <p:extLst>
      <p:ext uri="{BB962C8B-B14F-4D97-AF65-F5344CB8AC3E}">
        <p14:creationId xmlns:p14="http://schemas.microsoft.com/office/powerpoint/2010/main" val="63491915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5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charset="0"/>
              </a:defRPr>
            </a:lvl1pPr>
          </a:lstStyle>
          <a:p>
            <a:pPr>
              <a:defRPr/>
            </a:pPr>
            <a:endParaRPr lang="en-US" altLang="ja-JP">
              <a:solidFill>
                <a:srgbClr val="000000"/>
              </a:solidFill>
              <a:ea typeface="Osaka"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charset="0"/>
              </a:defRPr>
            </a:lvl1pPr>
          </a:lstStyle>
          <a:p>
            <a:pPr>
              <a:defRPr/>
            </a:pPr>
            <a:endParaRPr lang="en-US" altLang="ja-JP">
              <a:solidFill>
                <a:srgbClr val="000000"/>
              </a:solidFill>
              <a:ea typeface="Osaka"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2903A21-3DFE-4A84-9394-1F1200D1500C}" type="slidenum">
              <a:rPr lang="en-US" altLang="ja-JP">
                <a:solidFill>
                  <a:srgbClr val="000000"/>
                </a:solidFill>
                <a:latin typeface="Times" panose="02020603050405020304" pitchFamily="18" charset="0"/>
                <a:ea typeface="Osaka" charset="-128"/>
              </a:rPr>
              <a:pPr>
                <a:defRPr/>
              </a:pPr>
              <a:t>‹#›</a:t>
            </a:fld>
            <a:endParaRPr lang="en-US" altLang="ja-JP">
              <a:solidFill>
                <a:srgbClr val="000000"/>
              </a:solidFill>
              <a:latin typeface="Times" panose="02020603050405020304" pitchFamily="18" charset="0"/>
              <a:ea typeface="Osaka" charset="-128"/>
            </a:endParaRPr>
          </a:p>
        </p:txBody>
      </p:sp>
    </p:spTree>
    <p:extLst>
      <p:ext uri="{BB962C8B-B14F-4D97-AF65-F5344CB8AC3E}">
        <p14:creationId xmlns:p14="http://schemas.microsoft.com/office/powerpoint/2010/main" val="375712295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5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charset="0"/>
              </a:defRPr>
            </a:lvl1pPr>
          </a:lstStyle>
          <a:p>
            <a:pPr>
              <a:defRPr/>
            </a:pPr>
            <a:endParaRPr lang="en-US" altLang="ja-JP">
              <a:solidFill>
                <a:srgbClr val="000000"/>
              </a:solidFill>
              <a:ea typeface="Osaka"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charset="0"/>
              </a:defRPr>
            </a:lvl1pPr>
          </a:lstStyle>
          <a:p>
            <a:pPr>
              <a:defRPr/>
            </a:pPr>
            <a:endParaRPr lang="en-US" altLang="ja-JP">
              <a:solidFill>
                <a:srgbClr val="000000"/>
              </a:solidFill>
              <a:ea typeface="Osaka"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2903A21-3DFE-4A84-9394-1F1200D1500C}" type="slidenum">
              <a:rPr lang="en-US" altLang="ja-JP">
                <a:solidFill>
                  <a:srgbClr val="000000"/>
                </a:solidFill>
                <a:latin typeface="Times" panose="02020603050405020304" pitchFamily="18" charset="0"/>
                <a:ea typeface="Osaka" charset="-128"/>
              </a:rPr>
              <a:pPr>
                <a:defRPr/>
              </a:pPr>
              <a:t>‹#›</a:t>
            </a:fld>
            <a:endParaRPr lang="en-US" altLang="ja-JP">
              <a:solidFill>
                <a:srgbClr val="000000"/>
              </a:solidFill>
              <a:latin typeface="Times" panose="02020603050405020304" pitchFamily="18" charset="0"/>
              <a:ea typeface="Osaka" charset="-128"/>
            </a:endParaRPr>
          </a:p>
        </p:txBody>
      </p:sp>
    </p:spTree>
    <p:extLst>
      <p:ext uri="{BB962C8B-B14F-4D97-AF65-F5344CB8AC3E}">
        <p14:creationId xmlns:p14="http://schemas.microsoft.com/office/powerpoint/2010/main" val="697470163"/>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5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charset="0"/>
              </a:defRPr>
            </a:lvl1pPr>
          </a:lstStyle>
          <a:p>
            <a:pPr>
              <a:defRPr/>
            </a:pPr>
            <a:endParaRPr lang="en-US" altLang="ja-JP">
              <a:solidFill>
                <a:srgbClr val="000000"/>
              </a:solidFill>
              <a:ea typeface="Osaka"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charset="0"/>
              </a:defRPr>
            </a:lvl1pPr>
          </a:lstStyle>
          <a:p>
            <a:pPr>
              <a:defRPr/>
            </a:pPr>
            <a:endParaRPr lang="en-US" altLang="ja-JP">
              <a:solidFill>
                <a:srgbClr val="000000"/>
              </a:solidFill>
              <a:ea typeface="Osaka"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2903A21-3DFE-4A84-9394-1F1200D1500C}" type="slidenum">
              <a:rPr lang="en-US" altLang="ja-JP">
                <a:solidFill>
                  <a:srgbClr val="000000"/>
                </a:solidFill>
                <a:latin typeface="Times" panose="02020603050405020304" pitchFamily="18" charset="0"/>
                <a:ea typeface="Osaka" charset="-128"/>
              </a:rPr>
              <a:pPr>
                <a:defRPr/>
              </a:pPr>
              <a:t>‹#›</a:t>
            </a:fld>
            <a:endParaRPr lang="en-US" altLang="ja-JP">
              <a:solidFill>
                <a:srgbClr val="000000"/>
              </a:solidFill>
              <a:latin typeface="Times" panose="02020603050405020304" pitchFamily="18" charset="0"/>
              <a:ea typeface="Osaka" charset="-128"/>
            </a:endParaRPr>
          </a:p>
        </p:txBody>
      </p:sp>
    </p:spTree>
    <p:extLst>
      <p:ext uri="{BB962C8B-B14F-4D97-AF65-F5344CB8AC3E}">
        <p14:creationId xmlns:p14="http://schemas.microsoft.com/office/powerpoint/2010/main" val="1394299710"/>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5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charset="0"/>
              </a:defRPr>
            </a:lvl1pPr>
          </a:lstStyle>
          <a:p>
            <a:pPr>
              <a:defRPr/>
            </a:pPr>
            <a:endParaRPr lang="en-US" altLang="ja-JP">
              <a:solidFill>
                <a:srgbClr val="000000"/>
              </a:solidFill>
              <a:ea typeface="Osaka"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charset="0"/>
              </a:defRPr>
            </a:lvl1pPr>
          </a:lstStyle>
          <a:p>
            <a:pPr>
              <a:defRPr/>
            </a:pPr>
            <a:endParaRPr lang="en-US" altLang="ja-JP">
              <a:solidFill>
                <a:srgbClr val="000000"/>
              </a:solidFill>
              <a:ea typeface="Osaka"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2903A21-3DFE-4A84-9394-1F1200D1500C}" type="slidenum">
              <a:rPr lang="en-US" altLang="ja-JP">
                <a:solidFill>
                  <a:srgbClr val="000000"/>
                </a:solidFill>
                <a:latin typeface="Times" panose="02020603050405020304" pitchFamily="18" charset="0"/>
                <a:ea typeface="Osaka" charset="-128"/>
              </a:rPr>
              <a:pPr>
                <a:defRPr/>
              </a:pPr>
              <a:t>‹#›</a:t>
            </a:fld>
            <a:endParaRPr lang="en-US" altLang="ja-JP">
              <a:solidFill>
                <a:srgbClr val="000000"/>
              </a:solidFill>
              <a:latin typeface="Times" panose="02020603050405020304" pitchFamily="18" charset="0"/>
              <a:ea typeface="Osaka" charset="-128"/>
            </a:endParaRPr>
          </a:p>
        </p:txBody>
      </p:sp>
    </p:spTree>
    <p:extLst>
      <p:ext uri="{BB962C8B-B14F-4D97-AF65-F5344CB8AC3E}">
        <p14:creationId xmlns:p14="http://schemas.microsoft.com/office/powerpoint/2010/main" val="1297043973"/>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10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1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1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8.xml"/><Relationship Id="rId1" Type="http://schemas.openxmlformats.org/officeDocument/2006/relationships/slideLayout" Target="../slideLayouts/slideLayout119.xml"/><Relationship Id="rId5" Type="http://schemas.openxmlformats.org/officeDocument/2006/relationships/image" Target="../media/image66.wmf"/><Relationship Id="rId4" Type="http://schemas.openxmlformats.org/officeDocument/2006/relationships/image" Target="../media/image121.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9.xml"/><Relationship Id="rId1" Type="http://schemas.openxmlformats.org/officeDocument/2006/relationships/slideLayout" Target="../slideLayouts/slideLayout11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129.jpeg"/><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128.jpeg"/><Relationship Id="rId5" Type="http://schemas.openxmlformats.org/officeDocument/2006/relationships/image" Target="../media/image127.wmf"/><Relationship Id="rId4" Type="http://schemas.openxmlformats.org/officeDocument/2006/relationships/oleObject" Target="../embeddings/oleObject4.bin"/></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8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3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8.xml"/><Relationship Id="rId1" Type="http://schemas.openxmlformats.org/officeDocument/2006/relationships/slideLayout" Target="../slideLayouts/slideLayout14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81.xml"/></Relationships>
</file>

<file path=ppt/slides/_rels/slide14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0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1.xml"/><Relationship Id="rId1" Type="http://schemas.openxmlformats.org/officeDocument/2006/relationships/slideLayout" Target="../slideLayouts/slideLayout220.xml"/></Relationships>
</file>

<file path=ppt/slides/_rels/slide14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2.xml"/><Relationship Id="rId1" Type="http://schemas.openxmlformats.org/officeDocument/2006/relationships/slideLayout" Target="../slideLayouts/slideLayout220.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14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3.xml"/><Relationship Id="rId1" Type="http://schemas.openxmlformats.org/officeDocument/2006/relationships/slideLayout" Target="../slideLayouts/slideLayout198.xml"/><Relationship Id="rId4" Type="http://schemas.openxmlformats.org/officeDocument/2006/relationships/image" Target="../media/image150.png"/></Relationships>
</file>

<file path=ppt/slides/_rels/slide148.xml.rels><?xml version="1.0" encoding="UTF-8" standalone="yes"?>
<Relationships xmlns="http://schemas.openxmlformats.org/package/2006/relationships"><Relationship Id="rId2" Type="http://schemas.openxmlformats.org/officeDocument/2006/relationships/image" Target="../media/image151.wmf"/><Relationship Id="rId1" Type="http://schemas.openxmlformats.org/officeDocument/2006/relationships/slideLayout" Target="../slideLayouts/slideLayout181.xml"/></Relationships>
</file>

<file path=ppt/slides/_rels/slide14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4.xml"/><Relationship Id="rId1" Type="http://schemas.openxmlformats.org/officeDocument/2006/relationships/slideLayout" Target="../slideLayouts/slideLayout154.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48.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00.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00.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95.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10.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9.jpeg"/><Relationship Id="rId1" Type="http://schemas.openxmlformats.org/officeDocument/2006/relationships/slideLayout" Target="../slideLayouts/slideLayout4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64.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6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46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4.png"/><Relationship Id="rId5" Type="http://schemas.openxmlformats.org/officeDocument/2006/relationships/oleObject" Target="../embeddings/oleObject2.bin"/><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58.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73.xml"/><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63.xml"/><Relationship Id="rId5" Type="http://schemas.openxmlformats.org/officeDocument/2006/relationships/image" Target="../media/image51.jpeg"/><Relationship Id="rId4" Type="http://schemas.openxmlformats.org/officeDocument/2006/relationships/image" Target="../media/image50.jpeg"/></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47.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47.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80.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490.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512.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0.jpeg"/><Relationship Id="rId5" Type="http://schemas.openxmlformats.org/officeDocument/2006/relationships/image" Target="../media/image59.wmf"/><Relationship Id="rId4" Type="http://schemas.openxmlformats.org/officeDocument/2006/relationships/oleObject" Target="../embeddings/Microsoft_Word_97_-_2003_Document1.doc"/></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0.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7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6.wm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75.wmf"/></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90361" y="3284984"/>
            <a:ext cx="8446477" cy="1662825"/>
          </a:xfrm>
        </p:spPr>
        <p:txBody>
          <a:bodyPr>
            <a:normAutofit fontScale="90000"/>
          </a:bodyPr>
          <a:lstStyle/>
          <a:p>
            <a:pPr algn="l"/>
            <a:r>
              <a:rPr lang="ja-JP" altLang="en-US" sz="2400" dirty="0" smtClean="0"/>
              <a:t>重症心身障害児者等</a:t>
            </a:r>
            <a:r>
              <a:rPr lang="en-US" altLang="ja-JP" sz="2400" dirty="0" smtClean="0"/>
              <a:t/>
            </a:r>
            <a:br>
              <a:rPr lang="en-US" altLang="ja-JP" sz="2400" dirty="0" smtClean="0"/>
            </a:br>
            <a:r>
              <a:rPr lang="ja-JP" altLang="en-US" sz="2400" dirty="0" smtClean="0"/>
              <a:t>支援者育成研修テキスト</a:t>
            </a:r>
            <a:r>
              <a:rPr lang="en-US" altLang="ja-JP" sz="4400" dirty="0" smtClean="0"/>
              <a:t/>
            </a:r>
            <a:br>
              <a:rPr lang="en-US" altLang="ja-JP" sz="4400" dirty="0" smtClean="0"/>
            </a:br>
            <a:r>
              <a:rPr lang="en-US" altLang="ja-JP" sz="4400" dirty="0"/>
              <a:t/>
            </a:r>
            <a:br>
              <a:rPr lang="en-US" altLang="ja-JP" sz="4400" dirty="0"/>
            </a:br>
            <a:r>
              <a:rPr lang="ja-JP" altLang="en-US" sz="6000" dirty="0" smtClean="0"/>
              <a:t>２　医療　④</a:t>
            </a:r>
            <a:r>
              <a:rPr lang="en-US" altLang="ja-JP" sz="6000" dirty="0" smtClean="0"/>
              <a:t/>
            </a:r>
            <a:br>
              <a:rPr lang="en-US" altLang="ja-JP" sz="6000" dirty="0" smtClean="0"/>
            </a:br>
            <a:r>
              <a:rPr lang="en-US" altLang="ja-JP" sz="4400" dirty="0" smtClean="0"/>
              <a:t/>
            </a:r>
            <a:br>
              <a:rPr lang="en-US" altLang="ja-JP" sz="4400" dirty="0" smtClean="0"/>
            </a:br>
            <a:r>
              <a:rPr lang="ja-JP" altLang="en-US" sz="4400" dirty="0" smtClean="0"/>
              <a:t>　</a:t>
            </a:r>
            <a:r>
              <a:rPr lang="en-US" altLang="ja-JP" sz="4400" dirty="0" smtClean="0"/>
              <a:t/>
            </a:r>
            <a:br>
              <a:rPr lang="en-US" altLang="ja-JP" sz="4400" dirty="0" smtClean="0"/>
            </a:br>
            <a:r>
              <a:rPr lang="ja-JP" altLang="en-US" sz="4400" dirty="0"/>
              <a:t>　</a:t>
            </a:r>
            <a:r>
              <a:rPr lang="ja-JP" altLang="en-US" sz="4400" dirty="0" smtClean="0"/>
              <a:t>　　　　　　　　　　　　　　　　　　　　　</a:t>
            </a:r>
            <a:r>
              <a:rPr lang="ja-JP" altLang="en-US" sz="4400" dirty="0"/>
              <a:t>　</a:t>
            </a:r>
            <a:r>
              <a:rPr lang="ja-JP" altLang="en-US" sz="4400" dirty="0" smtClean="0"/>
              <a:t>　　　　　　　　　　　　</a:t>
            </a:r>
            <a:r>
              <a:rPr lang="en-US" altLang="ja-JP" sz="4400" dirty="0" smtClean="0"/>
              <a:t/>
            </a:r>
            <a:br>
              <a:rPr lang="en-US" altLang="ja-JP" sz="4400" dirty="0" smtClean="0"/>
            </a:br>
            <a:r>
              <a:rPr lang="ja-JP" altLang="en-US" sz="4400" dirty="0" smtClean="0"/>
              <a:t>　　　　　　　</a:t>
            </a:r>
            <a:r>
              <a:rPr lang="ja-JP" altLang="en-US" sz="4400" dirty="0" smtClean="0"/>
              <a:t>　　日常生活における支援</a:t>
            </a:r>
            <a:r>
              <a:rPr lang="ja-JP" altLang="en-US" sz="4400" dirty="0"/>
              <a:t>　</a:t>
            </a:r>
            <a:r>
              <a:rPr lang="ja-JP" altLang="en-US" sz="4400" dirty="0" smtClean="0"/>
              <a:t>　　　　　　　　　　　　　　　　　　　</a:t>
            </a:r>
            <a:endParaRPr kumimoji="1" lang="ja-JP" altLang="en-US" sz="5300" dirty="0"/>
          </a:p>
        </p:txBody>
      </p:sp>
      <p:sp>
        <p:nvSpPr>
          <p:cNvPr id="5" name="スライド番号プレースホルダー 4"/>
          <p:cNvSpPr>
            <a:spLocks noGrp="1"/>
          </p:cNvSpPr>
          <p:nvPr>
            <p:ph type="sldNum" sz="quarter" idx="12"/>
          </p:nvPr>
        </p:nvSpPr>
        <p:spPr/>
        <p:txBody>
          <a:bodyPr/>
          <a:lstStyle/>
          <a:p>
            <a:fld id="{667E3D7A-13B8-45DE-9B11-587D56CF72EE}" type="slidenum">
              <a:rPr kumimoji="1" lang="ja-JP" altLang="en-US" smtClean="0"/>
              <a:pPr/>
              <a:t>1</a:t>
            </a:fld>
            <a:endParaRPr kumimoji="1" lang="ja-JP" altLang="en-US"/>
          </a:p>
        </p:txBody>
      </p:sp>
    </p:spTree>
    <p:extLst>
      <p:ext uri="{BB962C8B-B14F-4D97-AF65-F5344CB8AC3E}">
        <p14:creationId xmlns:p14="http://schemas.microsoft.com/office/powerpoint/2010/main" val="19533432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52400" y="177800"/>
            <a:ext cx="4572000" cy="6424613"/>
          </a:xfrm>
          <a:prstGeom prst="rect">
            <a:avLst/>
          </a:prstGeom>
          <a:noFill/>
          <a:ln w="9525">
            <a:solidFill>
              <a:schemeClr val="tx1"/>
            </a:solidFill>
            <a:miter lim="800000"/>
            <a:headEnd/>
            <a:tailEnd/>
          </a:ln>
        </p:spPr>
        <p:txBody>
          <a:bodyPr>
            <a:spAutoFit/>
          </a:bodyPr>
          <a:lstStyle/>
          <a:p>
            <a:pPr>
              <a:spcBef>
                <a:spcPct val="20000"/>
              </a:spcBef>
              <a:defRPr/>
            </a:pPr>
            <a:r>
              <a:rPr lang="ja-JP" altLang="en-US" sz="3200" dirty="0">
                <a:solidFill>
                  <a:srgbClr val="0000FF"/>
                </a:solidFill>
                <a:latin typeface="Times New Roman" pitchFamily="18" charset="0"/>
              </a:rPr>
              <a:t>仰臥位（仰向け姿勢）</a:t>
            </a:r>
          </a:p>
          <a:p>
            <a:pPr>
              <a:spcBef>
                <a:spcPct val="50000"/>
              </a:spcBef>
              <a:buFont typeface="Wingdings" pitchFamily="2" charset="2"/>
              <a:buChar char="l"/>
              <a:defRPr/>
            </a:pPr>
            <a:r>
              <a:rPr lang="ja-JP" altLang="en-US" sz="2300" dirty="0">
                <a:solidFill>
                  <a:srgbClr val="000000"/>
                </a:solidFill>
                <a:latin typeface="Times New Roman" pitchFamily="18" charset="0"/>
              </a:rPr>
              <a:t>下顎・舌根が後退・沈下しやすい</a:t>
            </a:r>
          </a:p>
          <a:p>
            <a:pPr marL="265113" indent="-265113">
              <a:spcBef>
                <a:spcPct val="50000"/>
              </a:spcBef>
              <a:buFont typeface="Wingdings" pitchFamily="2" charset="2"/>
              <a:buChar char="l"/>
              <a:defRPr/>
            </a:pPr>
            <a:r>
              <a:rPr lang="ja-JP" altLang="en-US" sz="2300" dirty="0">
                <a:solidFill>
                  <a:srgbClr val="000000"/>
                </a:solidFill>
                <a:latin typeface="Times New Roman" pitchFamily="18" charset="0"/>
              </a:rPr>
              <a:t>顎や肩を後退させるような緊張が出やすい</a:t>
            </a:r>
          </a:p>
          <a:p>
            <a:pPr>
              <a:spcBef>
                <a:spcPct val="50000"/>
              </a:spcBef>
              <a:buFont typeface="Wingdings" pitchFamily="2" charset="2"/>
              <a:buChar char="l"/>
              <a:defRPr/>
            </a:pPr>
            <a:r>
              <a:rPr lang="ja-JP" altLang="en-US" sz="2300" dirty="0">
                <a:solidFill>
                  <a:srgbClr val="000000"/>
                </a:solidFill>
                <a:latin typeface="Times New Roman" pitchFamily="18" charset="0"/>
              </a:rPr>
              <a:t>痰・唾液がのどにたまりやすい</a:t>
            </a:r>
          </a:p>
          <a:p>
            <a:pPr marL="265113" indent="-265113">
              <a:spcBef>
                <a:spcPct val="50000"/>
              </a:spcBef>
              <a:buFont typeface="Wingdings" pitchFamily="2" charset="2"/>
              <a:buChar char="l"/>
              <a:defRPr/>
            </a:pPr>
            <a:r>
              <a:rPr lang="ja-JP" altLang="en-US" sz="2300" dirty="0">
                <a:solidFill>
                  <a:srgbClr val="000000"/>
                </a:solidFill>
                <a:latin typeface="Times New Roman" pitchFamily="18" charset="0"/>
              </a:rPr>
              <a:t>呼気（息を吐くこと）が、充分しにくい</a:t>
            </a:r>
          </a:p>
          <a:p>
            <a:pPr marL="265113" indent="-265113">
              <a:spcBef>
                <a:spcPct val="50000"/>
              </a:spcBef>
              <a:buFont typeface="Wingdings" pitchFamily="2" charset="2"/>
              <a:buChar char="l"/>
              <a:defRPr/>
            </a:pPr>
            <a:r>
              <a:rPr lang="ja-JP" altLang="en-US" sz="2300" dirty="0">
                <a:solidFill>
                  <a:srgbClr val="000000"/>
                </a:solidFill>
                <a:latin typeface="Times New Roman" pitchFamily="18" charset="0"/>
              </a:rPr>
              <a:t>背中側の方の胸郭の動きが制限される</a:t>
            </a:r>
          </a:p>
          <a:p>
            <a:pPr>
              <a:spcBef>
                <a:spcPct val="50000"/>
              </a:spcBef>
              <a:buFont typeface="Wingdings" pitchFamily="2" charset="2"/>
              <a:buChar char="l"/>
              <a:defRPr/>
            </a:pPr>
            <a:r>
              <a:rPr lang="ja-JP" altLang="en-US" sz="2300" dirty="0">
                <a:solidFill>
                  <a:srgbClr val="000000"/>
                </a:solidFill>
                <a:latin typeface="Times New Roman" pitchFamily="18" charset="0"/>
              </a:rPr>
              <a:t>誤嚥物が肺下葉にたまりやすい</a:t>
            </a:r>
          </a:p>
          <a:p>
            <a:pPr>
              <a:spcBef>
                <a:spcPct val="50000"/>
              </a:spcBef>
              <a:buFont typeface="Wingdings" pitchFamily="2" charset="2"/>
              <a:buChar char="l"/>
              <a:defRPr/>
            </a:pPr>
            <a:r>
              <a:rPr lang="ja-JP" altLang="en-US" sz="2300" dirty="0">
                <a:solidFill>
                  <a:srgbClr val="000000"/>
                </a:solidFill>
                <a:latin typeface="Times New Roman" pitchFamily="18" charset="0"/>
              </a:rPr>
              <a:t>胸郭の扁平化をきたす</a:t>
            </a:r>
            <a:endParaRPr lang="en-US" altLang="ja-JP" sz="2300" dirty="0">
              <a:solidFill>
                <a:srgbClr val="000000"/>
              </a:solidFill>
              <a:latin typeface="Times New Roman" pitchFamily="18" charset="0"/>
            </a:endParaRPr>
          </a:p>
          <a:p>
            <a:pPr>
              <a:spcBef>
                <a:spcPct val="50000"/>
              </a:spcBef>
              <a:buFont typeface="Wingdings" pitchFamily="2" charset="2"/>
              <a:buChar char="l"/>
              <a:defRPr/>
            </a:pPr>
            <a:r>
              <a:rPr lang="ja-JP" altLang="en-US" sz="2300" dirty="0">
                <a:solidFill>
                  <a:srgbClr val="000000"/>
                </a:solidFill>
                <a:latin typeface="Times New Roman" pitchFamily="18" charset="0"/>
              </a:rPr>
              <a:t>胃食道逆流が起きやすい</a:t>
            </a:r>
            <a:endParaRPr lang="en-US" altLang="ja-JP" sz="2300" dirty="0">
              <a:solidFill>
                <a:srgbClr val="000000"/>
              </a:solidFill>
              <a:latin typeface="Times New Roman" pitchFamily="18" charset="0"/>
            </a:endParaRPr>
          </a:p>
          <a:p>
            <a:pPr>
              <a:spcBef>
                <a:spcPct val="50000"/>
              </a:spcBef>
              <a:buFont typeface="Wingdings" pitchFamily="2" charset="2"/>
              <a:buChar char="l"/>
              <a:defRPr/>
            </a:pPr>
            <a:r>
              <a:rPr lang="ja-JP" altLang="en-US" sz="2300" dirty="0">
                <a:solidFill>
                  <a:srgbClr val="000000"/>
                </a:solidFill>
                <a:latin typeface="Times New Roman" pitchFamily="18" charset="0"/>
              </a:rPr>
              <a:t>排気（ゲップ）が出にくい</a:t>
            </a:r>
            <a:endParaRPr lang="ja-JP" altLang="en-US" sz="2800" dirty="0">
              <a:solidFill>
                <a:srgbClr val="000000"/>
              </a:solidFill>
              <a:latin typeface="Times New Roman" pitchFamily="18" charset="0"/>
            </a:endParaRPr>
          </a:p>
        </p:txBody>
      </p:sp>
      <p:sp>
        <p:nvSpPr>
          <p:cNvPr id="49155" name="Text Box 3"/>
          <p:cNvSpPr txBox="1">
            <a:spLocks noChangeArrowheads="1"/>
          </p:cNvSpPr>
          <p:nvPr/>
        </p:nvSpPr>
        <p:spPr bwMode="auto">
          <a:xfrm>
            <a:off x="4841875" y="139700"/>
            <a:ext cx="4267200" cy="6602413"/>
          </a:xfrm>
          <a:prstGeom prst="rect">
            <a:avLst/>
          </a:prstGeom>
          <a:noFill/>
          <a:ln w="9525">
            <a:solidFill>
              <a:schemeClr val="tx1"/>
            </a:solidFill>
            <a:miter lim="800000"/>
            <a:headEnd/>
            <a:tailEnd/>
          </a:ln>
        </p:spPr>
        <p:txBody>
          <a:bodyPr>
            <a:spAutoFit/>
          </a:bodyPr>
          <a:lstStyle/>
          <a:p>
            <a:pPr>
              <a:spcBef>
                <a:spcPct val="20000"/>
              </a:spcBef>
              <a:defRPr/>
            </a:pPr>
            <a:r>
              <a:rPr lang="ja-JP" altLang="en-US" sz="3200" dirty="0">
                <a:solidFill>
                  <a:srgbClr val="0000FF"/>
                </a:solidFill>
                <a:latin typeface="Times New Roman" pitchFamily="18" charset="0"/>
              </a:rPr>
              <a:t>腹臥位（うつぶせ）</a:t>
            </a:r>
          </a:p>
          <a:p>
            <a:pPr marL="265113" indent="-265113">
              <a:spcBef>
                <a:spcPct val="50000"/>
              </a:spcBef>
              <a:buFont typeface="Wingdings" pitchFamily="2" charset="2"/>
              <a:buChar char="l"/>
              <a:defRPr/>
            </a:pPr>
            <a:r>
              <a:rPr lang="ja-JP" altLang="en-US" sz="2300" dirty="0">
                <a:solidFill>
                  <a:srgbClr val="000000"/>
                </a:solidFill>
                <a:latin typeface="Times New Roman" pitchFamily="18" charset="0"/>
              </a:rPr>
              <a:t>下顎後退・舌根沈下を避けられる。喉頭部も拡がりやすい。</a:t>
            </a:r>
          </a:p>
          <a:p>
            <a:pPr marL="265113" indent="-265113">
              <a:spcBef>
                <a:spcPct val="50000"/>
              </a:spcBef>
              <a:buFont typeface="Wingdings" pitchFamily="2" charset="2"/>
              <a:buChar char="l"/>
              <a:defRPr/>
            </a:pPr>
            <a:r>
              <a:rPr lang="ja-JP" altLang="en-US" sz="2300" dirty="0">
                <a:solidFill>
                  <a:srgbClr val="000000"/>
                </a:solidFill>
                <a:latin typeface="Times New Roman" pitchFamily="18" charset="0"/>
              </a:rPr>
              <a:t>条件をよく設定すれば緊張がゆるんだ状態になりやすい</a:t>
            </a:r>
          </a:p>
          <a:p>
            <a:pPr>
              <a:spcBef>
                <a:spcPct val="50000"/>
              </a:spcBef>
              <a:buFont typeface="Wingdings" pitchFamily="2" charset="2"/>
              <a:buChar char="l"/>
              <a:defRPr/>
            </a:pPr>
            <a:r>
              <a:rPr lang="ja-JP" altLang="en-US" sz="2300" dirty="0">
                <a:solidFill>
                  <a:srgbClr val="000000"/>
                </a:solidFill>
                <a:latin typeface="Times New Roman" pitchFamily="18" charset="0"/>
              </a:rPr>
              <a:t>痰・唾液がのどにたまらない</a:t>
            </a:r>
          </a:p>
          <a:p>
            <a:pPr>
              <a:spcBef>
                <a:spcPct val="50000"/>
              </a:spcBef>
              <a:buFont typeface="Wingdings" pitchFamily="2" charset="2"/>
              <a:buChar char="l"/>
              <a:defRPr/>
            </a:pPr>
            <a:r>
              <a:rPr lang="ja-JP" altLang="en-US" sz="2300" dirty="0">
                <a:solidFill>
                  <a:srgbClr val="000000"/>
                </a:solidFill>
                <a:latin typeface="Times New Roman" pitchFamily="18" charset="0"/>
              </a:rPr>
              <a:t>呼気がしやすくなる</a:t>
            </a:r>
          </a:p>
          <a:p>
            <a:pPr>
              <a:spcBef>
                <a:spcPct val="50000"/>
              </a:spcBef>
              <a:buFont typeface="Wingdings" pitchFamily="2" charset="2"/>
              <a:buChar char="l"/>
              <a:defRPr/>
            </a:pPr>
            <a:r>
              <a:rPr lang="ja-JP" altLang="en-US" sz="2300" dirty="0">
                <a:solidFill>
                  <a:srgbClr val="000000"/>
                </a:solidFill>
                <a:latin typeface="Times New Roman" pitchFamily="18" charset="0"/>
              </a:rPr>
              <a:t>背中の胸郭・肺が広がりやすい</a:t>
            </a:r>
          </a:p>
          <a:p>
            <a:pPr marL="265113" indent="-265113">
              <a:spcBef>
                <a:spcPct val="50000"/>
              </a:spcBef>
              <a:buFont typeface="Wingdings" pitchFamily="2" charset="2"/>
              <a:buChar char="l"/>
              <a:defRPr/>
            </a:pPr>
            <a:r>
              <a:rPr lang="ja-JP" altLang="en-US" sz="2300" dirty="0">
                <a:solidFill>
                  <a:srgbClr val="000000"/>
                </a:solidFill>
                <a:latin typeface="Times New Roman" pitchFamily="18" charset="0"/>
              </a:rPr>
              <a:t>誤嚥物が肺下葉にたまるのを防ぐことができる</a:t>
            </a:r>
            <a:endParaRPr lang="en-US" altLang="ja-JP" sz="2300" dirty="0">
              <a:solidFill>
                <a:srgbClr val="000000"/>
              </a:solidFill>
              <a:latin typeface="Times New Roman" pitchFamily="18" charset="0"/>
            </a:endParaRPr>
          </a:p>
          <a:p>
            <a:pPr marL="265113" indent="-265113">
              <a:spcBef>
                <a:spcPct val="50000"/>
              </a:spcBef>
              <a:buFont typeface="Wingdings" pitchFamily="2" charset="2"/>
              <a:buChar char="l"/>
              <a:defRPr/>
            </a:pPr>
            <a:r>
              <a:rPr lang="ja-JP" altLang="en-US" sz="2300" dirty="0">
                <a:solidFill>
                  <a:srgbClr val="000000"/>
                </a:solidFill>
                <a:latin typeface="Times New Roman" pitchFamily="18" charset="0"/>
              </a:rPr>
              <a:t>胃食道逆流が起きにくい</a:t>
            </a:r>
          </a:p>
          <a:p>
            <a:pPr marL="265113" indent="-265113">
              <a:spcBef>
                <a:spcPts val="0"/>
              </a:spcBef>
              <a:buFont typeface="Wingdings" pitchFamily="2" charset="2"/>
              <a:buChar char="l"/>
              <a:defRPr/>
            </a:pPr>
            <a:r>
              <a:rPr lang="ja-JP" altLang="en-US" sz="2300" dirty="0">
                <a:solidFill>
                  <a:srgbClr val="000000"/>
                </a:solidFill>
                <a:latin typeface="Times New Roman" pitchFamily="18" charset="0"/>
              </a:rPr>
              <a:t>排気しやすい</a:t>
            </a:r>
            <a:endParaRPr lang="en-US" altLang="ja-JP" sz="2300" dirty="0">
              <a:solidFill>
                <a:srgbClr val="000000"/>
              </a:solidFill>
              <a:latin typeface="Times New Roman" pitchFamily="18" charset="0"/>
            </a:endParaRPr>
          </a:p>
          <a:p>
            <a:pPr marL="265113" indent="-265113">
              <a:spcBef>
                <a:spcPts val="0"/>
              </a:spcBef>
              <a:buFont typeface="Wingdings" pitchFamily="2" charset="2"/>
              <a:buChar char="l"/>
              <a:defRPr/>
            </a:pPr>
            <a:r>
              <a:rPr lang="ja-JP" altLang="en-US" sz="2300" dirty="0">
                <a:solidFill>
                  <a:srgbClr val="000000"/>
                </a:solidFill>
                <a:latin typeface="Times New Roman" pitchFamily="18" charset="0"/>
              </a:rPr>
              <a:t>十二指腸の通過性が良い</a:t>
            </a:r>
          </a:p>
          <a:p>
            <a:pPr>
              <a:spcBef>
                <a:spcPct val="50000"/>
              </a:spcBef>
              <a:buFont typeface="Wingdings" pitchFamily="2" charset="2"/>
              <a:buChar char="l"/>
              <a:defRPr/>
            </a:pPr>
            <a:r>
              <a:rPr lang="ja-JP" altLang="en-US" sz="2300" dirty="0">
                <a:solidFill>
                  <a:srgbClr val="000000"/>
                </a:solidFill>
                <a:latin typeface="Times New Roman" pitchFamily="18" charset="0"/>
              </a:rPr>
              <a:t>窒息の危険がある。</a:t>
            </a:r>
            <a:endParaRPr lang="ja-JP" altLang="en-US" sz="2800" dirty="0">
              <a:solidFill>
                <a:srgbClr val="000000"/>
              </a:solidFill>
              <a:latin typeface="Times New Roman" pitchFamily="18" charset="0"/>
            </a:endParaRPr>
          </a:p>
        </p:txBody>
      </p:sp>
      <p:sp>
        <p:nvSpPr>
          <p:cNvPr id="4" name="テキスト ボックス 1"/>
          <p:cNvSpPr txBox="1">
            <a:spLocks noChangeArrowheads="1"/>
          </p:cNvSpPr>
          <p:nvPr/>
        </p:nvSpPr>
        <p:spPr bwMode="auto">
          <a:xfrm>
            <a:off x="8460432" y="6233081"/>
            <a:ext cx="4251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C6</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コンテンツ プレースホルダー 7"/>
          <p:cNvPicPr>
            <a:picLocks noChangeAspect="1"/>
          </p:cNvPicPr>
          <p:nvPr/>
        </p:nvPicPr>
        <p:blipFill>
          <a:blip r:embed="rId3">
            <a:extLst>
              <a:ext uri="{28A0092B-C50C-407E-A947-70E740481C1C}">
                <a14:useLocalDpi xmlns:a14="http://schemas.microsoft.com/office/drawing/2010/main" val="0"/>
              </a:ext>
            </a:extLst>
          </a:blip>
          <a:srcRect l="12299" t="13652" r="8250" b="16493"/>
          <a:stretch>
            <a:fillRect/>
          </a:stretch>
        </p:blipFill>
        <p:spPr bwMode="auto">
          <a:xfrm>
            <a:off x="5537845" y="1196752"/>
            <a:ext cx="2922587"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タイトル 1"/>
          <p:cNvSpPr>
            <a:spLocks noGrp="1"/>
          </p:cNvSpPr>
          <p:nvPr>
            <p:ph type="title"/>
          </p:nvPr>
        </p:nvSpPr>
        <p:spPr>
          <a:xfrm>
            <a:off x="250825" y="115888"/>
            <a:ext cx="8785225" cy="1143000"/>
          </a:xfrm>
        </p:spPr>
        <p:txBody>
          <a:bodyPr/>
          <a:lstStyle/>
          <a:p>
            <a:r>
              <a:rPr lang="ja-JP" altLang="en-US" sz="3600" smtClean="0"/>
              <a:t>姿勢保持に便利な道具</a:t>
            </a:r>
          </a:p>
        </p:txBody>
      </p:sp>
      <p:pic>
        <p:nvPicPr>
          <p:cNvPr id="13316" name="コンテンツ プレースホルダー 8"/>
          <p:cNvPicPr>
            <a:picLocks noChangeAspect="1"/>
          </p:cNvPicPr>
          <p:nvPr/>
        </p:nvPicPr>
        <p:blipFill>
          <a:blip r:embed="rId4">
            <a:extLst>
              <a:ext uri="{28A0092B-C50C-407E-A947-70E740481C1C}">
                <a14:useLocalDpi xmlns:a14="http://schemas.microsoft.com/office/drawing/2010/main" val="0"/>
              </a:ext>
            </a:extLst>
          </a:blip>
          <a:srcRect l="9940" t="7121" r="8611" b="-46"/>
          <a:stretch>
            <a:fillRect/>
          </a:stretch>
        </p:blipFill>
        <p:spPr bwMode="auto">
          <a:xfrm>
            <a:off x="644525" y="3943350"/>
            <a:ext cx="236061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テキスト ボックス 9"/>
          <p:cNvSpPr txBox="1">
            <a:spLocks noChangeArrowheads="1"/>
          </p:cNvSpPr>
          <p:nvPr/>
        </p:nvSpPr>
        <p:spPr bwMode="auto">
          <a:xfrm>
            <a:off x="5015805" y="3106738"/>
            <a:ext cx="387667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400" dirty="0"/>
              <a:t>骨盤の形状にあわせた座面</a:t>
            </a:r>
          </a:p>
        </p:txBody>
      </p:sp>
      <p:pic>
        <p:nvPicPr>
          <p:cNvPr id="13318" name="コンテンツ プレースホルダー 7"/>
          <p:cNvPicPr>
            <a:picLocks noGrp="1" noChangeAspect="1"/>
          </p:cNvPicPr>
          <p:nvPr>
            <p:ph sz="half" idx="1"/>
          </p:nvPr>
        </p:nvPicPr>
        <p:blipFill>
          <a:blip r:embed="rId5">
            <a:extLst>
              <a:ext uri="{28A0092B-C50C-407E-A947-70E740481C1C}">
                <a14:useLocalDpi xmlns:a14="http://schemas.microsoft.com/office/drawing/2010/main" val="0"/>
              </a:ext>
            </a:extLst>
          </a:blip>
          <a:srcRect l="6677" t="-2" r="9203" b="16254"/>
          <a:stretch>
            <a:fillRect/>
          </a:stretch>
        </p:blipFill>
        <p:spPr>
          <a:xfrm>
            <a:off x="5183188" y="3716338"/>
            <a:ext cx="3230562" cy="2413000"/>
          </a:xfrm>
        </p:spPr>
      </p:pic>
      <p:pic>
        <p:nvPicPr>
          <p:cNvPr id="13319" name="コンテンツ プレースホルダー 13"/>
          <p:cNvPicPr>
            <a:picLocks noChangeAspect="1"/>
          </p:cNvPicPr>
          <p:nvPr/>
        </p:nvPicPr>
        <p:blipFill>
          <a:blip r:embed="rId6">
            <a:extLst>
              <a:ext uri="{28A0092B-C50C-407E-A947-70E740481C1C}">
                <a14:useLocalDpi xmlns:a14="http://schemas.microsoft.com/office/drawing/2010/main" val="0"/>
              </a:ext>
            </a:extLst>
          </a:blip>
          <a:srcRect l="7457" r="2943"/>
          <a:stretch>
            <a:fillRect/>
          </a:stretch>
        </p:blipFill>
        <p:spPr bwMode="auto">
          <a:xfrm>
            <a:off x="644525" y="1054100"/>
            <a:ext cx="245586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テキスト ボックス 1"/>
          <p:cNvSpPr txBox="1">
            <a:spLocks noChangeArrowheads="1"/>
          </p:cNvSpPr>
          <p:nvPr/>
        </p:nvSpPr>
        <p:spPr bwMode="auto">
          <a:xfrm>
            <a:off x="3144838" y="4581525"/>
            <a:ext cx="18716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400">
                <a:solidFill>
                  <a:schemeClr val="tx2"/>
                </a:solidFill>
              </a:rPr>
              <a:t>・肩ベルト</a:t>
            </a:r>
            <a:endParaRPr lang="en-US" altLang="ja-JP" sz="2400">
              <a:solidFill>
                <a:schemeClr val="tx2"/>
              </a:solidFill>
            </a:endParaRPr>
          </a:p>
          <a:p>
            <a:pPr eaLnBrk="1" hangingPunct="1">
              <a:spcBef>
                <a:spcPct val="0"/>
              </a:spcBef>
              <a:buFontTx/>
              <a:buNone/>
            </a:pPr>
            <a:r>
              <a:rPr lang="ja-JP" altLang="en-US" sz="2400">
                <a:solidFill>
                  <a:schemeClr val="tx2"/>
                </a:solidFill>
              </a:rPr>
              <a:t>・頭部の支え</a:t>
            </a:r>
            <a:endParaRPr lang="en-US" altLang="ja-JP" sz="2400">
              <a:solidFill>
                <a:schemeClr val="tx2"/>
              </a:solidFill>
            </a:endParaRPr>
          </a:p>
          <a:p>
            <a:pPr eaLnBrk="1" hangingPunct="1">
              <a:spcBef>
                <a:spcPct val="0"/>
              </a:spcBef>
              <a:buFontTx/>
              <a:buNone/>
            </a:pPr>
            <a:r>
              <a:rPr lang="ja-JP" altLang="en-US" sz="2400">
                <a:solidFill>
                  <a:schemeClr val="tx2"/>
                </a:solidFill>
              </a:rPr>
              <a:t>・胴ベルト</a:t>
            </a:r>
          </a:p>
        </p:txBody>
      </p:sp>
      <p:sp>
        <p:nvSpPr>
          <p:cNvPr id="13321" name="テキスト ボックス 2"/>
          <p:cNvSpPr txBox="1">
            <a:spLocks noChangeArrowheads="1"/>
          </p:cNvSpPr>
          <p:nvPr/>
        </p:nvSpPr>
        <p:spPr bwMode="auto">
          <a:xfrm>
            <a:off x="3144837" y="1260475"/>
            <a:ext cx="239300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ts val="600"/>
              </a:spcBef>
              <a:buFontTx/>
              <a:buNone/>
            </a:pPr>
            <a:r>
              <a:rPr lang="ja-JP" altLang="en-US" sz="2200" dirty="0">
                <a:solidFill>
                  <a:schemeClr val="tx2"/>
                </a:solidFill>
              </a:rPr>
              <a:t>・</a:t>
            </a:r>
            <a:r>
              <a:rPr lang="ja-JP" altLang="en-US" sz="2200" dirty="0" smtClean="0">
                <a:solidFill>
                  <a:schemeClr val="tx2"/>
                </a:solidFill>
              </a:rPr>
              <a:t>リクライニング</a:t>
            </a:r>
            <a:endParaRPr lang="en-US" altLang="ja-JP" sz="2200" dirty="0">
              <a:solidFill>
                <a:schemeClr val="tx2"/>
              </a:solidFill>
            </a:endParaRPr>
          </a:p>
          <a:p>
            <a:pPr eaLnBrk="1" hangingPunct="1">
              <a:spcBef>
                <a:spcPts val="600"/>
              </a:spcBef>
              <a:buFontTx/>
              <a:buNone/>
            </a:pPr>
            <a:r>
              <a:rPr lang="ja-JP" altLang="en-US" sz="2200" dirty="0">
                <a:solidFill>
                  <a:schemeClr val="tx2"/>
                </a:solidFill>
              </a:rPr>
              <a:t>・高さ</a:t>
            </a:r>
            <a:r>
              <a:rPr lang="ja-JP" altLang="en-US" sz="2200" dirty="0" smtClean="0">
                <a:solidFill>
                  <a:schemeClr val="tx2"/>
                </a:solidFill>
              </a:rPr>
              <a:t>調節椅子</a:t>
            </a:r>
            <a:endParaRPr lang="en-US" altLang="ja-JP" sz="2200" dirty="0">
              <a:solidFill>
                <a:schemeClr val="tx2"/>
              </a:solidFill>
            </a:endParaRPr>
          </a:p>
          <a:p>
            <a:pPr eaLnBrk="1" hangingPunct="1">
              <a:spcBef>
                <a:spcPts val="600"/>
              </a:spcBef>
              <a:buFontTx/>
              <a:buNone/>
            </a:pPr>
            <a:r>
              <a:rPr lang="ja-JP" altLang="en-US" sz="2200" dirty="0">
                <a:solidFill>
                  <a:schemeClr val="tx2"/>
                </a:solidFill>
              </a:rPr>
              <a:t>・骨盤ベルト</a:t>
            </a:r>
          </a:p>
        </p:txBody>
      </p:sp>
      <p:sp>
        <p:nvSpPr>
          <p:cNvPr id="13322" name="テキスト ボックス 9"/>
          <p:cNvSpPr txBox="1">
            <a:spLocks noChangeArrowheads="1"/>
          </p:cNvSpPr>
          <p:nvPr/>
        </p:nvSpPr>
        <p:spPr bwMode="auto">
          <a:xfrm>
            <a:off x="4894263" y="6227763"/>
            <a:ext cx="3875087"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400"/>
              <a:t>股パット・骨盤の側方の支え</a:t>
            </a:r>
          </a:p>
        </p:txBody>
      </p:sp>
      <p:sp>
        <p:nvSpPr>
          <p:cNvPr id="11" name="テキスト ボックス 1"/>
          <p:cNvSpPr txBox="1">
            <a:spLocks noChangeArrowheads="1"/>
          </p:cNvSpPr>
          <p:nvPr/>
        </p:nvSpPr>
        <p:spPr bwMode="auto">
          <a:xfrm>
            <a:off x="8547174" y="5624553"/>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D24</a:t>
            </a:r>
          </a:p>
        </p:txBody>
      </p:sp>
    </p:spTree>
    <p:extLst>
      <p:ext uri="{BB962C8B-B14F-4D97-AF65-F5344CB8AC3E}">
        <p14:creationId xmlns:p14="http://schemas.microsoft.com/office/powerpoint/2010/main" val="210244318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l="9119" t="19485" r="13727"/>
          <a:stretch>
            <a:fillRect/>
          </a:stretch>
        </p:blipFill>
        <p:spPr bwMode="auto">
          <a:xfrm>
            <a:off x="1851025" y="1273175"/>
            <a:ext cx="4016375" cy="383857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Oval 10"/>
          <p:cNvSpPr>
            <a:spLocks noChangeArrowheads="1"/>
          </p:cNvSpPr>
          <p:nvPr/>
        </p:nvSpPr>
        <p:spPr bwMode="auto">
          <a:xfrm rot="983558">
            <a:off x="2686050" y="2444750"/>
            <a:ext cx="1827213" cy="679450"/>
          </a:xfrm>
          <a:prstGeom prst="ellipse">
            <a:avLst/>
          </a:prstGeom>
          <a:solidFill>
            <a:schemeClr val="bg2">
              <a:lumMod val="75000"/>
            </a:schemeClr>
          </a:solidFill>
          <a:ln w="9525">
            <a:solidFill>
              <a:schemeClr val="tx1"/>
            </a:solidFill>
            <a:miter lim="800000"/>
            <a:headEnd/>
            <a:tailEnd/>
          </a:ln>
          <a:effectLst/>
        </p:spPr>
        <p:txBody>
          <a:bodyPr wrap="none" anchor="ctr"/>
          <a:lstStyle/>
          <a:p>
            <a:pPr>
              <a:defRPr/>
            </a:pPr>
            <a:endParaRPr lang="ja-JP" altLang="en-US">
              <a:latin typeface="Times New Roman" charset="0"/>
            </a:endParaRPr>
          </a:p>
        </p:txBody>
      </p:sp>
      <p:sp>
        <p:nvSpPr>
          <p:cNvPr id="8" name="角丸四角形吹き出し 7"/>
          <p:cNvSpPr/>
          <p:nvPr/>
        </p:nvSpPr>
        <p:spPr>
          <a:xfrm>
            <a:off x="260782" y="4995863"/>
            <a:ext cx="1728788" cy="1385887"/>
          </a:xfrm>
          <a:prstGeom prst="wedgeRoundRectCallout">
            <a:avLst>
              <a:gd name="adj1" fmla="val 115302"/>
              <a:gd name="adj2" fmla="val -103261"/>
              <a:gd name="adj3" fmla="val 16667"/>
            </a:avLst>
          </a:prstGeom>
          <a:solidFill>
            <a:srgbClr val="A7F7F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rPr>
              <a:t>人差し指は</a:t>
            </a:r>
            <a:r>
              <a:rPr lang="ja-JP" altLang="en-US" sz="2000" b="1" dirty="0" smtClean="0">
                <a:solidFill>
                  <a:schemeClr val="tx1"/>
                </a:solidFill>
              </a:rPr>
              <a:t>下唇のすぐ下に</a:t>
            </a:r>
            <a:r>
              <a:rPr lang="ja-JP" altLang="en-US" sz="2000" b="1" dirty="0">
                <a:solidFill>
                  <a:schemeClr val="tx1"/>
                </a:solidFill>
              </a:rPr>
              <a:t>置く</a:t>
            </a:r>
          </a:p>
        </p:txBody>
      </p:sp>
      <p:sp>
        <p:nvSpPr>
          <p:cNvPr id="9" name="角丸四角形吹き出し 8"/>
          <p:cNvSpPr/>
          <p:nvPr/>
        </p:nvSpPr>
        <p:spPr>
          <a:xfrm>
            <a:off x="6520169" y="3358315"/>
            <a:ext cx="2084279" cy="1276350"/>
          </a:xfrm>
          <a:prstGeom prst="wedgeRoundRectCallout">
            <a:avLst>
              <a:gd name="adj1" fmla="val -166672"/>
              <a:gd name="adj2" fmla="val 15379"/>
              <a:gd name="adj3" fmla="val 16667"/>
            </a:avLst>
          </a:prstGeom>
          <a:solidFill>
            <a:srgbClr val="A7F7F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rPr>
              <a:t>手のひらで頭部の前を支える</a:t>
            </a:r>
          </a:p>
        </p:txBody>
      </p:sp>
      <p:sp>
        <p:nvSpPr>
          <p:cNvPr id="10" name="角丸四角形吹き出し 9"/>
          <p:cNvSpPr/>
          <p:nvPr/>
        </p:nvSpPr>
        <p:spPr>
          <a:xfrm>
            <a:off x="3959225" y="5516563"/>
            <a:ext cx="2203450" cy="865187"/>
          </a:xfrm>
          <a:prstGeom prst="wedgeRoundRectCallout">
            <a:avLst>
              <a:gd name="adj1" fmla="val -69464"/>
              <a:gd name="adj2" fmla="val -160717"/>
              <a:gd name="adj3" fmla="val 16667"/>
            </a:avLst>
          </a:prstGeom>
          <a:solidFill>
            <a:srgbClr val="A7F7F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rPr>
              <a:t>中指は</a:t>
            </a:r>
            <a:r>
              <a:rPr lang="ja-JP" altLang="en-US" sz="2000" b="1" dirty="0" smtClean="0">
                <a:solidFill>
                  <a:schemeClr val="tx1"/>
                </a:solidFill>
              </a:rPr>
              <a:t>下顎の</a:t>
            </a:r>
            <a:endParaRPr lang="en-US" altLang="ja-JP" sz="2000" b="1" dirty="0" smtClean="0">
              <a:solidFill>
                <a:schemeClr val="tx1"/>
              </a:solidFill>
            </a:endParaRPr>
          </a:p>
          <a:p>
            <a:pPr algn="ctr">
              <a:defRPr/>
            </a:pPr>
            <a:r>
              <a:rPr lang="ja-JP" altLang="en-US" sz="2000" b="1" dirty="0" smtClean="0">
                <a:solidFill>
                  <a:schemeClr val="tx1"/>
                </a:solidFill>
              </a:rPr>
              <a:t>下</a:t>
            </a:r>
            <a:r>
              <a:rPr lang="ja-JP" altLang="en-US" sz="2000" b="1" dirty="0">
                <a:solidFill>
                  <a:schemeClr val="tx1"/>
                </a:solidFill>
              </a:rPr>
              <a:t>に置く</a:t>
            </a:r>
          </a:p>
        </p:txBody>
      </p:sp>
      <p:sp>
        <p:nvSpPr>
          <p:cNvPr id="11" name="角丸四角形吹き出し 10"/>
          <p:cNvSpPr/>
          <p:nvPr/>
        </p:nvSpPr>
        <p:spPr>
          <a:xfrm>
            <a:off x="5867400" y="1273175"/>
            <a:ext cx="3025775" cy="1225550"/>
          </a:xfrm>
          <a:prstGeom prst="wedgeRoundRectCallout">
            <a:avLst>
              <a:gd name="adj1" fmla="val -76492"/>
              <a:gd name="adj2" fmla="val 76671"/>
              <a:gd name="adj3" fmla="val 16667"/>
            </a:avLst>
          </a:prstGeom>
          <a:solidFill>
            <a:srgbClr val="A7F7F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rPr>
              <a:t>介助者の腕</a:t>
            </a:r>
            <a:endParaRPr lang="en-US" altLang="ja-JP" sz="2000" b="1" dirty="0">
              <a:solidFill>
                <a:schemeClr val="tx1"/>
              </a:solidFill>
            </a:endParaRPr>
          </a:p>
          <a:p>
            <a:pPr algn="ctr">
              <a:defRPr/>
            </a:pPr>
            <a:r>
              <a:rPr lang="ja-JP" altLang="en-US" sz="2000" b="1" dirty="0">
                <a:solidFill>
                  <a:schemeClr val="tx1"/>
                </a:solidFill>
              </a:rPr>
              <a:t>頭部の後ろを支える</a:t>
            </a:r>
            <a:endParaRPr lang="en-US" altLang="ja-JP" sz="2000" b="1" dirty="0">
              <a:solidFill>
                <a:schemeClr val="tx1"/>
              </a:solidFill>
            </a:endParaRPr>
          </a:p>
        </p:txBody>
      </p:sp>
      <p:sp>
        <p:nvSpPr>
          <p:cNvPr id="14344" name="正方形/長方形 1"/>
          <p:cNvSpPr>
            <a:spLocks noChangeArrowheads="1"/>
          </p:cNvSpPr>
          <p:nvPr/>
        </p:nvSpPr>
        <p:spPr bwMode="auto">
          <a:xfrm>
            <a:off x="900113" y="476250"/>
            <a:ext cx="601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3600"/>
              <a:t>頭部のコントロール：側方介助</a:t>
            </a:r>
          </a:p>
        </p:txBody>
      </p:sp>
      <p:sp>
        <p:nvSpPr>
          <p:cNvPr id="12"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D25</a:t>
            </a:r>
          </a:p>
        </p:txBody>
      </p:sp>
    </p:spTree>
    <p:extLst>
      <p:ext uri="{BB962C8B-B14F-4D97-AF65-F5344CB8AC3E}">
        <p14:creationId xmlns:p14="http://schemas.microsoft.com/office/powerpoint/2010/main" val="1215664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304800"/>
            <a:ext cx="8305800" cy="914400"/>
          </a:xfrm>
          <a:solidFill>
            <a:schemeClr val="bg1"/>
          </a:solidFill>
        </p:spPr>
        <p:txBody>
          <a:bodyPr/>
          <a:lstStyle/>
          <a:p>
            <a:pPr eaLnBrk="1" hangingPunct="1"/>
            <a:r>
              <a:rPr lang="ja-JP" altLang="en-US" smtClean="0">
                <a:solidFill>
                  <a:srgbClr val="0000CC"/>
                </a:solidFill>
              </a:rPr>
              <a:t>食事の過程での姿勢の動き</a:t>
            </a:r>
          </a:p>
        </p:txBody>
      </p:sp>
      <p:sp>
        <p:nvSpPr>
          <p:cNvPr id="15363" name="Rectangle 3"/>
          <p:cNvSpPr>
            <a:spLocks noGrp="1" noChangeArrowheads="1"/>
          </p:cNvSpPr>
          <p:nvPr>
            <p:ph type="body" idx="1"/>
          </p:nvPr>
        </p:nvSpPr>
        <p:spPr>
          <a:xfrm>
            <a:off x="947738" y="3429000"/>
            <a:ext cx="7569200" cy="3124200"/>
          </a:xfrm>
        </p:spPr>
        <p:txBody>
          <a:bodyPr/>
          <a:lstStyle/>
          <a:p>
            <a:pPr eaLnBrk="1" hangingPunct="1">
              <a:buFontTx/>
              <a:buNone/>
            </a:pPr>
            <a:r>
              <a:rPr lang="ja-JP" altLang="en-US" smtClean="0"/>
              <a:t>　　　　　　　　　　　</a:t>
            </a:r>
          </a:p>
        </p:txBody>
      </p:sp>
      <p:sp>
        <p:nvSpPr>
          <p:cNvPr id="15364" name="AutoShape 4"/>
          <p:cNvSpPr>
            <a:spLocks noChangeArrowheads="1"/>
          </p:cNvSpPr>
          <p:nvPr/>
        </p:nvSpPr>
        <p:spPr bwMode="auto">
          <a:xfrm>
            <a:off x="1943100" y="3314700"/>
            <a:ext cx="541338" cy="2286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sp>
        <p:nvSpPr>
          <p:cNvPr id="15365" name="Rectangle 5"/>
          <p:cNvSpPr>
            <a:spLocks noChangeArrowheads="1"/>
          </p:cNvSpPr>
          <p:nvPr/>
        </p:nvSpPr>
        <p:spPr bwMode="auto">
          <a:xfrm>
            <a:off x="209550" y="1630363"/>
            <a:ext cx="5029200"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a:latin typeface="Times" panose="02020603050405020304" pitchFamily="18" charset="0"/>
                <a:ea typeface="Osaka" charset="-128"/>
              </a:rPr>
              <a:t>構え：</a:t>
            </a:r>
            <a:r>
              <a:rPr lang="ja-JP" altLang="en-US" sz="2800">
                <a:solidFill>
                  <a:srgbClr val="CC0000"/>
                </a:solidFill>
                <a:latin typeface="Times" panose="02020603050405020304" pitchFamily="18" charset="0"/>
                <a:ea typeface="Osaka" charset="-128"/>
              </a:rPr>
              <a:t>見る、聞く、触れる</a:t>
            </a:r>
          </a:p>
          <a:p>
            <a:pPr eaLnBrk="1" hangingPunct="1">
              <a:spcBef>
                <a:spcPct val="0"/>
              </a:spcBef>
              <a:buFontTx/>
              <a:buNone/>
            </a:pPr>
            <a:r>
              <a:rPr lang="ja-JP" altLang="en-US" sz="2800">
                <a:solidFill>
                  <a:srgbClr val="CC0000"/>
                </a:solidFill>
                <a:latin typeface="Times" panose="02020603050405020304" pitchFamily="18" charset="0"/>
                <a:ea typeface="Osaka" charset="-128"/>
              </a:rPr>
              <a:t>　　　　嗅ぐ食べ物の合わせ</a:t>
            </a:r>
          </a:p>
          <a:p>
            <a:pPr eaLnBrk="1" hangingPunct="1">
              <a:spcBef>
                <a:spcPct val="0"/>
              </a:spcBef>
              <a:buFontTx/>
              <a:buNone/>
            </a:pPr>
            <a:r>
              <a:rPr lang="ja-JP" altLang="en-US" sz="2800">
                <a:solidFill>
                  <a:srgbClr val="CC0000"/>
                </a:solidFill>
                <a:latin typeface="Times" panose="02020603050405020304" pitchFamily="18" charset="0"/>
                <a:ea typeface="Osaka" charset="-128"/>
              </a:rPr>
              <a:t>　　　　口を開ける</a:t>
            </a:r>
            <a:r>
              <a:rPr lang="ja-JP" altLang="en-US">
                <a:solidFill>
                  <a:srgbClr val="CC0000"/>
                </a:solidFill>
                <a:latin typeface="Times" panose="02020603050405020304" pitchFamily="18" charset="0"/>
                <a:ea typeface="Osaka" charset="-128"/>
              </a:rPr>
              <a:t>　</a:t>
            </a:r>
          </a:p>
        </p:txBody>
      </p:sp>
      <p:sp>
        <p:nvSpPr>
          <p:cNvPr id="15366" name="Rectangle 6"/>
          <p:cNvSpPr>
            <a:spLocks noChangeArrowheads="1"/>
          </p:cNvSpPr>
          <p:nvPr/>
        </p:nvSpPr>
        <p:spPr bwMode="auto">
          <a:xfrm>
            <a:off x="4800600" y="1635125"/>
            <a:ext cx="4343400" cy="955675"/>
          </a:xfrm>
          <a:prstGeom prst="rect">
            <a:avLst/>
          </a:prstGeom>
          <a:solidFill>
            <a:srgbClr val="FF9999"/>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800">
                <a:solidFill>
                  <a:srgbClr val="000066"/>
                </a:solidFill>
                <a:latin typeface="Times" panose="02020603050405020304" pitchFamily="18" charset="0"/>
                <a:ea typeface="Osaka" charset="-128"/>
              </a:rPr>
              <a:t>プロセスあった首・体の動きが口腔の動きを誘導する</a:t>
            </a:r>
          </a:p>
        </p:txBody>
      </p:sp>
      <p:sp>
        <p:nvSpPr>
          <p:cNvPr id="15367" name="Rectangle 7"/>
          <p:cNvSpPr>
            <a:spLocks noChangeArrowheads="1"/>
          </p:cNvSpPr>
          <p:nvPr/>
        </p:nvSpPr>
        <p:spPr bwMode="auto">
          <a:xfrm>
            <a:off x="628650" y="3657600"/>
            <a:ext cx="41910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pPr>
            <a:r>
              <a:rPr lang="ja-JP" altLang="en-US">
                <a:latin typeface="Times" panose="02020603050405020304" pitchFamily="18" charset="0"/>
                <a:ea typeface="Osaka" charset="-128"/>
              </a:rPr>
              <a:t>取り込み・・・・・・・・・・・</a:t>
            </a:r>
          </a:p>
          <a:p>
            <a:pPr eaLnBrk="1" hangingPunct="1">
              <a:spcBef>
                <a:spcPct val="50000"/>
              </a:spcBef>
            </a:pPr>
            <a:r>
              <a:rPr lang="ja-JP" altLang="en-US">
                <a:latin typeface="Times" panose="02020603050405020304" pitchFamily="18" charset="0"/>
                <a:ea typeface="Osaka" charset="-128"/>
              </a:rPr>
              <a:t>咀嚼・・・・・・・・・・・</a:t>
            </a:r>
          </a:p>
          <a:p>
            <a:pPr eaLnBrk="1" hangingPunct="1">
              <a:spcBef>
                <a:spcPct val="50000"/>
              </a:spcBef>
            </a:pPr>
            <a:r>
              <a:rPr lang="ja-JP" altLang="en-US">
                <a:latin typeface="Times" panose="02020603050405020304" pitchFamily="18" charset="0"/>
                <a:ea typeface="Osaka" charset="-128"/>
              </a:rPr>
              <a:t>送り込み・・・・・・・・・・</a:t>
            </a:r>
          </a:p>
          <a:p>
            <a:pPr eaLnBrk="1" hangingPunct="1">
              <a:spcBef>
                <a:spcPct val="50000"/>
              </a:spcBef>
            </a:pPr>
            <a:r>
              <a:rPr lang="ja-JP" altLang="en-US">
                <a:latin typeface="Times" panose="02020603050405020304" pitchFamily="18" charset="0"/>
                <a:ea typeface="Osaka" charset="-128"/>
              </a:rPr>
              <a:t>嚥下・・・・・・・・・・・・・・・</a:t>
            </a:r>
          </a:p>
        </p:txBody>
      </p:sp>
      <p:sp>
        <p:nvSpPr>
          <p:cNvPr id="15368" name="Rectangle 8"/>
          <p:cNvSpPr>
            <a:spLocks noChangeArrowheads="1"/>
          </p:cNvSpPr>
          <p:nvPr/>
        </p:nvSpPr>
        <p:spPr bwMode="auto">
          <a:xfrm>
            <a:off x="4937125" y="3654425"/>
            <a:ext cx="3519488"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400" b="1">
                <a:solidFill>
                  <a:srgbClr val="0000CC"/>
                </a:solidFill>
                <a:latin typeface="Times" panose="02020603050405020304" pitchFamily="18" charset="0"/>
              </a:rPr>
              <a:t>前方への重心移動</a:t>
            </a:r>
          </a:p>
          <a:p>
            <a:pPr eaLnBrk="1" hangingPunct="1">
              <a:spcBef>
                <a:spcPct val="0"/>
              </a:spcBef>
              <a:buFontTx/>
              <a:buNone/>
            </a:pPr>
            <a:r>
              <a:rPr lang="ja-JP" altLang="en-US" sz="2400" b="1">
                <a:solidFill>
                  <a:srgbClr val="0000CC"/>
                </a:solidFill>
                <a:latin typeface="Times" panose="02020603050405020304" pitchFamily="18" charset="0"/>
              </a:rPr>
              <a:t>首は軽く屈曲</a:t>
            </a:r>
          </a:p>
          <a:p>
            <a:pPr eaLnBrk="1" hangingPunct="1">
              <a:spcBef>
                <a:spcPct val="0"/>
              </a:spcBef>
              <a:buFontTx/>
              <a:buNone/>
            </a:pPr>
            <a:endParaRPr lang="ja-JP" altLang="en-US" sz="2400" b="1">
              <a:solidFill>
                <a:srgbClr val="0000CC"/>
              </a:solidFill>
              <a:latin typeface="Times" panose="02020603050405020304" pitchFamily="18" charset="0"/>
            </a:endParaRPr>
          </a:p>
          <a:p>
            <a:pPr eaLnBrk="1" hangingPunct="1">
              <a:spcBef>
                <a:spcPct val="0"/>
              </a:spcBef>
              <a:buFontTx/>
              <a:buNone/>
            </a:pPr>
            <a:endParaRPr lang="ja-JP" altLang="en-US" sz="2400" b="1">
              <a:solidFill>
                <a:srgbClr val="0000CC"/>
              </a:solidFill>
              <a:latin typeface="Times" panose="02020603050405020304" pitchFamily="18" charset="0"/>
            </a:endParaRPr>
          </a:p>
          <a:p>
            <a:pPr eaLnBrk="1" hangingPunct="1">
              <a:spcBef>
                <a:spcPct val="0"/>
              </a:spcBef>
              <a:buFontTx/>
              <a:buNone/>
            </a:pPr>
            <a:r>
              <a:rPr lang="ja-JP" altLang="en-US" sz="2400" b="1">
                <a:solidFill>
                  <a:srgbClr val="0000CC"/>
                </a:solidFill>
                <a:latin typeface="Times" panose="02020603050405020304" pitchFamily="18" charset="0"/>
              </a:rPr>
              <a:t>首はそのままか戻る</a:t>
            </a:r>
          </a:p>
          <a:p>
            <a:pPr eaLnBrk="1" hangingPunct="1">
              <a:spcBef>
                <a:spcPct val="0"/>
              </a:spcBef>
              <a:buFontTx/>
              <a:buNone/>
            </a:pPr>
            <a:endParaRPr lang="ja-JP" altLang="en-US" sz="2400" b="1">
              <a:solidFill>
                <a:srgbClr val="0000CC"/>
              </a:solidFill>
              <a:latin typeface="Times" panose="02020603050405020304" pitchFamily="18" charset="0"/>
            </a:endParaRPr>
          </a:p>
          <a:p>
            <a:pPr eaLnBrk="1" hangingPunct="1">
              <a:spcBef>
                <a:spcPct val="0"/>
              </a:spcBef>
              <a:buFontTx/>
              <a:buNone/>
            </a:pPr>
            <a:r>
              <a:rPr lang="ja-JP" altLang="en-US" sz="2400" b="1">
                <a:solidFill>
                  <a:srgbClr val="800000"/>
                </a:solidFill>
                <a:latin typeface="Times" panose="02020603050405020304" pitchFamily="18" charset="0"/>
              </a:rPr>
              <a:t>さらに屈曲</a:t>
            </a:r>
          </a:p>
          <a:p>
            <a:pPr eaLnBrk="1" hangingPunct="1">
              <a:spcBef>
                <a:spcPct val="0"/>
              </a:spcBef>
              <a:buFontTx/>
              <a:buNone/>
            </a:pPr>
            <a:endParaRPr lang="en-US" altLang="ja-JP" sz="2400" b="1">
              <a:solidFill>
                <a:srgbClr val="0000CC"/>
              </a:solidFill>
              <a:latin typeface="Times" panose="02020603050405020304" pitchFamily="18" charset="0"/>
            </a:endParaRPr>
          </a:p>
        </p:txBody>
      </p:sp>
      <p:sp>
        <p:nvSpPr>
          <p:cNvPr id="15369" name="Rectangle 9"/>
          <p:cNvSpPr>
            <a:spLocks noChangeArrowheads="1"/>
          </p:cNvSpPr>
          <p:nvPr/>
        </p:nvSpPr>
        <p:spPr bwMode="auto">
          <a:xfrm>
            <a:off x="8686800" y="6858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ja-JP" sz="2800">
              <a:solidFill>
                <a:srgbClr val="0000CC"/>
              </a:solidFill>
              <a:latin typeface="Times" panose="02020603050405020304" pitchFamily="18" charset="0"/>
              <a:ea typeface="Osaka" charset="-128"/>
            </a:endParaRPr>
          </a:p>
        </p:txBody>
      </p:sp>
      <p:sp>
        <p:nvSpPr>
          <p:cNvPr id="15370" name="Line 10"/>
          <p:cNvSpPr>
            <a:spLocks noChangeShapeType="1"/>
          </p:cNvSpPr>
          <p:nvPr/>
        </p:nvSpPr>
        <p:spPr bwMode="auto">
          <a:xfrm>
            <a:off x="6553200" y="25908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71" name="Rectangle 11"/>
          <p:cNvSpPr>
            <a:spLocks noChangeArrowheads="1"/>
          </p:cNvSpPr>
          <p:nvPr/>
        </p:nvSpPr>
        <p:spPr bwMode="auto">
          <a:xfrm>
            <a:off x="5181600" y="2857500"/>
            <a:ext cx="3275013" cy="528638"/>
          </a:xfrm>
          <a:prstGeom prst="rect">
            <a:avLst/>
          </a:prstGeom>
          <a:solidFill>
            <a:srgbClr val="66FFFF"/>
          </a:solidFill>
          <a:ln w="9525">
            <a:solidFill>
              <a:srgbClr val="66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800">
                <a:solidFill>
                  <a:srgbClr val="0000CC"/>
                </a:solidFill>
                <a:latin typeface="Times" panose="02020603050405020304" pitchFamily="18" charset="0"/>
                <a:ea typeface="Osaka" charset="-128"/>
              </a:rPr>
              <a:t>唇や下顎、舌の変化</a:t>
            </a:r>
          </a:p>
        </p:txBody>
      </p:sp>
      <p:sp>
        <p:nvSpPr>
          <p:cNvPr id="12"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D26</a:t>
            </a:r>
          </a:p>
        </p:txBody>
      </p:sp>
    </p:spTree>
    <p:extLst>
      <p:ext uri="{BB962C8B-B14F-4D97-AF65-F5344CB8AC3E}">
        <p14:creationId xmlns:p14="http://schemas.microsoft.com/office/powerpoint/2010/main" val="55849842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228600"/>
            <a:ext cx="7772400" cy="1143000"/>
          </a:xfrm>
        </p:spPr>
        <p:txBody>
          <a:bodyPr/>
          <a:lstStyle/>
          <a:p>
            <a:pPr eaLnBrk="1" hangingPunct="1"/>
            <a:r>
              <a:rPr lang="ja-JP" altLang="en-US" smtClean="0"/>
              <a:t>横むき、姿勢での摂取</a:t>
            </a:r>
          </a:p>
        </p:txBody>
      </p:sp>
      <p:sp>
        <p:nvSpPr>
          <p:cNvPr id="16387" name="Rectangle 3"/>
          <p:cNvSpPr>
            <a:spLocks noGrp="1" noChangeArrowheads="1"/>
          </p:cNvSpPr>
          <p:nvPr>
            <p:ph type="body" idx="1"/>
          </p:nvPr>
        </p:nvSpPr>
        <p:spPr>
          <a:xfrm>
            <a:off x="914400" y="3276600"/>
            <a:ext cx="3048000" cy="914400"/>
          </a:xfrm>
        </p:spPr>
        <p:txBody>
          <a:bodyPr/>
          <a:lstStyle/>
          <a:p>
            <a:pPr eaLnBrk="1" hangingPunct="1">
              <a:lnSpc>
                <a:spcPct val="90000"/>
              </a:lnSpc>
              <a:buFontTx/>
              <a:buNone/>
            </a:pPr>
            <a:r>
              <a:rPr lang="ja-JP" altLang="en-US" sz="2000" b="1" smtClean="0"/>
              <a:t>　　仰向けで、対称的かつ安定した首の位置を作る中で練習　</a:t>
            </a: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267200"/>
            <a:ext cx="2301875"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988" y="3644900"/>
            <a:ext cx="4008437" cy="236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447800"/>
            <a:ext cx="2378075"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1" name="Rectangle 8"/>
          <p:cNvSpPr>
            <a:spLocks noChangeArrowheads="1"/>
          </p:cNvSpPr>
          <p:nvPr/>
        </p:nvSpPr>
        <p:spPr bwMode="auto">
          <a:xfrm>
            <a:off x="4572000" y="6096000"/>
            <a:ext cx="4322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90000"/>
              </a:lnSpc>
              <a:buFontTx/>
              <a:buNone/>
            </a:pPr>
            <a:r>
              <a:rPr lang="ja-JP" altLang="en-US" sz="2000" b="1"/>
              <a:t>横向きでは唾液が出やすく適切な姿勢</a:t>
            </a:r>
          </a:p>
        </p:txBody>
      </p:sp>
      <p:sp>
        <p:nvSpPr>
          <p:cNvPr id="16392" name="Rectangle 9"/>
          <p:cNvSpPr>
            <a:spLocks noChangeArrowheads="1"/>
          </p:cNvSpPr>
          <p:nvPr/>
        </p:nvSpPr>
        <p:spPr bwMode="auto">
          <a:xfrm>
            <a:off x="685800" y="6096000"/>
            <a:ext cx="274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90000"/>
              </a:lnSpc>
              <a:buFontTx/>
              <a:buNone/>
            </a:pPr>
            <a:r>
              <a:rPr lang="ja-JP" altLang="en-US" sz="2000" b="1"/>
              <a:t>うつ伏せは負荷がかかり摂食指導は困難</a:t>
            </a:r>
          </a:p>
        </p:txBody>
      </p:sp>
      <p:sp>
        <p:nvSpPr>
          <p:cNvPr id="16393" name="Rectangle 10"/>
          <p:cNvSpPr>
            <a:spLocks noChangeArrowheads="1"/>
          </p:cNvSpPr>
          <p:nvPr/>
        </p:nvSpPr>
        <p:spPr bwMode="auto">
          <a:xfrm>
            <a:off x="1447800" y="4876800"/>
            <a:ext cx="533400" cy="228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sp>
        <p:nvSpPr>
          <p:cNvPr id="16394" name="Rectangle 11"/>
          <p:cNvSpPr>
            <a:spLocks noChangeArrowheads="1"/>
          </p:cNvSpPr>
          <p:nvPr/>
        </p:nvSpPr>
        <p:spPr bwMode="auto">
          <a:xfrm rot="-3225571">
            <a:off x="2552700" y="1943100"/>
            <a:ext cx="152400" cy="381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sp>
        <p:nvSpPr>
          <p:cNvPr id="16395" name="Rectangle 13"/>
          <p:cNvSpPr>
            <a:spLocks noChangeArrowheads="1"/>
          </p:cNvSpPr>
          <p:nvPr/>
        </p:nvSpPr>
        <p:spPr bwMode="auto">
          <a:xfrm>
            <a:off x="8001000" y="4876800"/>
            <a:ext cx="152400" cy="381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pic>
        <p:nvPicPr>
          <p:cNvPr id="1639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2263" y="1343025"/>
            <a:ext cx="2195512"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
          <p:cNvSpPr txBox="1">
            <a:spLocks noChangeArrowheads="1"/>
          </p:cNvSpPr>
          <p:nvPr/>
        </p:nvSpPr>
        <p:spPr bwMode="auto">
          <a:xfrm>
            <a:off x="8578750" y="304748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D27</a:t>
            </a:r>
          </a:p>
        </p:txBody>
      </p:sp>
    </p:spTree>
    <p:extLst>
      <p:ext uri="{BB962C8B-B14F-4D97-AF65-F5344CB8AC3E}">
        <p14:creationId xmlns:p14="http://schemas.microsoft.com/office/powerpoint/2010/main" val="361309331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417405" y="3336954"/>
            <a:ext cx="2087866" cy="28940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45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33" y="1768010"/>
            <a:ext cx="3467463" cy="12060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60" name="Text Box 8"/>
          <p:cNvSpPr txBox="1">
            <a:spLocks noChangeArrowheads="1"/>
          </p:cNvSpPr>
          <p:nvPr/>
        </p:nvSpPr>
        <p:spPr bwMode="auto">
          <a:xfrm>
            <a:off x="971600" y="725170"/>
            <a:ext cx="2408088" cy="584775"/>
          </a:xfrm>
          <a:prstGeom prst="rect">
            <a:avLst/>
          </a:prstGeom>
          <a:solidFill>
            <a:srgbClr val="FFCCFF"/>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b="1" dirty="0">
                <a:latin typeface="Times" panose="02020603050405020304" pitchFamily="18" charset="0"/>
                <a:ea typeface="Osaka" charset="-128"/>
              </a:rPr>
              <a:t>屈曲タイプ</a:t>
            </a:r>
            <a:endParaRPr lang="ja-JP" altLang="en-US" dirty="0">
              <a:latin typeface="Times" panose="02020603050405020304" pitchFamily="18" charset="0"/>
              <a:ea typeface="Osaka" charset="-128"/>
            </a:endParaRPr>
          </a:p>
        </p:txBody>
      </p:sp>
      <p:pic>
        <p:nvPicPr>
          <p:cNvPr id="19461" name="Picture 11"/>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3165093" y="3621061"/>
            <a:ext cx="1664272" cy="287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18"/>
          <p:cNvSpPr>
            <a:spLocks noChangeArrowheads="1"/>
          </p:cNvSpPr>
          <p:nvPr/>
        </p:nvSpPr>
        <p:spPr bwMode="auto">
          <a:xfrm>
            <a:off x="-304800" y="5867400"/>
            <a:ext cx="68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lvl="3" eaLnBrk="1" hangingPunct="1">
              <a:spcBef>
                <a:spcPct val="50000"/>
              </a:spcBef>
              <a:buFontTx/>
              <a:buNone/>
            </a:pPr>
            <a:endParaRPr lang="ja-JP" altLang="ja-JP" sz="2800" b="1">
              <a:solidFill>
                <a:srgbClr val="CC0000"/>
              </a:solidFill>
              <a:latin typeface="Times" panose="02020603050405020304" pitchFamily="18" charset="0"/>
            </a:endParaRPr>
          </a:p>
        </p:txBody>
      </p:sp>
      <p:sp>
        <p:nvSpPr>
          <p:cNvPr id="19463" name="Rectangle 21"/>
          <p:cNvSpPr>
            <a:spLocks noChangeArrowheads="1"/>
          </p:cNvSpPr>
          <p:nvPr/>
        </p:nvSpPr>
        <p:spPr bwMode="auto">
          <a:xfrm>
            <a:off x="4932040" y="4059324"/>
            <a:ext cx="2254250" cy="708025"/>
          </a:xfrm>
          <a:prstGeom prst="rect">
            <a:avLst/>
          </a:prstGeom>
          <a:noFill/>
          <a:ln w="952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000" b="1" dirty="0">
                <a:latin typeface="Times" panose="02020603050405020304" pitchFamily="18" charset="0"/>
              </a:rPr>
              <a:t>頸部の屈曲が強い</a:t>
            </a:r>
          </a:p>
          <a:p>
            <a:pPr eaLnBrk="1" hangingPunct="1">
              <a:spcBef>
                <a:spcPct val="0"/>
              </a:spcBef>
              <a:buFontTx/>
              <a:buNone/>
            </a:pPr>
            <a:r>
              <a:rPr lang="ja-JP" altLang="en-US" sz="2000" b="1" dirty="0">
                <a:latin typeface="Times" panose="02020603050405020304" pitchFamily="18" charset="0"/>
              </a:rPr>
              <a:t>口を開けにくい</a:t>
            </a:r>
          </a:p>
        </p:txBody>
      </p:sp>
      <p:sp>
        <p:nvSpPr>
          <p:cNvPr id="19464" name="Rectangle 23"/>
          <p:cNvSpPr>
            <a:spLocks noChangeArrowheads="1"/>
          </p:cNvSpPr>
          <p:nvPr/>
        </p:nvSpPr>
        <p:spPr bwMode="auto">
          <a:xfrm>
            <a:off x="1619672" y="145945"/>
            <a:ext cx="6172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b="1" dirty="0">
                <a:latin typeface="Times" panose="02020603050405020304" pitchFamily="18" charset="0"/>
                <a:ea typeface="Osaka" charset="-128"/>
              </a:rPr>
              <a:t>　　　　姿勢と口腔の問題・対策</a:t>
            </a:r>
            <a:r>
              <a:rPr lang="ja-JP" altLang="en-US" b="1" dirty="0">
                <a:solidFill>
                  <a:schemeClr val="bg1"/>
                </a:solidFill>
                <a:latin typeface="Times" panose="02020603050405020304" pitchFamily="18" charset="0"/>
                <a:ea typeface="Osaka" charset="-128"/>
              </a:rPr>
              <a:t>題　</a:t>
            </a:r>
          </a:p>
        </p:txBody>
      </p:sp>
      <p:sp>
        <p:nvSpPr>
          <p:cNvPr id="19465" name="Rectangle 21"/>
          <p:cNvSpPr>
            <a:spLocks noChangeArrowheads="1"/>
          </p:cNvSpPr>
          <p:nvPr/>
        </p:nvSpPr>
        <p:spPr bwMode="auto">
          <a:xfrm>
            <a:off x="4860032" y="5408302"/>
            <a:ext cx="2457450" cy="401637"/>
          </a:xfrm>
          <a:prstGeom prst="rect">
            <a:avLst/>
          </a:prstGeom>
          <a:noFill/>
          <a:ln w="952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000" b="1">
                <a:latin typeface="Times" panose="02020603050405020304" pitchFamily="18" charset="0"/>
              </a:rPr>
              <a:t>口を開けやすくなる</a:t>
            </a:r>
          </a:p>
        </p:txBody>
      </p:sp>
      <p:pic>
        <p:nvPicPr>
          <p:cNvPr id="194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4814" y="755020"/>
            <a:ext cx="5459186" cy="2733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7" name="下矢印 1"/>
          <p:cNvSpPr>
            <a:spLocks noChangeArrowheads="1"/>
          </p:cNvSpPr>
          <p:nvPr/>
        </p:nvSpPr>
        <p:spPr bwMode="auto">
          <a:xfrm>
            <a:off x="5754365" y="4906057"/>
            <a:ext cx="304800" cy="363537"/>
          </a:xfrm>
          <a:prstGeom prst="downArrow">
            <a:avLst>
              <a:gd name="adj1" fmla="val 50000"/>
              <a:gd name="adj2" fmla="val 498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sp>
        <p:nvSpPr>
          <p:cNvPr id="19468" name="下カーブ矢印 3"/>
          <p:cNvSpPr>
            <a:spLocks noChangeArrowheads="1"/>
          </p:cNvSpPr>
          <p:nvPr/>
        </p:nvSpPr>
        <p:spPr bwMode="auto">
          <a:xfrm rot="-3721325">
            <a:off x="3622159" y="5075217"/>
            <a:ext cx="539750" cy="182563"/>
          </a:xfrm>
          <a:prstGeom prst="curvedDownArrow">
            <a:avLst>
              <a:gd name="adj1" fmla="val 24966"/>
              <a:gd name="adj2" fmla="val 49932"/>
              <a:gd name="adj3" fmla="val 25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cxnSp>
        <p:nvCxnSpPr>
          <p:cNvPr id="3" name="直線矢印コネクタ 2"/>
          <p:cNvCxnSpPr/>
          <p:nvPr/>
        </p:nvCxnSpPr>
        <p:spPr>
          <a:xfrm flipH="1">
            <a:off x="6444810" y="5087825"/>
            <a:ext cx="1223534" cy="105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7668344" y="3621061"/>
            <a:ext cx="0" cy="147727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D28</a:t>
            </a:r>
          </a:p>
        </p:txBody>
      </p:sp>
    </p:spTree>
    <p:extLst>
      <p:ext uri="{BB962C8B-B14F-4D97-AF65-F5344CB8AC3E}">
        <p14:creationId xmlns:p14="http://schemas.microsoft.com/office/powerpoint/2010/main" val="277191500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sirasaki-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sarasaki-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2037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6"/>
          <p:cNvSpPr>
            <a:spLocks noChangeArrowheads="1"/>
          </p:cNvSpPr>
          <p:nvPr/>
        </p:nvSpPr>
        <p:spPr bwMode="auto">
          <a:xfrm>
            <a:off x="457200" y="381000"/>
            <a:ext cx="7696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800" b="1">
                <a:latin typeface="Times" panose="02020603050405020304" pitchFamily="18" charset="0"/>
              </a:rPr>
              <a:t>屈曲しやすい場合</a:t>
            </a:r>
          </a:p>
          <a:p>
            <a:pPr eaLnBrk="1" hangingPunct="1">
              <a:spcBef>
                <a:spcPct val="0"/>
              </a:spcBef>
              <a:buFontTx/>
              <a:buNone/>
            </a:pPr>
            <a:r>
              <a:rPr lang="ja-JP" altLang="en-US" sz="2800" b="1">
                <a:latin typeface="Times" panose="02020603050405020304" pitchFamily="18" charset="0"/>
              </a:rPr>
              <a:t>　　　→このまま首を上げると水分がむせやすい</a:t>
            </a:r>
          </a:p>
        </p:txBody>
      </p:sp>
      <p:pic>
        <p:nvPicPr>
          <p:cNvPr id="2048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5475" y="1760538"/>
            <a:ext cx="3478213" cy="334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Rectangle 10"/>
          <p:cNvSpPr>
            <a:spLocks noChangeArrowheads="1"/>
          </p:cNvSpPr>
          <p:nvPr/>
        </p:nvSpPr>
        <p:spPr bwMode="auto">
          <a:xfrm>
            <a:off x="3995738" y="5289550"/>
            <a:ext cx="4687887" cy="1200150"/>
          </a:xfrm>
          <a:prstGeom prst="rect">
            <a:avLst/>
          </a:prstGeom>
          <a:solidFill>
            <a:srgbClr val="FFCCFF"/>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2400" b="1" dirty="0">
                <a:latin typeface="Times" panose="02020603050405020304" pitchFamily="18" charset="0"/>
              </a:rPr>
              <a:t>①</a:t>
            </a:r>
            <a:r>
              <a:rPr lang="ja-JP" altLang="en-US" sz="2400" b="1" dirty="0">
                <a:latin typeface="Times" panose="02020603050405020304" pitchFamily="18" charset="0"/>
              </a:rPr>
              <a:t>車いすを倒し、体に対する首の角度を適切に</a:t>
            </a:r>
            <a:r>
              <a:rPr lang="ja-JP" altLang="en-US" sz="2400" b="1" dirty="0" smtClean="0">
                <a:latin typeface="Times" panose="02020603050405020304" pitchFamily="18" charset="0"/>
              </a:rPr>
              <a:t>保つ－後頸部の短縮（過度な後屈）を抑える。</a:t>
            </a:r>
            <a:endParaRPr lang="ja-JP" altLang="en-US" sz="2400" b="1" dirty="0">
              <a:latin typeface="Times" panose="02020603050405020304" pitchFamily="18" charset="0"/>
            </a:endParaRPr>
          </a:p>
        </p:txBody>
      </p:sp>
      <p:sp>
        <p:nvSpPr>
          <p:cNvPr id="20487" name="Rectangle 11"/>
          <p:cNvSpPr>
            <a:spLocks noChangeArrowheads="1"/>
          </p:cNvSpPr>
          <p:nvPr/>
        </p:nvSpPr>
        <p:spPr bwMode="auto">
          <a:xfrm>
            <a:off x="4465638" y="625475"/>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ja-JP" sz="2400" b="1">
              <a:latin typeface="Times" panose="02020603050405020304" pitchFamily="18" charset="0"/>
            </a:endParaRPr>
          </a:p>
        </p:txBody>
      </p:sp>
      <p:sp>
        <p:nvSpPr>
          <p:cNvPr id="20488" name="AutoShape 19"/>
          <p:cNvSpPr>
            <a:spLocks noChangeArrowheads="1"/>
          </p:cNvSpPr>
          <p:nvPr/>
        </p:nvSpPr>
        <p:spPr bwMode="auto">
          <a:xfrm>
            <a:off x="1524000" y="3505200"/>
            <a:ext cx="609600" cy="3048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sp>
        <p:nvSpPr>
          <p:cNvPr id="20489" name="Rectangle 24"/>
          <p:cNvSpPr>
            <a:spLocks noChangeArrowheads="1"/>
          </p:cNvSpPr>
          <p:nvPr/>
        </p:nvSpPr>
        <p:spPr bwMode="auto">
          <a:xfrm>
            <a:off x="2057400" y="5105400"/>
            <a:ext cx="381000" cy="228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sp>
        <p:nvSpPr>
          <p:cNvPr id="20490" name="Rectangle 25"/>
          <p:cNvSpPr>
            <a:spLocks noChangeArrowheads="1"/>
          </p:cNvSpPr>
          <p:nvPr/>
        </p:nvSpPr>
        <p:spPr bwMode="auto">
          <a:xfrm>
            <a:off x="1828800" y="2209800"/>
            <a:ext cx="457200" cy="228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sp>
        <p:nvSpPr>
          <p:cNvPr id="20491" name="右矢印 1"/>
          <p:cNvSpPr>
            <a:spLocks noChangeArrowheads="1"/>
          </p:cNvSpPr>
          <p:nvPr/>
        </p:nvSpPr>
        <p:spPr bwMode="auto">
          <a:xfrm>
            <a:off x="3349625" y="2209800"/>
            <a:ext cx="501650" cy="642938"/>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pic>
        <p:nvPicPr>
          <p:cNvPr id="20492" name="Picture 8"/>
          <p:cNvPicPr>
            <a:picLocks noChangeAspect="1" noChangeArrowheads="1"/>
          </p:cNvPicPr>
          <p:nvPr/>
        </p:nvPicPr>
        <p:blipFill>
          <a:blip r:embed="rId5">
            <a:extLst>
              <a:ext uri="{28A0092B-C50C-407E-A947-70E740481C1C}">
                <a14:useLocalDpi xmlns:a14="http://schemas.microsoft.com/office/drawing/2010/main" val="0"/>
              </a:ext>
            </a:extLst>
          </a:blip>
          <a:srcRect l="58374" b="61310"/>
          <a:stretch>
            <a:fillRect/>
          </a:stretch>
        </p:blipFill>
        <p:spPr bwMode="auto">
          <a:xfrm rot="-923486">
            <a:off x="6249988" y="1673225"/>
            <a:ext cx="1522412"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円/楕円 1"/>
          <p:cNvSpPr/>
          <p:nvPr/>
        </p:nvSpPr>
        <p:spPr bwMode="auto">
          <a:xfrm>
            <a:off x="6338888" y="2116138"/>
            <a:ext cx="717550" cy="644525"/>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a:lstStyle/>
          <a:p>
            <a:pPr>
              <a:defRPr/>
            </a:pPr>
            <a:endParaRPr lang="ja-JP" altLang="en-US"/>
          </a:p>
        </p:txBody>
      </p:sp>
      <p:sp>
        <p:nvSpPr>
          <p:cNvPr id="14" name="円/楕円 13"/>
          <p:cNvSpPr/>
          <p:nvPr/>
        </p:nvSpPr>
        <p:spPr bwMode="auto">
          <a:xfrm>
            <a:off x="1774825" y="5045075"/>
            <a:ext cx="717550" cy="434975"/>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a:lstStyle/>
          <a:p>
            <a:pPr>
              <a:defRPr/>
            </a:pPr>
            <a:endParaRPr lang="ja-JP" altLang="en-US"/>
          </a:p>
        </p:txBody>
      </p:sp>
      <p:sp>
        <p:nvSpPr>
          <p:cNvPr id="15" name="円/楕円 14"/>
          <p:cNvSpPr/>
          <p:nvPr/>
        </p:nvSpPr>
        <p:spPr bwMode="auto">
          <a:xfrm>
            <a:off x="1584325" y="2266950"/>
            <a:ext cx="717550" cy="171450"/>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a:extLst/>
        </p:spPr>
        <p:txBody>
          <a:bodyPr/>
          <a:lstStyle/>
          <a:p>
            <a:pPr>
              <a:defRPr/>
            </a:pPr>
            <a:endParaRPr lang="ja-JP" altLang="en-US"/>
          </a:p>
        </p:txBody>
      </p:sp>
      <p:sp>
        <p:nvSpPr>
          <p:cNvPr id="16" name="テキスト ボックス 1"/>
          <p:cNvSpPr txBox="1">
            <a:spLocks noChangeArrowheads="1"/>
          </p:cNvSpPr>
          <p:nvPr/>
        </p:nvSpPr>
        <p:spPr bwMode="auto">
          <a:xfrm>
            <a:off x="8428038" y="4744412"/>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D29</a:t>
            </a:r>
          </a:p>
        </p:txBody>
      </p:sp>
    </p:spTree>
    <p:extLst>
      <p:ext uri="{BB962C8B-B14F-4D97-AF65-F5344CB8AC3E}">
        <p14:creationId xmlns:p14="http://schemas.microsoft.com/office/powerpoint/2010/main" val="1418909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p:cNvPicPr>
            <a:picLocks noChangeAspect="1" noChangeArrowheads="1"/>
          </p:cNvPicPr>
          <p:nvPr/>
        </p:nvPicPr>
        <p:blipFill>
          <a:blip r:embed="rId3">
            <a:lum bright="-18000" contrast="36000"/>
            <a:extLst>
              <a:ext uri="{28A0092B-C50C-407E-A947-70E740481C1C}">
                <a14:useLocalDpi xmlns:a14="http://schemas.microsoft.com/office/drawing/2010/main" val="0"/>
              </a:ext>
            </a:extLst>
          </a:blip>
          <a:srcRect/>
          <a:stretch>
            <a:fillRect/>
          </a:stretch>
        </p:blipFill>
        <p:spPr bwMode="auto">
          <a:xfrm>
            <a:off x="381000" y="1630363"/>
            <a:ext cx="3159125" cy="19399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507" name="Text Box 10"/>
          <p:cNvSpPr txBox="1">
            <a:spLocks noChangeArrowheads="1"/>
          </p:cNvSpPr>
          <p:nvPr/>
        </p:nvSpPr>
        <p:spPr bwMode="auto">
          <a:xfrm>
            <a:off x="755576" y="726678"/>
            <a:ext cx="2362200" cy="523220"/>
          </a:xfrm>
          <a:prstGeom prst="rect">
            <a:avLst/>
          </a:prstGeom>
          <a:solidFill>
            <a:srgbClr val="FFCCFF"/>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800" b="1">
                <a:latin typeface="Times" panose="02020603050405020304" pitchFamily="18" charset="0"/>
                <a:ea typeface="Osaka" charset="-128"/>
              </a:rPr>
              <a:t>低緊張タイプ</a:t>
            </a:r>
            <a:endParaRPr lang="ja-JP" altLang="en-US" sz="2800">
              <a:latin typeface="Times" panose="02020603050405020304" pitchFamily="18" charset="0"/>
              <a:ea typeface="Osaka" charset="-128"/>
            </a:endParaRPr>
          </a:p>
        </p:txBody>
      </p:sp>
      <p:pic>
        <p:nvPicPr>
          <p:cNvPr id="21508" name="Picture 13"/>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r="-93" b="-58"/>
          <a:stretch>
            <a:fillRect/>
          </a:stretch>
        </p:blipFill>
        <p:spPr bwMode="auto">
          <a:xfrm>
            <a:off x="3848100" y="1052468"/>
            <a:ext cx="2125663" cy="28702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509" name="Line 14"/>
          <p:cNvSpPr>
            <a:spLocks noChangeShapeType="1"/>
          </p:cNvSpPr>
          <p:nvPr/>
        </p:nvSpPr>
        <p:spPr bwMode="auto">
          <a:xfrm>
            <a:off x="4287838" y="2924175"/>
            <a:ext cx="542925" cy="0"/>
          </a:xfrm>
          <a:prstGeom prst="line">
            <a:avLst/>
          </a:prstGeom>
          <a:noFill/>
          <a:ln w="762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10" name="Line 15"/>
          <p:cNvSpPr>
            <a:spLocks noChangeShapeType="1"/>
          </p:cNvSpPr>
          <p:nvPr/>
        </p:nvSpPr>
        <p:spPr bwMode="auto">
          <a:xfrm flipH="1">
            <a:off x="5499100" y="2924175"/>
            <a:ext cx="474663" cy="0"/>
          </a:xfrm>
          <a:prstGeom prst="line">
            <a:avLst/>
          </a:prstGeom>
          <a:noFill/>
          <a:ln w="7620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11" name="Line 17"/>
          <p:cNvSpPr>
            <a:spLocks noChangeShapeType="1"/>
          </p:cNvSpPr>
          <p:nvPr/>
        </p:nvSpPr>
        <p:spPr bwMode="auto">
          <a:xfrm flipV="1">
            <a:off x="4555490" y="2235015"/>
            <a:ext cx="66675" cy="228600"/>
          </a:xfrm>
          <a:prstGeom prst="line">
            <a:avLst/>
          </a:prstGeom>
          <a:noFill/>
          <a:ln w="57150">
            <a:solidFill>
              <a:srgbClr val="8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12" name="Rectangle 18"/>
          <p:cNvSpPr>
            <a:spLocks noChangeArrowheads="1"/>
          </p:cNvSpPr>
          <p:nvPr/>
        </p:nvSpPr>
        <p:spPr bwMode="auto">
          <a:xfrm>
            <a:off x="-304800" y="5867400"/>
            <a:ext cx="68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lvl="3" eaLnBrk="1" hangingPunct="1">
              <a:spcBef>
                <a:spcPct val="50000"/>
              </a:spcBef>
              <a:buFontTx/>
              <a:buNone/>
            </a:pPr>
            <a:endParaRPr lang="ja-JP" altLang="ja-JP" sz="2800" b="1">
              <a:solidFill>
                <a:srgbClr val="CC0000"/>
              </a:solidFill>
              <a:latin typeface="Times" panose="02020603050405020304" pitchFamily="18" charset="0"/>
            </a:endParaRPr>
          </a:p>
        </p:txBody>
      </p:sp>
      <p:sp>
        <p:nvSpPr>
          <p:cNvPr id="21513" name="Rectangle 22"/>
          <p:cNvSpPr>
            <a:spLocks noChangeArrowheads="1"/>
          </p:cNvSpPr>
          <p:nvPr/>
        </p:nvSpPr>
        <p:spPr bwMode="auto">
          <a:xfrm>
            <a:off x="6249988" y="1193403"/>
            <a:ext cx="2590800" cy="156210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400" b="1" dirty="0">
                <a:latin typeface="Times" panose="02020603050405020304" pitchFamily="18" charset="0"/>
                <a:ea typeface="Osaka" charset="-128"/>
              </a:rPr>
              <a:t>・口が閉じにくい</a:t>
            </a:r>
          </a:p>
          <a:p>
            <a:pPr eaLnBrk="1" hangingPunct="1">
              <a:spcBef>
                <a:spcPct val="0"/>
              </a:spcBef>
              <a:buFontTx/>
              <a:buNone/>
            </a:pPr>
            <a:r>
              <a:rPr lang="ja-JP" altLang="en-US" sz="2400" b="1" dirty="0">
                <a:latin typeface="Times" panose="02020603050405020304" pitchFamily="18" charset="0"/>
                <a:ea typeface="Osaka" charset="-128"/>
              </a:rPr>
              <a:t>・下顎の後退</a:t>
            </a:r>
          </a:p>
          <a:p>
            <a:pPr eaLnBrk="1" hangingPunct="1">
              <a:spcBef>
                <a:spcPct val="0"/>
              </a:spcBef>
              <a:buFontTx/>
              <a:buNone/>
            </a:pPr>
            <a:r>
              <a:rPr lang="ja-JP" altLang="en-US" sz="2400" b="1" dirty="0">
                <a:latin typeface="Times" panose="02020603050405020304" pitchFamily="18" charset="0"/>
                <a:ea typeface="Osaka" charset="-128"/>
              </a:rPr>
              <a:t>・弱い動き</a:t>
            </a:r>
          </a:p>
          <a:p>
            <a:pPr eaLnBrk="1" hangingPunct="1">
              <a:spcBef>
                <a:spcPct val="0"/>
              </a:spcBef>
              <a:buFontTx/>
              <a:buNone/>
            </a:pPr>
            <a:r>
              <a:rPr lang="ja-JP" altLang="en-US" sz="2400" b="1" dirty="0">
                <a:latin typeface="Times" panose="02020603050405020304" pitchFamily="18" charset="0"/>
                <a:ea typeface="Osaka" charset="-128"/>
              </a:rPr>
              <a:t>・嚥下困難</a:t>
            </a:r>
          </a:p>
        </p:txBody>
      </p:sp>
      <p:sp>
        <p:nvSpPr>
          <p:cNvPr id="21514" name="Rectangle 23"/>
          <p:cNvSpPr>
            <a:spLocks noChangeArrowheads="1"/>
          </p:cNvSpPr>
          <p:nvPr/>
        </p:nvSpPr>
        <p:spPr bwMode="auto">
          <a:xfrm>
            <a:off x="1744663" y="161132"/>
            <a:ext cx="6172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b="1">
                <a:latin typeface="Times" panose="02020603050405020304" pitchFamily="18" charset="0"/>
                <a:ea typeface="Osaka" charset="-128"/>
              </a:rPr>
              <a:t>　　　　姿勢と口腔の問題・対策</a:t>
            </a:r>
            <a:r>
              <a:rPr lang="ja-JP" altLang="en-US" b="1">
                <a:solidFill>
                  <a:schemeClr val="bg1"/>
                </a:solidFill>
                <a:latin typeface="Times" panose="02020603050405020304" pitchFamily="18" charset="0"/>
                <a:ea typeface="Osaka" charset="-128"/>
              </a:rPr>
              <a:t>題　</a:t>
            </a:r>
          </a:p>
        </p:txBody>
      </p:sp>
      <p:sp>
        <p:nvSpPr>
          <p:cNvPr id="21515" name="Rectangle 22"/>
          <p:cNvSpPr>
            <a:spLocks noChangeArrowheads="1"/>
          </p:cNvSpPr>
          <p:nvPr/>
        </p:nvSpPr>
        <p:spPr bwMode="auto">
          <a:xfrm rot="10800000" flipV="1">
            <a:off x="6331744" y="3107174"/>
            <a:ext cx="2427288" cy="120015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400" b="1">
                <a:latin typeface="Times" panose="02020603050405020304" pitchFamily="18" charset="0"/>
                <a:ea typeface="Osaka" charset="-128"/>
              </a:rPr>
              <a:t>包み込むように体の脇からしっかり支える</a:t>
            </a:r>
          </a:p>
        </p:txBody>
      </p:sp>
      <p:pic>
        <p:nvPicPr>
          <p:cNvPr id="215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 y="3850054"/>
            <a:ext cx="2138363" cy="2683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7" name="図 8"/>
          <p:cNvPicPr>
            <a:picLocks noChangeAspect="1"/>
          </p:cNvPicPr>
          <p:nvPr/>
        </p:nvPicPr>
        <p:blipFill>
          <a:blip r:embed="rId6">
            <a:extLst>
              <a:ext uri="{28A0092B-C50C-407E-A947-70E740481C1C}">
                <a14:useLocalDpi xmlns:a14="http://schemas.microsoft.com/office/drawing/2010/main" val="0"/>
              </a:ext>
            </a:extLst>
          </a:blip>
          <a:srcRect l="9074" t="18250" r="8580" b="13889"/>
          <a:stretch>
            <a:fillRect/>
          </a:stretch>
        </p:blipFill>
        <p:spPr bwMode="auto">
          <a:xfrm>
            <a:off x="4139952" y="4565682"/>
            <a:ext cx="2943473" cy="18208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518" name="テキスト ボックス 1"/>
          <p:cNvSpPr txBox="1">
            <a:spLocks noChangeArrowheads="1"/>
          </p:cNvSpPr>
          <p:nvPr/>
        </p:nvSpPr>
        <p:spPr bwMode="auto">
          <a:xfrm>
            <a:off x="6464300" y="6156325"/>
            <a:ext cx="2376488" cy="460375"/>
          </a:xfrm>
          <a:prstGeom prst="rect">
            <a:avLst/>
          </a:prstGeom>
          <a:solidFill>
            <a:schemeClr val="bg1"/>
          </a:solidFill>
          <a:ln w="9525">
            <a:solidFill>
              <a:schemeClr val="tx2"/>
            </a:solidFill>
            <a:miter lim="800000"/>
            <a:headEnd/>
            <a:tailEnd/>
          </a:ln>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400"/>
              <a:t>Ｕ字型クッション</a:t>
            </a:r>
          </a:p>
        </p:txBody>
      </p:sp>
      <p:sp>
        <p:nvSpPr>
          <p:cNvPr id="15" name="テキスト ボックス 1"/>
          <p:cNvSpPr txBox="1">
            <a:spLocks noChangeArrowheads="1"/>
          </p:cNvSpPr>
          <p:nvPr/>
        </p:nvSpPr>
        <p:spPr bwMode="auto">
          <a:xfrm>
            <a:off x="8343200" y="5461810"/>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D30</a:t>
            </a:r>
          </a:p>
        </p:txBody>
      </p:sp>
    </p:spTree>
    <p:extLst>
      <p:ext uri="{BB962C8B-B14F-4D97-AF65-F5344CB8AC3E}">
        <p14:creationId xmlns:p14="http://schemas.microsoft.com/office/powerpoint/2010/main" val="361889607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538163" y="1579563"/>
            <a:ext cx="2928937"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4">
            <a:lum bright="-24000" contrast="54000"/>
            <a:extLst>
              <a:ext uri="{28A0092B-C50C-407E-A947-70E740481C1C}">
                <a14:useLocalDpi xmlns:a14="http://schemas.microsoft.com/office/drawing/2010/main" val="0"/>
              </a:ext>
            </a:extLst>
          </a:blip>
          <a:srcRect/>
          <a:stretch>
            <a:fillRect/>
          </a:stretch>
        </p:blipFill>
        <p:spPr bwMode="auto">
          <a:xfrm>
            <a:off x="566738" y="3549650"/>
            <a:ext cx="2519362"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9"/>
          <p:cNvSpPr txBox="1">
            <a:spLocks noChangeArrowheads="1"/>
          </p:cNvSpPr>
          <p:nvPr/>
        </p:nvSpPr>
        <p:spPr bwMode="auto">
          <a:xfrm>
            <a:off x="821531" y="759946"/>
            <a:ext cx="2362200" cy="523220"/>
          </a:xfrm>
          <a:prstGeom prst="rect">
            <a:avLst/>
          </a:prstGeom>
          <a:solidFill>
            <a:srgbClr val="FFCCFF"/>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800" b="1" dirty="0">
                <a:latin typeface="Times" panose="02020603050405020304" pitchFamily="18" charset="0"/>
                <a:ea typeface="Osaka" charset="-128"/>
              </a:rPr>
              <a:t>そり返りタイプ</a:t>
            </a:r>
            <a:endParaRPr lang="ja-JP" altLang="en-US" sz="2800" dirty="0">
              <a:latin typeface="Times" panose="02020603050405020304" pitchFamily="18" charset="0"/>
              <a:ea typeface="Osaka" charset="-128"/>
            </a:endParaRPr>
          </a:p>
        </p:txBody>
      </p:sp>
      <p:pic>
        <p:nvPicPr>
          <p:cNvPr id="22533" name="Picture 12"/>
          <p:cNvPicPr>
            <a:picLocks noChangeAspect="1" noChangeArrowheads="1"/>
          </p:cNvPicPr>
          <p:nvPr/>
        </p:nvPicPr>
        <p:blipFill>
          <a:blip r:embed="rId5">
            <a:lum contrast="18000"/>
            <a:extLst>
              <a:ext uri="{28A0092B-C50C-407E-A947-70E740481C1C}">
                <a14:useLocalDpi xmlns:a14="http://schemas.microsoft.com/office/drawing/2010/main" val="0"/>
              </a:ext>
            </a:extLst>
          </a:blip>
          <a:srcRect r="26" b="81"/>
          <a:stretch>
            <a:fillRect/>
          </a:stretch>
        </p:blipFill>
        <p:spPr bwMode="auto">
          <a:xfrm>
            <a:off x="4008438" y="1124744"/>
            <a:ext cx="1905000" cy="1809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34" name="Rectangle 18"/>
          <p:cNvSpPr>
            <a:spLocks noChangeArrowheads="1"/>
          </p:cNvSpPr>
          <p:nvPr/>
        </p:nvSpPr>
        <p:spPr bwMode="auto">
          <a:xfrm>
            <a:off x="-304800" y="5867400"/>
            <a:ext cx="68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lvl="3" eaLnBrk="1" hangingPunct="1">
              <a:spcBef>
                <a:spcPct val="50000"/>
              </a:spcBef>
              <a:buFontTx/>
              <a:buNone/>
            </a:pPr>
            <a:endParaRPr lang="ja-JP" altLang="ja-JP" sz="2800" b="1">
              <a:solidFill>
                <a:srgbClr val="CC0000"/>
              </a:solidFill>
              <a:latin typeface="Times" panose="02020603050405020304" pitchFamily="18" charset="0"/>
            </a:endParaRPr>
          </a:p>
        </p:txBody>
      </p:sp>
      <p:sp>
        <p:nvSpPr>
          <p:cNvPr id="22535" name="Rectangle 20"/>
          <p:cNvSpPr>
            <a:spLocks noChangeArrowheads="1"/>
          </p:cNvSpPr>
          <p:nvPr/>
        </p:nvSpPr>
        <p:spPr bwMode="auto">
          <a:xfrm>
            <a:off x="6543675" y="1553369"/>
            <a:ext cx="2249488" cy="1381125"/>
          </a:xfrm>
          <a:prstGeom prst="rect">
            <a:avLst/>
          </a:prstGeom>
          <a:noFill/>
          <a:ln w="9525">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400" b="1">
                <a:latin typeface="Times" panose="02020603050405020304" pitchFamily="18" charset="0"/>
                <a:ea typeface="Osaka" charset="-128"/>
              </a:rPr>
              <a:t>・</a:t>
            </a:r>
            <a:r>
              <a:rPr lang="ja-JP" altLang="en-US" sz="2000" b="1">
                <a:latin typeface="Times" panose="02020603050405020304" pitchFamily="18" charset="0"/>
                <a:ea typeface="Osaka" charset="-128"/>
              </a:rPr>
              <a:t>下顎・唇が</a:t>
            </a:r>
          </a:p>
          <a:p>
            <a:pPr eaLnBrk="1" hangingPunct="1">
              <a:spcBef>
                <a:spcPct val="0"/>
              </a:spcBef>
              <a:buFontTx/>
              <a:buNone/>
            </a:pPr>
            <a:r>
              <a:rPr lang="ja-JP" altLang="en-US" sz="2000" b="1">
                <a:latin typeface="Times" panose="02020603050405020304" pitchFamily="18" charset="0"/>
                <a:ea typeface="Osaka" charset="-128"/>
              </a:rPr>
              <a:t>　　閉じにくい</a:t>
            </a:r>
          </a:p>
          <a:p>
            <a:pPr eaLnBrk="1" hangingPunct="1">
              <a:spcBef>
                <a:spcPct val="0"/>
              </a:spcBef>
              <a:buFontTx/>
              <a:buNone/>
            </a:pPr>
            <a:r>
              <a:rPr lang="ja-JP" altLang="en-US" sz="2000" b="1">
                <a:latin typeface="Times" panose="02020603050405020304" pitchFamily="18" charset="0"/>
                <a:ea typeface="Osaka" charset="-128"/>
              </a:rPr>
              <a:t>・舌の押し出し</a:t>
            </a:r>
          </a:p>
          <a:p>
            <a:pPr eaLnBrk="1" hangingPunct="1">
              <a:spcBef>
                <a:spcPct val="0"/>
              </a:spcBef>
              <a:buFontTx/>
              <a:buNone/>
            </a:pPr>
            <a:r>
              <a:rPr lang="ja-JP" altLang="en-US" sz="2000" b="1">
                <a:latin typeface="Times" panose="02020603050405020304" pitchFamily="18" charset="0"/>
                <a:ea typeface="Osaka" charset="-128"/>
              </a:rPr>
              <a:t>・口腔の非対称</a:t>
            </a:r>
          </a:p>
        </p:txBody>
      </p:sp>
      <p:sp>
        <p:nvSpPr>
          <p:cNvPr id="22536" name="Rectangle 23"/>
          <p:cNvSpPr>
            <a:spLocks noChangeArrowheads="1"/>
          </p:cNvSpPr>
          <p:nvPr/>
        </p:nvSpPr>
        <p:spPr bwMode="auto">
          <a:xfrm>
            <a:off x="1932658" y="218609"/>
            <a:ext cx="6172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b="1" dirty="0">
                <a:latin typeface="Times" panose="02020603050405020304" pitchFamily="18" charset="0"/>
                <a:ea typeface="Osaka" charset="-128"/>
              </a:rPr>
              <a:t>　　　　姿勢と口腔の問題・対策</a:t>
            </a:r>
            <a:r>
              <a:rPr lang="ja-JP" altLang="en-US" b="1" dirty="0">
                <a:solidFill>
                  <a:schemeClr val="bg1"/>
                </a:solidFill>
                <a:latin typeface="Times" panose="02020603050405020304" pitchFamily="18" charset="0"/>
                <a:ea typeface="Osaka" charset="-128"/>
              </a:rPr>
              <a:t>題　</a:t>
            </a:r>
          </a:p>
        </p:txBody>
      </p:sp>
      <p:pic>
        <p:nvPicPr>
          <p:cNvPr id="22537" name="コンテンツ プレースホルダー 3"/>
          <p:cNvPicPr>
            <a:picLocks noChangeAspect="1"/>
          </p:cNvPicPr>
          <p:nvPr/>
        </p:nvPicPr>
        <p:blipFill>
          <a:blip r:embed="rId6">
            <a:extLst>
              <a:ext uri="{28A0092B-C50C-407E-A947-70E740481C1C}">
                <a14:useLocalDpi xmlns:a14="http://schemas.microsoft.com/office/drawing/2010/main" val="0"/>
              </a:ext>
            </a:extLst>
          </a:blip>
          <a:srcRect t="-2948" r="6654"/>
          <a:stretch>
            <a:fillRect/>
          </a:stretch>
        </p:blipFill>
        <p:spPr bwMode="auto">
          <a:xfrm>
            <a:off x="3467100" y="3372891"/>
            <a:ext cx="2951163" cy="2370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38" name="Rectangle 20"/>
          <p:cNvSpPr>
            <a:spLocks noChangeArrowheads="1"/>
          </p:cNvSpPr>
          <p:nvPr/>
        </p:nvSpPr>
        <p:spPr bwMode="auto">
          <a:xfrm>
            <a:off x="6172200" y="4349204"/>
            <a:ext cx="2857500" cy="1816100"/>
          </a:xfrm>
          <a:prstGeom prst="rect">
            <a:avLst/>
          </a:prstGeom>
          <a:solidFill>
            <a:schemeClr val="bg1"/>
          </a:solidFill>
          <a:ln w="9525">
            <a:solidFill>
              <a:srgbClr val="FF5050"/>
            </a:solidFill>
            <a:miter lim="800000"/>
            <a:headEnd/>
            <a:tailEnd/>
          </a:ln>
        </p:spPr>
        <p:txBody>
          <a:bodyPr wrap="non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400" b="1">
                <a:latin typeface="Times" panose="02020603050405020304" pitchFamily="18" charset="0"/>
                <a:ea typeface="Osaka" charset="-128"/>
              </a:rPr>
              <a:t>・車椅子の調整</a:t>
            </a:r>
            <a:endParaRPr lang="en-US" altLang="ja-JP" sz="2400" b="1">
              <a:latin typeface="Times" panose="02020603050405020304" pitchFamily="18" charset="0"/>
              <a:ea typeface="Osaka" charset="-128"/>
            </a:endParaRPr>
          </a:p>
          <a:p>
            <a:pPr eaLnBrk="1" hangingPunct="1">
              <a:spcBef>
                <a:spcPct val="0"/>
              </a:spcBef>
              <a:buFontTx/>
              <a:buNone/>
            </a:pPr>
            <a:r>
              <a:rPr lang="ja-JP" altLang="en-US" sz="2400" b="1">
                <a:latin typeface="Times" panose="02020603050405020304" pitchFamily="18" charset="0"/>
                <a:ea typeface="Osaka" charset="-128"/>
              </a:rPr>
              <a:t>・頭部のコントロール</a:t>
            </a:r>
            <a:endParaRPr lang="en-US" altLang="ja-JP" sz="2400" b="1">
              <a:latin typeface="Times" panose="02020603050405020304" pitchFamily="18" charset="0"/>
              <a:ea typeface="Osaka" charset="-128"/>
            </a:endParaRPr>
          </a:p>
          <a:p>
            <a:pPr eaLnBrk="1" hangingPunct="1">
              <a:spcBef>
                <a:spcPct val="0"/>
              </a:spcBef>
              <a:buFontTx/>
              <a:buNone/>
            </a:pPr>
            <a:r>
              <a:rPr lang="ja-JP" altLang="en-US" sz="2400" b="1">
                <a:latin typeface="Times" panose="02020603050405020304" pitchFamily="18" charset="0"/>
                <a:ea typeface="Osaka" charset="-128"/>
              </a:rPr>
              <a:t>・</a:t>
            </a:r>
            <a:r>
              <a:rPr lang="ja-JP" altLang="en-US" sz="2000" b="1">
                <a:latin typeface="Times" panose="02020603050405020304" pitchFamily="18" charset="0"/>
                <a:ea typeface="Osaka" charset="-128"/>
              </a:rPr>
              <a:t>下顎・唇が閉じる</a:t>
            </a:r>
          </a:p>
          <a:p>
            <a:pPr eaLnBrk="1" hangingPunct="1">
              <a:spcBef>
                <a:spcPct val="0"/>
              </a:spcBef>
              <a:buFontTx/>
              <a:buNone/>
            </a:pPr>
            <a:r>
              <a:rPr lang="ja-JP" altLang="en-US" sz="2000" b="1">
                <a:latin typeface="Times" panose="02020603050405020304" pitchFamily="18" charset="0"/>
                <a:ea typeface="Osaka" charset="-128"/>
              </a:rPr>
              <a:t>・舌の押し出し軽減</a:t>
            </a:r>
          </a:p>
          <a:p>
            <a:pPr eaLnBrk="1" hangingPunct="1">
              <a:spcBef>
                <a:spcPct val="0"/>
              </a:spcBef>
              <a:buFontTx/>
              <a:buNone/>
            </a:pPr>
            <a:endParaRPr lang="ja-JP" altLang="en-US" sz="2000" b="1">
              <a:latin typeface="Times" panose="02020603050405020304" pitchFamily="18" charset="0"/>
              <a:ea typeface="Osaka" charset="-128"/>
            </a:endParaRPr>
          </a:p>
        </p:txBody>
      </p:sp>
      <p:sp>
        <p:nvSpPr>
          <p:cNvPr id="22539" name="下矢印 1"/>
          <p:cNvSpPr>
            <a:spLocks noChangeArrowheads="1"/>
          </p:cNvSpPr>
          <p:nvPr/>
        </p:nvSpPr>
        <p:spPr bwMode="auto">
          <a:xfrm>
            <a:off x="7380288" y="3372891"/>
            <a:ext cx="576262" cy="669925"/>
          </a:xfrm>
          <a:prstGeom prst="downArrow">
            <a:avLst>
              <a:gd name="adj1" fmla="val 50000"/>
              <a:gd name="adj2" fmla="val 49876"/>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sp>
        <p:nvSpPr>
          <p:cNvPr id="13" name="右カーブ矢印 12"/>
          <p:cNvSpPr/>
          <p:nvPr/>
        </p:nvSpPr>
        <p:spPr>
          <a:xfrm rot="7075337">
            <a:off x="5821363" y="3076028"/>
            <a:ext cx="425450" cy="10191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14" name="円/楕円 13"/>
          <p:cNvSpPr/>
          <p:nvPr/>
        </p:nvSpPr>
        <p:spPr>
          <a:xfrm rot="2404433">
            <a:off x="5170488" y="4036466"/>
            <a:ext cx="688975" cy="280988"/>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42" name="左カーブ矢印 2"/>
          <p:cNvSpPr>
            <a:spLocks noChangeArrowheads="1"/>
          </p:cNvSpPr>
          <p:nvPr/>
        </p:nvSpPr>
        <p:spPr bwMode="auto">
          <a:xfrm rot="1321676">
            <a:off x="4629150" y="1580356"/>
            <a:ext cx="273050" cy="674688"/>
          </a:xfrm>
          <a:prstGeom prst="curvedLeftArrow">
            <a:avLst>
              <a:gd name="adj1" fmla="val 24904"/>
              <a:gd name="adj2" fmla="val 49796"/>
              <a:gd name="adj3" fmla="val 25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sp>
        <p:nvSpPr>
          <p:cNvPr id="16"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D31</a:t>
            </a:r>
          </a:p>
        </p:txBody>
      </p:sp>
    </p:spTree>
    <p:extLst>
      <p:ext uri="{BB962C8B-B14F-4D97-AF65-F5344CB8AC3E}">
        <p14:creationId xmlns:p14="http://schemas.microsoft.com/office/powerpoint/2010/main" val="297791901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a:xfrm>
            <a:off x="679450" y="404813"/>
            <a:ext cx="7996238" cy="647700"/>
          </a:xfrm>
        </p:spPr>
        <p:txBody>
          <a:bodyPr/>
          <a:lstStyle/>
          <a:p>
            <a:r>
              <a:rPr lang="en-US" altLang="ja-JP" sz="4000" dirty="0" smtClean="0"/>
              <a:t/>
            </a:r>
            <a:br>
              <a:rPr lang="en-US" altLang="ja-JP" sz="4000" dirty="0" smtClean="0"/>
            </a:br>
            <a:r>
              <a:rPr lang="ja-JP" altLang="en-US" sz="4000" dirty="0" smtClean="0"/>
              <a:t>過開口・舌の押し出し</a:t>
            </a:r>
            <a:r>
              <a:rPr lang="en-US" altLang="ja-JP" sz="4000" dirty="0" smtClean="0"/>
              <a:t/>
            </a:r>
            <a:br>
              <a:rPr lang="en-US" altLang="ja-JP" sz="4000" dirty="0" smtClean="0"/>
            </a:br>
            <a:endParaRPr lang="ja-JP" altLang="en-US" sz="4000" dirty="0" smtClean="0"/>
          </a:p>
        </p:txBody>
      </p:sp>
      <p:pic>
        <p:nvPicPr>
          <p:cNvPr id="2355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63" y="3213100"/>
            <a:ext cx="3890962" cy="300355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6" name="テキスト ボックス 9"/>
          <p:cNvSpPr txBox="1">
            <a:spLocks noChangeArrowheads="1"/>
          </p:cNvSpPr>
          <p:nvPr/>
        </p:nvSpPr>
        <p:spPr bwMode="auto">
          <a:xfrm>
            <a:off x="679450" y="1555750"/>
            <a:ext cx="77851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800" dirty="0"/>
              <a:t>・</a:t>
            </a:r>
            <a:r>
              <a:rPr lang="ja-JP" altLang="en-US" sz="2800" dirty="0">
                <a:solidFill>
                  <a:srgbClr val="0000FF"/>
                </a:solidFill>
              </a:rPr>
              <a:t>取り込みはじめの介助：</a:t>
            </a:r>
            <a:r>
              <a:rPr lang="ja-JP" altLang="en-US" sz="2800" dirty="0"/>
              <a:t>下顎の過開口を抑える</a:t>
            </a:r>
            <a:endParaRPr lang="en-US" altLang="ja-JP" sz="2800" dirty="0"/>
          </a:p>
          <a:p>
            <a:pPr eaLnBrk="1" hangingPunct="1">
              <a:spcBef>
                <a:spcPct val="0"/>
              </a:spcBef>
              <a:buFontTx/>
              <a:buNone/>
            </a:pPr>
            <a:r>
              <a:rPr lang="ja-JP" altLang="en-US" sz="2800" dirty="0" smtClean="0"/>
              <a:t>・舌の押し出し</a:t>
            </a:r>
            <a:r>
              <a:rPr lang="ja-JP" altLang="en-US" sz="2800" dirty="0"/>
              <a:t>が強いときは、シリコン製</a:t>
            </a:r>
            <a:r>
              <a:rPr lang="ja-JP" altLang="en-US" sz="2800" dirty="0" smtClean="0"/>
              <a:t>のスプーン　で</a:t>
            </a:r>
            <a:r>
              <a:rPr lang="ja-JP" altLang="en-US" sz="2800" dirty="0"/>
              <a:t>奥歯に食べものを置くと舌の押し出しが減る</a:t>
            </a:r>
          </a:p>
        </p:txBody>
      </p:sp>
      <p:sp>
        <p:nvSpPr>
          <p:cNvPr id="9" name="円/楕円 8"/>
          <p:cNvSpPr/>
          <p:nvPr/>
        </p:nvSpPr>
        <p:spPr>
          <a:xfrm rot="1354276">
            <a:off x="2263775" y="3214688"/>
            <a:ext cx="1560513" cy="668337"/>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3558" name="Picture 3"/>
          <p:cNvPicPr>
            <a:picLocks noChangeAspect="1" noChangeArrowheads="1"/>
          </p:cNvPicPr>
          <p:nvPr/>
        </p:nvPicPr>
        <p:blipFill>
          <a:blip r:embed="rId4">
            <a:extLst>
              <a:ext uri="{28A0092B-C50C-407E-A947-70E740481C1C}">
                <a14:useLocalDpi xmlns:a14="http://schemas.microsoft.com/office/drawing/2010/main" val="0"/>
              </a:ext>
            </a:extLst>
          </a:blip>
          <a:srcRect r="-6" b="38"/>
          <a:stretch>
            <a:fillRect/>
          </a:stretch>
        </p:blipFill>
        <p:spPr bwMode="auto">
          <a:xfrm>
            <a:off x="4854575" y="3402013"/>
            <a:ext cx="3398838"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円/楕円 11"/>
          <p:cNvSpPr/>
          <p:nvPr/>
        </p:nvSpPr>
        <p:spPr>
          <a:xfrm rot="1354276">
            <a:off x="6624638" y="4430713"/>
            <a:ext cx="1560512" cy="66675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D32</a:t>
            </a:r>
          </a:p>
        </p:txBody>
      </p:sp>
    </p:spTree>
    <p:extLst>
      <p:ext uri="{BB962C8B-B14F-4D97-AF65-F5344CB8AC3E}">
        <p14:creationId xmlns:p14="http://schemas.microsoft.com/office/powerpoint/2010/main" val="9261309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a:xfrm>
            <a:off x="457200" y="53752"/>
            <a:ext cx="8229600" cy="1143000"/>
          </a:xfrm>
        </p:spPr>
        <p:txBody>
          <a:bodyPr/>
          <a:lstStyle/>
          <a:p>
            <a:r>
              <a:rPr lang="en-US" altLang="ja-JP" dirty="0" smtClean="0"/>
              <a:t/>
            </a:r>
            <a:br>
              <a:rPr lang="en-US" altLang="ja-JP" dirty="0" smtClean="0"/>
            </a:br>
            <a:r>
              <a:rPr lang="ja-JP" altLang="en-US" sz="4000" dirty="0" smtClean="0"/>
              <a:t>液体摂取に便利な物</a:t>
            </a:r>
            <a:r>
              <a:rPr lang="en-US" altLang="ja-JP" sz="4000" dirty="0" smtClean="0"/>
              <a:t/>
            </a:r>
            <a:br>
              <a:rPr lang="en-US" altLang="ja-JP" sz="4000" dirty="0" smtClean="0"/>
            </a:br>
            <a:endParaRPr lang="ja-JP" altLang="en-US" sz="4000" dirty="0" smtClean="0"/>
          </a:p>
        </p:txBody>
      </p:sp>
      <p:sp>
        <p:nvSpPr>
          <p:cNvPr id="30723" name="テキスト プレースホルダー 2"/>
          <p:cNvSpPr>
            <a:spLocks noGrp="1"/>
          </p:cNvSpPr>
          <p:nvPr>
            <p:ph type="body" idx="1"/>
          </p:nvPr>
        </p:nvSpPr>
        <p:spPr>
          <a:xfrm>
            <a:off x="401936" y="993437"/>
            <a:ext cx="2386608" cy="639762"/>
          </a:xfrm>
        </p:spPr>
        <p:txBody>
          <a:bodyPr/>
          <a:lstStyle/>
          <a:p>
            <a:r>
              <a:rPr lang="ja-JP" altLang="en-US" sz="2800" dirty="0" smtClean="0">
                <a:solidFill>
                  <a:srgbClr val="0000FF"/>
                </a:solidFill>
              </a:rPr>
              <a:t>水面がみえる</a:t>
            </a:r>
          </a:p>
        </p:txBody>
      </p:sp>
      <p:sp>
        <p:nvSpPr>
          <p:cNvPr id="30724" name="テキスト プレースホルダー 4"/>
          <p:cNvSpPr>
            <a:spLocks noGrp="1"/>
          </p:cNvSpPr>
          <p:nvPr>
            <p:ph type="body" sz="quarter" idx="3"/>
          </p:nvPr>
        </p:nvSpPr>
        <p:spPr>
          <a:xfrm>
            <a:off x="3668133" y="1280049"/>
            <a:ext cx="5475867" cy="639762"/>
          </a:xfrm>
        </p:spPr>
        <p:txBody>
          <a:bodyPr/>
          <a:lstStyle/>
          <a:p>
            <a:r>
              <a:rPr lang="ja-JP" altLang="en-US" sz="2800" dirty="0" smtClean="0">
                <a:solidFill>
                  <a:srgbClr val="0000FF"/>
                </a:solidFill>
              </a:rPr>
              <a:t>摂食を拒否・水分量が少ない場合</a:t>
            </a:r>
          </a:p>
        </p:txBody>
      </p:sp>
      <p:pic>
        <p:nvPicPr>
          <p:cNvPr id="30725" name="図 9"/>
          <p:cNvPicPr>
            <a:picLocks noChangeAspect="1"/>
          </p:cNvPicPr>
          <p:nvPr/>
        </p:nvPicPr>
        <p:blipFill>
          <a:blip r:embed="rId3">
            <a:extLst>
              <a:ext uri="{28A0092B-C50C-407E-A947-70E740481C1C}">
                <a14:useLocalDpi xmlns:a14="http://schemas.microsoft.com/office/drawing/2010/main" val="0"/>
              </a:ext>
            </a:extLst>
          </a:blip>
          <a:srcRect r="81" b="43"/>
          <a:stretch>
            <a:fillRect/>
          </a:stretch>
        </p:blipFill>
        <p:spPr bwMode="auto">
          <a:xfrm>
            <a:off x="3821113" y="2132856"/>
            <a:ext cx="219075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コンテンツ プレースホルダー 12"/>
          <p:cNvPicPr>
            <a:picLocks noChangeAspect="1"/>
          </p:cNvPicPr>
          <p:nvPr/>
        </p:nvPicPr>
        <p:blipFill>
          <a:blip r:embed="rId4">
            <a:extLst>
              <a:ext uri="{28A0092B-C50C-407E-A947-70E740481C1C}">
                <a14:useLocalDpi xmlns:a14="http://schemas.microsoft.com/office/drawing/2010/main" val="0"/>
              </a:ext>
            </a:extLst>
          </a:blip>
          <a:srcRect r="75" b="12"/>
          <a:stretch>
            <a:fillRect/>
          </a:stretch>
        </p:blipFill>
        <p:spPr bwMode="auto">
          <a:xfrm>
            <a:off x="401936" y="1702426"/>
            <a:ext cx="2585888" cy="244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コンテンツ プレースホルダー 8"/>
          <p:cNvPicPr>
            <a:picLocks noChangeAspect="1"/>
          </p:cNvPicPr>
          <p:nvPr/>
        </p:nvPicPr>
        <p:blipFill>
          <a:blip r:embed="rId5">
            <a:extLst>
              <a:ext uri="{28A0092B-C50C-407E-A947-70E740481C1C}">
                <a14:useLocalDpi xmlns:a14="http://schemas.microsoft.com/office/drawing/2010/main" val="0"/>
              </a:ext>
            </a:extLst>
          </a:blip>
          <a:srcRect r="18" b="-114"/>
          <a:stretch>
            <a:fillRect/>
          </a:stretch>
        </p:blipFill>
        <p:spPr bwMode="auto">
          <a:xfrm>
            <a:off x="215900" y="4443138"/>
            <a:ext cx="3365897" cy="15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8" name="コンテンツ プレースホルダー 2"/>
          <p:cNvPicPr>
            <a:picLocks noGrp="1" noChangeAspect="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6040067" y="2161578"/>
            <a:ext cx="2689225" cy="3638550"/>
          </a:xfrm>
        </p:spPr>
      </p:pic>
      <p:sp>
        <p:nvSpPr>
          <p:cNvPr id="9"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D34</a:t>
            </a:r>
          </a:p>
        </p:txBody>
      </p:sp>
    </p:spTree>
    <p:extLst>
      <p:ext uri="{BB962C8B-B14F-4D97-AF65-F5344CB8AC3E}">
        <p14:creationId xmlns:p14="http://schemas.microsoft.com/office/powerpoint/2010/main" val="8197337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rrowheads="1"/>
          </p:cNvPicPr>
          <p:nvPr/>
        </p:nvPicPr>
        <p:blipFill>
          <a:blip r:embed="rId2">
            <a:extLst>
              <a:ext uri="{28A0092B-C50C-407E-A947-70E740481C1C}">
                <a14:useLocalDpi xmlns:a14="http://schemas.microsoft.com/office/drawing/2010/main" val="0"/>
              </a:ext>
            </a:extLst>
          </a:blip>
          <a:srcRect t="3369" r="3488" b="4494"/>
          <a:stretch>
            <a:fillRect/>
          </a:stretch>
        </p:blipFill>
        <p:spPr bwMode="auto">
          <a:xfrm>
            <a:off x="127000" y="228600"/>
            <a:ext cx="4368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9811" name="Picture 3"/>
          <p:cNvPicPr>
            <a:picLocks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572000" y="1752600"/>
            <a:ext cx="44704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9812" name="Rectangle 4"/>
          <p:cNvSpPr>
            <a:spLocks noChangeArrowheads="1"/>
          </p:cNvSpPr>
          <p:nvPr/>
        </p:nvSpPr>
        <p:spPr bwMode="auto">
          <a:xfrm>
            <a:off x="4572000" y="657225"/>
            <a:ext cx="4697413"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defTabSz="7620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7620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7620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7620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7620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a:latin typeface="Osaka"/>
                <a:ea typeface="Osaka"/>
                <a:cs typeface="Osaka"/>
              </a:rPr>
              <a:t>腹臥位保持装置の有効性</a:t>
            </a:r>
          </a:p>
        </p:txBody>
      </p:sp>
      <p:sp>
        <p:nvSpPr>
          <p:cNvPr id="119813" name="Rectangle 5"/>
          <p:cNvSpPr>
            <a:spLocks noChangeArrowheads="1"/>
          </p:cNvSpPr>
          <p:nvPr/>
        </p:nvSpPr>
        <p:spPr bwMode="auto">
          <a:xfrm>
            <a:off x="5438775" y="1660525"/>
            <a:ext cx="2873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19814" name="Rectangle 6"/>
          <p:cNvSpPr>
            <a:spLocks noChangeArrowheads="1"/>
          </p:cNvSpPr>
          <p:nvPr/>
        </p:nvSpPr>
        <p:spPr bwMode="auto">
          <a:xfrm>
            <a:off x="6388100" y="5776913"/>
            <a:ext cx="26447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defTabSz="7620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7620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7620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7620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7620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Osaka"/>
                <a:ea typeface="Osaka"/>
                <a:cs typeface="Osaka"/>
              </a:rPr>
              <a:t>東京小児療育病院</a:t>
            </a:r>
          </a:p>
        </p:txBody>
      </p:sp>
      <p:sp>
        <p:nvSpPr>
          <p:cNvPr id="119815" name="Text Box 8"/>
          <p:cNvSpPr txBox="1">
            <a:spLocks noChangeArrowheads="1"/>
          </p:cNvSpPr>
          <p:nvPr/>
        </p:nvSpPr>
        <p:spPr bwMode="auto">
          <a:xfrm>
            <a:off x="4989513" y="5029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400">
                <a:latin typeface="Times New Roman" panose="02020603050405020304" pitchFamily="18" charset="0"/>
              </a:rPr>
              <a:t>喉頭気管分離術施行例</a:t>
            </a:r>
          </a:p>
        </p:txBody>
      </p:sp>
      <p:sp>
        <p:nvSpPr>
          <p:cNvPr id="9" name="円/楕円 8"/>
          <p:cNvSpPr/>
          <p:nvPr/>
        </p:nvSpPr>
        <p:spPr>
          <a:xfrm>
            <a:off x="1403350" y="188913"/>
            <a:ext cx="1368425" cy="172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円/楕円 9"/>
          <p:cNvSpPr/>
          <p:nvPr/>
        </p:nvSpPr>
        <p:spPr>
          <a:xfrm>
            <a:off x="2339975" y="260350"/>
            <a:ext cx="1368425" cy="17287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9818" name="Oval 27"/>
          <p:cNvSpPr>
            <a:spLocks noChangeArrowheads="1"/>
          </p:cNvSpPr>
          <p:nvPr/>
        </p:nvSpPr>
        <p:spPr bwMode="auto">
          <a:xfrm rot="-3853484">
            <a:off x="5630069" y="2450307"/>
            <a:ext cx="790575" cy="388937"/>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1" name="テキスト ボックス 1"/>
          <p:cNvSpPr txBox="1">
            <a:spLocks noChangeArrowheads="1"/>
          </p:cNvSpPr>
          <p:nvPr/>
        </p:nvSpPr>
        <p:spPr bwMode="auto">
          <a:xfrm>
            <a:off x="8539372" y="6372036"/>
            <a:ext cx="4251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C7</a:t>
            </a:r>
          </a:p>
          <a:p>
            <a:pPr eaLnBrk="1" hangingPunct="1"/>
            <a:endParaRPr lang="ja-JP"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a:lstStyle/>
          <a:p>
            <a:r>
              <a:rPr lang="ja-JP" altLang="en-US" smtClean="0"/>
              <a:t>コップの吸い口の違い</a:t>
            </a:r>
          </a:p>
        </p:txBody>
      </p:sp>
      <p:pic>
        <p:nvPicPr>
          <p:cNvPr id="31747" name="Picture 8"/>
          <p:cNvPicPr>
            <a:picLocks noChangeAspect="1" noChangeArrowheads="1"/>
          </p:cNvPicPr>
          <p:nvPr/>
        </p:nvPicPr>
        <p:blipFill>
          <a:blip r:embed="rId3">
            <a:extLst>
              <a:ext uri="{28A0092B-C50C-407E-A947-70E740481C1C}">
                <a14:useLocalDpi xmlns:a14="http://schemas.microsoft.com/office/drawing/2010/main" val="0"/>
              </a:ext>
            </a:extLst>
          </a:blip>
          <a:srcRect r="101" b="95"/>
          <a:stretch>
            <a:fillRect/>
          </a:stretch>
        </p:blipFill>
        <p:spPr bwMode="auto">
          <a:xfrm>
            <a:off x="5868144" y="1268760"/>
            <a:ext cx="2447925"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8" name="テキスト ボックス 2"/>
          <p:cNvSpPr txBox="1">
            <a:spLocks noChangeArrowheads="1"/>
          </p:cNvSpPr>
          <p:nvPr/>
        </p:nvSpPr>
        <p:spPr bwMode="auto">
          <a:xfrm>
            <a:off x="463017" y="5733256"/>
            <a:ext cx="57486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800" dirty="0"/>
              <a:t>スムーズなコップやストローへの移行</a:t>
            </a:r>
          </a:p>
        </p:txBody>
      </p:sp>
      <p:pic>
        <p:nvPicPr>
          <p:cNvPr id="31749" name="コンテンツ プレースホルダー 2"/>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391356" y="1445782"/>
            <a:ext cx="5075650" cy="3600400"/>
          </a:xfrm>
        </p:spPr>
      </p:pic>
      <p:sp>
        <p:nvSpPr>
          <p:cNvPr id="6"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D35</a:t>
            </a:r>
          </a:p>
        </p:txBody>
      </p:sp>
    </p:spTree>
    <p:extLst>
      <p:ext uri="{BB962C8B-B14F-4D97-AF65-F5344CB8AC3E}">
        <p14:creationId xmlns:p14="http://schemas.microsoft.com/office/powerpoint/2010/main" val="206808597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lstStyle/>
          <a:p>
            <a:r>
              <a:rPr lang="ja-JP" altLang="en-US" dirty="0" smtClean="0"/>
              <a:t>スプーンの素材</a:t>
            </a:r>
            <a:r>
              <a:rPr lang="en-US" altLang="ja-JP" dirty="0" smtClean="0"/>
              <a:t/>
            </a:r>
            <a:br>
              <a:rPr lang="en-US" altLang="ja-JP" dirty="0" smtClean="0"/>
            </a:br>
            <a:r>
              <a:rPr lang="ja-JP" altLang="en-US" dirty="0" smtClean="0"/>
              <a:t>匙部分の形・厚さ</a:t>
            </a:r>
          </a:p>
        </p:txBody>
      </p:sp>
      <p:pic>
        <p:nvPicPr>
          <p:cNvPr id="32771" name="図 7"/>
          <p:cNvPicPr>
            <a:picLocks noChangeAspect="1"/>
          </p:cNvPicPr>
          <p:nvPr/>
        </p:nvPicPr>
        <p:blipFill>
          <a:blip r:embed="rId3">
            <a:extLst>
              <a:ext uri="{28A0092B-C50C-407E-A947-70E740481C1C}">
                <a14:useLocalDpi xmlns:a14="http://schemas.microsoft.com/office/drawing/2010/main" val="0"/>
              </a:ext>
            </a:extLst>
          </a:blip>
          <a:srcRect r="41" b="-3"/>
          <a:stretch>
            <a:fillRect/>
          </a:stretch>
        </p:blipFill>
        <p:spPr bwMode="auto">
          <a:xfrm>
            <a:off x="323850" y="1989138"/>
            <a:ext cx="4624388"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コンテンツ プレースホルダー 3"/>
          <p:cNvPicPr>
            <a:picLocks noChangeAspect="1"/>
          </p:cNvPicPr>
          <p:nvPr/>
        </p:nvPicPr>
        <p:blipFill>
          <a:blip r:embed="rId4">
            <a:extLst>
              <a:ext uri="{28A0092B-C50C-407E-A947-70E740481C1C}">
                <a14:useLocalDpi xmlns:a14="http://schemas.microsoft.com/office/drawing/2010/main" val="0"/>
              </a:ext>
            </a:extLst>
          </a:blip>
          <a:srcRect b="160"/>
          <a:stretch>
            <a:fillRect/>
          </a:stretch>
        </p:blipFill>
        <p:spPr bwMode="auto">
          <a:xfrm>
            <a:off x="5148263" y="1989138"/>
            <a:ext cx="3524250"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コンテンツ プレースホルダー 3"/>
          <p:cNvPicPr>
            <a:picLocks noChangeAspect="1"/>
          </p:cNvPicPr>
          <p:nvPr/>
        </p:nvPicPr>
        <p:blipFill>
          <a:blip r:embed="rId5">
            <a:extLst>
              <a:ext uri="{28A0092B-C50C-407E-A947-70E740481C1C}">
                <a14:useLocalDpi xmlns:a14="http://schemas.microsoft.com/office/drawing/2010/main" val="0"/>
              </a:ext>
            </a:extLst>
          </a:blip>
          <a:srcRect r="-20" b="-41"/>
          <a:stretch>
            <a:fillRect/>
          </a:stretch>
        </p:blipFill>
        <p:spPr bwMode="auto">
          <a:xfrm>
            <a:off x="5257800" y="3213100"/>
            <a:ext cx="3287713" cy="14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コンテンツ プレースホルダー 13"/>
          <p:cNvPicPr>
            <a:picLocks noGrp="1" noChangeAspect="1"/>
          </p:cNvPicPr>
          <p:nvPr>
            <p:ph sz="quarter" idx="4294967295"/>
          </p:nvPr>
        </p:nvPicPr>
        <p:blipFill>
          <a:blip r:embed="rId6">
            <a:extLst>
              <a:ext uri="{28A0092B-C50C-407E-A947-70E740481C1C}">
                <a14:useLocalDpi xmlns:a14="http://schemas.microsoft.com/office/drawing/2010/main" val="0"/>
              </a:ext>
            </a:extLst>
          </a:blip>
          <a:srcRect r="-46" b="-104"/>
          <a:stretch>
            <a:fillRect/>
          </a:stretch>
        </p:blipFill>
        <p:spPr>
          <a:xfrm>
            <a:off x="5383213" y="4865688"/>
            <a:ext cx="3306762" cy="1752600"/>
          </a:xfrm>
        </p:spPr>
      </p:pic>
      <p:sp>
        <p:nvSpPr>
          <p:cNvPr id="32775" name="テキスト ボックス 2"/>
          <p:cNvSpPr txBox="1">
            <a:spLocks noChangeArrowheads="1"/>
          </p:cNvSpPr>
          <p:nvPr/>
        </p:nvSpPr>
        <p:spPr bwMode="auto">
          <a:xfrm>
            <a:off x="900113" y="5297488"/>
            <a:ext cx="2798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400"/>
              <a:t>取り込みやすさ</a:t>
            </a:r>
            <a:endParaRPr lang="en-US" altLang="ja-JP" sz="2400"/>
          </a:p>
          <a:p>
            <a:pPr eaLnBrk="1" hangingPunct="1">
              <a:spcBef>
                <a:spcPct val="0"/>
              </a:spcBef>
              <a:buFontTx/>
              <a:buNone/>
            </a:pPr>
            <a:r>
              <a:rPr lang="ja-JP" altLang="en-US" sz="2400"/>
              <a:t>咬んだときの抵抗感</a:t>
            </a:r>
            <a:endParaRPr lang="en-US" altLang="ja-JP" sz="2400"/>
          </a:p>
          <a:p>
            <a:pPr eaLnBrk="1" hangingPunct="1">
              <a:spcBef>
                <a:spcPct val="0"/>
              </a:spcBef>
              <a:buFontTx/>
              <a:buNone/>
            </a:pPr>
            <a:r>
              <a:rPr lang="ja-JP" altLang="en-US" sz="2400"/>
              <a:t>等の違い</a:t>
            </a:r>
          </a:p>
        </p:txBody>
      </p:sp>
      <p:sp>
        <p:nvSpPr>
          <p:cNvPr id="8" name="テキスト ボックス 1"/>
          <p:cNvSpPr txBox="1">
            <a:spLocks noChangeArrowheads="1"/>
          </p:cNvSpPr>
          <p:nvPr/>
        </p:nvSpPr>
        <p:spPr bwMode="auto">
          <a:xfrm>
            <a:off x="8228161" y="1478519"/>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D36</a:t>
            </a:r>
          </a:p>
        </p:txBody>
      </p:sp>
    </p:spTree>
    <p:extLst>
      <p:ext uri="{BB962C8B-B14F-4D97-AF65-F5344CB8AC3E}">
        <p14:creationId xmlns:p14="http://schemas.microsoft.com/office/powerpoint/2010/main" val="41194096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1219200" y="1052513"/>
            <a:ext cx="73136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a:lnSpc>
                <a:spcPct val="90000"/>
              </a:lnSpc>
              <a:spcBef>
                <a:spcPct val="50000"/>
              </a:spcBef>
              <a:buFont typeface="Wingdings" panose="05000000000000000000" pitchFamily="2" charset="2"/>
              <a:buNone/>
            </a:pPr>
            <a:r>
              <a:rPr lang="ja-JP" altLang="en-US" sz="2800">
                <a:solidFill>
                  <a:srgbClr val="0407CC"/>
                </a:solidFill>
                <a:ea typeface="ＭＳ ゴシック" panose="020B0609070205080204" pitchFamily="49" charset="-128"/>
              </a:rPr>
              <a:t>・気管の手前の咽頭や喉頭に食物が詰まる</a:t>
            </a:r>
          </a:p>
          <a:p>
            <a:pPr algn="just">
              <a:lnSpc>
                <a:spcPct val="90000"/>
              </a:lnSpc>
              <a:buFont typeface="Wingdings" panose="05000000000000000000" pitchFamily="2" charset="2"/>
              <a:buNone/>
            </a:pPr>
            <a:r>
              <a:rPr lang="ja-JP" altLang="en-US" sz="2800">
                <a:solidFill>
                  <a:srgbClr val="0407CC"/>
                </a:solidFill>
                <a:ea typeface="ＭＳ ゴシック" panose="020B0609070205080204" pitchFamily="49" charset="-128"/>
              </a:rPr>
              <a:t>・気管に詰まる</a:t>
            </a:r>
            <a:r>
              <a:rPr lang="ja-JP" altLang="en-US" sz="2400">
                <a:solidFill>
                  <a:srgbClr val="3333CC"/>
                </a:solidFill>
                <a:ea typeface="ＭＳ ゴシック" panose="020B0609070205080204" pitchFamily="49" charset="-128"/>
              </a:rPr>
              <a:t>　</a:t>
            </a:r>
          </a:p>
        </p:txBody>
      </p:sp>
      <p:sp>
        <p:nvSpPr>
          <p:cNvPr id="99331" name="Rectangle 3"/>
          <p:cNvSpPr>
            <a:spLocks noGrp="1" noChangeArrowheads="1"/>
          </p:cNvSpPr>
          <p:nvPr>
            <p:ph type="title"/>
          </p:nvPr>
        </p:nvSpPr>
        <p:spPr>
          <a:xfrm>
            <a:off x="609600" y="76200"/>
            <a:ext cx="7772400" cy="914400"/>
          </a:xfrm>
        </p:spPr>
        <p:txBody>
          <a:bodyPr/>
          <a:lstStyle/>
          <a:p>
            <a:pPr eaLnBrk="1" hangingPunct="1"/>
            <a:r>
              <a:rPr lang="ja-JP" altLang="en-US" smtClean="0"/>
              <a:t>食事中の窒息・呼吸困難</a:t>
            </a:r>
          </a:p>
        </p:txBody>
      </p:sp>
      <p:pic>
        <p:nvPicPr>
          <p:cNvPr id="99332" name="Picture 4"/>
          <p:cNvPicPr>
            <a:picLocks noChangeAspect="1" noChangeArrowheads="1"/>
          </p:cNvPicPr>
          <p:nvPr/>
        </p:nvPicPr>
        <p:blipFill>
          <a:blip r:embed="rId3">
            <a:extLst>
              <a:ext uri="{28A0092B-C50C-407E-A947-70E740481C1C}">
                <a14:useLocalDpi xmlns:a14="http://schemas.microsoft.com/office/drawing/2010/main" val="0"/>
              </a:ext>
            </a:extLst>
          </a:blip>
          <a:srcRect l="4958" t="3825" r="4132"/>
          <a:stretch>
            <a:fillRect/>
          </a:stretch>
        </p:blipFill>
        <p:spPr bwMode="auto">
          <a:xfrm>
            <a:off x="3319463" y="2133600"/>
            <a:ext cx="2873375"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p:cNvPicPr>
            <a:picLocks noChangeAspect="1" noChangeArrowheads="1"/>
          </p:cNvPicPr>
          <p:nvPr/>
        </p:nvPicPr>
        <p:blipFill>
          <a:blip r:embed="rId4">
            <a:extLst>
              <a:ext uri="{28A0092B-C50C-407E-A947-70E740481C1C}">
                <a14:useLocalDpi xmlns:a14="http://schemas.microsoft.com/office/drawing/2010/main" val="0"/>
              </a:ext>
            </a:extLst>
          </a:blip>
          <a:srcRect l="18477" t="5045" r="21735"/>
          <a:stretch>
            <a:fillRect/>
          </a:stretch>
        </p:blipFill>
        <p:spPr bwMode="auto">
          <a:xfrm>
            <a:off x="250825" y="2133600"/>
            <a:ext cx="28844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Line 6"/>
          <p:cNvSpPr>
            <a:spLocks noChangeShapeType="1"/>
          </p:cNvSpPr>
          <p:nvPr/>
        </p:nvSpPr>
        <p:spPr bwMode="auto">
          <a:xfrm flipV="1">
            <a:off x="3365500" y="2819400"/>
            <a:ext cx="1271588" cy="6667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a typeface="Osaka" charset="-128"/>
            </a:endParaRPr>
          </a:p>
        </p:txBody>
      </p:sp>
      <p:sp>
        <p:nvSpPr>
          <p:cNvPr id="99335" name="Line 7"/>
          <p:cNvSpPr>
            <a:spLocks noChangeShapeType="1"/>
          </p:cNvSpPr>
          <p:nvPr/>
        </p:nvSpPr>
        <p:spPr bwMode="auto">
          <a:xfrm flipH="1" flipV="1">
            <a:off x="1589088" y="3276600"/>
            <a:ext cx="1408112" cy="2095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a typeface="Osaka" charset="-128"/>
            </a:endParaRPr>
          </a:p>
        </p:txBody>
      </p:sp>
      <p:sp>
        <p:nvSpPr>
          <p:cNvPr id="99336" name="Line 8"/>
          <p:cNvSpPr>
            <a:spLocks noChangeShapeType="1"/>
          </p:cNvSpPr>
          <p:nvPr/>
        </p:nvSpPr>
        <p:spPr bwMode="auto">
          <a:xfrm flipH="1">
            <a:off x="1893888" y="4343400"/>
            <a:ext cx="9144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a typeface="Osaka" charset="-128"/>
            </a:endParaRPr>
          </a:p>
        </p:txBody>
      </p:sp>
      <p:sp>
        <p:nvSpPr>
          <p:cNvPr id="99337" name="Line 9"/>
          <p:cNvSpPr>
            <a:spLocks noChangeShapeType="1"/>
          </p:cNvSpPr>
          <p:nvPr/>
        </p:nvSpPr>
        <p:spPr bwMode="auto">
          <a:xfrm flipH="1" flipV="1">
            <a:off x="2274888" y="4724400"/>
            <a:ext cx="722312" cy="203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a typeface="Osaka" charset="-128"/>
            </a:endParaRPr>
          </a:p>
        </p:txBody>
      </p:sp>
      <p:sp>
        <p:nvSpPr>
          <p:cNvPr id="99338" name="Line 10"/>
          <p:cNvSpPr>
            <a:spLocks noChangeShapeType="1"/>
          </p:cNvSpPr>
          <p:nvPr/>
        </p:nvSpPr>
        <p:spPr bwMode="auto">
          <a:xfrm flipV="1">
            <a:off x="3689350" y="4419600"/>
            <a:ext cx="1252538" cy="4016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a typeface="Osaka" charset="-128"/>
            </a:endParaRPr>
          </a:p>
        </p:txBody>
      </p:sp>
      <p:sp>
        <p:nvSpPr>
          <p:cNvPr id="99339" name="Line 11"/>
          <p:cNvSpPr>
            <a:spLocks noChangeShapeType="1"/>
          </p:cNvSpPr>
          <p:nvPr/>
        </p:nvSpPr>
        <p:spPr bwMode="auto">
          <a:xfrm>
            <a:off x="3689350" y="5462588"/>
            <a:ext cx="1176338" cy="238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a typeface="Osaka" charset="-128"/>
            </a:endParaRPr>
          </a:p>
        </p:txBody>
      </p:sp>
      <p:sp>
        <p:nvSpPr>
          <p:cNvPr id="99340" name="Line 12"/>
          <p:cNvSpPr>
            <a:spLocks noChangeShapeType="1"/>
          </p:cNvSpPr>
          <p:nvPr/>
        </p:nvSpPr>
        <p:spPr bwMode="auto">
          <a:xfrm flipH="1">
            <a:off x="2046288" y="5356225"/>
            <a:ext cx="904875" cy="4349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a typeface="Osaka" charset="-128"/>
            </a:endParaRPr>
          </a:p>
        </p:txBody>
      </p:sp>
      <p:sp>
        <p:nvSpPr>
          <p:cNvPr id="99341" name="Line 13"/>
          <p:cNvSpPr>
            <a:spLocks noChangeShapeType="1"/>
          </p:cNvSpPr>
          <p:nvPr/>
        </p:nvSpPr>
        <p:spPr bwMode="auto">
          <a:xfrm flipH="1" flipV="1">
            <a:off x="2503488" y="5791200"/>
            <a:ext cx="447675" cy="2587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a typeface="Osaka" charset="-128"/>
            </a:endParaRPr>
          </a:p>
        </p:txBody>
      </p:sp>
      <p:sp>
        <p:nvSpPr>
          <p:cNvPr id="99342" name="Line 14"/>
          <p:cNvSpPr>
            <a:spLocks noChangeShapeType="1"/>
          </p:cNvSpPr>
          <p:nvPr/>
        </p:nvSpPr>
        <p:spPr bwMode="auto">
          <a:xfrm flipH="1" flipV="1">
            <a:off x="2503488" y="6477000"/>
            <a:ext cx="447675" cy="539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a typeface="Osaka" charset="-128"/>
            </a:endParaRPr>
          </a:p>
        </p:txBody>
      </p:sp>
      <p:sp>
        <p:nvSpPr>
          <p:cNvPr id="99343" name="Line 15"/>
          <p:cNvSpPr>
            <a:spLocks noChangeShapeType="1"/>
          </p:cNvSpPr>
          <p:nvPr/>
        </p:nvSpPr>
        <p:spPr bwMode="auto">
          <a:xfrm flipV="1">
            <a:off x="3798888" y="4076700"/>
            <a:ext cx="1060450" cy="2667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a typeface="Osaka" charset="-128"/>
            </a:endParaRPr>
          </a:p>
        </p:txBody>
      </p:sp>
      <p:sp>
        <p:nvSpPr>
          <p:cNvPr id="99344" name="Text Box 16"/>
          <p:cNvSpPr txBox="1">
            <a:spLocks noChangeArrowheads="1"/>
          </p:cNvSpPr>
          <p:nvPr/>
        </p:nvSpPr>
        <p:spPr bwMode="auto">
          <a:xfrm>
            <a:off x="2960688" y="5164138"/>
            <a:ext cx="955675" cy="406400"/>
          </a:xfrm>
          <a:prstGeom prst="rect">
            <a:avLst/>
          </a:prstGeom>
          <a:solidFill>
            <a:srgbClr val="FFFF00"/>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a:solidFill>
                  <a:srgbClr val="000000"/>
                </a:solidFill>
                <a:ea typeface="ＭＳ ゴシック" panose="020B0609070205080204" pitchFamily="49" charset="-128"/>
              </a:rPr>
              <a:t>梨状窩</a:t>
            </a:r>
          </a:p>
        </p:txBody>
      </p:sp>
      <p:sp>
        <p:nvSpPr>
          <p:cNvPr id="99345" name="Text Box 17"/>
          <p:cNvSpPr txBox="1">
            <a:spLocks noChangeArrowheads="1"/>
          </p:cNvSpPr>
          <p:nvPr/>
        </p:nvSpPr>
        <p:spPr bwMode="auto">
          <a:xfrm>
            <a:off x="2960688" y="4672013"/>
            <a:ext cx="955675" cy="40640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a:solidFill>
                  <a:srgbClr val="000000"/>
                </a:solidFill>
                <a:ea typeface="ＭＳ ゴシック" panose="020B0609070205080204" pitchFamily="49" charset="-128"/>
              </a:rPr>
              <a:t>喉頭蓋</a:t>
            </a:r>
          </a:p>
        </p:txBody>
      </p:sp>
      <p:sp>
        <p:nvSpPr>
          <p:cNvPr id="99346" name="Text Box 18"/>
          <p:cNvSpPr txBox="1">
            <a:spLocks noChangeArrowheads="1"/>
          </p:cNvSpPr>
          <p:nvPr/>
        </p:nvSpPr>
        <p:spPr bwMode="auto">
          <a:xfrm>
            <a:off x="2792413" y="4097338"/>
            <a:ext cx="1209675" cy="406400"/>
          </a:xfrm>
          <a:prstGeom prst="rect">
            <a:avLst/>
          </a:prstGeom>
          <a:solidFill>
            <a:srgbClr val="FFFF00"/>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a:solidFill>
                  <a:srgbClr val="000000"/>
                </a:solidFill>
                <a:ea typeface="ＭＳ ゴシック" panose="020B0609070205080204" pitchFamily="49" charset="-128"/>
              </a:rPr>
              <a:t>喉頭蓋谷</a:t>
            </a:r>
          </a:p>
        </p:txBody>
      </p:sp>
      <p:sp>
        <p:nvSpPr>
          <p:cNvPr id="99347" name="Text Box 19"/>
          <p:cNvSpPr txBox="1">
            <a:spLocks noChangeArrowheads="1"/>
          </p:cNvSpPr>
          <p:nvPr/>
        </p:nvSpPr>
        <p:spPr bwMode="auto">
          <a:xfrm>
            <a:off x="2960688" y="5815013"/>
            <a:ext cx="1717675" cy="40640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a:solidFill>
                  <a:srgbClr val="000000"/>
                </a:solidFill>
                <a:ea typeface="ＭＳ ゴシック" panose="020B0609070205080204" pitchFamily="49" charset="-128"/>
              </a:rPr>
              <a:t>食道入り口部</a:t>
            </a:r>
          </a:p>
        </p:txBody>
      </p:sp>
      <p:sp>
        <p:nvSpPr>
          <p:cNvPr id="99348" name="Text Box 20"/>
          <p:cNvSpPr txBox="1">
            <a:spLocks noChangeArrowheads="1"/>
          </p:cNvSpPr>
          <p:nvPr/>
        </p:nvSpPr>
        <p:spPr bwMode="auto">
          <a:xfrm>
            <a:off x="2960688" y="3300413"/>
            <a:ext cx="447675" cy="40640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a:solidFill>
                  <a:srgbClr val="000000"/>
                </a:solidFill>
                <a:ea typeface="ＭＳ ゴシック" panose="020B0609070205080204" pitchFamily="49" charset="-128"/>
              </a:rPr>
              <a:t>舌</a:t>
            </a:r>
          </a:p>
        </p:txBody>
      </p:sp>
      <p:sp>
        <p:nvSpPr>
          <p:cNvPr id="99349" name="Text Box 21"/>
          <p:cNvSpPr txBox="1">
            <a:spLocks noChangeArrowheads="1"/>
          </p:cNvSpPr>
          <p:nvPr/>
        </p:nvSpPr>
        <p:spPr bwMode="auto">
          <a:xfrm>
            <a:off x="2960688" y="6272213"/>
            <a:ext cx="701675" cy="40640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a:solidFill>
                  <a:srgbClr val="000000"/>
                </a:solidFill>
                <a:ea typeface="ＭＳ ゴシック" panose="020B0609070205080204" pitchFamily="49" charset="-128"/>
              </a:rPr>
              <a:t>食道</a:t>
            </a:r>
          </a:p>
        </p:txBody>
      </p:sp>
      <p:sp>
        <p:nvSpPr>
          <p:cNvPr id="99350" name="Rectangle 22"/>
          <p:cNvSpPr>
            <a:spLocks noChangeArrowheads="1"/>
          </p:cNvSpPr>
          <p:nvPr/>
        </p:nvSpPr>
        <p:spPr bwMode="auto">
          <a:xfrm>
            <a:off x="838200" y="914400"/>
            <a:ext cx="7543800" cy="76200"/>
          </a:xfrm>
          <a:prstGeom prst="rect">
            <a:avLst/>
          </a:prstGeom>
          <a:gradFill rotWithShape="0">
            <a:gsLst>
              <a:gs pos="0">
                <a:srgbClr val="17175E"/>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ndParaRPr>
          </a:p>
        </p:txBody>
      </p:sp>
      <p:pic>
        <p:nvPicPr>
          <p:cNvPr id="99351" name="Picture 23"/>
          <p:cNvPicPr>
            <a:picLocks noChangeArrowheads="1"/>
          </p:cNvPicPr>
          <p:nvPr/>
        </p:nvPicPr>
        <p:blipFill>
          <a:blip r:embed="rId5">
            <a:extLst>
              <a:ext uri="{28A0092B-C50C-407E-A947-70E740481C1C}">
                <a14:useLocalDpi xmlns:a14="http://schemas.microsoft.com/office/drawing/2010/main" val="0"/>
              </a:ext>
            </a:extLst>
          </a:blip>
          <a:srcRect l="5414" r="8797" b="-804"/>
          <a:stretch>
            <a:fillRect/>
          </a:stretch>
        </p:blipFill>
        <p:spPr bwMode="auto">
          <a:xfrm>
            <a:off x="6227763" y="2997200"/>
            <a:ext cx="27368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9352" name="Text Box 24"/>
          <p:cNvSpPr txBox="1">
            <a:spLocks noChangeArrowheads="1"/>
          </p:cNvSpPr>
          <p:nvPr/>
        </p:nvSpPr>
        <p:spPr bwMode="auto">
          <a:xfrm>
            <a:off x="6615113" y="2098675"/>
            <a:ext cx="14128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喉頭蓋谷</a:t>
            </a:r>
          </a:p>
        </p:txBody>
      </p:sp>
      <p:sp>
        <p:nvSpPr>
          <p:cNvPr id="99353" name="Text Box 25"/>
          <p:cNvSpPr txBox="1">
            <a:spLocks noChangeArrowheads="1"/>
          </p:cNvSpPr>
          <p:nvPr/>
        </p:nvSpPr>
        <p:spPr bwMode="auto">
          <a:xfrm>
            <a:off x="7712075" y="5697538"/>
            <a:ext cx="11080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梨状窩</a:t>
            </a:r>
          </a:p>
        </p:txBody>
      </p:sp>
      <p:sp>
        <p:nvSpPr>
          <p:cNvPr id="99354" name="Line 26"/>
          <p:cNvSpPr>
            <a:spLocks noChangeShapeType="1"/>
          </p:cNvSpPr>
          <p:nvPr/>
        </p:nvSpPr>
        <p:spPr bwMode="auto">
          <a:xfrm>
            <a:off x="7308850" y="2565400"/>
            <a:ext cx="0" cy="14414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a typeface="Osaka" charset="-128"/>
            </a:endParaRPr>
          </a:p>
        </p:txBody>
      </p:sp>
      <p:sp>
        <p:nvSpPr>
          <p:cNvPr id="99355" name="Line 27"/>
          <p:cNvSpPr>
            <a:spLocks noChangeShapeType="1"/>
          </p:cNvSpPr>
          <p:nvPr/>
        </p:nvSpPr>
        <p:spPr bwMode="auto">
          <a:xfrm flipV="1">
            <a:off x="8172450" y="5084763"/>
            <a:ext cx="0" cy="5762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a typeface="Osaka" charset="-128"/>
            </a:endParaRPr>
          </a:p>
        </p:txBody>
      </p:sp>
      <p:sp>
        <p:nvSpPr>
          <p:cNvPr id="28"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D37</a:t>
            </a:r>
          </a:p>
        </p:txBody>
      </p:sp>
    </p:spTree>
    <p:extLst>
      <p:ext uri="{BB962C8B-B14F-4D97-AF65-F5344CB8AC3E}">
        <p14:creationId xmlns:p14="http://schemas.microsoft.com/office/powerpoint/2010/main" val="30251995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33338" y="106363"/>
            <a:ext cx="8893175" cy="65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just">
              <a:spcBef>
                <a:spcPct val="50000"/>
              </a:spcBef>
              <a:buFontTx/>
              <a:buNone/>
            </a:pPr>
            <a:r>
              <a:rPr lang="ja-JP" altLang="en-US" dirty="0">
                <a:solidFill>
                  <a:srgbClr val="0000FF"/>
                </a:solidFill>
                <a:ea typeface="平成明朝" charset="-128"/>
              </a:rPr>
              <a:t>食事中の窒息・呼吸困難への対応</a:t>
            </a:r>
          </a:p>
          <a:p>
            <a:pPr algn="just">
              <a:spcBef>
                <a:spcPct val="30000"/>
              </a:spcBef>
              <a:buFontTx/>
              <a:buNone/>
            </a:pPr>
            <a:r>
              <a:rPr lang="ja-JP" altLang="en-US" sz="2800" dirty="0">
                <a:ea typeface="平成明朝" charset="-128"/>
              </a:rPr>
              <a:t>食べ物による窒息、呼吸困難は、全てが気管への誤嚥によるという訳ではない。気管の手前の咽頭や喉頭に食物が詰まって、呼吸困難や窒息となる場合が多くある。ひっかかったり、つまりやすい場所は、舌根と喉頭蓋の間の喉頭蓋谷や、梨状窩。食べた直後に呼吸困難となったケースで、喉頭蓋谷にリンゴが詰まっていた例、梨状窩にナスが詰まっていた例などがある。</a:t>
            </a:r>
          </a:p>
          <a:p>
            <a:pPr algn="just">
              <a:buFontTx/>
              <a:buNone/>
            </a:pPr>
            <a:r>
              <a:rPr lang="ja-JP" altLang="en-US" sz="2800" dirty="0">
                <a:ea typeface="平成明朝" charset="-128"/>
              </a:rPr>
              <a:t>食事中につまってしまった場合は、うつむけ気味の横向きにして後ろからしっかり叩いたり、できれば、しっかり下向きにして叩くことが必要。</a:t>
            </a:r>
          </a:p>
          <a:p>
            <a:pPr algn="just">
              <a:spcBef>
                <a:spcPct val="50000"/>
              </a:spcBef>
              <a:buFontTx/>
              <a:buNone/>
            </a:pPr>
            <a:r>
              <a:rPr lang="ja-JP" altLang="en-US" sz="2800" dirty="0">
                <a:ea typeface="平成明朝" charset="-128"/>
              </a:rPr>
              <a:t>それでも苦しい場合には、高い圧と太い吸引チューブを使っての吸引が必要。口の中に詰まっている、引っかかっている場合には、それを掻き出すことも行う。</a:t>
            </a:r>
            <a:r>
              <a:rPr lang="ja-JP" altLang="en-US" sz="2400" dirty="0">
                <a:ea typeface="平成明朝" charset="-128"/>
              </a:rPr>
              <a:t>　　　　　　　　　　　　　　　　　　　　　　　　　　　</a:t>
            </a:r>
            <a:endParaRPr lang="ja-JP" altLang="en-US" sz="2400" dirty="0"/>
          </a:p>
        </p:txBody>
      </p:sp>
      <p:sp>
        <p:nvSpPr>
          <p:cNvPr id="3"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D38</a:t>
            </a:r>
          </a:p>
        </p:txBody>
      </p:sp>
    </p:spTree>
    <p:extLst>
      <p:ext uri="{BB962C8B-B14F-4D97-AF65-F5344CB8AC3E}">
        <p14:creationId xmlns:p14="http://schemas.microsoft.com/office/powerpoint/2010/main" val="5324578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3F4FF"/>
        </a:solidFill>
        <a:effectLst/>
      </p:bgPr>
    </p:bg>
    <p:spTree>
      <p:nvGrpSpPr>
        <p:cNvPr id="1" name=""/>
        <p:cNvGrpSpPr/>
        <p:nvPr/>
      </p:nvGrpSpPr>
      <p:grpSpPr>
        <a:xfrm>
          <a:off x="0" y="0"/>
          <a:ext cx="0" cy="0"/>
          <a:chOff x="0" y="0"/>
          <a:chExt cx="0" cy="0"/>
        </a:xfrm>
      </p:grpSpPr>
      <p:pic>
        <p:nvPicPr>
          <p:cNvPr id="10137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885507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1379" name="Rectangle 3"/>
          <p:cNvSpPr>
            <a:spLocks noGrp="1" noChangeArrowheads="1"/>
          </p:cNvSpPr>
          <p:nvPr>
            <p:ph type="title"/>
          </p:nvPr>
        </p:nvSpPr>
        <p:spPr>
          <a:xfrm>
            <a:off x="457200" y="152400"/>
            <a:ext cx="8001000" cy="1143000"/>
          </a:xfrm>
        </p:spPr>
        <p:txBody>
          <a:bodyPr/>
          <a:lstStyle/>
          <a:p>
            <a:pPr eaLnBrk="1" hangingPunct="1"/>
            <a:r>
              <a:rPr lang="ja-JP" altLang="en-US" sz="4000" smtClean="0"/>
              <a:t>食事中の窒息・呼吸困難への対応</a:t>
            </a:r>
            <a:endParaRPr lang="ja-JP" altLang="en-US" sz="4800" b="1" smtClean="0"/>
          </a:p>
        </p:txBody>
      </p:sp>
      <p:sp>
        <p:nvSpPr>
          <p:cNvPr id="101380" name="Text Box 4"/>
          <p:cNvSpPr txBox="1">
            <a:spLocks noChangeArrowheads="1"/>
          </p:cNvSpPr>
          <p:nvPr/>
        </p:nvSpPr>
        <p:spPr bwMode="auto">
          <a:xfrm>
            <a:off x="4940300" y="4941888"/>
            <a:ext cx="42037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3333CC"/>
                </a:solidFill>
                <a:ea typeface="ＭＳ ゴシック" panose="020B0609070205080204" pitchFamily="49" charset="-128"/>
              </a:rPr>
              <a:t>側臥位での背部叩打　　</a:t>
            </a:r>
          </a:p>
        </p:txBody>
      </p:sp>
      <p:sp>
        <p:nvSpPr>
          <p:cNvPr id="101381" name="Text Box 5"/>
          <p:cNvSpPr txBox="1">
            <a:spLocks noChangeArrowheads="1"/>
          </p:cNvSpPr>
          <p:nvPr/>
        </p:nvSpPr>
        <p:spPr bwMode="auto">
          <a:xfrm>
            <a:off x="152400" y="4114800"/>
            <a:ext cx="4495800" cy="895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lnSpc>
                <a:spcPct val="110000"/>
              </a:lnSpc>
              <a:spcBef>
                <a:spcPct val="0"/>
              </a:spcBef>
              <a:buFontTx/>
              <a:buNone/>
            </a:pPr>
            <a:r>
              <a:rPr lang="ja-JP" altLang="en-US" sz="2400">
                <a:solidFill>
                  <a:srgbClr val="3333CC"/>
                </a:solidFill>
                <a:ea typeface="ＭＳ ゴシック" panose="020B0609070205080204" pitchFamily="49" charset="-128"/>
              </a:rPr>
              <a:t>下向きにして背部を叩打</a:t>
            </a:r>
          </a:p>
          <a:p>
            <a:pPr algn="ctr">
              <a:lnSpc>
                <a:spcPct val="110000"/>
              </a:lnSpc>
              <a:spcBef>
                <a:spcPct val="0"/>
              </a:spcBef>
              <a:buFontTx/>
              <a:buNone/>
            </a:pPr>
            <a:endParaRPr lang="en-US" altLang="ja-JP" sz="2400">
              <a:solidFill>
                <a:srgbClr val="3333CC"/>
              </a:solidFill>
              <a:ea typeface="ＭＳ ゴシック" panose="020B0609070205080204" pitchFamily="49" charset="-128"/>
            </a:endParaRPr>
          </a:p>
        </p:txBody>
      </p:sp>
      <p:sp>
        <p:nvSpPr>
          <p:cNvPr id="101382" name="Rectangle 6"/>
          <p:cNvSpPr>
            <a:spLocks noChangeArrowheads="1"/>
          </p:cNvSpPr>
          <p:nvPr/>
        </p:nvSpPr>
        <p:spPr bwMode="auto">
          <a:xfrm>
            <a:off x="4267200" y="1143000"/>
            <a:ext cx="457200" cy="388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ndParaRPr>
          </a:p>
        </p:txBody>
      </p:sp>
      <p:sp>
        <p:nvSpPr>
          <p:cNvPr id="261127" name="Text Box 7"/>
          <p:cNvSpPr txBox="1">
            <a:spLocks noChangeArrowheads="1"/>
          </p:cNvSpPr>
          <p:nvPr/>
        </p:nvSpPr>
        <p:spPr bwMode="auto">
          <a:xfrm>
            <a:off x="381000" y="4876800"/>
            <a:ext cx="4191000" cy="1860550"/>
          </a:xfrm>
          <a:prstGeom prst="rect">
            <a:avLst/>
          </a:prstGeom>
          <a:solidFill>
            <a:srgbClr val="FFD5D8"/>
          </a:solidFill>
          <a:ln w="28575">
            <a:solidFill>
              <a:srgbClr val="FF0000"/>
            </a:solidFill>
            <a:miter lim="800000"/>
            <a:headEnd/>
            <a:tailEnd/>
          </a:ln>
          <a:effectLst/>
        </p:spPr>
        <p:txBody>
          <a:bodyPr>
            <a:spAutoFit/>
          </a:bodyPr>
          <a:lstStyle/>
          <a:p>
            <a:pPr>
              <a:lnSpc>
                <a:spcPct val="110000"/>
              </a:lnSpc>
              <a:defRPr/>
            </a:pPr>
            <a:r>
              <a:rPr lang="ja-JP" altLang="en-US" sz="2400">
                <a:solidFill>
                  <a:srgbClr val="000000"/>
                </a:solidFill>
                <a:latin typeface="Times" charset="0"/>
                <a:ea typeface="ＭＳ ゴシック" pitchFamily="49" charset="-128"/>
              </a:rPr>
              <a:t>それでも改善しない場合は</a:t>
            </a:r>
            <a:r>
              <a:rPr lang="ja-JP" altLang="en-US" sz="2800" b="1">
                <a:solidFill>
                  <a:srgbClr val="FF0000"/>
                </a:solidFill>
                <a:effectLst>
                  <a:outerShdw blurRad="38100" dist="38100" dir="2700000" algn="tl">
                    <a:srgbClr val="000000"/>
                  </a:outerShdw>
                </a:effectLst>
                <a:latin typeface="Times" charset="0"/>
                <a:ea typeface="ＭＳ ゴシック" pitchFamily="49" charset="-128"/>
              </a:rPr>
              <a:t> </a:t>
            </a:r>
          </a:p>
          <a:p>
            <a:pPr>
              <a:lnSpc>
                <a:spcPct val="110000"/>
              </a:lnSpc>
              <a:defRPr/>
            </a:pPr>
            <a:r>
              <a:rPr lang="ja-JP" altLang="en-US" sz="3600" b="1">
                <a:solidFill>
                  <a:srgbClr val="FF0000"/>
                </a:solidFill>
                <a:effectLst>
                  <a:outerShdw blurRad="38100" dist="38100" dir="2700000" algn="tl">
                    <a:srgbClr val="000000"/>
                  </a:outerShdw>
                </a:effectLst>
                <a:latin typeface="Times" charset="0"/>
                <a:ea typeface="ＭＳ ゴシック" pitchFamily="49" charset="-128"/>
              </a:rPr>
              <a:t>吸引　</a:t>
            </a:r>
            <a:r>
              <a:rPr lang="ja-JP" altLang="en-US" sz="2400" b="1">
                <a:solidFill>
                  <a:srgbClr val="FF0000"/>
                </a:solidFill>
                <a:effectLst>
                  <a:outerShdw blurRad="38100" dist="38100" dir="2700000" algn="tl">
                    <a:srgbClr val="000000"/>
                  </a:outerShdw>
                </a:effectLst>
                <a:latin typeface="Times" charset="0"/>
                <a:ea typeface="ＭＳ ゴシック" pitchFamily="49" charset="-128"/>
              </a:rPr>
              <a:t>高い吸引圧　</a:t>
            </a:r>
          </a:p>
          <a:p>
            <a:pPr>
              <a:lnSpc>
                <a:spcPct val="110000"/>
              </a:lnSpc>
              <a:spcAft>
                <a:spcPct val="25000"/>
              </a:spcAft>
              <a:defRPr/>
            </a:pPr>
            <a:r>
              <a:rPr lang="ja-JP" altLang="en-US" sz="2400" b="1">
                <a:solidFill>
                  <a:srgbClr val="FF0000"/>
                </a:solidFill>
                <a:effectLst>
                  <a:outerShdw blurRad="38100" dist="38100" dir="2700000" algn="tl">
                    <a:srgbClr val="000000"/>
                  </a:outerShdw>
                </a:effectLst>
                <a:latin typeface="Times" charset="0"/>
                <a:ea typeface="ＭＳ ゴシック" pitchFamily="49" charset="-128"/>
              </a:rPr>
              <a:t>　　　　太い吸引チューブ</a:t>
            </a:r>
          </a:p>
          <a:p>
            <a:pPr>
              <a:lnSpc>
                <a:spcPct val="40000"/>
              </a:lnSpc>
              <a:defRPr/>
            </a:pPr>
            <a:r>
              <a:rPr lang="ja-JP" altLang="en-US" sz="2800" b="1">
                <a:solidFill>
                  <a:srgbClr val="FF0000"/>
                </a:solidFill>
                <a:effectLst>
                  <a:outerShdw blurRad="38100" dist="38100" dir="2700000" algn="tl">
                    <a:srgbClr val="000000"/>
                  </a:outerShdw>
                </a:effectLst>
                <a:latin typeface="Times" charset="0"/>
                <a:ea typeface="ＭＳ ゴシック" pitchFamily="49" charset="-128"/>
              </a:rPr>
              <a:t>　</a:t>
            </a:r>
          </a:p>
        </p:txBody>
      </p:sp>
      <p:sp>
        <p:nvSpPr>
          <p:cNvPr id="101384" name="Rectangle 8"/>
          <p:cNvSpPr>
            <a:spLocks noChangeArrowheads="1"/>
          </p:cNvSpPr>
          <p:nvPr/>
        </p:nvSpPr>
        <p:spPr bwMode="auto">
          <a:xfrm>
            <a:off x="381000" y="1066800"/>
            <a:ext cx="8001000" cy="76200"/>
          </a:xfrm>
          <a:prstGeom prst="rect">
            <a:avLst/>
          </a:prstGeom>
          <a:gradFill rotWithShape="0">
            <a:gsLst>
              <a:gs pos="0">
                <a:srgbClr val="17175E"/>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ndParaRPr>
          </a:p>
        </p:txBody>
      </p:sp>
      <p:sp>
        <p:nvSpPr>
          <p:cNvPr id="9"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D39</a:t>
            </a:r>
          </a:p>
        </p:txBody>
      </p:sp>
    </p:spTree>
    <p:extLst>
      <p:ext uri="{BB962C8B-B14F-4D97-AF65-F5344CB8AC3E}">
        <p14:creationId xmlns:p14="http://schemas.microsoft.com/office/powerpoint/2010/main" val="2366592084"/>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403225" y="115888"/>
            <a:ext cx="4984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Arial" panose="020B0604020202020204" pitchFamily="34" charset="0"/>
              </a:rPr>
              <a:t>食事・水分摂取量の低下の原因</a:t>
            </a:r>
          </a:p>
        </p:txBody>
      </p:sp>
      <p:sp>
        <p:nvSpPr>
          <p:cNvPr id="169987" name="Line 3"/>
          <p:cNvSpPr>
            <a:spLocks noChangeShapeType="1"/>
          </p:cNvSpPr>
          <p:nvPr/>
        </p:nvSpPr>
        <p:spPr bwMode="auto">
          <a:xfrm>
            <a:off x="323850" y="765175"/>
            <a:ext cx="84248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9988" name="Text Box 4"/>
          <p:cNvSpPr txBox="1">
            <a:spLocks noChangeArrowheads="1"/>
          </p:cNvSpPr>
          <p:nvPr/>
        </p:nvSpPr>
        <p:spPr bwMode="auto">
          <a:xfrm>
            <a:off x="2700338" y="5805488"/>
            <a:ext cx="38163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Arial" panose="020B0604020202020204" pitchFamily="34" charset="0"/>
              </a:rPr>
              <a:t>逆流性食道炎　　　</a:t>
            </a:r>
          </a:p>
          <a:p>
            <a:pPr eaLnBrk="1" hangingPunct="1">
              <a:spcBef>
                <a:spcPct val="0"/>
              </a:spcBef>
              <a:buFontTx/>
              <a:buNone/>
            </a:pPr>
            <a:r>
              <a:rPr lang="ja-JP" altLang="en-US" sz="2400">
                <a:latin typeface="Arial" panose="020B0604020202020204" pitchFamily="34" charset="0"/>
              </a:rPr>
              <a:t>十二指腸通過障害、</a:t>
            </a:r>
            <a:r>
              <a:rPr lang="ja-JP" altLang="en-US" sz="2800">
                <a:latin typeface="Arial" panose="020B0604020202020204" pitchFamily="34" charset="0"/>
              </a:rPr>
              <a:t>便秘</a:t>
            </a:r>
            <a:endParaRPr lang="ja-JP" altLang="en-US" sz="2400">
              <a:latin typeface="Arial" panose="020B0604020202020204" pitchFamily="34" charset="0"/>
            </a:endParaRPr>
          </a:p>
        </p:txBody>
      </p:sp>
      <p:sp>
        <p:nvSpPr>
          <p:cNvPr id="169989" name="Text Box 5"/>
          <p:cNvSpPr txBox="1">
            <a:spLocks noChangeArrowheads="1"/>
          </p:cNvSpPr>
          <p:nvPr/>
        </p:nvSpPr>
        <p:spPr bwMode="auto">
          <a:xfrm>
            <a:off x="250825" y="1177925"/>
            <a:ext cx="2327275" cy="955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Arial" panose="020B0604020202020204" pitchFamily="34" charset="0"/>
              </a:rPr>
              <a:t>摂食嚥下機能</a:t>
            </a:r>
          </a:p>
          <a:p>
            <a:pPr eaLnBrk="1" hangingPunct="1">
              <a:spcBef>
                <a:spcPct val="0"/>
              </a:spcBef>
              <a:buFontTx/>
              <a:buNone/>
            </a:pPr>
            <a:r>
              <a:rPr lang="ja-JP" altLang="en-US" sz="2800">
                <a:latin typeface="Arial" panose="020B0604020202020204" pitchFamily="34" charset="0"/>
              </a:rPr>
              <a:t>の障害（悪化）</a:t>
            </a:r>
          </a:p>
        </p:txBody>
      </p:sp>
      <p:sp>
        <p:nvSpPr>
          <p:cNvPr id="169990" name="Text Box 6"/>
          <p:cNvSpPr txBox="1">
            <a:spLocks noChangeArrowheads="1"/>
          </p:cNvSpPr>
          <p:nvPr/>
        </p:nvSpPr>
        <p:spPr bwMode="auto">
          <a:xfrm>
            <a:off x="2843213" y="819150"/>
            <a:ext cx="316865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Arial" panose="020B0604020202020204" pitchFamily="34" charset="0"/>
              </a:rPr>
              <a:t>嚥下機能低下　</a:t>
            </a:r>
          </a:p>
          <a:p>
            <a:pPr eaLnBrk="1" hangingPunct="1">
              <a:lnSpc>
                <a:spcPct val="50000"/>
              </a:lnSpc>
              <a:spcBef>
                <a:spcPct val="0"/>
              </a:spcBef>
              <a:buFontTx/>
              <a:buNone/>
            </a:pPr>
            <a:r>
              <a:rPr lang="ja-JP" altLang="en-US" sz="2800">
                <a:latin typeface="Arial" panose="020B0604020202020204" pitchFamily="34" charset="0"/>
              </a:rPr>
              <a:t>　　　　　　　　　　　　</a:t>
            </a:r>
          </a:p>
          <a:p>
            <a:pPr eaLnBrk="1" hangingPunct="1">
              <a:spcBef>
                <a:spcPct val="0"/>
              </a:spcBef>
              <a:buFontTx/>
              <a:buNone/>
            </a:pPr>
            <a:r>
              <a:rPr lang="ja-JP" altLang="en-US" sz="2800">
                <a:latin typeface="Arial" panose="020B0604020202020204" pitchFamily="34" charset="0"/>
              </a:rPr>
              <a:t>筋緊張亢進</a:t>
            </a:r>
          </a:p>
          <a:p>
            <a:pPr eaLnBrk="1" hangingPunct="1">
              <a:buFontTx/>
              <a:buNone/>
            </a:pPr>
            <a:r>
              <a:rPr lang="ja-JP" altLang="en-US" sz="2800">
                <a:latin typeface="Arial" panose="020B0604020202020204" pitchFamily="34" charset="0"/>
              </a:rPr>
              <a:t>薬による機能障害　</a:t>
            </a:r>
            <a:r>
              <a:rPr lang="ja-JP" altLang="en-US" sz="2400">
                <a:latin typeface="Arial" panose="020B0604020202020204" pitchFamily="34" charset="0"/>
              </a:rPr>
              <a:t>　　　　　　　</a:t>
            </a:r>
          </a:p>
        </p:txBody>
      </p:sp>
      <p:sp>
        <p:nvSpPr>
          <p:cNvPr id="169991" name="Text Box 7"/>
          <p:cNvSpPr txBox="1">
            <a:spLocks noChangeArrowheads="1"/>
          </p:cNvSpPr>
          <p:nvPr/>
        </p:nvSpPr>
        <p:spPr bwMode="auto">
          <a:xfrm>
            <a:off x="7164388" y="2997200"/>
            <a:ext cx="13668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Arial" panose="020B0604020202020204" pitchFamily="34" charset="0"/>
              </a:rPr>
              <a:t>咽頭滞</a:t>
            </a:r>
          </a:p>
          <a:p>
            <a:pPr eaLnBrk="1" hangingPunct="1">
              <a:spcBef>
                <a:spcPct val="0"/>
              </a:spcBef>
              <a:buFontTx/>
              <a:buNone/>
            </a:pPr>
            <a:r>
              <a:rPr lang="ja-JP" altLang="en-US" sz="2800">
                <a:latin typeface="Arial" panose="020B0604020202020204" pitchFamily="34" charset="0"/>
              </a:rPr>
              <a:t>留増加</a:t>
            </a:r>
          </a:p>
        </p:txBody>
      </p:sp>
      <p:sp>
        <p:nvSpPr>
          <p:cNvPr id="169992" name="Line 8"/>
          <p:cNvSpPr>
            <a:spLocks noChangeShapeType="1"/>
          </p:cNvSpPr>
          <p:nvPr/>
        </p:nvSpPr>
        <p:spPr bwMode="auto">
          <a:xfrm>
            <a:off x="5292725" y="1052513"/>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9993" name="Line 9"/>
          <p:cNvSpPr>
            <a:spLocks noChangeShapeType="1"/>
          </p:cNvSpPr>
          <p:nvPr/>
        </p:nvSpPr>
        <p:spPr bwMode="auto">
          <a:xfrm>
            <a:off x="5292725" y="1052513"/>
            <a:ext cx="142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9994" name="Line 10"/>
          <p:cNvSpPr>
            <a:spLocks noChangeShapeType="1"/>
          </p:cNvSpPr>
          <p:nvPr/>
        </p:nvSpPr>
        <p:spPr bwMode="auto">
          <a:xfrm flipV="1">
            <a:off x="5292725" y="1484313"/>
            <a:ext cx="142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9995" name="Text Box 11"/>
          <p:cNvSpPr txBox="1">
            <a:spLocks noChangeArrowheads="1"/>
          </p:cNvSpPr>
          <p:nvPr/>
        </p:nvSpPr>
        <p:spPr bwMode="auto">
          <a:xfrm>
            <a:off x="468313" y="4240213"/>
            <a:ext cx="1971675" cy="7858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20000"/>
              </a:lnSpc>
              <a:spcBef>
                <a:spcPct val="0"/>
              </a:spcBef>
              <a:spcAft>
                <a:spcPct val="20000"/>
              </a:spcAft>
              <a:buFontTx/>
              <a:buNone/>
            </a:pPr>
            <a:r>
              <a:rPr lang="ja-JP" altLang="en-US" sz="2800">
                <a:latin typeface="Arial" panose="020B0604020202020204" pitchFamily="34" charset="0"/>
              </a:rPr>
              <a:t>呼吸の障害</a:t>
            </a:r>
          </a:p>
          <a:p>
            <a:pPr eaLnBrk="1" hangingPunct="1">
              <a:lnSpc>
                <a:spcPct val="20000"/>
              </a:lnSpc>
              <a:spcBef>
                <a:spcPct val="0"/>
              </a:spcBef>
              <a:buFontTx/>
              <a:buNone/>
            </a:pPr>
            <a:r>
              <a:rPr lang="ja-JP" altLang="en-US" sz="2800">
                <a:latin typeface="Arial" panose="020B0604020202020204" pitchFamily="34" charset="0"/>
              </a:rPr>
              <a:t>　　</a:t>
            </a:r>
          </a:p>
        </p:txBody>
      </p:sp>
      <p:sp>
        <p:nvSpPr>
          <p:cNvPr id="169996" name="Text Box 12"/>
          <p:cNvSpPr txBox="1">
            <a:spLocks noChangeArrowheads="1"/>
          </p:cNvSpPr>
          <p:nvPr/>
        </p:nvSpPr>
        <p:spPr bwMode="auto">
          <a:xfrm>
            <a:off x="2771775" y="4138613"/>
            <a:ext cx="3265488"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Arial" panose="020B0604020202020204" pitchFamily="34" charset="0"/>
              </a:rPr>
              <a:t>気道感染、痰の貯留</a:t>
            </a:r>
          </a:p>
          <a:p>
            <a:pPr eaLnBrk="1" hangingPunct="1">
              <a:spcBef>
                <a:spcPct val="0"/>
              </a:spcBef>
              <a:buFontTx/>
              <a:buNone/>
            </a:pPr>
            <a:r>
              <a:rPr lang="ja-JP" altLang="en-US" sz="2800">
                <a:latin typeface="Arial" panose="020B0604020202020204" pitchFamily="34" charset="0"/>
              </a:rPr>
              <a:t>鼻呼吸の障害</a:t>
            </a:r>
          </a:p>
          <a:p>
            <a:pPr eaLnBrk="1" hangingPunct="1">
              <a:spcBef>
                <a:spcPct val="0"/>
              </a:spcBef>
              <a:buFontTx/>
              <a:buNone/>
            </a:pPr>
            <a:r>
              <a:rPr lang="ja-JP" altLang="en-US" sz="2400">
                <a:latin typeface="Arial" panose="020B0604020202020204" pitchFamily="34" charset="0"/>
              </a:rPr>
              <a:t>   鼻炎　副鼻腔炎</a:t>
            </a:r>
            <a:endParaRPr lang="ja-JP" altLang="en-US" sz="2800">
              <a:latin typeface="Arial" panose="020B0604020202020204" pitchFamily="34" charset="0"/>
            </a:endParaRPr>
          </a:p>
          <a:p>
            <a:pPr eaLnBrk="1" hangingPunct="1">
              <a:spcBef>
                <a:spcPct val="0"/>
              </a:spcBef>
              <a:buFontTx/>
              <a:buNone/>
            </a:pPr>
            <a:r>
              <a:rPr lang="ja-JP" altLang="en-US" sz="2800">
                <a:latin typeface="Arial" panose="020B0604020202020204" pitchFamily="34" charset="0"/>
              </a:rPr>
              <a:t>呼吸機能低下</a:t>
            </a:r>
          </a:p>
        </p:txBody>
      </p:sp>
      <p:sp>
        <p:nvSpPr>
          <p:cNvPr id="169997" name="Text Box 13"/>
          <p:cNvSpPr txBox="1">
            <a:spLocks noChangeArrowheads="1"/>
          </p:cNvSpPr>
          <p:nvPr/>
        </p:nvSpPr>
        <p:spPr bwMode="auto">
          <a:xfrm>
            <a:off x="7319963" y="1914525"/>
            <a:ext cx="996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a:latin typeface="Arial" panose="020B0604020202020204" pitchFamily="34" charset="0"/>
              </a:rPr>
              <a:t>誤嚥</a:t>
            </a:r>
          </a:p>
        </p:txBody>
      </p:sp>
      <p:sp>
        <p:nvSpPr>
          <p:cNvPr id="169998" name="Text Box 14"/>
          <p:cNvSpPr txBox="1">
            <a:spLocks noChangeArrowheads="1"/>
          </p:cNvSpPr>
          <p:nvPr/>
        </p:nvSpPr>
        <p:spPr bwMode="auto">
          <a:xfrm>
            <a:off x="5364163" y="754063"/>
            <a:ext cx="3044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Arial" panose="020B0604020202020204" pitchFamily="34" charset="0"/>
              </a:rPr>
              <a:t>加齢による悪化</a:t>
            </a:r>
          </a:p>
          <a:p>
            <a:pPr eaLnBrk="1" hangingPunct="1">
              <a:spcBef>
                <a:spcPct val="0"/>
              </a:spcBef>
              <a:buFontTx/>
              <a:buNone/>
            </a:pPr>
            <a:r>
              <a:rPr lang="ja-JP" altLang="en-US" sz="2800">
                <a:latin typeface="Arial" panose="020B0604020202020204" pitchFamily="34" charset="0"/>
              </a:rPr>
              <a:t>進行性疾患の進行</a:t>
            </a:r>
          </a:p>
        </p:txBody>
      </p:sp>
      <p:sp>
        <p:nvSpPr>
          <p:cNvPr id="169999" name="Oval 15"/>
          <p:cNvSpPr>
            <a:spLocks noChangeArrowheads="1"/>
          </p:cNvSpPr>
          <p:nvPr/>
        </p:nvSpPr>
        <p:spPr bwMode="auto">
          <a:xfrm>
            <a:off x="6877050" y="1774825"/>
            <a:ext cx="1871663" cy="86201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70000" name="Text Box 16"/>
          <p:cNvSpPr txBox="1">
            <a:spLocks noChangeArrowheads="1"/>
          </p:cNvSpPr>
          <p:nvPr/>
        </p:nvSpPr>
        <p:spPr bwMode="auto">
          <a:xfrm>
            <a:off x="512763" y="2709863"/>
            <a:ext cx="1971675" cy="957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50000"/>
              </a:lnSpc>
              <a:spcBef>
                <a:spcPct val="0"/>
              </a:spcBef>
              <a:buFontTx/>
              <a:buNone/>
            </a:pPr>
            <a:r>
              <a:rPr lang="ja-JP" altLang="en-US" sz="2800">
                <a:latin typeface="Arial" panose="020B0604020202020204" pitchFamily="34" charset="0"/>
              </a:rPr>
              <a:t>　　　</a:t>
            </a:r>
          </a:p>
          <a:p>
            <a:pPr eaLnBrk="1" hangingPunct="1">
              <a:spcBef>
                <a:spcPct val="0"/>
              </a:spcBef>
              <a:buFontTx/>
              <a:buNone/>
            </a:pPr>
            <a:r>
              <a:rPr lang="ja-JP" altLang="en-US" sz="2800">
                <a:latin typeface="Arial" panose="020B0604020202020204" pitchFamily="34" charset="0"/>
              </a:rPr>
              <a:t>意欲の低下</a:t>
            </a:r>
          </a:p>
          <a:p>
            <a:pPr eaLnBrk="1" hangingPunct="1">
              <a:lnSpc>
                <a:spcPct val="50000"/>
              </a:lnSpc>
              <a:spcBef>
                <a:spcPct val="0"/>
              </a:spcBef>
              <a:buFontTx/>
              <a:buNone/>
            </a:pPr>
            <a:r>
              <a:rPr lang="ja-JP" altLang="en-US" sz="2800">
                <a:latin typeface="Arial" panose="020B0604020202020204" pitchFamily="34" charset="0"/>
              </a:rPr>
              <a:t>　　　</a:t>
            </a:r>
          </a:p>
        </p:txBody>
      </p:sp>
      <p:sp>
        <p:nvSpPr>
          <p:cNvPr id="170001" name="Text Box 17"/>
          <p:cNvSpPr txBox="1">
            <a:spLocks noChangeArrowheads="1"/>
          </p:cNvSpPr>
          <p:nvPr/>
        </p:nvSpPr>
        <p:spPr bwMode="auto">
          <a:xfrm>
            <a:off x="2771775" y="2776538"/>
            <a:ext cx="33845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Arial" panose="020B0604020202020204" pitchFamily="34" charset="0"/>
              </a:rPr>
              <a:t>食形態、味</a:t>
            </a:r>
          </a:p>
          <a:p>
            <a:pPr eaLnBrk="1" hangingPunct="1">
              <a:spcBef>
                <a:spcPct val="0"/>
              </a:spcBef>
              <a:buFontTx/>
              <a:buNone/>
            </a:pPr>
            <a:r>
              <a:rPr lang="ja-JP" altLang="en-US" sz="2800">
                <a:latin typeface="Arial" panose="020B0604020202020204" pitchFamily="34" charset="0"/>
              </a:rPr>
              <a:t>薬</a:t>
            </a:r>
            <a:r>
              <a:rPr lang="ja-JP" altLang="en-US" sz="2400">
                <a:latin typeface="Arial" panose="020B0604020202020204" pitchFamily="34" charset="0"/>
              </a:rPr>
              <a:t>（エクセグランなど）</a:t>
            </a:r>
          </a:p>
          <a:p>
            <a:pPr eaLnBrk="1" hangingPunct="1">
              <a:spcBef>
                <a:spcPct val="0"/>
              </a:spcBef>
              <a:buFontTx/>
              <a:buNone/>
            </a:pPr>
            <a:r>
              <a:rPr lang="ja-JP" altLang="en-US" sz="2800">
                <a:latin typeface="Arial" panose="020B0604020202020204" pitchFamily="34" charset="0"/>
              </a:rPr>
              <a:t>体調　</a:t>
            </a:r>
            <a:r>
              <a:rPr lang="ja-JP" altLang="en-US" sz="2400">
                <a:latin typeface="Arial" panose="020B0604020202020204" pitchFamily="34" charset="0"/>
              </a:rPr>
              <a:t>季節、生理周期</a:t>
            </a:r>
          </a:p>
        </p:txBody>
      </p:sp>
      <p:sp>
        <p:nvSpPr>
          <p:cNvPr id="170002" name="Text Box 18"/>
          <p:cNvSpPr txBox="1">
            <a:spLocks noChangeArrowheads="1"/>
          </p:cNvSpPr>
          <p:nvPr/>
        </p:nvSpPr>
        <p:spPr bwMode="auto">
          <a:xfrm>
            <a:off x="512763" y="5949950"/>
            <a:ext cx="1971675"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Arial" panose="020B0604020202020204" pitchFamily="34" charset="0"/>
              </a:rPr>
              <a:t>消化管障害</a:t>
            </a:r>
          </a:p>
        </p:txBody>
      </p:sp>
      <p:sp>
        <p:nvSpPr>
          <p:cNvPr id="170003" name="Line 19"/>
          <p:cNvSpPr>
            <a:spLocks noChangeShapeType="1"/>
          </p:cNvSpPr>
          <p:nvPr/>
        </p:nvSpPr>
        <p:spPr bwMode="auto">
          <a:xfrm>
            <a:off x="6011863" y="3284538"/>
            <a:ext cx="1008062"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0004" name="Text Box 20"/>
          <p:cNvSpPr txBox="1">
            <a:spLocks noChangeArrowheads="1"/>
          </p:cNvSpPr>
          <p:nvPr/>
        </p:nvSpPr>
        <p:spPr bwMode="auto">
          <a:xfrm>
            <a:off x="6443663" y="5915025"/>
            <a:ext cx="11080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肝障害</a:t>
            </a:r>
          </a:p>
        </p:txBody>
      </p:sp>
      <p:sp>
        <p:nvSpPr>
          <p:cNvPr id="170005" name="Line 21"/>
          <p:cNvSpPr>
            <a:spLocks noChangeShapeType="1"/>
          </p:cNvSpPr>
          <p:nvPr/>
        </p:nvSpPr>
        <p:spPr bwMode="auto">
          <a:xfrm flipV="1">
            <a:off x="7812088" y="2636838"/>
            <a:ext cx="0" cy="2873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0006" name="Line 22"/>
          <p:cNvSpPr>
            <a:spLocks noChangeShapeType="1"/>
          </p:cNvSpPr>
          <p:nvPr/>
        </p:nvSpPr>
        <p:spPr bwMode="auto">
          <a:xfrm>
            <a:off x="6156325" y="2319338"/>
            <a:ext cx="936625" cy="4318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0007" name="Line 23"/>
          <p:cNvSpPr>
            <a:spLocks noChangeShapeType="1"/>
          </p:cNvSpPr>
          <p:nvPr/>
        </p:nvSpPr>
        <p:spPr bwMode="auto">
          <a:xfrm flipH="1" flipV="1">
            <a:off x="2555875" y="2781300"/>
            <a:ext cx="4321175" cy="71438"/>
          </a:xfrm>
          <a:prstGeom prst="line">
            <a:avLst/>
          </a:prstGeom>
          <a:noFill/>
          <a:ln w="2857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0008" name="Line 24"/>
          <p:cNvSpPr>
            <a:spLocks noChangeShapeType="1"/>
          </p:cNvSpPr>
          <p:nvPr/>
        </p:nvSpPr>
        <p:spPr bwMode="auto">
          <a:xfrm flipV="1">
            <a:off x="6227763" y="4005263"/>
            <a:ext cx="792162" cy="57626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0009" name="Oval 25"/>
          <p:cNvSpPr>
            <a:spLocks noChangeArrowheads="1"/>
          </p:cNvSpPr>
          <p:nvPr/>
        </p:nvSpPr>
        <p:spPr bwMode="auto">
          <a:xfrm>
            <a:off x="7019925" y="2984500"/>
            <a:ext cx="1511300" cy="10064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70010" name="Text Box 26"/>
          <p:cNvSpPr txBox="1">
            <a:spLocks noChangeArrowheads="1"/>
          </p:cNvSpPr>
          <p:nvPr/>
        </p:nvSpPr>
        <p:spPr bwMode="auto">
          <a:xfrm>
            <a:off x="7793038" y="5805488"/>
            <a:ext cx="1108075"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心機能</a:t>
            </a:r>
          </a:p>
          <a:p>
            <a:pPr eaLnBrk="1" hangingPunct="1">
              <a:spcBef>
                <a:spcPct val="0"/>
              </a:spcBef>
              <a:buFontTx/>
              <a:buNone/>
            </a:pPr>
            <a:r>
              <a:rPr lang="ja-JP" altLang="en-US" sz="2400">
                <a:latin typeface="Arial" panose="020B0604020202020204" pitchFamily="34" charset="0"/>
              </a:rPr>
              <a:t>低下</a:t>
            </a:r>
          </a:p>
        </p:txBody>
      </p:sp>
      <p:sp>
        <p:nvSpPr>
          <p:cNvPr id="170011" name="Text Box 27"/>
          <p:cNvSpPr txBox="1">
            <a:spLocks noChangeArrowheads="1"/>
          </p:cNvSpPr>
          <p:nvPr/>
        </p:nvSpPr>
        <p:spPr bwMode="auto">
          <a:xfrm>
            <a:off x="631825" y="2205038"/>
            <a:ext cx="1716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b="1">
                <a:latin typeface="Arial" panose="020B0604020202020204" pitchFamily="34" charset="0"/>
              </a:rPr>
              <a:t>覚醒度低下</a:t>
            </a:r>
          </a:p>
        </p:txBody>
      </p:sp>
      <p:sp>
        <p:nvSpPr>
          <p:cNvPr id="170012" name="Line 28"/>
          <p:cNvSpPr>
            <a:spLocks noChangeShapeType="1"/>
          </p:cNvSpPr>
          <p:nvPr/>
        </p:nvSpPr>
        <p:spPr bwMode="auto">
          <a:xfrm>
            <a:off x="6156325" y="1916113"/>
            <a:ext cx="647700" cy="14446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0" name="テキスト ボックス 1"/>
          <p:cNvSpPr txBox="1">
            <a:spLocks noChangeArrowheads="1"/>
          </p:cNvSpPr>
          <p:nvPr/>
        </p:nvSpPr>
        <p:spPr bwMode="auto">
          <a:xfrm>
            <a:off x="8316913" y="4896168"/>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D40</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347663" y="173038"/>
            <a:ext cx="7896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latin typeface="Arial" panose="020B0604020202020204" pitchFamily="34" charset="0"/>
                <a:ea typeface="ＭＳ Ｐゴシック" panose="020B0600070205080204" pitchFamily="50" charset="-128"/>
              </a:rPr>
              <a:t>食事水分摂取の減少やトラブルへの具体的対応　１</a:t>
            </a:r>
          </a:p>
        </p:txBody>
      </p:sp>
      <p:sp>
        <p:nvSpPr>
          <p:cNvPr id="115715" name="Line 3"/>
          <p:cNvSpPr>
            <a:spLocks noChangeShapeType="1"/>
          </p:cNvSpPr>
          <p:nvPr/>
        </p:nvSpPr>
        <p:spPr bwMode="auto">
          <a:xfrm>
            <a:off x="323850" y="836613"/>
            <a:ext cx="8496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a typeface="Osaka" charset="-128"/>
            </a:endParaRPr>
          </a:p>
        </p:txBody>
      </p:sp>
      <p:sp>
        <p:nvSpPr>
          <p:cNvPr id="115716" name="Text Box 4"/>
          <p:cNvSpPr txBox="1">
            <a:spLocks noChangeArrowheads="1"/>
          </p:cNvSpPr>
          <p:nvPr/>
        </p:nvSpPr>
        <p:spPr bwMode="auto">
          <a:xfrm>
            <a:off x="323850" y="908050"/>
            <a:ext cx="837247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3333CC"/>
                </a:solidFill>
                <a:latin typeface="Arial" panose="020B0604020202020204" pitchFamily="34" charset="0"/>
                <a:ea typeface="ＭＳ Ｐゴシック" panose="020B0600070205080204" pitchFamily="50" charset="-128"/>
              </a:rPr>
              <a:t>・姿勢の見直し、調整　（首の角度、全体の姿勢）</a:t>
            </a:r>
          </a:p>
          <a:p>
            <a:pPr>
              <a:spcBef>
                <a:spcPct val="0"/>
              </a:spcBef>
              <a:buFontTx/>
              <a:buNone/>
            </a:pPr>
            <a:r>
              <a:rPr lang="ja-JP" altLang="en-US" sz="2800">
                <a:solidFill>
                  <a:srgbClr val="000000"/>
                </a:solidFill>
                <a:latin typeface="Arial" panose="020B0604020202020204" pitchFamily="34" charset="0"/>
                <a:ea typeface="ＭＳ Ｐゴシック" panose="020B0600070205080204" pitchFamily="50" charset="-128"/>
              </a:rPr>
              <a:t>　   垂直座位</a:t>
            </a:r>
            <a:r>
              <a:rPr lang="en-US" altLang="ja-JP" sz="2800">
                <a:solidFill>
                  <a:srgbClr val="000000"/>
                </a:solidFill>
                <a:latin typeface="Arial" panose="020B0604020202020204" pitchFamily="34" charset="0"/>
                <a:ea typeface="ＭＳ Ｐゴシック" panose="020B0600070205080204" pitchFamily="50" charset="-128"/>
              </a:rPr>
              <a:t>､</a:t>
            </a:r>
            <a:r>
              <a:rPr lang="ja-JP" altLang="en-US" sz="2800">
                <a:solidFill>
                  <a:srgbClr val="000000"/>
                </a:solidFill>
                <a:latin typeface="Arial" panose="020B0604020202020204" pitchFamily="34" charset="0"/>
                <a:ea typeface="ＭＳ Ｐゴシック" panose="020B0600070205080204" pitchFamily="50" charset="-128"/>
              </a:rPr>
              <a:t>軽い前かがみ</a:t>
            </a:r>
            <a:r>
              <a:rPr lang="en-US" altLang="ja-JP" sz="2800">
                <a:solidFill>
                  <a:srgbClr val="000000"/>
                </a:solidFill>
                <a:latin typeface="Arial" panose="020B0604020202020204" pitchFamily="34" charset="0"/>
                <a:ea typeface="ＭＳ Ｐゴシック" panose="020B0600070205080204" pitchFamily="50" charset="-128"/>
              </a:rPr>
              <a:t>､</a:t>
            </a:r>
            <a:r>
              <a:rPr lang="ja-JP" altLang="en-US" sz="2800">
                <a:solidFill>
                  <a:srgbClr val="000000"/>
                </a:solidFill>
                <a:latin typeface="Arial" panose="020B0604020202020204" pitchFamily="34" charset="0"/>
                <a:ea typeface="ＭＳ Ｐゴシック" panose="020B0600070205080204" pitchFamily="50" charset="-128"/>
              </a:rPr>
              <a:t>頸部後屈位（顎出し）</a:t>
            </a:r>
          </a:p>
          <a:p>
            <a:pPr>
              <a:spcBef>
                <a:spcPct val="0"/>
              </a:spcBef>
              <a:buFontTx/>
              <a:buNone/>
            </a:pPr>
            <a:r>
              <a:rPr lang="ja-JP" altLang="en-US" sz="2800">
                <a:solidFill>
                  <a:srgbClr val="000000"/>
                </a:solidFill>
                <a:latin typeface="Arial" panose="020B0604020202020204" pitchFamily="34" charset="0"/>
                <a:ea typeface="ＭＳ Ｐゴシック" panose="020B0600070205080204" pitchFamily="50" charset="-128"/>
              </a:rPr>
              <a:t>　　　→ 軽いリクライニング</a:t>
            </a:r>
            <a:r>
              <a:rPr lang="en-US" altLang="ja-JP" sz="2800">
                <a:solidFill>
                  <a:srgbClr val="000000"/>
                </a:solidFill>
                <a:latin typeface="Arial" panose="020B0604020202020204" pitchFamily="34" charset="0"/>
                <a:ea typeface="ＭＳ Ｐゴシック" panose="020B0600070205080204" pitchFamily="50" charset="-128"/>
              </a:rPr>
              <a:t>､</a:t>
            </a:r>
            <a:r>
              <a:rPr lang="ja-JP" altLang="en-US" sz="2800">
                <a:solidFill>
                  <a:srgbClr val="000000"/>
                </a:solidFill>
                <a:latin typeface="Arial" panose="020B0604020202020204" pitchFamily="34" charset="0"/>
                <a:ea typeface="ＭＳ Ｐゴシック" panose="020B0600070205080204" pitchFamily="50" charset="-128"/>
              </a:rPr>
              <a:t>頸部中間位</a:t>
            </a:r>
            <a:r>
              <a:rPr lang="en-US" altLang="ja-JP" sz="2800">
                <a:solidFill>
                  <a:srgbClr val="000000"/>
                </a:solidFill>
                <a:latin typeface="Arial" panose="020B0604020202020204" pitchFamily="34" charset="0"/>
                <a:ea typeface="ＭＳ Ｐゴシック" panose="020B0600070205080204" pitchFamily="50" charset="-128"/>
              </a:rPr>
              <a:t>､</a:t>
            </a:r>
            <a:r>
              <a:rPr lang="ja-JP" altLang="en-US" sz="2800">
                <a:solidFill>
                  <a:srgbClr val="000000"/>
                </a:solidFill>
                <a:latin typeface="Arial" panose="020B0604020202020204" pitchFamily="34" charset="0"/>
                <a:ea typeface="ＭＳ Ｐゴシック" panose="020B0600070205080204" pitchFamily="50" charset="-128"/>
              </a:rPr>
              <a:t>軽く顎引き</a:t>
            </a:r>
          </a:p>
          <a:p>
            <a:pPr>
              <a:spcBef>
                <a:spcPct val="0"/>
              </a:spcBef>
              <a:buFontTx/>
              <a:buNone/>
            </a:pPr>
            <a:r>
              <a:rPr lang="ja-JP" altLang="en-US" sz="2800">
                <a:solidFill>
                  <a:srgbClr val="000000"/>
                </a:solidFill>
                <a:latin typeface="Arial" panose="020B0604020202020204" pitchFamily="34" charset="0"/>
                <a:ea typeface="ＭＳ Ｐゴシック" panose="020B0600070205080204" pitchFamily="50" charset="-128"/>
              </a:rPr>
              <a:t>　   前かがみ、うつぶせ気味での摂取</a:t>
            </a:r>
          </a:p>
          <a:p>
            <a:pPr>
              <a:spcBef>
                <a:spcPct val="0"/>
              </a:spcBef>
              <a:buFontTx/>
              <a:buNone/>
            </a:pPr>
            <a:r>
              <a:rPr lang="ja-JP" altLang="en-US" sz="2800">
                <a:solidFill>
                  <a:srgbClr val="000000"/>
                </a:solidFill>
                <a:latin typeface="Arial" panose="020B0604020202020204" pitchFamily="34" charset="0"/>
                <a:ea typeface="ＭＳ Ｐゴシック" panose="020B0600070205080204" pitchFamily="50" charset="-128"/>
              </a:rPr>
              <a:t>     重度ケース　リクライニングの強い姿勢～水平臥位　　　　　　</a:t>
            </a:r>
          </a:p>
          <a:p>
            <a:pPr>
              <a:spcBef>
                <a:spcPct val="30000"/>
              </a:spcBef>
              <a:buFontTx/>
              <a:buNone/>
            </a:pPr>
            <a:r>
              <a:rPr lang="ja-JP" altLang="en-US" sz="2800">
                <a:solidFill>
                  <a:srgbClr val="3333CC"/>
                </a:solidFill>
                <a:latin typeface="Arial" panose="020B0604020202020204" pitchFamily="34" charset="0"/>
                <a:ea typeface="ＭＳ Ｐゴシック" panose="020B0600070205080204" pitchFamily="50" charset="-128"/>
              </a:rPr>
              <a:t>・食形態の見直し、適度なトロミ付け</a:t>
            </a:r>
          </a:p>
          <a:p>
            <a:pPr>
              <a:spcBef>
                <a:spcPct val="0"/>
              </a:spcBef>
              <a:buFontTx/>
              <a:buNone/>
            </a:pPr>
            <a:r>
              <a:rPr lang="ja-JP" altLang="en-US" sz="2800">
                <a:solidFill>
                  <a:srgbClr val="000000"/>
                </a:solidFill>
                <a:latin typeface="Arial" panose="020B0604020202020204" pitchFamily="34" charset="0"/>
                <a:ea typeface="ＭＳ Ｐゴシック" panose="020B0600070205080204" pitchFamily="50" charset="-128"/>
              </a:rPr>
              <a:t>　   本人の意欲が低下しないよう注意</a:t>
            </a:r>
          </a:p>
          <a:p>
            <a:pPr>
              <a:spcBef>
                <a:spcPct val="0"/>
              </a:spcBef>
              <a:buFontTx/>
              <a:buNone/>
            </a:pPr>
            <a:r>
              <a:rPr lang="ja-JP" altLang="en-US" sz="2800">
                <a:solidFill>
                  <a:srgbClr val="000000"/>
                </a:solidFill>
                <a:latin typeface="Arial" panose="020B0604020202020204" pitchFamily="34" charset="0"/>
                <a:ea typeface="ＭＳ Ｐゴシック" panose="020B0600070205080204" pitchFamily="50" charset="-128"/>
              </a:rPr>
              <a:t>      咀嚼機能と嚥下機能の両面への配慮</a:t>
            </a:r>
          </a:p>
          <a:p>
            <a:pPr>
              <a:spcBef>
                <a:spcPct val="30000"/>
              </a:spcBef>
              <a:buFontTx/>
              <a:buNone/>
            </a:pPr>
            <a:r>
              <a:rPr lang="ja-JP" altLang="en-US" sz="2800">
                <a:solidFill>
                  <a:srgbClr val="000000"/>
                </a:solidFill>
                <a:latin typeface="Arial" panose="020B0604020202020204" pitchFamily="34" charset="0"/>
                <a:ea typeface="ＭＳ Ｐゴシック" panose="020B0600070205080204" pitchFamily="50" charset="-128"/>
              </a:rPr>
              <a:t>姿勢、食形態とも</a:t>
            </a:r>
          </a:p>
          <a:p>
            <a:pPr>
              <a:spcBef>
                <a:spcPct val="0"/>
              </a:spcBef>
              <a:buFontTx/>
              <a:buNone/>
            </a:pPr>
            <a:r>
              <a:rPr lang="ja-JP" altLang="en-US" sz="2800">
                <a:solidFill>
                  <a:srgbClr val="000000"/>
                </a:solidFill>
                <a:latin typeface="Arial" panose="020B0604020202020204" pitchFamily="34" charset="0"/>
                <a:ea typeface="ＭＳ Ｐゴシック" panose="020B0600070205080204" pitchFamily="50" charset="-128"/>
              </a:rPr>
              <a:t>　 　</a:t>
            </a:r>
            <a:r>
              <a:rPr lang="ja-JP" altLang="en-US" sz="2800">
                <a:solidFill>
                  <a:srgbClr val="3333CC"/>
                </a:solidFill>
                <a:latin typeface="Arial" panose="020B0604020202020204" pitchFamily="34" charset="0"/>
                <a:ea typeface="ＭＳ Ｐゴシック" panose="020B0600070205080204" pitchFamily="50" charset="-128"/>
              </a:rPr>
              <a:t>本人が好む、口の動きが良い、</a:t>
            </a:r>
          </a:p>
          <a:p>
            <a:pPr>
              <a:spcBef>
                <a:spcPct val="0"/>
              </a:spcBef>
              <a:buFontTx/>
              <a:buNone/>
            </a:pPr>
            <a:r>
              <a:rPr lang="ja-JP" altLang="en-US" sz="2800">
                <a:solidFill>
                  <a:srgbClr val="3333CC"/>
                </a:solidFill>
                <a:latin typeface="Arial" panose="020B0604020202020204" pitchFamily="34" charset="0"/>
                <a:ea typeface="ＭＳ Ｐゴシック" panose="020B0600070205080204" pitchFamily="50" charset="-128"/>
              </a:rPr>
              <a:t>　 　喘鳴（ゼロゼロ、ゼコゼコ）やむせが少ない、</a:t>
            </a:r>
          </a:p>
          <a:p>
            <a:pPr>
              <a:spcBef>
                <a:spcPct val="0"/>
              </a:spcBef>
              <a:buFontTx/>
              <a:buNone/>
            </a:pPr>
            <a:r>
              <a:rPr lang="ja-JP" altLang="en-US" sz="2800">
                <a:solidFill>
                  <a:srgbClr val="3333CC"/>
                </a:solidFill>
                <a:latin typeface="Arial" panose="020B0604020202020204" pitchFamily="34" charset="0"/>
                <a:ea typeface="ＭＳ Ｐゴシック" panose="020B0600070205080204" pitchFamily="50" charset="-128"/>
              </a:rPr>
              <a:t>　　ような選択が、嚥下造影検査でも、良いことが多い</a:t>
            </a:r>
            <a:r>
              <a:rPr lang="ja-JP" altLang="en-US" sz="2800">
                <a:solidFill>
                  <a:srgbClr val="000000"/>
                </a:solidFill>
                <a:latin typeface="Arial" panose="020B0604020202020204" pitchFamily="34" charset="0"/>
                <a:ea typeface="ＭＳ Ｐゴシック" panose="020B0600070205080204" pitchFamily="50" charset="-128"/>
              </a:rPr>
              <a:t>　    </a:t>
            </a:r>
          </a:p>
        </p:txBody>
      </p:sp>
      <p:sp>
        <p:nvSpPr>
          <p:cNvPr id="5"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D41</a:t>
            </a:r>
          </a:p>
        </p:txBody>
      </p:sp>
    </p:spTree>
    <p:extLst>
      <p:ext uri="{BB962C8B-B14F-4D97-AF65-F5344CB8AC3E}">
        <p14:creationId xmlns:p14="http://schemas.microsoft.com/office/powerpoint/2010/main" val="159571320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204788" y="30163"/>
            <a:ext cx="7896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latin typeface="Arial" panose="020B0604020202020204" pitchFamily="34" charset="0"/>
                <a:ea typeface="ＭＳ Ｐゴシック" panose="020B0600070205080204" pitchFamily="50" charset="-128"/>
              </a:rPr>
              <a:t>食事水分摂取の減少やトラブルへの具体的対応　２</a:t>
            </a:r>
          </a:p>
        </p:txBody>
      </p:sp>
      <p:sp>
        <p:nvSpPr>
          <p:cNvPr id="116739" name="Line 3"/>
          <p:cNvSpPr>
            <a:spLocks noChangeShapeType="1"/>
          </p:cNvSpPr>
          <p:nvPr/>
        </p:nvSpPr>
        <p:spPr bwMode="auto">
          <a:xfrm>
            <a:off x="323850" y="601663"/>
            <a:ext cx="8496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a typeface="Osaka" charset="-128"/>
            </a:endParaRPr>
          </a:p>
        </p:txBody>
      </p:sp>
      <p:sp>
        <p:nvSpPr>
          <p:cNvPr id="116740" name="Text Box 4"/>
          <p:cNvSpPr txBox="1">
            <a:spLocks noChangeArrowheads="1"/>
          </p:cNvSpPr>
          <p:nvPr/>
        </p:nvSpPr>
        <p:spPr bwMode="auto">
          <a:xfrm>
            <a:off x="250825" y="669925"/>
            <a:ext cx="8713788"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u="sng">
                <a:solidFill>
                  <a:srgbClr val="3333CC"/>
                </a:solidFill>
                <a:latin typeface="Arial" panose="020B0604020202020204" pitchFamily="34" charset="0"/>
                <a:ea typeface="ＭＳ Ｐゴシック" panose="020B0600070205080204" pitchFamily="50" charset="-128"/>
              </a:rPr>
              <a:t>ゼロゼロ、ゼコゼコという喘鳴がある</a:t>
            </a:r>
          </a:p>
          <a:p>
            <a:pPr>
              <a:spcBef>
                <a:spcPct val="10000"/>
              </a:spcBef>
              <a:buFontTx/>
              <a:buNone/>
            </a:pPr>
            <a:r>
              <a:rPr lang="ja-JP" altLang="en-US" sz="2800">
                <a:solidFill>
                  <a:srgbClr val="000000"/>
                </a:solidFill>
                <a:latin typeface="Arial" panose="020B0604020202020204" pitchFamily="34" charset="0"/>
                <a:ea typeface="ＭＳ Ｐゴシック" panose="020B0600070205080204" pitchFamily="50" charset="-128"/>
              </a:rPr>
              <a:t>　→  摂食前の</a:t>
            </a:r>
            <a:r>
              <a:rPr lang="en-US" altLang="ja-JP" sz="2800">
                <a:solidFill>
                  <a:srgbClr val="000000"/>
                </a:solidFill>
                <a:latin typeface="Arial" panose="020B0604020202020204" pitchFamily="34" charset="0"/>
                <a:ea typeface="ＭＳ Ｐゴシック" panose="020B0600070205080204" pitchFamily="50" charset="-128"/>
              </a:rPr>
              <a:t>､</a:t>
            </a:r>
            <a:r>
              <a:rPr lang="ja-JP" altLang="en-US" sz="2800">
                <a:solidFill>
                  <a:srgbClr val="000000"/>
                </a:solidFill>
                <a:latin typeface="Arial" panose="020B0604020202020204" pitchFamily="34" charset="0"/>
                <a:ea typeface="ＭＳ Ｐゴシック" panose="020B0600070205080204" pitchFamily="50" charset="-128"/>
              </a:rPr>
              <a:t>吸入</a:t>
            </a:r>
            <a:r>
              <a:rPr lang="en-US" altLang="ja-JP" sz="2800">
                <a:solidFill>
                  <a:srgbClr val="000000"/>
                </a:solidFill>
                <a:latin typeface="Arial" panose="020B0604020202020204" pitchFamily="34" charset="0"/>
                <a:ea typeface="ＭＳ Ｐゴシック" panose="020B0600070205080204" pitchFamily="50" charset="-128"/>
              </a:rPr>
              <a:t>､</a:t>
            </a:r>
            <a:r>
              <a:rPr lang="ja-JP" altLang="en-US" sz="2800">
                <a:solidFill>
                  <a:srgbClr val="000000"/>
                </a:solidFill>
                <a:latin typeface="Arial" panose="020B0604020202020204" pitchFamily="34" charset="0"/>
                <a:ea typeface="ＭＳ Ｐゴシック" panose="020B0600070205080204" pitchFamily="50" charset="-128"/>
              </a:rPr>
              <a:t>腹臥位や側臥位による痰の排出</a:t>
            </a:r>
          </a:p>
          <a:p>
            <a:pPr>
              <a:spcBef>
                <a:spcPct val="0"/>
              </a:spcBef>
              <a:buFontTx/>
              <a:buNone/>
            </a:pPr>
            <a:r>
              <a:rPr lang="ja-JP" altLang="en-US" sz="2800">
                <a:solidFill>
                  <a:srgbClr val="000000"/>
                </a:solidFill>
                <a:latin typeface="Arial" panose="020B0604020202020204" pitchFamily="34" charset="0"/>
                <a:ea typeface="ＭＳ Ｐゴシック" panose="020B0600070205080204" pitchFamily="50" charset="-128"/>
              </a:rPr>
              <a:t>　　　 促進　　　　摂食前の吸引</a:t>
            </a:r>
          </a:p>
          <a:p>
            <a:pPr>
              <a:buFontTx/>
              <a:buNone/>
            </a:pPr>
            <a:r>
              <a:rPr lang="ja-JP" altLang="en-US" sz="2800" u="sng">
                <a:solidFill>
                  <a:srgbClr val="3333CC"/>
                </a:solidFill>
                <a:latin typeface="Arial" panose="020B0604020202020204" pitchFamily="34" charset="0"/>
                <a:ea typeface="ＭＳ Ｐゴシック" panose="020B0600070205080204" pitchFamily="50" charset="-128"/>
              </a:rPr>
              <a:t>咽頭滞留</a:t>
            </a:r>
            <a:r>
              <a:rPr lang="en-US" altLang="ja-JP" sz="2800" u="sng">
                <a:solidFill>
                  <a:srgbClr val="3333CC"/>
                </a:solidFill>
                <a:latin typeface="Arial" panose="020B0604020202020204" pitchFamily="34" charset="0"/>
                <a:ea typeface="ＭＳ Ｐゴシック" panose="020B0600070205080204" pitchFamily="50" charset="-128"/>
              </a:rPr>
              <a:t>､</a:t>
            </a:r>
            <a:r>
              <a:rPr lang="ja-JP" altLang="en-US" sz="2800" u="sng">
                <a:solidFill>
                  <a:srgbClr val="3333CC"/>
                </a:solidFill>
                <a:latin typeface="Arial" panose="020B0604020202020204" pitchFamily="34" charset="0"/>
                <a:ea typeface="ＭＳ Ｐゴシック" panose="020B0600070205080204" pitchFamily="50" charset="-128"/>
              </a:rPr>
              <a:t>喉頭進入が多い</a:t>
            </a:r>
            <a:r>
              <a:rPr lang="ja-JP" altLang="en-US" sz="2800" u="sng">
                <a:solidFill>
                  <a:srgbClr val="CC0000"/>
                </a:solidFill>
                <a:latin typeface="Arial" panose="020B0604020202020204" pitchFamily="34" charset="0"/>
                <a:ea typeface="ＭＳ Ｐゴシック" panose="020B0600070205080204" pitchFamily="50" charset="-128"/>
              </a:rPr>
              <a:t>（途中でゼロゼロしてくる）</a:t>
            </a:r>
          </a:p>
          <a:p>
            <a:pPr>
              <a:spcBef>
                <a:spcPct val="10000"/>
              </a:spcBef>
              <a:buFontTx/>
              <a:buNone/>
            </a:pPr>
            <a:r>
              <a:rPr lang="ja-JP" altLang="en-US" sz="2800">
                <a:solidFill>
                  <a:srgbClr val="000000"/>
                </a:solidFill>
                <a:latin typeface="Arial" panose="020B0604020202020204" pitchFamily="34" charset="0"/>
                <a:ea typeface="ＭＳ Ｐゴシック" panose="020B0600070205080204" pitchFamily="50" charset="-128"/>
              </a:rPr>
              <a:t>　→  固形・半固形食と、少量の液体の、交互投与　</a:t>
            </a:r>
          </a:p>
          <a:p>
            <a:pPr>
              <a:spcBef>
                <a:spcPct val="0"/>
              </a:spcBef>
              <a:buFontTx/>
              <a:buNone/>
            </a:pPr>
            <a:r>
              <a:rPr lang="ja-JP" altLang="en-US" sz="2800">
                <a:solidFill>
                  <a:srgbClr val="000000"/>
                </a:solidFill>
                <a:latin typeface="Arial" panose="020B0604020202020204" pitchFamily="34" charset="0"/>
                <a:ea typeface="ＭＳ Ｐゴシック" panose="020B0600070205080204" pitchFamily="50" charset="-128"/>
              </a:rPr>
              <a:t>　  　  リズムのある摂取　　姿勢の調整</a:t>
            </a:r>
          </a:p>
          <a:p>
            <a:pPr>
              <a:buFontTx/>
              <a:buNone/>
            </a:pPr>
            <a:r>
              <a:rPr lang="ja-JP" altLang="en-US" sz="2800" u="sng">
                <a:solidFill>
                  <a:srgbClr val="3333CC"/>
                </a:solidFill>
                <a:latin typeface="Arial" panose="020B0604020202020204" pitchFamily="34" charset="0"/>
                <a:ea typeface="ＭＳ Ｐゴシック" panose="020B0600070205080204" pitchFamily="50" charset="-128"/>
              </a:rPr>
              <a:t>食事中に筋緊張が強くなり</a:t>
            </a:r>
            <a:r>
              <a:rPr lang="en-US" altLang="ja-JP" sz="2800" u="sng">
                <a:solidFill>
                  <a:srgbClr val="3333CC"/>
                </a:solidFill>
                <a:latin typeface="Arial" panose="020B0604020202020204" pitchFamily="34" charset="0"/>
                <a:ea typeface="ＭＳ Ｐゴシック" panose="020B0600070205080204" pitchFamily="50" charset="-128"/>
              </a:rPr>
              <a:t>､</a:t>
            </a:r>
            <a:r>
              <a:rPr lang="ja-JP" altLang="en-US" sz="2800" u="sng">
                <a:solidFill>
                  <a:srgbClr val="3333CC"/>
                </a:solidFill>
                <a:latin typeface="Arial" panose="020B0604020202020204" pitchFamily="34" charset="0"/>
                <a:ea typeface="ＭＳ Ｐゴシック" panose="020B0600070205080204" pitchFamily="50" charset="-128"/>
              </a:rPr>
              <a:t>食べられない</a:t>
            </a:r>
          </a:p>
          <a:p>
            <a:pPr>
              <a:spcBef>
                <a:spcPct val="10000"/>
              </a:spcBef>
              <a:buFontTx/>
              <a:buNone/>
            </a:pPr>
            <a:r>
              <a:rPr lang="ja-JP" altLang="en-US" sz="2800">
                <a:solidFill>
                  <a:srgbClr val="000000"/>
                </a:solidFill>
                <a:latin typeface="Arial" panose="020B0604020202020204" pitchFamily="34" charset="0"/>
                <a:ea typeface="ＭＳ Ｐゴシック" panose="020B0600070205080204" pitchFamily="50" charset="-128"/>
              </a:rPr>
              <a:t>　→　摂食の１～２時間前に緊張緩和剤（セルシン、セレ</a:t>
            </a:r>
          </a:p>
          <a:p>
            <a:pPr>
              <a:spcBef>
                <a:spcPct val="0"/>
              </a:spcBef>
              <a:buFontTx/>
              <a:buNone/>
            </a:pPr>
            <a:r>
              <a:rPr lang="ja-JP" altLang="en-US" sz="2800">
                <a:solidFill>
                  <a:srgbClr val="000000"/>
                </a:solidFill>
                <a:latin typeface="Arial" panose="020B0604020202020204" pitchFamily="34" charset="0"/>
                <a:ea typeface="ＭＳ Ｐゴシック" panose="020B0600070205080204" pitchFamily="50" charset="-128"/>
              </a:rPr>
              <a:t>　　　  ナールなど）服用　　気分転換しながらの摂食</a:t>
            </a:r>
          </a:p>
          <a:p>
            <a:pPr>
              <a:buFontTx/>
              <a:buNone/>
            </a:pPr>
            <a:r>
              <a:rPr lang="ja-JP" altLang="en-US" sz="2800" u="sng">
                <a:solidFill>
                  <a:srgbClr val="CC0000"/>
                </a:solidFill>
                <a:latin typeface="Arial" panose="020B0604020202020204" pitchFamily="34" charset="0"/>
                <a:ea typeface="ＭＳ Ｐゴシック" panose="020B0600070205080204" pitchFamily="50" charset="-128"/>
              </a:rPr>
              <a:t>摂食時間中に眠っていることが多い</a:t>
            </a:r>
          </a:p>
          <a:p>
            <a:pPr>
              <a:spcBef>
                <a:spcPct val="10000"/>
              </a:spcBef>
              <a:buFontTx/>
              <a:buNone/>
            </a:pPr>
            <a:r>
              <a:rPr lang="ja-JP" altLang="en-US" sz="2800">
                <a:solidFill>
                  <a:srgbClr val="000000"/>
                </a:solidFill>
                <a:latin typeface="Arial" panose="020B0604020202020204" pitchFamily="34" charset="0"/>
                <a:ea typeface="ＭＳ Ｐゴシック" panose="020B0600070205080204" pitchFamily="50" charset="-128"/>
              </a:rPr>
              <a:t>  →　薬による眠気の検討、見直し、服用時間検討</a:t>
            </a:r>
          </a:p>
          <a:p>
            <a:pPr>
              <a:spcBef>
                <a:spcPct val="0"/>
              </a:spcBef>
              <a:buFontTx/>
              <a:buNone/>
            </a:pPr>
            <a:r>
              <a:rPr lang="ja-JP" altLang="en-US" sz="2800">
                <a:solidFill>
                  <a:srgbClr val="000000"/>
                </a:solidFill>
                <a:latin typeface="Arial" panose="020B0604020202020204" pitchFamily="34" charset="0"/>
                <a:ea typeface="ＭＳ Ｐゴシック" panose="020B0600070205080204" pitchFamily="50" charset="-128"/>
              </a:rPr>
              <a:t>　　　 眠気ざましの薬（安ナカ）の検討</a:t>
            </a:r>
          </a:p>
          <a:p>
            <a:pPr>
              <a:spcBef>
                <a:spcPct val="0"/>
              </a:spcBef>
              <a:buFontTx/>
              <a:buNone/>
            </a:pPr>
            <a:r>
              <a:rPr lang="ja-JP" altLang="en-US" sz="2800">
                <a:solidFill>
                  <a:srgbClr val="000000"/>
                </a:solidFill>
                <a:latin typeface="Arial" panose="020B0604020202020204" pitchFamily="34" charset="0"/>
                <a:ea typeface="ＭＳ Ｐゴシック" panose="020B0600070205080204" pitchFamily="50" charset="-128"/>
              </a:rPr>
              <a:t>　　</a:t>
            </a:r>
            <a:r>
              <a:rPr lang="ja-JP" altLang="en-US" sz="2800">
                <a:solidFill>
                  <a:srgbClr val="FF0000"/>
                </a:solidFill>
                <a:latin typeface="Arial" panose="020B0604020202020204" pitchFamily="34" charset="0"/>
                <a:ea typeface="ＭＳ Ｐゴシック" panose="020B0600070205080204" pitchFamily="50" charset="-128"/>
              </a:rPr>
              <a:t>（覚醒度が低い状態での摂取が誤嚥を生じやすい）</a:t>
            </a:r>
            <a:r>
              <a:rPr lang="ja-JP" altLang="en-US" sz="2800">
                <a:solidFill>
                  <a:srgbClr val="000000"/>
                </a:solidFill>
                <a:latin typeface="Arial" panose="020B0604020202020204" pitchFamily="34" charset="0"/>
                <a:ea typeface="ＭＳ Ｐゴシック" panose="020B0600070205080204" pitchFamily="50" charset="-128"/>
              </a:rPr>
              <a:t>　</a:t>
            </a:r>
          </a:p>
        </p:txBody>
      </p:sp>
      <p:sp>
        <p:nvSpPr>
          <p:cNvPr id="5"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D42</a:t>
            </a:r>
          </a:p>
        </p:txBody>
      </p:sp>
    </p:spTree>
    <p:extLst>
      <p:ext uri="{BB962C8B-B14F-4D97-AF65-F5344CB8AC3E}">
        <p14:creationId xmlns:p14="http://schemas.microsoft.com/office/powerpoint/2010/main" val="248337133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276225" y="101600"/>
            <a:ext cx="7491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Arial" panose="020B0604020202020204" pitchFamily="34" charset="0"/>
              </a:rPr>
              <a:t>食事水分摂取の減少や困難への具体的対応　３</a:t>
            </a:r>
          </a:p>
        </p:txBody>
      </p:sp>
      <p:sp>
        <p:nvSpPr>
          <p:cNvPr id="173059" name="Line 3"/>
          <p:cNvSpPr>
            <a:spLocks noChangeShapeType="1"/>
          </p:cNvSpPr>
          <p:nvPr/>
        </p:nvSpPr>
        <p:spPr bwMode="auto">
          <a:xfrm>
            <a:off x="323850" y="765175"/>
            <a:ext cx="8496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3060" name="Text Box 4"/>
          <p:cNvSpPr txBox="1">
            <a:spLocks noChangeArrowheads="1"/>
          </p:cNvSpPr>
          <p:nvPr/>
        </p:nvSpPr>
        <p:spPr bwMode="auto">
          <a:xfrm>
            <a:off x="322263" y="825500"/>
            <a:ext cx="842645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buFontTx/>
              <a:buNone/>
            </a:pPr>
            <a:r>
              <a:rPr lang="ja-JP" altLang="en-US" sz="2800" dirty="0">
                <a:latin typeface="Arial" panose="020B0604020202020204" pitchFamily="34" charset="0"/>
              </a:rPr>
              <a:t>・薬（抗痙攣剤、筋緊張緩和剤）の見直し</a:t>
            </a:r>
          </a:p>
          <a:p>
            <a:pPr eaLnBrk="1" hangingPunct="1">
              <a:spcBef>
                <a:spcPct val="10000"/>
              </a:spcBef>
              <a:buFontTx/>
              <a:buNone/>
            </a:pPr>
            <a:r>
              <a:rPr lang="ja-JP" altLang="en-US" sz="2800" dirty="0">
                <a:latin typeface="Arial" panose="020B0604020202020204" pitchFamily="34" charset="0"/>
              </a:rPr>
              <a:t>・胃食道逆流症など摂食に影響する合併症の検討</a:t>
            </a:r>
          </a:p>
          <a:p>
            <a:pPr eaLnBrk="1" hangingPunct="1">
              <a:spcBef>
                <a:spcPct val="10000"/>
              </a:spcBef>
              <a:buFontTx/>
              <a:buNone/>
            </a:pPr>
            <a:r>
              <a:rPr lang="ja-JP" altLang="en-US" sz="2800" dirty="0">
                <a:latin typeface="Arial" panose="020B0604020202020204" pitchFamily="34" charset="0"/>
              </a:rPr>
              <a:t>・食欲増進作用のある薬剤（ペリアクチン）の使用</a:t>
            </a:r>
          </a:p>
          <a:p>
            <a:pPr eaLnBrk="1" hangingPunct="1">
              <a:spcBef>
                <a:spcPct val="10000"/>
              </a:spcBef>
              <a:buFontTx/>
              <a:buNone/>
            </a:pPr>
            <a:r>
              <a:rPr lang="ja-JP" altLang="en-US" sz="2800" dirty="0">
                <a:latin typeface="Arial" panose="020B0604020202020204" pitchFamily="34" charset="0"/>
              </a:rPr>
              <a:t>・経管栄養の上手な利用</a:t>
            </a:r>
          </a:p>
          <a:p>
            <a:pPr eaLnBrk="1" hangingPunct="1">
              <a:spcBef>
                <a:spcPct val="0"/>
              </a:spcBef>
              <a:buFontTx/>
              <a:buNone/>
            </a:pPr>
            <a:r>
              <a:rPr lang="ja-JP" altLang="en-US" sz="2800" dirty="0">
                <a:latin typeface="Arial" panose="020B0604020202020204" pitchFamily="34" charset="0"/>
              </a:rPr>
              <a:t>　　 経鼻留置経管栄養　　　胃瘻　　</a:t>
            </a:r>
          </a:p>
          <a:p>
            <a:pPr eaLnBrk="1" hangingPunct="1">
              <a:spcBef>
                <a:spcPct val="0"/>
              </a:spcBef>
              <a:buFontTx/>
              <a:buNone/>
            </a:pPr>
            <a:r>
              <a:rPr lang="ja-JP" altLang="en-US" sz="2800" dirty="0">
                <a:latin typeface="Arial" panose="020B0604020202020204" pitchFamily="34" charset="0"/>
              </a:rPr>
              <a:t>　　 間歇的経管栄養（口腔ネラトン法、経鼻挿入法）</a:t>
            </a:r>
          </a:p>
          <a:p>
            <a:pPr eaLnBrk="1" hangingPunct="1">
              <a:spcBef>
                <a:spcPct val="0"/>
              </a:spcBef>
              <a:buFontTx/>
              <a:buNone/>
            </a:pPr>
            <a:r>
              <a:rPr lang="ja-JP" altLang="en-US" sz="2800" dirty="0">
                <a:latin typeface="Arial" panose="020B0604020202020204" pitchFamily="34" charset="0"/>
              </a:rPr>
              <a:t>　「経管栄養になったら食べられなくなる」という心配</a:t>
            </a:r>
          </a:p>
          <a:p>
            <a:pPr eaLnBrk="1" hangingPunct="1">
              <a:spcBef>
                <a:spcPct val="0"/>
              </a:spcBef>
              <a:buFontTx/>
              <a:buNone/>
            </a:pPr>
            <a:r>
              <a:rPr lang="ja-JP" altLang="en-US" sz="2800" dirty="0">
                <a:latin typeface="Arial" panose="020B0604020202020204" pitchFamily="34" charset="0"/>
              </a:rPr>
              <a:t>　→経口摂取だけで頑張って全身状態や肺が悪化し　</a:t>
            </a:r>
          </a:p>
          <a:p>
            <a:pPr eaLnBrk="1" hangingPunct="1">
              <a:spcBef>
                <a:spcPct val="0"/>
              </a:spcBef>
              <a:buFontTx/>
              <a:buNone/>
            </a:pPr>
            <a:r>
              <a:rPr lang="ja-JP" altLang="en-US" sz="2800" dirty="0">
                <a:latin typeface="Arial" panose="020B0604020202020204" pitchFamily="34" charset="0"/>
              </a:rPr>
              <a:t>　食べられなくなってしまうより、「おいしい物、好きな物</a:t>
            </a:r>
          </a:p>
          <a:p>
            <a:pPr eaLnBrk="1" hangingPunct="1">
              <a:spcBef>
                <a:spcPct val="0"/>
              </a:spcBef>
              <a:buFontTx/>
              <a:buNone/>
            </a:pPr>
            <a:r>
              <a:rPr lang="ja-JP" altLang="en-US" sz="2800" dirty="0">
                <a:latin typeface="Arial" panose="020B0604020202020204" pitchFamily="34" charset="0"/>
              </a:rPr>
              <a:t>　が少しでも食べられる状態を続けるために、経管栄養</a:t>
            </a:r>
          </a:p>
          <a:p>
            <a:pPr eaLnBrk="1" hangingPunct="1">
              <a:spcBef>
                <a:spcPct val="0"/>
              </a:spcBef>
              <a:buFontTx/>
              <a:buNone/>
            </a:pPr>
            <a:r>
              <a:rPr lang="ja-JP" altLang="en-US" sz="2800" dirty="0">
                <a:latin typeface="Arial" panose="020B0604020202020204" pitchFamily="34" charset="0"/>
              </a:rPr>
              <a:t>　を上手に利用する」という考え方への切り替え　</a:t>
            </a:r>
          </a:p>
          <a:p>
            <a:pPr eaLnBrk="1" hangingPunct="1">
              <a:spcBef>
                <a:spcPct val="0"/>
              </a:spcBef>
              <a:buFontTx/>
              <a:buNone/>
            </a:pPr>
            <a:r>
              <a:rPr lang="ja-JP" altLang="en-US" sz="2800" dirty="0">
                <a:latin typeface="Arial" panose="020B0604020202020204" pitchFamily="34" charset="0"/>
              </a:rPr>
              <a:t>　「経管栄養になったら通学や通所ができなくなる」とい</a:t>
            </a:r>
          </a:p>
          <a:p>
            <a:pPr eaLnBrk="1" hangingPunct="1">
              <a:spcBef>
                <a:spcPct val="0"/>
              </a:spcBef>
              <a:buFontTx/>
              <a:buNone/>
            </a:pPr>
            <a:r>
              <a:rPr lang="ja-JP" altLang="en-US" sz="2800" dirty="0">
                <a:latin typeface="Arial" panose="020B0604020202020204" pitchFamily="34" charset="0"/>
              </a:rPr>
              <a:t> 　</a:t>
            </a:r>
            <a:r>
              <a:rPr lang="ja-JP" altLang="en-US" sz="2800" dirty="0" err="1">
                <a:latin typeface="Arial" panose="020B0604020202020204" pitchFamily="34" charset="0"/>
              </a:rPr>
              <a:t>う</a:t>
            </a:r>
            <a:r>
              <a:rPr lang="ja-JP" altLang="en-US" sz="2800" dirty="0">
                <a:latin typeface="Arial" panose="020B0604020202020204" pitchFamily="34" charset="0"/>
              </a:rPr>
              <a:t>心配 →　医療的ケアの体制拡大の必要性</a:t>
            </a:r>
          </a:p>
        </p:txBody>
      </p:sp>
      <p:sp>
        <p:nvSpPr>
          <p:cNvPr id="6"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D43</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501650" y="228600"/>
            <a:ext cx="44513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005856"/>
                </a:solidFill>
                <a:latin typeface="Times" panose="02020603050405020304" pitchFamily="18" charset="0"/>
                <a:ea typeface="Osaka"/>
                <a:cs typeface="Osaka"/>
              </a:rPr>
              <a:t>誤嚥性肺疾患の予防・軽減</a:t>
            </a:r>
            <a:endParaRPr lang="ja-JP" altLang="en-US" sz="2400" dirty="0">
              <a:latin typeface="Times" panose="02020603050405020304" pitchFamily="18" charset="0"/>
              <a:ea typeface="Osaka"/>
              <a:cs typeface="Osaka"/>
            </a:endParaRPr>
          </a:p>
        </p:txBody>
      </p:sp>
      <p:sp>
        <p:nvSpPr>
          <p:cNvPr id="168963" name="Text Box 3"/>
          <p:cNvSpPr txBox="1">
            <a:spLocks noChangeArrowheads="1"/>
          </p:cNvSpPr>
          <p:nvPr/>
        </p:nvSpPr>
        <p:spPr bwMode="auto">
          <a:xfrm>
            <a:off x="3032125" y="2286000"/>
            <a:ext cx="2225675" cy="609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a:solidFill>
                  <a:schemeClr val="accent2"/>
                </a:solidFill>
                <a:latin typeface="Times" panose="02020603050405020304" pitchFamily="18" charset="0"/>
                <a:ea typeface="Osaka"/>
                <a:cs typeface="Osaka"/>
              </a:rPr>
              <a:t>誤嚥性肺炎</a:t>
            </a:r>
            <a:endParaRPr lang="ja-JP" altLang="en-US" sz="2400">
              <a:latin typeface="Times" panose="02020603050405020304" pitchFamily="18" charset="0"/>
              <a:ea typeface="Osaka"/>
              <a:cs typeface="Osaka"/>
            </a:endParaRPr>
          </a:p>
        </p:txBody>
      </p:sp>
      <p:sp>
        <p:nvSpPr>
          <p:cNvPr id="168964" name="Text Box 4"/>
          <p:cNvSpPr txBox="1">
            <a:spLocks noChangeArrowheads="1"/>
          </p:cNvSpPr>
          <p:nvPr/>
        </p:nvSpPr>
        <p:spPr bwMode="auto">
          <a:xfrm>
            <a:off x="1279525" y="1122363"/>
            <a:ext cx="19621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004442"/>
                </a:solidFill>
                <a:latin typeface="Times" panose="02020603050405020304" pitchFamily="18" charset="0"/>
                <a:ea typeface="Osaka"/>
                <a:cs typeface="Osaka"/>
              </a:rPr>
              <a:t>食物の誤嚥</a:t>
            </a:r>
            <a:endParaRPr lang="ja-JP" altLang="en-US" sz="2400">
              <a:latin typeface="Times" panose="02020603050405020304" pitchFamily="18" charset="0"/>
              <a:ea typeface="Osaka"/>
              <a:cs typeface="Osaka"/>
            </a:endParaRPr>
          </a:p>
        </p:txBody>
      </p:sp>
      <p:sp>
        <p:nvSpPr>
          <p:cNvPr id="168965" name="Text Box 5"/>
          <p:cNvSpPr txBox="1">
            <a:spLocks noChangeArrowheads="1"/>
          </p:cNvSpPr>
          <p:nvPr/>
        </p:nvSpPr>
        <p:spPr bwMode="auto">
          <a:xfrm>
            <a:off x="4495800" y="1050925"/>
            <a:ext cx="23177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4442"/>
                </a:solidFill>
                <a:latin typeface="Times" panose="02020603050405020304" pitchFamily="18" charset="0"/>
                <a:ea typeface="Osaka"/>
                <a:cs typeface="Osaka"/>
              </a:rPr>
              <a:t>唾液中の細菌の</a:t>
            </a:r>
          </a:p>
          <a:p>
            <a:pPr eaLnBrk="1" hangingPunct="1">
              <a:spcBef>
                <a:spcPct val="0"/>
              </a:spcBef>
              <a:buFontTx/>
              <a:buNone/>
            </a:pPr>
            <a:r>
              <a:rPr lang="ja-JP" altLang="en-US" sz="2400">
                <a:solidFill>
                  <a:srgbClr val="004442"/>
                </a:solidFill>
                <a:latin typeface="Times" panose="02020603050405020304" pitchFamily="18" charset="0"/>
                <a:ea typeface="Osaka"/>
                <a:cs typeface="Osaka"/>
              </a:rPr>
              <a:t>　　誤嚥</a:t>
            </a:r>
            <a:endParaRPr lang="ja-JP" altLang="en-US" sz="2400">
              <a:solidFill>
                <a:srgbClr val="005856"/>
              </a:solidFill>
              <a:latin typeface="Times" panose="02020603050405020304" pitchFamily="18" charset="0"/>
              <a:ea typeface="Osaka"/>
              <a:cs typeface="Osaka"/>
            </a:endParaRPr>
          </a:p>
        </p:txBody>
      </p:sp>
      <p:sp>
        <p:nvSpPr>
          <p:cNvPr id="168966" name="Text Box 6"/>
          <p:cNvSpPr txBox="1">
            <a:spLocks noChangeArrowheads="1"/>
          </p:cNvSpPr>
          <p:nvPr/>
        </p:nvSpPr>
        <p:spPr bwMode="auto">
          <a:xfrm>
            <a:off x="822325" y="2041525"/>
            <a:ext cx="10985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4442"/>
                </a:solidFill>
                <a:latin typeface="Times" panose="02020603050405020304" pitchFamily="18" charset="0"/>
                <a:ea typeface="Osaka"/>
                <a:cs typeface="Osaka"/>
              </a:rPr>
              <a:t>胃食道</a:t>
            </a:r>
          </a:p>
          <a:p>
            <a:pPr eaLnBrk="1" hangingPunct="1">
              <a:spcBef>
                <a:spcPct val="0"/>
              </a:spcBef>
              <a:buFontTx/>
              <a:buNone/>
            </a:pPr>
            <a:r>
              <a:rPr lang="ja-JP" altLang="en-US" sz="2400">
                <a:solidFill>
                  <a:srgbClr val="004442"/>
                </a:solidFill>
                <a:latin typeface="Times" panose="02020603050405020304" pitchFamily="18" charset="0"/>
                <a:ea typeface="Osaka"/>
                <a:cs typeface="Osaka"/>
              </a:rPr>
              <a:t>逆流症</a:t>
            </a:r>
            <a:endParaRPr lang="ja-JP" altLang="en-US" sz="2400">
              <a:latin typeface="Times" panose="02020603050405020304" pitchFamily="18" charset="0"/>
              <a:ea typeface="Osaka"/>
              <a:cs typeface="Osaka"/>
            </a:endParaRPr>
          </a:p>
        </p:txBody>
      </p:sp>
      <p:sp>
        <p:nvSpPr>
          <p:cNvPr id="168967" name="Text Box 7"/>
          <p:cNvSpPr txBox="1">
            <a:spLocks noChangeArrowheads="1"/>
          </p:cNvSpPr>
          <p:nvPr/>
        </p:nvSpPr>
        <p:spPr bwMode="auto">
          <a:xfrm>
            <a:off x="6232525" y="2057400"/>
            <a:ext cx="14033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4442"/>
                </a:solidFill>
                <a:latin typeface="Times" panose="02020603050405020304" pitchFamily="18" charset="0"/>
                <a:ea typeface="Osaka"/>
                <a:cs typeface="Osaka"/>
              </a:rPr>
              <a:t>抵抗力の</a:t>
            </a:r>
          </a:p>
          <a:p>
            <a:pPr eaLnBrk="1" hangingPunct="1">
              <a:spcBef>
                <a:spcPct val="0"/>
              </a:spcBef>
              <a:buFontTx/>
              <a:buNone/>
            </a:pPr>
            <a:r>
              <a:rPr lang="ja-JP" altLang="en-US" sz="2400">
                <a:solidFill>
                  <a:srgbClr val="004442"/>
                </a:solidFill>
                <a:latin typeface="Times" panose="02020603050405020304" pitchFamily="18" charset="0"/>
                <a:ea typeface="Osaka"/>
                <a:cs typeface="Osaka"/>
              </a:rPr>
              <a:t>低下</a:t>
            </a:r>
            <a:endParaRPr lang="ja-JP" altLang="en-US" sz="2400">
              <a:latin typeface="Times" panose="02020603050405020304" pitchFamily="18" charset="0"/>
              <a:ea typeface="Osaka"/>
              <a:cs typeface="Osaka"/>
            </a:endParaRPr>
          </a:p>
        </p:txBody>
      </p:sp>
      <p:sp>
        <p:nvSpPr>
          <p:cNvPr id="168968" name="Oval 8"/>
          <p:cNvSpPr>
            <a:spLocks noChangeArrowheads="1"/>
          </p:cNvSpPr>
          <p:nvPr/>
        </p:nvSpPr>
        <p:spPr bwMode="auto">
          <a:xfrm>
            <a:off x="1143000" y="914400"/>
            <a:ext cx="2362200" cy="990600"/>
          </a:xfrm>
          <a:prstGeom prst="ellipse">
            <a:avLst/>
          </a:prstGeom>
          <a:noFill/>
          <a:ln w="9525">
            <a:solidFill>
              <a:srgbClr val="00585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68969" name="Oval 9"/>
          <p:cNvSpPr>
            <a:spLocks noChangeArrowheads="1"/>
          </p:cNvSpPr>
          <p:nvPr/>
        </p:nvSpPr>
        <p:spPr bwMode="auto">
          <a:xfrm>
            <a:off x="685800" y="1981200"/>
            <a:ext cx="1295400" cy="990600"/>
          </a:xfrm>
          <a:prstGeom prst="ellipse">
            <a:avLst/>
          </a:prstGeom>
          <a:noFill/>
          <a:ln w="9525">
            <a:solidFill>
              <a:srgbClr val="00585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68970" name="Oval 10"/>
          <p:cNvSpPr>
            <a:spLocks noChangeArrowheads="1"/>
          </p:cNvSpPr>
          <p:nvPr/>
        </p:nvSpPr>
        <p:spPr bwMode="auto">
          <a:xfrm>
            <a:off x="4343400" y="990600"/>
            <a:ext cx="2590800" cy="914400"/>
          </a:xfrm>
          <a:prstGeom prst="ellipse">
            <a:avLst/>
          </a:prstGeom>
          <a:noFill/>
          <a:ln w="9525">
            <a:solidFill>
              <a:srgbClr val="00585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68971" name="Oval 11"/>
          <p:cNvSpPr>
            <a:spLocks noChangeArrowheads="1"/>
          </p:cNvSpPr>
          <p:nvPr/>
        </p:nvSpPr>
        <p:spPr bwMode="auto">
          <a:xfrm>
            <a:off x="5943600" y="1981200"/>
            <a:ext cx="1828800" cy="990600"/>
          </a:xfrm>
          <a:prstGeom prst="ellipse">
            <a:avLst/>
          </a:prstGeom>
          <a:noFill/>
          <a:ln w="9525">
            <a:solidFill>
              <a:srgbClr val="00585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68972" name="Line 12"/>
          <p:cNvSpPr>
            <a:spLocks noChangeShapeType="1"/>
          </p:cNvSpPr>
          <p:nvPr/>
        </p:nvSpPr>
        <p:spPr bwMode="auto">
          <a:xfrm>
            <a:off x="609600" y="838200"/>
            <a:ext cx="80772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8973" name="Line 13"/>
          <p:cNvSpPr>
            <a:spLocks noChangeShapeType="1"/>
          </p:cNvSpPr>
          <p:nvPr/>
        </p:nvSpPr>
        <p:spPr bwMode="auto">
          <a:xfrm>
            <a:off x="2133600" y="2514600"/>
            <a:ext cx="762000" cy="0"/>
          </a:xfrm>
          <a:prstGeom prst="line">
            <a:avLst/>
          </a:prstGeom>
          <a:noFill/>
          <a:ln w="28575">
            <a:solidFill>
              <a:srgbClr val="00585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8974" name="Line 14"/>
          <p:cNvSpPr>
            <a:spLocks noChangeShapeType="1"/>
          </p:cNvSpPr>
          <p:nvPr/>
        </p:nvSpPr>
        <p:spPr bwMode="auto">
          <a:xfrm>
            <a:off x="3200400" y="1828800"/>
            <a:ext cx="152400" cy="381000"/>
          </a:xfrm>
          <a:prstGeom prst="line">
            <a:avLst/>
          </a:prstGeom>
          <a:noFill/>
          <a:ln w="28575">
            <a:solidFill>
              <a:srgbClr val="00585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8975" name="Line 15"/>
          <p:cNvSpPr>
            <a:spLocks noChangeShapeType="1"/>
          </p:cNvSpPr>
          <p:nvPr/>
        </p:nvSpPr>
        <p:spPr bwMode="auto">
          <a:xfrm flipH="1">
            <a:off x="4953000" y="1905000"/>
            <a:ext cx="152400" cy="304800"/>
          </a:xfrm>
          <a:prstGeom prst="line">
            <a:avLst/>
          </a:prstGeom>
          <a:noFill/>
          <a:ln w="28575">
            <a:solidFill>
              <a:srgbClr val="00585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8976" name="Line 16"/>
          <p:cNvSpPr>
            <a:spLocks noChangeShapeType="1"/>
          </p:cNvSpPr>
          <p:nvPr/>
        </p:nvSpPr>
        <p:spPr bwMode="auto">
          <a:xfrm flipH="1">
            <a:off x="5334000" y="2514600"/>
            <a:ext cx="457200" cy="0"/>
          </a:xfrm>
          <a:prstGeom prst="line">
            <a:avLst/>
          </a:prstGeom>
          <a:noFill/>
          <a:ln w="28575">
            <a:solidFill>
              <a:srgbClr val="00585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8977" name="Text Box 17"/>
          <p:cNvSpPr txBox="1">
            <a:spLocks noChangeArrowheads="1"/>
          </p:cNvSpPr>
          <p:nvPr/>
        </p:nvSpPr>
        <p:spPr bwMode="auto">
          <a:xfrm>
            <a:off x="838200" y="3124200"/>
            <a:ext cx="7051675" cy="3530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chemeClr val="accent2"/>
                </a:solidFill>
                <a:latin typeface="Times" panose="02020603050405020304" pitchFamily="18" charset="0"/>
                <a:ea typeface="Osaka"/>
                <a:cs typeface="Osaka"/>
              </a:rPr>
              <a:t>対応策</a:t>
            </a:r>
            <a:r>
              <a:rPr lang="ja-JP" altLang="en-US" sz="2400">
                <a:latin typeface="Times" panose="02020603050405020304" pitchFamily="18" charset="0"/>
                <a:ea typeface="Osaka"/>
                <a:cs typeface="Osaka"/>
              </a:rPr>
              <a:t>　</a:t>
            </a:r>
          </a:p>
          <a:p>
            <a:pPr eaLnBrk="1" hangingPunct="1">
              <a:spcBef>
                <a:spcPct val="0"/>
              </a:spcBef>
              <a:buFontTx/>
              <a:buNone/>
            </a:pPr>
            <a:r>
              <a:rPr lang="ja-JP" altLang="en-US" sz="2400">
                <a:latin typeface="Times" panose="02020603050405020304" pitchFamily="18" charset="0"/>
                <a:ea typeface="Osaka"/>
                <a:cs typeface="Osaka"/>
              </a:rPr>
              <a:t>  </a:t>
            </a:r>
            <a:r>
              <a:rPr lang="ja-JP" altLang="en-US" sz="2400">
                <a:solidFill>
                  <a:srgbClr val="005856"/>
                </a:solidFill>
                <a:latin typeface="Times" panose="02020603050405020304" pitchFamily="18" charset="0"/>
                <a:ea typeface="Osaka"/>
                <a:cs typeface="Osaka"/>
              </a:rPr>
              <a:t>経管栄養（これだけでは完全には予防できない）</a:t>
            </a:r>
          </a:p>
          <a:p>
            <a:pPr eaLnBrk="1" hangingPunct="1">
              <a:spcBef>
                <a:spcPct val="0"/>
              </a:spcBef>
              <a:buFontTx/>
              <a:buNone/>
            </a:pPr>
            <a:r>
              <a:rPr lang="ja-JP" altLang="en-US" sz="2400">
                <a:solidFill>
                  <a:srgbClr val="FF0000"/>
                </a:solidFill>
                <a:latin typeface="Times" panose="02020603050405020304" pitchFamily="18" charset="0"/>
                <a:ea typeface="Osaka"/>
                <a:cs typeface="Osaka"/>
              </a:rPr>
              <a:t>  誤嚥があっても肺を悪化させないための対応</a:t>
            </a:r>
          </a:p>
          <a:p>
            <a:pPr eaLnBrk="1" hangingPunct="1">
              <a:spcBef>
                <a:spcPct val="0"/>
              </a:spcBef>
              <a:buFontTx/>
              <a:buNone/>
            </a:pPr>
            <a:r>
              <a:rPr lang="ja-JP" altLang="en-US" sz="2400">
                <a:solidFill>
                  <a:srgbClr val="005856"/>
                </a:solidFill>
                <a:latin typeface="Times" panose="02020603050405020304" pitchFamily="18" charset="0"/>
                <a:ea typeface="Osaka"/>
                <a:cs typeface="Osaka"/>
              </a:rPr>
              <a:t>　  口腔ケア（口腔内細菌の抑制 ）</a:t>
            </a:r>
          </a:p>
          <a:p>
            <a:pPr eaLnBrk="1" hangingPunct="1">
              <a:spcBef>
                <a:spcPct val="0"/>
              </a:spcBef>
              <a:buFontTx/>
              <a:buNone/>
            </a:pPr>
            <a:r>
              <a:rPr lang="ja-JP" altLang="en-US" sz="2400">
                <a:solidFill>
                  <a:srgbClr val="005856"/>
                </a:solidFill>
                <a:latin typeface="Times" panose="02020603050405020304" pitchFamily="18" charset="0"/>
                <a:ea typeface="Osaka"/>
                <a:cs typeface="Osaka"/>
              </a:rPr>
              <a:t>　  姿勢管理ー腹臥位</a:t>
            </a:r>
          </a:p>
          <a:p>
            <a:pPr eaLnBrk="1" hangingPunct="1">
              <a:spcBef>
                <a:spcPct val="0"/>
              </a:spcBef>
              <a:buFontTx/>
              <a:buNone/>
            </a:pPr>
            <a:r>
              <a:rPr lang="ja-JP" altLang="en-US" sz="2400">
                <a:solidFill>
                  <a:srgbClr val="005856"/>
                </a:solidFill>
                <a:latin typeface="Times" panose="02020603050405020304" pitchFamily="18" charset="0"/>
                <a:ea typeface="Osaka"/>
                <a:cs typeface="Osaka"/>
              </a:rPr>
              <a:t>　  呼吸障害への対応</a:t>
            </a:r>
          </a:p>
          <a:p>
            <a:pPr eaLnBrk="1" hangingPunct="1">
              <a:spcBef>
                <a:spcPct val="0"/>
              </a:spcBef>
              <a:buFontTx/>
              <a:buNone/>
            </a:pPr>
            <a:r>
              <a:rPr lang="ja-JP" altLang="en-US" sz="2400">
                <a:solidFill>
                  <a:srgbClr val="005856"/>
                </a:solidFill>
                <a:latin typeface="Times" panose="02020603050405020304" pitchFamily="18" charset="0"/>
                <a:ea typeface="Osaka"/>
                <a:cs typeface="Osaka"/>
              </a:rPr>
              <a:t>　  胃食道逆流への対応</a:t>
            </a:r>
          </a:p>
          <a:p>
            <a:pPr eaLnBrk="1" hangingPunct="1">
              <a:spcBef>
                <a:spcPct val="0"/>
              </a:spcBef>
              <a:buFontTx/>
              <a:buNone/>
            </a:pPr>
            <a:r>
              <a:rPr lang="ja-JP" altLang="en-US" sz="2400">
                <a:solidFill>
                  <a:srgbClr val="005856"/>
                </a:solidFill>
                <a:latin typeface="Times" panose="02020603050405020304" pitchFamily="18" charset="0"/>
                <a:ea typeface="Osaka"/>
                <a:cs typeface="Osaka"/>
              </a:rPr>
              <a:t>　  抗菌剤の少量持続投与</a:t>
            </a:r>
          </a:p>
          <a:p>
            <a:pPr eaLnBrk="1" hangingPunct="1">
              <a:spcBef>
                <a:spcPct val="0"/>
              </a:spcBef>
              <a:buFontTx/>
              <a:buNone/>
            </a:pPr>
            <a:r>
              <a:rPr lang="ja-JP" altLang="en-US" sz="2400">
                <a:solidFill>
                  <a:srgbClr val="005856"/>
                </a:solidFill>
                <a:latin typeface="Times" panose="02020603050405020304" pitchFamily="18" charset="0"/>
                <a:ea typeface="Osaka"/>
                <a:cs typeface="Osaka"/>
              </a:rPr>
              <a:t>  食道気管分離手術（喉頭気管分離、喉頭全摘等）</a:t>
            </a:r>
            <a:endParaRPr lang="ja-JP" altLang="en-US" sz="2400">
              <a:latin typeface="Times" panose="02020603050405020304" pitchFamily="18" charset="0"/>
              <a:ea typeface="Osaka"/>
              <a:cs typeface="Osaka"/>
            </a:endParaRPr>
          </a:p>
        </p:txBody>
      </p:sp>
      <p:sp>
        <p:nvSpPr>
          <p:cNvPr id="18"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D44</a:t>
            </a:r>
          </a:p>
        </p:txBody>
      </p:sp>
    </p:spTree>
    <p:extLst>
      <p:ext uri="{BB962C8B-B14F-4D97-AF65-F5344CB8AC3E}">
        <p14:creationId xmlns:p14="http://schemas.microsoft.com/office/powerpoint/2010/main" val="3861087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t="2803" b="5751"/>
          <a:stretch>
            <a:fillRect/>
          </a:stretch>
        </p:blipFill>
        <p:spPr bwMode="auto">
          <a:xfrm>
            <a:off x="80963" y="785813"/>
            <a:ext cx="8991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 Box 3"/>
          <p:cNvSpPr txBox="1">
            <a:spLocks noChangeArrowheads="1"/>
          </p:cNvSpPr>
          <p:nvPr/>
        </p:nvSpPr>
        <p:spPr bwMode="auto">
          <a:xfrm>
            <a:off x="1111250" y="4740275"/>
            <a:ext cx="2338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Times" panose="02020603050405020304" pitchFamily="18" charset="0"/>
                <a:ea typeface="Osaka"/>
                <a:cs typeface="Osaka"/>
              </a:rPr>
              <a:t>胸部単純ＸＰ</a:t>
            </a:r>
            <a:endParaRPr lang="ja-JP" altLang="en-US" sz="2400">
              <a:latin typeface="Times" panose="02020603050405020304" pitchFamily="18" charset="0"/>
              <a:ea typeface="Osaka"/>
              <a:cs typeface="Osaka"/>
            </a:endParaRPr>
          </a:p>
        </p:txBody>
      </p:sp>
      <p:sp>
        <p:nvSpPr>
          <p:cNvPr id="120836" name="Text Box 4"/>
          <p:cNvSpPr txBox="1">
            <a:spLocks noChangeArrowheads="1"/>
          </p:cNvSpPr>
          <p:nvPr/>
        </p:nvSpPr>
        <p:spPr bwMode="auto">
          <a:xfrm>
            <a:off x="6122988" y="4767263"/>
            <a:ext cx="1620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Times" panose="02020603050405020304" pitchFamily="18" charset="0"/>
                <a:ea typeface="Osaka"/>
                <a:cs typeface="Osaka"/>
              </a:rPr>
              <a:t>胸部ＣＴ</a:t>
            </a:r>
            <a:endParaRPr lang="ja-JP" altLang="en-US" sz="2400">
              <a:latin typeface="Times" panose="02020603050405020304" pitchFamily="18" charset="0"/>
              <a:ea typeface="Osaka"/>
              <a:cs typeface="Osaka"/>
            </a:endParaRPr>
          </a:p>
        </p:txBody>
      </p:sp>
      <p:sp>
        <p:nvSpPr>
          <p:cNvPr id="120837" name="Line 5"/>
          <p:cNvSpPr>
            <a:spLocks noChangeShapeType="1"/>
          </p:cNvSpPr>
          <p:nvPr/>
        </p:nvSpPr>
        <p:spPr bwMode="auto">
          <a:xfrm flipH="1">
            <a:off x="2916238" y="549275"/>
            <a:ext cx="2087562" cy="26638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0838" name="Line 6"/>
          <p:cNvSpPr>
            <a:spLocks noChangeShapeType="1"/>
          </p:cNvSpPr>
          <p:nvPr/>
        </p:nvSpPr>
        <p:spPr bwMode="auto">
          <a:xfrm>
            <a:off x="5940425" y="620713"/>
            <a:ext cx="1008063" cy="15128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0839" name="Text Box 7"/>
          <p:cNvSpPr txBox="1">
            <a:spLocks noChangeArrowheads="1"/>
          </p:cNvSpPr>
          <p:nvPr/>
        </p:nvSpPr>
        <p:spPr bwMode="auto">
          <a:xfrm>
            <a:off x="5003800" y="136525"/>
            <a:ext cx="903288"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Times" panose="02020603050405020304" pitchFamily="18" charset="0"/>
                <a:ea typeface="Osaka"/>
                <a:cs typeface="Osaka"/>
              </a:rPr>
              <a:t>心臓</a:t>
            </a:r>
          </a:p>
        </p:txBody>
      </p:sp>
      <p:sp>
        <p:nvSpPr>
          <p:cNvPr id="120840" name="Text Box 8"/>
          <p:cNvSpPr txBox="1">
            <a:spLocks noChangeArrowheads="1"/>
          </p:cNvSpPr>
          <p:nvPr/>
        </p:nvSpPr>
        <p:spPr bwMode="auto">
          <a:xfrm>
            <a:off x="2411413" y="115888"/>
            <a:ext cx="544512" cy="523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Times" panose="02020603050405020304" pitchFamily="18" charset="0"/>
                <a:ea typeface="Osaka"/>
                <a:cs typeface="Osaka"/>
              </a:rPr>
              <a:t>肺</a:t>
            </a:r>
          </a:p>
        </p:txBody>
      </p:sp>
      <p:sp>
        <p:nvSpPr>
          <p:cNvPr id="120841" name="Line 9"/>
          <p:cNvSpPr>
            <a:spLocks noChangeShapeType="1"/>
          </p:cNvSpPr>
          <p:nvPr/>
        </p:nvSpPr>
        <p:spPr bwMode="auto">
          <a:xfrm>
            <a:off x="2987675" y="549275"/>
            <a:ext cx="2089150" cy="25193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0842" name="Line 10"/>
          <p:cNvSpPr>
            <a:spLocks noChangeShapeType="1"/>
          </p:cNvSpPr>
          <p:nvPr/>
        </p:nvSpPr>
        <p:spPr bwMode="auto">
          <a:xfrm flipH="1">
            <a:off x="827088" y="549275"/>
            <a:ext cx="1584325" cy="25193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0843" name="Line 11"/>
          <p:cNvSpPr>
            <a:spLocks noChangeShapeType="1"/>
          </p:cNvSpPr>
          <p:nvPr/>
        </p:nvSpPr>
        <p:spPr bwMode="auto">
          <a:xfrm>
            <a:off x="2771775" y="620713"/>
            <a:ext cx="576263" cy="15843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20844" name="Text Box 12"/>
          <p:cNvSpPr txBox="1">
            <a:spLocks noChangeArrowheads="1"/>
          </p:cNvSpPr>
          <p:nvPr/>
        </p:nvSpPr>
        <p:spPr bwMode="auto">
          <a:xfrm>
            <a:off x="342900" y="5500688"/>
            <a:ext cx="84439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dirty="0">
                <a:latin typeface="Times" panose="02020603050405020304" pitchFamily="18" charset="0"/>
                <a:ea typeface="Osaka"/>
                <a:cs typeface="Osaka"/>
              </a:rPr>
              <a:t>寝返りができない重症児者では心臓の後の部分の、</a:t>
            </a:r>
            <a:endParaRPr lang="en-US" altLang="ja-JP" sz="2800" dirty="0">
              <a:latin typeface="Times" panose="02020603050405020304" pitchFamily="18" charset="0"/>
              <a:ea typeface="Osaka"/>
              <a:cs typeface="Osaka"/>
            </a:endParaRPr>
          </a:p>
          <a:p>
            <a:pPr eaLnBrk="1" hangingPunct="1">
              <a:spcBef>
                <a:spcPct val="0"/>
              </a:spcBef>
              <a:buFontTx/>
              <a:buNone/>
            </a:pPr>
            <a:r>
              <a:rPr lang="ja-JP" altLang="en-US" sz="2800" dirty="0">
                <a:latin typeface="Times" panose="02020603050405020304" pitchFamily="18" charset="0"/>
                <a:ea typeface="Osaka"/>
                <a:cs typeface="Osaka"/>
              </a:rPr>
              <a:t>肺下葉に、慢性（誤嚥性）肺病変が生じやすい</a:t>
            </a:r>
          </a:p>
        </p:txBody>
      </p:sp>
      <p:sp>
        <p:nvSpPr>
          <p:cNvPr id="120845" name="Text Box 13"/>
          <p:cNvSpPr txBox="1">
            <a:spLocks noChangeArrowheads="1"/>
          </p:cNvSpPr>
          <p:nvPr/>
        </p:nvSpPr>
        <p:spPr bwMode="auto">
          <a:xfrm>
            <a:off x="7512050" y="828675"/>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前</a:t>
            </a:r>
          </a:p>
        </p:txBody>
      </p:sp>
      <p:sp>
        <p:nvSpPr>
          <p:cNvPr id="120846" name="Text Box 14"/>
          <p:cNvSpPr txBox="1">
            <a:spLocks noChangeArrowheads="1"/>
          </p:cNvSpPr>
          <p:nvPr/>
        </p:nvSpPr>
        <p:spPr bwMode="auto">
          <a:xfrm>
            <a:off x="4572000" y="2071688"/>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右</a:t>
            </a:r>
          </a:p>
        </p:txBody>
      </p:sp>
      <p:sp>
        <p:nvSpPr>
          <p:cNvPr id="120847" name="Text Box 15"/>
          <p:cNvSpPr txBox="1">
            <a:spLocks noChangeArrowheads="1"/>
          </p:cNvSpPr>
          <p:nvPr/>
        </p:nvSpPr>
        <p:spPr bwMode="auto">
          <a:xfrm>
            <a:off x="8501063" y="2071688"/>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左</a:t>
            </a:r>
          </a:p>
        </p:txBody>
      </p:sp>
      <p:sp>
        <p:nvSpPr>
          <p:cNvPr id="120848" name="Text Box 16"/>
          <p:cNvSpPr txBox="1">
            <a:spLocks noChangeArrowheads="1"/>
          </p:cNvSpPr>
          <p:nvPr/>
        </p:nvSpPr>
        <p:spPr bwMode="auto">
          <a:xfrm>
            <a:off x="7572375" y="3186113"/>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後</a:t>
            </a:r>
          </a:p>
        </p:txBody>
      </p:sp>
      <p:sp>
        <p:nvSpPr>
          <p:cNvPr id="17" name="円/楕円 16"/>
          <p:cNvSpPr/>
          <p:nvPr/>
        </p:nvSpPr>
        <p:spPr>
          <a:xfrm>
            <a:off x="6443663" y="2286000"/>
            <a:ext cx="1857375" cy="914400"/>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0850" name="Line 6"/>
          <p:cNvSpPr>
            <a:spLocks noChangeShapeType="1"/>
          </p:cNvSpPr>
          <p:nvPr/>
        </p:nvSpPr>
        <p:spPr bwMode="auto">
          <a:xfrm flipV="1">
            <a:off x="4500563" y="3143250"/>
            <a:ext cx="2357437" cy="2357438"/>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9" name="テキスト ボックス 1"/>
          <p:cNvSpPr txBox="1">
            <a:spLocks noChangeArrowheads="1"/>
          </p:cNvSpPr>
          <p:nvPr/>
        </p:nvSpPr>
        <p:spPr bwMode="auto">
          <a:xfrm>
            <a:off x="8539372" y="6372036"/>
            <a:ext cx="4251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C8</a:t>
            </a:r>
            <a:endParaRPr lang="ja-JP" alt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タイトル 1"/>
          <p:cNvSpPr>
            <a:spLocks noGrp="1"/>
          </p:cNvSpPr>
          <p:nvPr>
            <p:ph type="title" idx="4294967295"/>
          </p:nvPr>
        </p:nvSpPr>
        <p:spPr>
          <a:xfrm>
            <a:off x="2284413" y="44450"/>
            <a:ext cx="4232275" cy="647700"/>
          </a:xfrm>
        </p:spPr>
        <p:txBody>
          <a:bodyPr wrap="none">
            <a:spAutoFit/>
          </a:bodyPr>
          <a:lstStyle/>
          <a:p>
            <a:pPr eaLnBrk="1" hangingPunct="1">
              <a:tabLst>
                <a:tab pos="2689225" algn="l"/>
              </a:tabLst>
            </a:pPr>
            <a:r>
              <a:rPr lang="ja-JP" altLang="en-US" sz="3600" smtClean="0"/>
              <a:t>経口摂取と経管栄養</a:t>
            </a:r>
          </a:p>
        </p:txBody>
      </p:sp>
      <p:sp>
        <p:nvSpPr>
          <p:cNvPr id="21507" name="テキスト ボックス 5"/>
          <p:cNvSpPr txBox="1">
            <a:spLocks noChangeArrowheads="1"/>
          </p:cNvSpPr>
          <p:nvPr/>
        </p:nvSpPr>
        <p:spPr bwMode="auto">
          <a:xfrm>
            <a:off x="244475" y="692150"/>
            <a:ext cx="8648700" cy="1554163"/>
          </a:xfrm>
          <a:prstGeom prst="rect">
            <a:avLst/>
          </a:prstGeom>
          <a:noFill/>
          <a:ln w="9525">
            <a:solidFill>
              <a:schemeClr val="accent1">
                <a:lumMod val="50000"/>
              </a:schemeClr>
            </a:solidFill>
            <a:miter lim="800000"/>
            <a:headEnd/>
            <a:tailEnd/>
          </a:ln>
          <a:effectLst>
            <a:outerShdw dist="20000" dir="5400000" rotWithShape="0">
              <a:srgbClr val="808080">
                <a:alpha val="37999"/>
              </a:srgbClr>
            </a:outerShdw>
          </a:effectLst>
        </p:spPr>
        <p:txBody>
          <a:bodyPr wrap="none">
            <a:spAutoFit/>
          </a:bodyPr>
          <a:lstStyle>
            <a:lvl1pPr eaLnBrk="0" hangingPunct="0">
              <a:defRPr kumimoji="1" sz="2400">
                <a:solidFill>
                  <a:schemeClr val="tx1"/>
                </a:solidFill>
                <a:latin typeface="Times" pitchFamily="-65" charset="0"/>
                <a:ea typeface="ＭＳ ゴシック" pitchFamily="49" charset="-128"/>
              </a:defRPr>
            </a:lvl1pPr>
            <a:lvl2pPr marL="742950" indent="-285750" eaLnBrk="0" hangingPunct="0">
              <a:defRPr kumimoji="1" sz="2400">
                <a:solidFill>
                  <a:schemeClr val="tx1"/>
                </a:solidFill>
                <a:latin typeface="Times" pitchFamily="-65" charset="0"/>
                <a:ea typeface="ＭＳ ゴシック" pitchFamily="49" charset="-128"/>
              </a:defRPr>
            </a:lvl2pPr>
            <a:lvl3pPr marL="1143000" indent="-228600" eaLnBrk="0" hangingPunct="0">
              <a:defRPr kumimoji="1" sz="2400">
                <a:solidFill>
                  <a:schemeClr val="tx1"/>
                </a:solidFill>
                <a:latin typeface="Times" pitchFamily="-65" charset="0"/>
                <a:ea typeface="ＭＳ ゴシック" pitchFamily="49" charset="-128"/>
              </a:defRPr>
            </a:lvl3pPr>
            <a:lvl4pPr marL="1600200" indent="-228600" eaLnBrk="0" hangingPunct="0">
              <a:defRPr kumimoji="1" sz="2400">
                <a:solidFill>
                  <a:schemeClr val="tx1"/>
                </a:solidFill>
                <a:latin typeface="Times" pitchFamily="-65" charset="0"/>
                <a:ea typeface="ＭＳ ゴシック" pitchFamily="49" charset="-128"/>
              </a:defRPr>
            </a:lvl4pPr>
            <a:lvl5pPr marL="2057400" indent="-228600" eaLnBrk="0" hangingPunct="0">
              <a:defRPr kumimoji="1" sz="2400">
                <a:solidFill>
                  <a:schemeClr val="tx1"/>
                </a:solidFill>
                <a:latin typeface="Times" pitchFamily="-65" charset="0"/>
                <a:ea typeface="ＭＳ ゴシック" pitchFamily="49" charset="-128"/>
              </a:defRPr>
            </a:lvl5pPr>
            <a:lvl6pPr marL="2514600" indent="-228600" eaLnBrk="0" fontAlgn="base" hangingPunct="0">
              <a:spcBef>
                <a:spcPct val="0"/>
              </a:spcBef>
              <a:spcAft>
                <a:spcPct val="0"/>
              </a:spcAft>
              <a:defRPr kumimoji="1" sz="2400">
                <a:solidFill>
                  <a:schemeClr val="tx1"/>
                </a:solidFill>
                <a:latin typeface="Times" pitchFamily="-65" charset="0"/>
                <a:ea typeface="ＭＳ ゴシック" pitchFamily="49" charset="-128"/>
              </a:defRPr>
            </a:lvl6pPr>
            <a:lvl7pPr marL="2971800" indent="-228600" eaLnBrk="0" fontAlgn="base" hangingPunct="0">
              <a:spcBef>
                <a:spcPct val="0"/>
              </a:spcBef>
              <a:spcAft>
                <a:spcPct val="0"/>
              </a:spcAft>
              <a:defRPr kumimoji="1" sz="2400">
                <a:solidFill>
                  <a:schemeClr val="tx1"/>
                </a:solidFill>
                <a:latin typeface="Times" pitchFamily="-65" charset="0"/>
                <a:ea typeface="ＭＳ ゴシック" pitchFamily="49" charset="-128"/>
              </a:defRPr>
            </a:lvl7pPr>
            <a:lvl8pPr marL="3429000" indent="-228600" eaLnBrk="0" fontAlgn="base" hangingPunct="0">
              <a:spcBef>
                <a:spcPct val="0"/>
              </a:spcBef>
              <a:spcAft>
                <a:spcPct val="0"/>
              </a:spcAft>
              <a:defRPr kumimoji="1" sz="2400">
                <a:solidFill>
                  <a:schemeClr val="tx1"/>
                </a:solidFill>
                <a:latin typeface="Times" pitchFamily="-65" charset="0"/>
                <a:ea typeface="ＭＳ ゴシック" pitchFamily="49" charset="-128"/>
              </a:defRPr>
            </a:lvl8pPr>
            <a:lvl9pPr marL="3886200" indent="-228600" eaLnBrk="0" fontAlgn="base" hangingPunct="0">
              <a:spcBef>
                <a:spcPct val="0"/>
              </a:spcBef>
              <a:spcAft>
                <a:spcPct val="0"/>
              </a:spcAft>
              <a:defRPr kumimoji="1" sz="2400">
                <a:solidFill>
                  <a:schemeClr val="tx1"/>
                </a:solidFill>
                <a:latin typeface="Times" pitchFamily="-65" charset="0"/>
                <a:ea typeface="ＭＳ ゴシック" pitchFamily="49" charset="-128"/>
              </a:defRPr>
            </a:lvl9pPr>
          </a:lstStyle>
          <a:p>
            <a:pPr eaLnBrk="1" hangingPunct="1">
              <a:spcAft>
                <a:spcPts val="600"/>
              </a:spcAft>
              <a:defRPr/>
            </a:pPr>
            <a:r>
              <a:rPr lang="ja-JP" altLang="en-US" sz="2000" dirty="0">
                <a:solidFill>
                  <a:srgbClr val="000000"/>
                </a:solidFill>
                <a:latin typeface="ＭＳ ゴシック" pitchFamily="49" charset="-128"/>
              </a:rPr>
              <a:t>口から食べることは</a:t>
            </a:r>
            <a:r>
              <a:rPr lang="en-US" altLang="ja-JP" sz="2000" dirty="0">
                <a:solidFill>
                  <a:srgbClr val="000000"/>
                </a:solidFill>
                <a:latin typeface="ＭＳ ゴシック" pitchFamily="49" charset="-128"/>
              </a:rPr>
              <a:t>『</a:t>
            </a:r>
            <a:r>
              <a:rPr lang="ja-JP" altLang="en-US" sz="2000" dirty="0">
                <a:solidFill>
                  <a:srgbClr val="000000"/>
                </a:solidFill>
                <a:latin typeface="ＭＳ ゴシック" pitchFamily="49" charset="-128"/>
              </a:rPr>
              <a:t>栄養を摂取</a:t>
            </a:r>
            <a:r>
              <a:rPr lang="ja-JP" altLang="en-US" sz="2000" dirty="0" smtClean="0">
                <a:solidFill>
                  <a:srgbClr val="000000"/>
                </a:solidFill>
                <a:latin typeface="ＭＳ ゴシック" pitchFamily="49" charset="-128"/>
              </a:rPr>
              <a:t>する</a:t>
            </a:r>
            <a:r>
              <a:rPr lang="en-US" altLang="ja-JP" sz="2000" dirty="0" smtClean="0">
                <a:solidFill>
                  <a:srgbClr val="000000"/>
                </a:solidFill>
                <a:latin typeface="ＭＳ ゴシック" pitchFamily="49" charset="-128"/>
              </a:rPr>
              <a:t>』</a:t>
            </a:r>
            <a:r>
              <a:rPr lang="ja-JP" altLang="en-US" sz="2000" dirty="0">
                <a:solidFill>
                  <a:srgbClr val="000000"/>
                </a:solidFill>
                <a:latin typeface="ＭＳ ゴシック" pitchFamily="49" charset="-128"/>
              </a:rPr>
              <a:t>目的の他</a:t>
            </a:r>
            <a:r>
              <a:rPr lang="ja-JP" altLang="en-US" sz="2000" dirty="0" smtClean="0">
                <a:solidFill>
                  <a:srgbClr val="000000"/>
                </a:solidFill>
                <a:latin typeface="ＭＳ ゴシック" pitchFamily="49" charset="-128"/>
              </a:rPr>
              <a:t>に</a:t>
            </a:r>
            <a:r>
              <a:rPr lang="en-US" altLang="ja-JP" sz="2000" dirty="0" smtClean="0">
                <a:solidFill>
                  <a:srgbClr val="000000"/>
                </a:solidFill>
                <a:latin typeface="ＭＳ ゴシック" pitchFamily="49" charset="-128"/>
              </a:rPr>
              <a:t>『</a:t>
            </a:r>
            <a:r>
              <a:rPr lang="ja-JP" altLang="en-US" sz="2000" dirty="0">
                <a:solidFill>
                  <a:srgbClr val="000000"/>
                </a:solidFill>
                <a:latin typeface="ＭＳ ゴシック" pitchFamily="49" charset="-128"/>
              </a:rPr>
              <a:t>味わい食べる人生</a:t>
            </a:r>
            <a:r>
              <a:rPr lang="ja-JP" altLang="en-US" sz="2000" dirty="0" smtClean="0">
                <a:solidFill>
                  <a:srgbClr val="000000"/>
                </a:solidFill>
                <a:latin typeface="ＭＳ ゴシック" pitchFamily="49" charset="-128"/>
              </a:rPr>
              <a:t>の</a:t>
            </a:r>
            <a:endParaRPr lang="en-US" altLang="ja-JP" sz="2000" dirty="0" smtClean="0">
              <a:solidFill>
                <a:srgbClr val="000000"/>
              </a:solidFill>
              <a:latin typeface="ＭＳ ゴシック" pitchFamily="49" charset="-128"/>
            </a:endParaRPr>
          </a:p>
          <a:p>
            <a:pPr eaLnBrk="1" hangingPunct="1">
              <a:spcAft>
                <a:spcPts val="600"/>
              </a:spcAft>
              <a:defRPr/>
            </a:pPr>
            <a:r>
              <a:rPr lang="ja-JP" altLang="en-US" sz="2000" dirty="0" smtClean="0">
                <a:solidFill>
                  <a:srgbClr val="000000"/>
                </a:solidFill>
                <a:latin typeface="ＭＳ ゴシック" pitchFamily="49" charset="-128"/>
              </a:rPr>
              <a:t>楽しみ</a:t>
            </a:r>
            <a:r>
              <a:rPr lang="en-US" altLang="ja-JP" sz="2000" dirty="0">
                <a:solidFill>
                  <a:srgbClr val="000000"/>
                </a:solidFill>
                <a:latin typeface="ＭＳ ゴシック" pitchFamily="49" charset="-128"/>
              </a:rPr>
              <a:t>』『</a:t>
            </a:r>
            <a:r>
              <a:rPr lang="ja-JP" altLang="en-US" sz="2000" dirty="0">
                <a:solidFill>
                  <a:srgbClr val="000000"/>
                </a:solidFill>
                <a:latin typeface="ＭＳ ゴシック" pitchFamily="49" charset="-128"/>
              </a:rPr>
              <a:t>介助する人との相互作用の場</a:t>
            </a:r>
            <a:r>
              <a:rPr lang="en-US" altLang="ja-JP" sz="2000" dirty="0" smtClean="0">
                <a:solidFill>
                  <a:srgbClr val="000000"/>
                </a:solidFill>
                <a:latin typeface="ＭＳ ゴシック" pitchFamily="49" charset="-128"/>
              </a:rPr>
              <a:t>』</a:t>
            </a:r>
            <a:r>
              <a:rPr lang="ja-JP" altLang="en-US" sz="2000" dirty="0" smtClean="0">
                <a:solidFill>
                  <a:srgbClr val="000000"/>
                </a:solidFill>
                <a:latin typeface="ＭＳ ゴシック" pitchFamily="49" charset="-128"/>
              </a:rPr>
              <a:t>と</a:t>
            </a:r>
            <a:r>
              <a:rPr lang="ja-JP" altLang="en-US" sz="2000" dirty="0">
                <a:solidFill>
                  <a:srgbClr val="000000"/>
                </a:solidFill>
                <a:latin typeface="ＭＳ ゴシック" pitchFamily="49" charset="-128"/>
              </a:rPr>
              <a:t>いう意味がある</a:t>
            </a:r>
            <a:r>
              <a:rPr lang="ja-JP" altLang="en-US" sz="2000" dirty="0" smtClean="0">
                <a:solidFill>
                  <a:srgbClr val="000000"/>
                </a:solidFill>
                <a:latin typeface="ＭＳ ゴシック" pitchFamily="49" charset="-128"/>
              </a:rPr>
              <a:t>ため、無理の</a:t>
            </a:r>
            <a:endParaRPr lang="en-US" altLang="ja-JP" sz="2000" dirty="0" smtClean="0">
              <a:solidFill>
                <a:srgbClr val="000000"/>
              </a:solidFill>
              <a:latin typeface="ＭＳ ゴシック" pitchFamily="49" charset="-128"/>
            </a:endParaRPr>
          </a:p>
          <a:p>
            <a:pPr eaLnBrk="1" hangingPunct="1">
              <a:spcAft>
                <a:spcPts val="600"/>
              </a:spcAft>
              <a:defRPr/>
            </a:pPr>
            <a:r>
              <a:rPr lang="ja-JP" altLang="en-US" sz="2000" dirty="0" smtClean="0">
                <a:solidFill>
                  <a:srgbClr val="000000"/>
                </a:solidFill>
                <a:latin typeface="ＭＳ ゴシック" pitchFamily="49" charset="-128"/>
              </a:rPr>
              <a:t>ない</a:t>
            </a:r>
            <a:r>
              <a:rPr lang="ja-JP" altLang="en-US" sz="2000" dirty="0">
                <a:solidFill>
                  <a:srgbClr val="000000"/>
                </a:solidFill>
                <a:latin typeface="ＭＳ ゴシック" pitchFamily="49" charset="-128"/>
              </a:rPr>
              <a:t>範囲で経口摂取は続けて</a:t>
            </a:r>
            <a:r>
              <a:rPr lang="ja-JP" altLang="en-US" sz="2000" dirty="0" smtClean="0">
                <a:solidFill>
                  <a:srgbClr val="000000"/>
                </a:solidFill>
                <a:latin typeface="ＭＳ ゴシック" pitchFamily="49" charset="-128"/>
              </a:rPr>
              <a:t>いけることが望ましい。</a:t>
            </a:r>
            <a:endParaRPr lang="en-US" altLang="ja-JP" sz="2000" dirty="0" smtClean="0">
              <a:solidFill>
                <a:srgbClr val="000000"/>
              </a:solidFill>
              <a:latin typeface="ＭＳ ゴシック" pitchFamily="49" charset="-128"/>
            </a:endParaRPr>
          </a:p>
          <a:p>
            <a:pPr eaLnBrk="1" hangingPunct="1">
              <a:spcAft>
                <a:spcPts val="600"/>
              </a:spcAft>
              <a:defRPr/>
            </a:pPr>
            <a:r>
              <a:rPr lang="ja-JP" altLang="en-US" sz="2000" dirty="0" smtClean="0">
                <a:solidFill>
                  <a:srgbClr val="000000"/>
                </a:solidFill>
                <a:latin typeface="ＭＳ ゴシック" pitchFamily="49" charset="-128"/>
              </a:rPr>
              <a:t>口摂取と経管栄養を、合理的に組み合わせていくことが重要。</a:t>
            </a:r>
            <a:r>
              <a:rPr lang="ja-JP" altLang="ja-JP" sz="2000" dirty="0" smtClean="0">
                <a:solidFill>
                  <a:srgbClr val="000000"/>
                </a:solidFill>
                <a:latin typeface="ＭＳ ゴシック" pitchFamily="49" charset="-128"/>
              </a:rPr>
              <a:t> </a:t>
            </a:r>
            <a:endParaRPr lang="ja-JP" altLang="en-US" sz="2000" dirty="0">
              <a:solidFill>
                <a:srgbClr val="000000"/>
              </a:solidFill>
              <a:latin typeface="ＭＳ ゴシック" pitchFamily="49" charset="-128"/>
            </a:endParaRPr>
          </a:p>
        </p:txBody>
      </p:sp>
      <p:graphicFrame>
        <p:nvGraphicFramePr>
          <p:cNvPr id="6" name="表 5"/>
          <p:cNvGraphicFramePr>
            <a:graphicFrameLocks noGrp="1"/>
          </p:cNvGraphicFramePr>
          <p:nvPr/>
        </p:nvGraphicFramePr>
        <p:xfrm>
          <a:off x="250825" y="2420938"/>
          <a:ext cx="8712200" cy="4392611"/>
        </p:xfrm>
        <a:graphic>
          <a:graphicData uri="http://schemas.openxmlformats.org/drawingml/2006/table">
            <a:tbl>
              <a:tblPr/>
              <a:tblGrid>
                <a:gridCol w="2322549"/>
                <a:gridCol w="6389651"/>
              </a:tblGrid>
              <a:tr h="5690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嚥下障害の程度</a:t>
                      </a:r>
                      <a:endParaRPr kumimoji="1" lang="ja-JP" altLang="en-US" sz="2000" b="0" i="0" u="none" strike="noStrike" cap="none" normalizeH="0" baseline="0" dirty="0" smtClean="0">
                        <a:ln>
                          <a:noFill/>
                        </a:ln>
                        <a:solidFill>
                          <a:srgbClr val="FFFFFF"/>
                        </a:solidFill>
                        <a:effectLst/>
                        <a:latin typeface="ＭＳ ゴシック" pitchFamily="49" charset="-128"/>
                        <a:ea typeface="ＭＳ ゴシック" pitchFamily="49" charset="-128"/>
                      </a:endParaRPr>
                    </a:p>
                  </a:txBody>
                  <a:tcPr marL="68574" marR="685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ゴシック" pitchFamily="49" charset="-128"/>
                          <a:ea typeface="ＭＳ ゴシック" pitchFamily="49" charset="-128"/>
                        </a:rPr>
                        <a:t>経口摂取と経管栄養の併用法</a:t>
                      </a:r>
                      <a:endParaRPr kumimoji="1" lang="ja-JP" altLang="en-US" sz="2400" b="0" i="0" u="none" strike="noStrike" cap="none" normalizeH="0" baseline="0" dirty="0" smtClean="0">
                        <a:ln>
                          <a:noFill/>
                        </a:ln>
                        <a:solidFill>
                          <a:schemeClr val="bg1"/>
                        </a:solidFill>
                        <a:effectLst/>
                        <a:latin typeface="ＭＳ ゴシック" pitchFamily="49" charset="-128"/>
                        <a:ea typeface="ＭＳ ゴシック" pitchFamily="49" charset="-128"/>
                      </a:endParaRPr>
                    </a:p>
                  </a:txBody>
                  <a:tcPr marL="68574" marR="685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41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chemeClr val="tx1"/>
                          </a:solidFill>
                          <a:effectLst/>
                          <a:latin typeface="ＭＳ ゴシック" pitchFamily="49" charset="-128"/>
                          <a:ea typeface="ＭＳ ゴシック" pitchFamily="49" charset="-128"/>
                        </a:rPr>
                        <a:t>最重度</a:t>
                      </a:r>
                      <a:endParaRPr kumimoji="1" lang="ja-JP" altLang="en-US" sz="2800" b="0" i="0" u="none" strike="noStrike" cap="none" normalizeH="0" baseline="0" smtClean="0">
                        <a:ln>
                          <a:noFill/>
                        </a:ln>
                        <a:solidFill>
                          <a:srgbClr val="000000"/>
                        </a:solidFill>
                        <a:effectLst/>
                        <a:latin typeface="ＭＳ ゴシック" pitchFamily="49" charset="-128"/>
                        <a:ea typeface="ＭＳ ゴシック" pitchFamily="49" charset="-128"/>
                      </a:endParaRPr>
                    </a:p>
                  </a:txBody>
                  <a:tcPr marL="68574" marR="685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経管栄養のみ。経口摂取は原則禁止</a:t>
                      </a:r>
                      <a:endParaRPr kumimoji="1" lang="ja-JP" altLang="en-US" sz="2000" b="0" i="0" u="none" strike="noStrike" cap="none" normalizeH="0" baseline="0" dirty="0" smtClean="0">
                        <a:ln>
                          <a:noFill/>
                        </a:ln>
                        <a:solidFill>
                          <a:srgbClr val="000000"/>
                        </a:solidFill>
                        <a:effectLst/>
                        <a:latin typeface="ＭＳ ゴシック" pitchFamily="49" charset="-128"/>
                        <a:ea typeface="ＭＳ ゴシック" pitchFamily="49" charset="-128"/>
                      </a:endParaRPr>
                    </a:p>
                  </a:txBody>
                  <a:tcPr marL="68574" marR="685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98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chemeClr val="tx1"/>
                          </a:solidFill>
                          <a:effectLst/>
                          <a:latin typeface="ＭＳ ゴシック" pitchFamily="49" charset="-128"/>
                          <a:ea typeface="ＭＳ ゴシック" pitchFamily="49" charset="-128"/>
                        </a:rPr>
                        <a:t>重度</a:t>
                      </a:r>
                      <a:endParaRPr kumimoji="1" lang="ja-JP" altLang="en-US" sz="2800" b="0" i="0" u="none" strike="noStrike" cap="none" normalizeH="0" baseline="0" smtClean="0">
                        <a:ln>
                          <a:noFill/>
                        </a:ln>
                        <a:solidFill>
                          <a:srgbClr val="000000"/>
                        </a:solidFill>
                        <a:effectLst/>
                        <a:latin typeface="ＭＳ ゴシック" pitchFamily="49" charset="-128"/>
                        <a:ea typeface="ＭＳ ゴシック" pitchFamily="49" charset="-128"/>
                      </a:endParaRPr>
                    </a:p>
                  </a:txBody>
                  <a:tcPr marL="68574" marR="685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ゴシック" pitchFamily="49" charset="-128"/>
                          <a:ea typeface="ＭＳ ゴシック" pitchFamily="49" charset="-128"/>
                        </a:rPr>
                        <a:t>経管栄養主体。</a:t>
                      </a:r>
                      <a:endParaRPr kumimoji="1" lang="ja-JP" altLang="ja-JP" sz="2000" b="0" i="0" u="none" strike="noStrike" cap="none" normalizeH="0" baseline="0" smtClean="0">
                        <a:ln>
                          <a:noFill/>
                        </a:ln>
                        <a:solidFill>
                          <a:schemeClr val="tx1"/>
                        </a:solidFill>
                        <a:effectLst/>
                        <a:latin typeface="ＭＳ ゴシック" pitchFamily="49" charset="-128"/>
                        <a:ea typeface="ＭＳ ゴシック" pitchFamily="49" charset="-128"/>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ゴシック" pitchFamily="49" charset="-128"/>
                          <a:ea typeface="ＭＳ ゴシック" pitchFamily="49" charset="-128"/>
                        </a:rPr>
                        <a:t>経口摂取は好きなものを少量ずつ楽しみ程度に</a:t>
                      </a:r>
                      <a:endParaRPr kumimoji="1" lang="ja-JP" altLang="en-US" sz="2000" b="0" i="0" u="none" strike="noStrike" cap="none" normalizeH="0" baseline="0" smtClean="0">
                        <a:ln>
                          <a:noFill/>
                        </a:ln>
                        <a:solidFill>
                          <a:srgbClr val="000000"/>
                        </a:solidFill>
                        <a:effectLst/>
                        <a:latin typeface="ＭＳ ゴシック" pitchFamily="49" charset="-128"/>
                        <a:ea typeface="ＭＳ ゴシック" pitchFamily="49" charset="-128"/>
                      </a:endParaRPr>
                    </a:p>
                  </a:txBody>
                  <a:tcPr marL="68574" marR="685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499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chemeClr val="tx1"/>
                          </a:solidFill>
                          <a:effectLst/>
                          <a:latin typeface="ＭＳ ゴシック" pitchFamily="49" charset="-128"/>
                          <a:ea typeface="ＭＳ ゴシック" pitchFamily="49" charset="-128"/>
                        </a:rPr>
                        <a:t>中等度</a:t>
                      </a:r>
                      <a:endParaRPr kumimoji="1" lang="ja-JP" altLang="en-US" sz="2800" b="0" i="0" u="none" strike="noStrike" cap="none" normalizeH="0" baseline="0" smtClean="0">
                        <a:ln>
                          <a:noFill/>
                        </a:ln>
                        <a:solidFill>
                          <a:srgbClr val="000000"/>
                        </a:solidFill>
                        <a:effectLst/>
                        <a:latin typeface="ＭＳ ゴシック" pitchFamily="49" charset="-128"/>
                        <a:ea typeface="ＭＳ ゴシック" pitchFamily="49" charset="-128"/>
                      </a:endParaRPr>
                    </a:p>
                  </a:txBody>
                  <a:tcPr marL="68574" marR="685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経管栄養と経口摂取の併用。</a:t>
                      </a:r>
                      <a:endParaRPr kumimoji="1" lang="ja-JP" altLang="ja-JP" sz="20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例１）経口摂取の後、不足分を注入。</a:t>
                      </a:r>
                      <a:endParaRPr kumimoji="1" lang="ja-JP" altLang="ja-JP" sz="20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例２）朝は経管栄養。昼・夜は経口摂取。</a:t>
                      </a:r>
                      <a:endParaRPr kumimoji="1" lang="ja-JP" altLang="en-US" sz="2000" b="0" i="0" u="none" strike="noStrike" cap="none" normalizeH="0" baseline="0" dirty="0" smtClean="0">
                        <a:ln>
                          <a:noFill/>
                        </a:ln>
                        <a:solidFill>
                          <a:srgbClr val="000000"/>
                        </a:solidFill>
                        <a:effectLst/>
                        <a:latin typeface="ＭＳ ゴシック" pitchFamily="49" charset="-128"/>
                        <a:ea typeface="ＭＳ ゴシック" pitchFamily="49" charset="-128"/>
                      </a:endParaRPr>
                    </a:p>
                  </a:txBody>
                  <a:tcPr marL="68574" marR="685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960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chemeClr val="tx1"/>
                          </a:solidFill>
                          <a:effectLst/>
                          <a:latin typeface="ＭＳ ゴシック" pitchFamily="49" charset="-128"/>
                          <a:ea typeface="ＭＳ ゴシック" pitchFamily="49" charset="-128"/>
                        </a:rPr>
                        <a:t>軽度</a:t>
                      </a:r>
                      <a:endParaRPr kumimoji="1" lang="ja-JP" altLang="en-US" sz="2800" b="0" i="0" u="none" strike="noStrike" cap="none" normalizeH="0" baseline="0" smtClean="0">
                        <a:ln>
                          <a:noFill/>
                        </a:ln>
                        <a:solidFill>
                          <a:srgbClr val="000000"/>
                        </a:solidFill>
                        <a:effectLst/>
                        <a:latin typeface="ＭＳ ゴシック" pitchFamily="49" charset="-128"/>
                        <a:ea typeface="ＭＳ ゴシック" pitchFamily="49" charset="-128"/>
                      </a:endParaRPr>
                    </a:p>
                  </a:txBody>
                  <a:tcPr marL="68574" marR="685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経口摂取主体。水分などは経管栄養</a:t>
                      </a:r>
                      <a:endParaRPr kumimoji="1" lang="ja-JP" altLang="ja-JP" sz="2000" b="0" i="0" u="none" strike="noStrike" cap="none" normalizeH="0" baseline="0" dirty="0" smtClean="0">
                        <a:ln>
                          <a:noFill/>
                        </a:ln>
                        <a:solidFill>
                          <a:schemeClr val="tx1"/>
                        </a:solidFill>
                        <a:effectLst/>
                        <a:latin typeface="ＭＳ ゴシック" pitchFamily="49" charset="-128"/>
                        <a:ea typeface="ＭＳ ゴシック" pitchFamily="49" charset="-128"/>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ゴシック" pitchFamily="49" charset="-128"/>
                          <a:ea typeface="ＭＳ ゴシック" pitchFamily="49" charset="-128"/>
                        </a:rPr>
                        <a:t>体調不良時は経管栄養にする。</a:t>
                      </a:r>
                      <a:endParaRPr kumimoji="1" lang="ja-JP" altLang="en-US" sz="2000" b="0" i="0" u="none" strike="noStrike" cap="none" normalizeH="0" baseline="0" dirty="0" smtClean="0">
                        <a:ln>
                          <a:noFill/>
                        </a:ln>
                        <a:solidFill>
                          <a:srgbClr val="000000"/>
                        </a:solidFill>
                        <a:effectLst/>
                        <a:latin typeface="ＭＳ ゴシック" pitchFamily="49" charset="-128"/>
                        <a:ea typeface="ＭＳ ゴシック" pitchFamily="49" charset="-128"/>
                      </a:endParaRPr>
                    </a:p>
                  </a:txBody>
                  <a:tcPr marL="68574" marR="6857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D45</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body" idx="4294967295"/>
          </p:nvPr>
        </p:nvSpPr>
        <p:spPr>
          <a:xfrm>
            <a:off x="0" y="1001713"/>
            <a:ext cx="5262563" cy="5780087"/>
          </a:xfrm>
        </p:spPr>
        <p:txBody>
          <a:bodyPr wrap="none">
            <a:spAutoFit/>
          </a:bodyPr>
          <a:lstStyle/>
          <a:p>
            <a:pPr eaLnBrk="1" hangingPunct="1">
              <a:buFont typeface="Wingdings" panose="05000000000000000000" pitchFamily="2" charset="2"/>
              <a:buChar char="l"/>
            </a:pPr>
            <a:r>
              <a:rPr lang="ja-JP" altLang="en-US" sz="2400" smtClean="0">
                <a:latin typeface="ＭＳ ゴシック" panose="020B0609070205080204" pitchFamily="49" charset="-128"/>
                <a:ea typeface="ＭＳ ゴシック" panose="020B0609070205080204" pitchFamily="49" charset="-128"/>
              </a:rPr>
              <a:t>間歇的経管栄養</a:t>
            </a:r>
          </a:p>
          <a:p>
            <a:pPr eaLnBrk="1" hangingPunct="1">
              <a:buSzPct val="60000"/>
              <a:buFontTx/>
              <a:buNone/>
            </a:pPr>
            <a:r>
              <a:rPr lang="ja-JP" altLang="en-US" sz="2400" smtClean="0">
                <a:solidFill>
                  <a:srgbClr val="000099"/>
                </a:solidFill>
                <a:latin typeface="ＭＳ ゴシック" panose="020B0609070205080204" pitchFamily="49" charset="-128"/>
                <a:ea typeface="ＭＳ ゴシック" panose="020B0609070205080204" pitchFamily="49" charset="-128"/>
              </a:rPr>
              <a:t>　</a:t>
            </a:r>
            <a:r>
              <a:rPr lang="ja-JP" altLang="en-US" sz="2400" smtClean="0">
                <a:latin typeface="ＭＳ ゴシック" panose="020B0609070205080204" pitchFamily="49" charset="-128"/>
                <a:ea typeface="ＭＳ ゴシック" panose="020B0609070205080204" pitchFamily="49" charset="-128"/>
              </a:rPr>
              <a:t>口腔ネラトン</a:t>
            </a:r>
            <a:r>
              <a:rPr lang="en-US" altLang="ja-JP" sz="2400" smtClean="0">
                <a:latin typeface="ＭＳ ゴシック" panose="020B0609070205080204" pitchFamily="49" charset="-128"/>
                <a:ea typeface="ＭＳ ゴシック" panose="020B0609070205080204" pitchFamily="49" charset="-128"/>
              </a:rPr>
              <a:t>(</a:t>
            </a:r>
            <a:r>
              <a:rPr lang="ja-JP" altLang="en-US" sz="2400" smtClean="0">
                <a:latin typeface="ＭＳ ゴシック" panose="020B0609070205080204" pitchFamily="49" charset="-128"/>
                <a:ea typeface="ＭＳ ゴシック" panose="020B0609070205080204" pitchFamily="49" charset="-128"/>
              </a:rPr>
              <a:t>経口胃チューブ）　</a:t>
            </a:r>
            <a:endParaRPr lang="en-US" altLang="ja-JP" sz="2400" smtClean="0">
              <a:latin typeface="ＭＳ ゴシック" panose="020B0609070205080204" pitchFamily="49" charset="-128"/>
              <a:ea typeface="ＭＳ ゴシック" panose="020B0609070205080204" pitchFamily="49" charset="-128"/>
            </a:endParaRPr>
          </a:p>
          <a:p>
            <a:pPr lvl="1" eaLnBrk="1" hangingPunct="1">
              <a:buSzPct val="60000"/>
              <a:buFontTx/>
              <a:buNone/>
            </a:pPr>
            <a:r>
              <a:rPr lang="en-US" altLang="ja-JP" sz="2400" smtClean="0">
                <a:latin typeface="ＭＳ ゴシック" panose="020B0609070205080204" pitchFamily="49" charset="-128"/>
                <a:ea typeface="ＭＳ ゴシック" panose="020B0609070205080204" pitchFamily="49" charset="-128"/>
              </a:rPr>
              <a:t>        </a:t>
            </a:r>
            <a:r>
              <a:rPr lang="ja-JP" altLang="en-US" sz="2400" smtClean="0">
                <a:latin typeface="ＭＳ ゴシック" panose="020B0609070205080204" pitchFamily="49" charset="-128"/>
                <a:ea typeface="ＭＳ ゴシック" panose="020B0609070205080204" pitchFamily="49" charset="-128"/>
              </a:rPr>
              <a:t>口腔→胃</a:t>
            </a:r>
          </a:p>
          <a:p>
            <a:pPr eaLnBrk="1" hangingPunct="1">
              <a:buFont typeface="Wingdings" panose="05000000000000000000" pitchFamily="2" charset="2"/>
              <a:buChar char="l"/>
            </a:pPr>
            <a:r>
              <a:rPr lang="ja-JP" altLang="en-US" sz="2400" smtClean="0">
                <a:latin typeface="ＭＳ ゴシック" panose="020B0609070205080204" pitchFamily="49" charset="-128"/>
                <a:ea typeface="ＭＳ ゴシック" panose="020B0609070205080204" pitchFamily="49" charset="-128"/>
              </a:rPr>
              <a:t>留置チューブによる経管栄養</a:t>
            </a:r>
          </a:p>
          <a:p>
            <a:pPr lvl="1" eaLnBrk="1" hangingPunct="1">
              <a:buSzPct val="60000"/>
              <a:buFont typeface="Osaka"/>
              <a:buChar char="◆"/>
            </a:pPr>
            <a:r>
              <a:rPr lang="ja-JP" altLang="en-US" sz="2400" smtClean="0">
                <a:latin typeface="ＭＳ ゴシック" panose="020B0609070205080204" pitchFamily="49" charset="-128"/>
                <a:ea typeface="ＭＳ ゴシック" panose="020B0609070205080204" pitchFamily="49" charset="-128"/>
              </a:rPr>
              <a:t>経鼻胃チューブ</a:t>
            </a:r>
          </a:p>
          <a:p>
            <a:pPr lvl="1" eaLnBrk="1" hangingPunct="1">
              <a:buSzPct val="60000"/>
              <a:buFont typeface="Osaka"/>
              <a:buNone/>
            </a:pPr>
            <a:r>
              <a:rPr lang="ja-JP" altLang="en-US" sz="2400" smtClean="0">
                <a:latin typeface="ＭＳ ゴシック" panose="020B0609070205080204" pitchFamily="49" charset="-128"/>
                <a:ea typeface="ＭＳ ゴシック" panose="020B0609070205080204" pitchFamily="49" charset="-128"/>
              </a:rPr>
              <a:t>　　　　鼻腔→胃</a:t>
            </a:r>
          </a:p>
          <a:p>
            <a:pPr lvl="1" eaLnBrk="1" hangingPunct="1">
              <a:buSzPct val="60000"/>
              <a:buFont typeface="Osaka"/>
              <a:buChar char="◆"/>
            </a:pPr>
            <a:r>
              <a:rPr lang="ja-JP" altLang="en-US" sz="2400" smtClean="0">
                <a:solidFill>
                  <a:srgbClr val="000000"/>
                </a:solidFill>
                <a:latin typeface="ＭＳ ゴシック" panose="020B0609070205080204" pitchFamily="49" charset="-128"/>
                <a:ea typeface="ＭＳ ゴシック" panose="020B0609070205080204" pitchFamily="49" charset="-128"/>
              </a:rPr>
              <a:t>経鼻空腸チューブ</a:t>
            </a:r>
          </a:p>
          <a:p>
            <a:pPr lvl="1" eaLnBrk="1" hangingPunct="1">
              <a:buSzPct val="60000"/>
              <a:buFont typeface="Osaka"/>
              <a:buNone/>
            </a:pPr>
            <a:r>
              <a:rPr lang="ja-JP" altLang="en-US" sz="2400" smtClean="0">
                <a:solidFill>
                  <a:srgbClr val="000000"/>
                </a:solidFill>
                <a:latin typeface="ＭＳ ゴシック" panose="020B0609070205080204" pitchFamily="49" charset="-128"/>
                <a:ea typeface="ＭＳ ゴシック" panose="020B0609070205080204" pitchFamily="49" charset="-128"/>
              </a:rPr>
              <a:t>　　　　鼻腔→胃→空腸</a:t>
            </a:r>
          </a:p>
          <a:p>
            <a:pPr lvl="1" eaLnBrk="1" hangingPunct="1">
              <a:buSzPct val="60000"/>
              <a:buFont typeface="Osaka"/>
              <a:buChar char="◆"/>
            </a:pPr>
            <a:r>
              <a:rPr lang="ja-JP" altLang="en-US" sz="2400" smtClean="0">
                <a:solidFill>
                  <a:srgbClr val="000000"/>
                </a:solidFill>
                <a:latin typeface="ＭＳ ゴシック" panose="020B0609070205080204" pitchFamily="49" charset="-128"/>
                <a:ea typeface="ＭＳ ゴシック" panose="020B0609070205080204" pitchFamily="49" charset="-128"/>
              </a:rPr>
              <a:t>胃瘻チューブ</a:t>
            </a:r>
          </a:p>
          <a:p>
            <a:pPr lvl="1" eaLnBrk="1" hangingPunct="1">
              <a:buSzPct val="60000"/>
              <a:buFont typeface="Osaka"/>
              <a:buNone/>
            </a:pPr>
            <a:r>
              <a:rPr lang="ja-JP" altLang="en-US" sz="2400" smtClean="0">
                <a:solidFill>
                  <a:srgbClr val="000000"/>
                </a:solidFill>
                <a:latin typeface="ＭＳ ゴシック" panose="020B0609070205080204" pitchFamily="49" charset="-128"/>
                <a:ea typeface="ＭＳ ゴシック" panose="020B0609070205080204" pitchFamily="49" charset="-128"/>
              </a:rPr>
              <a:t>　　　　瘻孔→胃</a:t>
            </a:r>
          </a:p>
          <a:p>
            <a:pPr lvl="1" eaLnBrk="1" hangingPunct="1">
              <a:buSzPct val="60000"/>
              <a:buFont typeface="Osaka"/>
              <a:buNone/>
            </a:pPr>
            <a:r>
              <a:rPr lang="ja-JP" altLang="en-US" sz="2400" smtClean="0">
                <a:solidFill>
                  <a:srgbClr val="000000"/>
                </a:solidFill>
                <a:latin typeface="ＭＳ ゴシック" panose="020B0609070205080204" pitchFamily="49" charset="-128"/>
                <a:ea typeface="ＭＳ ゴシック" panose="020B0609070205080204" pitchFamily="49" charset="-128"/>
              </a:rPr>
              <a:t>　　　　瘻孔→胃→空腸</a:t>
            </a:r>
          </a:p>
          <a:p>
            <a:pPr lvl="1" eaLnBrk="1" hangingPunct="1">
              <a:buSzPct val="60000"/>
              <a:buFont typeface="Osaka"/>
              <a:buChar char="◆"/>
            </a:pPr>
            <a:r>
              <a:rPr lang="ja-JP" altLang="en-US" sz="2400" smtClean="0">
                <a:solidFill>
                  <a:srgbClr val="000000"/>
                </a:solidFill>
                <a:latin typeface="ＭＳ ゴシック" panose="020B0609070205080204" pitchFamily="49" charset="-128"/>
                <a:ea typeface="ＭＳ ゴシック" panose="020B0609070205080204" pitchFamily="49" charset="-128"/>
              </a:rPr>
              <a:t>腸瘻チューブ</a:t>
            </a:r>
          </a:p>
          <a:p>
            <a:pPr lvl="1" eaLnBrk="1" hangingPunct="1">
              <a:buSzPct val="60000"/>
              <a:buFont typeface="Osaka"/>
              <a:buNone/>
            </a:pPr>
            <a:r>
              <a:rPr lang="ja-JP" altLang="en-US" sz="2400" smtClean="0">
                <a:solidFill>
                  <a:srgbClr val="000000"/>
                </a:solidFill>
                <a:latin typeface="ＭＳ ゴシック" panose="020B0609070205080204" pitchFamily="49" charset="-128"/>
                <a:ea typeface="ＭＳ ゴシック" panose="020B0609070205080204" pitchFamily="49" charset="-128"/>
              </a:rPr>
              <a:t>　　　　瘻孔→空腸</a:t>
            </a:r>
          </a:p>
        </p:txBody>
      </p:sp>
      <p:pic>
        <p:nvPicPr>
          <p:cNvPr id="175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650" y="1200150"/>
            <a:ext cx="187801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1525" y="4043363"/>
            <a:ext cx="1870075"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200150"/>
            <a:ext cx="1858963"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125" y="4176713"/>
            <a:ext cx="158591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1" name="Text Box 7"/>
          <p:cNvSpPr txBox="1">
            <a:spLocks noChangeArrowheads="1"/>
          </p:cNvSpPr>
          <p:nvPr/>
        </p:nvSpPr>
        <p:spPr bwMode="auto">
          <a:xfrm>
            <a:off x="5105400" y="979488"/>
            <a:ext cx="1800225" cy="369887"/>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000000"/>
                </a:solidFill>
                <a:latin typeface="ＭＳ ゴシック" panose="020B0609070205080204" pitchFamily="49" charset="-128"/>
                <a:ea typeface="ＭＳ ゴシック" panose="020B0609070205080204" pitchFamily="49" charset="-128"/>
              </a:rPr>
              <a:t>経口胃チューブ</a:t>
            </a:r>
          </a:p>
        </p:txBody>
      </p:sp>
      <p:sp>
        <p:nvSpPr>
          <p:cNvPr id="175112" name="Text Box 8"/>
          <p:cNvSpPr txBox="1">
            <a:spLocks noChangeArrowheads="1"/>
          </p:cNvSpPr>
          <p:nvPr/>
        </p:nvSpPr>
        <p:spPr bwMode="auto">
          <a:xfrm>
            <a:off x="7253288" y="979488"/>
            <a:ext cx="1793875" cy="376237"/>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a:latin typeface="ＭＳ ゴシック" panose="020B0609070205080204" pitchFamily="49" charset="-128"/>
                <a:ea typeface="ＭＳ ゴシック" panose="020B0609070205080204" pitchFamily="49" charset="-128"/>
              </a:rPr>
              <a:t>経鼻胃チューブ</a:t>
            </a:r>
          </a:p>
        </p:txBody>
      </p:sp>
      <p:sp>
        <p:nvSpPr>
          <p:cNvPr id="175113" name="Text Box 9"/>
          <p:cNvSpPr txBox="1">
            <a:spLocks noChangeArrowheads="1"/>
          </p:cNvSpPr>
          <p:nvPr/>
        </p:nvSpPr>
        <p:spPr bwMode="auto">
          <a:xfrm>
            <a:off x="5197475" y="3890963"/>
            <a:ext cx="1565275" cy="376237"/>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000000"/>
                </a:solidFill>
                <a:latin typeface="ＭＳ ゴシック" panose="020B0609070205080204" pitchFamily="49" charset="-128"/>
                <a:ea typeface="ＭＳ ゴシック" panose="020B0609070205080204" pitchFamily="49" charset="-128"/>
              </a:rPr>
              <a:t>胃瘻チューブ</a:t>
            </a:r>
          </a:p>
        </p:txBody>
      </p:sp>
      <p:sp>
        <p:nvSpPr>
          <p:cNvPr id="175114" name="Text Box 10"/>
          <p:cNvSpPr txBox="1">
            <a:spLocks noChangeArrowheads="1"/>
          </p:cNvSpPr>
          <p:nvPr/>
        </p:nvSpPr>
        <p:spPr bwMode="auto">
          <a:xfrm>
            <a:off x="7354888" y="3890963"/>
            <a:ext cx="1565275" cy="376237"/>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a:solidFill>
                  <a:srgbClr val="000000"/>
                </a:solidFill>
                <a:latin typeface="ＭＳ ゴシック" panose="020B0609070205080204" pitchFamily="49" charset="-128"/>
                <a:ea typeface="ＭＳ ゴシック" panose="020B0609070205080204" pitchFamily="49" charset="-128"/>
              </a:rPr>
              <a:t>空腸チューブ</a:t>
            </a:r>
          </a:p>
        </p:txBody>
      </p:sp>
      <p:sp>
        <p:nvSpPr>
          <p:cNvPr id="175115" name="テキスト ボックス 10"/>
          <p:cNvSpPr txBox="1">
            <a:spLocks noChangeArrowheads="1"/>
          </p:cNvSpPr>
          <p:nvPr/>
        </p:nvSpPr>
        <p:spPr bwMode="auto">
          <a:xfrm>
            <a:off x="2771775" y="44450"/>
            <a:ext cx="3467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a:solidFill>
                  <a:srgbClr val="000000"/>
                </a:solidFill>
                <a:latin typeface="ＭＳ ゴシック" panose="020B0609070205080204" pitchFamily="49" charset="-128"/>
                <a:ea typeface="ＭＳ ゴシック" panose="020B0609070205080204" pitchFamily="49" charset="-128"/>
              </a:rPr>
              <a:t>各種の経管栄養法</a:t>
            </a:r>
          </a:p>
        </p:txBody>
      </p:sp>
      <p:cxnSp>
        <p:nvCxnSpPr>
          <p:cNvPr id="3" name="直線コネクタ 2"/>
          <p:cNvCxnSpPr/>
          <p:nvPr/>
        </p:nvCxnSpPr>
        <p:spPr>
          <a:xfrm flipV="1">
            <a:off x="468313" y="692150"/>
            <a:ext cx="83518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5117" name="テキスト ボックス 12"/>
          <p:cNvSpPr txBox="1">
            <a:spLocks noChangeArrowheads="1"/>
          </p:cNvSpPr>
          <p:nvPr/>
        </p:nvSpPr>
        <p:spPr bwMode="auto">
          <a:xfrm>
            <a:off x="8126413" y="133350"/>
            <a:ext cx="604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a:t>６２</a:t>
            </a:r>
            <a:endParaRPr lang="en-US" altLang="ja-JP"/>
          </a:p>
        </p:txBody>
      </p:sp>
      <p:sp>
        <p:nvSpPr>
          <p:cNvPr id="14"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D46</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42888" y="692150"/>
            <a:ext cx="8866187" cy="6002338"/>
          </a:xfrm>
          <a:prstGeom prst="rect">
            <a:avLst/>
          </a:prstGeom>
          <a:noFill/>
        </p:spPr>
        <p:txBody>
          <a:bodyPr wrap="none">
            <a:spAutoFit/>
          </a:bodyPr>
          <a:lstStyle/>
          <a:p>
            <a:pPr>
              <a:defRPr/>
            </a:pPr>
            <a:r>
              <a:rPr lang="ja-JP" altLang="ja-JP" sz="2400" dirty="0">
                <a:latin typeface="+mn-ea"/>
                <a:ea typeface="+mn-ea"/>
              </a:rPr>
              <a:t>栄養剤や水分を注入する直前に</a:t>
            </a:r>
            <a:r>
              <a:rPr lang="ja-JP" altLang="en-US" sz="2400" dirty="0">
                <a:latin typeface="+mn-ea"/>
                <a:ea typeface="+mn-ea"/>
              </a:rPr>
              <a:t>、</a:t>
            </a:r>
            <a:r>
              <a:rPr lang="ja-JP" altLang="ja-JP" sz="2400" dirty="0">
                <a:latin typeface="+mn-ea"/>
                <a:ea typeface="+mn-ea"/>
              </a:rPr>
              <a:t>経管栄養チューブを口から</a:t>
            </a:r>
            <a:r>
              <a:rPr lang="ja-JP" altLang="en-US" sz="2400" dirty="0">
                <a:latin typeface="+mn-ea"/>
                <a:ea typeface="+mn-ea"/>
              </a:rPr>
              <a:t>、</a:t>
            </a:r>
            <a:endParaRPr lang="en-US" altLang="ja-JP" sz="2400" dirty="0">
              <a:latin typeface="+mn-ea"/>
              <a:ea typeface="+mn-ea"/>
            </a:endParaRPr>
          </a:p>
          <a:p>
            <a:pPr>
              <a:defRPr/>
            </a:pPr>
            <a:r>
              <a:rPr lang="ja-JP" altLang="ja-JP" sz="2400" dirty="0">
                <a:latin typeface="+mn-ea"/>
                <a:ea typeface="+mn-ea"/>
              </a:rPr>
              <a:t>胃まで挿入し、注入が終了したらチューブを抜くという方法</a:t>
            </a:r>
            <a:r>
              <a:rPr lang="ja-JP" altLang="en-US" sz="2400" dirty="0">
                <a:latin typeface="+mn-ea"/>
                <a:ea typeface="+mn-ea"/>
              </a:rPr>
              <a:t>。</a:t>
            </a:r>
            <a:endParaRPr lang="en-US" altLang="ja-JP" sz="2400" dirty="0">
              <a:latin typeface="+mn-ea"/>
              <a:ea typeface="+mn-ea"/>
            </a:endParaRPr>
          </a:p>
          <a:p>
            <a:pPr>
              <a:defRPr/>
            </a:pPr>
            <a:r>
              <a:rPr lang="ja-JP" altLang="en-US" sz="2400" dirty="0">
                <a:latin typeface="+mn-ea"/>
                <a:ea typeface="+mn-ea"/>
              </a:rPr>
              <a:t>・</a:t>
            </a:r>
            <a:r>
              <a:rPr lang="ja-JP" altLang="ja-JP" sz="2400" dirty="0">
                <a:latin typeface="+mn-ea"/>
                <a:ea typeface="+mn-ea"/>
              </a:rPr>
              <a:t>チューブを留置しなくても済むので、留置に耐えられないケース</a:t>
            </a:r>
            <a:endParaRPr lang="en-US" altLang="ja-JP" sz="2400" dirty="0">
              <a:latin typeface="+mn-ea"/>
              <a:ea typeface="+mn-ea"/>
            </a:endParaRPr>
          </a:p>
          <a:p>
            <a:pPr>
              <a:defRPr/>
            </a:pPr>
            <a:r>
              <a:rPr lang="ja-JP" altLang="en-US" sz="2400" dirty="0">
                <a:latin typeface="+mn-ea"/>
                <a:ea typeface="+mn-ea"/>
              </a:rPr>
              <a:t> </a:t>
            </a:r>
            <a:r>
              <a:rPr lang="ja-JP" altLang="ja-JP" sz="2400" dirty="0">
                <a:latin typeface="+mn-ea"/>
                <a:ea typeface="+mn-ea"/>
              </a:rPr>
              <a:t>（留置するとずっと泣いている、緊張が強くなるなど）でも可能。</a:t>
            </a:r>
          </a:p>
          <a:p>
            <a:pPr>
              <a:defRPr/>
            </a:pPr>
            <a:r>
              <a:rPr lang="ja-JP" altLang="ja-JP" sz="2400" dirty="0">
                <a:latin typeface="+mn-ea"/>
                <a:ea typeface="+mn-ea"/>
              </a:rPr>
              <a:t>鼻から挿入するよりも、口から挿入する方が、チューブが気管に</a:t>
            </a:r>
            <a:endParaRPr lang="en-US" altLang="ja-JP" sz="2400" dirty="0">
              <a:latin typeface="+mn-ea"/>
              <a:ea typeface="+mn-ea"/>
            </a:endParaRPr>
          </a:p>
          <a:p>
            <a:pPr>
              <a:defRPr/>
            </a:pPr>
            <a:r>
              <a:rPr lang="ja-JP" altLang="ja-JP" sz="2400" dirty="0">
                <a:latin typeface="+mn-ea"/>
                <a:ea typeface="+mn-ea"/>
              </a:rPr>
              <a:t>入るリスクがはるかに小さい。</a:t>
            </a:r>
          </a:p>
          <a:p>
            <a:pPr>
              <a:defRPr/>
            </a:pPr>
            <a:r>
              <a:rPr lang="ja-JP" altLang="ja-JP" sz="2400" dirty="0">
                <a:latin typeface="+mn-ea"/>
                <a:ea typeface="+mn-ea"/>
              </a:rPr>
              <a:t>本人が口からの挿入に協力的であるか拒否的でない、嘔吐反射</a:t>
            </a:r>
            <a:r>
              <a:rPr lang="ja-JP" altLang="en-US" sz="2400" dirty="0">
                <a:latin typeface="+mn-ea"/>
                <a:ea typeface="+mn-ea"/>
              </a:rPr>
              <a:t>が</a:t>
            </a:r>
            <a:endParaRPr lang="en-US" altLang="ja-JP" sz="2400" dirty="0">
              <a:latin typeface="+mn-ea"/>
              <a:ea typeface="+mn-ea"/>
            </a:endParaRPr>
          </a:p>
          <a:p>
            <a:pPr>
              <a:defRPr/>
            </a:pPr>
            <a:r>
              <a:rPr lang="ja-JP" altLang="ja-JP" sz="2400" dirty="0">
                <a:latin typeface="+mn-ea"/>
                <a:ea typeface="+mn-ea"/>
              </a:rPr>
              <a:t>弱いことが条件。</a:t>
            </a:r>
            <a:endParaRPr lang="en-US" altLang="ja-JP" sz="2400" dirty="0">
              <a:latin typeface="+mn-ea"/>
              <a:ea typeface="+mn-ea"/>
            </a:endParaRPr>
          </a:p>
          <a:p>
            <a:pPr>
              <a:defRPr/>
            </a:pPr>
            <a:r>
              <a:rPr lang="ja-JP" altLang="ja-JP" sz="2400" dirty="0">
                <a:latin typeface="+mn-ea"/>
                <a:ea typeface="+mn-ea"/>
              </a:rPr>
              <a:t>経口摂取がある程度可能だが注入での補充が必要な例が基本的</a:t>
            </a:r>
            <a:endParaRPr lang="en-US" altLang="ja-JP" sz="2400" dirty="0">
              <a:latin typeface="+mn-ea"/>
              <a:ea typeface="+mn-ea"/>
            </a:endParaRPr>
          </a:p>
          <a:p>
            <a:pPr>
              <a:defRPr/>
            </a:pPr>
            <a:r>
              <a:rPr lang="ja-JP" altLang="ja-JP" sz="2400" dirty="0">
                <a:latin typeface="+mn-ea"/>
                <a:ea typeface="+mn-ea"/>
              </a:rPr>
              <a:t>に対象。</a:t>
            </a:r>
            <a:endParaRPr lang="en-US" altLang="ja-JP" sz="2400" dirty="0">
              <a:latin typeface="+mn-ea"/>
              <a:ea typeface="+mn-ea"/>
            </a:endParaRPr>
          </a:p>
          <a:p>
            <a:pPr>
              <a:defRPr/>
            </a:pPr>
            <a:r>
              <a:rPr lang="ja-JP" altLang="ja-JP" sz="2400" dirty="0">
                <a:latin typeface="+mn-ea"/>
                <a:ea typeface="+mn-ea"/>
              </a:rPr>
              <a:t>食事は経口摂取し水分と薬はこの方法で注入する、朝と晩</a:t>
            </a:r>
            <a:r>
              <a:rPr lang="ja-JP" altLang="ja-JP" sz="2400" dirty="0" err="1">
                <a:latin typeface="+mn-ea"/>
                <a:ea typeface="+mn-ea"/>
              </a:rPr>
              <a:t>だけこ</a:t>
            </a:r>
            <a:endParaRPr lang="en-US" altLang="ja-JP" sz="2400" dirty="0">
              <a:latin typeface="+mn-ea"/>
              <a:ea typeface="+mn-ea"/>
            </a:endParaRPr>
          </a:p>
          <a:p>
            <a:pPr>
              <a:defRPr/>
            </a:pPr>
            <a:r>
              <a:rPr lang="ja-JP" altLang="ja-JP" sz="2400" dirty="0">
                <a:latin typeface="+mn-ea"/>
                <a:ea typeface="+mn-ea"/>
              </a:rPr>
              <a:t>の方法で栄養水分を補充的に注入する</a:t>
            </a:r>
            <a:r>
              <a:rPr lang="ja-JP" altLang="en-US" sz="2400" dirty="0">
                <a:latin typeface="+mn-ea"/>
                <a:ea typeface="+mn-ea"/>
              </a:rPr>
              <a:t>、</a:t>
            </a:r>
            <a:r>
              <a:rPr lang="ja-JP" altLang="ja-JP" sz="2400" dirty="0">
                <a:latin typeface="+mn-ea"/>
                <a:ea typeface="+mn-ea"/>
              </a:rPr>
              <a:t>などの仕方がある。</a:t>
            </a:r>
            <a:endParaRPr lang="en-US" altLang="ja-JP" sz="2400" dirty="0">
              <a:latin typeface="+mn-ea"/>
              <a:ea typeface="+mn-ea"/>
            </a:endParaRPr>
          </a:p>
          <a:p>
            <a:pPr>
              <a:defRPr/>
            </a:pPr>
            <a:r>
              <a:rPr lang="ja-JP" altLang="ja-JP" sz="2400" dirty="0">
                <a:latin typeface="+mn-ea"/>
                <a:ea typeface="+mn-ea"/>
              </a:rPr>
              <a:t>体調不良の時のみこの方法で注入し健康維持できている例もある。</a:t>
            </a:r>
            <a:endParaRPr lang="en-US" altLang="ja-JP" sz="2400" dirty="0">
              <a:latin typeface="+mn-ea"/>
              <a:ea typeface="+mn-ea"/>
            </a:endParaRPr>
          </a:p>
          <a:p>
            <a:pPr>
              <a:defRPr/>
            </a:pPr>
            <a:r>
              <a:rPr lang="ja-JP" altLang="ja-JP" sz="2400" dirty="0">
                <a:latin typeface="+mn-ea"/>
                <a:ea typeface="+mn-ea"/>
              </a:rPr>
              <a:t>嘔吐反射が強い場合や、食道憩室や食道裂孔ヘルニアなどがあり</a:t>
            </a:r>
            <a:endParaRPr lang="en-US" altLang="ja-JP" sz="2400" dirty="0">
              <a:latin typeface="+mn-ea"/>
              <a:ea typeface="+mn-ea"/>
            </a:endParaRPr>
          </a:p>
          <a:p>
            <a:pPr>
              <a:defRPr/>
            </a:pPr>
            <a:r>
              <a:rPr lang="ja-JP" altLang="ja-JP" sz="2400" dirty="0">
                <a:latin typeface="+mn-ea"/>
                <a:ea typeface="+mn-ea"/>
              </a:rPr>
              <a:t>チューブ挿入の反復によりその部分の状態が悪化する</a:t>
            </a:r>
            <a:r>
              <a:rPr lang="ja-JP" altLang="ja-JP" sz="2400" dirty="0" err="1">
                <a:latin typeface="+mn-ea"/>
                <a:ea typeface="+mn-ea"/>
              </a:rPr>
              <a:t>可能性があ</a:t>
            </a:r>
            <a:endParaRPr lang="en-US" altLang="ja-JP" sz="2400" dirty="0">
              <a:latin typeface="+mn-ea"/>
              <a:ea typeface="+mn-ea"/>
            </a:endParaRPr>
          </a:p>
          <a:p>
            <a:pPr>
              <a:defRPr/>
            </a:pPr>
            <a:r>
              <a:rPr lang="ja-JP" altLang="ja-JP" sz="2400" dirty="0">
                <a:latin typeface="+mn-ea"/>
                <a:ea typeface="+mn-ea"/>
              </a:rPr>
              <a:t>る場合は、適応とならない。</a:t>
            </a:r>
          </a:p>
        </p:txBody>
      </p:sp>
      <p:sp>
        <p:nvSpPr>
          <p:cNvPr id="176131" name="テキスト ボックス 2"/>
          <p:cNvSpPr txBox="1">
            <a:spLocks noChangeArrowheads="1"/>
          </p:cNvSpPr>
          <p:nvPr/>
        </p:nvSpPr>
        <p:spPr bwMode="auto">
          <a:xfrm>
            <a:off x="250825" y="57150"/>
            <a:ext cx="2427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a:solidFill>
                  <a:srgbClr val="0000FF"/>
                </a:solidFill>
              </a:rPr>
              <a:t>口腔ネラトン法</a:t>
            </a:r>
          </a:p>
        </p:txBody>
      </p:sp>
      <p:cxnSp>
        <p:nvCxnSpPr>
          <p:cNvPr id="4" name="直線コネクタ 3"/>
          <p:cNvCxnSpPr/>
          <p:nvPr/>
        </p:nvCxnSpPr>
        <p:spPr>
          <a:xfrm flipV="1">
            <a:off x="323850" y="620713"/>
            <a:ext cx="83518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6133" name="テキスト ボックス 4"/>
          <p:cNvSpPr txBox="1">
            <a:spLocks noChangeArrowheads="1"/>
          </p:cNvSpPr>
          <p:nvPr/>
        </p:nvSpPr>
        <p:spPr bwMode="auto">
          <a:xfrm>
            <a:off x="8215313" y="44450"/>
            <a:ext cx="604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a:t>６３</a:t>
            </a:r>
          </a:p>
        </p:txBody>
      </p:sp>
      <p:sp>
        <p:nvSpPr>
          <p:cNvPr id="6"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D47</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84"/>
          <p:cNvSpPr>
            <a:spLocks noChangeArrowheads="1"/>
          </p:cNvSpPr>
          <p:nvPr/>
        </p:nvSpPr>
        <p:spPr bwMode="auto">
          <a:xfrm>
            <a:off x="323850" y="866775"/>
            <a:ext cx="555625" cy="378618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vert="eaVert" wrap="none" lIns="92075" tIns="46038" rIns="92075" bIns="46038">
            <a:spAutoFit/>
          </a:bodyPr>
          <a:lstStyle>
            <a:lvl1pPr defTabSz="7620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7620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7620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7620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7620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Times New Roman" panose="02020603050405020304" pitchFamily="18" charset="0"/>
                <a:ea typeface="ＭＳ ゴシック" panose="020B0609070205080204" pitchFamily="49" charset="-128"/>
              </a:rPr>
              <a:t>チューブ型バルーンタイプ</a:t>
            </a:r>
          </a:p>
        </p:txBody>
      </p:sp>
      <p:grpSp>
        <p:nvGrpSpPr>
          <p:cNvPr id="177155" name="Group 285"/>
          <p:cNvGrpSpPr>
            <a:grpSpLocks/>
          </p:cNvGrpSpPr>
          <p:nvPr/>
        </p:nvGrpSpPr>
        <p:grpSpPr bwMode="auto">
          <a:xfrm>
            <a:off x="4284663" y="1844675"/>
            <a:ext cx="2159000" cy="2378075"/>
            <a:chOff x="2960" y="1659"/>
            <a:chExt cx="1622" cy="1963"/>
          </a:xfrm>
        </p:grpSpPr>
        <p:sp>
          <p:nvSpPr>
            <p:cNvPr id="177474" name="Freeform 287"/>
            <p:cNvSpPr>
              <a:spLocks/>
            </p:cNvSpPr>
            <p:nvPr/>
          </p:nvSpPr>
          <p:spPr bwMode="auto">
            <a:xfrm>
              <a:off x="3135" y="2589"/>
              <a:ext cx="863" cy="1033"/>
            </a:xfrm>
            <a:custGeom>
              <a:avLst/>
              <a:gdLst>
                <a:gd name="T0" fmla="*/ 861 w 863"/>
                <a:gd name="T1" fmla="*/ 466 h 1033"/>
                <a:gd name="T2" fmla="*/ 843 w 863"/>
                <a:gd name="T3" fmla="*/ 367 h 1033"/>
                <a:gd name="T4" fmla="*/ 811 w 863"/>
                <a:gd name="T5" fmla="*/ 273 h 1033"/>
                <a:gd name="T6" fmla="*/ 764 w 863"/>
                <a:gd name="T7" fmla="*/ 190 h 1033"/>
                <a:gd name="T8" fmla="*/ 704 w 863"/>
                <a:gd name="T9" fmla="*/ 117 h 1033"/>
                <a:gd name="T10" fmla="*/ 635 w 863"/>
                <a:gd name="T11" fmla="*/ 62 h 1033"/>
                <a:gd name="T12" fmla="*/ 557 w 863"/>
                <a:gd name="T13" fmla="*/ 23 h 1033"/>
                <a:gd name="T14" fmla="*/ 474 w 863"/>
                <a:gd name="T15" fmla="*/ 3 h 1033"/>
                <a:gd name="T16" fmla="*/ 389 w 863"/>
                <a:gd name="T17" fmla="*/ 3 h 1033"/>
                <a:gd name="T18" fmla="*/ 306 w 863"/>
                <a:gd name="T19" fmla="*/ 23 h 1033"/>
                <a:gd name="T20" fmla="*/ 228 w 863"/>
                <a:gd name="T21" fmla="*/ 62 h 1033"/>
                <a:gd name="T22" fmla="*/ 158 w 863"/>
                <a:gd name="T23" fmla="*/ 117 h 1033"/>
                <a:gd name="T24" fmla="*/ 98 w 863"/>
                <a:gd name="T25" fmla="*/ 190 h 1033"/>
                <a:gd name="T26" fmla="*/ 51 w 863"/>
                <a:gd name="T27" fmla="*/ 273 h 1033"/>
                <a:gd name="T28" fmla="*/ 19 w 863"/>
                <a:gd name="T29" fmla="*/ 367 h 1033"/>
                <a:gd name="T30" fmla="*/ 2 w 863"/>
                <a:gd name="T31" fmla="*/ 466 h 1033"/>
                <a:gd name="T32" fmla="*/ 2 w 863"/>
                <a:gd name="T33" fmla="*/ 567 h 1033"/>
                <a:gd name="T34" fmla="*/ 19 w 863"/>
                <a:gd name="T35" fmla="*/ 666 h 1033"/>
                <a:gd name="T36" fmla="*/ 51 w 863"/>
                <a:gd name="T37" fmla="*/ 760 h 1033"/>
                <a:gd name="T38" fmla="*/ 98 w 863"/>
                <a:gd name="T39" fmla="*/ 845 h 1033"/>
                <a:gd name="T40" fmla="*/ 158 w 863"/>
                <a:gd name="T41" fmla="*/ 916 h 1033"/>
                <a:gd name="T42" fmla="*/ 228 w 863"/>
                <a:gd name="T43" fmla="*/ 971 h 1033"/>
                <a:gd name="T44" fmla="*/ 306 w 863"/>
                <a:gd name="T45" fmla="*/ 1011 h 1033"/>
                <a:gd name="T46" fmla="*/ 389 w 863"/>
                <a:gd name="T47" fmla="*/ 1030 h 1033"/>
                <a:gd name="T48" fmla="*/ 474 w 863"/>
                <a:gd name="T49" fmla="*/ 1030 h 1033"/>
                <a:gd name="T50" fmla="*/ 557 w 863"/>
                <a:gd name="T51" fmla="*/ 1011 h 1033"/>
                <a:gd name="T52" fmla="*/ 635 w 863"/>
                <a:gd name="T53" fmla="*/ 971 h 1033"/>
                <a:gd name="T54" fmla="*/ 704 w 863"/>
                <a:gd name="T55" fmla="*/ 916 h 1033"/>
                <a:gd name="T56" fmla="*/ 764 w 863"/>
                <a:gd name="T57" fmla="*/ 845 h 1033"/>
                <a:gd name="T58" fmla="*/ 811 w 863"/>
                <a:gd name="T59" fmla="*/ 760 h 1033"/>
                <a:gd name="T60" fmla="*/ 843 w 863"/>
                <a:gd name="T61" fmla="*/ 666 h 1033"/>
                <a:gd name="T62" fmla="*/ 861 w 863"/>
                <a:gd name="T63" fmla="*/ 567 h 10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63"/>
                <a:gd name="T97" fmla="*/ 0 h 1033"/>
                <a:gd name="T98" fmla="*/ 863 w 863"/>
                <a:gd name="T99" fmla="*/ 1033 h 10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63" h="1033">
                  <a:moveTo>
                    <a:pt x="863" y="516"/>
                  </a:moveTo>
                  <a:lnTo>
                    <a:pt x="861" y="466"/>
                  </a:lnTo>
                  <a:lnTo>
                    <a:pt x="854" y="416"/>
                  </a:lnTo>
                  <a:lnTo>
                    <a:pt x="843" y="367"/>
                  </a:lnTo>
                  <a:lnTo>
                    <a:pt x="830" y="319"/>
                  </a:lnTo>
                  <a:lnTo>
                    <a:pt x="811" y="273"/>
                  </a:lnTo>
                  <a:lnTo>
                    <a:pt x="790" y="230"/>
                  </a:lnTo>
                  <a:lnTo>
                    <a:pt x="764" y="190"/>
                  </a:lnTo>
                  <a:lnTo>
                    <a:pt x="737" y="151"/>
                  </a:lnTo>
                  <a:lnTo>
                    <a:pt x="704" y="117"/>
                  </a:lnTo>
                  <a:lnTo>
                    <a:pt x="670" y="88"/>
                  </a:lnTo>
                  <a:lnTo>
                    <a:pt x="635" y="62"/>
                  </a:lnTo>
                  <a:lnTo>
                    <a:pt x="597" y="40"/>
                  </a:lnTo>
                  <a:lnTo>
                    <a:pt x="557" y="23"/>
                  </a:lnTo>
                  <a:lnTo>
                    <a:pt x="515" y="11"/>
                  </a:lnTo>
                  <a:lnTo>
                    <a:pt x="474" y="3"/>
                  </a:lnTo>
                  <a:lnTo>
                    <a:pt x="431" y="0"/>
                  </a:lnTo>
                  <a:lnTo>
                    <a:pt x="389" y="3"/>
                  </a:lnTo>
                  <a:lnTo>
                    <a:pt x="347" y="11"/>
                  </a:lnTo>
                  <a:lnTo>
                    <a:pt x="306" y="23"/>
                  </a:lnTo>
                  <a:lnTo>
                    <a:pt x="266" y="40"/>
                  </a:lnTo>
                  <a:lnTo>
                    <a:pt x="228" y="62"/>
                  </a:lnTo>
                  <a:lnTo>
                    <a:pt x="191" y="88"/>
                  </a:lnTo>
                  <a:lnTo>
                    <a:pt x="158" y="117"/>
                  </a:lnTo>
                  <a:lnTo>
                    <a:pt x="126" y="151"/>
                  </a:lnTo>
                  <a:lnTo>
                    <a:pt x="98" y="190"/>
                  </a:lnTo>
                  <a:lnTo>
                    <a:pt x="73" y="230"/>
                  </a:lnTo>
                  <a:lnTo>
                    <a:pt x="51" y="273"/>
                  </a:lnTo>
                  <a:lnTo>
                    <a:pt x="33" y="319"/>
                  </a:lnTo>
                  <a:lnTo>
                    <a:pt x="19" y="367"/>
                  </a:lnTo>
                  <a:lnTo>
                    <a:pt x="9" y="416"/>
                  </a:lnTo>
                  <a:lnTo>
                    <a:pt x="2" y="466"/>
                  </a:lnTo>
                  <a:lnTo>
                    <a:pt x="0" y="516"/>
                  </a:lnTo>
                  <a:lnTo>
                    <a:pt x="2" y="567"/>
                  </a:lnTo>
                  <a:lnTo>
                    <a:pt x="9" y="617"/>
                  </a:lnTo>
                  <a:lnTo>
                    <a:pt x="19" y="666"/>
                  </a:lnTo>
                  <a:lnTo>
                    <a:pt x="33" y="714"/>
                  </a:lnTo>
                  <a:lnTo>
                    <a:pt x="51" y="760"/>
                  </a:lnTo>
                  <a:lnTo>
                    <a:pt x="73" y="803"/>
                  </a:lnTo>
                  <a:lnTo>
                    <a:pt x="98" y="845"/>
                  </a:lnTo>
                  <a:lnTo>
                    <a:pt x="126" y="882"/>
                  </a:lnTo>
                  <a:lnTo>
                    <a:pt x="158" y="916"/>
                  </a:lnTo>
                  <a:lnTo>
                    <a:pt x="191" y="946"/>
                  </a:lnTo>
                  <a:lnTo>
                    <a:pt x="228" y="971"/>
                  </a:lnTo>
                  <a:lnTo>
                    <a:pt x="266" y="994"/>
                  </a:lnTo>
                  <a:lnTo>
                    <a:pt x="306" y="1011"/>
                  </a:lnTo>
                  <a:lnTo>
                    <a:pt x="347" y="1024"/>
                  </a:lnTo>
                  <a:lnTo>
                    <a:pt x="389" y="1030"/>
                  </a:lnTo>
                  <a:lnTo>
                    <a:pt x="431" y="1033"/>
                  </a:lnTo>
                  <a:lnTo>
                    <a:pt x="474" y="1030"/>
                  </a:lnTo>
                  <a:lnTo>
                    <a:pt x="515" y="1024"/>
                  </a:lnTo>
                  <a:lnTo>
                    <a:pt x="557" y="1011"/>
                  </a:lnTo>
                  <a:lnTo>
                    <a:pt x="597" y="994"/>
                  </a:lnTo>
                  <a:lnTo>
                    <a:pt x="635" y="971"/>
                  </a:lnTo>
                  <a:lnTo>
                    <a:pt x="670" y="946"/>
                  </a:lnTo>
                  <a:lnTo>
                    <a:pt x="704" y="916"/>
                  </a:lnTo>
                  <a:lnTo>
                    <a:pt x="737" y="882"/>
                  </a:lnTo>
                  <a:lnTo>
                    <a:pt x="764" y="845"/>
                  </a:lnTo>
                  <a:lnTo>
                    <a:pt x="790" y="803"/>
                  </a:lnTo>
                  <a:lnTo>
                    <a:pt x="811" y="760"/>
                  </a:lnTo>
                  <a:lnTo>
                    <a:pt x="830" y="714"/>
                  </a:lnTo>
                  <a:lnTo>
                    <a:pt x="843" y="666"/>
                  </a:lnTo>
                  <a:lnTo>
                    <a:pt x="854" y="617"/>
                  </a:lnTo>
                  <a:lnTo>
                    <a:pt x="861" y="567"/>
                  </a:lnTo>
                  <a:lnTo>
                    <a:pt x="863" y="516"/>
                  </a:lnTo>
                  <a:close/>
                </a:path>
              </a:pathLst>
            </a:custGeom>
            <a:solidFill>
              <a:srgbClr val="FFFFFF"/>
            </a:solidFill>
            <a:ln w="9525">
              <a:solidFill>
                <a:schemeClr val="tx1"/>
              </a:solidFill>
              <a:round/>
              <a:headEnd/>
              <a:tailEnd/>
            </a:ln>
          </p:spPr>
          <p:txBody>
            <a:bodyPr/>
            <a:lstStyle/>
            <a:p>
              <a:endParaRPr lang="ja-JP" altLang="en-US"/>
            </a:p>
          </p:txBody>
        </p:sp>
        <p:sp>
          <p:nvSpPr>
            <p:cNvPr id="177475" name="Freeform 288"/>
            <p:cNvSpPr>
              <a:spLocks/>
            </p:cNvSpPr>
            <p:nvPr/>
          </p:nvSpPr>
          <p:spPr bwMode="auto">
            <a:xfrm>
              <a:off x="3351" y="1823"/>
              <a:ext cx="431" cy="267"/>
            </a:xfrm>
            <a:custGeom>
              <a:avLst/>
              <a:gdLst>
                <a:gd name="T0" fmla="*/ 215 w 431"/>
                <a:gd name="T1" fmla="*/ 0 h 267"/>
                <a:gd name="T2" fmla="*/ 185 w 431"/>
                <a:gd name="T3" fmla="*/ 2 h 267"/>
                <a:gd name="T4" fmla="*/ 156 w 431"/>
                <a:gd name="T5" fmla="*/ 5 h 267"/>
                <a:gd name="T6" fmla="*/ 127 w 431"/>
                <a:gd name="T7" fmla="*/ 12 h 267"/>
                <a:gd name="T8" fmla="*/ 102 w 431"/>
                <a:gd name="T9" fmla="*/ 20 h 267"/>
                <a:gd name="T10" fmla="*/ 77 w 431"/>
                <a:gd name="T11" fmla="*/ 31 h 267"/>
                <a:gd name="T12" fmla="*/ 56 w 431"/>
                <a:gd name="T13" fmla="*/ 45 h 267"/>
                <a:gd name="T14" fmla="*/ 36 w 431"/>
                <a:gd name="T15" fmla="*/ 59 h 267"/>
                <a:gd name="T16" fmla="*/ 21 w 431"/>
                <a:gd name="T17" fmla="*/ 76 h 267"/>
                <a:gd name="T18" fmla="*/ 11 w 431"/>
                <a:gd name="T19" fmla="*/ 93 h 267"/>
                <a:gd name="T20" fmla="*/ 3 w 431"/>
                <a:gd name="T21" fmla="*/ 111 h 267"/>
                <a:gd name="T22" fmla="*/ 0 w 431"/>
                <a:gd name="T23" fmla="*/ 130 h 267"/>
                <a:gd name="T24" fmla="*/ 1 w 431"/>
                <a:gd name="T25" fmla="*/ 148 h 267"/>
                <a:gd name="T26" fmla="*/ 6 w 431"/>
                <a:gd name="T27" fmla="*/ 167 h 267"/>
                <a:gd name="T28" fmla="*/ 15 w 431"/>
                <a:gd name="T29" fmla="*/ 184 h 267"/>
                <a:gd name="T30" fmla="*/ 29 w 431"/>
                <a:gd name="T31" fmla="*/ 200 h 267"/>
                <a:gd name="T32" fmla="*/ 46 w 431"/>
                <a:gd name="T33" fmla="*/ 216 h 267"/>
                <a:gd name="T34" fmla="*/ 65 w 431"/>
                <a:gd name="T35" fmla="*/ 230 h 267"/>
                <a:gd name="T36" fmla="*/ 89 w 431"/>
                <a:gd name="T37" fmla="*/ 242 h 267"/>
                <a:gd name="T38" fmla="*/ 114 w 431"/>
                <a:gd name="T39" fmla="*/ 251 h 267"/>
                <a:gd name="T40" fmla="*/ 141 w 431"/>
                <a:gd name="T41" fmla="*/ 259 h 267"/>
                <a:gd name="T42" fmla="*/ 171 w 431"/>
                <a:gd name="T43" fmla="*/ 264 h 267"/>
                <a:gd name="T44" fmla="*/ 200 w 431"/>
                <a:gd name="T45" fmla="*/ 267 h 267"/>
                <a:gd name="T46" fmla="*/ 231 w 431"/>
                <a:gd name="T47" fmla="*/ 267 h 267"/>
                <a:gd name="T48" fmla="*/ 260 w 431"/>
                <a:gd name="T49" fmla="*/ 264 h 267"/>
                <a:gd name="T50" fmla="*/ 289 w 431"/>
                <a:gd name="T51" fmla="*/ 259 h 267"/>
                <a:gd name="T52" fmla="*/ 316 w 431"/>
                <a:gd name="T53" fmla="*/ 251 h 267"/>
                <a:gd name="T54" fmla="*/ 342 w 431"/>
                <a:gd name="T55" fmla="*/ 242 h 267"/>
                <a:gd name="T56" fmla="*/ 366 w 431"/>
                <a:gd name="T57" fmla="*/ 230 h 267"/>
                <a:gd name="T58" fmla="*/ 385 w 431"/>
                <a:gd name="T59" fmla="*/ 216 h 267"/>
                <a:gd name="T60" fmla="*/ 402 w 431"/>
                <a:gd name="T61" fmla="*/ 200 h 267"/>
                <a:gd name="T62" fmla="*/ 415 w 431"/>
                <a:gd name="T63" fmla="*/ 184 h 267"/>
                <a:gd name="T64" fmla="*/ 424 w 431"/>
                <a:gd name="T65" fmla="*/ 167 h 267"/>
                <a:gd name="T66" fmla="*/ 430 w 431"/>
                <a:gd name="T67" fmla="*/ 148 h 267"/>
                <a:gd name="T68" fmla="*/ 431 w 431"/>
                <a:gd name="T69" fmla="*/ 130 h 267"/>
                <a:gd name="T70" fmla="*/ 428 w 431"/>
                <a:gd name="T71" fmla="*/ 111 h 267"/>
                <a:gd name="T72" fmla="*/ 420 w 431"/>
                <a:gd name="T73" fmla="*/ 93 h 267"/>
                <a:gd name="T74" fmla="*/ 409 w 431"/>
                <a:gd name="T75" fmla="*/ 76 h 267"/>
                <a:gd name="T76" fmla="*/ 394 w 431"/>
                <a:gd name="T77" fmla="*/ 59 h 267"/>
                <a:gd name="T78" fmla="*/ 375 w 431"/>
                <a:gd name="T79" fmla="*/ 45 h 267"/>
                <a:gd name="T80" fmla="*/ 354 w 431"/>
                <a:gd name="T81" fmla="*/ 31 h 267"/>
                <a:gd name="T82" fmla="*/ 329 w 431"/>
                <a:gd name="T83" fmla="*/ 20 h 267"/>
                <a:gd name="T84" fmla="*/ 303 w 431"/>
                <a:gd name="T85" fmla="*/ 12 h 267"/>
                <a:gd name="T86" fmla="*/ 275 w 431"/>
                <a:gd name="T87" fmla="*/ 5 h 267"/>
                <a:gd name="T88" fmla="*/ 246 w 431"/>
                <a:gd name="T89" fmla="*/ 2 h 267"/>
                <a:gd name="T90" fmla="*/ 215 w 431"/>
                <a:gd name="T91" fmla="*/ 0 h 26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1"/>
                <a:gd name="T139" fmla="*/ 0 h 267"/>
                <a:gd name="T140" fmla="*/ 431 w 431"/>
                <a:gd name="T141" fmla="*/ 267 h 26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1" h="267">
                  <a:moveTo>
                    <a:pt x="215" y="0"/>
                  </a:moveTo>
                  <a:lnTo>
                    <a:pt x="185" y="2"/>
                  </a:lnTo>
                  <a:lnTo>
                    <a:pt x="156" y="5"/>
                  </a:lnTo>
                  <a:lnTo>
                    <a:pt x="127" y="12"/>
                  </a:lnTo>
                  <a:lnTo>
                    <a:pt x="102" y="20"/>
                  </a:lnTo>
                  <a:lnTo>
                    <a:pt x="77" y="31"/>
                  </a:lnTo>
                  <a:lnTo>
                    <a:pt x="56" y="45"/>
                  </a:lnTo>
                  <a:lnTo>
                    <a:pt x="36" y="59"/>
                  </a:lnTo>
                  <a:lnTo>
                    <a:pt x="21" y="76"/>
                  </a:lnTo>
                  <a:lnTo>
                    <a:pt x="11" y="93"/>
                  </a:lnTo>
                  <a:lnTo>
                    <a:pt x="3" y="111"/>
                  </a:lnTo>
                  <a:lnTo>
                    <a:pt x="0" y="130"/>
                  </a:lnTo>
                  <a:lnTo>
                    <a:pt x="1" y="148"/>
                  </a:lnTo>
                  <a:lnTo>
                    <a:pt x="6" y="167"/>
                  </a:lnTo>
                  <a:lnTo>
                    <a:pt x="15" y="184"/>
                  </a:lnTo>
                  <a:lnTo>
                    <a:pt x="29" y="200"/>
                  </a:lnTo>
                  <a:lnTo>
                    <a:pt x="46" y="216"/>
                  </a:lnTo>
                  <a:lnTo>
                    <a:pt x="65" y="230"/>
                  </a:lnTo>
                  <a:lnTo>
                    <a:pt x="89" y="242"/>
                  </a:lnTo>
                  <a:lnTo>
                    <a:pt x="114" y="251"/>
                  </a:lnTo>
                  <a:lnTo>
                    <a:pt x="141" y="259"/>
                  </a:lnTo>
                  <a:lnTo>
                    <a:pt x="171" y="264"/>
                  </a:lnTo>
                  <a:lnTo>
                    <a:pt x="200" y="267"/>
                  </a:lnTo>
                  <a:lnTo>
                    <a:pt x="231" y="267"/>
                  </a:lnTo>
                  <a:lnTo>
                    <a:pt x="260" y="264"/>
                  </a:lnTo>
                  <a:lnTo>
                    <a:pt x="289" y="259"/>
                  </a:lnTo>
                  <a:lnTo>
                    <a:pt x="316" y="251"/>
                  </a:lnTo>
                  <a:lnTo>
                    <a:pt x="342" y="242"/>
                  </a:lnTo>
                  <a:lnTo>
                    <a:pt x="366" y="230"/>
                  </a:lnTo>
                  <a:lnTo>
                    <a:pt x="385" y="216"/>
                  </a:lnTo>
                  <a:lnTo>
                    <a:pt x="402" y="200"/>
                  </a:lnTo>
                  <a:lnTo>
                    <a:pt x="415" y="184"/>
                  </a:lnTo>
                  <a:lnTo>
                    <a:pt x="424" y="167"/>
                  </a:lnTo>
                  <a:lnTo>
                    <a:pt x="430" y="148"/>
                  </a:lnTo>
                  <a:lnTo>
                    <a:pt x="431" y="130"/>
                  </a:lnTo>
                  <a:lnTo>
                    <a:pt x="428" y="111"/>
                  </a:lnTo>
                  <a:lnTo>
                    <a:pt x="420" y="93"/>
                  </a:lnTo>
                  <a:lnTo>
                    <a:pt x="409" y="76"/>
                  </a:lnTo>
                  <a:lnTo>
                    <a:pt x="394" y="59"/>
                  </a:lnTo>
                  <a:lnTo>
                    <a:pt x="375" y="45"/>
                  </a:lnTo>
                  <a:lnTo>
                    <a:pt x="354" y="31"/>
                  </a:lnTo>
                  <a:lnTo>
                    <a:pt x="329" y="20"/>
                  </a:lnTo>
                  <a:lnTo>
                    <a:pt x="303" y="12"/>
                  </a:lnTo>
                  <a:lnTo>
                    <a:pt x="275" y="5"/>
                  </a:lnTo>
                  <a:lnTo>
                    <a:pt x="246" y="2"/>
                  </a:lnTo>
                  <a:lnTo>
                    <a:pt x="215" y="0"/>
                  </a:lnTo>
                  <a:close/>
                </a:path>
              </a:pathLst>
            </a:custGeom>
            <a:solidFill>
              <a:srgbClr val="FFFFFF"/>
            </a:solidFill>
            <a:ln w="9525">
              <a:solidFill>
                <a:schemeClr val="tx1"/>
              </a:solidFill>
              <a:round/>
              <a:headEnd/>
              <a:tailEnd/>
            </a:ln>
          </p:spPr>
          <p:txBody>
            <a:bodyPr/>
            <a:lstStyle/>
            <a:p>
              <a:endParaRPr lang="ja-JP" altLang="en-US"/>
            </a:p>
          </p:txBody>
        </p:sp>
        <p:sp>
          <p:nvSpPr>
            <p:cNvPr id="177476" name="Freeform 289"/>
            <p:cNvSpPr>
              <a:spLocks/>
            </p:cNvSpPr>
            <p:nvPr/>
          </p:nvSpPr>
          <p:spPr bwMode="auto">
            <a:xfrm>
              <a:off x="3132" y="2585"/>
              <a:ext cx="862" cy="1032"/>
            </a:xfrm>
            <a:custGeom>
              <a:avLst/>
              <a:gdLst>
                <a:gd name="T0" fmla="*/ 860 w 862"/>
                <a:gd name="T1" fmla="*/ 465 h 1032"/>
                <a:gd name="T2" fmla="*/ 843 w 862"/>
                <a:gd name="T3" fmla="*/ 366 h 1032"/>
                <a:gd name="T4" fmla="*/ 811 w 862"/>
                <a:gd name="T5" fmla="*/ 272 h 1032"/>
                <a:gd name="T6" fmla="*/ 764 w 862"/>
                <a:gd name="T7" fmla="*/ 189 h 1032"/>
                <a:gd name="T8" fmla="*/ 704 w 862"/>
                <a:gd name="T9" fmla="*/ 117 h 1032"/>
                <a:gd name="T10" fmla="*/ 635 w 862"/>
                <a:gd name="T11" fmla="*/ 61 h 1032"/>
                <a:gd name="T12" fmla="*/ 557 w 862"/>
                <a:gd name="T13" fmla="*/ 23 h 1032"/>
                <a:gd name="T14" fmla="*/ 473 w 862"/>
                <a:gd name="T15" fmla="*/ 3 h 1032"/>
                <a:gd name="T16" fmla="*/ 389 w 862"/>
                <a:gd name="T17" fmla="*/ 3 h 1032"/>
                <a:gd name="T18" fmla="*/ 306 w 862"/>
                <a:gd name="T19" fmla="*/ 23 h 1032"/>
                <a:gd name="T20" fmla="*/ 228 w 862"/>
                <a:gd name="T21" fmla="*/ 61 h 1032"/>
                <a:gd name="T22" fmla="*/ 158 w 862"/>
                <a:gd name="T23" fmla="*/ 117 h 1032"/>
                <a:gd name="T24" fmla="*/ 98 w 862"/>
                <a:gd name="T25" fmla="*/ 189 h 1032"/>
                <a:gd name="T26" fmla="*/ 51 w 862"/>
                <a:gd name="T27" fmla="*/ 272 h 1032"/>
                <a:gd name="T28" fmla="*/ 19 w 862"/>
                <a:gd name="T29" fmla="*/ 366 h 1032"/>
                <a:gd name="T30" fmla="*/ 2 w 862"/>
                <a:gd name="T31" fmla="*/ 465 h 1032"/>
                <a:gd name="T32" fmla="*/ 2 w 862"/>
                <a:gd name="T33" fmla="*/ 567 h 1032"/>
                <a:gd name="T34" fmla="*/ 19 w 862"/>
                <a:gd name="T35" fmla="*/ 665 h 1032"/>
                <a:gd name="T36" fmla="*/ 51 w 862"/>
                <a:gd name="T37" fmla="*/ 759 h 1032"/>
                <a:gd name="T38" fmla="*/ 98 w 862"/>
                <a:gd name="T39" fmla="*/ 844 h 1032"/>
                <a:gd name="T40" fmla="*/ 158 w 862"/>
                <a:gd name="T41" fmla="*/ 915 h 1032"/>
                <a:gd name="T42" fmla="*/ 228 w 862"/>
                <a:gd name="T43" fmla="*/ 971 h 1032"/>
                <a:gd name="T44" fmla="*/ 306 w 862"/>
                <a:gd name="T45" fmla="*/ 1011 h 1032"/>
                <a:gd name="T46" fmla="*/ 389 w 862"/>
                <a:gd name="T47" fmla="*/ 1029 h 1032"/>
                <a:gd name="T48" fmla="*/ 473 w 862"/>
                <a:gd name="T49" fmla="*/ 1029 h 1032"/>
                <a:gd name="T50" fmla="*/ 557 w 862"/>
                <a:gd name="T51" fmla="*/ 1011 h 1032"/>
                <a:gd name="T52" fmla="*/ 635 w 862"/>
                <a:gd name="T53" fmla="*/ 971 h 1032"/>
                <a:gd name="T54" fmla="*/ 704 w 862"/>
                <a:gd name="T55" fmla="*/ 915 h 1032"/>
                <a:gd name="T56" fmla="*/ 764 w 862"/>
                <a:gd name="T57" fmla="*/ 844 h 1032"/>
                <a:gd name="T58" fmla="*/ 811 w 862"/>
                <a:gd name="T59" fmla="*/ 759 h 1032"/>
                <a:gd name="T60" fmla="*/ 843 w 862"/>
                <a:gd name="T61" fmla="*/ 665 h 1032"/>
                <a:gd name="T62" fmla="*/ 860 w 862"/>
                <a:gd name="T63" fmla="*/ 567 h 1032"/>
                <a:gd name="T64" fmla="*/ 862 w 862"/>
                <a:gd name="T65" fmla="*/ 516 h 10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62"/>
                <a:gd name="T100" fmla="*/ 0 h 1032"/>
                <a:gd name="T101" fmla="*/ 862 w 862"/>
                <a:gd name="T102" fmla="*/ 1032 h 10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62" h="1032">
                  <a:moveTo>
                    <a:pt x="862" y="516"/>
                  </a:moveTo>
                  <a:lnTo>
                    <a:pt x="860" y="465"/>
                  </a:lnTo>
                  <a:lnTo>
                    <a:pt x="854" y="416"/>
                  </a:lnTo>
                  <a:lnTo>
                    <a:pt x="843" y="366"/>
                  </a:lnTo>
                  <a:lnTo>
                    <a:pt x="829" y="319"/>
                  </a:lnTo>
                  <a:lnTo>
                    <a:pt x="811" y="272"/>
                  </a:lnTo>
                  <a:lnTo>
                    <a:pt x="790" y="229"/>
                  </a:lnTo>
                  <a:lnTo>
                    <a:pt x="764" y="189"/>
                  </a:lnTo>
                  <a:lnTo>
                    <a:pt x="736" y="151"/>
                  </a:lnTo>
                  <a:lnTo>
                    <a:pt x="704" y="117"/>
                  </a:lnTo>
                  <a:lnTo>
                    <a:pt x="670" y="87"/>
                  </a:lnTo>
                  <a:lnTo>
                    <a:pt x="635" y="61"/>
                  </a:lnTo>
                  <a:lnTo>
                    <a:pt x="596" y="40"/>
                  </a:lnTo>
                  <a:lnTo>
                    <a:pt x="557" y="23"/>
                  </a:lnTo>
                  <a:lnTo>
                    <a:pt x="515" y="10"/>
                  </a:lnTo>
                  <a:lnTo>
                    <a:pt x="473" y="3"/>
                  </a:lnTo>
                  <a:lnTo>
                    <a:pt x="431" y="0"/>
                  </a:lnTo>
                  <a:lnTo>
                    <a:pt x="389" y="3"/>
                  </a:lnTo>
                  <a:lnTo>
                    <a:pt x="347" y="10"/>
                  </a:lnTo>
                  <a:lnTo>
                    <a:pt x="306" y="23"/>
                  </a:lnTo>
                  <a:lnTo>
                    <a:pt x="266" y="40"/>
                  </a:lnTo>
                  <a:lnTo>
                    <a:pt x="228" y="61"/>
                  </a:lnTo>
                  <a:lnTo>
                    <a:pt x="191" y="87"/>
                  </a:lnTo>
                  <a:lnTo>
                    <a:pt x="158" y="117"/>
                  </a:lnTo>
                  <a:lnTo>
                    <a:pt x="126" y="151"/>
                  </a:lnTo>
                  <a:lnTo>
                    <a:pt x="98" y="189"/>
                  </a:lnTo>
                  <a:lnTo>
                    <a:pt x="73" y="229"/>
                  </a:lnTo>
                  <a:lnTo>
                    <a:pt x="51" y="272"/>
                  </a:lnTo>
                  <a:lnTo>
                    <a:pt x="33" y="319"/>
                  </a:lnTo>
                  <a:lnTo>
                    <a:pt x="19" y="366"/>
                  </a:lnTo>
                  <a:lnTo>
                    <a:pt x="8" y="416"/>
                  </a:lnTo>
                  <a:lnTo>
                    <a:pt x="2" y="465"/>
                  </a:lnTo>
                  <a:lnTo>
                    <a:pt x="0" y="516"/>
                  </a:lnTo>
                  <a:lnTo>
                    <a:pt x="2" y="567"/>
                  </a:lnTo>
                  <a:lnTo>
                    <a:pt x="8" y="616"/>
                  </a:lnTo>
                  <a:lnTo>
                    <a:pt x="19" y="665"/>
                  </a:lnTo>
                  <a:lnTo>
                    <a:pt x="33" y="713"/>
                  </a:lnTo>
                  <a:lnTo>
                    <a:pt x="51" y="759"/>
                  </a:lnTo>
                  <a:lnTo>
                    <a:pt x="73" y="803"/>
                  </a:lnTo>
                  <a:lnTo>
                    <a:pt x="98" y="844"/>
                  </a:lnTo>
                  <a:lnTo>
                    <a:pt x="126" y="881"/>
                  </a:lnTo>
                  <a:lnTo>
                    <a:pt x="158" y="915"/>
                  </a:lnTo>
                  <a:lnTo>
                    <a:pt x="191" y="946"/>
                  </a:lnTo>
                  <a:lnTo>
                    <a:pt x="228" y="971"/>
                  </a:lnTo>
                  <a:lnTo>
                    <a:pt x="266" y="994"/>
                  </a:lnTo>
                  <a:lnTo>
                    <a:pt x="306" y="1011"/>
                  </a:lnTo>
                  <a:lnTo>
                    <a:pt x="347" y="1023"/>
                  </a:lnTo>
                  <a:lnTo>
                    <a:pt x="389" y="1029"/>
                  </a:lnTo>
                  <a:lnTo>
                    <a:pt x="431" y="1032"/>
                  </a:lnTo>
                  <a:lnTo>
                    <a:pt x="473" y="1029"/>
                  </a:lnTo>
                  <a:lnTo>
                    <a:pt x="515" y="1023"/>
                  </a:lnTo>
                  <a:lnTo>
                    <a:pt x="557" y="1011"/>
                  </a:lnTo>
                  <a:lnTo>
                    <a:pt x="596" y="994"/>
                  </a:lnTo>
                  <a:lnTo>
                    <a:pt x="635" y="971"/>
                  </a:lnTo>
                  <a:lnTo>
                    <a:pt x="670" y="946"/>
                  </a:lnTo>
                  <a:lnTo>
                    <a:pt x="704" y="915"/>
                  </a:lnTo>
                  <a:lnTo>
                    <a:pt x="736" y="881"/>
                  </a:lnTo>
                  <a:lnTo>
                    <a:pt x="764" y="844"/>
                  </a:lnTo>
                  <a:lnTo>
                    <a:pt x="790" y="803"/>
                  </a:lnTo>
                  <a:lnTo>
                    <a:pt x="811" y="759"/>
                  </a:lnTo>
                  <a:lnTo>
                    <a:pt x="829" y="713"/>
                  </a:lnTo>
                  <a:lnTo>
                    <a:pt x="843" y="665"/>
                  </a:lnTo>
                  <a:lnTo>
                    <a:pt x="854" y="616"/>
                  </a:lnTo>
                  <a:lnTo>
                    <a:pt x="860" y="567"/>
                  </a:lnTo>
                  <a:lnTo>
                    <a:pt x="862" y="516"/>
                  </a:lnTo>
                  <a:close/>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77" name="Freeform 290"/>
            <p:cNvSpPr>
              <a:spLocks/>
            </p:cNvSpPr>
            <p:nvPr/>
          </p:nvSpPr>
          <p:spPr bwMode="auto">
            <a:xfrm>
              <a:off x="3348" y="1818"/>
              <a:ext cx="431" cy="267"/>
            </a:xfrm>
            <a:custGeom>
              <a:avLst/>
              <a:gdLst>
                <a:gd name="T0" fmla="*/ 215 w 431"/>
                <a:gd name="T1" fmla="*/ 0 h 267"/>
                <a:gd name="T2" fmla="*/ 185 w 431"/>
                <a:gd name="T3" fmla="*/ 2 h 267"/>
                <a:gd name="T4" fmla="*/ 156 w 431"/>
                <a:gd name="T5" fmla="*/ 5 h 267"/>
                <a:gd name="T6" fmla="*/ 127 w 431"/>
                <a:gd name="T7" fmla="*/ 13 h 267"/>
                <a:gd name="T8" fmla="*/ 101 w 431"/>
                <a:gd name="T9" fmla="*/ 21 h 267"/>
                <a:gd name="T10" fmla="*/ 77 w 431"/>
                <a:gd name="T11" fmla="*/ 31 h 267"/>
                <a:gd name="T12" fmla="*/ 55 w 431"/>
                <a:gd name="T13" fmla="*/ 45 h 267"/>
                <a:gd name="T14" fmla="*/ 36 w 431"/>
                <a:gd name="T15" fmla="*/ 59 h 267"/>
                <a:gd name="T16" fmla="*/ 21 w 431"/>
                <a:gd name="T17" fmla="*/ 76 h 267"/>
                <a:gd name="T18" fmla="*/ 11 w 431"/>
                <a:gd name="T19" fmla="*/ 93 h 267"/>
                <a:gd name="T20" fmla="*/ 3 w 431"/>
                <a:gd name="T21" fmla="*/ 111 h 267"/>
                <a:gd name="T22" fmla="*/ 0 w 431"/>
                <a:gd name="T23" fmla="*/ 130 h 267"/>
                <a:gd name="T24" fmla="*/ 1 w 431"/>
                <a:gd name="T25" fmla="*/ 148 h 267"/>
                <a:gd name="T26" fmla="*/ 6 w 431"/>
                <a:gd name="T27" fmla="*/ 167 h 267"/>
                <a:gd name="T28" fmla="*/ 15 w 431"/>
                <a:gd name="T29" fmla="*/ 184 h 267"/>
                <a:gd name="T30" fmla="*/ 29 w 431"/>
                <a:gd name="T31" fmla="*/ 201 h 267"/>
                <a:gd name="T32" fmla="*/ 46 w 431"/>
                <a:gd name="T33" fmla="*/ 216 h 267"/>
                <a:gd name="T34" fmla="*/ 65 w 431"/>
                <a:gd name="T35" fmla="*/ 230 h 267"/>
                <a:gd name="T36" fmla="*/ 89 w 431"/>
                <a:gd name="T37" fmla="*/ 242 h 267"/>
                <a:gd name="T38" fmla="*/ 114 w 431"/>
                <a:gd name="T39" fmla="*/ 252 h 267"/>
                <a:gd name="T40" fmla="*/ 141 w 431"/>
                <a:gd name="T41" fmla="*/ 259 h 267"/>
                <a:gd name="T42" fmla="*/ 171 w 431"/>
                <a:gd name="T43" fmla="*/ 264 h 267"/>
                <a:gd name="T44" fmla="*/ 200 w 431"/>
                <a:gd name="T45" fmla="*/ 267 h 267"/>
                <a:gd name="T46" fmla="*/ 231 w 431"/>
                <a:gd name="T47" fmla="*/ 267 h 267"/>
                <a:gd name="T48" fmla="*/ 260 w 431"/>
                <a:gd name="T49" fmla="*/ 264 h 267"/>
                <a:gd name="T50" fmla="*/ 288 w 431"/>
                <a:gd name="T51" fmla="*/ 259 h 267"/>
                <a:gd name="T52" fmla="*/ 316 w 431"/>
                <a:gd name="T53" fmla="*/ 252 h 267"/>
                <a:gd name="T54" fmla="*/ 342 w 431"/>
                <a:gd name="T55" fmla="*/ 242 h 267"/>
                <a:gd name="T56" fmla="*/ 365 w 431"/>
                <a:gd name="T57" fmla="*/ 230 h 267"/>
                <a:gd name="T58" fmla="*/ 385 w 431"/>
                <a:gd name="T59" fmla="*/ 216 h 267"/>
                <a:gd name="T60" fmla="*/ 402 w 431"/>
                <a:gd name="T61" fmla="*/ 201 h 267"/>
                <a:gd name="T62" fmla="*/ 415 w 431"/>
                <a:gd name="T63" fmla="*/ 184 h 267"/>
                <a:gd name="T64" fmla="*/ 424 w 431"/>
                <a:gd name="T65" fmla="*/ 167 h 267"/>
                <a:gd name="T66" fmla="*/ 430 w 431"/>
                <a:gd name="T67" fmla="*/ 148 h 267"/>
                <a:gd name="T68" fmla="*/ 431 w 431"/>
                <a:gd name="T69" fmla="*/ 130 h 267"/>
                <a:gd name="T70" fmla="*/ 427 w 431"/>
                <a:gd name="T71" fmla="*/ 111 h 267"/>
                <a:gd name="T72" fmla="*/ 420 w 431"/>
                <a:gd name="T73" fmla="*/ 93 h 267"/>
                <a:gd name="T74" fmla="*/ 409 w 431"/>
                <a:gd name="T75" fmla="*/ 76 h 267"/>
                <a:gd name="T76" fmla="*/ 394 w 431"/>
                <a:gd name="T77" fmla="*/ 59 h 267"/>
                <a:gd name="T78" fmla="*/ 375 w 431"/>
                <a:gd name="T79" fmla="*/ 45 h 267"/>
                <a:gd name="T80" fmla="*/ 354 w 431"/>
                <a:gd name="T81" fmla="*/ 31 h 267"/>
                <a:gd name="T82" fmla="*/ 329 w 431"/>
                <a:gd name="T83" fmla="*/ 21 h 267"/>
                <a:gd name="T84" fmla="*/ 302 w 431"/>
                <a:gd name="T85" fmla="*/ 13 h 267"/>
                <a:gd name="T86" fmla="*/ 275 w 431"/>
                <a:gd name="T87" fmla="*/ 5 h 267"/>
                <a:gd name="T88" fmla="*/ 246 w 431"/>
                <a:gd name="T89" fmla="*/ 2 h 267"/>
                <a:gd name="T90" fmla="*/ 215 w 431"/>
                <a:gd name="T91" fmla="*/ 0 h 267"/>
                <a:gd name="T92" fmla="*/ 215 w 431"/>
                <a:gd name="T93" fmla="*/ 0 h 2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31"/>
                <a:gd name="T142" fmla="*/ 0 h 267"/>
                <a:gd name="T143" fmla="*/ 431 w 431"/>
                <a:gd name="T144" fmla="*/ 267 h 2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31" h="267">
                  <a:moveTo>
                    <a:pt x="215" y="0"/>
                  </a:moveTo>
                  <a:lnTo>
                    <a:pt x="185" y="2"/>
                  </a:lnTo>
                  <a:lnTo>
                    <a:pt x="156" y="5"/>
                  </a:lnTo>
                  <a:lnTo>
                    <a:pt x="127" y="13"/>
                  </a:lnTo>
                  <a:lnTo>
                    <a:pt x="101" y="21"/>
                  </a:lnTo>
                  <a:lnTo>
                    <a:pt x="77" y="31"/>
                  </a:lnTo>
                  <a:lnTo>
                    <a:pt x="55" y="45"/>
                  </a:lnTo>
                  <a:lnTo>
                    <a:pt x="36" y="59"/>
                  </a:lnTo>
                  <a:lnTo>
                    <a:pt x="21" y="76"/>
                  </a:lnTo>
                  <a:lnTo>
                    <a:pt x="11" y="93"/>
                  </a:lnTo>
                  <a:lnTo>
                    <a:pt x="3" y="111"/>
                  </a:lnTo>
                  <a:lnTo>
                    <a:pt x="0" y="130"/>
                  </a:lnTo>
                  <a:lnTo>
                    <a:pt x="1" y="148"/>
                  </a:lnTo>
                  <a:lnTo>
                    <a:pt x="6" y="167"/>
                  </a:lnTo>
                  <a:lnTo>
                    <a:pt x="15" y="184"/>
                  </a:lnTo>
                  <a:lnTo>
                    <a:pt x="29" y="201"/>
                  </a:lnTo>
                  <a:lnTo>
                    <a:pt x="46" y="216"/>
                  </a:lnTo>
                  <a:lnTo>
                    <a:pt x="65" y="230"/>
                  </a:lnTo>
                  <a:lnTo>
                    <a:pt x="89" y="242"/>
                  </a:lnTo>
                  <a:lnTo>
                    <a:pt x="114" y="252"/>
                  </a:lnTo>
                  <a:lnTo>
                    <a:pt x="141" y="259"/>
                  </a:lnTo>
                  <a:lnTo>
                    <a:pt x="171" y="264"/>
                  </a:lnTo>
                  <a:lnTo>
                    <a:pt x="200" y="267"/>
                  </a:lnTo>
                  <a:lnTo>
                    <a:pt x="231" y="267"/>
                  </a:lnTo>
                  <a:lnTo>
                    <a:pt x="260" y="264"/>
                  </a:lnTo>
                  <a:lnTo>
                    <a:pt x="288" y="259"/>
                  </a:lnTo>
                  <a:lnTo>
                    <a:pt x="316" y="252"/>
                  </a:lnTo>
                  <a:lnTo>
                    <a:pt x="342" y="242"/>
                  </a:lnTo>
                  <a:lnTo>
                    <a:pt x="365" y="230"/>
                  </a:lnTo>
                  <a:lnTo>
                    <a:pt x="385" y="216"/>
                  </a:lnTo>
                  <a:lnTo>
                    <a:pt x="402" y="201"/>
                  </a:lnTo>
                  <a:lnTo>
                    <a:pt x="415" y="184"/>
                  </a:lnTo>
                  <a:lnTo>
                    <a:pt x="424" y="167"/>
                  </a:lnTo>
                  <a:lnTo>
                    <a:pt x="430" y="148"/>
                  </a:lnTo>
                  <a:lnTo>
                    <a:pt x="431" y="130"/>
                  </a:lnTo>
                  <a:lnTo>
                    <a:pt x="427" y="111"/>
                  </a:lnTo>
                  <a:lnTo>
                    <a:pt x="420" y="93"/>
                  </a:lnTo>
                  <a:lnTo>
                    <a:pt x="409" y="76"/>
                  </a:lnTo>
                  <a:lnTo>
                    <a:pt x="394" y="59"/>
                  </a:lnTo>
                  <a:lnTo>
                    <a:pt x="375" y="45"/>
                  </a:lnTo>
                  <a:lnTo>
                    <a:pt x="354" y="31"/>
                  </a:lnTo>
                  <a:lnTo>
                    <a:pt x="329" y="21"/>
                  </a:lnTo>
                  <a:lnTo>
                    <a:pt x="302" y="13"/>
                  </a:lnTo>
                  <a:lnTo>
                    <a:pt x="275" y="5"/>
                  </a:lnTo>
                  <a:lnTo>
                    <a:pt x="246" y="2"/>
                  </a:lnTo>
                  <a:lnTo>
                    <a:pt x="215" y="0"/>
                  </a:lnTo>
                  <a:close/>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78" name="Freeform 291"/>
            <p:cNvSpPr>
              <a:spLocks/>
            </p:cNvSpPr>
            <p:nvPr/>
          </p:nvSpPr>
          <p:spPr bwMode="auto">
            <a:xfrm>
              <a:off x="3345" y="2068"/>
              <a:ext cx="218" cy="165"/>
            </a:xfrm>
            <a:custGeom>
              <a:avLst/>
              <a:gdLst>
                <a:gd name="T0" fmla="*/ 218 w 218"/>
                <a:gd name="T1" fmla="*/ 134 h 165"/>
                <a:gd name="T2" fmla="*/ 189 w 218"/>
                <a:gd name="T3" fmla="*/ 147 h 165"/>
                <a:gd name="T4" fmla="*/ 161 w 218"/>
                <a:gd name="T5" fmla="*/ 157 h 165"/>
                <a:gd name="T6" fmla="*/ 134 w 218"/>
                <a:gd name="T7" fmla="*/ 164 h 165"/>
                <a:gd name="T8" fmla="*/ 110 w 218"/>
                <a:gd name="T9" fmla="*/ 165 h 165"/>
                <a:gd name="T10" fmla="*/ 86 w 218"/>
                <a:gd name="T11" fmla="*/ 164 h 165"/>
                <a:gd name="T12" fmla="*/ 66 w 218"/>
                <a:gd name="T13" fmla="*/ 159 h 165"/>
                <a:gd name="T14" fmla="*/ 48 w 218"/>
                <a:gd name="T15" fmla="*/ 150 h 165"/>
                <a:gd name="T16" fmla="*/ 32 w 218"/>
                <a:gd name="T17" fmla="*/ 137 h 165"/>
                <a:gd name="T18" fmla="*/ 19 w 218"/>
                <a:gd name="T19" fmla="*/ 122 h 165"/>
                <a:gd name="T20" fmla="*/ 9 w 218"/>
                <a:gd name="T21" fmla="*/ 103 h 165"/>
                <a:gd name="T22" fmla="*/ 3 w 218"/>
                <a:gd name="T23" fmla="*/ 82 h 165"/>
                <a:gd name="T24" fmla="*/ 0 w 218"/>
                <a:gd name="T25" fmla="*/ 57 h 165"/>
                <a:gd name="T26" fmla="*/ 0 w 218"/>
                <a:gd name="T27" fmla="*/ 29 h 165"/>
                <a:gd name="T28" fmla="*/ 3 w 218"/>
                <a:gd name="T29" fmla="*/ 0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8"/>
                <a:gd name="T46" fmla="*/ 0 h 165"/>
                <a:gd name="T47" fmla="*/ 218 w 218"/>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8" h="165">
                  <a:moveTo>
                    <a:pt x="218" y="134"/>
                  </a:moveTo>
                  <a:lnTo>
                    <a:pt x="189" y="147"/>
                  </a:lnTo>
                  <a:lnTo>
                    <a:pt x="161" y="157"/>
                  </a:lnTo>
                  <a:lnTo>
                    <a:pt x="134" y="164"/>
                  </a:lnTo>
                  <a:lnTo>
                    <a:pt x="110" y="165"/>
                  </a:lnTo>
                  <a:lnTo>
                    <a:pt x="86" y="164"/>
                  </a:lnTo>
                  <a:lnTo>
                    <a:pt x="66" y="159"/>
                  </a:lnTo>
                  <a:lnTo>
                    <a:pt x="48" y="150"/>
                  </a:lnTo>
                  <a:lnTo>
                    <a:pt x="32" y="137"/>
                  </a:lnTo>
                  <a:lnTo>
                    <a:pt x="19" y="122"/>
                  </a:lnTo>
                  <a:lnTo>
                    <a:pt x="9" y="103"/>
                  </a:lnTo>
                  <a:lnTo>
                    <a:pt x="3" y="82"/>
                  </a:lnTo>
                  <a:lnTo>
                    <a:pt x="0" y="57"/>
                  </a:lnTo>
                  <a:lnTo>
                    <a:pt x="0" y="29"/>
                  </a:lnTo>
                  <a:lnTo>
                    <a:pt x="3"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79" name="Freeform 292"/>
            <p:cNvSpPr>
              <a:spLocks/>
            </p:cNvSpPr>
            <p:nvPr/>
          </p:nvSpPr>
          <p:spPr bwMode="auto">
            <a:xfrm>
              <a:off x="3563" y="2068"/>
              <a:ext cx="219" cy="165"/>
            </a:xfrm>
            <a:custGeom>
              <a:avLst/>
              <a:gdLst>
                <a:gd name="T0" fmla="*/ 216 w 219"/>
                <a:gd name="T1" fmla="*/ 0 h 165"/>
                <a:gd name="T2" fmla="*/ 219 w 219"/>
                <a:gd name="T3" fmla="*/ 29 h 165"/>
                <a:gd name="T4" fmla="*/ 219 w 219"/>
                <a:gd name="T5" fmla="*/ 57 h 165"/>
                <a:gd name="T6" fmla="*/ 216 w 219"/>
                <a:gd name="T7" fmla="*/ 82 h 165"/>
                <a:gd name="T8" fmla="*/ 209 w 219"/>
                <a:gd name="T9" fmla="*/ 103 h 165"/>
                <a:gd name="T10" fmla="*/ 200 w 219"/>
                <a:gd name="T11" fmla="*/ 122 h 165"/>
                <a:gd name="T12" fmla="*/ 187 w 219"/>
                <a:gd name="T13" fmla="*/ 137 h 165"/>
                <a:gd name="T14" fmla="*/ 171 w 219"/>
                <a:gd name="T15" fmla="*/ 150 h 165"/>
                <a:gd name="T16" fmla="*/ 153 w 219"/>
                <a:gd name="T17" fmla="*/ 159 h 165"/>
                <a:gd name="T18" fmla="*/ 131 w 219"/>
                <a:gd name="T19" fmla="*/ 164 h 165"/>
                <a:gd name="T20" fmla="*/ 109 w 219"/>
                <a:gd name="T21" fmla="*/ 165 h 165"/>
                <a:gd name="T22" fmla="*/ 83 w 219"/>
                <a:gd name="T23" fmla="*/ 164 h 165"/>
                <a:gd name="T24" fmla="*/ 56 w 219"/>
                <a:gd name="T25" fmla="*/ 157 h 165"/>
                <a:gd name="T26" fmla="*/ 29 w 219"/>
                <a:gd name="T27" fmla="*/ 147 h 165"/>
                <a:gd name="T28" fmla="*/ 0 w 219"/>
                <a:gd name="T29" fmla="*/ 134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9"/>
                <a:gd name="T46" fmla="*/ 0 h 165"/>
                <a:gd name="T47" fmla="*/ 219 w 21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9" h="165">
                  <a:moveTo>
                    <a:pt x="216" y="0"/>
                  </a:moveTo>
                  <a:lnTo>
                    <a:pt x="219" y="29"/>
                  </a:lnTo>
                  <a:lnTo>
                    <a:pt x="219" y="57"/>
                  </a:lnTo>
                  <a:lnTo>
                    <a:pt x="216" y="82"/>
                  </a:lnTo>
                  <a:lnTo>
                    <a:pt x="209" y="103"/>
                  </a:lnTo>
                  <a:lnTo>
                    <a:pt x="200" y="122"/>
                  </a:lnTo>
                  <a:lnTo>
                    <a:pt x="187" y="137"/>
                  </a:lnTo>
                  <a:lnTo>
                    <a:pt x="171" y="150"/>
                  </a:lnTo>
                  <a:lnTo>
                    <a:pt x="153" y="159"/>
                  </a:lnTo>
                  <a:lnTo>
                    <a:pt x="131" y="164"/>
                  </a:lnTo>
                  <a:lnTo>
                    <a:pt x="109" y="165"/>
                  </a:lnTo>
                  <a:lnTo>
                    <a:pt x="83" y="164"/>
                  </a:lnTo>
                  <a:lnTo>
                    <a:pt x="56" y="157"/>
                  </a:lnTo>
                  <a:lnTo>
                    <a:pt x="29" y="147"/>
                  </a:lnTo>
                  <a:lnTo>
                    <a:pt x="0" y="134"/>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80" name="Freeform 293"/>
            <p:cNvSpPr>
              <a:spLocks/>
            </p:cNvSpPr>
            <p:nvPr/>
          </p:nvSpPr>
          <p:spPr bwMode="auto">
            <a:xfrm>
              <a:off x="3347" y="1934"/>
              <a:ext cx="3" cy="134"/>
            </a:xfrm>
            <a:custGeom>
              <a:avLst/>
              <a:gdLst>
                <a:gd name="T0" fmla="*/ 1 w 3"/>
                <a:gd name="T1" fmla="*/ 134 h 134"/>
                <a:gd name="T2" fmla="*/ 0 w 3"/>
                <a:gd name="T3" fmla="*/ 110 h 134"/>
                <a:gd name="T4" fmla="*/ 0 w 3"/>
                <a:gd name="T5" fmla="*/ 85 h 134"/>
                <a:gd name="T6" fmla="*/ 0 w 3"/>
                <a:gd name="T7" fmla="*/ 62 h 134"/>
                <a:gd name="T8" fmla="*/ 0 w 3"/>
                <a:gd name="T9" fmla="*/ 42 h 134"/>
                <a:gd name="T10" fmla="*/ 1 w 3"/>
                <a:gd name="T11" fmla="*/ 25 h 134"/>
                <a:gd name="T12" fmla="*/ 1 w 3"/>
                <a:gd name="T13" fmla="*/ 12 h 134"/>
                <a:gd name="T14" fmla="*/ 2 w 3"/>
                <a:gd name="T15" fmla="*/ 3 h 134"/>
                <a:gd name="T16" fmla="*/ 3 w 3"/>
                <a:gd name="T17" fmla="*/ 0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134"/>
                <a:gd name="T29" fmla="*/ 3 w 3"/>
                <a:gd name="T30" fmla="*/ 134 h 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134">
                  <a:moveTo>
                    <a:pt x="1" y="134"/>
                  </a:moveTo>
                  <a:lnTo>
                    <a:pt x="0" y="110"/>
                  </a:lnTo>
                  <a:lnTo>
                    <a:pt x="0" y="85"/>
                  </a:lnTo>
                  <a:lnTo>
                    <a:pt x="0" y="62"/>
                  </a:lnTo>
                  <a:lnTo>
                    <a:pt x="0" y="42"/>
                  </a:lnTo>
                  <a:lnTo>
                    <a:pt x="1" y="25"/>
                  </a:lnTo>
                  <a:lnTo>
                    <a:pt x="1" y="12"/>
                  </a:lnTo>
                  <a:lnTo>
                    <a:pt x="2" y="3"/>
                  </a:lnTo>
                  <a:lnTo>
                    <a:pt x="3"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81" name="Freeform 294"/>
            <p:cNvSpPr>
              <a:spLocks/>
            </p:cNvSpPr>
            <p:nvPr/>
          </p:nvSpPr>
          <p:spPr bwMode="auto">
            <a:xfrm>
              <a:off x="3776" y="1939"/>
              <a:ext cx="4" cy="135"/>
            </a:xfrm>
            <a:custGeom>
              <a:avLst/>
              <a:gdLst>
                <a:gd name="T0" fmla="*/ 3 w 4"/>
                <a:gd name="T1" fmla="*/ 135 h 135"/>
                <a:gd name="T2" fmla="*/ 3 w 4"/>
                <a:gd name="T3" fmla="*/ 109 h 135"/>
                <a:gd name="T4" fmla="*/ 3 w 4"/>
                <a:gd name="T5" fmla="*/ 83 h 135"/>
                <a:gd name="T6" fmla="*/ 4 w 4"/>
                <a:gd name="T7" fmla="*/ 60 h 135"/>
                <a:gd name="T8" fmla="*/ 3 w 4"/>
                <a:gd name="T9" fmla="*/ 38 h 135"/>
                <a:gd name="T10" fmla="*/ 3 w 4"/>
                <a:gd name="T11" fmla="*/ 21 h 135"/>
                <a:gd name="T12" fmla="*/ 3 w 4"/>
                <a:gd name="T13" fmla="*/ 9 h 135"/>
                <a:gd name="T14" fmla="*/ 2 w 4"/>
                <a:gd name="T15" fmla="*/ 1 h 135"/>
                <a:gd name="T16" fmla="*/ 0 w 4"/>
                <a:gd name="T17" fmla="*/ 0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35"/>
                <a:gd name="T29" fmla="*/ 4 w 4"/>
                <a:gd name="T30" fmla="*/ 135 h 1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35">
                  <a:moveTo>
                    <a:pt x="3" y="135"/>
                  </a:moveTo>
                  <a:lnTo>
                    <a:pt x="3" y="109"/>
                  </a:lnTo>
                  <a:lnTo>
                    <a:pt x="3" y="83"/>
                  </a:lnTo>
                  <a:lnTo>
                    <a:pt x="4" y="60"/>
                  </a:lnTo>
                  <a:lnTo>
                    <a:pt x="3" y="38"/>
                  </a:lnTo>
                  <a:lnTo>
                    <a:pt x="3" y="21"/>
                  </a:lnTo>
                  <a:lnTo>
                    <a:pt x="3" y="9"/>
                  </a:lnTo>
                  <a:lnTo>
                    <a:pt x="2" y="1"/>
                  </a:lnTo>
                  <a:lnTo>
                    <a:pt x="0"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82" name="Freeform 295"/>
            <p:cNvSpPr>
              <a:spLocks/>
            </p:cNvSpPr>
            <p:nvPr/>
          </p:nvSpPr>
          <p:spPr bwMode="auto">
            <a:xfrm>
              <a:off x="3563" y="2239"/>
              <a:ext cx="251" cy="170"/>
            </a:xfrm>
            <a:custGeom>
              <a:avLst/>
              <a:gdLst>
                <a:gd name="T0" fmla="*/ 0 w 251"/>
                <a:gd name="T1" fmla="*/ 136 h 170"/>
                <a:gd name="T2" fmla="*/ 33 w 251"/>
                <a:gd name="T3" fmla="*/ 150 h 170"/>
                <a:gd name="T4" fmla="*/ 64 w 251"/>
                <a:gd name="T5" fmla="*/ 161 h 170"/>
                <a:gd name="T6" fmla="*/ 94 w 251"/>
                <a:gd name="T7" fmla="*/ 167 h 170"/>
                <a:gd name="T8" fmla="*/ 122 w 251"/>
                <a:gd name="T9" fmla="*/ 170 h 170"/>
                <a:gd name="T10" fmla="*/ 148 w 251"/>
                <a:gd name="T11" fmla="*/ 168 h 170"/>
                <a:gd name="T12" fmla="*/ 172 w 251"/>
                <a:gd name="T13" fmla="*/ 164 h 170"/>
                <a:gd name="T14" fmla="*/ 193 w 251"/>
                <a:gd name="T15" fmla="*/ 154 h 170"/>
                <a:gd name="T16" fmla="*/ 211 w 251"/>
                <a:gd name="T17" fmla="*/ 142 h 170"/>
                <a:gd name="T18" fmla="*/ 226 w 251"/>
                <a:gd name="T19" fmla="*/ 125 h 170"/>
                <a:gd name="T20" fmla="*/ 238 w 251"/>
                <a:gd name="T21" fmla="*/ 107 h 170"/>
                <a:gd name="T22" fmla="*/ 245 w 251"/>
                <a:gd name="T23" fmla="*/ 83 h 170"/>
                <a:gd name="T24" fmla="*/ 251 w 251"/>
                <a:gd name="T25" fmla="*/ 57 h 170"/>
                <a:gd name="T26" fmla="*/ 251 w 251"/>
                <a:gd name="T27" fmla="*/ 30 h 170"/>
                <a:gd name="T28" fmla="*/ 249 w 251"/>
                <a:gd name="T29" fmla="*/ 0 h 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1"/>
                <a:gd name="T46" fmla="*/ 0 h 170"/>
                <a:gd name="T47" fmla="*/ 251 w 251"/>
                <a:gd name="T48" fmla="*/ 170 h 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1" h="170">
                  <a:moveTo>
                    <a:pt x="0" y="136"/>
                  </a:moveTo>
                  <a:lnTo>
                    <a:pt x="33" y="150"/>
                  </a:lnTo>
                  <a:lnTo>
                    <a:pt x="64" y="161"/>
                  </a:lnTo>
                  <a:lnTo>
                    <a:pt x="94" y="167"/>
                  </a:lnTo>
                  <a:lnTo>
                    <a:pt x="122" y="170"/>
                  </a:lnTo>
                  <a:lnTo>
                    <a:pt x="148" y="168"/>
                  </a:lnTo>
                  <a:lnTo>
                    <a:pt x="172" y="164"/>
                  </a:lnTo>
                  <a:lnTo>
                    <a:pt x="193" y="154"/>
                  </a:lnTo>
                  <a:lnTo>
                    <a:pt x="211" y="142"/>
                  </a:lnTo>
                  <a:lnTo>
                    <a:pt x="226" y="125"/>
                  </a:lnTo>
                  <a:lnTo>
                    <a:pt x="238" y="107"/>
                  </a:lnTo>
                  <a:lnTo>
                    <a:pt x="245" y="83"/>
                  </a:lnTo>
                  <a:lnTo>
                    <a:pt x="251" y="57"/>
                  </a:lnTo>
                  <a:lnTo>
                    <a:pt x="251" y="30"/>
                  </a:lnTo>
                  <a:lnTo>
                    <a:pt x="249"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83" name="Freeform 296"/>
            <p:cNvSpPr>
              <a:spLocks/>
            </p:cNvSpPr>
            <p:nvPr/>
          </p:nvSpPr>
          <p:spPr bwMode="auto">
            <a:xfrm>
              <a:off x="3313" y="2235"/>
              <a:ext cx="250" cy="174"/>
            </a:xfrm>
            <a:custGeom>
              <a:avLst/>
              <a:gdLst>
                <a:gd name="T0" fmla="*/ 3 w 250"/>
                <a:gd name="T1" fmla="*/ 0 h 174"/>
                <a:gd name="T2" fmla="*/ 0 w 250"/>
                <a:gd name="T3" fmla="*/ 30 h 174"/>
                <a:gd name="T4" fmla="*/ 1 w 250"/>
                <a:gd name="T5" fmla="*/ 60 h 174"/>
                <a:gd name="T6" fmla="*/ 5 w 250"/>
                <a:gd name="T7" fmla="*/ 86 h 174"/>
                <a:gd name="T8" fmla="*/ 12 w 250"/>
                <a:gd name="T9" fmla="*/ 109 h 174"/>
                <a:gd name="T10" fmla="*/ 24 w 250"/>
                <a:gd name="T11" fmla="*/ 129 h 174"/>
                <a:gd name="T12" fmla="*/ 39 w 250"/>
                <a:gd name="T13" fmla="*/ 146 h 174"/>
                <a:gd name="T14" fmla="*/ 57 w 250"/>
                <a:gd name="T15" fmla="*/ 158 h 174"/>
                <a:gd name="T16" fmla="*/ 79 w 250"/>
                <a:gd name="T17" fmla="*/ 168 h 174"/>
                <a:gd name="T18" fmla="*/ 102 w 250"/>
                <a:gd name="T19" fmla="*/ 174 h 174"/>
                <a:gd name="T20" fmla="*/ 128 w 250"/>
                <a:gd name="T21" fmla="*/ 174 h 174"/>
                <a:gd name="T22" fmla="*/ 157 w 250"/>
                <a:gd name="T23" fmla="*/ 172 h 174"/>
                <a:gd name="T24" fmla="*/ 187 w 250"/>
                <a:gd name="T25" fmla="*/ 165 h 174"/>
                <a:gd name="T26" fmla="*/ 218 w 250"/>
                <a:gd name="T27" fmla="*/ 154 h 174"/>
                <a:gd name="T28" fmla="*/ 250 w 250"/>
                <a:gd name="T29" fmla="*/ 140 h 1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0"/>
                <a:gd name="T46" fmla="*/ 0 h 174"/>
                <a:gd name="T47" fmla="*/ 250 w 250"/>
                <a:gd name="T48" fmla="*/ 174 h 1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0" h="174">
                  <a:moveTo>
                    <a:pt x="3" y="0"/>
                  </a:moveTo>
                  <a:lnTo>
                    <a:pt x="0" y="30"/>
                  </a:lnTo>
                  <a:lnTo>
                    <a:pt x="1" y="60"/>
                  </a:lnTo>
                  <a:lnTo>
                    <a:pt x="5" y="86"/>
                  </a:lnTo>
                  <a:lnTo>
                    <a:pt x="12" y="109"/>
                  </a:lnTo>
                  <a:lnTo>
                    <a:pt x="24" y="129"/>
                  </a:lnTo>
                  <a:lnTo>
                    <a:pt x="39" y="146"/>
                  </a:lnTo>
                  <a:lnTo>
                    <a:pt x="57" y="158"/>
                  </a:lnTo>
                  <a:lnTo>
                    <a:pt x="79" y="168"/>
                  </a:lnTo>
                  <a:lnTo>
                    <a:pt x="102" y="174"/>
                  </a:lnTo>
                  <a:lnTo>
                    <a:pt x="128" y="174"/>
                  </a:lnTo>
                  <a:lnTo>
                    <a:pt x="157" y="172"/>
                  </a:lnTo>
                  <a:lnTo>
                    <a:pt x="187" y="165"/>
                  </a:lnTo>
                  <a:lnTo>
                    <a:pt x="218" y="154"/>
                  </a:lnTo>
                  <a:lnTo>
                    <a:pt x="250" y="14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84" name="Line 297"/>
            <p:cNvSpPr>
              <a:spLocks noChangeShapeType="1"/>
            </p:cNvSpPr>
            <p:nvPr/>
          </p:nvSpPr>
          <p:spPr bwMode="auto">
            <a:xfrm>
              <a:off x="3316" y="2153"/>
              <a:ext cx="1" cy="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485" name="Line 298"/>
            <p:cNvSpPr>
              <a:spLocks noChangeShapeType="1"/>
            </p:cNvSpPr>
            <p:nvPr/>
          </p:nvSpPr>
          <p:spPr bwMode="auto">
            <a:xfrm>
              <a:off x="3812" y="2151"/>
              <a:ext cx="1" cy="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486" name="Freeform 299"/>
            <p:cNvSpPr>
              <a:spLocks/>
            </p:cNvSpPr>
            <p:nvPr/>
          </p:nvSpPr>
          <p:spPr bwMode="auto">
            <a:xfrm>
              <a:off x="3316" y="2087"/>
              <a:ext cx="34" cy="64"/>
            </a:xfrm>
            <a:custGeom>
              <a:avLst/>
              <a:gdLst>
                <a:gd name="T0" fmla="*/ 0 w 34"/>
                <a:gd name="T1" fmla="*/ 64 h 64"/>
                <a:gd name="T2" fmla="*/ 1 w 34"/>
                <a:gd name="T3" fmla="*/ 46 h 64"/>
                <a:gd name="T4" fmla="*/ 4 w 34"/>
                <a:gd name="T5" fmla="*/ 29 h 64"/>
                <a:gd name="T6" fmla="*/ 9 w 34"/>
                <a:gd name="T7" fmla="*/ 15 h 64"/>
                <a:gd name="T8" fmla="*/ 17 w 34"/>
                <a:gd name="T9" fmla="*/ 6 h 64"/>
                <a:gd name="T10" fmla="*/ 25 w 34"/>
                <a:gd name="T11" fmla="*/ 0 h 64"/>
                <a:gd name="T12" fmla="*/ 34 w 34"/>
                <a:gd name="T13" fmla="*/ 1 h 64"/>
                <a:gd name="T14" fmla="*/ 0 60000 65536"/>
                <a:gd name="T15" fmla="*/ 0 60000 65536"/>
                <a:gd name="T16" fmla="*/ 0 60000 65536"/>
                <a:gd name="T17" fmla="*/ 0 60000 65536"/>
                <a:gd name="T18" fmla="*/ 0 60000 65536"/>
                <a:gd name="T19" fmla="*/ 0 60000 65536"/>
                <a:gd name="T20" fmla="*/ 0 60000 65536"/>
                <a:gd name="T21" fmla="*/ 0 w 34"/>
                <a:gd name="T22" fmla="*/ 0 h 64"/>
                <a:gd name="T23" fmla="*/ 34 w 34"/>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64">
                  <a:moveTo>
                    <a:pt x="0" y="64"/>
                  </a:moveTo>
                  <a:lnTo>
                    <a:pt x="1" y="46"/>
                  </a:lnTo>
                  <a:lnTo>
                    <a:pt x="4" y="29"/>
                  </a:lnTo>
                  <a:lnTo>
                    <a:pt x="9" y="15"/>
                  </a:lnTo>
                  <a:lnTo>
                    <a:pt x="17" y="6"/>
                  </a:lnTo>
                  <a:lnTo>
                    <a:pt x="25" y="0"/>
                  </a:lnTo>
                  <a:lnTo>
                    <a:pt x="34" y="1"/>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87" name="Freeform 300"/>
            <p:cNvSpPr>
              <a:spLocks/>
            </p:cNvSpPr>
            <p:nvPr/>
          </p:nvSpPr>
          <p:spPr bwMode="auto">
            <a:xfrm>
              <a:off x="3779" y="2087"/>
              <a:ext cx="33" cy="64"/>
            </a:xfrm>
            <a:custGeom>
              <a:avLst/>
              <a:gdLst>
                <a:gd name="T0" fmla="*/ 33 w 33"/>
                <a:gd name="T1" fmla="*/ 64 h 64"/>
                <a:gd name="T2" fmla="*/ 32 w 33"/>
                <a:gd name="T3" fmla="*/ 46 h 64"/>
                <a:gd name="T4" fmla="*/ 28 w 33"/>
                <a:gd name="T5" fmla="*/ 29 h 64"/>
                <a:gd name="T6" fmla="*/ 23 w 33"/>
                <a:gd name="T7" fmla="*/ 15 h 64"/>
                <a:gd name="T8" fmla="*/ 17 w 33"/>
                <a:gd name="T9" fmla="*/ 6 h 64"/>
                <a:gd name="T10" fmla="*/ 9 w 33"/>
                <a:gd name="T11" fmla="*/ 0 h 64"/>
                <a:gd name="T12" fmla="*/ 0 w 33"/>
                <a:gd name="T13" fmla="*/ 0 h 64"/>
                <a:gd name="T14" fmla="*/ 0 60000 65536"/>
                <a:gd name="T15" fmla="*/ 0 60000 65536"/>
                <a:gd name="T16" fmla="*/ 0 60000 65536"/>
                <a:gd name="T17" fmla="*/ 0 60000 65536"/>
                <a:gd name="T18" fmla="*/ 0 60000 65536"/>
                <a:gd name="T19" fmla="*/ 0 60000 65536"/>
                <a:gd name="T20" fmla="*/ 0 60000 65536"/>
                <a:gd name="T21" fmla="*/ 0 w 33"/>
                <a:gd name="T22" fmla="*/ 0 h 64"/>
                <a:gd name="T23" fmla="*/ 33 w 33"/>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64">
                  <a:moveTo>
                    <a:pt x="33" y="64"/>
                  </a:moveTo>
                  <a:lnTo>
                    <a:pt x="32" y="46"/>
                  </a:lnTo>
                  <a:lnTo>
                    <a:pt x="28" y="29"/>
                  </a:lnTo>
                  <a:lnTo>
                    <a:pt x="23" y="15"/>
                  </a:lnTo>
                  <a:lnTo>
                    <a:pt x="17" y="6"/>
                  </a:lnTo>
                  <a:lnTo>
                    <a:pt x="9" y="0"/>
                  </a:lnTo>
                  <a:lnTo>
                    <a:pt x="0"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88" name="Freeform 301"/>
            <p:cNvSpPr>
              <a:spLocks/>
            </p:cNvSpPr>
            <p:nvPr/>
          </p:nvSpPr>
          <p:spPr bwMode="auto">
            <a:xfrm>
              <a:off x="3477" y="1902"/>
              <a:ext cx="178" cy="109"/>
            </a:xfrm>
            <a:custGeom>
              <a:avLst/>
              <a:gdLst>
                <a:gd name="T0" fmla="*/ 89 w 178"/>
                <a:gd name="T1" fmla="*/ 0 h 109"/>
                <a:gd name="T2" fmla="*/ 71 w 178"/>
                <a:gd name="T3" fmla="*/ 1 h 109"/>
                <a:gd name="T4" fmla="*/ 53 w 178"/>
                <a:gd name="T5" fmla="*/ 4 h 109"/>
                <a:gd name="T6" fmla="*/ 35 w 178"/>
                <a:gd name="T7" fmla="*/ 11 h 109"/>
                <a:gd name="T8" fmla="*/ 22 w 178"/>
                <a:gd name="T9" fmla="*/ 18 h 109"/>
                <a:gd name="T10" fmla="*/ 11 w 178"/>
                <a:gd name="T11" fmla="*/ 29 h 109"/>
                <a:gd name="T12" fmla="*/ 3 w 178"/>
                <a:gd name="T13" fmla="*/ 40 h 109"/>
                <a:gd name="T14" fmla="*/ 0 w 178"/>
                <a:gd name="T15" fmla="*/ 52 h 109"/>
                <a:gd name="T16" fmla="*/ 1 w 178"/>
                <a:gd name="T17" fmla="*/ 63 h 109"/>
                <a:gd name="T18" fmla="*/ 7 w 178"/>
                <a:gd name="T19" fmla="*/ 75 h 109"/>
                <a:gd name="T20" fmla="*/ 16 w 178"/>
                <a:gd name="T21" fmla="*/ 86 h 109"/>
                <a:gd name="T22" fmla="*/ 28 w 178"/>
                <a:gd name="T23" fmla="*/ 95 h 109"/>
                <a:gd name="T24" fmla="*/ 44 w 178"/>
                <a:gd name="T25" fmla="*/ 101 h 109"/>
                <a:gd name="T26" fmla="*/ 61 w 178"/>
                <a:gd name="T27" fmla="*/ 106 h 109"/>
                <a:gd name="T28" fmla="*/ 79 w 178"/>
                <a:gd name="T29" fmla="*/ 109 h 109"/>
                <a:gd name="T30" fmla="*/ 98 w 178"/>
                <a:gd name="T31" fmla="*/ 109 h 109"/>
                <a:gd name="T32" fmla="*/ 118 w 178"/>
                <a:gd name="T33" fmla="*/ 106 h 109"/>
                <a:gd name="T34" fmla="*/ 135 w 178"/>
                <a:gd name="T35" fmla="*/ 101 h 109"/>
                <a:gd name="T36" fmla="*/ 151 w 178"/>
                <a:gd name="T37" fmla="*/ 95 h 109"/>
                <a:gd name="T38" fmla="*/ 163 w 178"/>
                <a:gd name="T39" fmla="*/ 86 h 109"/>
                <a:gd name="T40" fmla="*/ 172 w 178"/>
                <a:gd name="T41" fmla="*/ 75 h 109"/>
                <a:gd name="T42" fmla="*/ 178 w 178"/>
                <a:gd name="T43" fmla="*/ 63 h 109"/>
                <a:gd name="T44" fmla="*/ 178 w 178"/>
                <a:gd name="T45" fmla="*/ 52 h 109"/>
                <a:gd name="T46" fmla="*/ 175 w 178"/>
                <a:gd name="T47" fmla="*/ 40 h 109"/>
                <a:gd name="T48" fmla="*/ 168 w 178"/>
                <a:gd name="T49" fmla="*/ 29 h 109"/>
                <a:gd name="T50" fmla="*/ 157 w 178"/>
                <a:gd name="T51" fmla="*/ 18 h 109"/>
                <a:gd name="T52" fmla="*/ 143 w 178"/>
                <a:gd name="T53" fmla="*/ 11 h 109"/>
                <a:gd name="T54" fmla="*/ 126 w 178"/>
                <a:gd name="T55" fmla="*/ 4 h 109"/>
                <a:gd name="T56" fmla="*/ 108 w 178"/>
                <a:gd name="T57" fmla="*/ 1 h 109"/>
                <a:gd name="T58" fmla="*/ 89 w 178"/>
                <a:gd name="T59" fmla="*/ 0 h 1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8"/>
                <a:gd name="T91" fmla="*/ 0 h 109"/>
                <a:gd name="T92" fmla="*/ 178 w 178"/>
                <a:gd name="T93" fmla="*/ 109 h 10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8" h="109">
                  <a:moveTo>
                    <a:pt x="89" y="0"/>
                  </a:moveTo>
                  <a:lnTo>
                    <a:pt x="71" y="1"/>
                  </a:lnTo>
                  <a:lnTo>
                    <a:pt x="53" y="4"/>
                  </a:lnTo>
                  <a:lnTo>
                    <a:pt x="35" y="11"/>
                  </a:lnTo>
                  <a:lnTo>
                    <a:pt x="22" y="18"/>
                  </a:lnTo>
                  <a:lnTo>
                    <a:pt x="11" y="29"/>
                  </a:lnTo>
                  <a:lnTo>
                    <a:pt x="3" y="40"/>
                  </a:lnTo>
                  <a:lnTo>
                    <a:pt x="0" y="52"/>
                  </a:lnTo>
                  <a:lnTo>
                    <a:pt x="1" y="63"/>
                  </a:lnTo>
                  <a:lnTo>
                    <a:pt x="7" y="75"/>
                  </a:lnTo>
                  <a:lnTo>
                    <a:pt x="16" y="86"/>
                  </a:lnTo>
                  <a:lnTo>
                    <a:pt x="28" y="95"/>
                  </a:lnTo>
                  <a:lnTo>
                    <a:pt x="44" y="101"/>
                  </a:lnTo>
                  <a:lnTo>
                    <a:pt x="61" y="106"/>
                  </a:lnTo>
                  <a:lnTo>
                    <a:pt x="79" y="109"/>
                  </a:lnTo>
                  <a:lnTo>
                    <a:pt x="98" y="109"/>
                  </a:lnTo>
                  <a:lnTo>
                    <a:pt x="118" y="106"/>
                  </a:lnTo>
                  <a:lnTo>
                    <a:pt x="135" y="101"/>
                  </a:lnTo>
                  <a:lnTo>
                    <a:pt x="151" y="95"/>
                  </a:lnTo>
                  <a:lnTo>
                    <a:pt x="163" y="86"/>
                  </a:lnTo>
                  <a:lnTo>
                    <a:pt x="172" y="75"/>
                  </a:lnTo>
                  <a:lnTo>
                    <a:pt x="178" y="63"/>
                  </a:lnTo>
                  <a:lnTo>
                    <a:pt x="178" y="52"/>
                  </a:lnTo>
                  <a:lnTo>
                    <a:pt x="175" y="40"/>
                  </a:lnTo>
                  <a:lnTo>
                    <a:pt x="168" y="29"/>
                  </a:lnTo>
                  <a:lnTo>
                    <a:pt x="157" y="18"/>
                  </a:lnTo>
                  <a:lnTo>
                    <a:pt x="143" y="11"/>
                  </a:lnTo>
                  <a:lnTo>
                    <a:pt x="126" y="4"/>
                  </a:lnTo>
                  <a:lnTo>
                    <a:pt x="108" y="1"/>
                  </a:lnTo>
                  <a:lnTo>
                    <a:pt x="89" y="0"/>
                  </a:lnTo>
                  <a:close/>
                </a:path>
              </a:pathLst>
            </a:custGeom>
            <a:solidFill>
              <a:srgbClr val="808080"/>
            </a:solidFill>
            <a:ln w="9525">
              <a:solidFill>
                <a:schemeClr val="tx1"/>
              </a:solidFill>
              <a:round/>
              <a:headEnd/>
              <a:tailEnd/>
            </a:ln>
          </p:spPr>
          <p:txBody>
            <a:bodyPr/>
            <a:lstStyle/>
            <a:p>
              <a:endParaRPr lang="ja-JP" altLang="en-US"/>
            </a:p>
          </p:txBody>
        </p:sp>
        <p:sp>
          <p:nvSpPr>
            <p:cNvPr id="177489" name="Rectangle 302"/>
            <p:cNvSpPr>
              <a:spLocks noChangeArrowheads="1"/>
            </p:cNvSpPr>
            <p:nvPr/>
          </p:nvSpPr>
          <p:spPr bwMode="auto">
            <a:xfrm>
              <a:off x="3429" y="1943"/>
              <a:ext cx="48" cy="27"/>
            </a:xfrm>
            <a:prstGeom prst="rect">
              <a:avLst/>
            </a:prstGeom>
            <a:solidFill>
              <a:srgbClr val="808080"/>
            </a:solidFill>
            <a:ln w="9525">
              <a:solidFill>
                <a:schemeClr val="tx1"/>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latin typeface="Times" panose="02020603050405020304" pitchFamily="18" charset="0"/>
              </a:endParaRPr>
            </a:p>
          </p:txBody>
        </p:sp>
        <p:sp>
          <p:nvSpPr>
            <p:cNvPr id="177490" name="Freeform 303"/>
            <p:cNvSpPr>
              <a:spLocks/>
            </p:cNvSpPr>
            <p:nvPr/>
          </p:nvSpPr>
          <p:spPr bwMode="auto">
            <a:xfrm>
              <a:off x="3474" y="1897"/>
              <a:ext cx="177" cy="110"/>
            </a:xfrm>
            <a:custGeom>
              <a:avLst/>
              <a:gdLst>
                <a:gd name="T0" fmla="*/ 89 w 177"/>
                <a:gd name="T1" fmla="*/ 0 h 110"/>
                <a:gd name="T2" fmla="*/ 70 w 177"/>
                <a:gd name="T3" fmla="*/ 2 h 110"/>
                <a:gd name="T4" fmla="*/ 52 w 177"/>
                <a:gd name="T5" fmla="*/ 5 h 110"/>
                <a:gd name="T6" fmla="*/ 35 w 177"/>
                <a:gd name="T7" fmla="*/ 11 h 110"/>
                <a:gd name="T8" fmla="*/ 21 w 177"/>
                <a:gd name="T9" fmla="*/ 19 h 110"/>
                <a:gd name="T10" fmla="*/ 11 w 177"/>
                <a:gd name="T11" fmla="*/ 29 h 110"/>
                <a:gd name="T12" fmla="*/ 3 w 177"/>
                <a:gd name="T13" fmla="*/ 40 h 110"/>
                <a:gd name="T14" fmla="*/ 0 w 177"/>
                <a:gd name="T15" fmla="*/ 53 h 110"/>
                <a:gd name="T16" fmla="*/ 1 w 177"/>
                <a:gd name="T17" fmla="*/ 63 h 110"/>
                <a:gd name="T18" fmla="*/ 6 w 177"/>
                <a:gd name="T19" fmla="*/ 76 h 110"/>
                <a:gd name="T20" fmla="*/ 16 w 177"/>
                <a:gd name="T21" fmla="*/ 86 h 110"/>
                <a:gd name="T22" fmla="*/ 28 w 177"/>
                <a:gd name="T23" fmla="*/ 96 h 110"/>
                <a:gd name="T24" fmla="*/ 44 w 177"/>
                <a:gd name="T25" fmla="*/ 102 h 110"/>
                <a:gd name="T26" fmla="*/ 61 w 177"/>
                <a:gd name="T27" fmla="*/ 106 h 110"/>
                <a:gd name="T28" fmla="*/ 79 w 177"/>
                <a:gd name="T29" fmla="*/ 110 h 110"/>
                <a:gd name="T30" fmla="*/ 98 w 177"/>
                <a:gd name="T31" fmla="*/ 110 h 110"/>
                <a:gd name="T32" fmla="*/ 118 w 177"/>
                <a:gd name="T33" fmla="*/ 106 h 110"/>
                <a:gd name="T34" fmla="*/ 135 w 177"/>
                <a:gd name="T35" fmla="*/ 102 h 110"/>
                <a:gd name="T36" fmla="*/ 151 w 177"/>
                <a:gd name="T37" fmla="*/ 96 h 110"/>
                <a:gd name="T38" fmla="*/ 162 w 177"/>
                <a:gd name="T39" fmla="*/ 86 h 110"/>
                <a:gd name="T40" fmla="*/ 172 w 177"/>
                <a:gd name="T41" fmla="*/ 76 h 110"/>
                <a:gd name="T42" fmla="*/ 177 w 177"/>
                <a:gd name="T43" fmla="*/ 63 h 110"/>
                <a:gd name="T44" fmla="*/ 177 w 177"/>
                <a:gd name="T45" fmla="*/ 53 h 110"/>
                <a:gd name="T46" fmla="*/ 175 w 177"/>
                <a:gd name="T47" fmla="*/ 40 h 110"/>
                <a:gd name="T48" fmla="*/ 168 w 177"/>
                <a:gd name="T49" fmla="*/ 29 h 110"/>
                <a:gd name="T50" fmla="*/ 157 w 177"/>
                <a:gd name="T51" fmla="*/ 19 h 110"/>
                <a:gd name="T52" fmla="*/ 143 w 177"/>
                <a:gd name="T53" fmla="*/ 11 h 110"/>
                <a:gd name="T54" fmla="*/ 126 w 177"/>
                <a:gd name="T55" fmla="*/ 5 h 110"/>
                <a:gd name="T56" fmla="*/ 108 w 177"/>
                <a:gd name="T57" fmla="*/ 2 h 110"/>
                <a:gd name="T58" fmla="*/ 89 w 177"/>
                <a:gd name="T59" fmla="*/ 0 h 110"/>
                <a:gd name="T60" fmla="*/ 89 w 177"/>
                <a:gd name="T61" fmla="*/ 0 h 1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7"/>
                <a:gd name="T94" fmla="*/ 0 h 110"/>
                <a:gd name="T95" fmla="*/ 177 w 177"/>
                <a:gd name="T96" fmla="*/ 110 h 1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7" h="110">
                  <a:moveTo>
                    <a:pt x="89" y="0"/>
                  </a:moveTo>
                  <a:lnTo>
                    <a:pt x="70" y="2"/>
                  </a:lnTo>
                  <a:lnTo>
                    <a:pt x="52" y="5"/>
                  </a:lnTo>
                  <a:lnTo>
                    <a:pt x="35" y="11"/>
                  </a:lnTo>
                  <a:lnTo>
                    <a:pt x="21" y="19"/>
                  </a:lnTo>
                  <a:lnTo>
                    <a:pt x="11" y="29"/>
                  </a:lnTo>
                  <a:lnTo>
                    <a:pt x="3" y="40"/>
                  </a:lnTo>
                  <a:lnTo>
                    <a:pt x="0" y="53"/>
                  </a:lnTo>
                  <a:lnTo>
                    <a:pt x="1" y="63"/>
                  </a:lnTo>
                  <a:lnTo>
                    <a:pt x="6" y="76"/>
                  </a:lnTo>
                  <a:lnTo>
                    <a:pt x="16" y="86"/>
                  </a:lnTo>
                  <a:lnTo>
                    <a:pt x="28" y="96"/>
                  </a:lnTo>
                  <a:lnTo>
                    <a:pt x="44" y="102"/>
                  </a:lnTo>
                  <a:lnTo>
                    <a:pt x="61" y="106"/>
                  </a:lnTo>
                  <a:lnTo>
                    <a:pt x="79" y="110"/>
                  </a:lnTo>
                  <a:lnTo>
                    <a:pt x="98" y="110"/>
                  </a:lnTo>
                  <a:lnTo>
                    <a:pt x="118" y="106"/>
                  </a:lnTo>
                  <a:lnTo>
                    <a:pt x="135" y="102"/>
                  </a:lnTo>
                  <a:lnTo>
                    <a:pt x="151" y="96"/>
                  </a:lnTo>
                  <a:lnTo>
                    <a:pt x="162" y="86"/>
                  </a:lnTo>
                  <a:lnTo>
                    <a:pt x="172" y="76"/>
                  </a:lnTo>
                  <a:lnTo>
                    <a:pt x="177" y="63"/>
                  </a:lnTo>
                  <a:lnTo>
                    <a:pt x="177" y="53"/>
                  </a:lnTo>
                  <a:lnTo>
                    <a:pt x="175" y="40"/>
                  </a:lnTo>
                  <a:lnTo>
                    <a:pt x="168" y="29"/>
                  </a:lnTo>
                  <a:lnTo>
                    <a:pt x="157" y="19"/>
                  </a:lnTo>
                  <a:lnTo>
                    <a:pt x="143" y="11"/>
                  </a:lnTo>
                  <a:lnTo>
                    <a:pt x="126" y="5"/>
                  </a:lnTo>
                  <a:lnTo>
                    <a:pt x="108" y="2"/>
                  </a:lnTo>
                  <a:lnTo>
                    <a:pt x="89" y="0"/>
                  </a:lnTo>
                  <a:close/>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91" name="Freeform 304"/>
            <p:cNvSpPr>
              <a:spLocks/>
            </p:cNvSpPr>
            <p:nvPr/>
          </p:nvSpPr>
          <p:spPr bwMode="auto">
            <a:xfrm>
              <a:off x="3426" y="1939"/>
              <a:ext cx="48" cy="26"/>
            </a:xfrm>
            <a:custGeom>
              <a:avLst/>
              <a:gdLst>
                <a:gd name="T0" fmla="*/ 0 w 48"/>
                <a:gd name="T1" fmla="*/ 26 h 26"/>
                <a:gd name="T2" fmla="*/ 48 w 48"/>
                <a:gd name="T3" fmla="*/ 26 h 26"/>
                <a:gd name="T4" fmla="*/ 48 w 48"/>
                <a:gd name="T5" fmla="*/ 0 h 26"/>
                <a:gd name="T6" fmla="*/ 0 w 48"/>
                <a:gd name="T7" fmla="*/ 0 h 26"/>
                <a:gd name="T8" fmla="*/ 0 w 48"/>
                <a:gd name="T9" fmla="*/ 26 h 26"/>
                <a:gd name="T10" fmla="*/ 0 w 48"/>
                <a:gd name="T11" fmla="*/ 26 h 26"/>
                <a:gd name="T12" fmla="*/ 0 60000 65536"/>
                <a:gd name="T13" fmla="*/ 0 60000 65536"/>
                <a:gd name="T14" fmla="*/ 0 60000 65536"/>
                <a:gd name="T15" fmla="*/ 0 60000 65536"/>
                <a:gd name="T16" fmla="*/ 0 60000 65536"/>
                <a:gd name="T17" fmla="*/ 0 60000 65536"/>
                <a:gd name="T18" fmla="*/ 0 w 48"/>
                <a:gd name="T19" fmla="*/ 0 h 26"/>
                <a:gd name="T20" fmla="*/ 48 w 4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8" h="26">
                  <a:moveTo>
                    <a:pt x="0" y="26"/>
                  </a:moveTo>
                  <a:lnTo>
                    <a:pt x="48" y="26"/>
                  </a:lnTo>
                  <a:lnTo>
                    <a:pt x="48" y="0"/>
                  </a:lnTo>
                  <a:lnTo>
                    <a:pt x="0" y="0"/>
                  </a:lnTo>
                  <a:lnTo>
                    <a:pt x="0" y="26"/>
                  </a:lnTo>
                  <a:close/>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92" name="Freeform 305"/>
            <p:cNvSpPr>
              <a:spLocks/>
            </p:cNvSpPr>
            <p:nvPr/>
          </p:nvSpPr>
          <p:spPr bwMode="auto">
            <a:xfrm>
              <a:off x="3504" y="1977"/>
              <a:ext cx="113" cy="19"/>
            </a:xfrm>
            <a:custGeom>
              <a:avLst/>
              <a:gdLst>
                <a:gd name="T0" fmla="*/ 0 w 113"/>
                <a:gd name="T1" fmla="*/ 17 h 19"/>
                <a:gd name="T2" fmla="*/ 2 w 113"/>
                <a:gd name="T3" fmla="*/ 13 h 19"/>
                <a:gd name="T4" fmla="*/ 8 w 113"/>
                <a:gd name="T5" fmla="*/ 9 h 19"/>
                <a:gd name="T6" fmla="*/ 17 w 113"/>
                <a:gd name="T7" fmla="*/ 5 h 19"/>
                <a:gd name="T8" fmla="*/ 30 w 113"/>
                <a:gd name="T9" fmla="*/ 2 h 19"/>
                <a:gd name="T10" fmla="*/ 44 w 113"/>
                <a:gd name="T11" fmla="*/ 0 h 19"/>
                <a:gd name="T12" fmla="*/ 59 w 113"/>
                <a:gd name="T13" fmla="*/ 0 h 19"/>
                <a:gd name="T14" fmla="*/ 74 w 113"/>
                <a:gd name="T15" fmla="*/ 0 h 19"/>
                <a:gd name="T16" fmla="*/ 86 w 113"/>
                <a:gd name="T17" fmla="*/ 2 h 19"/>
                <a:gd name="T18" fmla="*/ 97 w 113"/>
                <a:gd name="T19" fmla="*/ 5 h 19"/>
                <a:gd name="T20" fmla="*/ 106 w 113"/>
                <a:gd name="T21" fmla="*/ 9 h 19"/>
                <a:gd name="T22" fmla="*/ 111 w 113"/>
                <a:gd name="T23" fmla="*/ 14 h 19"/>
                <a:gd name="T24" fmla="*/ 113 w 113"/>
                <a:gd name="T25" fmla="*/ 19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3"/>
                <a:gd name="T40" fmla="*/ 0 h 19"/>
                <a:gd name="T41" fmla="*/ 113 w 113"/>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3" h="19">
                  <a:moveTo>
                    <a:pt x="0" y="17"/>
                  </a:moveTo>
                  <a:lnTo>
                    <a:pt x="2" y="13"/>
                  </a:lnTo>
                  <a:lnTo>
                    <a:pt x="8" y="9"/>
                  </a:lnTo>
                  <a:lnTo>
                    <a:pt x="17" y="5"/>
                  </a:lnTo>
                  <a:lnTo>
                    <a:pt x="30" y="2"/>
                  </a:lnTo>
                  <a:lnTo>
                    <a:pt x="44" y="0"/>
                  </a:lnTo>
                  <a:lnTo>
                    <a:pt x="59" y="0"/>
                  </a:lnTo>
                  <a:lnTo>
                    <a:pt x="74" y="0"/>
                  </a:lnTo>
                  <a:lnTo>
                    <a:pt x="86" y="2"/>
                  </a:lnTo>
                  <a:lnTo>
                    <a:pt x="97" y="5"/>
                  </a:lnTo>
                  <a:lnTo>
                    <a:pt x="106" y="9"/>
                  </a:lnTo>
                  <a:lnTo>
                    <a:pt x="111" y="14"/>
                  </a:lnTo>
                  <a:lnTo>
                    <a:pt x="113" y="19"/>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93" name="Rectangle 306"/>
            <p:cNvSpPr>
              <a:spLocks noChangeArrowheads="1"/>
            </p:cNvSpPr>
            <p:nvPr/>
          </p:nvSpPr>
          <p:spPr bwMode="auto">
            <a:xfrm>
              <a:off x="3367" y="1953"/>
              <a:ext cx="43" cy="7"/>
            </a:xfrm>
            <a:prstGeom prst="rect">
              <a:avLst/>
            </a:prstGeom>
            <a:solidFill>
              <a:srgbClr val="000000"/>
            </a:solidFill>
            <a:ln w="9525">
              <a:solidFill>
                <a:schemeClr val="tx1"/>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latin typeface="Times" panose="02020603050405020304" pitchFamily="18" charset="0"/>
              </a:endParaRPr>
            </a:p>
          </p:txBody>
        </p:sp>
        <p:sp>
          <p:nvSpPr>
            <p:cNvPr id="177494" name="Freeform 307"/>
            <p:cNvSpPr>
              <a:spLocks/>
            </p:cNvSpPr>
            <p:nvPr/>
          </p:nvSpPr>
          <p:spPr bwMode="auto">
            <a:xfrm>
              <a:off x="3364" y="1948"/>
              <a:ext cx="43" cy="8"/>
            </a:xfrm>
            <a:custGeom>
              <a:avLst/>
              <a:gdLst>
                <a:gd name="T0" fmla="*/ 0 w 43"/>
                <a:gd name="T1" fmla="*/ 8 h 8"/>
                <a:gd name="T2" fmla="*/ 43 w 43"/>
                <a:gd name="T3" fmla="*/ 8 h 8"/>
                <a:gd name="T4" fmla="*/ 43 w 43"/>
                <a:gd name="T5" fmla="*/ 0 h 8"/>
                <a:gd name="T6" fmla="*/ 0 w 43"/>
                <a:gd name="T7" fmla="*/ 0 h 8"/>
                <a:gd name="T8" fmla="*/ 0 w 43"/>
                <a:gd name="T9" fmla="*/ 8 h 8"/>
                <a:gd name="T10" fmla="*/ 0 w 43"/>
                <a:gd name="T11" fmla="*/ 8 h 8"/>
                <a:gd name="T12" fmla="*/ 0 60000 65536"/>
                <a:gd name="T13" fmla="*/ 0 60000 65536"/>
                <a:gd name="T14" fmla="*/ 0 60000 65536"/>
                <a:gd name="T15" fmla="*/ 0 60000 65536"/>
                <a:gd name="T16" fmla="*/ 0 60000 65536"/>
                <a:gd name="T17" fmla="*/ 0 60000 65536"/>
                <a:gd name="T18" fmla="*/ 0 w 43"/>
                <a:gd name="T19" fmla="*/ 0 h 8"/>
                <a:gd name="T20" fmla="*/ 43 w 43"/>
                <a:gd name="T21" fmla="*/ 8 h 8"/>
              </a:gdLst>
              <a:ahLst/>
              <a:cxnLst>
                <a:cxn ang="T12">
                  <a:pos x="T0" y="T1"/>
                </a:cxn>
                <a:cxn ang="T13">
                  <a:pos x="T2" y="T3"/>
                </a:cxn>
                <a:cxn ang="T14">
                  <a:pos x="T4" y="T5"/>
                </a:cxn>
                <a:cxn ang="T15">
                  <a:pos x="T6" y="T7"/>
                </a:cxn>
                <a:cxn ang="T16">
                  <a:pos x="T8" y="T9"/>
                </a:cxn>
                <a:cxn ang="T17">
                  <a:pos x="T10" y="T11"/>
                </a:cxn>
              </a:cxnLst>
              <a:rect l="T18" t="T19" r="T20" b="T21"/>
              <a:pathLst>
                <a:path w="43" h="8">
                  <a:moveTo>
                    <a:pt x="0" y="8"/>
                  </a:moveTo>
                  <a:lnTo>
                    <a:pt x="43" y="8"/>
                  </a:lnTo>
                  <a:lnTo>
                    <a:pt x="43" y="0"/>
                  </a:lnTo>
                  <a:lnTo>
                    <a:pt x="0" y="0"/>
                  </a:lnTo>
                  <a:lnTo>
                    <a:pt x="0" y="8"/>
                  </a:lnTo>
                  <a:close/>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95" name="Rectangle 308"/>
            <p:cNvSpPr>
              <a:spLocks noChangeArrowheads="1"/>
            </p:cNvSpPr>
            <p:nvPr/>
          </p:nvSpPr>
          <p:spPr bwMode="auto">
            <a:xfrm rot="10800000">
              <a:off x="3481" y="1840"/>
              <a:ext cx="128" cy="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700">
                  <a:solidFill>
                    <a:srgbClr val="000000"/>
                  </a:solidFill>
                  <a:latin typeface="Osaka"/>
                </a:rPr>
                <a:t>16FR</a:t>
              </a:r>
              <a:endParaRPr lang="en-US" altLang="ja-JP" sz="2400">
                <a:solidFill>
                  <a:srgbClr val="000000"/>
                </a:solidFill>
                <a:latin typeface="Times" panose="02020603050405020304" pitchFamily="18" charset="0"/>
              </a:endParaRPr>
            </a:p>
          </p:txBody>
        </p:sp>
        <p:sp>
          <p:nvSpPr>
            <p:cNvPr id="177496" name="Rectangle 309"/>
            <p:cNvSpPr>
              <a:spLocks noChangeArrowheads="1"/>
            </p:cNvSpPr>
            <p:nvPr/>
          </p:nvSpPr>
          <p:spPr bwMode="auto">
            <a:xfrm rot="10800000">
              <a:off x="3473" y="1659"/>
              <a:ext cx="152" cy="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700">
                  <a:solidFill>
                    <a:srgbClr val="000000"/>
                  </a:solidFill>
                  <a:latin typeface="Osaka"/>
                </a:rPr>
                <a:t>1.7CM</a:t>
              </a:r>
              <a:endParaRPr lang="en-US" altLang="ja-JP" sz="2400">
                <a:solidFill>
                  <a:srgbClr val="000000"/>
                </a:solidFill>
                <a:latin typeface="Times" panose="02020603050405020304" pitchFamily="18" charset="0"/>
              </a:endParaRPr>
            </a:p>
          </p:txBody>
        </p:sp>
        <p:sp>
          <p:nvSpPr>
            <p:cNvPr id="177497" name="Line 310"/>
            <p:cNvSpPr>
              <a:spLocks noChangeShapeType="1"/>
            </p:cNvSpPr>
            <p:nvPr/>
          </p:nvSpPr>
          <p:spPr bwMode="auto">
            <a:xfrm>
              <a:off x="3620" y="2372"/>
              <a:ext cx="1" cy="4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498" name="Freeform 311"/>
            <p:cNvSpPr>
              <a:spLocks/>
            </p:cNvSpPr>
            <p:nvPr/>
          </p:nvSpPr>
          <p:spPr bwMode="auto">
            <a:xfrm>
              <a:off x="3563" y="2868"/>
              <a:ext cx="60" cy="51"/>
            </a:xfrm>
            <a:custGeom>
              <a:avLst/>
              <a:gdLst>
                <a:gd name="T0" fmla="*/ 0 w 60"/>
                <a:gd name="T1" fmla="*/ 42 h 51"/>
                <a:gd name="T2" fmla="*/ 14 w 60"/>
                <a:gd name="T3" fmla="*/ 48 h 51"/>
                <a:gd name="T4" fmla="*/ 26 w 60"/>
                <a:gd name="T5" fmla="*/ 51 h 51"/>
                <a:gd name="T6" fmla="*/ 38 w 60"/>
                <a:gd name="T7" fmla="*/ 49 h 51"/>
                <a:gd name="T8" fmla="*/ 48 w 60"/>
                <a:gd name="T9" fmla="*/ 46 h 51"/>
                <a:gd name="T10" fmla="*/ 54 w 60"/>
                <a:gd name="T11" fmla="*/ 39 h 51"/>
                <a:gd name="T12" fmla="*/ 58 w 60"/>
                <a:gd name="T13" fmla="*/ 28 h 51"/>
                <a:gd name="T14" fmla="*/ 60 w 60"/>
                <a:gd name="T15" fmla="*/ 14 h 51"/>
                <a:gd name="T16" fmla="*/ 57 w 60"/>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51"/>
                <a:gd name="T29" fmla="*/ 60 w 60"/>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51">
                  <a:moveTo>
                    <a:pt x="0" y="42"/>
                  </a:moveTo>
                  <a:lnTo>
                    <a:pt x="14" y="48"/>
                  </a:lnTo>
                  <a:lnTo>
                    <a:pt x="26" y="51"/>
                  </a:lnTo>
                  <a:lnTo>
                    <a:pt x="38" y="49"/>
                  </a:lnTo>
                  <a:lnTo>
                    <a:pt x="48" y="46"/>
                  </a:lnTo>
                  <a:lnTo>
                    <a:pt x="54" y="39"/>
                  </a:lnTo>
                  <a:lnTo>
                    <a:pt x="58" y="28"/>
                  </a:lnTo>
                  <a:lnTo>
                    <a:pt x="60" y="14"/>
                  </a:lnTo>
                  <a:lnTo>
                    <a:pt x="57"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99" name="Freeform 312"/>
            <p:cNvSpPr>
              <a:spLocks/>
            </p:cNvSpPr>
            <p:nvPr/>
          </p:nvSpPr>
          <p:spPr bwMode="auto">
            <a:xfrm>
              <a:off x="3507" y="2868"/>
              <a:ext cx="58" cy="51"/>
            </a:xfrm>
            <a:custGeom>
              <a:avLst/>
              <a:gdLst>
                <a:gd name="T0" fmla="*/ 58 w 58"/>
                <a:gd name="T1" fmla="*/ 42 h 51"/>
                <a:gd name="T2" fmla="*/ 44 w 58"/>
                <a:gd name="T3" fmla="*/ 48 h 51"/>
                <a:gd name="T4" fmla="*/ 31 w 58"/>
                <a:gd name="T5" fmla="*/ 51 h 51"/>
                <a:gd name="T6" fmla="*/ 20 w 58"/>
                <a:gd name="T7" fmla="*/ 49 h 51"/>
                <a:gd name="T8" fmla="*/ 12 w 58"/>
                <a:gd name="T9" fmla="*/ 45 h 51"/>
                <a:gd name="T10" fmla="*/ 5 w 58"/>
                <a:gd name="T11" fmla="*/ 39 h 51"/>
                <a:gd name="T12" fmla="*/ 1 w 58"/>
                <a:gd name="T13" fmla="*/ 28 h 51"/>
                <a:gd name="T14" fmla="*/ 0 w 58"/>
                <a:gd name="T15" fmla="*/ 16 h 51"/>
                <a:gd name="T16" fmla="*/ 2 w 58"/>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51"/>
                <a:gd name="T29" fmla="*/ 58 w 58"/>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51">
                  <a:moveTo>
                    <a:pt x="58" y="42"/>
                  </a:moveTo>
                  <a:lnTo>
                    <a:pt x="44" y="48"/>
                  </a:lnTo>
                  <a:lnTo>
                    <a:pt x="31" y="51"/>
                  </a:lnTo>
                  <a:lnTo>
                    <a:pt x="20" y="49"/>
                  </a:lnTo>
                  <a:lnTo>
                    <a:pt x="12" y="45"/>
                  </a:lnTo>
                  <a:lnTo>
                    <a:pt x="5" y="39"/>
                  </a:lnTo>
                  <a:lnTo>
                    <a:pt x="1" y="28"/>
                  </a:lnTo>
                  <a:lnTo>
                    <a:pt x="0" y="16"/>
                  </a:lnTo>
                  <a:lnTo>
                    <a:pt x="2"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00" name="Freeform 313"/>
            <p:cNvSpPr>
              <a:spLocks/>
            </p:cNvSpPr>
            <p:nvPr/>
          </p:nvSpPr>
          <p:spPr bwMode="auto">
            <a:xfrm>
              <a:off x="3509" y="2372"/>
              <a:ext cx="112" cy="4"/>
            </a:xfrm>
            <a:custGeom>
              <a:avLst/>
              <a:gdLst>
                <a:gd name="T0" fmla="*/ 0 w 112"/>
                <a:gd name="T1" fmla="*/ 4 h 4"/>
                <a:gd name="T2" fmla="*/ 6 w 112"/>
                <a:gd name="T3" fmla="*/ 4 h 4"/>
                <a:gd name="T4" fmla="*/ 14 w 112"/>
                <a:gd name="T5" fmla="*/ 3 h 4"/>
                <a:gd name="T6" fmla="*/ 27 w 112"/>
                <a:gd name="T7" fmla="*/ 3 h 4"/>
                <a:gd name="T8" fmla="*/ 43 w 112"/>
                <a:gd name="T9" fmla="*/ 3 h 4"/>
                <a:gd name="T10" fmla="*/ 63 w 112"/>
                <a:gd name="T11" fmla="*/ 1 h 4"/>
                <a:gd name="T12" fmla="*/ 86 w 112"/>
                <a:gd name="T13" fmla="*/ 0 h 4"/>
                <a:gd name="T14" fmla="*/ 112 w 112"/>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4"/>
                <a:gd name="T26" fmla="*/ 112 w 112"/>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4">
                  <a:moveTo>
                    <a:pt x="0" y="4"/>
                  </a:moveTo>
                  <a:lnTo>
                    <a:pt x="6" y="4"/>
                  </a:lnTo>
                  <a:lnTo>
                    <a:pt x="14" y="3"/>
                  </a:lnTo>
                  <a:lnTo>
                    <a:pt x="27" y="3"/>
                  </a:lnTo>
                  <a:lnTo>
                    <a:pt x="43" y="3"/>
                  </a:lnTo>
                  <a:lnTo>
                    <a:pt x="63" y="1"/>
                  </a:lnTo>
                  <a:lnTo>
                    <a:pt x="86" y="0"/>
                  </a:lnTo>
                  <a:lnTo>
                    <a:pt x="112"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01" name="Freeform 314"/>
            <p:cNvSpPr>
              <a:spLocks/>
            </p:cNvSpPr>
            <p:nvPr/>
          </p:nvSpPr>
          <p:spPr bwMode="auto">
            <a:xfrm>
              <a:off x="3619" y="2817"/>
              <a:ext cx="66" cy="63"/>
            </a:xfrm>
            <a:custGeom>
              <a:avLst/>
              <a:gdLst>
                <a:gd name="T0" fmla="*/ 0 w 66"/>
                <a:gd name="T1" fmla="*/ 60 h 63"/>
                <a:gd name="T2" fmla="*/ 15 w 66"/>
                <a:gd name="T3" fmla="*/ 63 h 63"/>
                <a:gd name="T4" fmla="*/ 30 w 66"/>
                <a:gd name="T5" fmla="*/ 62 h 63"/>
                <a:gd name="T6" fmla="*/ 43 w 66"/>
                <a:gd name="T7" fmla="*/ 59 h 63"/>
                <a:gd name="T8" fmla="*/ 53 w 66"/>
                <a:gd name="T9" fmla="*/ 51 h 63"/>
                <a:gd name="T10" fmla="*/ 60 w 66"/>
                <a:gd name="T11" fmla="*/ 42 h 63"/>
                <a:gd name="T12" fmla="*/ 64 w 66"/>
                <a:gd name="T13" fmla="*/ 30 h 63"/>
                <a:gd name="T14" fmla="*/ 66 w 66"/>
                <a:gd name="T15" fmla="*/ 16 h 63"/>
                <a:gd name="T16" fmla="*/ 62 w 66"/>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63"/>
                <a:gd name="T29" fmla="*/ 66 w 66"/>
                <a:gd name="T30" fmla="*/ 63 h 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63">
                  <a:moveTo>
                    <a:pt x="0" y="60"/>
                  </a:moveTo>
                  <a:lnTo>
                    <a:pt x="15" y="63"/>
                  </a:lnTo>
                  <a:lnTo>
                    <a:pt x="30" y="62"/>
                  </a:lnTo>
                  <a:lnTo>
                    <a:pt x="43" y="59"/>
                  </a:lnTo>
                  <a:lnTo>
                    <a:pt x="53" y="51"/>
                  </a:lnTo>
                  <a:lnTo>
                    <a:pt x="60" y="42"/>
                  </a:lnTo>
                  <a:lnTo>
                    <a:pt x="64" y="30"/>
                  </a:lnTo>
                  <a:lnTo>
                    <a:pt x="66" y="16"/>
                  </a:lnTo>
                  <a:lnTo>
                    <a:pt x="62"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02" name="Freeform 315"/>
            <p:cNvSpPr>
              <a:spLocks/>
            </p:cNvSpPr>
            <p:nvPr/>
          </p:nvSpPr>
          <p:spPr bwMode="auto">
            <a:xfrm>
              <a:off x="3443" y="2817"/>
              <a:ext cx="66" cy="59"/>
            </a:xfrm>
            <a:custGeom>
              <a:avLst/>
              <a:gdLst>
                <a:gd name="T0" fmla="*/ 66 w 66"/>
                <a:gd name="T1" fmla="*/ 54 h 59"/>
                <a:gd name="T2" fmla="*/ 51 w 66"/>
                <a:gd name="T3" fmla="*/ 59 h 59"/>
                <a:gd name="T4" fmla="*/ 36 w 66"/>
                <a:gd name="T5" fmla="*/ 59 h 59"/>
                <a:gd name="T6" fmla="*/ 23 w 66"/>
                <a:gd name="T7" fmla="*/ 56 h 59"/>
                <a:gd name="T8" fmla="*/ 14 w 66"/>
                <a:gd name="T9" fmla="*/ 51 h 59"/>
                <a:gd name="T10" fmla="*/ 6 w 66"/>
                <a:gd name="T11" fmla="*/ 42 h 59"/>
                <a:gd name="T12" fmla="*/ 1 w 66"/>
                <a:gd name="T13" fmla="*/ 30 h 59"/>
                <a:gd name="T14" fmla="*/ 0 w 66"/>
                <a:gd name="T15" fmla="*/ 16 h 59"/>
                <a:gd name="T16" fmla="*/ 2 w 66"/>
                <a:gd name="T17" fmla="*/ 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59"/>
                <a:gd name="T29" fmla="*/ 66 w 66"/>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59">
                  <a:moveTo>
                    <a:pt x="66" y="54"/>
                  </a:moveTo>
                  <a:lnTo>
                    <a:pt x="51" y="59"/>
                  </a:lnTo>
                  <a:lnTo>
                    <a:pt x="36" y="59"/>
                  </a:lnTo>
                  <a:lnTo>
                    <a:pt x="23" y="56"/>
                  </a:lnTo>
                  <a:lnTo>
                    <a:pt x="14" y="51"/>
                  </a:lnTo>
                  <a:lnTo>
                    <a:pt x="6" y="42"/>
                  </a:lnTo>
                  <a:lnTo>
                    <a:pt x="1" y="30"/>
                  </a:lnTo>
                  <a:lnTo>
                    <a:pt x="0" y="16"/>
                  </a:lnTo>
                  <a:lnTo>
                    <a:pt x="2"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03" name="Freeform 316"/>
            <p:cNvSpPr>
              <a:spLocks/>
            </p:cNvSpPr>
            <p:nvPr/>
          </p:nvSpPr>
          <p:spPr bwMode="auto">
            <a:xfrm>
              <a:off x="3843" y="2826"/>
              <a:ext cx="96" cy="349"/>
            </a:xfrm>
            <a:custGeom>
              <a:avLst/>
              <a:gdLst>
                <a:gd name="T0" fmla="*/ 0 w 96"/>
                <a:gd name="T1" fmla="*/ 0 h 349"/>
                <a:gd name="T2" fmla="*/ 19 w 96"/>
                <a:gd name="T3" fmla="*/ 14 h 349"/>
                <a:gd name="T4" fmla="*/ 36 w 96"/>
                <a:gd name="T5" fmla="*/ 34 h 349"/>
                <a:gd name="T6" fmla="*/ 52 w 96"/>
                <a:gd name="T7" fmla="*/ 58 h 349"/>
                <a:gd name="T8" fmla="*/ 66 w 96"/>
                <a:gd name="T9" fmla="*/ 85 h 349"/>
                <a:gd name="T10" fmla="*/ 77 w 96"/>
                <a:gd name="T11" fmla="*/ 118 h 349"/>
                <a:gd name="T12" fmla="*/ 86 w 96"/>
                <a:gd name="T13" fmla="*/ 153 h 349"/>
                <a:gd name="T14" fmla="*/ 92 w 96"/>
                <a:gd name="T15" fmla="*/ 190 h 349"/>
                <a:gd name="T16" fmla="*/ 95 w 96"/>
                <a:gd name="T17" fmla="*/ 230 h 349"/>
                <a:gd name="T18" fmla="*/ 96 w 96"/>
                <a:gd name="T19" fmla="*/ 270 h 349"/>
                <a:gd name="T20" fmla="*/ 93 w 96"/>
                <a:gd name="T21" fmla="*/ 310 h 349"/>
                <a:gd name="T22" fmla="*/ 87 w 96"/>
                <a:gd name="T23" fmla="*/ 349 h 3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349"/>
                <a:gd name="T38" fmla="*/ 96 w 96"/>
                <a:gd name="T39" fmla="*/ 349 h 3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349">
                  <a:moveTo>
                    <a:pt x="0" y="0"/>
                  </a:moveTo>
                  <a:lnTo>
                    <a:pt x="19" y="14"/>
                  </a:lnTo>
                  <a:lnTo>
                    <a:pt x="36" y="34"/>
                  </a:lnTo>
                  <a:lnTo>
                    <a:pt x="52" y="58"/>
                  </a:lnTo>
                  <a:lnTo>
                    <a:pt x="66" y="85"/>
                  </a:lnTo>
                  <a:lnTo>
                    <a:pt x="77" y="118"/>
                  </a:lnTo>
                  <a:lnTo>
                    <a:pt x="86" y="153"/>
                  </a:lnTo>
                  <a:lnTo>
                    <a:pt x="92" y="190"/>
                  </a:lnTo>
                  <a:lnTo>
                    <a:pt x="95" y="230"/>
                  </a:lnTo>
                  <a:lnTo>
                    <a:pt x="96" y="270"/>
                  </a:lnTo>
                  <a:lnTo>
                    <a:pt x="93" y="310"/>
                  </a:lnTo>
                  <a:lnTo>
                    <a:pt x="87" y="349"/>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04" name="Freeform 317"/>
            <p:cNvSpPr>
              <a:spLocks/>
            </p:cNvSpPr>
            <p:nvPr/>
          </p:nvSpPr>
          <p:spPr bwMode="auto">
            <a:xfrm>
              <a:off x="3821" y="2860"/>
              <a:ext cx="97" cy="349"/>
            </a:xfrm>
            <a:custGeom>
              <a:avLst/>
              <a:gdLst>
                <a:gd name="T0" fmla="*/ 0 w 97"/>
                <a:gd name="T1" fmla="*/ 0 h 349"/>
                <a:gd name="T2" fmla="*/ 20 w 97"/>
                <a:gd name="T3" fmla="*/ 14 h 349"/>
                <a:gd name="T4" fmla="*/ 37 w 97"/>
                <a:gd name="T5" fmla="*/ 33 h 349"/>
                <a:gd name="T6" fmla="*/ 53 w 97"/>
                <a:gd name="T7" fmla="*/ 56 h 349"/>
                <a:gd name="T8" fmla="*/ 67 w 97"/>
                <a:gd name="T9" fmla="*/ 85 h 349"/>
                <a:gd name="T10" fmla="*/ 78 w 97"/>
                <a:gd name="T11" fmla="*/ 116 h 349"/>
                <a:gd name="T12" fmla="*/ 87 w 97"/>
                <a:gd name="T13" fmla="*/ 151 h 349"/>
                <a:gd name="T14" fmla="*/ 93 w 97"/>
                <a:gd name="T15" fmla="*/ 190 h 349"/>
                <a:gd name="T16" fmla="*/ 97 w 97"/>
                <a:gd name="T17" fmla="*/ 229 h 349"/>
                <a:gd name="T18" fmla="*/ 97 w 97"/>
                <a:gd name="T19" fmla="*/ 269 h 349"/>
                <a:gd name="T20" fmla="*/ 93 w 97"/>
                <a:gd name="T21" fmla="*/ 309 h 349"/>
                <a:gd name="T22" fmla="*/ 88 w 97"/>
                <a:gd name="T23" fmla="*/ 349 h 3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7"/>
                <a:gd name="T37" fmla="*/ 0 h 349"/>
                <a:gd name="T38" fmla="*/ 97 w 97"/>
                <a:gd name="T39" fmla="*/ 349 h 3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7" h="349">
                  <a:moveTo>
                    <a:pt x="0" y="0"/>
                  </a:moveTo>
                  <a:lnTo>
                    <a:pt x="20" y="14"/>
                  </a:lnTo>
                  <a:lnTo>
                    <a:pt x="37" y="33"/>
                  </a:lnTo>
                  <a:lnTo>
                    <a:pt x="53" y="56"/>
                  </a:lnTo>
                  <a:lnTo>
                    <a:pt x="67" y="85"/>
                  </a:lnTo>
                  <a:lnTo>
                    <a:pt x="78" y="116"/>
                  </a:lnTo>
                  <a:lnTo>
                    <a:pt x="87" y="151"/>
                  </a:lnTo>
                  <a:lnTo>
                    <a:pt x="93" y="190"/>
                  </a:lnTo>
                  <a:lnTo>
                    <a:pt x="97" y="229"/>
                  </a:lnTo>
                  <a:lnTo>
                    <a:pt x="97" y="269"/>
                  </a:lnTo>
                  <a:lnTo>
                    <a:pt x="93" y="309"/>
                  </a:lnTo>
                  <a:lnTo>
                    <a:pt x="88" y="349"/>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05" name="Freeform 318"/>
            <p:cNvSpPr>
              <a:spLocks/>
            </p:cNvSpPr>
            <p:nvPr/>
          </p:nvSpPr>
          <p:spPr bwMode="auto">
            <a:xfrm>
              <a:off x="3908" y="3183"/>
              <a:ext cx="24" cy="37"/>
            </a:xfrm>
            <a:custGeom>
              <a:avLst/>
              <a:gdLst>
                <a:gd name="T0" fmla="*/ 21 w 24"/>
                <a:gd name="T1" fmla="*/ 0 h 37"/>
                <a:gd name="T2" fmla="*/ 24 w 24"/>
                <a:gd name="T3" fmla="*/ 13 h 37"/>
                <a:gd name="T4" fmla="*/ 24 w 24"/>
                <a:gd name="T5" fmla="*/ 23 h 37"/>
                <a:gd name="T6" fmla="*/ 21 w 24"/>
                <a:gd name="T7" fmla="*/ 30 h 37"/>
                <a:gd name="T8" fmla="*/ 16 w 24"/>
                <a:gd name="T9" fmla="*/ 35 h 37"/>
                <a:gd name="T10" fmla="*/ 8 w 24"/>
                <a:gd name="T11" fmla="*/ 37 h 37"/>
                <a:gd name="T12" fmla="*/ 0 w 24"/>
                <a:gd name="T13" fmla="*/ 33 h 37"/>
                <a:gd name="T14" fmla="*/ 0 60000 65536"/>
                <a:gd name="T15" fmla="*/ 0 60000 65536"/>
                <a:gd name="T16" fmla="*/ 0 60000 65536"/>
                <a:gd name="T17" fmla="*/ 0 60000 65536"/>
                <a:gd name="T18" fmla="*/ 0 60000 65536"/>
                <a:gd name="T19" fmla="*/ 0 60000 65536"/>
                <a:gd name="T20" fmla="*/ 0 60000 65536"/>
                <a:gd name="T21" fmla="*/ 0 w 24"/>
                <a:gd name="T22" fmla="*/ 0 h 37"/>
                <a:gd name="T23" fmla="*/ 24 w 2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7">
                  <a:moveTo>
                    <a:pt x="21" y="0"/>
                  </a:moveTo>
                  <a:lnTo>
                    <a:pt x="24" y="13"/>
                  </a:lnTo>
                  <a:lnTo>
                    <a:pt x="24" y="23"/>
                  </a:lnTo>
                  <a:lnTo>
                    <a:pt x="21" y="30"/>
                  </a:lnTo>
                  <a:lnTo>
                    <a:pt x="16" y="35"/>
                  </a:lnTo>
                  <a:lnTo>
                    <a:pt x="8" y="37"/>
                  </a:lnTo>
                  <a:lnTo>
                    <a:pt x="0" y="33"/>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06" name="Freeform 319"/>
            <p:cNvSpPr>
              <a:spLocks/>
            </p:cNvSpPr>
            <p:nvPr/>
          </p:nvSpPr>
          <p:spPr bwMode="auto">
            <a:xfrm>
              <a:off x="3819" y="2830"/>
              <a:ext cx="25" cy="37"/>
            </a:xfrm>
            <a:custGeom>
              <a:avLst/>
              <a:gdLst>
                <a:gd name="T0" fmla="*/ 25 w 25"/>
                <a:gd name="T1" fmla="*/ 3 h 37"/>
                <a:gd name="T2" fmla="*/ 15 w 25"/>
                <a:gd name="T3" fmla="*/ 0 h 37"/>
                <a:gd name="T4" fmla="*/ 9 w 25"/>
                <a:gd name="T5" fmla="*/ 1 h 37"/>
                <a:gd name="T6" fmla="*/ 3 w 25"/>
                <a:gd name="T7" fmla="*/ 6 h 37"/>
                <a:gd name="T8" fmla="*/ 0 w 25"/>
                <a:gd name="T9" fmla="*/ 13 h 37"/>
                <a:gd name="T10" fmla="*/ 0 w 25"/>
                <a:gd name="T11" fmla="*/ 24 h 37"/>
                <a:gd name="T12" fmla="*/ 3 w 25"/>
                <a:gd name="T13" fmla="*/ 37 h 37"/>
                <a:gd name="T14" fmla="*/ 0 60000 65536"/>
                <a:gd name="T15" fmla="*/ 0 60000 65536"/>
                <a:gd name="T16" fmla="*/ 0 60000 65536"/>
                <a:gd name="T17" fmla="*/ 0 60000 65536"/>
                <a:gd name="T18" fmla="*/ 0 60000 65536"/>
                <a:gd name="T19" fmla="*/ 0 60000 65536"/>
                <a:gd name="T20" fmla="*/ 0 60000 65536"/>
                <a:gd name="T21" fmla="*/ 0 w 25"/>
                <a:gd name="T22" fmla="*/ 0 h 37"/>
                <a:gd name="T23" fmla="*/ 25 w 2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7">
                  <a:moveTo>
                    <a:pt x="25" y="3"/>
                  </a:moveTo>
                  <a:lnTo>
                    <a:pt x="15" y="0"/>
                  </a:lnTo>
                  <a:lnTo>
                    <a:pt x="9" y="1"/>
                  </a:lnTo>
                  <a:lnTo>
                    <a:pt x="3" y="6"/>
                  </a:lnTo>
                  <a:lnTo>
                    <a:pt x="0" y="13"/>
                  </a:lnTo>
                  <a:lnTo>
                    <a:pt x="0" y="24"/>
                  </a:lnTo>
                  <a:lnTo>
                    <a:pt x="3" y="37"/>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07" name="Freeform 320"/>
            <p:cNvSpPr>
              <a:spLocks/>
            </p:cNvSpPr>
            <p:nvPr/>
          </p:nvSpPr>
          <p:spPr bwMode="auto">
            <a:xfrm>
              <a:off x="3778" y="2783"/>
              <a:ext cx="37" cy="42"/>
            </a:xfrm>
            <a:custGeom>
              <a:avLst/>
              <a:gdLst>
                <a:gd name="T0" fmla="*/ 37 w 37"/>
                <a:gd name="T1" fmla="*/ 27 h 42"/>
                <a:gd name="T2" fmla="*/ 36 w 37"/>
                <a:gd name="T3" fmla="*/ 17 h 42"/>
                <a:gd name="T4" fmla="*/ 32 w 37"/>
                <a:gd name="T5" fmla="*/ 8 h 42"/>
                <a:gd name="T6" fmla="*/ 25 w 37"/>
                <a:gd name="T7" fmla="*/ 2 h 42"/>
                <a:gd name="T8" fmla="*/ 17 w 37"/>
                <a:gd name="T9" fmla="*/ 0 h 42"/>
                <a:gd name="T10" fmla="*/ 9 w 37"/>
                <a:gd name="T11" fmla="*/ 2 h 42"/>
                <a:gd name="T12" fmla="*/ 3 w 37"/>
                <a:gd name="T13" fmla="*/ 8 h 42"/>
                <a:gd name="T14" fmla="*/ 0 w 37"/>
                <a:gd name="T15" fmla="*/ 17 h 42"/>
                <a:gd name="T16" fmla="*/ 1 w 37"/>
                <a:gd name="T17" fmla="*/ 27 h 42"/>
                <a:gd name="T18" fmla="*/ 5 w 37"/>
                <a:gd name="T19" fmla="*/ 34 h 42"/>
                <a:gd name="T20" fmla="*/ 11 w 37"/>
                <a:gd name="T21" fmla="*/ 40 h 42"/>
                <a:gd name="T22" fmla="*/ 20 w 37"/>
                <a:gd name="T23" fmla="*/ 42 h 42"/>
                <a:gd name="T24" fmla="*/ 28 w 37"/>
                <a:gd name="T25" fmla="*/ 40 h 42"/>
                <a:gd name="T26" fmla="*/ 34 w 37"/>
                <a:gd name="T27" fmla="*/ 34 h 42"/>
                <a:gd name="T28" fmla="*/ 37 w 37"/>
                <a:gd name="T29" fmla="*/ 27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42"/>
                <a:gd name="T47" fmla="*/ 37 w 37"/>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42">
                  <a:moveTo>
                    <a:pt x="37" y="27"/>
                  </a:moveTo>
                  <a:lnTo>
                    <a:pt x="36" y="17"/>
                  </a:lnTo>
                  <a:lnTo>
                    <a:pt x="32" y="8"/>
                  </a:lnTo>
                  <a:lnTo>
                    <a:pt x="25" y="2"/>
                  </a:lnTo>
                  <a:lnTo>
                    <a:pt x="17" y="0"/>
                  </a:lnTo>
                  <a:lnTo>
                    <a:pt x="9" y="2"/>
                  </a:lnTo>
                  <a:lnTo>
                    <a:pt x="3" y="8"/>
                  </a:lnTo>
                  <a:lnTo>
                    <a:pt x="0" y="17"/>
                  </a:lnTo>
                  <a:lnTo>
                    <a:pt x="1" y="27"/>
                  </a:lnTo>
                  <a:lnTo>
                    <a:pt x="5" y="34"/>
                  </a:lnTo>
                  <a:lnTo>
                    <a:pt x="11" y="40"/>
                  </a:lnTo>
                  <a:lnTo>
                    <a:pt x="20" y="42"/>
                  </a:lnTo>
                  <a:lnTo>
                    <a:pt x="28" y="40"/>
                  </a:lnTo>
                  <a:lnTo>
                    <a:pt x="34" y="34"/>
                  </a:lnTo>
                  <a:lnTo>
                    <a:pt x="37" y="27"/>
                  </a:lnTo>
                  <a:close/>
                </a:path>
              </a:pathLst>
            </a:custGeom>
            <a:solidFill>
              <a:srgbClr val="FFFFFF"/>
            </a:solidFill>
            <a:ln w="9525">
              <a:solidFill>
                <a:schemeClr val="tx1"/>
              </a:solidFill>
              <a:round/>
              <a:headEnd/>
              <a:tailEnd/>
            </a:ln>
          </p:spPr>
          <p:txBody>
            <a:bodyPr/>
            <a:lstStyle/>
            <a:p>
              <a:endParaRPr lang="ja-JP" altLang="en-US"/>
            </a:p>
          </p:txBody>
        </p:sp>
        <p:sp>
          <p:nvSpPr>
            <p:cNvPr id="177508" name="Freeform 321"/>
            <p:cNvSpPr>
              <a:spLocks/>
            </p:cNvSpPr>
            <p:nvPr/>
          </p:nvSpPr>
          <p:spPr bwMode="auto">
            <a:xfrm>
              <a:off x="3774" y="2779"/>
              <a:ext cx="38" cy="41"/>
            </a:xfrm>
            <a:custGeom>
              <a:avLst/>
              <a:gdLst>
                <a:gd name="T0" fmla="*/ 38 w 38"/>
                <a:gd name="T1" fmla="*/ 26 h 41"/>
                <a:gd name="T2" fmla="*/ 37 w 38"/>
                <a:gd name="T3" fmla="*/ 17 h 41"/>
                <a:gd name="T4" fmla="*/ 32 w 38"/>
                <a:gd name="T5" fmla="*/ 7 h 41"/>
                <a:gd name="T6" fmla="*/ 26 w 38"/>
                <a:gd name="T7" fmla="*/ 1 h 41"/>
                <a:gd name="T8" fmla="*/ 17 w 38"/>
                <a:gd name="T9" fmla="*/ 0 h 41"/>
                <a:gd name="T10" fmla="*/ 10 w 38"/>
                <a:gd name="T11" fmla="*/ 1 h 41"/>
                <a:gd name="T12" fmla="*/ 4 w 38"/>
                <a:gd name="T13" fmla="*/ 7 h 41"/>
                <a:gd name="T14" fmla="*/ 0 w 38"/>
                <a:gd name="T15" fmla="*/ 17 h 41"/>
                <a:gd name="T16" fmla="*/ 1 w 38"/>
                <a:gd name="T17" fmla="*/ 26 h 41"/>
                <a:gd name="T18" fmla="*/ 6 w 38"/>
                <a:gd name="T19" fmla="*/ 34 h 41"/>
                <a:gd name="T20" fmla="*/ 12 w 38"/>
                <a:gd name="T21" fmla="*/ 40 h 41"/>
                <a:gd name="T22" fmla="*/ 21 w 38"/>
                <a:gd name="T23" fmla="*/ 41 h 41"/>
                <a:gd name="T24" fmla="*/ 29 w 38"/>
                <a:gd name="T25" fmla="*/ 40 h 41"/>
                <a:gd name="T26" fmla="*/ 34 w 38"/>
                <a:gd name="T27" fmla="*/ 34 h 41"/>
                <a:gd name="T28" fmla="*/ 38 w 38"/>
                <a:gd name="T29" fmla="*/ 26 h 41"/>
                <a:gd name="T30" fmla="*/ 38 w 38"/>
                <a:gd name="T31" fmla="*/ 26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41"/>
                <a:gd name="T50" fmla="*/ 38 w 38"/>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41">
                  <a:moveTo>
                    <a:pt x="38" y="26"/>
                  </a:moveTo>
                  <a:lnTo>
                    <a:pt x="37" y="17"/>
                  </a:lnTo>
                  <a:lnTo>
                    <a:pt x="32" y="7"/>
                  </a:lnTo>
                  <a:lnTo>
                    <a:pt x="26" y="1"/>
                  </a:lnTo>
                  <a:lnTo>
                    <a:pt x="17" y="0"/>
                  </a:lnTo>
                  <a:lnTo>
                    <a:pt x="10" y="1"/>
                  </a:lnTo>
                  <a:lnTo>
                    <a:pt x="4" y="7"/>
                  </a:lnTo>
                  <a:lnTo>
                    <a:pt x="0" y="17"/>
                  </a:lnTo>
                  <a:lnTo>
                    <a:pt x="1" y="26"/>
                  </a:lnTo>
                  <a:lnTo>
                    <a:pt x="6" y="34"/>
                  </a:lnTo>
                  <a:lnTo>
                    <a:pt x="12" y="40"/>
                  </a:lnTo>
                  <a:lnTo>
                    <a:pt x="21" y="41"/>
                  </a:lnTo>
                  <a:lnTo>
                    <a:pt x="29" y="40"/>
                  </a:lnTo>
                  <a:lnTo>
                    <a:pt x="34" y="34"/>
                  </a:lnTo>
                  <a:lnTo>
                    <a:pt x="38" y="26"/>
                  </a:lnTo>
                  <a:close/>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09" name="Line 322"/>
            <p:cNvSpPr>
              <a:spLocks noChangeShapeType="1"/>
            </p:cNvSpPr>
            <p:nvPr/>
          </p:nvSpPr>
          <p:spPr bwMode="auto">
            <a:xfrm>
              <a:off x="3509" y="2870"/>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10" name="Line 323"/>
            <p:cNvSpPr>
              <a:spLocks noChangeShapeType="1"/>
            </p:cNvSpPr>
            <p:nvPr/>
          </p:nvSpPr>
          <p:spPr bwMode="auto">
            <a:xfrm>
              <a:off x="3509" y="2907"/>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11" name="Line 324"/>
            <p:cNvSpPr>
              <a:spLocks noChangeShapeType="1"/>
            </p:cNvSpPr>
            <p:nvPr/>
          </p:nvSpPr>
          <p:spPr bwMode="auto">
            <a:xfrm>
              <a:off x="3509" y="2944"/>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12" name="Line 325"/>
            <p:cNvSpPr>
              <a:spLocks noChangeShapeType="1"/>
            </p:cNvSpPr>
            <p:nvPr/>
          </p:nvSpPr>
          <p:spPr bwMode="auto">
            <a:xfrm>
              <a:off x="3509" y="2981"/>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13" name="Line 326"/>
            <p:cNvSpPr>
              <a:spLocks noChangeShapeType="1"/>
            </p:cNvSpPr>
            <p:nvPr/>
          </p:nvSpPr>
          <p:spPr bwMode="auto">
            <a:xfrm>
              <a:off x="3509" y="3018"/>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14" name="Line 327"/>
            <p:cNvSpPr>
              <a:spLocks noChangeShapeType="1"/>
            </p:cNvSpPr>
            <p:nvPr/>
          </p:nvSpPr>
          <p:spPr bwMode="auto">
            <a:xfrm>
              <a:off x="3509" y="3055"/>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15" name="Line 328"/>
            <p:cNvSpPr>
              <a:spLocks noChangeShapeType="1"/>
            </p:cNvSpPr>
            <p:nvPr/>
          </p:nvSpPr>
          <p:spPr bwMode="auto">
            <a:xfrm>
              <a:off x="3509" y="3092"/>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16" name="Line 329"/>
            <p:cNvSpPr>
              <a:spLocks noChangeShapeType="1"/>
            </p:cNvSpPr>
            <p:nvPr/>
          </p:nvSpPr>
          <p:spPr bwMode="auto">
            <a:xfrm>
              <a:off x="3509" y="3129"/>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17" name="Line 330"/>
            <p:cNvSpPr>
              <a:spLocks noChangeShapeType="1"/>
            </p:cNvSpPr>
            <p:nvPr/>
          </p:nvSpPr>
          <p:spPr bwMode="auto">
            <a:xfrm>
              <a:off x="3509" y="3166"/>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18" name="Line 331"/>
            <p:cNvSpPr>
              <a:spLocks noChangeShapeType="1"/>
            </p:cNvSpPr>
            <p:nvPr/>
          </p:nvSpPr>
          <p:spPr bwMode="auto">
            <a:xfrm>
              <a:off x="3509" y="3203"/>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19" name="Line 332"/>
            <p:cNvSpPr>
              <a:spLocks noChangeShapeType="1"/>
            </p:cNvSpPr>
            <p:nvPr/>
          </p:nvSpPr>
          <p:spPr bwMode="auto">
            <a:xfrm>
              <a:off x="3509" y="3240"/>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20" name="Line 333"/>
            <p:cNvSpPr>
              <a:spLocks noChangeShapeType="1"/>
            </p:cNvSpPr>
            <p:nvPr/>
          </p:nvSpPr>
          <p:spPr bwMode="auto">
            <a:xfrm>
              <a:off x="3509" y="3277"/>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21" name="Line 334"/>
            <p:cNvSpPr>
              <a:spLocks noChangeShapeType="1"/>
            </p:cNvSpPr>
            <p:nvPr/>
          </p:nvSpPr>
          <p:spPr bwMode="auto">
            <a:xfrm>
              <a:off x="3509" y="3314"/>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22" name="Line 335"/>
            <p:cNvSpPr>
              <a:spLocks noChangeShapeType="1"/>
            </p:cNvSpPr>
            <p:nvPr/>
          </p:nvSpPr>
          <p:spPr bwMode="auto">
            <a:xfrm>
              <a:off x="3509" y="3351"/>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23" name="Line 336"/>
            <p:cNvSpPr>
              <a:spLocks noChangeShapeType="1"/>
            </p:cNvSpPr>
            <p:nvPr/>
          </p:nvSpPr>
          <p:spPr bwMode="auto">
            <a:xfrm>
              <a:off x="3509" y="3388"/>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24" name="Line 337"/>
            <p:cNvSpPr>
              <a:spLocks noChangeShapeType="1"/>
            </p:cNvSpPr>
            <p:nvPr/>
          </p:nvSpPr>
          <p:spPr bwMode="auto">
            <a:xfrm>
              <a:off x="3509" y="3425"/>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25" name="Line 338"/>
            <p:cNvSpPr>
              <a:spLocks noChangeShapeType="1"/>
            </p:cNvSpPr>
            <p:nvPr/>
          </p:nvSpPr>
          <p:spPr bwMode="auto">
            <a:xfrm>
              <a:off x="3509" y="3462"/>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26" name="Line 339"/>
            <p:cNvSpPr>
              <a:spLocks noChangeShapeType="1"/>
            </p:cNvSpPr>
            <p:nvPr/>
          </p:nvSpPr>
          <p:spPr bwMode="auto">
            <a:xfrm>
              <a:off x="3509" y="3498"/>
              <a:ext cx="1" cy="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27" name="Line 340"/>
            <p:cNvSpPr>
              <a:spLocks noChangeShapeType="1"/>
            </p:cNvSpPr>
            <p:nvPr/>
          </p:nvSpPr>
          <p:spPr bwMode="auto">
            <a:xfrm>
              <a:off x="3509" y="3535"/>
              <a:ext cx="1" cy="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28" name="Line 341"/>
            <p:cNvSpPr>
              <a:spLocks noChangeShapeType="1"/>
            </p:cNvSpPr>
            <p:nvPr/>
          </p:nvSpPr>
          <p:spPr bwMode="auto">
            <a:xfrm>
              <a:off x="3509" y="3572"/>
              <a:ext cx="1" cy="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29" name="Line 342"/>
            <p:cNvSpPr>
              <a:spLocks noChangeShapeType="1"/>
            </p:cNvSpPr>
            <p:nvPr/>
          </p:nvSpPr>
          <p:spPr bwMode="auto">
            <a:xfrm>
              <a:off x="3509" y="3609"/>
              <a:ext cx="1" cy="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30" name="Line 343"/>
            <p:cNvSpPr>
              <a:spLocks noChangeShapeType="1"/>
            </p:cNvSpPr>
            <p:nvPr/>
          </p:nvSpPr>
          <p:spPr bwMode="auto">
            <a:xfrm>
              <a:off x="3618" y="2870"/>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31" name="Line 344"/>
            <p:cNvSpPr>
              <a:spLocks noChangeShapeType="1"/>
            </p:cNvSpPr>
            <p:nvPr/>
          </p:nvSpPr>
          <p:spPr bwMode="auto">
            <a:xfrm>
              <a:off x="3618" y="2907"/>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32" name="Line 345"/>
            <p:cNvSpPr>
              <a:spLocks noChangeShapeType="1"/>
            </p:cNvSpPr>
            <p:nvPr/>
          </p:nvSpPr>
          <p:spPr bwMode="auto">
            <a:xfrm>
              <a:off x="3618" y="2944"/>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33" name="Line 346"/>
            <p:cNvSpPr>
              <a:spLocks noChangeShapeType="1"/>
            </p:cNvSpPr>
            <p:nvPr/>
          </p:nvSpPr>
          <p:spPr bwMode="auto">
            <a:xfrm>
              <a:off x="3618" y="2981"/>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34" name="Line 347"/>
            <p:cNvSpPr>
              <a:spLocks noChangeShapeType="1"/>
            </p:cNvSpPr>
            <p:nvPr/>
          </p:nvSpPr>
          <p:spPr bwMode="auto">
            <a:xfrm>
              <a:off x="3618" y="3018"/>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35" name="Line 348"/>
            <p:cNvSpPr>
              <a:spLocks noChangeShapeType="1"/>
            </p:cNvSpPr>
            <p:nvPr/>
          </p:nvSpPr>
          <p:spPr bwMode="auto">
            <a:xfrm>
              <a:off x="3618" y="3055"/>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36" name="Line 349"/>
            <p:cNvSpPr>
              <a:spLocks noChangeShapeType="1"/>
            </p:cNvSpPr>
            <p:nvPr/>
          </p:nvSpPr>
          <p:spPr bwMode="auto">
            <a:xfrm>
              <a:off x="3618" y="3092"/>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37" name="Line 350"/>
            <p:cNvSpPr>
              <a:spLocks noChangeShapeType="1"/>
            </p:cNvSpPr>
            <p:nvPr/>
          </p:nvSpPr>
          <p:spPr bwMode="auto">
            <a:xfrm>
              <a:off x="3618" y="3129"/>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38" name="Line 351"/>
            <p:cNvSpPr>
              <a:spLocks noChangeShapeType="1"/>
            </p:cNvSpPr>
            <p:nvPr/>
          </p:nvSpPr>
          <p:spPr bwMode="auto">
            <a:xfrm>
              <a:off x="3618" y="3166"/>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39" name="Line 352"/>
            <p:cNvSpPr>
              <a:spLocks noChangeShapeType="1"/>
            </p:cNvSpPr>
            <p:nvPr/>
          </p:nvSpPr>
          <p:spPr bwMode="auto">
            <a:xfrm>
              <a:off x="3618" y="3203"/>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40" name="Line 353"/>
            <p:cNvSpPr>
              <a:spLocks noChangeShapeType="1"/>
            </p:cNvSpPr>
            <p:nvPr/>
          </p:nvSpPr>
          <p:spPr bwMode="auto">
            <a:xfrm>
              <a:off x="3618" y="3240"/>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41" name="Line 354"/>
            <p:cNvSpPr>
              <a:spLocks noChangeShapeType="1"/>
            </p:cNvSpPr>
            <p:nvPr/>
          </p:nvSpPr>
          <p:spPr bwMode="auto">
            <a:xfrm>
              <a:off x="3618" y="3277"/>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42" name="Line 355"/>
            <p:cNvSpPr>
              <a:spLocks noChangeShapeType="1"/>
            </p:cNvSpPr>
            <p:nvPr/>
          </p:nvSpPr>
          <p:spPr bwMode="auto">
            <a:xfrm>
              <a:off x="3618" y="3314"/>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43" name="Line 356"/>
            <p:cNvSpPr>
              <a:spLocks noChangeShapeType="1"/>
            </p:cNvSpPr>
            <p:nvPr/>
          </p:nvSpPr>
          <p:spPr bwMode="auto">
            <a:xfrm>
              <a:off x="3618" y="3351"/>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44" name="Line 357"/>
            <p:cNvSpPr>
              <a:spLocks noChangeShapeType="1"/>
            </p:cNvSpPr>
            <p:nvPr/>
          </p:nvSpPr>
          <p:spPr bwMode="auto">
            <a:xfrm>
              <a:off x="3618" y="3388"/>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45" name="Line 358"/>
            <p:cNvSpPr>
              <a:spLocks noChangeShapeType="1"/>
            </p:cNvSpPr>
            <p:nvPr/>
          </p:nvSpPr>
          <p:spPr bwMode="auto">
            <a:xfrm>
              <a:off x="3618" y="3425"/>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46" name="Line 359"/>
            <p:cNvSpPr>
              <a:spLocks noChangeShapeType="1"/>
            </p:cNvSpPr>
            <p:nvPr/>
          </p:nvSpPr>
          <p:spPr bwMode="auto">
            <a:xfrm>
              <a:off x="3618" y="3462"/>
              <a:ext cx="1" cy="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47" name="Line 360"/>
            <p:cNvSpPr>
              <a:spLocks noChangeShapeType="1"/>
            </p:cNvSpPr>
            <p:nvPr/>
          </p:nvSpPr>
          <p:spPr bwMode="auto">
            <a:xfrm>
              <a:off x="3618" y="3498"/>
              <a:ext cx="1" cy="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48" name="Line 361"/>
            <p:cNvSpPr>
              <a:spLocks noChangeShapeType="1"/>
            </p:cNvSpPr>
            <p:nvPr/>
          </p:nvSpPr>
          <p:spPr bwMode="auto">
            <a:xfrm>
              <a:off x="3618" y="3535"/>
              <a:ext cx="1" cy="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49" name="Line 362"/>
            <p:cNvSpPr>
              <a:spLocks noChangeShapeType="1"/>
            </p:cNvSpPr>
            <p:nvPr/>
          </p:nvSpPr>
          <p:spPr bwMode="auto">
            <a:xfrm>
              <a:off x="3618" y="3572"/>
              <a:ext cx="1" cy="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50" name="Line 363"/>
            <p:cNvSpPr>
              <a:spLocks noChangeShapeType="1"/>
            </p:cNvSpPr>
            <p:nvPr/>
          </p:nvSpPr>
          <p:spPr bwMode="auto">
            <a:xfrm>
              <a:off x="3618" y="3609"/>
              <a:ext cx="1" cy="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51" name="Freeform 364"/>
            <p:cNvSpPr>
              <a:spLocks/>
            </p:cNvSpPr>
            <p:nvPr/>
          </p:nvSpPr>
          <p:spPr bwMode="auto">
            <a:xfrm>
              <a:off x="3611" y="3597"/>
              <a:ext cx="7" cy="14"/>
            </a:xfrm>
            <a:custGeom>
              <a:avLst/>
              <a:gdLst>
                <a:gd name="T0" fmla="*/ 7 w 7"/>
                <a:gd name="T1" fmla="*/ 14 h 14"/>
                <a:gd name="T2" fmla="*/ 5 w 7"/>
                <a:gd name="T3" fmla="*/ 6 h 14"/>
                <a:gd name="T4" fmla="*/ 0 w 7"/>
                <a:gd name="T5" fmla="*/ 0 h 14"/>
                <a:gd name="T6" fmla="*/ 0 60000 65536"/>
                <a:gd name="T7" fmla="*/ 0 60000 65536"/>
                <a:gd name="T8" fmla="*/ 0 60000 65536"/>
                <a:gd name="T9" fmla="*/ 0 w 7"/>
                <a:gd name="T10" fmla="*/ 0 h 14"/>
                <a:gd name="T11" fmla="*/ 7 w 7"/>
                <a:gd name="T12" fmla="*/ 14 h 14"/>
              </a:gdLst>
              <a:ahLst/>
              <a:cxnLst>
                <a:cxn ang="T6">
                  <a:pos x="T0" y="T1"/>
                </a:cxn>
                <a:cxn ang="T7">
                  <a:pos x="T2" y="T3"/>
                </a:cxn>
                <a:cxn ang="T8">
                  <a:pos x="T4" y="T5"/>
                </a:cxn>
              </a:cxnLst>
              <a:rect l="T9" t="T10" r="T11" b="T12"/>
              <a:pathLst>
                <a:path w="7" h="14">
                  <a:moveTo>
                    <a:pt x="7" y="14"/>
                  </a:moveTo>
                  <a:lnTo>
                    <a:pt x="5" y="6"/>
                  </a:lnTo>
                  <a:lnTo>
                    <a:pt x="0"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52" name="Freeform 365"/>
            <p:cNvSpPr>
              <a:spLocks/>
            </p:cNvSpPr>
            <p:nvPr/>
          </p:nvSpPr>
          <p:spPr bwMode="auto">
            <a:xfrm>
              <a:off x="3586" y="3586"/>
              <a:ext cx="13" cy="3"/>
            </a:xfrm>
            <a:custGeom>
              <a:avLst/>
              <a:gdLst>
                <a:gd name="T0" fmla="*/ 13 w 13"/>
                <a:gd name="T1" fmla="*/ 3 h 3"/>
                <a:gd name="T2" fmla="*/ 4 w 13"/>
                <a:gd name="T3" fmla="*/ 2 h 3"/>
                <a:gd name="T4" fmla="*/ 0 w 13"/>
                <a:gd name="T5" fmla="*/ 0 h 3"/>
                <a:gd name="T6" fmla="*/ 0 60000 65536"/>
                <a:gd name="T7" fmla="*/ 0 60000 65536"/>
                <a:gd name="T8" fmla="*/ 0 60000 65536"/>
                <a:gd name="T9" fmla="*/ 0 w 13"/>
                <a:gd name="T10" fmla="*/ 0 h 3"/>
                <a:gd name="T11" fmla="*/ 13 w 13"/>
                <a:gd name="T12" fmla="*/ 3 h 3"/>
              </a:gdLst>
              <a:ahLst/>
              <a:cxnLst>
                <a:cxn ang="T6">
                  <a:pos x="T0" y="T1"/>
                </a:cxn>
                <a:cxn ang="T7">
                  <a:pos x="T2" y="T3"/>
                </a:cxn>
                <a:cxn ang="T8">
                  <a:pos x="T4" y="T5"/>
                </a:cxn>
              </a:cxnLst>
              <a:rect l="T9" t="T10" r="T11" b="T12"/>
              <a:pathLst>
                <a:path w="13" h="3">
                  <a:moveTo>
                    <a:pt x="13" y="3"/>
                  </a:moveTo>
                  <a:lnTo>
                    <a:pt x="4" y="2"/>
                  </a:lnTo>
                  <a:lnTo>
                    <a:pt x="0"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53" name="Freeform 366"/>
            <p:cNvSpPr>
              <a:spLocks/>
            </p:cNvSpPr>
            <p:nvPr/>
          </p:nvSpPr>
          <p:spPr bwMode="auto">
            <a:xfrm>
              <a:off x="3561" y="3583"/>
              <a:ext cx="12" cy="2"/>
            </a:xfrm>
            <a:custGeom>
              <a:avLst/>
              <a:gdLst>
                <a:gd name="T0" fmla="*/ 12 w 12"/>
                <a:gd name="T1" fmla="*/ 2 h 2"/>
                <a:gd name="T2" fmla="*/ 2 w 12"/>
                <a:gd name="T3" fmla="*/ 0 h 2"/>
                <a:gd name="T4" fmla="*/ 0 w 12"/>
                <a:gd name="T5" fmla="*/ 0 h 2"/>
                <a:gd name="T6" fmla="*/ 0 60000 65536"/>
                <a:gd name="T7" fmla="*/ 0 60000 65536"/>
                <a:gd name="T8" fmla="*/ 0 60000 65536"/>
                <a:gd name="T9" fmla="*/ 0 w 12"/>
                <a:gd name="T10" fmla="*/ 0 h 2"/>
                <a:gd name="T11" fmla="*/ 12 w 12"/>
                <a:gd name="T12" fmla="*/ 2 h 2"/>
              </a:gdLst>
              <a:ahLst/>
              <a:cxnLst>
                <a:cxn ang="T6">
                  <a:pos x="T0" y="T1"/>
                </a:cxn>
                <a:cxn ang="T7">
                  <a:pos x="T2" y="T3"/>
                </a:cxn>
                <a:cxn ang="T8">
                  <a:pos x="T4" y="T5"/>
                </a:cxn>
              </a:cxnLst>
              <a:rect l="T9" t="T10" r="T11" b="T12"/>
              <a:pathLst>
                <a:path w="12" h="2">
                  <a:moveTo>
                    <a:pt x="12" y="2"/>
                  </a:moveTo>
                  <a:lnTo>
                    <a:pt x="2" y="0"/>
                  </a:lnTo>
                  <a:lnTo>
                    <a:pt x="0"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54" name="Freeform 367"/>
            <p:cNvSpPr>
              <a:spLocks/>
            </p:cNvSpPr>
            <p:nvPr/>
          </p:nvSpPr>
          <p:spPr bwMode="auto">
            <a:xfrm>
              <a:off x="3535" y="3585"/>
              <a:ext cx="13" cy="3"/>
            </a:xfrm>
            <a:custGeom>
              <a:avLst/>
              <a:gdLst>
                <a:gd name="T0" fmla="*/ 13 w 13"/>
                <a:gd name="T1" fmla="*/ 0 h 3"/>
                <a:gd name="T2" fmla="*/ 1 w 13"/>
                <a:gd name="T3" fmla="*/ 3 h 3"/>
                <a:gd name="T4" fmla="*/ 0 w 13"/>
                <a:gd name="T5" fmla="*/ 3 h 3"/>
                <a:gd name="T6" fmla="*/ 0 60000 65536"/>
                <a:gd name="T7" fmla="*/ 0 60000 65536"/>
                <a:gd name="T8" fmla="*/ 0 60000 65536"/>
                <a:gd name="T9" fmla="*/ 0 w 13"/>
                <a:gd name="T10" fmla="*/ 0 h 3"/>
                <a:gd name="T11" fmla="*/ 13 w 13"/>
                <a:gd name="T12" fmla="*/ 3 h 3"/>
              </a:gdLst>
              <a:ahLst/>
              <a:cxnLst>
                <a:cxn ang="T6">
                  <a:pos x="T0" y="T1"/>
                </a:cxn>
                <a:cxn ang="T7">
                  <a:pos x="T2" y="T3"/>
                </a:cxn>
                <a:cxn ang="T8">
                  <a:pos x="T4" y="T5"/>
                </a:cxn>
              </a:cxnLst>
              <a:rect l="T9" t="T10" r="T11" b="T12"/>
              <a:pathLst>
                <a:path w="13" h="3">
                  <a:moveTo>
                    <a:pt x="13" y="0"/>
                  </a:moveTo>
                  <a:lnTo>
                    <a:pt x="1" y="3"/>
                  </a:lnTo>
                  <a:lnTo>
                    <a:pt x="0" y="3"/>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55" name="Freeform 368"/>
            <p:cNvSpPr>
              <a:spLocks/>
            </p:cNvSpPr>
            <p:nvPr/>
          </p:nvSpPr>
          <p:spPr bwMode="auto">
            <a:xfrm>
              <a:off x="3512" y="3593"/>
              <a:ext cx="11" cy="9"/>
            </a:xfrm>
            <a:custGeom>
              <a:avLst/>
              <a:gdLst>
                <a:gd name="T0" fmla="*/ 11 w 11"/>
                <a:gd name="T1" fmla="*/ 0 h 9"/>
                <a:gd name="T2" fmla="*/ 5 w 11"/>
                <a:gd name="T3" fmla="*/ 4 h 9"/>
                <a:gd name="T4" fmla="*/ 0 w 11"/>
                <a:gd name="T5" fmla="*/ 9 h 9"/>
                <a:gd name="T6" fmla="*/ 0 60000 65536"/>
                <a:gd name="T7" fmla="*/ 0 60000 65536"/>
                <a:gd name="T8" fmla="*/ 0 60000 65536"/>
                <a:gd name="T9" fmla="*/ 0 w 11"/>
                <a:gd name="T10" fmla="*/ 0 h 9"/>
                <a:gd name="T11" fmla="*/ 11 w 11"/>
                <a:gd name="T12" fmla="*/ 9 h 9"/>
              </a:gdLst>
              <a:ahLst/>
              <a:cxnLst>
                <a:cxn ang="T6">
                  <a:pos x="T0" y="T1"/>
                </a:cxn>
                <a:cxn ang="T7">
                  <a:pos x="T2" y="T3"/>
                </a:cxn>
                <a:cxn ang="T8">
                  <a:pos x="T4" y="T5"/>
                </a:cxn>
              </a:cxnLst>
              <a:rect l="T9" t="T10" r="T11" b="T12"/>
              <a:pathLst>
                <a:path w="11" h="9">
                  <a:moveTo>
                    <a:pt x="11" y="0"/>
                  </a:moveTo>
                  <a:lnTo>
                    <a:pt x="5" y="4"/>
                  </a:lnTo>
                  <a:lnTo>
                    <a:pt x="0" y="9"/>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56" name="Rectangle 369"/>
            <p:cNvSpPr>
              <a:spLocks noChangeArrowheads="1"/>
            </p:cNvSpPr>
            <p:nvPr/>
          </p:nvSpPr>
          <p:spPr bwMode="auto">
            <a:xfrm>
              <a:off x="3513" y="2628"/>
              <a:ext cx="110" cy="104"/>
            </a:xfrm>
            <a:prstGeom prst="rect">
              <a:avLst/>
            </a:prstGeom>
            <a:solidFill>
              <a:srgbClr val="FFFFFF"/>
            </a:solidFill>
            <a:ln w="9525">
              <a:solidFill>
                <a:schemeClr val="tx1"/>
              </a:solidFill>
              <a:miter lim="800000"/>
              <a:headEnd/>
              <a:tailEnd/>
            </a:ln>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latin typeface="Times" panose="02020603050405020304" pitchFamily="18" charset="0"/>
              </a:endParaRPr>
            </a:p>
          </p:txBody>
        </p:sp>
        <p:sp>
          <p:nvSpPr>
            <p:cNvPr id="177557" name="Line 370"/>
            <p:cNvSpPr>
              <a:spLocks noChangeShapeType="1"/>
            </p:cNvSpPr>
            <p:nvPr/>
          </p:nvSpPr>
          <p:spPr bwMode="auto">
            <a:xfrm>
              <a:off x="3509" y="2372"/>
              <a:ext cx="1" cy="4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58" name="Line 371"/>
            <p:cNvSpPr>
              <a:spLocks noChangeShapeType="1"/>
            </p:cNvSpPr>
            <p:nvPr/>
          </p:nvSpPr>
          <p:spPr bwMode="auto">
            <a:xfrm flipV="1">
              <a:off x="4420" y="2153"/>
              <a:ext cx="119" cy="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59" name="Freeform 372"/>
            <p:cNvSpPr>
              <a:spLocks/>
            </p:cNvSpPr>
            <p:nvPr/>
          </p:nvSpPr>
          <p:spPr bwMode="auto">
            <a:xfrm>
              <a:off x="4420" y="1996"/>
              <a:ext cx="156" cy="157"/>
            </a:xfrm>
            <a:custGeom>
              <a:avLst/>
              <a:gdLst>
                <a:gd name="T0" fmla="*/ 120 w 156"/>
                <a:gd name="T1" fmla="*/ 157 h 157"/>
                <a:gd name="T2" fmla="*/ 129 w 156"/>
                <a:gd name="T3" fmla="*/ 154 h 157"/>
                <a:gd name="T4" fmla="*/ 138 w 156"/>
                <a:gd name="T5" fmla="*/ 146 h 157"/>
                <a:gd name="T6" fmla="*/ 145 w 156"/>
                <a:gd name="T7" fmla="*/ 135 h 157"/>
                <a:gd name="T8" fmla="*/ 151 w 156"/>
                <a:gd name="T9" fmla="*/ 120 h 157"/>
                <a:gd name="T10" fmla="*/ 155 w 156"/>
                <a:gd name="T11" fmla="*/ 101 h 157"/>
                <a:gd name="T12" fmla="*/ 156 w 156"/>
                <a:gd name="T13" fmla="*/ 83 h 157"/>
                <a:gd name="T14" fmla="*/ 155 w 156"/>
                <a:gd name="T15" fmla="*/ 61 h 157"/>
                <a:gd name="T16" fmla="*/ 151 w 156"/>
                <a:gd name="T17" fmla="*/ 41 h 157"/>
                <a:gd name="T18" fmla="*/ 145 w 156"/>
                <a:gd name="T19" fmla="*/ 24 h 157"/>
                <a:gd name="T20" fmla="*/ 138 w 156"/>
                <a:gd name="T21" fmla="*/ 11 h 157"/>
                <a:gd name="T22" fmla="*/ 129 w 156"/>
                <a:gd name="T23" fmla="*/ 3 h 157"/>
                <a:gd name="T24" fmla="*/ 120 w 156"/>
                <a:gd name="T25" fmla="*/ 0 h 157"/>
                <a:gd name="T26" fmla="*/ 0 w 156"/>
                <a:gd name="T27" fmla="*/ 15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6"/>
                <a:gd name="T43" fmla="*/ 0 h 157"/>
                <a:gd name="T44" fmla="*/ 156 w 156"/>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6" h="157">
                  <a:moveTo>
                    <a:pt x="120" y="157"/>
                  </a:moveTo>
                  <a:lnTo>
                    <a:pt x="129" y="154"/>
                  </a:lnTo>
                  <a:lnTo>
                    <a:pt x="138" y="146"/>
                  </a:lnTo>
                  <a:lnTo>
                    <a:pt x="145" y="135"/>
                  </a:lnTo>
                  <a:lnTo>
                    <a:pt x="151" y="120"/>
                  </a:lnTo>
                  <a:lnTo>
                    <a:pt x="155" y="101"/>
                  </a:lnTo>
                  <a:lnTo>
                    <a:pt x="156" y="83"/>
                  </a:lnTo>
                  <a:lnTo>
                    <a:pt x="155" y="61"/>
                  </a:lnTo>
                  <a:lnTo>
                    <a:pt x="151" y="41"/>
                  </a:lnTo>
                  <a:lnTo>
                    <a:pt x="145" y="24"/>
                  </a:lnTo>
                  <a:lnTo>
                    <a:pt x="138" y="11"/>
                  </a:lnTo>
                  <a:lnTo>
                    <a:pt x="129" y="3"/>
                  </a:lnTo>
                  <a:lnTo>
                    <a:pt x="120" y="0"/>
                  </a:lnTo>
                  <a:lnTo>
                    <a:pt x="0" y="15"/>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60" name="Freeform 373"/>
            <p:cNvSpPr>
              <a:spLocks/>
            </p:cNvSpPr>
            <p:nvPr/>
          </p:nvSpPr>
          <p:spPr bwMode="auto">
            <a:xfrm>
              <a:off x="4317" y="2077"/>
              <a:ext cx="87" cy="42"/>
            </a:xfrm>
            <a:custGeom>
              <a:avLst/>
              <a:gdLst>
                <a:gd name="T0" fmla="*/ 0 w 87"/>
                <a:gd name="T1" fmla="*/ 0 h 42"/>
                <a:gd name="T2" fmla="*/ 2 w 87"/>
                <a:gd name="T3" fmla="*/ 13 h 42"/>
                <a:gd name="T4" fmla="*/ 9 w 87"/>
                <a:gd name="T5" fmla="*/ 25 h 42"/>
                <a:gd name="T6" fmla="*/ 18 w 87"/>
                <a:gd name="T7" fmla="*/ 33 h 42"/>
                <a:gd name="T8" fmla="*/ 30 w 87"/>
                <a:gd name="T9" fmla="*/ 39 h 42"/>
                <a:gd name="T10" fmla="*/ 44 w 87"/>
                <a:gd name="T11" fmla="*/ 42 h 42"/>
                <a:gd name="T12" fmla="*/ 57 w 87"/>
                <a:gd name="T13" fmla="*/ 39 h 42"/>
                <a:gd name="T14" fmla="*/ 69 w 87"/>
                <a:gd name="T15" fmla="*/ 33 h 42"/>
                <a:gd name="T16" fmla="*/ 78 w 87"/>
                <a:gd name="T17" fmla="*/ 25 h 42"/>
                <a:gd name="T18" fmla="*/ 85 w 87"/>
                <a:gd name="T19" fmla="*/ 13 h 42"/>
                <a:gd name="T20" fmla="*/ 87 w 87"/>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42"/>
                <a:gd name="T35" fmla="*/ 87 w 87"/>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42">
                  <a:moveTo>
                    <a:pt x="0" y="0"/>
                  </a:moveTo>
                  <a:lnTo>
                    <a:pt x="2" y="13"/>
                  </a:lnTo>
                  <a:lnTo>
                    <a:pt x="9" y="25"/>
                  </a:lnTo>
                  <a:lnTo>
                    <a:pt x="18" y="33"/>
                  </a:lnTo>
                  <a:lnTo>
                    <a:pt x="30" y="39"/>
                  </a:lnTo>
                  <a:lnTo>
                    <a:pt x="44" y="42"/>
                  </a:lnTo>
                  <a:lnTo>
                    <a:pt x="57" y="39"/>
                  </a:lnTo>
                  <a:lnTo>
                    <a:pt x="69" y="33"/>
                  </a:lnTo>
                  <a:lnTo>
                    <a:pt x="78" y="25"/>
                  </a:lnTo>
                  <a:lnTo>
                    <a:pt x="85" y="13"/>
                  </a:lnTo>
                  <a:lnTo>
                    <a:pt x="87"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61" name="Line 374"/>
            <p:cNvSpPr>
              <a:spLocks noChangeShapeType="1"/>
            </p:cNvSpPr>
            <p:nvPr/>
          </p:nvSpPr>
          <p:spPr bwMode="auto">
            <a:xfrm flipV="1">
              <a:off x="4317" y="1917"/>
              <a:ext cx="1" cy="15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62" name="Freeform 375"/>
            <p:cNvSpPr>
              <a:spLocks/>
            </p:cNvSpPr>
            <p:nvPr/>
          </p:nvSpPr>
          <p:spPr bwMode="auto">
            <a:xfrm>
              <a:off x="4307" y="2161"/>
              <a:ext cx="108" cy="41"/>
            </a:xfrm>
            <a:custGeom>
              <a:avLst/>
              <a:gdLst>
                <a:gd name="T0" fmla="*/ 0 w 108"/>
                <a:gd name="T1" fmla="*/ 0 h 41"/>
                <a:gd name="T2" fmla="*/ 2 w 108"/>
                <a:gd name="T3" fmla="*/ 10 h 41"/>
                <a:gd name="T4" fmla="*/ 7 w 108"/>
                <a:gd name="T5" fmla="*/ 20 h 41"/>
                <a:gd name="T6" fmla="*/ 16 w 108"/>
                <a:gd name="T7" fmla="*/ 29 h 41"/>
                <a:gd name="T8" fmla="*/ 26 w 108"/>
                <a:gd name="T9" fmla="*/ 35 h 41"/>
                <a:gd name="T10" fmla="*/ 39 w 108"/>
                <a:gd name="T11" fmla="*/ 40 h 41"/>
                <a:gd name="T12" fmla="*/ 53 w 108"/>
                <a:gd name="T13" fmla="*/ 41 h 41"/>
                <a:gd name="T14" fmla="*/ 68 w 108"/>
                <a:gd name="T15" fmla="*/ 40 h 41"/>
                <a:gd name="T16" fmla="*/ 81 w 108"/>
                <a:gd name="T17" fmla="*/ 35 h 41"/>
                <a:gd name="T18" fmla="*/ 92 w 108"/>
                <a:gd name="T19" fmla="*/ 29 h 41"/>
                <a:gd name="T20" fmla="*/ 100 w 108"/>
                <a:gd name="T21" fmla="*/ 20 h 41"/>
                <a:gd name="T22" fmla="*/ 105 w 108"/>
                <a:gd name="T23" fmla="*/ 10 h 41"/>
                <a:gd name="T24" fmla="*/ 108 w 108"/>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
                <a:gd name="T40" fmla="*/ 0 h 41"/>
                <a:gd name="T41" fmla="*/ 108 w 108"/>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 h="41">
                  <a:moveTo>
                    <a:pt x="0" y="0"/>
                  </a:moveTo>
                  <a:lnTo>
                    <a:pt x="2" y="10"/>
                  </a:lnTo>
                  <a:lnTo>
                    <a:pt x="7" y="20"/>
                  </a:lnTo>
                  <a:lnTo>
                    <a:pt x="16" y="29"/>
                  </a:lnTo>
                  <a:lnTo>
                    <a:pt x="26" y="35"/>
                  </a:lnTo>
                  <a:lnTo>
                    <a:pt x="39" y="40"/>
                  </a:lnTo>
                  <a:lnTo>
                    <a:pt x="53" y="41"/>
                  </a:lnTo>
                  <a:lnTo>
                    <a:pt x="68" y="40"/>
                  </a:lnTo>
                  <a:lnTo>
                    <a:pt x="81" y="35"/>
                  </a:lnTo>
                  <a:lnTo>
                    <a:pt x="92" y="29"/>
                  </a:lnTo>
                  <a:lnTo>
                    <a:pt x="100" y="20"/>
                  </a:lnTo>
                  <a:lnTo>
                    <a:pt x="105" y="10"/>
                  </a:lnTo>
                  <a:lnTo>
                    <a:pt x="108"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63" name="Freeform 376"/>
            <p:cNvSpPr>
              <a:spLocks/>
            </p:cNvSpPr>
            <p:nvPr/>
          </p:nvSpPr>
          <p:spPr bwMode="auto">
            <a:xfrm>
              <a:off x="3779" y="2085"/>
              <a:ext cx="528" cy="91"/>
            </a:xfrm>
            <a:custGeom>
              <a:avLst/>
              <a:gdLst>
                <a:gd name="T0" fmla="*/ 528 w 528"/>
                <a:gd name="T1" fmla="*/ 76 h 91"/>
                <a:gd name="T2" fmla="*/ 416 w 528"/>
                <a:gd name="T3" fmla="*/ 74 h 91"/>
                <a:gd name="T4" fmla="*/ 224 w 528"/>
                <a:gd name="T5" fmla="*/ 91 h 91"/>
                <a:gd name="T6" fmla="*/ 223 w 528"/>
                <a:gd name="T7" fmla="*/ 80 h 91"/>
                <a:gd name="T8" fmla="*/ 217 w 528"/>
                <a:gd name="T9" fmla="*/ 68 h 91"/>
                <a:gd name="T10" fmla="*/ 207 w 528"/>
                <a:gd name="T11" fmla="*/ 57 h 91"/>
                <a:gd name="T12" fmla="*/ 194 w 528"/>
                <a:gd name="T13" fmla="*/ 46 h 91"/>
                <a:gd name="T14" fmla="*/ 178 w 528"/>
                <a:gd name="T15" fmla="*/ 36 h 91"/>
                <a:gd name="T16" fmla="*/ 159 w 528"/>
                <a:gd name="T17" fmla="*/ 26 h 91"/>
                <a:gd name="T18" fmla="*/ 136 w 528"/>
                <a:gd name="T19" fmla="*/ 19 h 91"/>
                <a:gd name="T20" fmla="*/ 112 w 528"/>
                <a:gd name="T21" fmla="*/ 12 h 91"/>
                <a:gd name="T22" fmla="*/ 86 w 528"/>
                <a:gd name="T23" fmla="*/ 8 h 91"/>
                <a:gd name="T24" fmla="*/ 57 w 528"/>
                <a:gd name="T25" fmla="*/ 3 h 91"/>
                <a:gd name="T26" fmla="*/ 29 w 528"/>
                <a:gd name="T27" fmla="*/ 2 h 91"/>
                <a:gd name="T28" fmla="*/ 0 w 528"/>
                <a:gd name="T29" fmla="*/ 0 h 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8"/>
                <a:gd name="T46" fmla="*/ 0 h 91"/>
                <a:gd name="T47" fmla="*/ 528 w 528"/>
                <a:gd name="T48" fmla="*/ 91 h 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8" h="91">
                  <a:moveTo>
                    <a:pt x="528" y="76"/>
                  </a:moveTo>
                  <a:lnTo>
                    <a:pt x="416" y="74"/>
                  </a:lnTo>
                  <a:lnTo>
                    <a:pt x="224" y="91"/>
                  </a:lnTo>
                  <a:lnTo>
                    <a:pt x="223" y="80"/>
                  </a:lnTo>
                  <a:lnTo>
                    <a:pt x="217" y="68"/>
                  </a:lnTo>
                  <a:lnTo>
                    <a:pt x="207" y="57"/>
                  </a:lnTo>
                  <a:lnTo>
                    <a:pt x="194" y="46"/>
                  </a:lnTo>
                  <a:lnTo>
                    <a:pt x="178" y="36"/>
                  </a:lnTo>
                  <a:lnTo>
                    <a:pt x="159" y="26"/>
                  </a:lnTo>
                  <a:lnTo>
                    <a:pt x="136" y="19"/>
                  </a:lnTo>
                  <a:lnTo>
                    <a:pt x="112" y="12"/>
                  </a:lnTo>
                  <a:lnTo>
                    <a:pt x="86" y="8"/>
                  </a:lnTo>
                  <a:lnTo>
                    <a:pt x="57" y="3"/>
                  </a:lnTo>
                  <a:lnTo>
                    <a:pt x="29" y="2"/>
                  </a:lnTo>
                  <a:lnTo>
                    <a:pt x="0"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64" name="Freeform 377"/>
            <p:cNvSpPr>
              <a:spLocks/>
            </p:cNvSpPr>
            <p:nvPr/>
          </p:nvSpPr>
          <p:spPr bwMode="auto">
            <a:xfrm>
              <a:off x="3778" y="1922"/>
              <a:ext cx="265" cy="151"/>
            </a:xfrm>
            <a:custGeom>
              <a:avLst/>
              <a:gdLst>
                <a:gd name="T0" fmla="*/ 0 w 265"/>
                <a:gd name="T1" fmla="*/ 17 h 151"/>
                <a:gd name="T2" fmla="*/ 34 w 265"/>
                <a:gd name="T3" fmla="*/ 7 h 151"/>
                <a:gd name="T4" fmla="*/ 66 w 265"/>
                <a:gd name="T5" fmla="*/ 1 h 151"/>
                <a:gd name="T6" fmla="*/ 98 w 265"/>
                <a:gd name="T7" fmla="*/ 0 h 151"/>
                <a:gd name="T8" fmla="*/ 128 w 265"/>
                <a:gd name="T9" fmla="*/ 0 h 151"/>
                <a:gd name="T10" fmla="*/ 156 w 265"/>
                <a:gd name="T11" fmla="*/ 3 h 151"/>
                <a:gd name="T12" fmla="*/ 180 w 265"/>
                <a:gd name="T13" fmla="*/ 9 h 151"/>
                <a:gd name="T14" fmla="*/ 203 w 265"/>
                <a:gd name="T15" fmla="*/ 18 h 151"/>
                <a:gd name="T16" fmla="*/ 222 w 265"/>
                <a:gd name="T17" fmla="*/ 31 h 151"/>
                <a:gd name="T18" fmla="*/ 238 w 265"/>
                <a:gd name="T19" fmla="*/ 46 h 151"/>
                <a:gd name="T20" fmla="*/ 250 w 265"/>
                <a:gd name="T21" fmla="*/ 63 h 151"/>
                <a:gd name="T22" fmla="*/ 258 w 265"/>
                <a:gd name="T23" fmla="*/ 81 h 151"/>
                <a:gd name="T24" fmla="*/ 264 w 265"/>
                <a:gd name="T25" fmla="*/ 103 h 151"/>
                <a:gd name="T26" fmla="*/ 265 w 265"/>
                <a:gd name="T27" fmla="*/ 126 h 151"/>
                <a:gd name="T28" fmla="*/ 261 w 265"/>
                <a:gd name="T29" fmla="*/ 151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5"/>
                <a:gd name="T46" fmla="*/ 0 h 151"/>
                <a:gd name="T47" fmla="*/ 265 w 265"/>
                <a:gd name="T48" fmla="*/ 151 h 1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5" h="151">
                  <a:moveTo>
                    <a:pt x="0" y="17"/>
                  </a:moveTo>
                  <a:lnTo>
                    <a:pt x="34" y="7"/>
                  </a:lnTo>
                  <a:lnTo>
                    <a:pt x="66" y="1"/>
                  </a:lnTo>
                  <a:lnTo>
                    <a:pt x="98" y="0"/>
                  </a:lnTo>
                  <a:lnTo>
                    <a:pt x="128" y="0"/>
                  </a:lnTo>
                  <a:lnTo>
                    <a:pt x="156" y="3"/>
                  </a:lnTo>
                  <a:lnTo>
                    <a:pt x="180" y="9"/>
                  </a:lnTo>
                  <a:lnTo>
                    <a:pt x="203" y="18"/>
                  </a:lnTo>
                  <a:lnTo>
                    <a:pt x="222" y="31"/>
                  </a:lnTo>
                  <a:lnTo>
                    <a:pt x="238" y="46"/>
                  </a:lnTo>
                  <a:lnTo>
                    <a:pt x="250" y="63"/>
                  </a:lnTo>
                  <a:lnTo>
                    <a:pt x="258" y="81"/>
                  </a:lnTo>
                  <a:lnTo>
                    <a:pt x="264" y="103"/>
                  </a:lnTo>
                  <a:lnTo>
                    <a:pt x="265" y="126"/>
                  </a:lnTo>
                  <a:lnTo>
                    <a:pt x="261" y="151"/>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65" name="Line 378"/>
            <p:cNvSpPr>
              <a:spLocks noChangeShapeType="1"/>
            </p:cNvSpPr>
            <p:nvPr/>
          </p:nvSpPr>
          <p:spPr bwMode="auto">
            <a:xfrm flipV="1">
              <a:off x="4032" y="2008"/>
              <a:ext cx="272" cy="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66" name="Freeform 379"/>
            <p:cNvSpPr>
              <a:spLocks/>
            </p:cNvSpPr>
            <p:nvPr/>
          </p:nvSpPr>
          <p:spPr bwMode="auto">
            <a:xfrm>
              <a:off x="4307" y="1886"/>
              <a:ext cx="108" cy="42"/>
            </a:xfrm>
            <a:custGeom>
              <a:avLst/>
              <a:gdLst>
                <a:gd name="T0" fmla="*/ 0 w 108"/>
                <a:gd name="T1" fmla="*/ 0 h 42"/>
                <a:gd name="T2" fmla="*/ 2 w 108"/>
                <a:gd name="T3" fmla="*/ 11 h 42"/>
                <a:gd name="T4" fmla="*/ 7 w 108"/>
                <a:gd name="T5" fmla="*/ 22 h 42"/>
                <a:gd name="T6" fmla="*/ 16 w 108"/>
                <a:gd name="T7" fmla="*/ 31 h 42"/>
                <a:gd name="T8" fmla="*/ 26 w 108"/>
                <a:gd name="T9" fmla="*/ 37 h 42"/>
                <a:gd name="T10" fmla="*/ 39 w 108"/>
                <a:gd name="T11" fmla="*/ 42 h 42"/>
                <a:gd name="T12" fmla="*/ 53 w 108"/>
                <a:gd name="T13" fmla="*/ 42 h 42"/>
                <a:gd name="T14" fmla="*/ 68 w 108"/>
                <a:gd name="T15" fmla="*/ 42 h 42"/>
                <a:gd name="T16" fmla="*/ 81 w 108"/>
                <a:gd name="T17" fmla="*/ 37 h 42"/>
                <a:gd name="T18" fmla="*/ 92 w 108"/>
                <a:gd name="T19" fmla="*/ 31 h 42"/>
                <a:gd name="T20" fmla="*/ 100 w 108"/>
                <a:gd name="T21" fmla="*/ 22 h 42"/>
                <a:gd name="T22" fmla="*/ 105 w 108"/>
                <a:gd name="T23" fmla="*/ 11 h 42"/>
                <a:gd name="T24" fmla="*/ 108 w 108"/>
                <a:gd name="T25" fmla="*/ 0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8"/>
                <a:gd name="T40" fmla="*/ 0 h 42"/>
                <a:gd name="T41" fmla="*/ 108 w 108"/>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8" h="42">
                  <a:moveTo>
                    <a:pt x="0" y="0"/>
                  </a:moveTo>
                  <a:lnTo>
                    <a:pt x="2" y="11"/>
                  </a:lnTo>
                  <a:lnTo>
                    <a:pt x="7" y="22"/>
                  </a:lnTo>
                  <a:lnTo>
                    <a:pt x="16" y="31"/>
                  </a:lnTo>
                  <a:lnTo>
                    <a:pt x="26" y="37"/>
                  </a:lnTo>
                  <a:lnTo>
                    <a:pt x="39" y="42"/>
                  </a:lnTo>
                  <a:lnTo>
                    <a:pt x="53" y="42"/>
                  </a:lnTo>
                  <a:lnTo>
                    <a:pt x="68" y="42"/>
                  </a:lnTo>
                  <a:lnTo>
                    <a:pt x="81" y="37"/>
                  </a:lnTo>
                  <a:lnTo>
                    <a:pt x="92" y="31"/>
                  </a:lnTo>
                  <a:lnTo>
                    <a:pt x="100" y="22"/>
                  </a:lnTo>
                  <a:lnTo>
                    <a:pt x="105" y="11"/>
                  </a:lnTo>
                  <a:lnTo>
                    <a:pt x="108"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67" name="Freeform 380"/>
            <p:cNvSpPr>
              <a:spLocks/>
            </p:cNvSpPr>
            <p:nvPr/>
          </p:nvSpPr>
          <p:spPr bwMode="auto">
            <a:xfrm>
              <a:off x="4298" y="1783"/>
              <a:ext cx="41" cy="102"/>
            </a:xfrm>
            <a:custGeom>
              <a:avLst/>
              <a:gdLst>
                <a:gd name="T0" fmla="*/ 41 w 41"/>
                <a:gd name="T1" fmla="*/ 3 h 102"/>
                <a:gd name="T2" fmla="*/ 29 w 41"/>
                <a:gd name="T3" fmla="*/ 0 h 102"/>
                <a:gd name="T4" fmla="*/ 18 w 41"/>
                <a:gd name="T5" fmla="*/ 3 h 102"/>
                <a:gd name="T6" fmla="*/ 10 w 41"/>
                <a:gd name="T7" fmla="*/ 11 h 102"/>
                <a:gd name="T8" fmla="*/ 3 w 41"/>
                <a:gd name="T9" fmla="*/ 23 h 102"/>
                <a:gd name="T10" fmla="*/ 0 w 41"/>
                <a:gd name="T11" fmla="*/ 39 h 102"/>
                <a:gd name="T12" fmla="*/ 0 w 41"/>
                <a:gd name="T13" fmla="*/ 57 h 102"/>
                <a:gd name="T14" fmla="*/ 3 w 41"/>
                <a:gd name="T15" fmla="*/ 79 h 102"/>
                <a:gd name="T16" fmla="*/ 9 w 41"/>
                <a:gd name="T17" fmla="*/ 102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02"/>
                <a:gd name="T29" fmla="*/ 41 w 41"/>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02">
                  <a:moveTo>
                    <a:pt x="41" y="3"/>
                  </a:moveTo>
                  <a:lnTo>
                    <a:pt x="29" y="0"/>
                  </a:lnTo>
                  <a:lnTo>
                    <a:pt x="18" y="3"/>
                  </a:lnTo>
                  <a:lnTo>
                    <a:pt x="10" y="11"/>
                  </a:lnTo>
                  <a:lnTo>
                    <a:pt x="3" y="23"/>
                  </a:lnTo>
                  <a:lnTo>
                    <a:pt x="0" y="39"/>
                  </a:lnTo>
                  <a:lnTo>
                    <a:pt x="0" y="57"/>
                  </a:lnTo>
                  <a:lnTo>
                    <a:pt x="3" y="79"/>
                  </a:lnTo>
                  <a:lnTo>
                    <a:pt x="9" y="102"/>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68" name="Freeform 381"/>
            <p:cNvSpPr>
              <a:spLocks/>
            </p:cNvSpPr>
            <p:nvPr/>
          </p:nvSpPr>
          <p:spPr bwMode="auto">
            <a:xfrm>
              <a:off x="4382" y="1782"/>
              <a:ext cx="41" cy="103"/>
            </a:xfrm>
            <a:custGeom>
              <a:avLst/>
              <a:gdLst>
                <a:gd name="T0" fmla="*/ 0 w 41"/>
                <a:gd name="T1" fmla="*/ 1 h 103"/>
                <a:gd name="T2" fmla="*/ 12 w 41"/>
                <a:gd name="T3" fmla="*/ 0 h 103"/>
                <a:gd name="T4" fmla="*/ 23 w 41"/>
                <a:gd name="T5" fmla="*/ 3 h 103"/>
                <a:gd name="T6" fmla="*/ 31 w 41"/>
                <a:gd name="T7" fmla="*/ 10 h 103"/>
                <a:gd name="T8" fmla="*/ 38 w 41"/>
                <a:gd name="T9" fmla="*/ 21 h 103"/>
                <a:gd name="T10" fmla="*/ 41 w 41"/>
                <a:gd name="T11" fmla="*/ 38 h 103"/>
                <a:gd name="T12" fmla="*/ 41 w 41"/>
                <a:gd name="T13" fmla="*/ 57 h 103"/>
                <a:gd name="T14" fmla="*/ 38 w 41"/>
                <a:gd name="T15" fmla="*/ 78 h 103"/>
                <a:gd name="T16" fmla="*/ 33 w 41"/>
                <a:gd name="T17" fmla="*/ 103 h 1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03"/>
                <a:gd name="T29" fmla="*/ 41 w 41"/>
                <a:gd name="T30" fmla="*/ 103 h 1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03">
                  <a:moveTo>
                    <a:pt x="0" y="1"/>
                  </a:moveTo>
                  <a:lnTo>
                    <a:pt x="12" y="0"/>
                  </a:lnTo>
                  <a:lnTo>
                    <a:pt x="23" y="3"/>
                  </a:lnTo>
                  <a:lnTo>
                    <a:pt x="31" y="10"/>
                  </a:lnTo>
                  <a:lnTo>
                    <a:pt x="38" y="21"/>
                  </a:lnTo>
                  <a:lnTo>
                    <a:pt x="41" y="38"/>
                  </a:lnTo>
                  <a:lnTo>
                    <a:pt x="41" y="57"/>
                  </a:lnTo>
                  <a:lnTo>
                    <a:pt x="38" y="78"/>
                  </a:lnTo>
                  <a:lnTo>
                    <a:pt x="33" y="103"/>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69" name="Freeform 382"/>
            <p:cNvSpPr>
              <a:spLocks/>
            </p:cNvSpPr>
            <p:nvPr/>
          </p:nvSpPr>
          <p:spPr bwMode="auto">
            <a:xfrm>
              <a:off x="4339" y="1777"/>
              <a:ext cx="43" cy="11"/>
            </a:xfrm>
            <a:custGeom>
              <a:avLst/>
              <a:gdLst>
                <a:gd name="T0" fmla="*/ 0 w 43"/>
                <a:gd name="T1" fmla="*/ 11 h 11"/>
                <a:gd name="T2" fmla="*/ 2 w 43"/>
                <a:gd name="T3" fmla="*/ 6 h 11"/>
                <a:gd name="T4" fmla="*/ 6 w 43"/>
                <a:gd name="T5" fmla="*/ 3 h 11"/>
                <a:gd name="T6" fmla="*/ 14 w 43"/>
                <a:gd name="T7" fmla="*/ 1 h 11"/>
                <a:gd name="T8" fmla="*/ 21 w 43"/>
                <a:gd name="T9" fmla="*/ 0 h 11"/>
                <a:gd name="T10" fmla="*/ 30 w 43"/>
                <a:gd name="T11" fmla="*/ 1 h 11"/>
                <a:gd name="T12" fmla="*/ 37 w 43"/>
                <a:gd name="T13" fmla="*/ 3 h 11"/>
                <a:gd name="T14" fmla="*/ 41 w 43"/>
                <a:gd name="T15" fmla="*/ 6 h 11"/>
                <a:gd name="T16" fmla="*/ 43 w 43"/>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11"/>
                <a:gd name="T29" fmla="*/ 43 w 43"/>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11">
                  <a:moveTo>
                    <a:pt x="0" y="11"/>
                  </a:moveTo>
                  <a:lnTo>
                    <a:pt x="2" y="6"/>
                  </a:lnTo>
                  <a:lnTo>
                    <a:pt x="6" y="3"/>
                  </a:lnTo>
                  <a:lnTo>
                    <a:pt x="14" y="1"/>
                  </a:lnTo>
                  <a:lnTo>
                    <a:pt x="21" y="0"/>
                  </a:lnTo>
                  <a:lnTo>
                    <a:pt x="30" y="1"/>
                  </a:lnTo>
                  <a:lnTo>
                    <a:pt x="37" y="3"/>
                  </a:lnTo>
                  <a:lnTo>
                    <a:pt x="41" y="6"/>
                  </a:lnTo>
                  <a:lnTo>
                    <a:pt x="43" y="11"/>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70" name="Freeform 383"/>
            <p:cNvSpPr>
              <a:spLocks/>
            </p:cNvSpPr>
            <p:nvPr/>
          </p:nvSpPr>
          <p:spPr bwMode="auto">
            <a:xfrm>
              <a:off x="4339" y="1788"/>
              <a:ext cx="43" cy="9"/>
            </a:xfrm>
            <a:custGeom>
              <a:avLst/>
              <a:gdLst>
                <a:gd name="T0" fmla="*/ 0 w 43"/>
                <a:gd name="T1" fmla="*/ 0 h 9"/>
                <a:gd name="T2" fmla="*/ 2 w 43"/>
                <a:gd name="T3" fmla="*/ 3 h 9"/>
                <a:gd name="T4" fmla="*/ 6 w 43"/>
                <a:gd name="T5" fmla="*/ 6 h 9"/>
                <a:gd name="T6" fmla="*/ 14 w 43"/>
                <a:gd name="T7" fmla="*/ 9 h 9"/>
                <a:gd name="T8" fmla="*/ 21 w 43"/>
                <a:gd name="T9" fmla="*/ 9 h 9"/>
                <a:gd name="T10" fmla="*/ 30 w 43"/>
                <a:gd name="T11" fmla="*/ 9 h 9"/>
                <a:gd name="T12" fmla="*/ 37 w 43"/>
                <a:gd name="T13" fmla="*/ 6 h 9"/>
                <a:gd name="T14" fmla="*/ 41 w 43"/>
                <a:gd name="T15" fmla="*/ 3 h 9"/>
                <a:gd name="T16" fmla="*/ 43 w 4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9"/>
                <a:gd name="T29" fmla="*/ 43 w 4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9">
                  <a:moveTo>
                    <a:pt x="0" y="0"/>
                  </a:moveTo>
                  <a:lnTo>
                    <a:pt x="2" y="3"/>
                  </a:lnTo>
                  <a:lnTo>
                    <a:pt x="6" y="6"/>
                  </a:lnTo>
                  <a:lnTo>
                    <a:pt x="14" y="9"/>
                  </a:lnTo>
                  <a:lnTo>
                    <a:pt x="21" y="9"/>
                  </a:lnTo>
                  <a:lnTo>
                    <a:pt x="30" y="9"/>
                  </a:lnTo>
                  <a:lnTo>
                    <a:pt x="37" y="6"/>
                  </a:lnTo>
                  <a:lnTo>
                    <a:pt x="41" y="3"/>
                  </a:lnTo>
                  <a:lnTo>
                    <a:pt x="43"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71" name="Freeform 384"/>
            <p:cNvSpPr>
              <a:spLocks/>
            </p:cNvSpPr>
            <p:nvPr/>
          </p:nvSpPr>
          <p:spPr bwMode="auto">
            <a:xfrm>
              <a:off x="4301" y="1985"/>
              <a:ext cx="16" cy="23"/>
            </a:xfrm>
            <a:custGeom>
              <a:avLst/>
              <a:gdLst>
                <a:gd name="T0" fmla="*/ 16 w 16"/>
                <a:gd name="T1" fmla="*/ 8 h 23"/>
                <a:gd name="T2" fmla="*/ 12 w 16"/>
                <a:gd name="T3" fmla="*/ 1 h 23"/>
                <a:gd name="T4" fmla="*/ 7 w 16"/>
                <a:gd name="T5" fmla="*/ 0 h 23"/>
                <a:gd name="T6" fmla="*/ 3 w 16"/>
                <a:gd name="T7" fmla="*/ 3 h 23"/>
                <a:gd name="T8" fmla="*/ 1 w 16"/>
                <a:gd name="T9" fmla="*/ 12 h 23"/>
                <a:gd name="T10" fmla="*/ 0 w 16"/>
                <a:gd name="T11" fmla="*/ 23 h 23"/>
                <a:gd name="T12" fmla="*/ 0 60000 65536"/>
                <a:gd name="T13" fmla="*/ 0 60000 65536"/>
                <a:gd name="T14" fmla="*/ 0 60000 65536"/>
                <a:gd name="T15" fmla="*/ 0 60000 65536"/>
                <a:gd name="T16" fmla="*/ 0 60000 65536"/>
                <a:gd name="T17" fmla="*/ 0 60000 65536"/>
                <a:gd name="T18" fmla="*/ 0 w 16"/>
                <a:gd name="T19" fmla="*/ 0 h 23"/>
                <a:gd name="T20" fmla="*/ 16 w 16"/>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6" h="23">
                  <a:moveTo>
                    <a:pt x="16" y="8"/>
                  </a:moveTo>
                  <a:lnTo>
                    <a:pt x="12" y="1"/>
                  </a:lnTo>
                  <a:lnTo>
                    <a:pt x="7" y="0"/>
                  </a:lnTo>
                  <a:lnTo>
                    <a:pt x="3" y="3"/>
                  </a:lnTo>
                  <a:lnTo>
                    <a:pt x="1" y="12"/>
                  </a:lnTo>
                  <a:lnTo>
                    <a:pt x="0" y="23"/>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72" name="Freeform 385"/>
            <p:cNvSpPr>
              <a:spLocks/>
            </p:cNvSpPr>
            <p:nvPr/>
          </p:nvSpPr>
          <p:spPr bwMode="auto">
            <a:xfrm>
              <a:off x="4415" y="2071"/>
              <a:ext cx="167" cy="91"/>
            </a:xfrm>
            <a:custGeom>
              <a:avLst/>
              <a:gdLst>
                <a:gd name="T0" fmla="*/ 0 w 167"/>
                <a:gd name="T1" fmla="*/ 91 h 91"/>
                <a:gd name="T2" fmla="*/ 140 w 167"/>
                <a:gd name="T3" fmla="*/ 68 h 91"/>
                <a:gd name="T4" fmla="*/ 149 w 167"/>
                <a:gd name="T5" fmla="*/ 70 h 91"/>
                <a:gd name="T6" fmla="*/ 157 w 167"/>
                <a:gd name="T7" fmla="*/ 67 h 91"/>
                <a:gd name="T8" fmla="*/ 163 w 167"/>
                <a:gd name="T9" fmla="*/ 59 h 91"/>
                <a:gd name="T10" fmla="*/ 166 w 167"/>
                <a:gd name="T11" fmla="*/ 48 h 91"/>
                <a:gd name="T12" fmla="*/ 167 w 167"/>
                <a:gd name="T13" fmla="*/ 34 h 91"/>
                <a:gd name="T14" fmla="*/ 165 w 167"/>
                <a:gd name="T15" fmla="*/ 19 h 91"/>
                <a:gd name="T16" fmla="*/ 161 w 167"/>
                <a:gd name="T17" fmla="*/ 0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
                <a:gd name="T28" fmla="*/ 0 h 91"/>
                <a:gd name="T29" fmla="*/ 167 w 167"/>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 h="91">
                  <a:moveTo>
                    <a:pt x="0" y="91"/>
                  </a:moveTo>
                  <a:lnTo>
                    <a:pt x="140" y="68"/>
                  </a:lnTo>
                  <a:lnTo>
                    <a:pt x="149" y="70"/>
                  </a:lnTo>
                  <a:lnTo>
                    <a:pt x="157" y="67"/>
                  </a:lnTo>
                  <a:lnTo>
                    <a:pt x="163" y="59"/>
                  </a:lnTo>
                  <a:lnTo>
                    <a:pt x="166" y="48"/>
                  </a:lnTo>
                  <a:lnTo>
                    <a:pt x="167" y="34"/>
                  </a:lnTo>
                  <a:lnTo>
                    <a:pt x="165" y="19"/>
                  </a:lnTo>
                  <a:lnTo>
                    <a:pt x="161"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73" name="Freeform 386"/>
            <p:cNvSpPr>
              <a:spLocks/>
            </p:cNvSpPr>
            <p:nvPr/>
          </p:nvSpPr>
          <p:spPr bwMode="auto">
            <a:xfrm>
              <a:off x="4404" y="1985"/>
              <a:ext cx="17" cy="26"/>
            </a:xfrm>
            <a:custGeom>
              <a:avLst/>
              <a:gdLst>
                <a:gd name="T0" fmla="*/ 0 w 17"/>
                <a:gd name="T1" fmla="*/ 5 h 26"/>
                <a:gd name="T2" fmla="*/ 5 w 17"/>
                <a:gd name="T3" fmla="*/ 0 h 26"/>
                <a:gd name="T4" fmla="*/ 11 w 17"/>
                <a:gd name="T5" fmla="*/ 0 h 26"/>
                <a:gd name="T6" fmla="*/ 14 w 17"/>
                <a:gd name="T7" fmla="*/ 5 h 26"/>
                <a:gd name="T8" fmla="*/ 16 w 17"/>
                <a:gd name="T9" fmla="*/ 14 h 26"/>
                <a:gd name="T10" fmla="*/ 17 w 17"/>
                <a:gd name="T11" fmla="*/ 26 h 26"/>
                <a:gd name="T12" fmla="*/ 0 60000 65536"/>
                <a:gd name="T13" fmla="*/ 0 60000 65536"/>
                <a:gd name="T14" fmla="*/ 0 60000 65536"/>
                <a:gd name="T15" fmla="*/ 0 60000 65536"/>
                <a:gd name="T16" fmla="*/ 0 60000 65536"/>
                <a:gd name="T17" fmla="*/ 0 60000 65536"/>
                <a:gd name="T18" fmla="*/ 0 w 17"/>
                <a:gd name="T19" fmla="*/ 0 h 26"/>
                <a:gd name="T20" fmla="*/ 17 w 17"/>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7" h="26">
                  <a:moveTo>
                    <a:pt x="0" y="5"/>
                  </a:moveTo>
                  <a:lnTo>
                    <a:pt x="5" y="0"/>
                  </a:lnTo>
                  <a:lnTo>
                    <a:pt x="11" y="0"/>
                  </a:lnTo>
                  <a:lnTo>
                    <a:pt x="14" y="5"/>
                  </a:lnTo>
                  <a:lnTo>
                    <a:pt x="16" y="14"/>
                  </a:lnTo>
                  <a:lnTo>
                    <a:pt x="17" y="26"/>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74" name="Line 387"/>
            <p:cNvSpPr>
              <a:spLocks noChangeShapeType="1"/>
            </p:cNvSpPr>
            <p:nvPr/>
          </p:nvSpPr>
          <p:spPr bwMode="auto">
            <a:xfrm>
              <a:off x="4442" y="2030"/>
              <a:ext cx="7"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75" name="Line 388"/>
            <p:cNvSpPr>
              <a:spLocks noChangeShapeType="1"/>
            </p:cNvSpPr>
            <p:nvPr/>
          </p:nvSpPr>
          <p:spPr bwMode="auto">
            <a:xfrm>
              <a:off x="4453" y="2030"/>
              <a:ext cx="6"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76" name="Line 389"/>
            <p:cNvSpPr>
              <a:spLocks noChangeShapeType="1"/>
            </p:cNvSpPr>
            <p:nvPr/>
          </p:nvSpPr>
          <p:spPr bwMode="auto">
            <a:xfrm>
              <a:off x="4462" y="2023"/>
              <a:ext cx="6" cy="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77" name="Line 390"/>
            <p:cNvSpPr>
              <a:spLocks noChangeShapeType="1"/>
            </p:cNvSpPr>
            <p:nvPr/>
          </p:nvSpPr>
          <p:spPr bwMode="auto">
            <a:xfrm>
              <a:off x="4472" y="2023"/>
              <a:ext cx="7" cy="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78" name="Line 391"/>
            <p:cNvSpPr>
              <a:spLocks noChangeShapeType="1"/>
            </p:cNvSpPr>
            <p:nvPr/>
          </p:nvSpPr>
          <p:spPr bwMode="auto">
            <a:xfrm>
              <a:off x="4483" y="2023"/>
              <a:ext cx="6" cy="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79" name="Line 392"/>
            <p:cNvSpPr>
              <a:spLocks noChangeShapeType="1"/>
            </p:cNvSpPr>
            <p:nvPr/>
          </p:nvSpPr>
          <p:spPr bwMode="auto">
            <a:xfrm>
              <a:off x="4493" y="2019"/>
              <a:ext cx="6" cy="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80" name="Line 393"/>
            <p:cNvSpPr>
              <a:spLocks noChangeShapeType="1"/>
            </p:cNvSpPr>
            <p:nvPr/>
          </p:nvSpPr>
          <p:spPr bwMode="auto">
            <a:xfrm>
              <a:off x="4504" y="2017"/>
              <a:ext cx="7" cy="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81" name="Line 394"/>
            <p:cNvSpPr>
              <a:spLocks noChangeShapeType="1"/>
            </p:cNvSpPr>
            <p:nvPr/>
          </p:nvSpPr>
          <p:spPr bwMode="auto">
            <a:xfrm>
              <a:off x="4515" y="2016"/>
              <a:ext cx="7"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82" name="Line 395"/>
            <p:cNvSpPr>
              <a:spLocks noChangeShapeType="1"/>
            </p:cNvSpPr>
            <p:nvPr/>
          </p:nvSpPr>
          <p:spPr bwMode="auto">
            <a:xfrm>
              <a:off x="4527" y="2014"/>
              <a:ext cx="6"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83" name="Line 396"/>
            <p:cNvSpPr>
              <a:spLocks noChangeShapeType="1"/>
            </p:cNvSpPr>
            <p:nvPr/>
          </p:nvSpPr>
          <p:spPr bwMode="auto">
            <a:xfrm>
              <a:off x="4537" y="2013"/>
              <a:ext cx="7" cy="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84" name="Freeform 397"/>
            <p:cNvSpPr>
              <a:spLocks/>
            </p:cNvSpPr>
            <p:nvPr/>
          </p:nvSpPr>
          <p:spPr bwMode="auto">
            <a:xfrm>
              <a:off x="4005" y="2036"/>
              <a:ext cx="66" cy="142"/>
            </a:xfrm>
            <a:custGeom>
              <a:avLst/>
              <a:gdLst>
                <a:gd name="T0" fmla="*/ 27 w 66"/>
                <a:gd name="T1" fmla="*/ 0 h 142"/>
                <a:gd name="T2" fmla="*/ 42 w 66"/>
                <a:gd name="T3" fmla="*/ 21 h 142"/>
                <a:gd name="T4" fmla="*/ 53 w 66"/>
                <a:gd name="T5" fmla="*/ 41 h 142"/>
                <a:gd name="T6" fmla="*/ 61 w 66"/>
                <a:gd name="T7" fmla="*/ 61 h 142"/>
                <a:gd name="T8" fmla="*/ 65 w 66"/>
                <a:gd name="T9" fmla="*/ 80 h 142"/>
                <a:gd name="T10" fmla="*/ 66 w 66"/>
                <a:gd name="T11" fmla="*/ 97 h 142"/>
                <a:gd name="T12" fmla="*/ 63 w 66"/>
                <a:gd name="T13" fmla="*/ 111 h 142"/>
                <a:gd name="T14" fmla="*/ 57 w 66"/>
                <a:gd name="T15" fmla="*/ 123 h 142"/>
                <a:gd name="T16" fmla="*/ 47 w 66"/>
                <a:gd name="T17" fmla="*/ 132 h 142"/>
                <a:gd name="T18" fmla="*/ 34 w 66"/>
                <a:gd name="T19" fmla="*/ 139 h 142"/>
                <a:gd name="T20" fmla="*/ 18 w 66"/>
                <a:gd name="T21" fmla="*/ 142 h 142"/>
                <a:gd name="T22" fmla="*/ 0 w 66"/>
                <a:gd name="T23" fmla="*/ 14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
                <a:gd name="T37" fmla="*/ 0 h 142"/>
                <a:gd name="T38" fmla="*/ 66 w 66"/>
                <a:gd name="T39" fmla="*/ 142 h 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 h="142">
                  <a:moveTo>
                    <a:pt x="27" y="0"/>
                  </a:moveTo>
                  <a:lnTo>
                    <a:pt x="42" y="21"/>
                  </a:lnTo>
                  <a:lnTo>
                    <a:pt x="53" y="41"/>
                  </a:lnTo>
                  <a:lnTo>
                    <a:pt x="61" y="61"/>
                  </a:lnTo>
                  <a:lnTo>
                    <a:pt x="65" y="80"/>
                  </a:lnTo>
                  <a:lnTo>
                    <a:pt x="66" y="97"/>
                  </a:lnTo>
                  <a:lnTo>
                    <a:pt x="63" y="111"/>
                  </a:lnTo>
                  <a:lnTo>
                    <a:pt x="57" y="123"/>
                  </a:lnTo>
                  <a:lnTo>
                    <a:pt x="47" y="132"/>
                  </a:lnTo>
                  <a:lnTo>
                    <a:pt x="34" y="139"/>
                  </a:lnTo>
                  <a:lnTo>
                    <a:pt x="18" y="142"/>
                  </a:lnTo>
                  <a:lnTo>
                    <a:pt x="0" y="14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85" name="Line 398"/>
            <p:cNvSpPr>
              <a:spLocks noChangeShapeType="1"/>
            </p:cNvSpPr>
            <p:nvPr/>
          </p:nvSpPr>
          <p:spPr bwMode="auto">
            <a:xfrm>
              <a:off x="3811" y="2252"/>
              <a:ext cx="173"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86" name="Freeform 399"/>
            <p:cNvSpPr>
              <a:spLocks/>
            </p:cNvSpPr>
            <p:nvPr/>
          </p:nvSpPr>
          <p:spPr bwMode="auto">
            <a:xfrm>
              <a:off x="3984" y="2181"/>
              <a:ext cx="436" cy="75"/>
            </a:xfrm>
            <a:custGeom>
              <a:avLst/>
              <a:gdLst>
                <a:gd name="T0" fmla="*/ 0 w 436"/>
                <a:gd name="T1" fmla="*/ 75 h 75"/>
                <a:gd name="T2" fmla="*/ 15 w 436"/>
                <a:gd name="T3" fmla="*/ 27 h 75"/>
                <a:gd name="T4" fmla="*/ 317 w 436"/>
                <a:gd name="T5" fmla="*/ 0 h 75"/>
                <a:gd name="T6" fmla="*/ 319 w 436"/>
                <a:gd name="T7" fmla="*/ 10 h 75"/>
                <a:gd name="T8" fmla="*/ 325 w 436"/>
                <a:gd name="T9" fmla="*/ 21 h 75"/>
                <a:gd name="T10" fmla="*/ 334 w 436"/>
                <a:gd name="T11" fmla="*/ 29 h 75"/>
                <a:gd name="T12" fmla="*/ 347 w 436"/>
                <a:gd name="T13" fmla="*/ 37 h 75"/>
                <a:gd name="T14" fmla="*/ 361 w 436"/>
                <a:gd name="T15" fmla="*/ 40 h 75"/>
                <a:gd name="T16" fmla="*/ 376 w 436"/>
                <a:gd name="T17" fmla="*/ 41 h 75"/>
                <a:gd name="T18" fmla="*/ 392 w 436"/>
                <a:gd name="T19" fmla="*/ 40 h 75"/>
                <a:gd name="T20" fmla="*/ 406 w 436"/>
                <a:gd name="T21" fmla="*/ 37 h 75"/>
                <a:gd name="T22" fmla="*/ 419 w 436"/>
                <a:gd name="T23" fmla="*/ 29 h 75"/>
                <a:gd name="T24" fmla="*/ 427 w 436"/>
                <a:gd name="T25" fmla="*/ 21 h 75"/>
                <a:gd name="T26" fmla="*/ 434 w 436"/>
                <a:gd name="T27" fmla="*/ 10 h 75"/>
                <a:gd name="T28" fmla="*/ 436 w 436"/>
                <a:gd name="T29" fmla="*/ 0 h 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6"/>
                <a:gd name="T46" fmla="*/ 0 h 75"/>
                <a:gd name="T47" fmla="*/ 436 w 436"/>
                <a:gd name="T48" fmla="*/ 75 h 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6" h="75">
                  <a:moveTo>
                    <a:pt x="0" y="75"/>
                  </a:moveTo>
                  <a:lnTo>
                    <a:pt x="15" y="27"/>
                  </a:lnTo>
                  <a:lnTo>
                    <a:pt x="317" y="0"/>
                  </a:lnTo>
                  <a:lnTo>
                    <a:pt x="319" y="10"/>
                  </a:lnTo>
                  <a:lnTo>
                    <a:pt x="325" y="21"/>
                  </a:lnTo>
                  <a:lnTo>
                    <a:pt x="334" y="29"/>
                  </a:lnTo>
                  <a:lnTo>
                    <a:pt x="347" y="37"/>
                  </a:lnTo>
                  <a:lnTo>
                    <a:pt x="361" y="40"/>
                  </a:lnTo>
                  <a:lnTo>
                    <a:pt x="376" y="41"/>
                  </a:lnTo>
                  <a:lnTo>
                    <a:pt x="392" y="40"/>
                  </a:lnTo>
                  <a:lnTo>
                    <a:pt x="406" y="37"/>
                  </a:lnTo>
                  <a:lnTo>
                    <a:pt x="419" y="29"/>
                  </a:lnTo>
                  <a:lnTo>
                    <a:pt x="427" y="21"/>
                  </a:lnTo>
                  <a:lnTo>
                    <a:pt x="434" y="10"/>
                  </a:lnTo>
                  <a:lnTo>
                    <a:pt x="436"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87" name="Line 400"/>
            <p:cNvSpPr>
              <a:spLocks noChangeShapeType="1"/>
            </p:cNvSpPr>
            <p:nvPr/>
          </p:nvSpPr>
          <p:spPr bwMode="auto">
            <a:xfrm>
              <a:off x="3078" y="2008"/>
              <a:ext cx="27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88" name="Line 401"/>
            <p:cNvSpPr>
              <a:spLocks noChangeShapeType="1"/>
            </p:cNvSpPr>
            <p:nvPr/>
          </p:nvSpPr>
          <p:spPr bwMode="auto">
            <a:xfrm>
              <a:off x="3078" y="2244"/>
              <a:ext cx="239" cy="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89" name="Freeform 402"/>
            <p:cNvSpPr>
              <a:spLocks/>
            </p:cNvSpPr>
            <p:nvPr/>
          </p:nvSpPr>
          <p:spPr bwMode="auto">
            <a:xfrm>
              <a:off x="3052" y="2010"/>
              <a:ext cx="28" cy="234"/>
            </a:xfrm>
            <a:custGeom>
              <a:avLst/>
              <a:gdLst>
                <a:gd name="T0" fmla="*/ 26 w 28"/>
                <a:gd name="T1" fmla="*/ 0 h 234"/>
                <a:gd name="T2" fmla="*/ 20 w 28"/>
                <a:gd name="T3" fmla="*/ 3 h 234"/>
                <a:gd name="T4" fmla="*/ 15 w 28"/>
                <a:gd name="T5" fmla="*/ 12 h 234"/>
                <a:gd name="T6" fmla="*/ 9 w 28"/>
                <a:gd name="T7" fmla="*/ 26 h 234"/>
                <a:gd name="T8" fmla="*/ 5 w 28"/>
                <a:gd name="T9" fmla="*/ 44 h 234"/>
                <a:gd name="T10" fmla="*/ 2 w 28"/>
                <a:gd name="T11" fmla="*/ 66 h 234"/>
                <a:gd name="T12" fmla="*/ 0 w 28"/>
                <a:gd name="T13" fmla="*/ 91 h 234"/>
                <a:gd name="T14" fmla="*/ 0 w 28"/>
                <a:gd name="T15" fmla="*/ 117 h 234"/>
                <a:gd name="T16" fmla="*/ 0 w 28"/>
                <a:gd name="T17" fmla="*/ 143 h 234"/>
                <a:gd name="T18" fmla="*/ 2 w 28"/>
                <a:gd name="T19" fmla="*/ 168 h 234"/>
                <a:gd name="T20" fmla="*/ 5 w 28"/>
                <a:gd name="T21" fmla="*/ 189 h 234"/>
                <a:gd name="T22" fmla="*/ 10 w 28"/>
                <a:gd name="T23" fmla="*/ 208 h 234"/>
                <a:gd name="T24" fmla="*/ 16 w 28"/>
                <a:gd name="T25" fmla="*/ 222 h 234"/>
                <a:gd name="T26" fmla="*/ 21 w 28"/>
                <a:gd name="T27" fmla="*/ 231 h 234"/>
                <a:gd name="T28" fmla="*/ 28 w 28"/>
                <a:gd name="T29" fmla="*/ 234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34"/>
                <a:gd name="T47" fmla="*/ 28 w 28"/>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34">
                  <a:moveTo>
                    <a:pt x="26" y="0"/>
                  </a:moveTo>
                  <a:lnTo>
                    <a:pt x="20" y="3"/>
                  </a:lnTo>
                  <a:lnTo>
                    <a:pt x="15" y="12"/>
                  </a:lnTo>
                  <a:lnTo>
                    <a:pt x="9" y="26"/>
                  </a:lnTo>
                  <a:lnTo>
                    <a:pt x="5" y="44"/>
                  </a:lnTo>
                  <a:lnTo>
                    <a:pt x="2" y="66"/>
                  </a:lnTo>
                  <a:lnTo>
                    <a:pt x="0" y="91"/>
                  </a:lnTo>
                  <a:lnTo>
                    <a:pt x="0" y="117"/>
                  </a:lnTo>
                  <a:lnTo>
                    <a:pt x="0" y="143"/>
                  </a:lnTo>
                  <a:lnTo>
                    <a:pt x="2" y="168"/>
                  </a:lnTo>
                  <a:lnTo>
                    <a:pt x="5" y="189"/>
                  </a:lnTo>
                  <a:lnTo>
                    <a:pt x="10" y="208"/>
                  </a:lnTo>
                  <a:lnTo>
                    <a:pt x="16" y="222"/>
                  </a:lnTo>
                  <a:lnTo>
                    <a:pt x="21" y="231"/>
                  </a:lnTo>
                  <a:lnTo>
                    <a:pt x="28" y="234"/>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90" name="Line 403"/>
            <p:cNvSpPr>
              <a:spLocks noChangeShapeType="1"/>
            </p:cNvSpPr>
            <p:nvPr/>
          </p:nvSpPr>
          <p:spPr bwMode="auto">
            <a:xfrm flipH="1">
              <a:off x="2971" y="2022"/>
              <a:ext cx="96" cy="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91" name="Line 404"/>
            <p:cNvSpPr>
              <a:spLocks noChangeShapeType="1"/>
            </p:cNvSpPr>
            <p:nvPr/>
          </p:nvSpPr>
          <p:spPr bwMode="auto">
            <a:xfrm>
              <a:off x="2971" y="2185"/>
              <a:ext cx="96" cy="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92" name="Freeform 405"/>
            <p:cNvSpPr>
              <a:spLocks/>
            </p:cNvSpPr>
            <p:nvPr/>
          </p:nvSpPr>
          <p:spPr bwMode="auto">
            <a:xfrm>
              <a:off x="2960" y="2060"/>
              <a:ext cx="11" cy="125"/>
            </a:xfrm>
            <a:custGeom>
              <a:avLst/>
              <a:gdLst>
                <a:gd name="T0" fmla="*/ 11 w 11"/>
                <a:gd name="T1" fmla="*/ 0 h 125"/>
                <a:gd name="T2" fmla="*/ 7 w 11"/>
                <a:gd name="T3" fmla="*/ 4 h 125"/>
                <a:gd name="T4" fmla="*/ 4 w 11"/>
                <a:gd name="T5" fmla="*/ 13 h 125"/>
                <a:gd name="T6" fmla="*/ 2 w 11"/>
                <a:gd name="T7" fmla="*/ 27 h 125"/>
                <a:gd name="T8" fmla="*/ 0 w 11"/>
                <a:gd name="T9" fmla="*/ 44 h 125"/>
                <a:gd name="T10" fmla="*/ 0 w 11"/>
                <a:gd name="T11" fmla="*/ 62 h 125"/>
                <a:gd name="T12" fmla="*/ 0 w 11"/>
                <a:gd name="T13" fmla="*/ 82 h 125"/>
                <a:gd name="T14" fmla="*/ 2 w 11"/>
                <a:gd name="T15" fmla="*/ 99 h 125"/>
                <a:gd name="T16" fmla="*/ 4 w 11"/>
                <a:gd name="T17" fmla="*/ 113 h 125"/>
                <a:gd name="T18" fmla="*/ 7 w 11"/>
                <a:gd name="T19" fmla="*/ 122 h 125"/>
                <a:gd name="T20" fmla="*/ 11 w 11"/>
                <a:gd name="T21" fmla="*/ 125 h 1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25"/>
                <a:gd name="T35" fmla="*/ 11 w 11"/>
                <a:gd name="T36" fmla="*/ 125 h 1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25">
                  <a:moveTo>
                    <a:pt x="11" y="0"/>
                  </a:moveTo>
                  <a:lnTo>
                    <a:pt x="7" y="4"/>
                  </a:lnTo>
                  <a:lnTo>
                    <a:pt x="4" y="13"/>
                  </a:lnTo>
                  <a:lnTo>
                    <a:pt x="2" y="27"/>
                  </a:lnTo>
                  <a:lnTo>
                    <a:pt x="0" y="44"/>
                  </a:lnTo>
                  <a:lnTo>
                    <a:pt x="0" y="62"/>
                  </a:lnTo>
                  <a:lnTo>
                    <a:pt x="0" y="82"/>
                  </a:lnTo>
                  <a:lnTo>
                    <a:pt x="2" y="99"/>
                  </a:lnTo>
                  <a:lnTo>
                    <a:pt x="4" y="113"/>
                  </a:lnTo>
                  <a:lnTo>
                    <a:pt x="7" y="122"/>
                  </a:lnTo>
                  <a:lnTo>
                    <a:pt x="11" y="125"/>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93" name="Rectangle 406"/>
            <p:cNvSpPr>
              <a:spLocks noChangeArrowheads="1"/>
            </p:cNvSpPr>
            <p:nvPr/>
          </p:nvSpPr>
          <p:spPr bwMode="auto">
            <a:xfrm rot="5400000">
              <a:off x="3075" y="1996"/>
              <a:ext cx="132" cy="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700">
                  <a:solidFill>
                    <a:srgbClr val="000000"/>
                  </a:solidFill>
                  <a:latin typeface="Osaka"/>
                </a:rPr>
                <a:t>BAL</a:t>
              </a:r>
              <a:endParaRPr lang="en-US" altLang="ja-JP" sz="2400">
                <a:solidFill>
                  <a:srgbClr val="000000"/>
                </a:solidFill>
                <a:latin typeface="Times" panose="02020603050405020304" pitchFamily="18" charset="0"/>
              </a:endParaRPr>
            </a:p>
          </p:txBody>
        </p:sp>
        <p:sp>
          <p:nvSpPr>
            <p:cNvPr id="177594" name="Line 407"/>
            <p:cNvSpPr>
              <a:spLocks noChangeShapeType="1"/>
            </p:cNvSpPr>
            <p:nvPr/>
          </p:nvSpPr>
          <p:spPr bwMode="auto">
            <a:xfrm flipV="1">
              <a:off x="4404" y="1917"/>
              <a:ext cx="1" cy="15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595" name="Freeform 408"/>
            <p:cNvSpPr>
              <a:spLocks/>
            </p:cNvSpPr>
            <p:nvPr/>
          </p:nvSpPr>
          <p:spPr bwMode="auto">
            <a:xfrm>
              <a:off x="4304" y="2091"/>
              <a:ext cx="113" cy="54"/>
            </a:xfrm>
            <a:custGeom>
              <a:avLst/>
              <a:gdLst>
                <a:gd name="T0" fmla="*/ 0 w 113"/>
                <a:gd name="T1" fmla="*/ 0 h 54"/>
                <a:gd name="T2" fmla="*/ 3 w 113"/>
                <a:gd name="T3" fmla="*/ 14 h 54"/>
                <a:gd name="T4" fmla="*/ 8 w 113"/>
                <a:gd name="T5" fmla="*/ 28 h 54"/>
                <a:gd name="T6" fmla="*/ 16 w 113"/>
                <a:gd name="T7" fmla="*/ 39 h 54"/>
                <a:gd name="T8" fmla="*/ 28 w 113"/>
                <a:gd name="T9" fmla="*/ 47 h 54"/>
                <a:gd name="T10" fmla="*/ 42 w 113"/>
                <a:gd name="T11" fmla="*/ 53 h 54"/>
                <a:gd name="T12" fmla="*/ 56 w 113"/>
                <a:gd name="T13" fmla="*/ 54 h 54"/>
                <a:gd name="T14" fmla="*/ 71 w 113"/>
                <a:gd name="T15" fmla="*/ 53 h 54"/>
                <a:gd name="T16" fmla="*/ 85 w 113"/>
                <a:gd name="T17" fmla="*/ 47 h 54"/>
                <a:gd name="T18" fmla="*/ 97 w 113"/>
                <a:gd name="T19" fmla="*/ 39 h 54"/>
                <a:gd name="T20" fmla="*/ 105 w 113"/>
                <a:gd name="T21" fmla="*/ 28 h 54"/>
                <a:gd name="T22" fmla="*/ 111 w 113"/>
                <a:gd name="T23" fmla="*/ 14 h 54"/>
                <a:gd name="T24" fmla="*/ 113 w 113"/>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3"/>
                <a:gd name="T40" fmla="*/ 0 h 54"/>
                <a:gd name="T41" fmla="*/ 113 w 113"/>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3" h="54">
                  <a:moveTo>
                    <a:pt x="0" y="0"/>
                  </a:moveTo>
                  <a:lnTo>
                    <a:pt x="3" y="14"/>
                  </a:lnTo>
                  <a:lnTo>
                    <a:pt x="8" y="28"/>
                  </a:lnTo>
                  <a:lnTo>
                    <a:pt x="16" y="39"/>
                  </a:lnTo>
                  <a:lnTo>
                    <a:pt x="28" y="47"/>
                  </a:lnTo>
                  <a:lnTo>
                    <a:pt x="42" y="53"/>
                  </a:lnTo>
                  <a:lnTo>
                    <a:pt x="56" y="54"/>
                  </a:lnTo>
                  <a:lnTo>
                    <a:pt x="71" y="53"/>
                  </a:lnTo>
                  <a:lnTo>
                    <a:pt x="85" y="47"/>
                  </a:lnTo>
                  <a:lnTo>
                    <a:pt x="97" y="39"/>
                  </a:lnTo>
                  <a:lnTo>
                    <a:pt x="105" y="28"/>
                  </a:lnTo>
                  <a:lnTo>
                    <a:pt x="111" y="14"/>
                  </a:lnTo>
                  <a:lnTo>
                    <a:pt x="113" y="0"/>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96" name="Freeform 409"/>
            <p:cNvSpPr>
              <a:spLocks/>
            </p:cNvSpPr>
            <p:nvPr/>
          </p:nvSpPr>
          <p:spPr bwMode="auto">
            <a:xfrm>
              <a:off x="4300" y="2059"/>
              <a:ext cx="17" cy="34"/>
            </a:xfrm>
            <a:custGeom>
              <a:avLst/>
              <a:gdLst>
                <a:gd name="T0" fmla="*/ 4 w 17"/>
                <a:gd name="T1" fmla="*/ 34 h 34"/>
                <a:gd name="T2" fmla="*/ 1 w 17"/>
                <a:gd name="T3" fmla="*/ 23 h 34"/>
                <a:gd name="T4" fmla="*/ 0 w 17"/>
                <a:gd name="T5" fmla="*/ 14 h 34"/>
                <a:gd name="T6" fmla="*/ 1 w 17"/>
                <a:gd name="T7" fmla="*/ 6 h 34"/>
                <a:gd name="T8" fmla="*/ 6 w 17"/>
                <a:gd name="T9" fmla="*/ 1 h 34"/>
                <a:gd name="T10" fmla="*/ 11 w 17"/>
                <a:gd name="T11" fmla="*/ 0 h 34"/>
                <a:gd name="T12" fmla="*/ 17 w 17"/>
                <a:gd name="T13" fmla="*/ 1 h 34"/>
                <a:gd name="T14" fmla="*/ 0 60000 65536"/>
                <a:gd name="T15" fmla="*/ 0 60000 65536"/>
                <a:gd name="T16" fmla="*/ 0 60000 65536"/>
                <a:gd name="T17" fmla="*/ 0 60000 65536"/>
                <a:gd name="T18" fmla="*/ 0 60000 65536"/>
                <a:gd name="T19" fmla="*/ 0 60000 65536"/>
                <a:gd name="T20" fmla="*/ 0 60000 65536"/>
                <a:gd name="T21" fmla="*/ 0 w 17"/>
                <a:gd name="T22" fmla="*/ 0 h 34"/>
                <a:gd name="T23" fmla="*/ 17 w 1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4">
                  <a:moveTo>
                    <a:pt x="4" y="34"/>
                  </a:moveTo>
                  <a:lnTo>
                    <a:pt x="1" y="23"/>
                  </a:lnTo>
                  <a:lnTo>
                    <a:pt x="0" y="14"/>
                  </a:lnTo>
                  <a:lnTo>
                    <a:pt x="1" y="6"/>
                  </a:lnTo>
                  <a:lnTo>
                    <a:pt x="6" y="1"/>
                  </a:lnTo>
                  <a:lnTo>
                    <a:pt x="11" y="0"/>
                  </a:lnTo>
                  <a:lnTo>
                    <a:pt x="17" y="1"/>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597" name="Freeform 410"/>
            <p:cNvSpPr>
              <a:spLocks/>
            </p:cNvSpPr>
            <p:nvPr/>
          </p:nvSpPr>
          <p:spPr bwMode="auto">
            <a:xfrm>
              <a:off x="4404" y="2056"/>
              <a:ext cx="17" cy="34"/>
            </a:xfrm>
            <a:custGeom>
              <a:avLst/>
              <a:gdLst>
                <a:gd name="T0" fmla="*/ 13 w 17"/>
                <a:gd name="T1" fmla="*/ 34 h 34"/>
                <a:gd name="T2" fmla="*/ 16 w 17"/>
                <a:gd name="T3" fmla="*/ 23 h 34"/>
                <a:gd name="T4" fmla="*/ 17 w 17"/>
                <a:gd name="T5" fmla="*/ 14 h 34"/>
                <a:gd name="T6" fmla="*/ 16 w 17"/>
                <a:gd name="T7" fmla="*/ 6 h 34"/>
                <a:gd name="T8" fmla="*/ 12 w 17"/>
                <a:gd name="T9" fmla="*/ 1 h 34"/>
                <a:gd name="T10" fmla="*/ 6 w 17"/>
                <a:gd name="T11" fmla="*/ 0 h 34"/>
                <a:gd name="T12" fmla="*/ 0 w 17"/>
                <a:gd name="T13" fmla="*/ 1 h 34"/>
                <a:gd name="T14" fmla="*/ 0 60000 65536"/>
                <a:gd name="T15" fmla="*/ 0 60000 65536"/>
                <a:gd name="T16" fmla="*/ 0 60000 65536"/>
                <a:gd name="T17" fmla="*/ 0 60000 65536"/>
                <a:gd name="T18" fmla="*/ 0 60000 65536"/>
                <a:gd name="T19" fmla="*/ 0 60000 65536"/>
                <a:gd name="T20" fmla="*/ 0 60000 65536"/>
                <a:gd name="T21" fmla="*/ 0 w 17"/>
                <a:gd name="T22" fmla="*/ 0 h 34"/>
                <a:gd name="T23" fmla="*/ 17 w 1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4">
                  <a:moveTo>
                    <a:pt x="13" y="34"/>
                  </a:moveTo>
                  <a:lnTo>
                    <a:pt x="16" y="23"/>
                  </a:lnTo>
                  <a:lnTo>
                    <a:pt x="17" y="14"/>
                  </a:lnTo>
                  <a:lnTo>
                    <a:pt x="16" y="6"/>
                  </a:lnTo>
                  <a:lnTo>
                    <a:pt x="12" y="1"/>
                  </a:lnTo>
                  <a:lnTo>
                    <a:pt x="6" y="0"/>
                  </a:lnTo>
                  <a:lnTo>
                    <a:pt x="0" y="1"/>
                  </a:lnTo>
                </a:path>
              </a:pathLst>
            </a:custGeom>
            <a:noFill/>
            <a:ln w="95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aphicFrame>
        <p:nvGraphicFramePr>
          <p:cNvPr id="177156" name="Object 2"/>
          <p:cNvGraphicFramePr>
            <a:graphicFrameLocks/>
          </p:cNvGraphicFramePr>
          <p:nvPr/>
        </p:nvGraphicFramePr>
        <p:xfrm>
          <a:off x="6804025" y="692150"/>
          <a:ext cx="1871663" cy="1657350"/>
        </p:xfrm>
        <a:graphic>
          <a:graphicData uri="http://schemas.openxmlformats.org/presentationml/2006/ole">
            <mc:AlternateContent xmlns:mc="http://schemas.openxmlformats.org/markup-compatibility/2006">
              <mc:Choice xmlns:v="urn:schemas-microsoft-com:vml" Requires="v">
                <p:oleObj spid="_x0000_s177712" r:id="rId4" imgW="3562350" imgH="2552700" progId="">
                  <p:embed/>
                </p:oleObj>
              </mc:Choice>
              <mc:Fallback>
                <p:oleObj r:id="rId4" imgW="3562350" imgH="2552700" progId="">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692150"/>
                        <a:ext cx="1871663"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7157" name="Line 413"/>
          <p:cNvSpPr>
            <a:spLocks noChangeShapeType="1"/>
          </p:cNvSpPr>
          <p:nvPr/>
        </p:nvSpPr>
        <p:spPr bwMode="auto">
          <a:xfrm>
            <a:off x="2484438" y="2636838"/>
            <a:ext cx="0" cy="720725"/>
          </a:xfrm>
          <a:prstGeom prst="line">
            <a:avLst/>
          </a:prstGeom>
          <a:noFill/>
          <a:ln w="38100">
            <a:solidFill>
              <a:srgbClr val="FF0066"/>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7158" name="Text Box 415"/>
          <p:cNvSpPr txBox="1">
            <a:spLocks noChangeArrowheads="1"/>
          </p:cNvSpPr>
          <p:nvPr/>
        </p:nvSpPr>
        <p:spPr bwMode="auto">
          <a:xfrm>
            <a:off x="6659563" y="2589213"/>
            <a:ext cx="23764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58"/>
                </a:solidFill>
                <a:latin typeface="ＭＳ Ｐゴシック" panose="020B0600070205080204" pitchFamily="50" charset="-128"/>
              </a:rPr>
              <a:t>外部バンパー部分と</a:t>
            </a:r>
            <a:endParaRPr lang="en-US" altLang="ja-JP" sz="2000">
              <a:solidFill>
                <a:srgbClr val="000058"/>
              </a:solidFill>
              <a:latin typeface="ＭＳ Ｐゴシック" panose="020B0600070205080204" pitchFamily="50" charset="-128"/>
            </a:endParaRPr>
          </a:p>
          <a:p>
            <a:pPr eaLnBrk="1" hangingPunct="1">
              <a:spcBef>
                <a:spcPct val="0"/>
              </a:spcBef>
              <a:buFontTx/>
              <a:buNone/>
            </a:pPr>
            <a:r>
              <a:rPr lang="ja-JP" altLang="en-US" sz="2000">
                <a:solidFill>
                  <a:srgbClr val="000058"/>
                </a:solidFill>
                <a:latin typeface="ＭＳ Ｐゴシック" panose="020B0600070205080204" pitchFamily="50" charset="-128"/>
              </a:rPr>
              <a:t>バルーンまでの長さ、</a:t>
            </a:r>
            <a:endParaRPr lang="en-US" altLang="ja-JP" sz="2000">
              <a:solidFill>
                <a:srgbClr val="000058"/>
              </a:solidFill>
              <a:latin typeface="ＭＳ Ｐゴシック" panose="020B0600070205080204" pitchFamily="50" charset="-128"/>
            </a:endParaRPr>
          </a:p>
          <a:p>
            <a:pPr eaLnBrk="1" hangingPunct="1">
              <a:spcBef>
                <a:spcPct val="0"/>
              </a:spcBef>
              <a:buFontTx/>
              <a:buNone/>
            </a:pPr>
            <a:r>
              <a:rPr lang="ja-JP" altLang="en-US" sz="2000">
                <a:solidFill>
                  <a:srgbClr val="000058"/>
                </a:solidFill>
                <a:latin typeface="ＭＳ Ｐゴシック" panose="020B0600070205080204" pitchFamily="50" charset="-128"/>
              </a:rPr>
              <a:t>カテーテルの太さに</a:t>
            </a:r>
            <a:endParaRPr lang="en-US" altLang="ja-JP" sz="2000">
              <a:solidFill>
                <a:srgbClr val="000058"/>
              </a:solidFill>
              <a:latin typeface="ＭＳ Ｐゴシック" panose="020B0600070205080204" pitchFamily="50" charset="-128"/>
            </a:endParaRPr>
          </a:p>
          <a:p>
            <a:pPr eaLnBrk="1" hangingPunct="1">
              <a:spcBef>
                <a:spcPct val="0"/>
              </a:spcBef>
              <a:buFontTx/>
              <a:buNone/>
            </a:pPr>
            <a:r>
              <a:rPr lang="ja-JP" altLang="en-US" sz="2000">
                <a:solidFill>
                  <a:srgbClr val="000058"/>
                </a:solidFill>
                <a:latin typeface="ＭＳ Ｐゴシック" panose="020B0600070205080204" pitchFamily="50" charset="-128"/>
              </a:rPr>
              <a:t>より、いろいろな組</a:t>
            </a:r>
            <a:endParaRPr lang="en-US" altLang="ja-JP" sz="2000">
              <a:solidFill>
                <a:srgbClr val="000058"/>
              </a:solidFill>
              <a:latin typeface="ＭＳ Ｐゴシック" panose="020B0600070205080204" pitchFamily="50" charset="-128"/>
            </a:endParaRPr>
          </a:p>
          <a:p>
            <a:pPr eaLnBrk="1" hangingPunct="1">
              <a:spcBef>
                <a:spcPct val="0"/>
              </a:spcBef>
              <a:buFontTx/>
              <a:buNone/>
            </a:pPr>
            <a:r>
              <a:rPr lang="ja-JP" altLang="en-US" sz="2000">
                <a:solidFill>
                  <a:srgbClr val="000058"/>
                </a:solidFill>
                <a:latin typeface="ＭＳ Ｐゴシック" panose="020B0600070205080204" pitchFamily="50" charset="-128"/>
              </a:rPr>
              <a:t>み合わせがある。</a:t>
            </a:r>
          </a:p>
        </p:txBody>
      </p:sp>
      <p:sp>
        <p:nvSpPr>
          <p:cNvPr id="177159" name="テキスト ボックス 415"/>
          <p:cNvSpPr txBox="1">
            <a:spLocks noChangeArrowheads="1"/>
          </p:cNvSpPr>
          <p:nvPr/>
        </p:nvSpPr>
        <p:spPr bwMode="auto">
          <a:xfrm>
            <a:off x="323850" y="25400"/>
            <a:ext cx="3865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000000"/>
                </a:solidFill>
                <a:latin typeface="Times" panose="02020603050405020304" pitchFamily="18" charset="0"/>
              </a:rPr>
              <a:t>胃瘻カテーテルの種類 </a:t>
            </a:r>
          </a:p>
        </p:txBody>
      </p:sp>
      <p:pic>
        <p:nvPicPr>
          <p:cNvPr id="177160" name="Picture 3"/>
          <p:cNvPicPr>
            <a:picLocks noChangeAspect="1" noChangeArrowheads="1"/>
          </p:cNvPicPr>
          <p:nvPr/>
        </p:nvPicPr>
        <p:blipFill>
          <a:blip r:embed="rId6">
            <a:lum bright="30000"/>
            <a:extLst>
              <a:ext uri="{28A0092B-C50C-407E-A947-70E740481C1C}">
                <a14:useLocalDpi xmlns:a14="http://schemas.microsoft.com/office/drawing/2010/main" val="0"/>
              </a:ext>
            </a:extLst>
          </a:blip>
          <a:srcRect l="1733" t="-1135" b="-5057"/>
          <a:stretch>
            <a:fillRect/>
          </a:stretch>
        </p:blipFill>
        <p:spPr bwMode="auto">
          <a:xfrm>
            <a:off x="323850" y="4722813"/>
            <a:ext cx="3743325"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1" name="テキスト ボックス 417"/>
          <p:cNvSpPr txBox="1">
            <a:spLocks noChangeArrowheads="1"/>
          </p:cNvSpPr>
          <p:nvPr/>
        </p:nvSpPr>
        <p:spPr bwMode="auto">
          <a:xfrm>
            <a:off x="3081338" y="1484313"/>
            <a:ext cx="5540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Times" panose="02020603050405020304" pitchFamily="18" charset="0"/>
              </a:rPr>
              <a:t>ストッパーが可動式</a:t>
            </a:r>
          </a:p>
        </p:txBody>
      </p:sp>
      <p:cxnSp>
        <p:nvCxnSpPr>
          <p:cNvPr id="420" name="直線矢印コネクタ 419"/>
          <p:cNvCxnSpPr/>
          <p:nvPr/>
        </p:nvCxnSpPr>
        <p:spPr>
          <a:xfrm flipH="1">
            <a:off x="2663825" y="3160713"/>
            <a:ext cx="53975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1" name="直線矢印コネクタ 420"/>
          <p:cNvCxnSpPr/>
          <p:nvPr/>
        </p:nvCxnSpPr>
        <p:spPr>
          <a:xfrm flipH="1">
            <a:off x="2843213" y="3357563"/>
            <a:ext cx="288925" cy="14398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7164" name="テキスト ボックス 423"/>
          <p:cNvSpPr txBox="1">
            <a:spLocks noChangeArrowheads="1"/>
          </p:cNvSpPr>
          <p:nvPr/>
        </p:nvSpPr>
        <p:spPr bwMode="auto">
          <a:xfrm>
            <a:off x="274638" y="6113463"/>
            <a:ext cx="3876675" cy="461962"/>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Times" panose="02020603050405020304" pitchFamily="18" charset="0"/>
              </a:rPr>
              <a:t>チューブ型バンパータイプ</a:t>
            </a:r>
          </a:p>
        </p:txBody>
      </p:sp>
      <p:sp>
        <p:nvSpPr>
          <p:cNvPr id="177165" name="テキスト ボックス 426"/>
          <p:cNvSpPr txBox="1">
            <a:spLocks noChangeArrowheads="1"/>
          </p:cNvSpPr>
          <p:nvPr/>
        </p:nvSpPr>
        <p:spPr bwMode="auto">
          <a:xfrm>
            <a:off x="4140200" y="765175"/>
            <a:ext cx="2338388" cy="830263"/>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Times" panose="02020603050405020304" pitchFamily="18" charset="0"/>
              </a:rPr>
              <a:t>ボタン型</a:t>
            </a:r>
            <a:endParaRPr lang="en-US" altLang="ja-JP" sz="2400">
              <a:solidFill>
                <a:srgbClr val="000000"/>
              </a:solidFill>
              <a:latin typeface="Times" panose="02020603050405020304" pitchFamily="18" charset="0"/>
            </a:endParaRPr>
          </a:p>
          <a:p>
            <a:pPr eaLnBrk="1" hangingPunct="1">
              <a:spcBef>
                <a:spcPct val="0"/>
              </a:spcBef>
              <a:buFontTx/>
              <a:buNone/>
            </a:pPr>
            <a:r>
              <a:rPr lang="ja-JP" altLang="en-US" sz="2400">
                <a:solidFill>
                  <a:srgbClr val="000000"/>
                </a:solidFill>
                <a:latin typeface="Times" panose="02020603050405020304" pitchFamily="18" charset="0"/>
              </a:rPr>
              <a:t>バルーンタイプ</a:t>
            </a:r>
          </a:p>
        </p:txBody>
      </p:sp>
      <p:sp>
        <p:nvSpPr>
          <p:cNvPr id="428" name="正方形/長方形 427"/>
          <p:cNvSpPr/>
          <p:nvPr/>
        </p:nvSpPr>
        <p:spPr>
          <a:xfrm>
            <a:off x="4140200" y="1773238"/>
            <a:ext cx="2519363" cy="251936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pic>
        <p:nvPicPr>
          <p:cNvPr id="177167" name="Picture 4"/>
          <p:cNvPicPr>
            <a:picLocks noChangeAspect="1" noChangeArrowheads="1"/>
          </p:cNvPicPr>
          <p:nvPr/>
        </p:nvPicPr>
        <p:blipFill>
          <a:blip r:embed="rId7">
            <a:lum contrast="12000"/>
            <a:extLst>
              <a:ext uri="{28A0092B-C50C-407E-A947-70E740481C1C}">
                <a14:useLocalDpi xmlns:a14="http://schemas.microsoft.com/office/drawing/2010/main" val="0"/>
              </a:ext>
            </a:extLst>
          </a:blip>
          <a:srcRect l="8664" r="13048"/>
          <a:stretch>
            <a:fillRect/>
          </a:stretch>
        </p:blipFill>
        <p:spPr bwMode="auto">
          <a:xfrm>
            <a:off x="5545138" y="4437063"/>
            <a:ext cx="12954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8" name="テキスト ボックス 429"/>
          <p:cNvSpPr txBox="1">
            <a:spLocks noChangeArrowheads="1"/>
          </p:cNvSpPr>
          <p:nvPr/>
        </p:nvSpPr>
        <p:spPr bwMode="auto">
          <a:xfrm>
            <a:off x="6937375" y="4460875"/>
            <a:ext cx="1414463" cy="120015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Times" panose="02020603050405020304" pitchFamily="18" charset="0"/>
              </a:rPr>
              <a:t>ボタン型</a:t>
            </a:r>
            <a:endParaRPr lang="en-US" altLang="ja-JP" sz="2400">
              <a:solidFill>
                <a:srgbClr val="000000"/>
              </a:solidFill>
              <a:latin typeface="Times" panose="02020603050405020304" pitchFamily="18" charset="0"/>
            </a:endParaRPr>
          </a:p>
          <a:p>
            <a:pPr eaLnBrk="1" hangingPunct="1">
              <a:spcBef>
                <a:spcPct val="0"/>
              </a:spcBef>
              <a:buFontTx/>
              <a:buNone/>
            </a:pPr>
            <a:r>
              <a:rPr lang="ja-JP" altLang="en-US" sz="2400">
                <a:solidFill>
                  <a:srgbClr val="000000"/>
                </a:solidFill>
                <a:latin typeface="Times" panose="02020603050405020304" pitchFamily="18" charset="0"/>
              </a:rPr>
              <a:t>バンパー</a:t>
            </a:r>
            <a:endParaRPr lang="en-US" altLang="ja-JP" sz="2400">
              <a:solidFill>
                <a:srgbClr val="000000"/>
              </a:solidFill>
              <a:latin typeface="Times" panose="02020603050405020304" pitchFamily="18" charset="0"/>
            </a:endParaRPr>
          </a:p>
          <a:p>
            <a:pPr eaLnBrk="1" hangingPunct="1">
              <a:spcBef>
                <a:spcPct val="0"/>
              </a:spcBef>
              <a:buFontTx/>
              <a:buNone/>
            </a:pPr>
            <a:r>
              <a:rPr lang="ja-JP" altLang="en-US" sz="2400">
                <a:solidFill>
                  <a:srgbClr val="000000"/>
                </a:solidFill>
                <a:latin typeface="Times" panose="02020603050405020304" pitchFamily="18" charset="0"/>
              </a:rPr>
              <a:t>タイプ</a:t>
            </a:r>
          </a:p>
        </p:txBody>
      </p:sp>
      <p:sp>
        <p:nvSpPr>
          <p:cNvPr id="177169" name="テキスト ボックス 430"/>
          <p:cNvSpPr txBox="1">
            <a:spLocks noChangeArrowheads="1"/>
          </p:cNvSpPr>
          <p:nvPr/>
        </p:nvSpPr>
        <p:spPr bwMode="auto">
          <a:xfrm>
            <a:off x="6985000" y="5661025"/>
            <a:ext cx="197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00"/>
                </a:solidFill>
                <a:latin typeface="Times" panose="02020603050405020304" pitchFamily="18" charset="0"/>
              </a:rPr>
              <a:t>例「カンガ</a:t>
            </a:r>
            <a:endParaRPr lang="en-US" altLang="ja-JP" sz="2000">
              <a:solidFill>
                <a:srgbClr val="000000"/>
              </a:solidFill>
              <a:latin typeface="Times" panose="02020603050405020304" pitchFamily="18" charset="0"/>
            </a:endParaRPr>
          </a:p>
          <a:p>
            <a:pPr eaLnBrk="1" hangingPunct="1">
              <a:spcBef>
                <a:spcPct val="0"/>
              </a:spcBef>
              <a:buFontTx/>
              <a:buNone/>
            </a:pPr>
            <a:r>
              <a:rPr lang="ja-JP" altLang="en-US" sz="2000">
                <a:solidFill>
                  <a:srgbClr val="000000"/>
                </a:solidFill>
                <a:latin typeface="Times" panose="02020603050405020304" pitchFamily="18" charset="0"/>
              </a:rPr>
              <a:t>　ルーボタン」</a:t>
            </a:r>
          </a:p>
        </p:txBody>
      </p:sp>
      <p:sp>
        <p:nvSpPr>
          <p:cNvPr id="177170" name="Rectangle 6"/>
          <p:cNvSpPr>
            <a:spLocks noChangeArrowheads="1"/>
          </p:cNvSpPr>
          <p:nvPr/>
        </p:nvSpPr>
        <p:spPr bwMode="auto">
          <a:xfrm>
            <a:off x="347663" y="523875"/>
            <a:ext cx="8388350" cy="36513"/>
          </a:xfrm>
          <a:prstGeom prst="rect">
            <a:avLst/>
          </a:prstGeom>
          <a:solidFill>
            <a:schemeClr val="tx1"/>
          </a:solidFill>
          <a:ln w="9525">
            <a:solidFill>
              <a:srgbClr val="000000"/>
            </a:solidFill>
            <a:miter lim="800000"/>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latin typeface="Times" panose="02020603050405020304" pitchFamily="18" charset="0"/>
            </a:endParaRPr>
          </a:p>
        </p:txBody>
      </p:sp>
      <p:grpSp>
        <p:nvGrpSpPr>
          <p:cNvPr id="177171" name="図形グループ 677"/>
          <p:cNvGrpSpPr>
            <a:grpSpLocks/>
          </p:cNvGrpSpPr>
          <p:nvPr/>
        </p:nvGrpSpPr>
        <p:grpSpPr bwMode="auto">
          <a:xfrm>
            <a:off x="900113" y="836613"/>
            <a:ext cx="2232025" cy="3357562"/>
            <a:chOff x="646113" y="3743325"/>
            <a:chExt cx="1258888" cy="2713038"/>
          </a:xfrm>
        </p:grpSpPr>
        <p:grpSp>
          <p:nvGrpSpPr>
            <p:cNvPr id="177180" name="図形グループ 672"/>
            <p:cNvGrpSpPr>
              <a:grpSpLocks/>
            </p:cNvGrpSpPr>
            <p:nvPr/>
          </p:nvGrpSpPr>
          <p:grpSpPr bwMode="auto">
            <a:xfrm>
              <a:off x="646113" y="5648325"/>
              <a:ext cx="1258888" cy="434975"/>
              <a:chOff x="646113" y="5648325"/>
              <a:chExt cx="1258888" cy="434975"/>
            </a:xfrm>
          </p:grpSpPr>
          <p:sp>
            <p:nvSpPr>
              <p:cNvPr id="177462" name="Freeform 19"/>
              <p:cNvSpPr>
                <a:spLocks/>
              </p:cNvSpPr>
              <p:nvPr/>
            </p:nvSpPr>
            <p:spPr bwMode="auto">
              <a:xfrm>
                <a:off x="779463" y="5648325"/>
                <a:ext cx="393700" cy="50800"/>
              </a:xfrm>
              <a:custGeom>
                <a:avLst/>
                <a:gdLst>
                  <a:gd name="T0" fmla="*/ 0 w 248"/>
                  <a:gd name="T1" fmla="*/ 0 h 32"/>
                  <a:gd name="T2" fmla="*/ 2147483647 w 248"/>
                  <a:gd name="T3" fmla="*/ 2147483647 h 32"/>
                  <a:gd name="T4" fmla="*/ 2147483647 w 248"/>
                  <a:gd name="T5" fmla="*/ 2147483647 h 32"/>
                  <a:gd name="T6" fmla="*/ 0 60000 65536"/>
                  <a:gd name="T7" fmla="*/ 0 60000 65536"/>
                  <a:gd name="T8" fmla="*/ 0 60000 65536"/>
                  <a:gd name="T9" fmla="*/ 0 w 248"/>
                  <a:gd name="T10" fmla="*/ 0 h 32"/>
                  <a:gd name="T11" fmla="*/ 248 w 248"/>
                  <a:gd name="T12" fmla="*/ 32 h 32"/>
                </a:gdLst>
                <a:ahLst/>
                <a:cxnLst>
                  <a:cxn ang="T6">
                    <a:pos x="T0" y="T1"/>
                  </a:cxn>
                  <a:cxn ang="T7">
                    <a:pos x="T2" y="T3"/>
                  </a:cxn>
                  <a:cxn ang="T8">
                    <a:pos x="T4" y="T5"/>
                  </a:cxn>
                </a:cxnLst>
                <a:rect l="T9" t="T10" r="T11" b="T12"/>
                <a:pathLst>
                  <a:path w="248" h="32">
                    <a:moveTo>
                      <a:pt x="0" y="0"/>
                    </a:moveTo>
                    <a:cubicBezTo>
                      <a:pt x="83" y="13"/>
                      <a:pt x="115" y="18"/>
                      <a:pt x="216" y="24"/>
                    </a:cubicBezTo>
                    <a:cubicBezTo>
                      <a:pt x="226" y="26"/>
                      <a:pt x="248" y="32"/>
                      <a:pt x="248" y="32"/>
                    </a:cubicBezTo>
                  </a:path>
                </a:pathLst>
              </a:custGeom>
              <a:solidFill>
                <a:srgbClr val="ABAB00"/>
              </a:solidFill>
              <a:ln w="9525">
                <a:solidFill>
                  <a:srgbClr val="ABAB00"/>
                </a:solidFill>
                <a:round/>
                <a:headEnd/>
                <a:tailEnd/>
              </a:ln>
            </p:spPr>
            <p:txBody>
              <a:bodyPr wrap="none" anchor="ctr"/>
              <a:lstStyle/>
              <a:p>
                <a:endParaRPr lang="ja-JP" altLang="en-US"/>
              </a:p>
            </p:txBody>
          </p:sp>
          <p:sp>
            <p:nvSpPr>
              <p:cNvPr id="177463" name="Freeform 20"/>
              <p:cNvSpPr>
                <a:spLocks/>
              </p:cNvSpPr>
              <p:nvPr/>
            </p:nvSpPr>
            <p:spPr bwMode="auto">
              <a:xfrm>
                <a:off x="735013" y="5788025"/>
                <a:ext cx="431800" cy="63500"/>
              </a:xfrm>
              <a:custGeom>
                <a:avLst/>
                <a:gdLst>
                  <a:gd name="T0" fmla="*/ 0 w 272"/>
                  <a:gd name="T1" fmla="*/ 0 h 40"/>
                  <a:gd name="T2" fmla="*/ 2147483647 w 272"/>
                  <a:gd name="T3" fmla="*/ 2147483647 h 40"/>
                  <a:gd name="T4" fmla="*/ 2147483647 w 272"/>
                  <a:gd name="T5" fmla="*/ 2147483647 h 40"/>
                  <a:gd name="T6" fmla="*/ 2147483647 w 272"/>
                  <a:gd name="T7" fmla="*/ 2147483647 h 40"/>
                  <a:gd name="T8" fmla="*/ 0 60000 65536"/>
                  <a:gd name="T9" fmla="*/ 0 60000 65536"/>
                  <a:gd name="T10" fmla="*/ 0 60000 65536"/>
                  <a:gd name="T11" fmla="*/ 0 60000 65536"/>
                  <a:gd name="T12" fmla="*/ 0 w 272"/>
                  <a:gd name="T13" fmla="*/ 0 h 40"/>
                  <a:gd name="T14" fmla="*/ 272 w 272"/>
                  <a:gd name="T15" fmla="*/ 40 h 40"/>
                </a:gdLst>
                <a:ahLst/>
                <a:cxnLst>
                  <a:cxn ang="T8">
                    <a:pos x="T0" y="T1"/>
                  </a:cxn>
                  <a:cxn ang="T9">
                    <a:pos x="T2" y="T3"/>
                  </a:cxn>
                  <a:cxn ang="T10">
                    <a:pos x="T4" y="T5"/>
                  </a:cxn>
                  <a:cxn ang="T11">
                    <a:pos x="T6" y="T7"/>
                  </a:cxn>
                </a:cxnLst>
                <a:rect l="T12" t="T13" r="T14" b="T15"/>
                <a:pathLst>
                  <a:path w="272" h="40">
                    <a:moveTo>
                      <a:pt x="0" y="0"/>
                    </a:moveTo>
                    <a:cubicBezTo>
                      <a:pt x="63" y="15"/>
                      <a:pt x="126" y="18"/>
                      <a:pt x="192" y="24"/>
                    </a:cubicBezTo>
                    <a:cubicBezTo>
                      <a:pt x="208" y="26"/>
                      <a:pt x="224" y="28"/>
                      <a:pt x="240" y="32"/>
                    </a:cubicBezTo>
                    <a:cubicBezTo>
                      <a:pt x="250" y="34"/>
                      <a:pt x="272" y="40"/>
                      <a:pt x="272" y="40"/>
                    </a:cubicBezTo>
                  </a:path>
                </a:pathLst>
              </a:custGeom>
              <a:solidFill>
                <a:srgbClr val="ABAB00"/>
              </a:solidFill>
              <a:ln w="9525">
                <a:solidFill>
                  <a:srgbClr val="ABAB00"/>
                </a:solidFill>
                <a:round/>
                <a:headEnd/>
                <a:tailEnd/>
              </a:ln>
            </p:spPr>
            <p:txBody>
              <a:bodyPr wrap="none" anchor="ctr"/>
              <a:lstStyle/>
              <a:p>
                <a:endParaRPr lang="ja-JP" altLang="en-US"/>
              </a:p>
            </p:txBody>
          </p:sp>
          <p:sp>
            <p:nvSpPr>
              <p:cNvPr id="177464" name="Freeform 21"/>
              <p:cNvSpPr>
                <a:spLocks/>
              </p:cNvSpPr>
              <p:nvPr/>
            </p:nvSpPr>
            <p:spPr bwMode="auto">
              <a:xfrm>
                <a:off x="1376363" y="5711825"/>
                <a:ext cx="406400" cy="1588"/>
              </a:xfrm>
              <a:custGeom>
                <a:avLst/>
                <a:gdLst>
                  <a:gd name="T0" fmla="*/ 0 w 256"/>
                  <a:gd name="T1" fmla="*/ 0 h 1"/>
                  <a:gd name="T2" fmla="*/ 2147483647 w 256"/>
                  <a:gd name="T3" fmla="*/ 0 h 1"/>
                  <a:gd name="T4" fmla="*/ 0 60000 65536"/>
                  <a:gd name="T5" fmla="*/ 0 60000 65536"/>
                  <a:gd name="T6" fmla="*/ 0 w 256"/>
                  <a:gd name="T7" fmla="*/ 0 h 1"/>
                  <a:gd name="T8" fmla="*/ 256 w 256"/>
                  <a:gd name="T9" fmla="*/ 1 h 1"/>
                </a:gdLst>
                <a:ahLst/>
                <a:cxnLst>
                  <a:cxn ang="T4">
                    <a:pos x="T0" y="T1"/>
                  </a:cxn>
                  <a:cxn ang="T5">
                    <a:pos x="T2" y="T3"/>
                  </a:cxn>
                </a:cxnLst>
                <a:rect l="T6" t="T7" r="T8" b="T9"/>
                <a:pathLst>
                  <a:path w="256" h="1">
                    <a:moveTo>
                      <a:pt x="0" y="0"/>
                    </a:moveTo>
                    <a:cubicBezTo>
                      <a:pt x="85" y="0"/>
                      <a:pt x="170" y="0"/>
                      <a:pt x="256" y="0"/>
                    </a:cubicBezTo>
                  </a:path>
                </a:pathLst>
              </a:custGeom>
              <a:noFill/>
              <a:ln w="9525">
                <a:solidFill>
                  <a:srgbClr val="ABAB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7465" name="Freeform 22"/>
              <p:cNvSpPr>
                <a:spLocks/>
              </p:cNvSpPr>
              <p:nvPr/>
            </p:nvSpPr>
            <p:spPr bwMode="auto">
              <a:xfrm>
                <a:off x="1382713" y="5851525"/>
                <a:ext cx="406400" cy="38100"/>
              </a:xfrm>
              <a:custGeom>
                <a:avLst/>
                <a:gdLst>
                  <a:gd name="T0" fmla="*/ 0 w 256"/>
                  <a:gd name="T1" fmla="*/ 0 h 24"/>
                  <a:gd name="T2" fmla="*/ 2147483647 w 256"/>
                  <a:gd name="T3" fmla="*/ 2147483647 h 24"/>
                  <a:gd name="T4" fmla="*/ 0 60000 65536"/>
                  <a:gd name="T5" fmla="*/ 0 60000 65536"/>
                  <a:gd name="T6" fmla="*/ 0 w 256"/>
                  <a:gd name="T7" fmla="*/ 0 h 24"/>
                  <a:gd name="T8" fmla="*/ 256 w 256"/>
                  <a:gd name="T9" fmla="*/ 24 h 24"/>
                </a:gdLst>
                <a:ahLst/>
                <a:cxnLst>
                  <a:cxn ang="T4">
                    <a:pos x="T0" y="T1"/>
                  </a:cxn>
                  <a:cxn ang="T5">
                    <a:pos x="T2" y="T3"/>
                  </a:cxn>
                </a:cxnLst>
                <a:rect l="T6" t="T7" r="T8" b="T9"/>
                <a:pathLst>
                  <a:path w="256" h="24">
                    <a:moveTo>
                      <a:pt x="0" y="0"/>
                    </a:moveTo>
                    <a:cubicBezTo>
                      <a:pt x="84" y="12"/>
                      <a:pt x="170" y="24"/>
                      <a:pt x="256" y="24"/>
                    </a:cubicBezTo>
                  </a:path>
                </a:pathLst>
              </a:custGeom>
              <a:noFill/>
              <a:ln w="9525">
                <a:solidFill>
                  <a:srgbClr val="ABAB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7466" name="Freeform 23"/>
              <p:cNvSpPr>
                <a:spLocks/>
              </p:cNvSpPr>
              <p:nvPr/>
            </p:nvSpPr>
            <p:spPr bwMode="auto">
              <a:xfrm>
                <a:off x="1173163" y="5711825"/>
                <a:ext cx="1588" cy="139700"/>
              </a:xfrm>
              <a:custGeom>
                <a:avLst/>
                <a:gdLst>
                  <a:gd name="T0" fmla="*/ 0 w 1"/>
                  <a:gd name="T1" fmla="*/ 0 h 88"/>
                  <a:gd name="T2" fmla="*/ 0 w 1"/>
                  <a:gd name="T3" fmla="*/ 2147483647 h 88"/>
                  <a:gd name="T4" fmla="*/ 0 60000 65536"/>
                  <a:gd name="T5" fmla="*/ 0 60000 65536"/>
                  <a:gd name="T6" fmla="*/ 0 w 1"/>
                  <a:gd name="T7" fmla="*/ 0 h 88"/>
                  <a:gd name="T8" fmla="*/ 1 w 1"/>
                  <a:gd name="T9" fmla="*/ 88 h 88"/>
                </a:gdLst>
                <a:ahLst/>
                <a:cxnLst>
                  <a:cxn ang="T4">
                    <a:pos x="T0" y="T1"/>
                  </a:cxn>
                  <a:cxn ang="T5">
                    <a:pos x="T2" y="T3"/>
                  </a:cxn>
                </a:cxnLst>
                <a:rect l="T6" t="T7" r="T8" b="T9"/>
                <a:pathLst>
                  <a:path w="1" h="88">
                    <a:moveTo>
                      <a:pt x="0" y="0"/>
                    </a:moveTo>
                    <a:cubicBezTo>
                      <a:pt x="0" y="29"/>
                      <a:pt x="0" y="58"/>
                      <a:pt x="0" y="88"/>
                    </a:cubicBezTo>
                  </a:path>
                </a:pathLst>
              </a:custGeom>
              <a:solidFill>
                <a:srgbClr val="ABAB00"/>
              </a:solidFill>
              <a:ln w="9525">
                <a:solidFill>
                  <a:srgbClr val="ABAB00"/>
                </a:solidFill>
                <a:round/>
                <a:headEnd/>
                <a:tailEnd/>
              </a:ln>
            </p:spPr>
            <p:txBody>
              <a:bodyPr wrap="none" anchor="ctr"/>
              <a:lstStyle/>
              <a:p>
                <a:endParaRPr lang="ja-JP" altLang="en-US"/>
              </a:p>
            </p:txBody>
          </p:sp>
          <p:sp>
            <p:nvSpPr>
              <p:cNvPr id="177467" name="Freeform 24"/>
              <p:cNvSpPr>
                <a:spLocks/>
              </p:cNvSpPr>
              <p:nvPr/>
            </p:nvSpPr>
            <p:spPr bwMode="auto">
              <a:xfrm>
                <a:off x="1376363" y="5718175"/>
                <a:ext cx="12700" cy="127000"/>
              </a:xfrm>
              <a:custGeom>
                <a:avLst/>
                <a:gdLst>
                  <a:gd name="T0" fmla="*/ 0 w 8"/>
                  <a:gd name="T1" fmla="*/ 0 h 80"/>
                  <a:gd name="T2" fmla="*/ 2147483647 w 8"/>
                  <a:gd name="T3" fmla="*/ 2147483647 h 80"/>
                  <a:gd name="T4" fmla="*/ 2147483647 w 8"/>
                  <a:gd name="T5" fmla="*/ 2147483647 h 80"/>
                  <a:gd name="T6" fmla="*/ 0 60000 65536"/>
                  <a:gd name="T7" fmla="*/ 0 60000 65536"/>
                  <a:gd name="T8" fmla="*/ 0 60000 65536"/>
                  <a:gd name="T9" fmla="*/ 0 w 8"/>
                  <a:gd name="T10" fmla="*/ 0 h 80"/>
                  <a:gd name="T11" fmla="*/ 8 w 8"/>
                  <a:gd name="T12" fmla="*/ 80 h 80"/>
                </a:gdLst>
                <a:ahLst/>
                <a:cxnLst>
                  <a:cxn ang="T6">
                    <a:pos x="T0" y="T1"/>
                  </a:cxn>
                  <a:cxn ang="T7">
                    <a:pos x="T2" y="T3"/>
                  </a:cxn>
                  <a:cxn ang="T8">
                    <a:pos x="T4" y="T5"/>
                  </a:cxn>
                </a:cxnLst>
                <a:rect l="T9" t="T10" r="T11" b="T12"/>
                <a:pathLst>
                  <a:path w="8" h="80">
                    <a:moveTo>
                      <a:pt x="0" y="0"/>
                    </a:moveTo>
                    <a:cubicBezTo>
                      <a:pt x="1" y="14"/>
                      <a:pt x="2" y="29"/>
                      <a:pt x="4" y="44"/>
                    </a:cubicBezTo>
                    <a:cubicBezTo>
                      <a:pt x="5" y="56"/>
                      <a:pt x="8" y="80"/>
                      <a:pt x="8" y="80"/>
                    </a:cubicBezTo>
                  </a:path>
                </a:pathLst>
              </a:custGeom>
              <a:noFill/>
              <a:ln w="9525">
                <a:solidFill>
                  <a:srgbClr val="ABAB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nvGrpSpPr>
              <p:cNvPr id="177468" name="Group 25"/>
              <p:cNvGrpSpPr>
                <a:grpSpLocks/>
              </p:cNvGrpSpPr>
              <p:nvPr/>
            </p:nvGrpSpPr>
            <p:grpSpPr bwMode="auto">
              <a:xfrm>
                <a:off x="646113" y="5803900"/>
                <a:ext cx="522288" cy="257175"/>
                <a:chOff x="516" y="3474"/>
                <a:chExt cx="329" cy="162"/>
              </a:xfrm>
            </p:grpSpPr>
            <p:sp>
              <p:nvSpPr>
                <p:cNvPr id="177472" name="Freeform 26"/>
                <p:cNvSpPr>
                  <a:spLocks/>
                </p:cNvSpPr>
                <p:nvPr/>
              </p:nvSpPr>
              <p:spPr bwMode="auto">
                <a:xfrm>
                  <a:off x="516" y="3474"/>
                  <a:ext cx="329" cy="126"/>
                </a:xfrm>
                <a:custGeom>
                  <a:avLst/>
                  <a:gdLst>
                    <a:gd name="T0" fmla="*/ 0 w 329"/>
                    <a:gd name="T1" fmla="*/ 126 h 126"/>
                    <a:gd name="T2" fmla="*/ 180 w 329"/>
                    <a:gd name="T3" fmla="*/ 46 h 126"/>
                    <a:gd name="T4" fmla="*/ 328 w 329"/>
                    <a:gd name="T5" fmla="*/ 54 h 126"/>
                    <a:gd name="T6" fmla="*/ 0 60000 65536"/>
                    <a:gd name="T7" fmla="*/ 0 60000 65536"/>
                    <a:gd name="T8" fmla="*/ 0 60000 65536"/>
                    <a:gd name="T9" fmla="*/ 0 w 329"/>
                    <a:gd name="T10" fmla="*/ 0 h 126"/>
                    <a:gd name="T11" fmla="*/ 329 w 329"/>
                    <a:gd name="T12" fmla="*/ 126 h 126"/>
                  </a:gdLst>
                  <a:ahLst/>
                  <a:cxnLst>
                    <a:cxn ang="T6">
                      <a:pos x="T0" y="T1"/>
                    </a:cxn>
                    <a:cxn ang="T7">
                      <a:pos x="T2" y="T3"/>
                    </a:cxn>
                    <a:cxn ang="T8">
                      <a:pos x="T4" y="T5"/>
                    </a:cxn>
                  </a:cxnLst>
                  <a:rect l="T9" t="T10" r="T11" b="T12"/>
                  <a:pathLst>
                    <a:path w="329" h="126">
                      <a:moveTo>
                        <a:pt x="0" y="126"/>
                      </a:moveTo>
                      <a:cubicBezTo>
                        <a:pt x="17" y="73"/>
                        <a:pt x="130" y="52"/>
                        <a:pt x="180" y="46"/>
                      </a:cubicBezTo>
                      <a:cubicBezTo>
                        <a:pt x="329" y="50"/>
                        <a:pt x="328" y="0"/>
                        <a:pt x="328" y="54"/>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7473" name="Freeform 27"/>
                <p:cNvSpPr>
                  <a:spLocks/>
                </p:cNvSpPr>
                <p:nvPr/>
              </p:nvSpPr>
              <p:spPr bwMode="auto">
                <a:xfrm>
                  <a:off x="555" y="3516"/>
                  <a:ext cx="285" cy="120"/>
                </a:xfrm>
                <a:custGeom>
                  <a:avLst/>
                  <a:gdLst>
                    <a:gd name="T0" fmla="*/ 285 w 285"/>
                    <a:gd name="T1" fmla="*/ 0 h 120"/>
                    <a:gd name="T2" fmla="*/ 261 w 285"/>
                    <a:gd name="T3" fmla="*/ 28 h 120"/>
                    <a:gd name="T4" fmla="*/ 237 w 285"/>
                    <a:gd name="T5" fmla="*/ 56 h 120"/>
                    <a:gd name="T6" fmla="*/ 221 w 285"/>
                    <a:gd name="T7" fmla="*/ 40 h 120"/>
                    <a:gd name="T8" fmla="*/ 213 w 285"/>
                    <a:gd name="T9" fmla="*/ 64 h 120"/>
                    <a:gd name="T10" fmla="*/ 201 w 285"/>
                    <a:gd name="T11" fmla="*/ 72 h 120"/>
                    <a:gd name="T12" fmla="*/ 165 w 285"/>
                    <a:gd name="T13" fmla="*/ 76 h 120"/>
                    <a:gd name="T14" fmla="*/ 133 w 285"/>
                    <a:gd name="T15" fmla="*/ 64 h 120"/>
                    <a:gd name="T16" fmla="*/ 85 w 285"/>
                    <a:gd name="T17" fmla="*/ 76 h 120"/>
                    <a:gd name="T18" fmla="*/ 41 w 285"/>
                    <a:gd name="T19" fmla="*/ 104 h 120"/>
                    <a:gd name="T20" fmla="*/ 9 w 285"/>
                    <a:gd name="T21" fmla="*/ 104 h 120"/>
                    <a:gd name="T22" fmla="*/ 1 w 285"/>
                    <a:gd name="T23" fmla="*/ 12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5"/>
                    <a:gd name="T37" fmla="*/ 0 h 120"/>
                    <a:gd name="T38" fmla="*/ 285 w 285"/>
                    <a:gd name="T39" fmla="*/ 120 h 1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5" h="120">
                      <a:moveTo>
                        <a:pt x="285" y="0"/>
                      </a:moveTo>
                      <a:cubicBezTo>
                        <a:pt x="281" y="35"/>
                        <a:pt x="283" y="61"/>
                        <a:pt x="261" y="28"/>
                      </a:cubicBezTo>
                      <a:cubicBezTo>
                        <a:pt x="255" y="43"/>
                        <a:pt x="253" y="50"/>
                        <a:pt x="237" y="56"/>
                      </a:cubicBezTo>
                      <a:cubicBezTo>
                        <a:pt x="237" y="56"/>
                        <a:pt x="231" y="29"/>
                        <a:pt x="221" y="40"/>
                      </a:cubicBezTo>
                      <a:cubicBezTo>
                        <a:pt x="215" y="45"/>
                        <a:pt x="220" y="59"/>
                        <a:pt x="213" y="64"/>
                      </a:cubicBezTo>
                      <a:cubicBezTo>
                        <a:pt x="209" y="66"/>
                        <a:pt x="205" y="69"/>
                        <a:pt x="201" y="72"/>
                      </a:cubicBezTo>
                      <a:cubicBezTo>
                        <a:pt x="191" y="42"/>
                        <a:pt x="180" y="65"/>
                        <a:pt x="165" y="76"/>
                      </a:cubicBezTo>
                      <a:cubicBezTo>
                        <a:pt x="154" y="60"/>
                        <a:pt x="150" y="58"/>
                        <a:pt x="133" y="64"/>
                      </a:cubicBezTo>
                      <a:cubicBezTo>
                        <a:pt x="117" y="86"/>
                        <a:pt x="109" y="84"/>
                        <a:pt x="85" y="76"/>
                      </a:cubicBezTo>
                      <a:cubicBezTo>
                        <a:pt x="67" y="81"/>
                        <a:pt x="60" y="97"/>
                        <a:pt x="41" y="104"/>
                      </a:cubicBezTo>
                      <a:cubicBezTo>
                        <a:pt x="29" y="86"/>
                        <a:pt x="25" y="93"/>
                        <a:pt x="9" y="104"/>
                      </a:cubicBezTo>
                      <a:cubicBezTo>
                        <a:pt x="0" y="117"/>
                        <a:pt x="1" y="111"/>
                        <a:pt x="1" y="120"/>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grpSp>
            <p:nvGrpSpPr>
              <p:cNvPr id="177469" name="Group 28"/>
              <p:cNvGrpSpPr>
                <a:grpSpLocks/>
              </p:cNvGrpSpPr>
              <p:nvPr/>
            </p:nvGrpSpPr>
            <p:grpSpPr bwMode="auto">
              <a:xfrm flipH="1">
                <a:off x="1382713" y="5826125"/>
                <a:ext cx="522288" cy="257175"/>
                <a:chOff x="516" y="3474"/>
                <a:chExt cx="329" cy="162"/>
              </a:xfrm>
            </p:grpSpPr>
            <p:sp>
              <p:nvSpPr>
                <p:cNvPr id="177470" name="Freeform 29"/>
                <p:cNvSpPr>
                  <a:spLocks/>
                </p:cNvSpPr>
                <p:nvPr/>
              </p:nvSpPr>
              <p:spPr bwMode="auto">
                <a:xfrm>
                  <a:off x="516" y="3474"/>
                  <a:ext cx="329" cy="126"/>
                </a:xfrm>
                <a:custGeom>
                  <a:avLst/>
                  <a:gdLst>
                    <a:gd name="T0" fmla="*/ 0 w 329"/>
                    <a:gd name="T1" fmla="*/ 126 h 126"/>
                    <a:gd name="T2" fmla="*/ 180 w 329"/>
                    <a:gd name="T3" fmla="*/ 46 h 126"/>
                    <a:gd name="T4" fmla="*/ 328 w 329"/>
                    <a:gd name="T5" fmla="*/ 54 h 126"/>
                    <a:gd name="T6" fmla="*/ 0 60000 65536"/>
                    <a:gd name="T7" fmla="*/ 0 60000 65536"/>
                    <a:gd name="T8" fmla="*/ 0 60000 65536"/>
                    <a:gd name="T9" fmla="*/ 0 w 329"/>
                    <a:gd name="T10" fmla="*/ 0 h 126"/>
                    <a:gd name="T11" fmla="*/ 329 w 329"/>
                    <a:gd name="T12" fmla="*/ 126 h 126"/>
                  </a:gdLst>
                  <a:ahLst/>
                  <a:cxnLst>
                    <a:cxn ang="T6">
                      <a:pos x="T0" y="T1"/>
                    </a:cxn>
                    <a:cxn ang="T7">
                      <a:pos x="T2" y="T3"/>
                    </a:cxn>
                    <a:cxn ang="T8">
                      <a:pos x="T4" y="T5"/>
                    </a:cxn>
                  </a:cxnLst>
                  <a:rect l="T9" t="T10" r="T11" b="T12"/>
                  <a:pathLst>
                    <a:path w="329" h="126">
                      <a:moveTo>
                        <a:pt x="0" y="126"/>
                      </a:moveTo>
                      <a:cubicBezTo>
                        <a:pt x="17" y="73"/>
                        <a:pt x="130" y="52"/>
                        <a:pt x="180" y="46"/>
                      </a:cubicBezTo>
                      <a:cubicBezTo>
                        <a:pt x="329" y="50"/>
                        <a:pt x="328" y="0"/>
                        <a:pt x="328" y="54"/>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7471" name="Freeform 30"/>
                <p:cNvSpPr>
                  <a:spLocks/>
                </p:cNvSpPr>
                <p:nvPr/>
              </p:nvSpPr>
              <p:spPr bwMode="auto">
                <a:xfrm>
                  <a:off x="555" y="3516"/>
                  <a:ext cx="285" cy="120"/>
                </a:xfrm>
                <a:custGeom>
                  <a:avLst/>
                  <a:gdLst>
                    <a:gd name="T0" fmla="*/ 285 w 285"/>
                    <a:gd name="T1" fmla="*/ 0 h 120"/>
                    <a:gd name="T2" fmla="*/ 261 w 285"/>
                    <a:gd name="T3" fmla="*/ 28 h 120"/>
                    <a:gd name="T4" fmla="*/ 237 w 285"/>
                    <a:gd name="T5" fmla="*/ 56 h 120"/>
                    <a:gd name="T6" fmla="*/ 221 w 285"/>
                    <a:gd name="T7" fmla="*/ 40 h 120"/>
                    <a:gd name="T8" fmla="*/ 213 w 285"/>
                    <a:gd name="T9" fmla="*/ 64 h 120"/>
                    <a:gd name="T10" fmla="*/ 201 w 285"/>
                    <a:gd name="T11" fmla="*/ 72 h 120"/>
                    <a:gd name="T12" fmla="*/ 165 w 285"/>
                    <a:gd name="T13" fmla="*/ 76 h 120"/>
                    <a:gd name="T14" fmla="*/ 133 w 285"/>
                    <a:gd name="T15" fmla="*/ 64 h 120"/>
                    <a:gd name="T16" fmla="*/ 85 w 285"/>
                    <a:gd name="T17" fmla="*/ 76 h 120"/>
                    <a:gd name="T18" fmla="*/ 41 w 285"/>
                    <a:gd name="T19" fmla="*/ 104 h 120"/>
                    <a:gd name="T20" fmla="*/ 9 w 285"/>
                    <a:gd name="T21" fmla="*/ 104 h 120"/>
                    <a:gd name="T22" fmla="*/ 1 w 285"/>
                    <a:gd name="T23" fmla="*/ 12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5"/>
                    <a:gd name="T37" fmla="*/ 0 h 120"/>
                    <a:gd name="T38" fmla="*/ 285 w 285"/>
                    <a:gd name="T39" fmla="*/ 120 h 1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5" h="120">
                      <a:moveTo>
                        <a:pt x="285" y="0"/>
                      </a:moveTo>
                      <a:cubicBezTo>
                        <a:pt x="281" y="35"/>
                        <a:pt x="283" y="61"/>
                        <a:pt x="261" y="28"/>
                      </a:cubicBezTo>
                      <a:cubicBezTo>
                        <a:pt x="255" y="43"/>
                        <a:pt x="253" y="50"/>
                        <a:pt x="237" y="56"/>
                      </a:cubicBezTo>
                      <a:cubicBezTo>
                        <a:pt x="237" y="56"/>
                        <a:pt x="231" y="29"/>
                        <a:pt x="221" y="40"/>
                      </a:cubicBezTo>
                      <a:cubicBezTo>
                        <a:pt x="215" y="45"/>
                        <a:pt x="220" y="59"/>
                        <a:pt x="213" y="64"/>
                      </a:cubicBezTo>
                      <a:cubicBezTo>
                        <a:pt x="209" y="66"/>
                        <a:pt x="205" y="69"/>
                        <a:pt x="201" y="72"/>
                      </a:cubicBezTo>
                      <a:cubicBezTo>
                        <a:pt x="191" y="42"/>
                        <a:pt x="180" y="65"/>
                        <a:pt x="165" y="76"/>
                      </a:cubicBezTo>
                      <a:cubicBezTo>
                        <a:pt x="154" y="60"/>
                        <a:pt x="150" y="58"/>
                        <a:pt x="133" y="64"/>
                      </a:cubicBezTo>
                      <a:cubicBezTo>
                        <a:pt x="117" y="86"/>
                        <a:pt x="109" y="84"/>
                        <a:pt x="85" y="76"/>
                      </a:cubicBezTo>
                      <a:cubicBezTo>
                        <a:pt x="67" y="81"/>
                        <a:pt x="60" y="97"/>
                        <a:pt x="41" y="104"/>
                      </a:cubicBezTo>
                      <a:cubicBezTo>
                        <a:pt x="29" y="86"/>
                        <a:pt x="25" y="93"/>
                        <a:pt x="9" y="104"/>
                      </a:cubicBezTo>
                      <a:cubicBezTo>
                        <a:pt x="0" y="117"/>
                        <a:pt x="1" y="111"/>
                        <a:pt x="1" y="120"/>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grpSp>
        <p:grpSp>
          <p:nvGrpSpPr>
            <p:cNvPr id="177181" name="図形グループ 673"/>
            <p:cNvGrpSpPr>
              <a:grpSpLocks/>
            </p:cNvGrpSpPr>
            <p:nvPr/>
          </p:nvGrpSpPr>
          <p:grpSpPr bwMode="auto">
            <a:xfrm>
              <a:off x="817563" y="3743325"/>
              <a:ext cx="958851" cy="2713038"/>
              <a:chOff x="817563" y="3743325"/>
              <a:chExt cx="958851" cy="2713038"/>
            </a:xfrm>
          </p:grpSpPr>
          <p:sp>
            <p:nvSpPr>
              <p:cNvPr id="177182" name="Freeform 8"/>
              <p:cNvSpPr>
                <a:spLocks/>
              </p:cNvSpPr>
              <p:nvPr/>
            </p:nvSpPr>
            <p:spPr bwMode="auto">
              <a:xfrm>
                <a:off x="831851" y="4476750"/>
                <a:ext cx="12700" cy="20638"/>
              </a:xfrm>
              <a:custGeom>
                <a:avLst/>
                <a:gdLst>
                  <a:gd name="T0" fmla="*/ 0 w 19"/>
                  <a:gd name="T1" fmla="*/ 0 h 23"/>
                  <a:gd name="T2" fmla="*/ 0 w 19"/>
                  <a:gd name="T3" fmla="*/ 0 h 23"/>
                  <a:gd name="T4" fmla="*/ 0 w 19"/>
                  <a:gd name="T5" fmla="*/ 2147483647 h 23"/>
                  <a:gd name="T6" fmla="*/ 0 w 19"/>
                  <a:gd name="T7" fmla="*/ 2147483647 h 23"/>
                  <a:gd name="T8" fmla="*/ 0 w 19"/>
                  <a:gd name="T9" fmla="*/ 2147483647 h 23"/>
                  <a:gd name="T10" fmla="*/ 0 w 19"/>
                  <a:gd name="T11" fmla="*/ 2147483647 h 23"/>
                  <a:gd name="T12" fmla="*/ 0 w 19"/>
                  <a:gd name="T13" fmla="*/ 2147483647 h 23"/>
                  <a:gd name="T14" fmla="*/ 0 w 19"/>
                  <a:gd name="T15" fmla="*/ 2147483647 h 23"/>
                  <a:gd name="T16" fmla="*/ 0 w 19"/>
                  <a:gd name="T17" fmla="*/ 2147483647 h 23"/>
                  <a:gd name="T18" fmla="*/ 0 w 19"/>
                  <a:gd name="T19" fmla="*/ 214748364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3"/>
                  <a:gd name="T32" fmla="*/ 19 w 19"/>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3">
                    <a:moveTo>
                      <a:pt x="18" y="0"/>
                    </a:moveTo>
                    <a:lnTo>
                      <a:pt x="12" y="0"/>
                    </a:lnTo>
                    <a:lnTo>
                      <a:pt x="8" y="2"/>
                    </a:lnTo>
                    <a:lnTo>
                      <a:pt x="3" y="5"/>
                    </a:lnTo>
                    <a:lnTo>
                      <a:pt x="0" y="8"/>
                    </a:lnTo>
                    <a:lnTo>
                      <a:pt x="0" y="13"/>
                    </a:lnTo>
                    <a:lnTo>
                      <a:pt x="1" y="16"/>
                    </a:lnTo>
                    <a:lnTo>
                      <a:pt x="4" y="19"/>
                    </a:lnTo>
                    <a:lnTo>
                      <a:pt x="9" y="21"/>
                    </a:lnTo>
                    <a:lnTo>
                      <a:pt x="14" y="22"/>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183" name="Line 9"/>
              <p:cNvSpPr>
                <a:spLocks noChangeShapeType="1"/>
              </p:cNvSpPr>
              <p:nvPr/>
            </p:nvSpPr>
            <p:spPr bwMode="auto">
              <a:xfrm flipH="1" flipV="1">
                <a:off x="817563" y="4498975"/>
                <a:ext cx="249238" cy="3810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184" name="Freeform 10"/>
              <p:cNvSpPr>
                <a:spLocks/>
              </p:cNvSpPr>
              <p:nvPr/>
            </p:nvSpPr>
            <p:spPr bwMode="auto">
              <a:xfrm>
                <a:off x="1624013" y="3852863"/>
                <a:ext cx="87313" cy="104775"/>
              </a:xfrm>
              <a:custGeom>
                <a:avLst/>
                <a:gdLst>
                  <a:gd name="T0" fmla="*/ 0 w 123"/>
                  <a:gd name="T1" fmla="*/ 0 h 117"/>
                  <a:gd name="T2" fmla="*/ 0 w 123"/>
                  <a:gd name="T3" fmla="*/ 2147483647 h 117"/>
                  <a:gd name="T4" fmla="*/ 0 w 123"/>
                  <a:gd name="T5" fmla="*/ 2147483647 h 117"/>
                  <a:gd name="T6" fmla="*/ 0 w 123"/>
                  <a:gd name="T7" fmla="*/ 2147483647 h 117"/>
                  <a:gd name="T8" fmla="*/ 0 w 123"/>
                  <a:gd name="T9" fmla="*/ 2147483647 h 117"/>
                  <a:gd name="T10" fmla="*/ 0 w 123"/>
                  <a:gd name="T11" fmla="*/ 2147483647 h 117"/>
                  <a:gd name="T12" fmla="*/ 0 w 123"/>
                  <a:gd name="T13" fmla="*/ 2147483647 h 117"/>
                  <a:gd name="T14" fmla="*/ 0 60000 65536"/>
                  <a:gd name="T15" fmla="*/ 0 60000 65536"/>
                  <a:gd name="T16" fmla="*/ 0 60000 65536"/>
                  <a:gd name="T17" fmla="*/ 0 60000 65536"/>
                  <a:gd name="T18" fmla="*/ 0 60000 65536"/>
                  <a:gd name="T19" fmla="*/ 0 60000 65536"/>
                  <a:gd name="T20" fmla="*/ 0 60000 65536"/>
                  <a:gd name="T21" fmla="*/ 0 w 123"/>
                  <a:gd name="T22" fmla="*/ 0 h 117"/>
                  <a:gd name="T23" fmla="*/ 123 w 123"/>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117">
                    <a:moveTo>
                      <a:pt x="122" y="0"/>
                    </a:moveTo>
                    <a:lnTo>
                      <a:pt x="106" y="21"/>
                    </a:lnTo>
                    <a:lnTo>
                      <a:pt x="89" y="42"/>
                    </a:lnTo>
                    <a:lnTo>
                      <a:pt x="69" y="64"/>
                    </a:lnTo>
                    <a:lnTo>
                      <a:pt x="47" y="82"/>
                    </a:lnTo>
                    <a:lnTo>
                      <a:pt x="25" y="100"/>
                    </a:lnTo>
                    <a:lnTo>
                      <a:pt x="0" y="116"/>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185" name="Line 11"/>
              <p:cNvSpPr>
                <a:spLocks noChangeShapeType="1"/>
              </p:cNvSpPr>
              <p:nvPr/>
            </p:nvSpPr>
            <p:spPr bwMode="auto">
              <a:xfrm>
                <a:off x="1670051" y="3814763"/>
                <a:ext cx="39688" cy="33338"/>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186" name="Line 12"/>
              <p:cNvSpPr>
                <a:spLocks noChangeShapeType="1"/>
              </p:cNvSpPr>
              <p:nvPr/>
            </p:nvSpPr>
            <p:spPr bwMode="auto">
              <a:xfrm flipH="1">
                <a:off x="1354138" y="3789363"/>
                <a:ext cx="398463" cy="496888"/>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187" name="Line 13"/>
              <p:cNvSpPr>
                <a:spLocks noChangeShapeType="1"/>
              </p:cNvSpPr>
              <p:nvPr/>
            </p:nvSpPr>
            <p:spPr bwMode="auto">
              <a:xfrm flipH="1">
                <a:off x="1352551" y="3789363"/>
                <a:ext cx="415925" cy="52070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188" name="Freeform 14"/>
              <p:cNvSpPr>
                <a:spLocks/>
              </p:cNvSpPr>
              <p:nvPr/>
            </p:nvSpPr>
            <p:spPr bwMode="auto">
              <a:xfrm>
                <a:off x="1609726" y="3840163"/>
                <a:ext cx="98425" cy="114300"/>
              </a:xfrm>
              <a:custGeom>
                <a:avLst/>
                <a:gdLst>
                  <a:gd name="T0" fmla="*/ 0 w 141"/>
                  <a:gd name="T1" fmla="*/ 2147483647 h 128"/>
                  <a:gd name="T2" fmla="*/ 0 w 141"/>
                  <a:gd name="T3" fmla="*/ 2147483647 h 128"/>
                  <a:gd name="T4" fmla="*/ 0 w 141"/>
                  <a:gd name="T5" fmla="*/ 2147483647 h 128"/>
                  <a:gd name="T6" fmla="*/ 0 w 141"/>
                  <a:gd name="T7" fmla="*/ 0 h 128"/>
                  <a:gd name="T8" fmla="*/ 0 w 141"/>
                  <a:gd name="T9" fmla="*/ 2147483647 h 128"/>
                  <a:gd name="T10" fmla="*/ 0 60000 65536"/>
                  <a:gd name="T11" fmla="*/ 0 60000 65536"/>
                  <a:gd name="T12" fmla="*/ 0 60000 65536"/>
                  <a:gd name="T13" fmla="*/ 0 60000 65536"/>
                  <a:gd name="T14" fmla="*/ 0 60000 65536"/>
                  <a:gd name="T15" fmla="*/ 0 w 141"/>
                  <a:gd name="T16" fmla="*/ 0 h 128"/>
                  <a:gd name="T17" fmla="*/ 141 w 141"/>
                  <a:gd name="T18" fmla="*/ 128 h 128"/>
                </a:gdLst>
                <a:ahLst/>
                <a:cxnLst>
                  <a:cxn ang="T10">
                    <a:pos x="T0" y="T1"/>
                  </a:cxn>
                  <a:cxn ang="T11">
                    <a:pos x="T2" y="T3"/>
                  </a:cxn>
                  <a:cxn ang="T12">
                    <a:pos x="T4" y="T5"/>
                  </a:cxn>
                  <a:cxn ang="T13">
                    <a:pos x="T6" y="T7"/>
                  </a:cxn>
                  <a:cxn ang="T14">
                    <a:pos x="T8" y="T9"/>
                  </a:cxn>
                </a:cxnLst>
                <a:rect l="T15" t="T16" r="T17" b="T18"/>
                <a:pathLst>
                  <a:path w="141" h="128">
                    <a:moveTo>
                      <a:pt x="140" y="14"/>
                    </a:moveTo>
                    <a:lnTo>
                      <a:pt x="21" y="127"/>
                    </a:lnTo>
                    <a:lnTo>
                      <a:pt x="0" y="113"/>
                    </a:lnTo>
                    <a:lnTo>
                      <a:pt x="119" y="0"/>
                    </a:lnTo>
                    <a:lnTo>
                      <a:pt x="140" y="14"/>
                    </a:lnTo>
                  </a:path>
                </a:pathLst>
              </a:custGeom>
              <a:solidFill>
                <a:srgbClr val="FFFFFF"/>
              </a:solidFill>
              <a:ln w="9525" cap="rnd">
                <a:solidFill>
                  <a:schemeClr val="tx1"/>
                </a:solidFill>
                <a:round/>
                <a:headEnd/>
                <a:tailEnd/>
              </a:ln>
            </p:spPr>
            <p:txBody>
              <a:bodyPr/>
              <a:lstStyle/>
              <a:p>
                <a:endParaRPr lang="ja-JP" altLang="en-US"/>
              </a:p>
            </p:txBody>
          </p:sp>
          <p:sp>
            <p:nvSpPr>
              <p:cNvPr id="177189" name="Line 15"/>
              <p:cNvSpPr>
                <a:spLocks noChangeShapeType="1"/>
              </p:cNvSpPr>
              <p:nvPr/>
            </p:nvSpPr>
            <p:spPr bwMode="auto">
              <a:xfrm flipH="1">
                <a:off x="1352551" y="3794125"/>
                <a:ext cx="423863" cy="528638"/>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190" name="Freeform 16"/>
              <p:cNvSpPr>
                <a:spLocks/>
              </p:cNvSpPr>
              <p:nvPr/>
            </p:nvSpPr>
            <p:spPr bwMode="auto">
              <a:xfrm>
                <a:off x="1752601" y="3775075"/>
                <a:ext cx="17463" cy="15875"/>
              </a:xfrm>
              <a:custGeom>
                <a:avLst/>
                <a:gdLst>
                  <a:gd name="T0" fmla="*/ 0 w 25"/>
                  <a:gd name="T1" fmla="*/ 2147483647 h 17"/>
                  <a:gd name="T2" fmla="*/ 0 w 25"/>
                  <a:gd name="T3" fmla="*/ 2147483647 h 17"/>
                  <a:gd name="T4" fmla="*/ 0 w 25"/>
                  <a:gd name="T5" fmla="*/ 2147483647 h 17"/>
                  <a:gd name="T6" fmla="*/ 0 w 25"/>
                  <a:gd name="T7" fmla="*/ 2147483647 h 17"/>
                  <a:gd name="T8" fmla="*/ 0 w 25"/>
                  <a:gd name="T9" fmla="*/ 0 h 17"/>
                  <a:gd name="T10" fmla="*/ 0 w 25"/>
                  <a:gd name="T11" fmla="*/ 0 h 17"/>
                  <a:gd name="T12" fmla="*/ 0 w 25"/>
                  <a:gd name="T13" fmla="*/ 0 h 17"/>
                  <a:gd name="T14" fmla="*/ 0 w 25"/>
                  <a:gd name="T15" fmla="*/ 2147483647 h 17"/>
                  <a:gd name="T16" fmla="*/ 0 w 25"/>
                  <a:gd name="T17" fmla="*/ 2147483647 h 17"/>
                  <a:gd name="T18" fmla="*/ 0 w 25"/>
                  <a:gd name="T19" fmla="*/ 2147483647 h 17"/>
                  <a:gd name="T20" fmla="*/ 0 w 25"/>
                  <a:gd name="T21" fmla="*/ 214748364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17"/>
                  <a:gd name="T35" fmla="*/ 25 w 25"/>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17">
                    <a:moveTo>
                      <a:pt x="0" y="16"/>
                    </a:moveTo>
                    <a:lnTo>
                      <a:pt x="1" y="11"/>
                    </a:lnTo>
                    <a:lnTo>
                      <a:pt x="4" y="5"/>
                    </a:lnTo>
                    <a:lnTo>
                      <a:pt x="10" y="2"/>
                    </a:lnTo>
                    <a:lnTo>
                      <a:pt x="15" y="0"/>
                    </a:lnTo>
                    <a:lnTo>
                      <a:pt x="20" y="2"/>
                    </a:lnTo>
                    <a:lnTo>
                      <a:pt x="22" y="5"/>
                    </a:lnTo>
                    <a:lnTo>
                      <a:pt x="24" y="11"/>
                    </a:lnTo>
                    <a:lnTo>
                      <a:pt x="24" y="16"/>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191" name="Freeform 17"/>
              <p:cNvSpPr>
                <a:spLocks/>
              </p:cNvSpPr>
              <p:nvPr/>
            </p:nvSpPr>
            <p:spPr bwMode="auto">
              <a:xfrm>
                <a:off x="1762126" y="3776663"/>
                <a:ext cx="14288" cy="15875"/>
              </a:xfrm>
              <a:custGeom>
                <a:avLst/>
                <a:gdLst>
                  <a:gd name="T0" fmla="*/ 0 w 20"/>
                  <a:gd name="T1" fmla="*/ 0 h 17"/>
                  <a:gd name="T2" fmla="*/ 0 w 20"/>
                  <a:gd name="T3" fmla="*/ 2147483647 h 17"/>
                  <a:gd name="T4" fmla="*/ 0 w 20"/>
                  <a:gd name="T5" fmla="*/ 2147483647 h 17"/>
                  <a:gd name="T6" fmla="*/ 0 w 20"/>
                  <a:gd name="T7" fmla="*/ 2147483647 h 17"/>
                  <a:gd name="T8" fmla="*/ 0 w 20"/>
                  <a:gd name="T9" fmla="*/ 2147483647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0" y="0"/>
                    </a:moveTo>
                    <a:lnTo>
                      <a:pt x="7" y="1"/>
                    </a:lnTo>
                    <a:lnTo>
                      <a:pt x="14" y="4"/>
                    </a:lnTo>
                    <a:lnTo>
                      <a:pt x="17" y="10"/>
                    </a:lnTo>
                    <a:lnTo>
                      <a:pt x="19" y="16"/>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177192" name="Group 31"/>
              <p:cNvGrpSpPr>
                <a:grpSpLocks/>
              </p:cNvGrpSpPr>
              <p:nvPr/>
            </p:nvGrpSpPr>
            <p:grpSpPr bwMode="auto">
              <a:xfrm>
                <a:off x="841376" y="3743325"/>
                <a:ext cx="860425" cy="2713038"/>
                <a:chOff x="639" y="2304"/>
                <a:chExt cx="542" cy="1709"/>
              </a:xfrm>
            </p:grpSpPr>
            <p:sp>
              <p:nvSpPr>
                <p:cNvPr id="177193" name="Freeform 32"/>
                <p:cNvSpPr>
                  <a:spLocks/>
                </p:cNvSpPr>
                <p:nvPr/>
              </p:nvSpPr>
              <p:spPr bwMode="auto">
                <a:xfrm>
                  <a:off x="1074" y="2304"/>
                  <a:ext cx="50" cy="76"/>
                </a:xfrm>
                <a:custGeom>
                  <a:avLst/>
                  <a:gdLst>
                    <a:gd name="T0" fmla="*/ 0 w 113"/>
                    <a:gd name="T1" fmla="*/ 1 h 134"/>
                    <a:gd name="T2" fmla="*/ 0 w 113"/>
                    <a:gd name="T3" fmla="*/ 1 h 134"/>
                    <a:gd name="T4" fmla="*/ 0 w 113"/>
                    <a:gd name="T5" fmla="*/ 1 h 134"/>
                    <a:gd name="T6" fmla="*/ 0 w 113"/>
                    <a:gd name="T7" fmla="*/ 0 h 134"/>
                    <a:gd name="T8" fmla="*/ 0 w 113"/>
                    <a:gd name="T9" fmla="*/ 1 h 134"/>
                    <a:gd name="T10" fmla="*/ 0 w 113"/>
                    <a:gd name="T11" fmla="*/ 1 h 134"/>
                    <a:gd name="T12" fmla="*/ 0 w 113"/>
                    <a:gd name="T13" fmla="*/ 1 h 134"/>
                    <a:gd name="T14" fmla="*/ 0 w 113"/>
                    <a:gd name="T15" fmla="*/ 1 h 134"/>
                    <a:gd name="T16" fmla="*/ 0 w 113"/>
                    <a:gd name="T17" fmla="*/ 1 h 134"/>
                    <a:gd name="T18" fmla="*/ 0 w 113"/>
                    <a:gd name="T19" fmla="*/ 1 h 134"/>
                    <a:gd name="T20" fmla="*/ 0 w 113"/>
                    <a:gd name="T21" fmla="*/ 1 h 134"/>
                    <a:gd name="T22" fmla="*/ 0 w 113"/>
                    <a:gd name="T23" fmla="*/ 1 h 134"/>
                    <a:gd name="T24" fmla="*/ 0 w 113"/>
                    <a:gd name="T25" fmla="*/ 1 h 134"/>
                    <a:gd name="T26" fmla="*/ 0 w 113"/>
                    <a:gd name="T27" fmla="*/ 1 h 134"/>
                    <a:gd name="T28" fmla="*/ 0 w 113"/>
                    <a:gd name="T29" fmla="*/ 1 h 134"/>
                    <a:gd name="T30" fmla="*/ 0 w 113"/>
                    <a:gd name="T31" fmla="*/ 1 h 134"/>
                    <a:gd name="T32" fmla="*/ 0 w 113"/>
                    <a:gd name="T33" fmla="*/ 1 h 134"/>
                    <a:gd name="T34" fmla="*/ 0 w 113"/>
                    <a:gd name="T35" fmla="*/ 1 h 1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3"/>
                    <a:gd name="T55" fmla="*/ 0 h 134"/>
                    <a:gd name="T56" fmla="*/ 113 w 113"/>
                    <a:gd name="T57" fmla="*/ 134 h 1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3" h="134">
                      <a:moveTo>
                        <a:pt x="112" y="9"/>
                      </a:moveTo>
                      <a:lnTo>
                        <a:pt x="99" y="4"/>
                      </a:lnTo>
                      <a:lnTo>
                        <a:pt x="85" y="1"/>
                      </a:lnTo>
                      <a:lnTo>
                        <a:pt x="73" y="0"/>
                      </a:lnTo>
                      <a:lnTo>
                        <a:pt x="60" y="1"/>
                      </a:lnTo>
                      <a:lnTo>
                        <a:pt x="49" y="4"/>
                      </a:lnTo>
                      <a:lnTo>
                        <a:pt x="37" y="8"/>
                      </a:lnTo>
                      <a:lnTo>
                        <a:pt x="27" y="14"/>
                      </a:lnTo>
                      <a:lnTo>
                        <a:pt x="19" y="22"/>
                      </a:lnTo>
                      <a:lnTo>
                        <a:pt x="12" y="32"/>
                      </a:lnTo>
                      <a:lnTo>
                        <a:pt x="5" y="42"/>
                      </a:lnTo>
                      <a:lnTo>
                        <a:pt x="2" y="54"/>
                      </a:lnTo>
                      <a:lnTo>
                        <a:pt x="0" y="67"/>
                      </a:lnTo>
                      <a:lnTo>
                        <a:pt x="0" y="80"/>
                      </a:lnTo>
                      <a:lnTo>
                        <a:pt x="0" y="94"/>
                      </a:lnTo>
                      <a:lnTo>
                        <a:pt x="4" y="107"/>
                      </a:lnTo>
                      <a:lnTo>
                        <a:pt x="9" y="120"/>
                      </a:lnTo>
                      <a:lnTo>
                        <a:pt x="15" y="133"/>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194" name="Line 33"/>
                <p:cNvSpPr>
                  <a:spLocks noChangeShapeType="1"/>
                </p:cNvSpPr>
                <p:nvPr/>
              </p:nvSpPr>
              <p:spPr bwMode="auto">
                <a:xfrm flipH="1" flipV="1">
                  <a:off x="717" y="2760"/>
                  <a:ext cx="173" cy="12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195" name="Freeform 34"/>
                <p:cNvSpPr>
                  <a:spLocks/>
                </p:cNvSpPr>
                <p:nvPr/>
              </p:nvSpPr>
              <p:spPr bwMode="auto">
                <a:xfrm>
                  <a:off x="938" y="2691"/>
                  <a:ext cx="78" cy="195"/>
                </a:xfrm>
                <a:custGeom>
                  <a:avLst/>
                  <a:gdLst>
                    <a:gd name="T0" fmla="*/ 0 w 178"/>
                    <a:gd name="T1" fmla="*/ 0 h 345"/>
                    <a:gd name="T2" fmla="*/ 0 w 178"/>
                    <a:gd name="T3" fmla="*/ 0 h 345"/>
                    <a:gd name="T4" fmla="*/ 0 w 178"/>
                    <a:gd name="T5" fmla="*/ 1 h 345"/>
                    <a:gd name="T6" fmla="*/ 0 w 178"/>
                    <a:gd name="T7" fmla="*/ 1 h 345"/>
                    <a:gd name="T8" fmla="*/ 0 w 178"/>
                    <a:gd name="T9" fmla="*/ 1 h 345"/>
                    <a:gd name="T10" fmla="*/ 0 w 178"/>
                    <a:gd name="T11" fmla="*/ 1 h 345"/>
                    <a:gd name="T12" fmla="*/ 0 w 178"/>
                    <a:gd name="T13" fmla="*/ 1 h 345"/>
                    <a:gd name="T14" fmla="*/ 0 w 178"/>
                    <a:gd name="T15" fmla="*/ 1 h 345"/>
                    <a:gd name="T16" fmla="*/ 0 w 178"/>
                    <a:gd name="T17" fmla="*/ 1 h 345"/>
                    <a:gd name="T18" fmla="*/ 0 w 178"/>
                    <a:gd name="T19" fmla="*/ 1 h 345"/>
                    <a:gd name="T20" fmla="*/ 0 w 178"/>
                    <a:gd name="T21" fmla="*/ 1 h 345"/>
                    <a:gd name="T22" fmla="*/ 0 w 178"/>
                    <a:gd name="T23" fmla="*/ 1 h 345"/>
                    <a:gd name="T24" fmla="*/ 0 w 178"/>
                    <a:gd name="T25" fmla="*/ 1 h 345"/>
                    <a:gd name="T26" fmla="*/ 0 w 178"/>
                    <a:gd name="T27" fmla="*/ 1 h 345"/>
                    <a:gd name="T28" fmla="*/ 0 w 178"/>
                    <a:gd name="T29" fmla="*/ 1 h 345"/>
                    <a:gd name="T30" fmla="*/ 0 w 178"/>
                    <a:gd name="T31" fmla="*/ 1 h 345"/>
                    <a:gd name="T32" fmla="*/ 0 w 178"/>
                    <a:gd name="T33" fmla="*/ 1 h 345"/>
                    <a:gd name="T34" fmla="*/ 0 w 178"/>
                    <a:gd name="T35" fmla="*/ 1 h 345"/>
                    <a:gd name="T36" fmla="*/ 0 w 178"/>
                    <a:gd name="T37" fmla="*/ 1 h 345"/>
                    <a:gd name="T38" fmla="*/ 0 w 178"/>
                    <a:gd name="T39" fmla="*/ 1 h 345"/>
                    <a:gd name="T40" fmla="*/ 0 w 178"/>
                    <a:gd name="T41" fmla="*/ 1 h 345"/>
                    <a:gd name="T42" fmla="*/ 0 w 178"/>
                    <a:gd name="T43" fmla="*/ 1 h 3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8"/>
                    <a:gd name="T67" fmla="*/ 0 h 345"/>
                    <a:gd name="T68" fmla="*/ 178 w 178"/>
                    <a:gd name="T69" fmla="*/ 345 h 3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8" h="345">
                      <a:moveTo>
                        <a:pt x="177" y="0"/>
                      </a:moveTo>
                      <a:lnTo>
                        <a:pt x="170" y="0"/>
                      </a:lnTo>
                      <a:lnTo>
                        <a:pt x="164" y="4"/>
                      </a:lnTo>
                      <a:lnTo>
                        <a:pt x="158" y="9"/>
                      </a:lnTo>
                      <a:lnTo>
                        <a:pt x="151" y="16"/>
                      </a:lnTo>
                      <a:lnTo>
                        <a:pt x="144" y="24"/>
                      </a:lnTo>
                      <a:lnTo>
                        <a:pt x="136" y="34"/>
                      </a:lnTo>
                      <a:lnTo>
                        <a:pt x="128" y="47"/>
                      </a:lnTo>
                      <a:lnTo>
                        <a:pt x="120" y="61"/>
                      </a:lnTo>
                      <a:lnTo>
                        <a:pt x="111" y="76"/>
                      </a:lnTo>
                      <a:lnTo>
                        <a:pt x="101" y="93"/>
                      </a:lnTo>
                      <a:lnTo>
                        <a:pt x="92" y="111"/>
                      </a:lnTo>
                      <a:lnTo>
                        <a:pt x="82" y="130"/>
                      </a:lnTo>
                      <a:lnTo>
                        <a:pt x="73" y="152"/>
                      </a:lnTo>
                      <a:lnTo>
                        <a:pt x="63" y="173"/>
                      </a:lnTo>
                      <a:lnTo>
                        <a:pt x="54" y="196"/>
                      </a:lnTo>
                      <a:lnTo>
                        <a:pt x="44" y="219"/>
                      </a:lnTo>
                      <a:lnTo>
                        <a:pt x="35" y="243"/>
                      </a:lnTo>
                      <a:lnTo>
                        <a:pt x="25" y="268"/>
                      </a:lnTo>
                      <a:lnTo>
                        <a:pt x="17" y="293"/>
                      </a:lnTo>
                      <a:lnTo>
                        <a:pt x="8" y="319"/>
                      </a:lnTo>
                      <a:lnTo>
                        <a:pt x="0" y="344"/>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196" name="Freeform 35"/>
                <p:cNvSpPr>
                  <a:spLocks/>
                </p:cNvSpPr>
                <p:nvPr/>
              </p:nvSpPr>
              <p:spPr bwMode="auto">
                <a:xfrm>
                  <a:off x="976" y="2738"/>
                  <a:ext cx="85" cy="108"/>
                </a:xfrm>
                <a:custGeom>
                  <a:avLst/>
                  <a:gdLst>
                    <a:gd name="T0" fmla="*/ 0 w 194"/>
                    <a:gd name="T1" fmla="*/ 0 h 192"/>
                    <a:gd name="T2" fmla="*/ 0 w 194"/>
                    <a:gd name="T3" fmla="*/ 1 h 192"/>
                    <a:gd name="T4" fmla="*/ 0 w 194"/>
                    <a:gd name="T5" fmla="*/ 1 h 192"/>
                    <a:gd name="T6" fmla="*/ 0 w 194"/>
                    <a:gd name="T7" fmla="*/ 1 h 192"/>
                    <a:gd name="T8" fmla="*/ 0 w 194"/>
                    <a:gd name="T9" fmla="*/ 1 h 192"/>
                    <a:gd name="T10" fmla="*/ 0 w 194"/>
                    <a:gd name="T11" fmla="*/ 1 h 192"/>
                    <a:gd name="T12" fmla="*/ 0 w 194"/>
                    <a:gd name="T13" fmla="*/ 1 h 192"/>
                    <a:gd name="T14" fmla="*/ 0 w 194"/>
                    <a:gd name="T15" fmla="*/ 1 h 192"/>
                    <a:gd name="T16" fmla="*/ 0 w 194"/>
                    <a:gd name="T17" fmla="*/ 1 h 192"/>
                    <a:gd name="T18" fmla="*/ 0 w 194"/>
                    <a:gd name="T19" fmla="*/ 1 h 192"/>
                    <a:gd name="T20" fmla="*/ 0 w 194"/>
                    <a:gd name="T21" fmla="*/ 1 h 192"/>
                    <a:gd name="T22" fmla="*/ 0 w 194"/>
                    <a:gd name="T23" fmla="*/ 1 h 192"/>
                    <a:gd name="T24" fmla="*/ 0 w 194"/>
                    <a:gd name="T25" fmla="*/ 1 h 192"/>
                    <a:gd name="T26" fmla="*/ 0 w 194"/>
                    <a:gd name="T27" fmla="*/ 1 h 192"/>
                    <a:gd name="T28" fmla="*/ 0 w 194"/>
                    <a:gd name="T29" fmla="*/ 1 h 192"/>
                    <a:gd name="T30" fmla="*/ 0 w 194"/>
                    <a:gd name="T31" fmla="*/ 1 h 192"/>
                    <a:gd name="T32" fmla="*/ 0 w 194"/>
                    <a:gd name="T33" fmla="*/ 1 h 1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4"/>
                    <a:gd name="T52" fmla="*/ 0 h 192"/>
                    <a:gd name="T53" fmla="*/ 194 w 194"/>
                    <a:gd name="T54" fmla="*/ 192 h 1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4" h="192">
                      <a:moveTo>
                        <a:pt x="193" y="0"/>
                      </a:moveTo>
                      <a:lnTo>
                        <a:pt x="171" y="12"/>
                      </a:lnTo>
                      <a:lnTo>
                        <a:pt x="150" y="26"/>
                      </a:lnTo>
                      <a:lnTo>
                        <a:pt x="130" y="39"/>
                      </a:lnTo>
                      <a:lnTo>
                        <a:pt x="110" y="55"/>
                      </a:lnTo>
                      <a:lnTo>
                        <a:pt x="92" y="69"/>
                      </a:lnTo>
                      <a:lnTo>
                        <a:pt x="74" y="82"/>
                      </a:lnTo>
                      <a:lnTo>
                        <a:pt x="59" y="97"/>
                      </a:lnTo>
                      <a:lnTo>
                        <a:pt x="45" y="110"/>
                      </a:lnTo>
                      <a:lnTo>
                        <a:pt x="33" y="123"/>
                      </a:lnTo>
                      <a:lnTo>
                        <a:pt x="22" y="135"/>
                      </a:lnTo>
                      <a:lnTo>
                        <a:pt x="13" y="147"/>
                      </a:lnTo>
                      <a:lnTo>
                        <a:pt x="7" y="158"/>
                      </a:lnTo>
                      <a:lnTo>
                        <a:pt x="2" y="168"/>
                      </a:lnTo>
                      <a:lnTo>
                        <a:pt x="0" y="177"/>
                      </a:lnTo>
                      <a:lnTo>
                        <a:pt x="0" y="184"/>
                      </a:lnTo>
                      <a:lnTo>
                        <a:pt x="0" y="191"/>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197" name="Line 36"/>
                <p:cNvSpPr>
                  <a:spLocks noChangeShapeType="1"/>
                </p:cNvSpPr>
                <p:nvPr/>
              </p:nvSpPr>
              <p:spPr bwMode="auto">
                <a:xfrm>
                  <a:off x="890" y="3376"/>
                  <a:ext cx="0" cy="593"/>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198" name="Line 37"/>
                <p:cNvSpPr>
                  <a:spLocks noChangeShapeType="1"/>
                </p:cNvSpPr>
                <p:nvPr/>
              </p:nvSpPr>
              <p:spPr bwMode="auto">
                <a:xfrm>
                  <a:off x="944" y="3375"/>
                  <a:ext cx="0" cy="539"/>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199" name="Line 38"/>
                <p:cNvSpPr>
                  <a:spLocks noChangeShapeType="1"/>
                </p:cNvSpPr>
                <p:nvPr/>
              </p:nvSpPr>
              <p:spPr bwMode="auto">
                <a:xfrm>
                  <a:off x="944" y="2901"/>
                  <a:ext cx="0" cy="358"/>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200" name="Line 39"/>
                <p:cNvSpPr>
                  <a:spLocks noChangeShapeType="1"/>
                </p:cNvSpPr>
                <p:nvPr/>
              </p:nvSpPr>
              <p:spPr bwMode="auto">
                <a:xfrm>
                  <a:off x="890" y="2899"/>
                  <a:ext cx="0" cy="36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201" name="Freeform 40"/>
                <p:cNvSpPr>
                  <a:spLocks/>
                </p:cNvSpPr>
                <p:nvPr/>
              </p:nvSpPr>
              <p:spPr bwMode="auto">
                <a:xfrm>
                  <a:off x="882" y="342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02" name="Freeform 41"/>
                <p:cNvSpPr>
                  <a:spLocks/>
                </p:cNvSpPr>
                <p:nvPr/>
              </p:nvSpPr>
              <p:spPr bwMode="auto">
                <a:xfrm>
                  <a:off x="882" y="3419"/>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03" name="Freeform 42"/>
                <p:cNvSpPr>
                  <a:spLocks/>
                </p:cNvSpPr>
                <p:nvPr/>
              </p:nvSpPr>
              <p:spPr bwMode="auto">
                <a:xfrm>
                  <a:off x="882" y="3419"/>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04" name="Freeform 43"/>
                <p:cNvSpPr>
                  <a:spLocks/>
                </p:cNvSpPr>
                <p:nvPr/>
              </p:nvSpPr>
              <p:spPr bwMode="auto">
                <a:xfrm>
                  <a:off x="882" y="341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05" name="Freeform 44"/>
                <p:cNvSpPr>
                  <a:spLocks/>
                </p:cNvSpPr>
                <p:nvPr/>
              </p:nvSpPr>
              <p:spPr bwMode="auto">
                <a:xfrm>
                  <a:off x="882" y="341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06" name="Freeform 45"/>
                <p:cNvSpPr>
                  <a:spLocks/>
                </p:cNvSpPr>
                <p:nvPr/>
              </p:nvSpPr>
              <p:spPr bwMode="auto">
                <a:xfrm>
                  <a:off x="882" y="341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07" name="Freeform 46"/>
                <p:cNvSpPr>
                  <a:spLocks/>
                </p:cNvSpPr>
                <p:nvPr/>
              </p:nvSpPr>
              <p:spPr bwMode="auto">
                <a:xfrm>
                  <a:off x="882" y="341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7"/>
                      </a:lnTo>
                      <a:lnTo>
                        <a:pt x="138" y="10"/>
                      </a:lnTo>
                      <a:lnTo>
                        <a:pt x="129" y="12"/>
                      </a:lnTo>
                      <a:lnTo>
                        <a:pt x="117" y="13"/>
                      </a:lnTo>
                      <a:lnTo>
                        <a:pt x="104" y="15"/>
                      </a:lnTo>
                      <a:lnTo>
                        <a:pt x="91" y="16"/>
                      </a:lnTo>
                      <a:lnTo>
                        <a:pt x="78" y="16"/>
                      </a:lnTo>
                      <a:lnTo>
                        <a:pt x="65" y="16"/>
                      </a:lnTo>
                      <a:lnTo>
                        <a:pt x="51" y="15"/>
                      </a:lnTo>
                      <a:lnTo>
                        <a:pt x="39" y="13"/>
                      </a:lnTo>
                      <a:lnTo>
                        <a:pt x="27" y="12"/>
                      </a:lnTo>
                      <a:lnTo>
                        <a:pt x="18" y="10"/>
                      </a:lnTo>
                      <a:lnTo>
                        <a:pt x="10" y="7"/>
                      </a:lnTo>
                      <a:lnTo>
                        <a:pt x="4" y="5"/>
                      </a:lnTo>
                      <a:lnTo>
                        <a:pt x="0"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08" name="Freeform 47"/>
                <p:cNvSpPr>
                  <a:spLocks/>
                </p:cNvSpPr>
                <p:nvPr/>
              </p:nvSpPr>
              <p:spPr bwMode="auto">
                <a:xfrm>
                  <a:off x="882" y="341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09" name="Freeform 48"/>
                <p:cNvSpPr>
                  <a:spLocks/>
                </p:cNvSpPr>
                <p:nvPr/>
              </p:nvSpPr>
              <p:spPr bwMode="auto">
                <a:xfrm>
                  <a:off x="882" y="3414"/>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10" name="Freeform 49"/>
                <p:cNvSpPr>
                  <a:spLocks/>
                </p:cNvSpPr>
                <p:nvPr/>
              </p:nvSpPr>
              <p:spPr bwMode="auto">
                <a:xfrm>
                  <a:off x="882" y="3413"/>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2"/>
                      </a:lnTo>
                      <a:lnTo>
                        <a:pt x="129" y="13"/>
                      </a:lnTo>
                      <a:lnTo>
                        <a:pt x="117" y="15"/>
                      </a:lnTo>
                      <a:lnTo>
                        <a:pt x="104" y="16"/>
                      </a:lnTo>
                      <a:lnTo>
                        <a:pt x="91" y="16"/>
                      </a:lnTo>
                      <a:lnTo>
                        <a:pt x="78" y="16"/>
                      </a:lnTo>
                      <a:lnTo>
                        <a:pt x="65" y="16"/>
                      </a:lnTo>
                      <a:lnTo>
                        <a:pt x="51" y="16"/>
                      </a:lnTo>
                      <a:lnTo>
                        <a:pt x="39" y="15"/>
                      </a:lnTo>
                      <a:lnTo>
                        <a:pt x="27" y="13"/>
                      </a:lnTo>
                      <a:lnTo>
                        <a:pt x="18" y="12"/>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11" name="Freeform 50"/>
                <p:cNvSpPr>
                  <a:spLocks/>
                </p:cNvSpPr>
                <p:nvPr/>
              </p:nvSpPr>
              <p:spPr bwMode="auto">
                <a:xfrm>
                  <a:off x="882" y="340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4"/>
                      </a:lnTo>
                      <a:lnTo>
                        <a:pt x="104" y="14"/>
                      </a:lnTo>
                      <a:lnTo>
                        <a:pt x="91" y="15"/>
                      </a:lnTo>
                      <a:lnTo>
                        <a:pt x="78" y="16"/>
                      </a:lnTo>
                      <a:lnTo>
                        <a:pt x="65" y="15"/>
                      </a:lnTo>
                      <a:lnTo>
                        <a:pt x="51" y="14"/>
                      </a:lnTo>
                      <a:lnTo>
                        <a:pt x="39" y="14"/>
                      </a:lnTo>
                      <a:lnTo>
                        <a:pt x="27" y="11"/>
                      </a:lnTo>
                      <a:lnTo>
                        <a:pt x="18" y="9"/>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12" name="Freeform 51"/>
                <p:cNvSpPr>
                  <a:spLocks/>
                </p:cNvSpPr>
                <p:nvPr/>
              </p:nvSpPr>
              <p:spPr bwMode="auto">
                <a:xfrm>
                  <a:off x="882" y="3400"/>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13" name="Freeform 52"/>
                <p:cNvSpPr>
                  <a:spLocks/>
                </p:cNvSpPr>
                <p:nvPr/>
              </p:nvSpPr>
              <p:spPr bwMode="auto">
                <a:xfrm>
                  <a:off x="882" y="339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4"/>
                      </a:lnTo>
                      <a:lnTo>
                        <a:pt x="117" y="15"/>
                      </a:lnTo>
                      <a:lnTo>
                        <a:pt x="104" y="16"/>
                      </a:lnTo>
                      <a:lnTo>
                        <a:pt x="91" y="16"/>
                      </a:lnTo>
                      <a:lnTo>
                        <a:pt x="78" y="16"/>
                      </a:lnTo>
                      <a:lnTo>
                        <a:pt x="65" y="16"/>
                      </a:lnTo>
                      <a:lnTo>
                        <a:pt x="51" y="16"/>
                      </a:lnTo>
                      <a:lnTo>
                        <a:pt x="39" y="15"/>
                      </a:lnTo>
                      <a:lnTo>
                        <a:pt x="27" y="14"/>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14" name="Freeform 53"/>
                <p:cNvSpPr>
                  <a:spLocks/>
                </p:cNvSpPr>
                <p:nvPr/>
              </p:nvSpPr>
              <p:spPr bwMode="auto">
                <a:xfrm>
                  <a:off x="882" y="339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4"/>
                      </a:lnTo>
                      <a:lnTo>
                        <a:pt x="104" y="14"/>
                      </a:lnTo>
                      <a:lnTo>
                        <a:pt x="91" y="15"/>
                      </a:lnTo>
                      <a:lnTo>
                        <a:pt x="78" y="16"/>
                      </a:lnTo>
                      <a:lnTo>
                        <a:pt x="65" y="15"/>
                      </a:lnTo>
                      <a:lnTo>
                        <a:pt x="51" y="14"/>
                      </a:lnTo>
                      <a:lnTo>
                        <a:pt x="39" y="14"/>
                      </a:lnTo>
                      <a:lnTo>
                        <a:pt x="27" y="11"/>
                      </a:lnTo>
                      <a:lnTo>
                        <a:pt x="18" y="9"/>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15" name="Freeform 54"/>
                <p:cNvSpPr>
                  <a:spLocks/>
                </p:cNvSpPr>
                <p:nvPr/>
              </p:nvSpPr>
              <p:spPr bwMode="auto">
                <a:xfrm>
                  <a:off x="882" y="339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16" name="Freeform 55"/>
                <p:cNvSpPr>
                  <a:spLocks/>
                </p:cNvSpPr>
                <p:nvPr/>
              </p:nvSpPr>
              <p:spPr bwMode="auto">
                <a:xfrm>
                  <a:off x="882" y="339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17" name="Freeform 56"/>
                <p:cNvSpPr>
                  <a:spLocks/>
                </p:cNvSpPr>
                <p:nvPr/>
              </p:nvSpPr>
              <p:spPr bwMode="auto">
                <a:xfrm>
                  <a:off x="882" y="339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18" name="Freeform 57"/>
                <p:cNvSpPr>
                  <a:spLocks/>
                </p:cNvSpPr>
                <p:nvPr/>
              </p:nvSpPr>
              <p:spPr bwMode="auto">
                <a:xfrm>
                  <a:off x="882" y="339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19" name="Freeform 58"/>
                <p:cNvSpPr>
                  <a:spLocks/>
                </p:cNvSpPr>
                <p:nvPr/>
              </p:nvSpPr>
              <p:spPr bwMode="auto">
                <a:xfrm>
                  <a:off x="882" y="339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20" name="Freeform 59"/>
                <p:cNvSpPr>
                  <a:spLocks/>
                </p:cNvSpPr>
                <p:nvPr/>
              </p:nvSpPr>
              <p:spPr bwMode="auto">
                <a:xfrm>
                  <a:off x="882" y="339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21" name="Freeform 60"/>
                <p:cNvSpPr>
                  <a:spLocks/>
                </p:cNvSpPr>
                <p:nvPr/>
              </p:nvSpPr>
              <p:spPr bwMode="auto">
                <a:xfrm>
                  <a:off x="882" y="3440"/>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22" name="Freeform 61"/>
                <p:cNvSpPr>
                  <a:spLocks/>
                </p:cNvSpPr>
                <p:nvPr/>
              </p:nvSpPr>
              <p:spPr bwMode="auto">
                <a:xfrm>
                  <a:off x="882" y="3439"/>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10"/>
                      </a:lnTo>
                      <a:lnTo>
                        <a:pt x="129" y="11"/>
                      </a:lnTo>
                      <a:lnTo>
                        <a:pt x="117" y="13"/>
                      </a:lnTo>
                      <a:lnTo>
                        <a:pt x="104" y="15"/>
                      </a:lnTo>
                      <a:lnTo>
                        <a:pt x="91" y="16"/>
                      </a:lnTo>
                      <a:lnTo>
                        <a:pt x="78" y="16"/>
                      </a:lnTo>
                      <a:lnTo>
                        <a:pt x="65" y="16"/>
                      </a:lnTo>
                      <a:lnTo>
                        <a:pt x="51" y="15"/>
                      </a:lnTo>
                      <a:lnTo>
                        <a:pt x="39" y="13"/>
                      </a:lnTo>
                      <a:lnTo>
                        <a:pt x="27" y="11"/>
                      </a:lnTo>
                      <a:lnTo>
                        <a:pt x="18" y="10"/>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23" name="Freeform 62"/>
                <p:cNvSpPr>
                  <a:spLocks/>
                </p:cNvSpPr>
                <p:nvPr/>
              </p:nvSpPr>
              <p:spPr bwMode="auto">
                <a:xfrm>
                  <a:off x="882" y="343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24" name="Freeform 63"/>
                <p:cNvSpPr>
                  <a:spLocks/>
                </p:cNvSpPr>
                <p:nvPr/>
              </p:nvSpPr>
              <p:spPr bwMode="auto">
                <a:xfrm>
                  <a:off x="882" y="343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25" name="Freeform 64"/>
                <p:cNvSpPr>
                  <a:spLocks/>
                </p:cNvSpPr>
                <p:nvPr/>
              </p:nvSpPr>
              <p:spPr bwMode="auto">
                <a:xfrm>
                  <a:off x="882" y="3437"/>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6"/>
                      </a:lnTo>
                      <a:lnTo>
                        <a:pt x="78" y="16"/>
                      </a:lnTo>
                      <a:lnTo>
                        <a:pt x="65" y="16"/>
                      </a:lnTo>
                      <a:lnTo>
                        <a:pt x="51" y="14"/>
                      </a:lnTo>
                      <a:lnTo>
                        <a:pt x="39" y="13"/>
                      </a:lnTo>
                      <a:lnTo>
                        <a:pt x="27" y="11"/>
                      </a:lnTo>
                      <a:lnTo>
                        <a:pt x="18" y="9"/>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26" name="Freeform 65"/>
                <p:cNvSpPr>
                  <a:spLocks/>
                </p:cNvSpPr>
                <p:nvPr/>
              </p:nvSpPr>
              <p:spPr bwMode="auto">
                <a:xfrm>
                  <a:off x="882" y="343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27" name="Freeform 66"/>
                <p:cNvSpPr>
                  <a:spLocks/>
                </p:cNvSpPr>
                <p:nvPr/>
              </p:nvSpPr>
              <p:spPr bwMode="auto">
                <a:xfrm>
                  <a:off x="882" y="343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28" name="Freeform 67"/>
                <p:cNvSpPr>
                  <a:spLocks/>
                </p:cNvSpPr>
                <p:nvPr/>
              </p:nvSpPr>
              <p:spPr bwMode="auto">
                <a:xfrm>
                  <a:off x="882" y="343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29" name="Freeform 68"/>
                <p:cNvSpPr>
                  <a:spLocks/>
                </p:cNvSpPr>
                <p:nvPr/>
              </p:nvSpPr>
              <p:spPr bwMode="auto">
                <a:xfrm>
                  <a:off x="882" y="343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30" name="Freeform 69"/>
                <p:cNvSpPr>
                  <a:spLocks/>
                </p:cNvSpPr>
                <p:nvPr/>
              </p:nvSpPr>
              <p:spPr bwMode="auto">
                <a:xfrm>
                  <a:off x="882" y="343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31" name="Freeform 70"/>
                <p:cNvSpPr>
                  <a:spLocks/>
                </p:cNvSpPr>
                <p:nvPr/>
              </p:nvSpPr>
              <p:spPr bwMode="auto">
                <a:xfrm>
                  <a:off x="882" y="3459"/>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5"/>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32" name="Freeform 71"/>
                <p:cNvSpPr>
                  <a:spLocks/>
                </p:cNvSpPr>
                <p:nvPr/>
              </p:nvSpPr>
              <p:spPr bwMode="auto">
                <a:xfrm>
                  <a:off x="882" y="3458"/>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33" name="Freeform 72"/>
                <p:cNvSpPr>
                  <a:spLocks/>
                </p:cNvSpPr>
                <p:nvPr/>
              </p:nvSpPr>
              <p:spPr bwMode="auto">
                <a:xfrm>
                  <a:off x="882" y="345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34" name="Freeform 73"/>
                <p:cNvSpPr>
                  <a:spLocks/>
                </p:cNvSpPr>
                <p:nvPr/>
              </p:nvSpPr>
              <p:spPr bwMode="auto">
                <a:xfrm>
                  <a:off x="882" y="3456"/>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5"/>
                      </a:lnTo>
                      <a:lnTo>
                        <a:pt x="104" y="16"/>
                      </a:lnTo>
                      <a:lnTo>
                        <a:pt x="91" y="16"/>
                      </a:lnTo>
                      <a:lnTo>
                        <a:pt x="78" y="16"/>
                      </a:lnTo>
                      <a:lnTo>
                        <a:pt x="65" y="16"/>
                      </a:lnTo>
                      <a:lnTo>
                        <a:pt x="51" y="16"/>
                      </a:lnTo>
                      <a:lnTo>
                        <a:pt x="39" y="15"/>
                      </a:lnTo>
                      <a:lnTo>
                        <a:pt x="27" y="13"/>
                      </a:lnTo>
                      <a:lnTo>
                        <a:pt x="18" y="10"/>
                      </a:lnTo>
                      <a:lnTo>
                        <a:pt x="10" y="8"/>
                      </a:lnTo>
                      <a:lnTo>
                        <a:pt x="4" y="5"/>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35" name="Freeform 74"/>
                <p:cNvSpPr>
                  <a:spLocks/>
                </p:cNvSpPr>
                <p:nvPr/>
              </p:nvSpPr>
              <p:spPr bwMode="auto">
                <a:xfrm>
                  <a:off x="882" y="345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36" name="Freeform 75"/>
                <p:cNvSpPr>
                  <a:spLocks/>
                </p:cNvSpPr>
                <p:nvPr/>
              </p:nvSpPr>
              <p:spPr bwMode="auto">
                <a:xfrm>
                  <a:off x="882" y="345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37" name="Freeform 76"/>
                <p:cNvSpPr>
                  <a:spLocks/>
                </p:cNvSpPr>
                <p:nvPr/>
              </p:nvSpPr>
              <p:spPr bwMode="auto">
                <a:xfrm>
                  <a:off x="882" y="345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5"/>
                      </a:lnTo>
                      <a:lnTo>
                        <a:pt x="104" y="15"/>
                      </a:lnTo>
                      <a:lnTo>
                        <a:pt x="91" y="16"/>
                      </a:lnTo>
                      <a:lnTo>
                        <a:pt x="78" y="16"/>
                      </a:lnTo>
                      <a:lnTo>
                        <a:pt x="65" y="16"/>
                      </a:lnTo>
                      <a:lnTo>
                        <a:pt x="51" y="15"/>
                      </a:lnTo>
                      <a:lnTo>
                        <a:pt x="39" y="15"/>
                      </a:lnTo>
                      <a:lnTo>
                        <a:pt x="27" y="13"/>
                      </a:lnTo>
                      <a:lnTo>
                        <a:pt x="18" y="10"/>
                      </a:lnTo>
                      <a:lnTo>
                        <a:pt x="10" y="8"/>
                      </a:lnTo>
                      <a:lnTo>
                        <a:pt x="4" y="5"/>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38" name="Freeform 77"/>
                <p:cNvSpPr>
                  <a:spLocks/>
                </p:cNvSpPr>
                <p:nvPr/>
              </p:nvSpPr>
              <p:spPr bwMode="auto">
                <a:xfrm>
                  <a:off x="882" y="3453"/>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39" name="Freeform 78"/>
                <p:cNvSpPr>
                  <a:spLocks/>
                </p:cNvSpPr>
                <p:nvPr/>
              </p:nvSpPr>
              <p:spPr bwMode="auto">
                <a:xfrm>
                  <a:off x="882" y="345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4"/>
                      </a:lnTo>
                      <a:lnTo>
                        <a:pt x="152" y="7"/>
                      </a:lnTo>
                      <a:lnTo>
                        <a:pt x="146" y="9"/>
                      </a:lnTo>
                      <a:lnTo>
                        <a:pt x="138" y="12"/>
                      </a:lnTo>
                      <a:lnTo>
                        <a:pt x="129" y="14"/>
                      </a:lnTo>
                      <a:lnTo>
                        <a:pt x="117" y="15"/>
                      </a:lnTo>
                      <a:lnTo>
                        <a:pt x="104" y="16"/>
                      </a:lnTo>
                      <a:lnTo>
                        <a:pt x="91" y="16"/>
                      </a:lnTo>
                      <a:lnTo>
                        <a:pt x="78" y="16"/>
                      </a:lnTo>
                      <a:lnTo>
                        <a:pt x="65" y="16"/>
                      </a:lnTo>
                      <a:lnTo>
                        <a:pt x="51" y="16"/>
                      </a:lnTo>
                      <a:lnTo>
                        <a:pt x="39" y="15"/>
                      </a:lnTo>
                      <a:lnTo>
                        <a:pt x="27" y="14"/>
                      </a:lnTo>
                      <a:lnTo>
                        <a:pt x="18" y="12"/>
                      </a:lnTo>
                      <a:lnTo>
                        <a:pt x="10" y="9"/>
                      </a:lnTo>
                      <a:lnTo>
                        <a:pt x="4" y="7"/>
                      </a:lnTo>
                      <a:lnTo>
                        <a:pt x="0" y="4"/>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40" name="Freeform 79"/>
                <p:cNvSpPr>
                  <a:spLocks/>
                </p:cNvSpPr>
                <p:nvPr/>
              </p:nvSpPr>
              <p:spPr bwMode="auto">
                <a:xfrm>
                  <a:off x="882" y="3451"/>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5"/>
                      </a:lnTo>
                      <a:lnTo>
                        <a:pt x="104" y="15"/>
                      </a:lnTo>
                      <a:lnTo>
                        <a:pt x="91" y="16"/>
                      </a:lnTo>
                      <a:lnTo>
                        <a:pt x="78" y="16"/>
                      </a:lnTo>
                      <a:lnTo>
                        <a:pt x="65" y="16"/>
                      </a:lnTo>
                      <a:lnTo>
                        <a:pt x="51" y="15"/>
                      </a:lnTo>
                      <a:lnTo>
                        <a:pt x="39" y="15"/>
                      </a:lnTo>
                      <a:lnTo>
                        <a:pt x="27" y="13"/>
                      </a:lnTo>
                      <a:lnTo>
                        <a:pt x="18" y="10"/>
                      </a:lnTo>
                      <a:lnTo>
                        <a:pt x="10" y="8"/>
                      </a:lnTo>
                      <a:lnTo>
                        <a:pt x="4" y="5"/>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41" name="Freeform 80"/>
                <p:cNvSpPr>
                  <a:spLocks/>
                </p:cNvSpPr>
                <p:nvPr/>
              </p:nvSpPr>
              <p:spPr bwMode="auto">
                <a:xfrm>
                  <a:off x="882" y="349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6"/>
                      </a:lnTo>
                      <a:lnTo>
                        <a:pt x="91" y="16"/>
                      </a:lnTo>
                      <a:lnTo>
                        <a:pt x="78" y="16"/>
                      </a:lnTo>
                      <a:lnTo>
                        <a:pt x="65" y="16"/>
                      </a:lnTo>
                      <a:lnTo>
                        <a:pt x="51" y="16"/>
                      </a:lnTo>
                      <a:lnTo>
                        <a:pt x="39" y="14"/>
                      </a:lnTo>
                      <a:lnTo>
                        <a:pt x="27" y="13"/>
                      </a:lnTo>
                      <a:lnTo>
                        <a:pt x="18" y="10"/>
                      </a:lnTo>
                      <a:lnTo>
                        <a:pt x="10" y="8"/>
                      </a:lnTo>
                      <a:lnTo>
                        <a:pt x="4" y="5"/>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42" name="Freeform 81"/>
                <p:cNvSpPr>
                  <a:spLocks/>
                </p:cNvSpPr>
                <p:nvPr/>
              </p:nvSpPr>
              <p:spPr bwMode="auto">
                <a:xfrm>
                  <a:off x="882" y="3498"/>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43" name="Freeform 82"/>
                <p:cNvSpPr>
                  <a:spLocks/>
                </p:cNvSpPr>
                <p:nvPr/>
              </p:nvSpPr>
              <p:spPr bwMode="auto">
                <a:xfrm>
                  <a:off x="882" y="349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44" name="Freeform 83"/>
                <p:cNvSpPr>
                  <a:spLocks/>
                </p:cNvSpPr>
                <p:nvPr/>
              </p:nvSpPr>
              <p:spPr bwMode="auto">
                <a:xfrm>
                  <a:off x="882" y="349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45" name="Freeform 84"/>
                <p:cNvSpPr>
                  <a:spLocks/>
                </p:cNvSpPr>
                <p:nvPr/>
              </p:nvSpPr>
              <p:spPr bwMode="auto">
                <a:xfrm>
                  <a:off x="882" y="349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5"/>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46" name="Freeform 85"/>
                <p:cNvSpPr>
                  <a:spLocks/>
                </p:cNvSpPr>
                <p:nvPr/>
              </p:nvSpPr>
              <p:spPr bwMode="auto">
                <a:xfrm>
                  <a:off x="882" y="3494"/>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47" name="Freeform 86"/>
                <p:cNvSpPr>
                  <a:spLocks/>
                </p:cNvSpPr>
                <p:nvPr/>
              </p:nvSpPr>
              <p:spPr bwMode="auto">
                <a:xfrm>
                  <a:off x="882" y="349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48" name="Freeform 87"/>
                <p:cNvSpPr>
                  <a:spLocks/>
                </p:cNvSpPr>
                <p:nvPr/>
              </p:nvSpPr>
              <p:spPr bwMode="auto">
                <a:xfrm>
                  <a:off x="882" y="349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10"/>
                      </a:lnTo>
                      <a:lnTo>
                        <a:pt x="129" y="11"/>
                      </a:lnTo>
                      <a:lnTo>
                        <a:pt x="117" y="14"/>
                      </a:lnTo>
                      <a:lnTo>
                        <a:pt x="104" y="15"/>
                      </a:lnTo>
                      <a:lnTo>
                        <a:pt x="91" y="16"/>
                      </a:lnTo>
                      <a:lnTo>
                        <a:pt x="78" y="16"/>
                      </a:lnTo>
                      <a:lnTo>
                        <a:pt x="65" y="16"/>
                      </a:lnTo>
                      <a:lnTo>
                        <a:pt x="51" y="15"/>
                      </a:lnTo>
                      <a:lnTo>
                        <a:pt x="39" y="14"/>
                      </a:lnTo>
                      <a:lnTo>
                        <a:pt x="27" y="11"/>
                      </a:lnTo>
                      <a:lnTo>
                        <a:pt x="18" y="10"/>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49" name="Freeform 88"/>
                <p:cNvSpPr>
                  <a:spLocks/>
                </p:cNvSpPr>
                <p:nvPr/>
              </p:nvSpPr>
              <p:spPr bwMode="auto">
                <a:xfrm>
                  <a:off x="882" y="349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50" name="Freeform 89"/>
                <p:cNvSpPr>
                  <a:spLocks/>
                </p:cNvSpPr>
                <p:nvPr/>
              </p:nvSpPr>
              <p:spPr bwMode="auto">
                <a:xfrm>
                  <a:off x="882" y="3491"/>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51" name="Freeform 90"/>
                <p:cNvSpPr>
                  <a:spLocks/>
                </p:cNvSpPr>
                <p:nvPr/>
              </p:nvSpPr>
              <p:spPr bwMode="auto">
                <a:xfrm>
                  <a:off x="882" y="3478"/>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4"/>
                      </a:lnTo>
                      <a:lnTo>
                        <a:pt x="152" y="7"/>
                      </a:lnTo>
                      <a:lnTo>
                        <a:pt x="146" y="9"/>
                      </a:lnTo>
                      <a:lnTo>
                        <a:pt x="138" y="12"/>
                      </a:lnTo>
                      <a:lnTo>
                        <a:pt x="129" y="14"/>
                      </a:lnTo>
                      <a:lnTo>
                        <a:pt x="117" y="15"/>
                      </a:lnTo>
                      <a:lnTo>
                        <a:pt x="104" y="16"/>
                      </a:lnTo>
                      <a:lnTo>
                        <a:pt x="91" y="16"/>
                      </a:lnTo>
                      <a:lnTo>
                        <a:pt x="78" y="16"/>
                      </a:lnTo>
                      <a:lnTo>
                        <a:pt x="65" y="16"/>
                      </a:lnTo>
                      <a:lnTo>
                        <a:pt x="51" y="16"/>
                      </a:lnTo>
                      <a:lnTo>
                        <a:pt x="39" y="15"/>
                      </a:lnTo>
                      <a:lnTo>
                        <a:pt x="27" y="14"/>
                      </a:lnTo>
                      <a:lnTo>
                        <a:pt x="18" y="12"/>
                      </a:lnTo>
                      <a:lnTo>
                        <a:pt x="10" y="9"/>
                      </a:lnTo>
                      <a:lnTo>
                        <a:pt x="4" y="7"/>
                      </a:lnTo>
                      <a:lnTo>
                        <a:pt x="0" y="4"/>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52" name="Freeform 91"/>
                <p:cNvSpPr>
                  <a:spLocks/>
                </p:cNvSpPr>
                <p:nvPr/>
              </p:nvSpPr>
              <p:spPr bwMode="auto">
                <a:xfrm>
                  <a:off x="882" y="347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5"/>
                      </a:lnTo>
                      <a:lnTo>
                        <a:pt x="104" y="16"/>
                      </a:lnTo>
                      <a:lnTo>
                        <a:pt x="91" y="16"/>
                      </a:lnTo>
                      <a:lnTo>
                        <a:pt x="78" y="16"/>
                      </a:lnTo>
                      <a:lnTo>
                        <a:pt x="65" y="16"/>
                      </a:lnTo>
                      <a:lnTo>
                        <a:pt x="51" y="16"/>
                      </a:lnTo>
                      <a:lnTo>
                        <a:pt x="39" y="15"/>
                      </a:lnTo>
                      <a:lnTo>
                        <a:pt x="27" y="13"/>
                      </a:lnTo>
                      <a:lnTo>
                        <a:pt x="18" y="10"/>
                      </a:lnTo>
                      <a:lnTo>
                        <a:pt x="10" y="8"/>
                      </a:lnTo>
                      <a:lnTo>
                        <a:pt x="4" y="5"/>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53" name="Freeform 92"/>
                <p:cNvSpPr>
                  <a:spLocks/>
                </p:cNvSpPr>
                <p:nvPr/>
              </p:nvSpPr>
              <p:spPr bwMode="auto">
                <a:xfrm>
                  <a:off x="882" y="347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54" name="Freeform 93"/>
                <p:cNvSpPr>
                  <a:spLocks/>
                </p:cNvSpPr>
                <p:nvPr/>
              </p:nvSpPr>
              <p:spPr bwMode="auto">
                <a:xfrm>
                  <a:off x="882" y="3476"/>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2"/>
                      </a:lnTo>
                      <a:lnTo>
                        <a:pt x="129" y="13"/>
                      </a:lnTo>
                      <a:lnTo>
                        <a:pt x="117" y="15"/>
                      </a:lnTo>
                      <a:lnTo>
                        <a:pt x="104" y="16"/>
                      </a:lnTo>
                      <a:lnTo>
                        <a:pt x="91" y="16"/>
                      </a:lnTo>
                      <a:lnTo>
                        <a:pt x="78" y="16"/>
                      </a:lnTo>
                      <a:lnTo>
                        <a:pt x="65" y="16"/>
                      </a:lnTo>
                      <a:lnTo>
                        <a:pt x="51" y="16"/>
                      </a:lnTo>
                      <a:lnTo>
                        <a:pt x="39" y="15"/>
                      </a:lnTo>
                      <a:lnTo>
                        <a:pt x="27" y="13"/>
                      </a:lnTo>
                      <a:lnTo>
                        <a:pt x="18" y="12"/>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55" name="Freeform 94"/>
                <p:cNvSpPr>
                  <a:spLocks/>
                </p:cNvSpPr>
                <p:nvPr/>
              </p:nvSpPr>
              <p:spPr bwMode="auto">
                <a:xfrm>
                  <a:off x="882" y="347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56" name="Freeform 95"/>
                <p:cNvSpPr>
                  <a:spLocks/>
                </p:cNvSpPr>
                <p:nvPr/>
              </p:nvSpPr>
              <p:spPr bwMode="auto">
                <a:xfrm>
                  <a:off x="882" y="3474"/>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57" name="Freeform 96"/>
                <p:cNvSpPr>
                  <a:spLocks/>
                </p:cNvSpPr>
                <p:nvPr/>
              </p:nvSpPr>
              <p:spPr bwMode="auto">
                <a:xfrm>
                  <a:off x="882" y="347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58" name="Freeform 97"/>
                <p:cNvSpPr>
                  <a:spLocks/>
                </p:cNvSpPr>
                <p:nvPr/>
              </p:nvSpPr>
              <p:spPr bwMode="auto">
                <a:xfrm>
                  <a:off x="882" y="347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59" name="Freeform 98"/>
                <p:cNvSpPr>
                  <a:spLocks/>
                </p:cNvSpPr>
                <p:nvPr/>
              </p:nvSpPr>
              <p:spPr bwMode="auto">
                <a:xfrm>
                  <a:off x="882" y="3472"/>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60" name="Freeform 99"/>
                <p:cNvSpPr>
                  <a:spLocks/>
                </p:cNvSpPr>
                <p:nvPr/>
              </p:nvSpPr>
              <p:spPr bwMode="auto">
                <a:xfrm>
                  <a:off x="882" y="3471"/>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61" name="Freeform 100"/>
                <p:cNvSpPr>
                  <a:spLocks/>
                </p:cNvSpPr>
                <p:nvPr/>
              </p:nvSpPr>
              <p:spPr bwMode="auto">
                <a:xfrm>
                  <a:off x="882" y="351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62" name="Freeform 101"/>
                <p:cNvSpPr>
                  <a:spLocks/>
                </p:cNvSpPr>
                <p:nvPr/>
              </p:nvSpPr>
              <p:spPr bwMode="auto">
                <a:xfrm>
                  <a:off x="882" y="3517"/>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63" name="Freeform 102"/>
                <p:cNvSpPr>
                  <a:spLocks/>
                </p:cNvSpPr>
                <p:nvPr/>
              </p:nvSpPr>
              <p:spPr bwMode="auto">
                <a:xfrm>
                  <a:off x="882" y="351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2"/>
                      </a:lnTo>
                      <a:lnTo>
                        <a:pt x="117" y="15"/>
                      </a:lnTo>
                      <a:lnTo>
                        <a:pt x="104" y="15"/>
                      </a:lnTo>
                      <a:lnTo>
                        <a:pt x="91" y="16"/>
                      </a:lnTo>
                      <a:lnTo>
                        <a:pt x="78" y="16"/>
                      </a:lnTo>
                      <a:lnTo>
                        <a:pt x="65" y="16"/>
                      </a:lnTo>
                      <a:lnTo>
                        <a:pt x="51" y="15"/>
                      </a:lnTo>
                      <a:lnTo>
                        <a:pt x="39" y="15"/>
                      </a:lnTo>
                      <a:lnTo>
                        <a:pt x="27" y="12"/>
                      </a:lnTo>
                      <a:lnTo>
                        <a:pt x="18" y="10"/>
                      </a:lnTo>
                      <a:lnTo>
                        <a:pt x="10" y="8"/>
                      </a:lnTo>
                      <a:lnTo>
                        <a:pt x="4" y="5"/>
                      </a:lnTo>
                      <a:lnTo>
                        <a:pt x="0"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64" name="Freeform 103"/>
                <p:cNvSpPr>
                  <a:spLocks/>
                </p:cNvSpPr>
                <p:nvPr/>
              </p:nvSpPr>
              <p:spPr bwMode="auto">
                <a:xfrm>
                  <a:off x="882" y="351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65" name="Freeform 104"/>
                <p:cNvSpPr>
                  <a:spLocks/>
                </p:cNvSpPr>
                <p:nvPr/>
              </p:nvSpPr>
              <p:spPr bwMode="auto">
                <a:xfrm>
                  <a:off x="882" y="351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4"/>
                      </a:lnTo>
                      <a:lnTo>
                        <a:pt x="152" y="6"/>
                      </a:lnTo>
                      <a:lnTo>
                        <a:pt x="146" y="9"/>
                      </a:lnTo>
                      <a:lnTo>
                        <a:pt x="138" y="11"/>
                      </a:lnTo>
                      <a:lnTo>
                        <a:pt x="129" y="14"/>
                      </a:lnTo>
                      <a:lnTo>
                        <a:pt x="117" y="15"/>
                      </a:lnTo>
                      <a:lnTo>
                        <a:pt x="104" y="16"/>
                      </a:lnTo>
                      <a:lnTo>
                        <a:pt x="91" y="16"/>
                      </a:lnTo>
                      <a:lnTo>
                        <a:pt x="78" y="16"/>
                      </a:lnTo>
                      <a:lnTo>
                        <a:pt x="65" y="16"/>
                      </a:lnTo>
                      <a:lnTo>
                        <a:pt x="51" y="16"/>
                      </a:lnTo>
                      <a:lnTo>
                        <a:pt x="39" y="15"/>
                      </a:lnTo>
                      <a:lnTo>
                        <a:pt x="27" y="14"/>
                      </a:lnTo>
                      <a:lnTo>
                        <a:pt x="18" y="11"/>
                      </a:lnTo>
                      <a:lnTo>
                        <a:pt x="10" y="9"/>
                      </a:lnTo>
                      <a:lnTo>
                        <a:pt x="4" y="6"/>
                      </a:lnTo>
                      <a:lnTo>
                        <a:pt x="0" y="4"/>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66" name="Freeform 105"/>
                <p:cNvSpPr>
                  <a:spLocks/>
                </p:cNvSpPr>
                <p:nvPr/>
              </p:nvSpPr>
              <p:spPr bwMode="auto">
                <a:xfrm>
                  <a:off x="882" y="3513"/>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4"/>
                      </a:lnTo>
                      <a:lnTo>
                        <a:pt x="104" y="14"/>
                      </a:lnTo>
                      <a:lnTo>
                        <a:pt x="91" y="15"/>
                      </a:lnTo>
                      <a:lnTo>
                        <a:pt x="78" y="16"/>
                      </a:lnTo>
                      <a:lnTo>
                        <a:pt x="65" y="15"/>
                      </a:lnTo>
                      <a:lnTo>
                        <a:pt x="51" y="14"/>
                      </a:lnTo>
                      <a:lnTo>
                        <a:pt x="39" y="14"/>
                      </a:lnTo>
                      <a:lnTo>
                        <a:pt x="27" y="11"/>
                      </a:lnTo>
                      <a:lnTo>
                        <a:pt x="18" y="9"/>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67" name="Freeform 106"/>
                <p:cNvSpPr>
                  <a:spLocks/>
                </p:cNvSpPr>
                <p:nvPr/>
              </p:nvSpPr>
              <p:spPr bwMode="auto">
                <a:xfrm>
                  <a:off x="882" y="351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68" name="Freeform 107"/>
                <p:cNvSpPr>
                  <a:spLocks/>
                </p:cNvSpPr>
                <p:nvPr/>
              </p:nvSpPr>
              <p:spPr bwMode="auto">
                <a:xfrm>
                  <a:off x="882" y="351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69" name="Freeform 108"/>
                <p:cNvSpPr>
                  <a:spLocks/>
                </p:cNvSpPr>
                <p:nvPr/>
              </p:nvSpPr>
              <p:spPr bwMode="auto">
                <a:xfrm>
                  <a:off x="882" y="3511"/>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70" name="Freeform 109"/>
                <p:cNvSpPr>
                  <a:spLocks/>
                </p:cNvSpPr>
                <p:nvPr/>
              </p:nvSpPr>
              <p:spPr bwMode="auto">
                <a:xfrm>
                  <a:off x="882" y="3511"/>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71" name="Freeform 110"/>
                <p:cNvSpPr>
                  <a:spLocks/>
                </p:cNvSpPr>
                <p:nvPr/>
              </p:nvSpPr>
              <p:spPr bwMode="auto">
                <a:xfrm>
                  <a:off x="880" y="3556"/>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9"/>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72" name="Freeform 111"/>
                <p:cNvSpPr>
                  <a:spLocks/>
                </p:cNvSpPr>
                <p:nvPr/>
              </p:nvSpPr>
              <p:spPr bwMode="auto">
                <a:xfrm>
                  <a:off x="880" y="3556"/>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2"/>
                      </a:lnTo>
                      <a:lnTo>
                        <a:pt x="153" y="5"/>
                      </a:lnTo>
                      <a:lnTo>
                        <a:pt x="147" y="7"/>
                      </a:lnTo>
                      <a:lnTo>
                        <a:pt x="140" y="10"/>
                      </a:lnTo>
                      <a:lnTo>
                        <a:pt x="130" y="12"/>
                      </a:lnTo>
                      <a:lnTo>
                        <a:pt x="118" y="14"/>
                      </a:lnTo>
                      <a:lnTo>
                        <a:pt x="105" y="15"/>
                      </a:lnTo>
                      <a:lnTo>
                        <a:pt x="92" y="16"/>
                      </a:lnTo>
                      <a:lnTo>
                        <a:pt x="79" y="16"/>
                      </a:lnTo>
                      <a:lnTo>
                        <a:pt x="65" y="16"/>
                      </a:lnTo>
                      <a:lnTo>
                        <a:pt x="52" y="15"/>
                      </a:lnTo>
                      <a:lnTo>
                        <a:pt x="40" y="14"/>
                      </a:lnTo>
                      <a:lnTo>
                        <a:pt x="29" y="12"/>
                      </a:lnTo>
                      <a:lnTo>
                        <a:pt x="19" y="10"/>
                      </a:lnTo>
                      <a:lnTo>
                        <a:pt x="11" y="7"/>
                      </a:lnTo>
                      <a:lnTo>
                        <a:pt x="5" y="5"/>
                      </a:lnTo>
                      <a:lnTo>
                        <a:pt x="2"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73" name="Freeform 112"/>
                <p:cNvSpPr>
                  <a:spLocks/>
                </p:cNvSpPr>
                <p:nvPr/>
              </p:nvSpPr>
              <p:spPr bwMode="auto">
                <a:xfrm>
                  <a:off x="880" y="3555"/>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6"/>
                      </a:lnTo>
                      <a:lnTo>
                        <a:pt x="79" y="16"/>
                      </a:lnTo>
                      <a:lnTo>
                        <a:pt x="65" y="16"/>
                      </a:lnTo>
                      <a:lnTo>
                        <a:pt x="52" y="14"/>
                      </a:lnTo>
                      <a:lnTo>
                        <a:pt x="40" y="13"/>
                      </a:lnTo>
                      <a:lnTo>
                        <a:pt x="29" y="11"/>
                      </a:lnTo>
                      <a:lnTo>
                        <a:pt x="19" y="9"/>
                      </a:lnTo>
                      <a:lnTo>
                        <a:pt x="11" y="7"/>
                      </a:lnTo>
                      <a:lnTo>
                        <a:pt x="5" y="4"/>
                      </a:lnTo>
                      <a:lnTo>
                        <a:pt x="2"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74" name="Freeform 113"/>
                <p:cNvSpPr>
                  <a:spLocks/>
                </p:cNvSpPr>
                <p:nvPr/>
              </p:nvSpPr>
              <p:spPr bwMode="auto">
                <a:xfrm>
                  <a:off x="880" y="3554"/>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9"/>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75" name="Freeform 114"/>
                <p:cNvSpPr>
                  <a:spLocks/>
                </p:cNvSpPr>
                <p:nvPr/>
              </p:nvSpPr>
              <p:spPr bwMode="auto">
                <a:xfrm>
                  <a:off x="880" y="3553"/>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8"/>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76" name="Freeform 115"/>
                <p:cNvSpPr>
                  <a:spLocks/>
                </p:cNvSpPr>
                <p:nvPr/>
              </p:nvSpPr>
              <p:spPr bwMode="auto">
                <a:xfrm>
                  <a:off x="880" y="3552"/>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5"/>
                      </a:lnTo>
                      <a:lnTo>
                        <a:pt x="79" y="16"/>
                      </a:lnTo>
                      <a:lnTo>
                        <a:pt x="65" y="15"/>
                      </a:lnTo>
                      <a:lnTo>
                        <a:pt x="52" y="14"/>
                      </a:lnTo>
                      <a:lnTo>
                        <a:pt x="40" y="13"/>
                      </a:lnTo>
                      <a:lnTo>
                        <a:pt x="29" y="11"/>
                      </a:lnTo>
                      <a:lnTo>
                        <a:pt x="19" y="9"/>
                      </a:lnTo>
                      <a:lnTo>
                        <a:pt x="11" y="7"/>
                      </a:lnTo>
                      <a:lnTo>
                        <a:pt x="5" y="4"/>
                      </a:lnTo>
                      <a:lnTo>
                        <a:pt x="2"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77" name="Freeform 116"/>
                <p:cNvSpPr>
                  <a:spLocks/>
                </p:cNvSpPr>
                <p:nvPr/>
              </p:nvSpPr>
              <p:spPr bwMode="auto">
                <a:xfrm>
                  <a:off x="880" y="3552"/>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9"/>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78" name="Freeform 117"/>
                <p:cNvSpPr>
                  <a:spLocks/>
                </p:cNvSpPr>
                <p:nvPr/>
              </p:nvSpPr>
              <p:spPr bwMode="auto">
                <a:xfrm>
                  <a:off x="880" y="3551"/>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8"/>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79" name="Freeform 118"/>
                <p:cNvSpPr>
                  <a:spLocks/>
                </p:cNvSpPr>
                <p:nvPr/>
              </p:nvSpPr>
              <p:spPr bwMode="auto">
                <a:xfrm>
                  <a:off x="880" y="3550"/>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5"/>
                      </a:lnTo>
                      <a:lnTo>
                        <a:pt x="79" y="16"/>
                      </a:lnTo>
                      <a:lnTo>
                        <a:pt x="65" y="15"/>
                      </a:lnTo>
                      <a:lnTo>
                        <a:pt x="52" y="14"/>
                      </a:lnTo>
                      <a:lnTo>
                        <a:pt x="40" y="13"/>
                      </a:lnTo>
                      <a:lnTo>
                        <a:pt x="29" y="11"/>
                      </a:lnTo>
                      <a:lnTo>
                        <a:pt x="19" y="9"/>
                      </a:lnTo>
                      <a:lnTo>
                        <a:pt x="11" y="7"/>
                      </a:lnTo>
                      <a:lnTo>
                        <a:pt x="5" y="4"/>
                      </a:lnTo>
                      <a:lnTo>
                        <a:pt x="2"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80" name="Freeform 119"/>
                <p:cNvSpPr>
                  <a:spLocks/>
                </p:cNvSpPr>
                <p:nvPr/>
              </p:nvSpPr>
              <p:spPr bwMode="auto">
                <a:xfrm>
                  <a:off x="880" y="3550"/>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8"/>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81" name="Freeform 120"/>
                <p:cNvSpPr>
                  <a:spLocks/>
                </p:cNvSpPr>
                <p:nvPr/>
              </p:nvSpPr>
              <p:spPr bwMode="auto">
                <a:xfrm>
                  <a:off x="880" y="3537"/>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8"/>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82" name="Freeform 121"/>
                <p:cNvSpPr>
                  <a:spLocks/>
                </p:cNvSpPr>
                <p:nvPr/>
              </p:nvSpPr>
              <p:spPr bwMode="auto">
                <a:xfrm>
                  <a:off x="880" y="3535"/>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83" name="Freeform 122"/>
                <p:cNvSpPr>
                  <a:spLocks/>
                </p:cNvSpPr>
                <p:nvPr/>
              </p:nvSpPr>
              <p:spPr bwMode="auto">
                <a:xfrm>
                  <a:off x="880" y="3535"/>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2"/>
                      </a:lnTo>
                      <a:lnTo>
                        <a:pt x="153" y="5"/>
                      </a:lnTo>
                      <a:lnTo>
                        <a:pt x="147" y="8"/>
                      </a:lnTo>
                      <a:lnTo>
                        <a:pt x="140" y="10"/>
                      </a:lnTo>
                      <a:lnTo>
                        <a:pt x="130" y="12"/>
                      </a:lnTo>
                      <a:lnTo>
                        <a:pt x="118" y="14"/>
                      </a:lnTo>
                      <a:lnTo>
                        <a:pt x="105" y="15"/>
                      </a:lnTo>
                      <a:lnTo>
                        <a:pt x="92" y="16"/>
                      </a:lnTo>
                      <a:lnTo>
                        <a:pt x="79" y="16"/>
                      </a:lnTo>
                      <a:lnTo>
                        <a:pt x="65" y="16"/>
                      </a:lnTo>
                      <a:lnTo>
                        <a:pt x="52" y="15"/>
                      </a:lnTo>
                      <a:lnTo>
                        <a:pt x="40" y="14"/>
                      </a:lnTo>
                      <a:lnTo>
                        <a:pt x="29" y="12"/>
                      </a:lnTo>
                      <a:lnTo>
                        <a:pt x="19" y="10"/>
                      </a:lnTo>
                      <a:lnTo>
                        <a:pt x="11" y="8"/>
                      </a:lnTo>
                      <a:lnTo>
                        <a:pt x="5" y="5"/>
                      </a:lnTo>
                      <a:lnTo>
                        <a:pt x="2"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84" name="Freeform 123"/>
                <p:cNvSpPr>
                  <a:spLocks/>
                </p:cNvSpPr>
                <p:nvPr/>
              </p:nvSpPr>
              <p:spPr bwMode="auto">
                <a:xfrm>
                  <a:off x="880" y="3534"/>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8"/>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85" name="Freeform 124"/>
                <p:cNvSpPr>
                  <a:spLocks/>
                </p:cNvSpPr>
                <p:nvPr/>
              </p:nvSpPr>
              <p:spPr bwMode="auto">
                <a:xfrm>
                  <a:off x="880" y="3533"/>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86" name="Freeform 125"/>
                <p:cNvSpPr>
                  <a:spLocks/>
                </p:cNvSpPr>
                <p:nvPr/>
              </p:nvSpPr>
              <p:spPr bwMode="auto">
                <a:xfrm>
                  <a:off x="880" y="3532"/>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87" name="Freeform 126"/>
                <p:cNvSpPr>
                  <a:spLocks/>
                </p:cNvSpPr>
                <p:nvPr/>
              </p:nvSpPr>
              <p:spPr bwMode="auto">
                <a:xfrm>
                  <a:off x="880" y="3531"/>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2"/>
                      </a:lnTo>
                      <a:lnTo>
                        <a:pt x="153" y="5"/>
                      </a:lnTo>
                      <a:lnTo>
                        <a:pt x="147" y="7"/>
                      </a:lnTo>
                      <a:lnTo>
                        <a:pt x="140" y="10"/>
                      </a:lnTo>
                      <a:lnTo>
                        <a:pt x="130" y="12"/>
                      </a:lnTo>
                      <a:lnTo>
                        <a:pt x="118" y="13"/>
                      </a:lnTo>
                      <a:lnTo>
                        <a:pt x="105" y="15"/>
                      </a:lnTo>
                      <a:lnTo>
                        <a:pt x="92" y="16"/>
                      </a:lnTo>
                      <a:lnTo>
                        <a:pt x="79" y="16"/>
                      </a:lnTo>
                      <a:lnTo>
                        <a:pt x="65" y="16"/>
                      </a:lnTo>
                      <a:lnTo>
                        <a:pt x="52" y="15"/>
                      </a:lnTo>
                      <a:lnTo>
                        <a:pt x="40" y="13"/>
                      </a:lnTo>
                      <a:lnTo>
                        <a:pt x="29" y="12"/>
                      </a:lnTo>
                      <a:lnTo>
                        <a:pt x="19" y="10"/>
                      </a:lnTo>
                      <a:lnTo>
                        <a:pt x="11" y="7"/>
                      </a:lnTo>
                      <a:lnTo>
                        <a:pt x="5" y="5"/>
                      </a:lnTo>
                      <a:lnTo>
                        <a:pt x="2"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88" name="Freeform 127"/>
                <p:cNvSpPr>
                  <a:spLocks/>
                </p:cNvSpPr>
                <p:nvPr/>
              </p:nvSpPr>
              <p:spPr bwMode="auto">
                <a:xfrm>
                  <a:off x="880" y="3531"/>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89" name="Freeform 128"/>
                <p:cNvSpPr>
                  <a:spLocks/>
                </p:cNvSpPr>
                <p:nvPr/>
              </p:nvSpPr>
              <p:spPr bwMode="auto">
                <a:xfrm>
                  <a:off x="880" y="3530"/>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90" name="Freeform 129"/>
                <p:cNvSpPr>
                  <a:spLocks/>
                </p:cNvSpPr>
                <p:nvPr/>
              </p:nvSpPr>
              <p:spPr bwMode="auto">
                <a:xfrm>
                  <a:off x="880" y="3529"/>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10"/>
                      </a:lnTo>
                      <a:lnTo>
                        <a:pt x="130" y="11"/>
                      </a:lnTo>
                      <a:lnTo>
                        <a:pt x="118" y="13"/>
                      </a:lnTo>
                      <a:lnTo>
                        <a:pt x="105" y="15"/>
                      </a:lnTo>
                      <a:lnTo>
                        <a:pt x="92" y="16"/>
                      </a:lnTo>
                      <a:lnTo>
                        <a:pt x="79" y="16"/>
                      </a:lnTo>
                      <a:lnTo>
                        <a:pt x="65" y="16"/>
                      </a:lnTo>
                      <a:lnTo>
                        <a:pt x="52" y="15"/>
                      </a:lnTo>
                      <a:lnTo>
                        <a:pt x="40" y="13"/>
                      </a:lnTo>
                      <a:lnTo>
                        <a:pt x="29" y="11"/>
                      </a:lnTo>
                      <a:lnTo>
                        <a:pt x="19" y="10"/>
                      </a:lnTo>
                      <a:lnTo>
                        <a:pt x="11" y="7"/>
                      </a:lnTo>
                      <a:lnTo>
                        <a:pt x="5" y="4"/>
                      </a:lnTo>
                      <a:lnTo>
                        <a:pt x="2"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91" name="Freeform 130"/>
                <p:cNvSpPr>
                  <a:spLocks/>
                </p:cNvSpPr>
                <p:nvPr/>
              </p:nvSpPr>
              <p:spPr bwMode="auto">
                <a:xfrm>
                  <a:off x="880" y="3575"/>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5"/>
                      </a:lnTo>
                      <a:lnTo>
                        <a:pt x="79" y="16"/>
                      </a:lnTo>
                      <a:lnTo>
                        <a:pt x="65" y="15"/>
                      </a:lnTo>
                      <a:lnTo>
                        <a:pt x="52" y="14"/>
                      </a:lnTo>
                      <a:lnTo>
                        <a:pt x="40" y="13"/>
                      </a:lnTo>
                      <a:lnTo>
                        <a:pt x="29" y="11"/>
                      </a:lnTo>
                      <a:lnTo>
                        <a:pt x="19" y="9"/>
                      </a:lnTo>
                      <a:lnTo>
                        <a:pt x="11" y="7"/>
                      </a:lnTo>
                      <a:lnTo>
                        <a:pt x="5" y="4"/>
                      </a:lnTo>
                      <a:lnTo>
                        <a:pt x="2"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92" name="Freeform 131"/>
                <p:cNvSpPr>
                  <a:spLocks/>
                </p:cNvSpPr>
                <p:nvPr/>
              </p:nvSpPr>
              <p:spPr bwMode="auto">
                <a:xfrm>
                  <a:off x="880" y="3575"/>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9"/>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93" name="Freeform 132"/>
                <p:cNvSpPr>
                  <a:spLocks/>
                </p:cNvSpPr>
                <p:nvPr/>
              </p:nvSpPr>
              <p:spPr bwMode="auto">
                <a:xfrm>
                  <a:off x="880" y="3574"/>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8"/>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94" name="Freeform 133"/>
                <p:cNvSpPr>
                  <a:spLocks/>
                </p:cNvSpPr>
                <p:nvPr/>
              </p:nvSpPr>
              <p:spPr bwMode="auto">
                <a:xfrm>
                  <a:off x="880" y="3573"/>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5"/>
                      </a:lnTo>
                      <a:lnTo>
                        <a:pt x="79" y="16"/>
                      </a:lnTo>
                      <a:lnTo>
                        <a:pt x="65" y="15"/>
                      </a:lnTo>
                      <a:lnTo>
                        <a:pt x="52" y="14"/>
                      </a:lnTo>
                      <a:lnTo>
                        <a:pt x="40" y="13"/>
                      </a:lnTo>
                      <a:lnTo>
                        <a:pt x="29" y="11"/>
                      </a:lnTo>
                      <a:lnTo>
                        <a:pt x="19" y="9"/>
                      </a:lnTo>
                      <a:lnTo>
                        <a:pt x="11" y="7"/>
                      </a:lnTo>
                      <a:lnTo>
                        <a:pt x="5" y="4"/>
                      </a:lnTo>
                      <a:lnTo>
                        <a:pt x="2"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95" name="Freeform 134"/>
                <p:cNvSpPr>
                  <a:spLocks/>
                </p:cNvSpPr>
                <p:nvPr/>
              </p:nvSpPr>
              <p:spPr bwMode="auto">
                <a:xfrm>
                  <a:off x="880" y="3573"/>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8"/>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96" name="Freeform 135"/>
                <p:cNvSpPr>
                  <a:spLocks/>
                </p:cNvSpPr>
                <p:nvPr/>
              </p:nvSpPr>
              <p:spPr bwMode="auto">
                <a:xfrm>
                  <a:off x="880" y="3572"/>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5"/>
                      </a:lnTo>
                      <a:lnTo>
                        <a:pt x="147" y="8"/>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8"/>
                      </a:lnTo>
                      <a:lnTo>
                        <a:pt x="5" y="5"/>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97" name="Freeform 136"/>
                <p:cNvSpPr>
                  <a:spLocks/>
                </p:cNvSpPr>
                <p:nvPr/>
              </p:nvSpPr>
              <p:spPr bwMode="auto">
                <a:xfrm>
                  <a:off x="880" y="3571"/>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5"/>
                      </a:lnTo>
                      <a:lnTo>
                        <a:pt x="79" y="16"/>
                      </a:lnTo>
                      <a:lnTo>
                        <a:pt x="65" y="15"/>
                      </a:lnTo>
                      <a:lnTo>
                        <a:pt x="52" y="14"/>
                      </a:lnTo>
                      <a:lnTo>
                        <a:pt x="40" y="13"/>
                      </a:lnTo>
                      <a:lnTo>
                        <a:pt x="29" y="11"/>
                      </a:lnTo>
                      <a:lnTo>
                        <a:pt x="19" y="9"/>
                      </a:lnTo>
                      <a:lnTo>
                        <a:pt x="11" y="7"/>
                      </a:lnTo>
                      <a:lnTo>
                        <a:pt x="5" y="4"/>
                      </a:lnTo>
                      <a:lnTo>
                        <a:pt x="2"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98" name="Freeform 137"/>
                <p:cNvSpPr>
                  <a:spLocks/>
                </p:cNvSpPr>
                <p:nvPr/>
              </p:nvSpPr>
              <p:spPr bwMode="auto">
                <a:xfrm>
                  <a:off x="880" y="3570"/>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8"/>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299" name="Freeform 138"/>
                <p:cNvSpPr>
                  <a:spLocks/>
                </p:cNvSpPr>
                <p:nvPr/>
              </p:nvSpPr>
              <p:spPr bwMode="auto">
                <a:xfrm>
                  <a:off x="880" y="3570"/>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5"/>
                      </a:lnTo>
                      <a:lnTo>
                        <a:pt x="147" y="8"/>
                      </a:lnTo>
                      <a:lnTo>
                        <a:pt x="140" y="10"/>
                      </a:lnTo>
                      <a:lnTo>
                        <a:pt x="130" y="13"/>
                      </a:lnTo>
                      <a:lnTo>
                        <a:pt x="118" y="15"/>
                      </a:lnTo>
                      <a:lnTo>
                        <a:pt x="105" y="16"/>
                      </a:lnTo>
                      <a:lnTo>
                        <a:pt x="92" y="16"/>
                      </a:lnTo>
                      <a:lnTo>
                        <a:pt x="79" y="16"/>
                      </a:lnTo>
                      <a:lnTo>
                        <a:pt x="65" y="16"/>
                      </a:lnTo>
                      <a:lnTo>
                        <a:pt x="52" y="16"/>
                      </a:lnTo>
                      <a:lnTo>
                        <a:pt x="40" y="15"/>
                      </a:lnTo>
                      <a:lnTo>
                        <a:pt x="29" y="13"/>
                      </a:lnTo>
                      <a:lnTo>
                        <a:pt x="19" y="10"/>
                      </a:lnTo>
                      <a:lnTo>
                        <a:pt x="11" y="8"/>
                      </a:lnTo>
                      <a:lnTo>
                        <a:pt x="5" y="5"/>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00" name="Freeform 139"/>
                <p:cNvSpPr>
                  <a:spLocks/>
                </p:cNvSpPr>
                <p:nvPr/>
              </p:nvSpPr>
              <p:spPr bwMode="auto">
                <a:xfrm>
                  <a:off x="880" y="3569"/>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01" name="Freeform 140"/>
                <p:cNvSpPr>
                  <a:spLocks/>
                </p:cNvSpPr>
                <p:nvPr/>
              </p:nvSpPr>
              <p:spPr bwMode="auto">
                <a:xfrm>
                  <a:off x="882" y="321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4"/>
                      </a:lnTo>
                      <a:lnTo>
                        <a:pt x="152" y="6"/>
                      </a:lnTo>
                      <a:lnTo>
                        <a:pt x="146" y="9"/>
                      </a:lnTo>
                      <a:lnTo>
                        <a:pt x="138" y="11"/>
                      </a:lnTo>
                      <a:lnTo>
                        <a:pt x="129" y="14"/>
                      </a:lnTo>
                      <a:lnTo>
                        <a:pt x="117" y="15"/>
                      </a:lnTo>
                      <a:lnTo>
                        <a:pt x="104" y="16"/>
                      </a:lnTo>
                      <a:lnTo>
                        <a:pt x="91" y="16"/>
                      </a:lnTo>
                      <a:lnTo>
                        <a:pt x="78" y="16"/>
                      </a:lnTo>
                      <a:lnTo>
                        <a:pt x="65" y="16"/>
                      </a:lnTo>
                      <a:lnTo>
                        <a:pt x="51" y="16"/>
                      </a:lnTo>
                      <a:lnTo>
                        <a:pt x="39" y="15"/>
                      </a:lnTo>
                      <a:lnTo>
                        <a:pt x="27" y="14"/>
                      </a:lnTo>
                      <a:lnTo>
                        <a:pt x="18" y="11"/>
                      </a:lnTo>
                      <a:lnTo>
                        <a:pt x="10" y="9"/>
                      </a:lnTo>
                      <a:lnTo>
                        <a:pt x="4" y="6"/>
                      </a:lnTo>
                      <a:lnTo>
                        <a:pt x="0" y="4"/>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02" name="Freeform 141"/>
                <p:cNvSpPr>
                  <a:spLocks/>
                </p:cNvSpPr>
                <p:nvPr/>
              </p:nvSpPr>
              <p:spPr bwMode="auto">
                <a:xfrm>
                  <a:off x="882" y="321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2"/>
                      </a:lnTo>
                      <a:lnTo>
                        <a:pt x="117" y="15"/>
                      </a:lnTo>
                      <a:lnTo>
                        <a:pt x="104" y="15"/>
                      </a:lnTo>
                      <a:lnTo>
                        <a:pt x="91" y="16"/>
                      </a:lnTo>
                      <a:lnTo>
                        <a:pt x="78" y="16"/>
                      </a:lnTo>
                      <a:lnTo>
                        <a:pt x="65" y="16"/>
                      </a:lnTo>
                      <a:lnTo>
                        <a:pt x="51" y="15"/>
                      </a:lnTo>
                      <a:lnTo>
                        <a:pt x="39" y="15"/>
                      </a:lnTo>
                      <a:lnTo>
                        <a:pt x="27" y="12"/>
                      </a:lnTo>
                      <a:lnTo>
                        <a:pt x="18" y="10"/>
                      </a:lnTo>
                      <a:lnTo>
                        <a:pt x="10" y="8"/>
                      </a:lnTo>
                      <a:lnTo>
                        <a:pt x="4" y="5"/>
                      </a:lnTo>
                      <a:lnTo>
                        <a:pt x="0"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03" name="Freeform 142"/>
                <p:cNvSpPr>
                  <a:spLocks/>
                </p:cNvSpPr>
                <p:nvPr/>
              </p:nvSpPr>
              <p:spPr bwMode="auto">
                <a:xfrm>
                  <a:off x="882" y="3217"/>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04" name="Freeform 143"/>
                <p:cNvSpPr>
                  <a:spLocks/>
                </p:cNvSpPr>
                <p:nvPr/>
              </p:nvSpPr>
              <p:spPr bwMode="auto">
                <a:xfrm>
                  <a:off x="882" y="3216"/>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05" name="Freeform 144"/>
                <p:cNvSpPr>
                  <a:spLocks/>
                </p:cNvSpPr>
                <p:nvPr/>
              </p:nvSpPr>
              <p:spPr bwMode="auto">
                <a:xfrm>
                  <a:off x="882" y="321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06" name="Freeform 145"/>
                <p:cNvSpPr>
                  <a:spLocks/>
                </p:cNvSpPr>
                <p:nvPr/>
              </p:nvSpPr>
              <p:spPr bwMode="auto">
                <a:xfrm>
                  <a:off x="882" y="321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07" name="Freeform 146"/>
                <p:cNvSpPr>
                  <a:spLocks/>
                </p:cNvSpPr>
                <p:nvPr/>
              </p:nvSpPr>
              <p:spPr bwMode="auto">
                <a:xfrm>
                  <a:off x="882" y="3213"/>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08" name="Freeform 147"/>
                <p:cNvSpPr>
                  <a:spLocks/>
                </p:cNvSpPr>
                <p:nvPr/>
              </p:nvSpPr>
              <p:spPr bwMode="auto">
                <a:xfrm>
                  <a:off x="882" y="321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09" name="Freeform 148"/>
                <p:cNvSpPr>
                  <a:spLocks/>
                </p:cNvSpPr>
                <p:nvPr/>
              </p:nvSpPr>
              <p:spPr bwMode="auto">
                <a:xfrm>
                  <a:off x="882" y="321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10" name="Freeform 149"/>
                <p:cNvSpPr>
                  <a:spLocks/>
                </p:cNvSpPr>
                <p:nvPr/>
              </p:nvSpPr>
              <p:spPr bwMode="auto">
                <a:xfrm>
                  <a:off x="882" y="3211"/>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11" name="Freeform 150"/>
                <p:cNvSpPr>
                  <a:spLocks/>
                </p:cNvSpPr>
                <p:nvPr/>
              </p:nvSpPr>
              <p:spPr bwMode="auto">
                <a:xfrm>
                  <a:off x="882" y="3241"/>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8"/>
                      </a:lnTo>
                      <a:lnTo>
                        <a:pt x="4" y="5"/>
                      </a:lnTo>
                      <a:lnTo>
                        <a:pt x="0"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12" name="Freeform 151"/>
                <p:cNvSpPr>
                  <a:spLocks/>
                </p:cNvSpPr>
                <p:nvPr/>
              </p:nvSpPr>
              <p:spPr bwMode="auto">
                <a:xfrm>
                  <a:off x="882" y="324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13" name="Freeform 152"/>
                <p:cNvSpPr>
                  <a:spLocks/>
                </p:cNvSpPr>
                <p:nvPr/>
              </p:nvSpPr>
              <p:spPr bwMode="auto">
                <a:xfrm>
                  <a:off x="882" y="3239"/>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14" name="Freeform 153"/>
                <p:cNvSpPr>
                  <a:spLocks/>
                </p:cNvSpPr>
                <p:nvPr/>
              </p:nvSpPr>
              <p:spPr bwMode="auto">
                <a:xfrm>
                  <a:off x="882" y="3239"/>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8"/>
                      </a:lnTo>
                      <a:lnTo>
                        <a:pt x="4" y="5"/>
                      </a:lnTo>
                      <a:lnTo>
                        <a:pt x="0"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15" name="Freeform 154"/>
                <p:cNvSpPr>
                  <a:spLocks/>
                </p:cNvSpPr>
                <p:nvPr/>
              </p:nvSpPr>
              <p:spPr bwMode="auto">
                <a:xfrm>
                  <a:off x="882" y="3238"/>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16" name="Freeform 155"/>
                <p:cNvSpPr>
                  <a:spLocks/>
                </p:cNvSpPr>
                <p:nvPr/>
              </p:nvSpPr>
              <p:spPr bwMode="auto">
                <a:xfrm>
                  <a:off x="882" y="3237"/>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17" name="Freeform 156"/>
                <p:cNvSpPr>
                  <a:spLocks/>
                </p:cNvSpPr>
                <p:nvPr/>
              </p:nvSpPr>
              <p:spPr bwMode="auto">
                <a:xfrm>
                  <a:off x="882" y="323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18" name="Freeform 157"/>
                <p:cNvSpPr>
                  <a:spLocks/>
                </p:cNvSpPr>
                <p:nvPr/>
              </p:nvSpPr>
              <p:spPr bwMode="auto">
                <a:xfrm>
                  <a:off x="882" y="323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4"/>
                      </a:lnTo>
                      <a:lnTo>
                        <a:pt x="146" y="7"/>
                      </a:lnTo>
                      <a:lnTo>
                        <a:pt x="138" y="10"/>
                      </a:lnTo>
                      <a:lnTo>
                        <a:pt x="129" y="12"/>
                      </a:lnTo>
                      <a:lnTo>
                        <a:pt x="117" y="13"/>
                      </a:lnTo>
                      <a:lnTo>
                        <a:pt x="104" y="15"/>
                      </a:lnTo>
                      <a:lnTo>
                        <a:pt x="91" y="16"/>
                      </a:lnTo>
                      <a:lnTo>
                        <a:pt x="78" y="16"/>
                      </a:lnTo>
                      <a:lnTo>
                        <a:pt x="65" y="16"/>
                      </a:lnTo>
                      <a:lnTo>
                        <a:pt x="51" y="15"/>
                      </a:lnTo>
                      <a:lnTo>
                        <a:pt x="39" y="13"/>
                      </a:lnTo>
                      <a:lnTo>
                        <a:pt x="27" y="12"/>
                      </a:lnTo>
                      <a:lnTo>
                        <a:pt x="18" y="10"/>
                      </a:lnTo>
                      <a:lnTo>
                        <a:pt x="10" y="7"/>
                      </a:lnTo>
                      <a:lnTo>
                        <a:pt x="4" y="4"/>
                      </a:lnTo>
                      <a:lnTo>
                        <a:pt x="0"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19" name="Freeform 158"/>
                <p:cNvSpPr>
                  <a:spLocks/>
                </p:cNvSpPr>
                <p:nvPr/>
              </p:nvSpPr>
              <p:spPr bwMode="auto">
                <a:xfrm>
                  <a:off x="882" y="3234"/>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20" name="Freeform 159"/>
                <p:cNvSpPr>
                  <a:spLocks/>
                </p:cNvSpPr>
                <p:nvPr/>
              </p:nvSpPr>
              <p:spPr bwMode="auto">
                <a:xfrm>
                  <a:off x="882" y="323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21" name="Freeform 160"/>
                <p:cNvSpPr>
                  <a:spLocks/>
                </p:cNvSpPr>
                <p:nvPr/>
              </p:nvSpPr>
              <p:spPr bwMode="auto">
                <a:xfrm>
                  <a:off x="882" y="3264"/>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22" name="Freeform 161"/>
                <p:cNvSpPr>
                  <a:spLocks/>
                </p:cNvSpPr>
                <p:nvPr/>
              </p:nvSpPr>
              <p:spPr bwMode="auto">
                <a:xfrm>
                  <a:off x="882" y="3263"/>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7"/>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7"/>
                      </a:lnTo>
                      <a:lnTo>
                        <a:pt x="4" y="5"/>
                      </a:lnTo>
                      <a:lnTo>
                        <a:pt x="0"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23" name="Freeform 162"/>
                <p:cNvSpPr>
                  <a:spLocks/>
                </p:cNvSpPr>
                <p:nvPr/>
              </p:nvSpPr>
              <p:spPr bwMode="auto">
                <a:xfrm>
                  <a:off x="882" y="326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24" name="Freeform 163"/>
                <p:cNvSpPr>
                  <a:spLocks/>
                </p:cNvSpPr>
                <p:nvPr/>
              </p:nvSpPr>
              <p:spPr bwMode="auto">
                <a:xfrm>
                  <a:off x="882" y="326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8"/>
                      </a:lnTo>
                      <a:lnTo>
                        <a:pt x="4" y="5"/>
                      </a:lnTo>
                      <a:lnTo>
                        <a:pt x="0"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25" name="Freeform 164"/>
                <p:cNvSpPr>
                  <a:spLocks/>
                </p:cNvSpPr>
                <p:nvPr/>
              </p:nvSpPr>
              <p:spPr bwMode="auto">
                <a:xfrm>
                  <a:off x="882" y="3261"/>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10"/>
                      </a:lnTo>
                      <a:lnTo>
                        <a:pt x="129" y="11"/>
                      </a:lnTo>
                      <a:lnTo>
                        <a:pt x="117" y="13"/>
                      </a:lnTo>
                      <a:lnTo>
                        <a:pt x="104" y="15"/>
                      </a:lnTo>
                      <a:lnTo>
                        <a:pt x="91" y="16"/>
                      </a:lnTo>
                      <a:lnTo>
                        <a:pt x="78" y="16"/>
                      </a:lnTo>
                      <a:lnTo>
                        <a:pt x="65" y="16"/>
                      </a:lnTo>
                      <a:lnTo>
                        <a:pt x="51" y="15"/>
                      </a:lnTo>
                      <a:lnTo>
                        <a:pt x="39" y="13"/>
                      </a:lnTo>
                      <a:lnTo>
                        <a:pt x="27" y="11"/>
                      </a:lnTo>
                      <a:lnTo>
                        <a:pt x="18" y="10"/>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26" name="Freeform 165"/>
                <p:cNvSpPr>
                  <a:spLocks/>
                </p:cNvSpPr>
                <p:nvPr/>
              </p:nvSpPr>
              <p:spPr bwMode="auto">
                <a:xfrm>
                  <a:off x="882" y="326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27" name="Freeform 166"/>
                <p:cNvSpPr>
                  <a:spLocks/>
                </p:cNvSpPr>
                <p:nvPr/>
              </p:nvSpPr>
              <p:spPr bwMode="auto">
                <a:xfrm>
                  <a:off x="882" y="3260"/>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7"/>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7"/>
                      </a:lnTo>
                      <a:lnTo>
                        <a:pt x="4" y="5"/>
                      </a:lnTo>
                      <a:lnTo>
                        <a:pt x="0"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28" name="Freeform 167"/>
                <p:cNvSpPr>
                  <a:spLocks/>
                </p:cNvSpPr>
                <p:nvPr/>
              </p:nvSpPr>
              <p:spPr bwMode="auto">
                <a:xfrm>
                  <a:off x="882" y="3259"/>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6"/>
                      </a:lnTo>
                      <a:lnTo>
                        <a:pt x="78" y="16"/>
                      </a:lnTo>
                      <a:lnTo>
                        <a:pt x="65" y="16"/>
                      </a:lnTo>
                      <a:lnTo>
                        <a:pt x="51" y="14"/>
                      </a:lnTo>
                      <a:lnTo>
                        <a:pt x="39" y="13"/>
                      </a:lnTo>
                      <a:lnTo>
                        <a:pt x="27" y="11"/>
                      </a:lnTo>
                      <a:lnTo>
                        <a:pt x="18" y="9"/>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29" name="Freeform 168"/>
                <p:cNvSpPr>
                  <a:spLocks/>
                </p:cNvSpPr>
                <p:nvPr/>
              </p:nvSpPr>
              <p:spPr bwMode="auto">
                <a:xfrm>
                  <a:off x="882" y="325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30" name="Freeform 169"/>
                <p:cNvSpPr>
                  <a:spLocks/>
                </p:cNvSpPr>
                <p:nvPr/>
              </p:nvSpPr>
              <p:spPr bwMode="auto">
                <a:xfrm>
                  <a:off x="882" y="3257"/>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31" name="Freeform 170"/>
                <p:cNvSpPr>
                  <a:spLocks/>
                </p:cNvSpPr>
                <p:nvPr/>
              </p:nvSpPr>
              <p:spPr bwMode="auto">
                <a:xfrm>
                  <a:off x="842" y="2557"/>
                  <a:ext cx="141" cy="29"/>
                </a:xfrm>
                <a:custGeom>
                  <a:avLst/>
                  <a:gdLst>
                    <a:gd name="T0" fmla="*/ 0 w 321"/>
                    <a:gd name="T1" fmla="*/ 0 h 52"/>
                    <a:gd name="T2" fmla="*/ 0 w 321"/>
                    <a:gd name="T3" fmla="*/ 1 h 52"/>
                    <a:gd name="T4" fmla="*/ 0 w 321"/>
                    <a:gd name="T5" fmla="*/ 1 h 52"/>
                    <a:gd name="T6" fmla="*/ 0 w 321"/>
                    <a:gd name="T7" fmla="*/ 1 h 52"/>
                    <a:gd name="T8" fmla="*/ 0 w 321"/>
                    <a:gd name="T9" fmla="*/ 1 h 52"/>
                    <a:gd name="T10" fmla="*/ 0 w 321"/>
                    <a:gd name="T11" fmla="*/ 1 h 52"/>
                    <a:gd name="T12" fmla="*/ 0 w 321"/>
                    <a:gd name="T13" fmla="*/ 1 h 52"/>
                    <a:gd name="T14" fmla="*/ 0 w 321"/>
                    <a:gd name="T15" fmla="*/ 1 h 52"/>
                    <a:gd name="T16" fmla="*/ 0 w 321"/>
                    <a:gd name="T17" fmla="*/ 1 h 52"/>
                    <a:gd name="T18" fmla="*/ 0 w 321"/>
                    <a:gd name="T19" fmla="*/ 1 h 52"/>
                    <a:gd name="T20" fmla="*/ 0 w 321"/>
                    <a:gd name="T21" fmla="*/ 1 h 52"/>
                    <a:gd name="T22" fmla="*/ 0 w 321"/>
                    <a:gd name="T23" fmla="*/ 1 h 52"/>
                    <a:gd name="T24" fmla="*/ 0 w 321"/>
                    <a:gd name="T25" fmla="*/ 1 h 52"/>
                    <a:gd name="T26" fmla="*/ 0 w 321"/>
                    <a:gd name="T27" fmla="*/ 1 h 52"/>
                    <a:gd name="T28" fmla="*/ 0 w 321"/>
                    <a:gd name="T29" fmla="*/ 1 h 52"/>
                    <a:gd name="T30" fmla="*/ 0 w 321"/>
                    <a:gd name="T31" fmla="*/ 1 h 52"/>
                    <a:gd name="T32" fmla="*/ 0 w 321"/>
                    <a:gd name="T33" fmla="*/ 1 h 52"/>
                    <a:gd name="T34" fmla="*/ 0 w 321"/>
                    <a:gd name="T35" fmla="*/ 1 h 52"/>
                    <a:gd name="T36" fmla="*/ 0 w 321"/>
                    <a:gd name="T37" fmla="*/ 1 h 52"/>
                    <a:gd name="T38" fmla="*/ 0 w 321"/>
                    <a:gd name="T39" fmla="*/ 1 h 52"/>
                    <a:gd name="T40" fmla="*/ 0 w 321"/>
                    <a:gd name="T41" fmla="*/ 1 h 52"/>
                    <a:gd name="T42" fmla="*/ 0 w 321"/>
                    <a:gd name="T43" fmla="*/ 1 h 52"/>
                    <a:gd name="T44" fmla="*/ 0 w 321"/>
                    <a:gd name="T45" fmla="*/ 1 h 52"/>
                    <a:gd name="T46" fmla="*/ 0 w 321"/>
                    <a:gd name="T47" fmla="*/ 1 h 52"/>
                    <a:gd name="T48" fmla="*/ 0 w 321"/>
                    <a:gd name="T49" fmla="*/ 1 h 52"/>
                    <a:gd name="T50" fmla="*/ 0 w 321"/>
                    <a:gd name="T51" fmla="*/ 1 h 52"/>
                    <a:gd name="T52" fmla="*/ 0 w 321"/>
                    <a:gd name="T53" fmla="*/ 0 h 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1"/>
                    <a:gd name="T82" fmla="*/ 0 h 52"/>
                    <a:gd name="T83" fmla="*/ 321 w 321"/>
                    <a:gd name="T84" fmla="*/ 52 h 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1" h="52">
                      <a:moveTo>
                        <a:pt x="320" y="0"/>
                      </a:moveTo>
                      <a:lnTo>
                        <a:pt x="320" y="6"/>
                      </a:lnTo>
                      <a:lnTo>
                        <a:pt x="316" y="12"/>
                      </a:lnTo>
                      <a:lnTo>
                        <a:pt x="309" y="18"/>
                      </a:lnTo>
                      <a:lnTo>
                        <a:pt x="301" y="23"/>
                      </a:lnTo>
                      <a:lnTo>
                        <a:pt x="292" y="29"/>
                      </a:lnTo>
                      <a:lnTo>
                        <a:pt x="279" y="34"/>
                      </a:lnTo>
                      <a:lnTo>
                        <a:pt x="265" y="38"/>
                      </a:lnTo>
                      <a:lnTo>
                        <a:pt x="250" y="42"/>
                      </a:lnTo>
                      <a:lnTo>
                        <a:pt x="234" y="45"/>
                      </a:lnTo>
                      <a:lnTo>
                        <a:pt x="217" y="47"/>
                      </a:lnTo>
                      <a:lnTo>
                        <a:pt x="198" y="50"/>
                      </a:lnTo>
                      <a:lnTo>
                        <a:pt x="180" y="51"/>
                      </a:lnTo>
                      <a:lnTo>
                        <a:pt x="159" y="51"/>
                      </a:lnTo>
                      <a:lnTo>
                        <a:pt x="140" y="51"/>
                      </a:lnTo>
                      <a:lnTo>
                        <a:pt x="122" y="50"/>
                      </a:lnTo>
                      <a:lnTo>
                        <a:pt x="102" y="47"/>
                      </a:lnTo>
                      <a:lnTo>
                        <a:pt x="84" y="45"/>
                      </a:lnTo>
                      <a:lnTo>
                        <a:pt x="69" y="42"/>
                      </a:lnTo>
                      <a:lnTo>
                        <a:pt x="54" y="38"/>
                      </a:lnTo>
                      <a:lnTo>
                        <a:pt x="39" y="34"/>
                      </a:lnTo>
                      <a:lnTo>
                        <a:pt x="27" y="29"/>
                      </a:lnTo>
                      <a:lnTo>
                        <a:pt x="18" y="23"/>
                      </a:lnTo>
                      <a:lnTo>
                        <a:pt x="10" y="18"/>
                      </a:lnTo>
                      <a:lnTo>
                        <a:pt x="3" y="12"/>
                      </a:lnTo>
                      <a:lnTo>
                        <a:pt x="0" y="6"/>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32" name="Freeform 171"/>
                <p:cNvSpPr>
                  <a:spLocks/>
                </p:cNvSpPr>
                <p:nvPr/>
              </p:nvSpPr>
              <p:spPr bwMode="auto">
                <a:xfrm>
                  <a:off x="842" y="2527"/>
                  <a:ext cx="141" cy="50"/>
                </a:xfrm>
                <a:custGeom>
                  <a:avLst/>
                  <a:gdLst>
                    <a:gd name="T0" fmla="*/ 0 w 321"/>
                    <a:gd name="T1" fmla="*/ 1 h 89"/>
                    <a:gd name="T2" fmla="*/ 0 w 321"/>
                    <a:gd name="T3" fmla="*/ 1 h 89"/>
                    <a:gd name="T4" fmla="*/ 0 w 321"/>
                    <a:gd name="T5" fmla="*/ 1 h 89"/>
                    <a:gd name="T6" fmla="*/ 0 w 321"/>
                    <a:gd name="T7" fmla="*/ 1 h 89"/>
                    <a:gd name="T8" fmla="*/ 0 w 321"/>
                    <a:gd name="T9" fmla="*/ 1 h 89"/>
                    <a:gd name="T10" fmla="*/ 0 w 321"/>
                    <a:gd name="T11" fmla="*/ 1 h 89"/>
                    <a:gd name="T12" fmla="*/ 0 w 321"/>
                    <a:gd name="T13" fmla="*/ 1 h 89"/>
                    <a:gd name="T14" fmla="*/ 0 w 321"/>
                    <a:gd name="T15" fmla="*/ 1 h 89"/>
                    <a:gd name="T16" fmla="*/ 0 w 321"/>
                    <a:gd name="T17" fmla="*/ 1 h 89"/>
                    <a:gd name="T18" fmla="*/ 0 w 321"/>
                    <a:gd name="T19" fmla="*/ 1 h 89"/>
                    <a:gd name="T20" fmla="*/ 0 w 321"/>
                    <a:gd name="T21" fmla="*/ 1 h 89"/>
                    <a:gd name="T22" fmla="*/ 0 w 321"/>
                    <a:gd name="T23" fmla="*/ 0 h 89"/>
                    <a:gd name="T24" fmla="*/ 0 w 321"/>
                    <a:gd name="T25" fmla="*/ 0 h 89"/>
                    <a:gd name="T26" fmla="*/ 0 w 321"/>
                    <a:gd name="T27" fmla="*/ 0 h 89"/>
                    <a:gd name="T28" fmla="*/ 0 w 321"/>
                    <a:gd name="T29" fmla="*/ 0 h 89"/>
                    <a:gd name="T30" fmla="*/ 0 w 321"/>
                    <a:gd name="T31" fmla="*/ 1 h 89"/>
                    <a:gd name="T32" fmla="*/ 0 w 321"/>
                    <a:gd name="T33" fmla="*/ 1 h 89"/>
                    <a:gd name="T34" fmla="*/ 0 w 321"/>
                    <a:gd name="T35" fmla="*/ 1 h 89"/>
                    <a:gd name="T36" fmla="*/ 0 w 321"/>
                    <a:gd name="T37" fmla="*/ 1 h 89"/>
                    <a:gd name="T38" fmla="*/ 0 w 321"/>
                    <a:gd name="T39" fmla="*/ 1 h 89"/>
                    <a:gd name="T40" fmla="*/ 0 w 321"/>
                    <a:gd name="T41" fmla="*/ 1 h 89"/>
                    <a:gd name="T42" fmla="*/ 0 w 321"/>
                    <a:gd name="T43" fmla="*/ 1 h 89"/>
                    <a:gd name="T44" fmla="*/ 0 w 321"/>
                    <a:gd name="T45" fmla="*/ 1 h 89"/>
                    <a:gd name="T46" fmla="*/ 0 w 321"/>
                    <a:gd name="T47" fmla="*/ 1 h 89"/>
                    <a:gd name="T48" fmla="*/ 0 w 321"/>
                    <a:gd name="T49" fmla="*/ 1 h 89"/>
                    <a:gd name="T50" fmla="*/ 0 w 321"/>
                    <a:gd name="T51" fmla="*/ 1 h 89"/>
                    <a:gd name="T52" fmla="*/ 0 w 321"/>
                    <a:gd name="T53" fmla="*/ 1 h 89"/>
                    <a:gd name="T54" fmla="*/ 0 w 321"/>
                    <a:gd name="T55" fmla="*/ 1 h 89"/>
                    <a:gd name="T56" fmla="*/ 0 w 321"/>
                    <a:gd name="T57" fmla="*/ 1 h 89"/>
                    <a:gd name="T58" fmla="*/ 0 w 321"/>
                    <a:gd name="T59" fmla="*/ 1 h 89"/>
                    <a:gd name="T60" fmla="*/ 0 w 321"/>
                    <a:gd name="T61" fmla="*/ 1 h 89"/>
                    <a:gd name="T62" fmla="*/ 0 w 321"/>
                    <a:gd name="T63" fmla="*/ 1 h 89"/>
                    <a:gd name="T64" fmla="*/ 0 w 321"/>
                    <a:gd name="T65" fmla="*/ 1 h 89"/>
                    <a:gd name="T66" fmla="*/ 0 w 321"/>
                    <a:gd name="T67" fmla="*/ 1 h 89"/>
                    <a:gd name="T68" fmla="*/ 0 w 321"/>
                    <a:gd name="T69" fmla="*/ 1 h 89"/>
                    <a:gd name="T70" fmla="*/ 0 w 321"/>
                    <a:gd name="T71" fmla="*/ 1 h 89"/>
                    <a:gd name="T72" fmla="*/ 0 w 321"/>
                    <a:gd name="T73" fmla="*/ 1 h 89"/>
                    <a:gd name="T74" fmla="*/ 0 w 321"/>
                    <a:gd name="T75" fmla="*/ 1 h 89"/>
                    <a:gd name="T76" fmla="*/ 0 w 321"/>
                    <a:gd name="T77" fmla="*/ 1 h 89"/>
                    <a:gd name="T78" fmla="*/ 0 w 321"/>
                    <a:gd name="T79" fmla="*/ 1 h 89"/>
                    <a:gd name="T80" fmla="*/ 0 w 321"/>
                    <a:gd name="T81" fmla="*/ 1 h 89"/>
                    <a:gd name="T82" fmla="*/ 0 w 321"/>
                    <a:gd name="T83" fmla="*/ 1 h 89"/>
                    <a:gd name="T84" fmla="*/ 0 w 321"/>
                    <a:gd name="T85" fmla="*/ 1 h 89"/>
                    <a:gd name="T86" fmla="*/ 0 w 321"/>
                    <a:gd name="T87" fmla="*/ 1 h 89"/>
                    <a:gd name="T88" fmla="*/ 0 w 321"/>
                    <a:gd name="T89" fmla="*/ 1 h 89"/>
                    <a:gd name="T90" fmla="*/ 0 w 321"/>
                    <a:gd name="T91" fmla="*/ 1 h 89"/>
                    <a:gd name="T92" fmla="*/ 0 w 321"/>
                    <a:gd name="T93" fmla="*/ 1 h 89"/>
                    <a:gd name="T94" fmla="*/ 0 w 321"/>
                    <a:gd name="T95" fmla="*/ 1 h 89"/>
                    <a:gd name="T96" fmla="*/ 0 w 321"/>
                    <a:gd name="T97" fmla="*/ 1 h 89"/>
                    <a:gd name="T98" fmla="*/ 0 w 321"/>
                    <a:gd name="T99" fmla="*/ 1 h 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21"/>
                    <a:gd name="T151" fmla="*/ 0 h 89"/>
                    <a:gd name="T152" fmla="*/ 321 w 321"/>
                    <a:gd name="T153" fmla="*/ 89 h 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21" h="89">
                      <a:moveTo>
                        <a:pt x="0" y="45"/>
                      </a:moveTo>
                      <a:lnTo>
                        <a:pt x="0" y="39"/>
                      </a:lnTo>
                      <a:lnTo>
                        <a:pt x="4" y="33"/>
                      </a:lnTo>
                      <a:lnTo>
                        <a:pt x="11" y="28"/>
                      </a:lnTo>
                      <a:lnTo>
                        <a:pt x="20" y="22"/>
                      </a:lnTo>
                      <a:lnTo>
                        <a:pt x="31" y="18"/>
                      </a:lnTo>
                      <a:lnTo>
                        <a:pt x="44" y="13"/>
                      </a:lnTo>
                      <a:lnTo>
                        <a:pt x="59" y="10"/>
                      </a:lnTo>
                      <a:lnTo>
                        <a:pt x="77" y="7"/>
                      </a:lnTo>
                      <a:lnTo>
                        <a:pt x="95" y="4"/>
                      </a:lnTo>
                      <a:lnTo>
                        <a:pt x="114" y="1"/>
                      </a:lnTo>
                      <a:lnTo>
                        <a:pt x="135" y="0"/>
                      </a:lnTo>
                      <a:lnTo>
                        <a:pt x="155" y="0"/>
                      </a:lnTo>
                      <a:lnTo>
                        <a:pt x="175" y="0"/>
                      </a:lnTo>
                      <a:lnTo>
                        <a:pt x="195" y="0"/>
                      </a:lnTo>
                      <a:lnTo>
                        <a:pt x="215" y="2"/>
                      </a:lnTo>
                      <a:lnTo>
                        <a:pt x="233" y="4"/>
                      </a:lnTo>
                      <a:lnTo>
                        <a:pt x="251" y="8"/>
                      </a:lnTo>
                      <a:lnTo>
                        <a:pt x="267" y="12"/>
                      </a:lnTo>
                      <a:lnTo>
                        <a:pt x="282" y="16"/>
                      </a:lnTo>
                      <a:lnTo>
                        <a:pt x="294" y="20"/>
                      </a:lnTo>
                      <a:lnTo>
                        <a:pt x="305" y="25"/>
                      </a:lnTo>
                      <a:lnTo>
                        <a:pt x="311" y="30"/>
                      </a:lnTo>
                      <a:lnTo>
                        <a:pt x="318" y="36"/>
                      </a:lnTo>
                      <a:lnTo>
                        <a:pt x="320" y="41"/>
                      </a:lnTo>
                      <a:lnTo>
                        <a:pt x="320" y="47"/>
                      </a:lnTo>
                      <a:lnTo>
                        <a:pt x="318" y="53"/>
                      </a:lnTo>
                      <a:lnTo>
                        <a:pt x="311" y="58"/>
                      </a:lnTo>
                      <a:lnTo>
                        <a:pt x="305" y="63"/>
                      </a:lnTo>
                      <a:lnTo>
                        <a:pt x="294" y="68"/>
                      </a:lnTo>
                      <a:lnTo>
                        <a:pt x="282" y="73"/>
                      </a:lnTo>
                      <a:lnTo>
                        <a:pt x="267" y="77"/>
                      </a:lnTo>
                      <a:lnTo>
                        <a:pt x="251" y="80"/>
                      </a:lnTo>
                      <a:lnTo>
                        <a:pt x="233" y="83"/>
                      </a:lnTo>
                      <a:lnTo>
                        <a:pt x="215" y="86"/>
                      </a:lnTo>
                      <a:lnTo>
                        <a:pt x="195" y="88"/>
                      </a:lnTo>
                      <a:lnTo>
                        <a:pt x="175" y="88"/>
                      </a:lnTo>
                      <a:lnTo>
                        <a:pt x="155" y="88"/>
                      </a:lnTo>
                      <a:lnTo>
                        <a:pt x="135" y="88"/>
                      </a:lnTo>
                      <a:lnTo>
                        <a:pt x="114" y="87"/>
                      </a:lnTo>
                      <a:lnTo>
                        <a:pt x="95" y="84"/>
                      </a:lnTo>
                      <a:lnTo>
                        <a:pt x="77" y="82"/>
                      </a:lnTo>
                      <a:lnTo>
                        <a:pt x="59" y="79"/>
                      </a:lnTo>
                      <a:lnTo>
                        <a:pt x="44" y="75"/>
                      </a:lnTo>
                      <a:lnTo>
                        <a:pt x="31" y="71"/>
                      </a:lnTo>
                      <a:lnTo>
                        <a:pt x="20" y="66"/>
                      </a:lnTo>
                      <a:lnTo>
                        <a:pt x="11" y="61"/>
                      </a:lnTo>
                      <a:lnTo>
                        <a:pt x="4" y="56"/>
                      </a:lnTo>
                      <a:lnTo>
                        <a:pt x="0" y="50"/>
                      </a:lnTo>
                      <a:lnTo>
                        <a:pt x="0" y="45"/>
                      </a:lnTo>
                    </a:path>
                  </a:pathLst>
                </a:custGeom>
                <a:solidFill>
                  <a:srgbClr val="FFFFFF"/>
                </a:solidFill>
                <a:ln w="9525" cap="rnd">
                  <a:solidFill>
                    <a:schemeClr val="tx1"/>
                  </a:solidFill>
                  <a:round/>
                  <a:headEnd/>
                  <a:tailEnd/>
                </a:ln>
              </p:spPr>
              <p:txBody>
                <a:bodyPr/>
                <a:lstStyle/>
                <a:p>
                  <a:endParaRPr lang="ja-JP" altLang="en-US"/>
                </a:p>
              </p:txBody>
            </p:sp>
            <p:sp>
              <p:nvSpPr>
                <p:cNvPr id="177333" name="Freeform 172"/>
                <p:cNvSpPr>
                  <a:spLocks/>
                </p:cNvSpPr>
                <p:nvPr/>
              </p:nvSpPr>
              <p:spPr bwMode="auto">
                <a:xfrm>
                  <a:off x="861" y="2539"/>
                  <a:ext cx="107" cy="29"/>
                </a:xfrm>
                <a:custGeom>
                  <a:avLst/>
                  <a:gdLst>
                    <a:gd name="T0" fmla="*/ 0 w 241"/>
                    <a:gd name="T1" fmla="*/ 1 h 52"/>
                    <a:gd name="T2" fmla="*/ 0 w 241"/>
                    <a:gd name="T3" fmla="*/ 1 h 52"/>
                    <a:gd name="T4" fmla="*/ 0 w 241"/>
                    <a:gd name="T5" fmla="*/ 1 h 52"/>
                    <a:gd name="T6" fmla="*/ 0 w 241"/>
                    <a:gd name="T7" fmla="*/ 1 h 52"/>
                    <a:gd name="T8" fmla="*/ 0 w 241"/>
                    <a:gd name="T9" fmla="*/ 1 h 52"/>
                    <a:gd name="T10" fmla="*/ 0 w 241"/>
                    <a:gd name="T11" fmla="*/ 1 h 52"/>
                    <a:gd name="T12" fmla="*/ 0 w 241"/>
                    <a:gd name="T13" fmla="*/ 1 h 52"/>
                    <a:gd name="T14" fmla="*/ 0 w 241"/>
                    <a:gd name="T15" fmla="*/ 1 h 52"/>
                    <a:gd name="T16" fmla="*/ 0 w 241"/>
                    <a:gd name="T17" fmla="*/ 0 h 52"/>
                    <a:gd name="T18" fmla="*/ 0 w 241"/>
                    <a:gd name="T19" fmla="*/ 0 h 52"/>
                    <a:gd name="T20" fmla="*/ 0 w 241"/>
                    <a:gd name="T21" fmla="*/ 0 h 52"/>
                    <a:gd name="T22" fmla="*/ 0 w 241"/>
                    <a:gd name="T23" fmla="*/ 0 h 52"/>
                    <a:gd name="T24" fmla="*/ 0 w 241"/>
                    <a:gd name="T25" fmla="*/ 0 h 52"/>
                    <a:gd name="T26" fmla="*/ 0 w 241"/>
                    <a:gd name="T27" fmla="*/ 0 h 52"/>
                    <a:gd name="T28" fmla="*/ 0 w 241"/>
                    <a:gd name="T29" fmla="*/ 1 h 52"/>
                    <a:gd name="T30" fmla="*/ 0 w 241"/>
                    <a:gd name="T31" fmla="*/ 1 h 52"/>
                    <a:gd name="T32" fmla="*/ 0 w 241"/>
                    <a:gd name="T33" fmla="*/ 1 h 52"/>
                    <a:gd name="T34" fmla="*/ 0 w 241"/>
                    <a:gd name="T35" fmla="*/ 1 h 52"/>
                    <a:gd name="T36" fmla="*/ 0 w 241"/>
                    <a:gd name="T37" fmla="*/ 1 h 52"/>
                    <a:gd name="T38" fmla="*/ 0 w 241"/>
                    <a:gd name="T39" fmla="*/ 1 h 52"/>
                    <a:gd name="T40" fmla="*/ 0 w 241"/>
                    <a:gd name="T41" fmla="*/ 1 h 52"/>
                    <a:gd name="T42" fmla="*/ 0 w 241"/>
                    <a:gd name="T43" fmla="*/ 1 h 52"/>
                    <a:gd name="T44" fmla="*/ 0 w 241"/>
                    <a:gd name="T45" fmla="*/ 1 h 52"/>
                    <a:gd name="T46" fmla="*/ 0 w 241"/>
                    <a:gd name="T47" fmla="*/ 1 h 52"/>
                    <a:gd name="T48" fmla="*/ 0 w 241"/>
                    <a:gd name="T49" fmla="*/ 1 h 52"/>
                    <a:gd name="T50" fmla="*/ 0 w 241"/>
                    <a:gd name="T51" fmla="*/ 1 h 52"/>
                    <a:gd name="T52" fmla="*/ 0 w 241"/>
                    <a:gd name="T53" fmla="*/ 1 h 52"/>
                    <a:gd name="T54" fmla="*/ 0 w 241"/>
                    <a:gd name="T55" fmla="*/ 1 h 52"/>
                    <a:gd name="T56" fmla="*/ 0 w 241"/>
                    <a:gd name="T57" fmla="*/ 1 h 52"/>
                    <a:gd name="T58" fmla="*/ 0 w 241"/>
                    <a:gd name="T59" fmla="*/ 1 h 52"/>
                    <a:gd name="T60" fmla="*/ 0 w 241"/>
                    <a:gd name="T61" fmla="*/ 1 h 52"/>
                    <a:gd name="T62" fmla="*/ 0 w 241"/>
                    <a:gd name="T63" fmla="*/ 1 h 52"/>
                    <a:gd name="T64" fmla="*/ 0 w 241"/>
                    <a:gd name="T65" fmla="*/ 1 h 52"/>
                    <a:gd name="T66" fmla="*/ 0 w 241"/>
                    <a:gd name="T67" fmla="*/ 1 h 52"/>
                    <a:gd name="T68" fmla="*/ 0 w 241"/>
                    <a:gd name="T69" fmla="*/ 1 h 52"/>
                    <a:gd name="T70" fmla="*/ 0 w 241"/>
                    <a:gd name="T71" fmla="*/ 1 h 52"/>
                    <a:gd name="T72" fmla="*/ 0 w 241"/>
                    <a:gd name="T73" fmla="*/ 1 h 52"/>
                    <a:gd name="T74" fmla="*/ 0 w 241"/>
                    <a:gd name="T75" fmla="*/ 1 h 52"/>
                    <a:gd name="T76" fmla="*/ 0 w 241"/>
                    <a:gd name="T77" fmla="*/ 1 h 52"/>
                    <a:gd name="T78" fmla="*/ 0 w 241"/>
                    <a:gd name="T79" fmla="*/ 1 h 52"/>
                    <a:gd name="T80" fmla="*/ 0 w 241"/>
                    <a:gd name="T81" fmla="*/ 1 h 52"/>
                    <a:gd name="T82" fmla="*/ 0 w 241"/>
                    <a:gd name="T83" fmla="*/ 1 h 52"/>
                    <a:gd name="T84" fmla="*/ 0 w 241"/>
                    <a:gd name="T85" fmla="*/ 1 h 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1"/>
                    <a:gd name="T130" fmla="*/ 0 h 52"/>
                    <a:gd name="T131" fmla="*/ 241 w 241"/>
                    <a:gd name="T132" fmla="*/ 52 h 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1" h="52">
                      <a:moveTo>
                        <a:pt x="0" y="25"/>
                      </a:moveTo>
                      <a:lnTo>
                        <a:pt x="0" y="21"/>
                      </a:lnTo>
                      <a:lnTo>
                        <a:pt x="4" y="17"/>
                      </a:lnTo>
                      <a:lnTo>
                        <a:pt x="12" y="14"/>
                      </a:lnTo>
                      <a:lnTo>
                        <a:pt x="21" y="10"/>
                      </a:lnTo>
                      <a:lnTo>
                        <a:pt x="31" y="8"/>
                      </a:lnTo>
                      <a:lnTo>
                        <a:pt x="45" y="4"/>
                      </a:lnTo>
                      <a:lnTo>
                        <a:pt x="60" y="3"/>
                      </a:lnTo>
                      <a:lnTo>
                        <a:pt x="75" y="0"/>
                      </a:lnTo>
                      <a:lnTo>
                        <a:pt x="93" y="0"/>
                      </a:lnTo>
                      <a:lnTo>
                        <a:pt x="111" y="0"/>
                      </a:lnTo>
                      <a:lnTo>
                        <a:pt x="128" y="0"/>
                      </a:lnTo>
                      <a:lnTo>
                        <a:pt x="146" y="0"/>
                      </a:lnTo>
                      <a:lnTo>
                        <a:pt x="164" y="0"/>
                      </a:lnTo>
                      <a:lnTo>
                        <a:pt x="180" y="3"/>
                      </a:lnTo>
                      <a:lnTo>
                        <a:pt x="195" y="4"/>
                      </a:lnTo>
                      <a:lnTo>
                        <a:pt x="207" y="8"/>
                      </a:lnTo>
                      <a:lnTo>
                        <a:pt x="219" y="10"/>
                      </a:lnTo>
                      <a:lnTo>
                        <a:pt x="227" y="14"/>
                      </a:lnTo>
                      <a:lnTo>
                        <a:pt x="235" y="17"/>
                      </a:lnTo>
                      <a:lnTo>
                        <a:pt x="238" y="21"/>
                      </a:lnTo>
                      <a:lnTo>
                        <a:pt x="240" y="25"/>
                      </a:lnTo>
                      <a:lnTo>
                        <a:pt x="238" y="29"/>
                      </a:lnTo>
                      <a:lnTo>
                        <a:pt x="235" y="32"/>
                      </a:lnTo>
                      <a:lnTo>
                        <a:pt x="227" y="36"/>
                      </a:lnTo>
                      <a:lnTo>
                        <a:pt x="219" y="39"/>
                      </a:lnTo>
                      <a:lnTo>
                        <a:pt x="207" y="42"/>
                      </a:lnTo>
                      <a:lnTo>
                        <a:pt x="195" y="45"/>
                      </a:lnTo>
                      <a:lnTo>
                        <a:pt x="180" y="46"/>
                      </a:lnTo>
                      <a:lnTo>
                        <a:pt x="164" y="49"/>
                      </a:lnTo>
                      <a:lnTo>
                        <a:pt x="146" y="50"/>
                      </a:lnTo>
                      <a:lnTo>
                        <a:pt x="128" y="51"/>
                      </a:lnTo>
                      <a:lnTo>
                        <a:pt x="111" y="51"/>
                      </a:lnTo>
                      <a:lnTo>
                        <a:pt x="93" y="50"/>
                      </a:lnTo>
                      <a:lnTo>
                        <a:pt x="75" y="49"/>
                      </a:lnTo>
                      <a:lnTo>
                        <a:pt x="60" y="46"/>
                      </a:lnTo>
                      <a:lnTo>
                        <a:pt x="45" y="45"/>
                      </a:lnTo>
                      <a:lnTo>
                        <a:pt x="31" y="42"/>
                      </a:lnTo>
                      <a:lnTo>
                        <a:pt x="21" y="39"/>
                      </a:lnTo>
                      <a:lnTo>
                        <a:pt x="12" y="36"/>
                      </a:lnTo>
                      <a:lnTo>
                        <a:pt x="4" y="32"/>
                      </a:lnTo>
                      <a:lnTo>
                        <a:pt x="0" y="29"/>
                      </a:lnTo>
                      <a:lnTo>
                        <a:pt x="0" y="25"/>
                      </a:lnTo>
                    </a:path>
                  </a:pathLst>
                </a:custGeom>
                <a:solidFill>
                  <a:srgbClr val="FFFFFF"/>
                </a:solidFill>
                <a:ln w="9525" cap="rnd">
                  <a:solidFill>
                    <a:schemeClr val="tx1"/>
                  </a:solidFill>
                  <a:round/>
                  <a:headEnd/>
                  <a:tailEnd/>
                </a:ln>
              </p:spPr>
              <p:txBody>
                <a:bodyPr/>
                <a:lstStyle/>
                <a:p>
                  <a:endParaRPr lang="ja-JP" altLang="en-US"/>
                </a:p>
              </p:txBody>
            </p:sp>
            <p:sp>
              <p:nvSpPr>
                <p:cNvPr id="177334" name="Line 173"/>
                <p:cNvSpPr>
                  <a:spLocks noChangeShapeType="1"/>
                </p:cNvSpPr>
                <p:nvPr/>
              </p:nvSpPr>
              <p:spPr bwMode="auto">
                <a:xfrm>
                  <a:off x="983" y="2551"/>
                  <a:ext cx="0" cy="124"/>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35" name="Line 174"/>
                <p:cNvSpPr>
                  <a:spLocks noChangeShapeType="1"/>
                </p:cNvSpPr>
                <p:nvPr/>
              </p:nvSpPr>
              <p:spPr bwMode="auto">
                <a:xfrm>
                  <a:off x="983" y="2679"/>
                  <a:ext cx="0" cy="5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36" name="Line 175"/>
                <p:cNvSpPr>
                  <a:spLocks noChangeShapeType="1"/>
                </p:cNvSpPr>
                <p:nvPr/>
              </p:nvSpPr>
              <p:spPr bwMode="auto">
                <a:xfrm flipH="1">
                  <a:off x="950" y="2815"/>
                  <a:ext cx="60" cy="7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37" name="Line 176"/>
                <p:cNvSpPr>
                  <a:spLocks noChangeShapeType="1"/>
                </p:cNvSpPr>
                <p:nvPr/>
              </p:nvSpPr>
              <p:spPr bwMode="auto">
                <a:xfrm>
                  <a:off x="854" y="2563"/>
                  <a:ext cx="0" cy="22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38" name="Line 177"/>
                <p:cNvSpPr>
                  <a:spLocks noChangeShapeType="1"/>
                </p:cNvSpPr>
                <p:nvPr/>
              </p:nvSpPr>
              <p:spPr bwMode="auto">
                <a:xfrm flipH="1">
                  <a:off x="1001" y="2666"/>
                  <a:ext cx="113" cy="139"/>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39" name="Line 178"/>
                <p:cNvSpPr>
                  <a:spLocks noChangeShapeType="1"/>
                </p:cNvSpPr>
                <p:nvPr/>
              </p:nvSpPr>
              <p:spPr bwMode="auto">
                <a:xfrm flipH="1">
                  <a:off x="976" y="2616"/>
                  <a:ext cx="89" cy="109"/>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40" name="Line 179"/>
                <p:cNvSpPr>
                  <a:spLocks noChangeShapeType="1"/>
                </p:cNvSpPr>
                <p:nvPr/>
              </p:nvSpPr>
              <p:spPr bwMode="auto">
                <a:xfrm flipH="1" flipV="1">
                  <a:off x="1113" y="2643"/>
                  <a:ext cx="1" cy="2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41" name="Line 180"/>
                <p:cNvSpPr>
                  <a:spLocks noChangeShapeType="1"/>
                </p:cNvSpPr>
                <p:nvPr/>
              </p:nvSpPr>
              <p:spPr bwMode="auto">
                <a:xfrm flipH="1">
                  <a:off x="1063" y="2612"/>
                  <a:ext cx="20" cy="3"/>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42" name="Line 181"/>
                <p:cNvSpPr>
                  <a:spLocks noChangeShapeType="1"/>
                </p:cNvSpPr>
                <p:nvPr/>
              </p:nvSpPr>
              <p:spPr bwMode="auto">
                <a:xfrm flipV="1">
                  <a:off x="1112" y="2625"/>
                  <a:ext cx="13" cy="17"/>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43" name="Line 182"/>
                <p:cNvSpPr>
                  <a:spLocks noChangeShapeType="1"/>
                </p:cNvSpPr>
                <p:nvPr/>
              </p:nvSpPr>
              <p:spPr bwMode="auto">
                <a:xfrm flipH="1">
                  <a:off x="1082" y="2595"/>
                  <a:ext cx="13" cy="17"/>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44" name="Freeform 183"/>
                <p:cNvSpPr>
                  <a:spLocks/>
                </p:cNvSpPr>
                <p:nvPr/>
              </p:nvSpPr>
              <p:spPr bwMode="auto">
                <a:xfrm>
                  <a:off x="1090" y="2591"/>
                  <a:ext cx="38" cy="36"/>
                </a:xfrm>
                <a:custGeom>
                  <a:avLst/>
                  <a:gdLst>
                    <a:gd name="T0" fmla="*/ 0 w 85"/>
                    <a:gd name="T1" fmla="*/ 1 h 64"/>
                    <a:gd name="T2" fmla="*/ 0 w 85"/>
                    <a:gd name="T3" fmla="*/ 1 h 64"/>
                    <a:gd name="T4" fmla="*/ 0 w 85"/>
                    <a:gd name="T5" fmla="*/ 0 h 64"/>
                    <a:gd name="T6" fmla="*/ 0 w 85"/>
                    <a:gd name="T7" fmla="*/ 0 h 64"/>
                    <a:gd name="T8" fmla="*/ 0 w 85"/>
                    <a:gd name="T9" fmla="*/ 0 h 64"/>
                    <a:gd name="T10" fmla="*/ 0 w 85"/>
                    <a:gd name="T11" fmla="*/ 1 h 64"/>
                    <a:gd name="T12" fmla="*/ 0 w 85"/>
                    <a:gd name="T13" fmla="*/ 1 h 64"/>
                    <a:gd name="T14" fmla="*/ 0 w 85"/>
                    <a:gd name="T15" fmla="*/ 1 h 64"/>
                    <a:gd name="T16" fmla="*/ 0 w 85"/>
                    <a:gd name="T17" fmla="*/ 1 h 64"/>
                    <a:gd name="T18" fmla="*/ 0 w 85"/>
                    <a:gd name="T19" fmla="*/ 1 h 64"/>
                    <a:gd name="T20" fmla="*/ 0 w 85"/>
                    <a:gd name="T21" fmla="*/ 1 h 64"/>
                    <a:gd name="T22" fmla="*/ 0 w 85"/>
                    <a:gd name="T23" fmla="*/ 1 h 64"/>
                    <a:gd name="T24" fmla="*/ 0 w 85"/>
                    <a:gd name="T25" fmla="*/ 1 h 64"/>
                    <a:gd name="T26" fmla="*/ 0 w 85"/>
                    <a:gd name="T27" fmla="*/ 1 h 64"/>
                    <a:gd name="T28" fmla="*/ 0 w 85"/>
                    <a:gd name="T29" fmla="*/ 1 h 64"/>
                    <a:gd name="T30" fmla="*/ 0 w 85"/>
                    <a:gd name="T31" fmla="*/ 1 h 64"/>
                    <a:gd name="T32" fmla="*/ 0 w 85"/>
                    <a:gd name="T33" fmla="*/ 1 h 64"/>
                    <a:gd name="T34" fmla="*/ 0 w 85"/>
                    <a:gd name="T35" fmla="*/ 1 h 64"/>
                    <a:gd name="T36" fmla="*/ 0 w 85"/>
                    <a:gd name="T37" fmla="*/ 1 h 64"/>
                    <a:gd name="T38" fmla="*/ 0 w 85"/>
                    <a:gd name="T39" fmla="*/ 1 h 64"/>
                    <a:gd name="T40" fmla="*/ 0 w 85"/>
                    <a:gd name="T41" fmla="*/ 1 h 64"/>
                    <a:gd name="T42" fmla="*/ 0 w 85"/>
                    <a:gd name="T43" fmla="*/ 1 h 64"/>
                    <a:gd name="T44" fmla="*/ 0 w 85"/>
                    <a:gd name="T45" fmla="*/ 1 h 64"/>
                    <a:gd name="T46" fmla="*/ 0 w 85"/>
                    <a:gd name="T47" fmla="*/ 1 h 64"/>
                    <a:gd name="T48" fmla="*/ 0 w 85"/>
                    <a:gd name="T49" fmla="*/ 1 h 64"/>
                    <a:gd name="T50" fmla="*/ 0 w 85"/>
                    <a:gd name="T51" fmla="*/ 1 h 64"/>
                    <a:gd name="T52" fmla="*/ 0 w 85"/>
                    <a:gd name="T53" fmla="*/ 1 h 64"/>
                    <a:gd name="T54" fmla="*/ 0 w 85"/>
                    <a:gd name="T55" fmla="*/ 1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5"/>
                    <a:gd name="T85" fmla="*/ 0 h 64"/>
                    <a:gd name="T86" fmla="*/ 85 w 85"/>
                    <a:gd name="T87" fmla="*/ 64 h 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5" h="64">
                      <a:moveTo>
                        <a:pt x="5" y="5"/>
                      </a:moveTo>
                      <a:lnTo>
                        <a:pt x="11" y="2"/>
                      </a:lnTo>
                      <a:lnTo>
                        <a:pt x="18" y="0"/>
                      </a:lnTo>
                      <a:lnTo>
                        <a:pt x="28" y="0"/>
                      </a:lnTo>
                      <a:lnTo>
                        <a:pt x="36" y="0"/>
                      </a:lnTo>
                      <a:lnTo>
                        <a:pt x="45" y="4"/>
                      </a:lnTo>
                      <a:lnTo>
                        <a:pt x="56" y="7"/>
                      </a:lnTo>
                      <a:lnTo>
                        <a:pt x="65" y="13"/>
                      </a:lnTo>
                      <a:lnTo>
                        <a:pt x="71" y="19"/>
                      </a:lnTo>
                      <a:lnTo>
                        <a:pt x="78" y="26"/>
                      </a:lnTo>
                      <a:lnTo>
                        <a:pt x="82" y="34"/>
                      </a:lnTo>
                      <a:lnTo>
                        <a:pt x="84" y="40"/>
                      </a:lnTo>
                      <a:lnTo>
                        <a:pt x="83" y="47"/>
                      </a:lnTo>
                      <a:lnTo>
                        <a:pt x="81" y="54"/>
                      </a:lnTo>
                      <a:lnTo>
                        <a:pt x="76" y="58"/>
                      </a:lnTo>
                      <a:lnTo>
                        <a:pt x="69" y="61"/>
                      </a:lnTo>
                      <a:lnTo>
                        <a:pt x="61" y="63"/>
                      </a:lnTo>
                      <a:lnTo>
                        <a:pt x="52" y="62"/>
                      </a:lnTo>
                      <a:lnTo>
                        <a:pt x="42" y="60"/>
                      </a:lnTo>
                      <a:lnTo>
                        <a:pt x="32" y="57"/>
                      </a:lnTo>
                      <a:lnTo>
                        <a:pt x="23" y="53"/>
                      </a:lnTo>
                      <a:lnTo>
                        <a:pt x="15" y="46"/>
                      </a:lnTo>
                      <a:lnTo>
                        <a:pt x="8" y="39"/>
                      </a:lnTo>
                      <a:lnTo>
                        <a:pt x="3" y="32"/>
                      </a:lnTo>
                      <a:lnTo>
                        <a:pt x="1" y="25"/>
                      </a:lnTo>
                      <a:lnTo>
                        <a:pt x="0" y="18"/>
                      </a:lnTo>
                      <a:lnTo>
                        <a:pt x="1" y="12"/>
                      </a:lnTo>
                      <a:lnTo>
                        <a:pt x="5" y="5"/>
                      </a:lnTo>
                    </a:path>
                  </a:pathLst>
                </a:custGeom>
                <a:solidFill>
                  <a:srgbClr val="FFFFFF"/>
                </a:solidFill>
                <a:ln w="9525" cap="rnd">
                  <a:solidFill>
                    <a:schemeClr val="tx1"/>
                  </a:solidFill>
                  <a:round/>
                  <a:headEnd/>
                  <a:tailEnd/>
                </a:ln>
              </p:spPr>
              <p:txBody>
                <a:bodyPr/>
                <a:lstStyle/>
                <a:p>
                  <a:endParaRPr lang="ja-JP" altLang="en-US"/>
                </a:p>
              </p:txBody>
            </p:sp>
            <p:sp>
              <p:nvSpPr>
                <p:cNvPr id="177345" name="Line 184"/>
                <p:cNvSpPr>
                  <a:spLocks noChangeShapeType="1"/>
                </p:cNvSpPr>
                <p:nvPr/>
              </p:nvSpPr>
              <p:spPr bwMode="auto">
                <a:xfrm>
                  <a:off x="743" y="2712"/>
                  <a:ext cx="110" cy="79"/>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46" name="Line 185"/>
                <p:cNvSpPr>
                  <a:spLocks noChangeShapeType="1"/>
                </p:cNvSpPr>
                <p:nvPr/>
              </p:nvSpPr>
              <p:spPr bwMode="auto">
                <a:xfrm>
                  <a:off x="710" y="2758"/>
                  <a:ext cx="174" cy="128"/>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47" name="Freeform 186"/>
                <p:cNvSpPr>
                  <a:spLocks/>
                </p:cNvSpPr>
                <p:nvPr/>
              </p:nvSpPr>
              <p:spPr bwMode="auto">
                <a:xfrm>
                  <a:off x="717" y="2710"/>
                  <a:ext cx="37" cy="47"/>
                </a:xfrm>
                <a:custGeom>
                  <a:avLst/>
                  <a:gdLst>
                    <a:gd name="T0" fmla="*/ 0 w 85"/>
                    <a:gd name="T1" fmla="*/ 1 h 83"/>
                    <a:gd name="T2" fmla="*/ 0 w 85"/>
                    <a:gd name="T3" fmla="*/ 1 h 83"/>
                    <a:gd name="T4" fmla="*/ 0 w 85"/>
                    <a:gd name="T5" fmla="*/ 1 h 83"/>
                    <a:gd name="T6" fmla="*/ 0 w 85"/>
                    <a:gd name="T7" fmla="*/ 1 h 83"/>
                    <a:gd name="T8" fmla="*/ 0 w 85"/>
                    <a:gd name="T9" fmla="*/ 1 h 83"/>
                    <a:gd name="T10" fmla="*/ 0 w 85"/>
                    <a:gd name="T11" fmla="*/ 1 h 83"/>
                    <a:gd name="T12" fmla="*/ 0 w 85"/>
                    <a:gd name="T13" fmla="*/ 1 h 83"/>
                    <a:gd name="T14" fmla="*/ 0 w 85"/>
                    <a:gd name="T15" fmla="*/ 1 h 83"/>
                    <a:gd name="T16" fmla="*/ 0 w 85"/>
                    <a:gd name="T17" fmla="*/ 1 h 83"/>
                    <a:gd name="T18" fmla="*/ 0 w 85"/>
                    <a:gd name="T19" fmla="*/ 1 h 83"/>
                    <a:gd name="T20" fmla="*/ 0 w 85"/>
                    <a:gd name="T21" fmla="*/ 1 h 83"/>
                    <a:gd name="T22" fmla="*/ 0 w 85"/>
                    <a:gd name="T23" fmla="*/ 1 h 83"/>
                    <a:gd name="T24" fmla="*/ 0 w 85"/>
                    <a:gd name="T25" fmla="*/ 0 h 83"/>
                    <a:gd name="T26" fmla="*/ 0 w 85"/>
                    <a:gd name="T27" fmla="*/ 0 h 83"/>
                    <a:gd name="T28" fmla="*/ 0 w 85"/>
                    <a:gd name="T29" fmla="*/ 0 h 83"/>
                    <a:gd name="T30" fmla="*/ 0 w 85"/>
                    <a:gd name="T31" fmla="*/ 1 h 83"/>
                    <a:gd name="T32" fmla="*/ 0 w 85"/>
                    <a:gd name="T33" fmla="*/ 1 h 83"/>
                    <a:gd name="T34" fmla="*/ 0 w 85"/>
                    <a:gd name="T35" fmla="*/ 1 h 83"/>
                    <a:gd name="T36" fmla="*/ 0 w 85"/>
                    <a:gd name="T37" fmla="*/ 1 h 83"/>
                    <a:gd name="T38" fmla="*/ 0 w 85"/>
                    <a:gd name="T39" fmla="*/ 1 h 83"/>
                    <a:gd name="T40" fmla="*/ 0 w 85"/>
                    <a:gd name="T41" fmla="*/ 1 h 83"/>
                    <a:gd name="T42" fmla="*/ 0 w 85"/>
                    <a:gd name="T43" fmla="*/ 1 h 83"/>
                    <a:gd name="T44" fmla="*/ 0 w 85"/>
                    <a:gd name="T45" fmla="*/ 1 h 83"/>
                    <a:gd name="T46" fmla="*/ 0 w 85"/>
                    <a:gd name="T47" fmla="*/ 1 h 83"/>
                    <a:gd name="T48" fmla="*/ 0 w 85"/>
                    <a:gd name="T49" fmla="*/ 1 h 83"/>
                    <a:gd name="T50" fmla="*/ 0 w 85"/>
                    <a:gd name="T51" fmla="*/ 1 h 83"/>
                    <a:gd name="T52" fmla="*/ 0 w 85"/>
                    <a:gd name="T53" fmla="*/ 1 h 83"/>
                    <a:gd name="T54" fmla="*/ 0 w 85"/>
                    <a:gd name="T55" fmla="*/ 1 h 83"/>
                    <a:gd name="T56" fmla="*/ 0 w 85"/>
                    <a:gd name="T57" fmla="*/ 1 h 83"/>
                    <a:gd name="T58" fmla="*/ 0 w 85"/>
                    <a:gd name="T59" fmla="*/ 1 h 83"/>
                    <a:gd name="T60" fmla="*/ 0 w 85"/>
                    <a:gd name="T61" fmla="*/ 1 h 8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5"/>
                    <a:gd name="T94" fmla="*/ 0 h 83"/>
                    <a:gd name="T95" fmla="*/ 85 w 85"/>
                    <a:gd name="T96" fmla="*/ 83 h 8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5" h="83">
                      <a:moveTo>
                        <a:pt x="8" y="79"/>
                      </a:moveTo>
                      <a:lnTo>
                        <a:pt x="4" y="75"/>
                      </a:lnTo>
                      <a:lnTo>
                        <a:pt x="1" y="69"/>
                      </a:lnTo>
                      <a:lnTo>
                        <a:pt x="0" y="63"/>
                      </a:lnTo>
                      <a:lnTo>
                        <a:pt x="0" y="55"/>
                      </a:lnTo>
                      <a:lnTo>
                        <a:pt x="2" y="46"/>
                      </a:lnTo>
                      <a:lnTo>
                        <a:pt x="6" y="38"/>
                      </a:lnTo>
                      <a:lnTo>
                        <a:pt x="12" y="30"/>
                      </a:lnTo>
                      <a:lnTo>
                        <a:pt x="19" y="22"/>
                      </a:lnTo>
                      <a:lnTo>
                        <a:pt x="28" y="15"/>
                      </a:lnTo>
                      <a:lnTo>
                        <a:pt x="36" y="9"/>
                      </a:lnTo>
                      <a:lnTo>
                        <a:pt x="44" y="4"/>
                      </a:lnTo>
                      <a:lnTo>
                        <a:pt x="54" y="0"/>
                      </a:lnTo>
                      <a:lnTo>
                        <a:pt x="62" y="0"/>
                      </a:lnTo>
                      <a:lnTo>
                        <a:pt x="70" y="0"/>
                      </a:lnTo>
                      <a:lnTo>
                        <a:pt x="76" y="2"/>
                      </a:lnTo>
                      <a:lnTo>
                        <a:pt x="80" y="5"/>
                      </a:lnTo>
                      <a:lnTo>
                        <a:pt x="83" y="11"/>
                      </a:lnTo>
                      <a:lnTo>
                        <a:pt x="84" y="18"/>
                      </a:lnTo>
                      <a:lnTo>
                        <a:pt x="84" y="25"/>
                      </a:lnTo>
                      <a:lnTo>
                        <a:pt x="82" y="35"/>
                      </a:lnTo>
                      <a:lnTo>
                        <a:pt x="78" y="42"/>
                      </a:lnTo>
                      <a:lnTo>
                        <a:pt x="71" y="51"/>
                      </a:lnTo>
                      <a:lnTo>
                        <a:pt x="65" y="59"/>
                      </a:lnTo>
                      <a:lnTo>
                        <a:pt x="56" y="66"/>
                      </a:lnTo>
                      <a:lnTo>
                        <a:pt x="47" y="72"/>
                      </a:lnTo>
                      <a:lnTo>
                        <a:pt x="39" y="77"/>
                      </a:lnTo>
                      <a:lnTo>
                        <a:pt x="30" y="80"/>
                      </a:lnTo>
                      <a:lnTo>
                        <a:pt x="22" y="82"/>
                      </a:lnTo>
                      <a:lnTo>
                        <a:pt x="14" y="81"/>
                      </a:lnTo>
                      <a:lnTo>
                        <a:pt x="8" y="79"/>
                      </a:lnTo>
                    </a:path>
                  </a:pathLst>
                </a:custGeom>
                <a:solidFill>
                  <a:srgbClr val="FFFFFF"/>
                </a:solidFill>
                <a:ln w="9525" cap="rnd">
                  <a:solidFill>
                    <a:schemeClr val="tx1"/>
                  </a:solidFill>
                  <a:round/>
                  <a:headEnd/>
                  <a:tailEnd/>
                </a:ln>
              </p:spPr>
              <p:txBody>
                <a:bodyPr/>
                <a:lstStyle/>
                <a:p>
                  <a:endParaRPr lang="ja-JP" altLang="en-US"/>
                </a:p>
              </p:txBody>
            </p:sp>
            <p:sp>
              <p:nvSpPr>
                <p:cNvPr id="177348" name="Freeform 187"/>
                <p:cNvSpPr>
                  <a:spLocks/>
                </p:cNvSpPr>
                <p:nvPr/>
              </p:nvSpPr>
              <p:spPr bwMode="auto">
                <a:xfrm>
                  <a:off x="722" y="2715"/>
                  <a:ext cx="29" cy="38"/>
                </a:xfrm>
                <a:custGeom>
                  <a:avLst/>
                  <a:gdLst>
                    <a:gd name="T0" fmla="*/ 0 w 66"/>
                    <a:gd name="T1" fmla="*/ 1 h 67"/>
                    <a:gd name="T2" fmla="*/ 0 w 66"/>
                    <a:gd name="T3" fmla="*/ 1 h 67"/>
                    <a:gd name="T4" fmla="*/ 0 w 66"/>
                    <a:gd name="T5" fmla="*/ 1 h 67"/>
                    <a:gd name="T6" fmla="*/ 0 w 66"/>
                    <a:gd name="T7" fmla="*/ 1 h 67"/>
                    <a:gd name="T8" fmla="*/ 0 w 66"/>
                    <a:gd name="T9" fmla="*/ 1 h 67"/>
                    <a:gd name="T10" fmla="*/ 0 w 66"/>
                    <a:gd name="T11" fmla="*/ 1 h 67"/>
                    <a:gd name="T12" fmla="*/ 0 w 66"/>
                    <a:gd name="T13" fmla="*/ 1 h 67"/>
                    <a:gd name="T14" fmla="*/ 0 w 66"/>
                    <a:gd name="T15" fmla="*/ 1 h 67"/>
                    <a:gd name="T16" fmla="*/ 0 w 66"/>
                    <a:gd name="T17" fmla="*/ 1 h 67"/>
                    <a:gd name="T18" fmla="*/ 0 w 66"/>
                    <a:gd name="T19" fmla="*/ 1 h 67"/>
                    <a:gd name="T20" fmla="*/ 0 w 66"/>
                    <a:gd name="T21" fmla="*/ 1 h 67"/>
                    <a:gd name="T22" fmla="*/ 0 w 66"/>
                    <a:gd name="T23" fmla="*/ 1 h 67"/>
                    <a:gd name="T24" fmla="*/ 0 w 66"/>
                    <a:gd name="T25" fmla="*/ 0 h 67"/>
                    <a:gd name="T26" fmla="*/ 0 w 66"/>
                    <a:gd name="T27" fmla="*/ 0 h 67"/>
                    <a:gd name="T28" fmla="*/ 0 w 66"/>
                    <a:gd name="T29" fmla="*/ 1 h 67"/>
                    <a:gd name="T30" fmla="*/ 0 w 66"/>
                    <a:gd name="T31" fmla="*/ 1 h 67"/>
                    <a:gd name="T32" fmla="*/ 0 w 66"/>
                    <a:gd name="T33" fmla="*/ 1 h 67"/>
                    <a:gd name="T34" fmla="*/ 0 w 66"/>
                    <a:gd name="T35" fmla="*/ 1 h 67"/>
                    <a:gd name="T36" fmla="*/ 0 w 66"/>
                    <a:gd name="T37" fmla="*/ 1 h 67"/>
                    <a:gd name="T38" fmla="*/ 0 w 66"/>
                    <a:gd name="T39" fmla="*/ 1 h 67"/>
                    <a:gd name="T40" fmla="*/ 0 w 66"/>
                    <a:gd name="T41" fmla="*/ 1 h 67"/>
                    <a:gd name="T42" fmla="*/ 0 w 66"/>
                    <a:gd name="T43" fmla="*/ 1 h 67"/>
                    <a:gd name="T44" fmla="*/ 0 w 66"/>
                    <a:gd name="T45" fmla="*/ 1 h 67"/>
                    <a:gd name="T46" fmla="*/ 0 w 66"/>
                    <a:gd name="T47" fmla="*/ 1 h 67"/>
                    <a:gd name="T48" fmla="*/ 0 w 66"/>
                    <a:gd name="T49" fmla="*/ 1 h 67"/>
                    <a:gd name="T50" fmla="*/ 0 w 66"/>
                    <a:gd name="T51" fmla="*/ 1 h 67"/>
                    <a:gd name="T52" fmla="*/ 0 w 66"/>
                    <a:gd name="T53" fmla="*/ 1 h 67"/>
                    <a:gd name="T54" fmla="*/ 0 w 66"/>
                    <a:gd name="T55" fmla="*/ 1 h 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67"/>
                    <a:gd name="T86" fmla="*/ 66 w 66"/>
                    <a:gd name="T87" fmla="*/ 67 h 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67">
                      <a:moveTo>
                        <a:pt x="5" y="64"/>
                      </a:moveTo>
                      <a:lnTo>
                        <a:pt x="2" y="61"/>
                      </a:lnTo>
                      <a:lnTo>
                        <a:pt x="0" y="57"/>
                      </a:lnTo>
                      <a:lnTo>
                        <a:pt x="0" y="50"/>
                      </a:lnTo>
                      <a:lnTo>
                        <a:pt x="2" y="44"/>
                      </a:lnTo>
                      <a:lnTo>
                        <a:pt x="6" y="37"/>
                      </a:lnTo>
                      <a:lnTo>
                        <a:pt x="11" y="28"/>
                      </a:lnTo>
                      <a:lnTo>
                        <a:pt x="17" y="22"/>
                      </a:lnTo>
                      <a:lnTo>
                        <a:pt x="24" y="14"/>
                      </a:lnTo>
                      <a:lnTo>
                        <a:pt x="31" y="8"/>
                      </a:lnTo>
                      <a:lnTo>
                        <a:pt x="38" y="4"/>
                      </a:lnTo>
                      <a:lnTo>
                        <a:pt x="46" y="1"/>
                      </a:lnTo>
                      <a:lnTo>
                        <a:pt x="52" y="0"/>
                      </a:lnTo>
                      <a:lnTo>
                        <a:pt x="57" y="0"/>
                      </a:lnTo>
                      <a:lnTo>
                        <a:pt x="61" y="2"/>
                      </a:lnTo>
                      <a:lnTo>
                        <a:pt x="64" y="5"/>
                      </a:lnTo>
                      <a:lnTo>
                        <a:pt x="65" y="12"/>
                      </a:lnTo>
                      <a:lnTo>
                        <a:pt x="63" y="17"/>
                      </a:lnTo>
                      <a:lnTo>
                        <a:pt x="61" y="26"/>
                      </a:lnTo>
                      <a:lnTo>
                        <a:pt x="56" y="33"/>
                      </a:lnTo>
                      <a:lnTo>
                        <a:pt x="50" y="40"/>
                      </a:lnTo>
                      <a:lnTo>
                        <a:pt x="44" y="48"/>
                      </a:lnTo>
                      <a:lnTo>
                        <a:pt x="37" y="54"/>
                      </a:lnTo>
                      <a:lnTo>
                        <a:pt x="30" y="59"/>
                      </a:lnTo>
                      <a:lnTo>
                        <a:pt x="22" y="62"/>
                      </a:lnTo>
                      <a:lnTo>
                        <a:pt x="16" y="65"/>
                      </a:lnTo>
                      <a:lnTo>
                        <a:pt x="10" y="66"/>
                      </a:lnTo>
                      <a:lnTo>
                        <a:pt x="5" y="64"/>
                      </a:lnTo>
                    </a:path>
                  </a:pathLst>
                </a:custGeom>
                <a:solidFill>
                  <a:srgbClr val="FFFFFF"/>
                </a:solidFill>
                <a:ln w="9525" cap="rnd">
                  <a:solidFill>
                    <a:schemeClr val="tx1"/>
                  </a:solidFill>
                  <a:round/>
                  <a:headEnd/>
                  <a:tailEnd/>
                </a:ln>
              </p:spPr>
              <p:txBody>
                <a:bodyPr/>
                <a:lstStyle/>
                <a:p>
                  <a:endParaRPr lang="ja-JP" altLang="en-US"/>
                </a:p>
              </p:txBody>
            </p:sp>
            <p:sp>
              <p:nvSpPr>
                <p:cNvPr id="177349" name="Line 188"/>
                <p:cNvSpPr>
                  <a:spLocks noChangeShapeType="1"/>
                </p:cNvSpPr>
                <p:nvPr/>
              </p:nvSpPr>
              <p:spPr bwMode="auto">
                <a:xfrm flipH="1" flipV="1">
                  <a:off x="646" y="2783"/>
                  <a:ext cx="128" cy="1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50" name="Line 189"/>
                <p:cNvSpPr>
                  <a:spLocks noChangeShapeType="1"/>
                </p:cNvSpPr>
                <p:nvPr/>
              </p:nvSpPr>
              <p:spPr bwMode="auto">
                <a:xfrm flipH="1" flipV="1">
                  <a:off x="677" y="2774"/>
                  <a:ext cx="78" cy="9"/>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51" name="Line 190"/>
                <p:cNvSpPr>
                  <a:spLocks noChangeShapeType="1"/>
                </p:cNvSpPr>
                <p:nvPr/>
              </p:nvSpPr>
              <p:spPr bwMode="auto">
                <a:xfrm flipV="1">
                  <a:off x="682" y="2753"/>
                  <a:ext cx="2" cy="2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52" name="Line 191"/>
                <p:cNvSpPr>
                  <a:spLocks noChangeShapeType="1"/>
                </p:cNvSpPr>
                <p:nvPr/>
              </p:nvSpPr>
              <p:spPr bwMode="auto">
                <a:xfrm flipV="1">
                  <a:off x="663" y="2752"/>
                  <a:ext cx="2" cy="24"/>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53" name="Freeform 192"/>
                <p:cNvSpPr>
                  <a:spLocks/>
                </p:cNvSpPr>
                <p:nvPr/>
              </p:nvSpPr>
              <p:spPr bwMode="auto">
                <a:xfrm>
                  <a:off x="658" y="2721"/>
                  <a:ext cx="33" cy="30"/>
                </a:xfrm>
                <a:custGeom>
                  <a:avLst/>
                  <a:gdLst>
                    <a:gd name="T0" fmla="*/ 0 w 74"/>
                    <a:gd name="T1" fmla="*/ 1 h 54"/>
                    <a:gd name="T2" fmla="*/ 0 w 74"/>
                    <a:gd name="T3" fmla="*/ 1 h 54"/>
                    <a:gd name="T4" fmla="*/ 0 w 74"/>
                    <a:gd name="T5" fmla="*/ 1 h 54"/>
                    <a:gd name="T6" fmla="*/ 0 w 74"/>
                    <a:gd name="T7" fmla="*/ 1 h 54"/>
                    <a:gd name="T8" fmla="*/ 0 w 74"/>
                    <a:gd name="T9" fmla="*/ 1 h 54"/>
                    <a:gd name="T10" fmla="*/ 0 w 74"/>
                    <a:gd name="T11" fmla="*/ 1 h 54"/>
                    <a:gd name="T12" fmla="*/ 0 w 74"/>
                    <a:gd name="T13" fmla="*/ 1 h 54"/>
                    <a:gd name="T14" fmla="*/ 0 w 74"/>
                    <a:gd name="T15" fmla="*/ 1 h 54"/>
                    <a:gd name="T16" fmla="*/ 0 w 74"/>
                    <a:gd name="T17" fmla="*/ 1 h 54"/>
                    <a:gd name="T18" fmla="*/ 0 w 74"/>
                    <a:gd name="T19" fmla="*/ 0 h 54"/>
                    <a:gd name="T20" fmla="*/ 0 w 74"/>
                    <a:gd name="T21" fmla="*/ 0 h 54"/>
                    <a:gd name="T22" fmla="*/ 0 w 74"/>
                    <a:gd name="T23" fmla="*/ 1 h 54"/>
                    <a:gd name="T24" fmla="*/ 0 w 74"/>
                    <a:gd name="T25" fmla="*/ 1 h 54"/>
                    <a:gd name="T26" fmla="*/ 0 w 74"/>
                    <a:gd name="T27" fmla="*/ 1 h 54"/>
                    <a:gd name="T28" fmla="*/ 0 w 74"/>
                    <a:gd name="T29" fmla="*/ 1 h 54"/>
                    <a:gd name="T30" fmla="*/ 0 w 74"/>
                    <a:gd name="T31" fmla="*/ 1 h 54"/>
                    <a:gd name="T32" fmla="*/ 0 w 74"/>
                    <a:gd name="T33" fmla="*/ 1 h 54"/>
                    <a:gd name="T34" fmla="*/ 0 w 74"/>
                    <a:gd name="T35" fmla="*/ 1 h 54"/>
                    <a:gd name="T36" fmla="*/ 0 w 74"/>
                    <a:gd name="T37" fmla="*/ 1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
                    <a:gd name="T58" fmla="*/ 0 h 54"/>
                    <a:gd name="T59" fmla="*/ 74 w 74"/>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 h="54">
                      <a:moveTo>
                        <a:pt x="58" y="53"/>
                      </a:moveTo>
                      <a:lnTo>
                        <a:pt x="64" y="48"/>
                      </a:lnTo>
                      <a:lnTo>
                        <a:pt x="70" y="41"/>
                      </a:lnTo>
                      <a:lnTo>
                        <a:pt x="73" y="33"/>
                      </a:lnTo>
                      <a:lnTo>
                        <a:pt x="73" y="26"/>
                      </a:lnTo>
                      <a:lnTo>
                        <a:pt x="70" y="18"/>
                      </a:lnTo>
                      <a:lnTo>
                        <a:pt x="64" y="11"/>
                      </a:lnTo>
                      <a:lnTo>
                        <a:pt x="58" y="6"/>
                      </a:lnTo>
                      <a:lnTo>
                        <a:pt x="48" y="2"/>
                      </a:lnTo>
                      <a:lnTo>
                        <a:pt x="39" y="0"/>
                      </a:lnTo>
                      <a:lnTo>
                        <a:pt x="29" y="0"/>
                      </a:lnTo>
                      <a:lnTo>
                        <a:pt x="20" y="4"/>
                      </a:lnTo>
                      <a:lnTo>
                        <a:pt x="12" y="8"/>
                      </a:lnTo>
                      <a:lnTo>
                        <a:pt x="5" y="13"/>
                      </a:lnTo>
                      <a:lnTo>
                        <a:pt x="1" y="21"/>
                      </a:lnTo>
                      <a:lnTo>
                        <a:pt x="0" y="29"/>
                      </a:lnTo>
                      <a:lnTo>
                        <a:pt x="0" y="36"/>
                      </a:lnTo>
                      <a:lnTo>
                        <a:pt x="3" y="43"/>
                      </a:lnTo>
                      <a:lnTo>
                        <a:pt x="10" y="5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54" name="Line 193"/>
                <p:cNvSpPr>
                  <a:spLocks noChangeShapeType="1"/>
                </p:cNvSpPr>
                <p:nvPr/>
              </p:nvSpPr>
              <p:spPr bwMode="auto">
                <a:xfrm flipH="1" flipV="1">
                  <a:off x="639" y="2766"/>
                  <a:ext cx="24" cy="4"/>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55" name="Freeform 194"/>
                <p:cNvSpPr>
                  <a:spLocks/>
                </p:cNvSpPr>
                <p:nvPr/>
              </p:nvSpPr>
              <p:spPr bwMode="auto">
                <a:xfrm>
                  <a:off x="661" y="2778"/>
                  <a:ext cx="22" cy="9"/>
                </a:xfrm>
                <a:custGeom>
                  <a:avLst/>
                  <a:gdLst>
                    <a:gd name="T0" fmla="*/ 0 w 48"/>
                    <a:gd name="T1" fmla="*/ 1 h 17"/>
                    <a:gd name="T2" fmla="*/ 0 w 48"/>
                    <a:gd name="T3" fmla="*/ 1 h 17"/>
                    <a:gd name="T4" fmla="*/ 0 w 48"/>
                    <a:gd name="T5" fmla="*/ 1 h 17"/>
                    <a:gd name="T6" fmla="*/ 0 w 48"/>
                    <a:gd name="T7" fmla="*/ 1 h 17"/>
                    <a:gd name="T8" fmla="*/ 0 w 48"/>
                    <a:gd name="T9" fmla="*/ 1 h 17"/>
                    <a:gd name="T10" fmla="*/ 0 w 48"/>
                    <a:gd name="T11" fmla="*/ 1 h 17"/>
                    <a:gd name="T12" fmla="*/ 0 w 48"/>
                    <a:gd name="T13" fmla="*/ 1 h 17"/>
                    <a:gd name="T14" fmla="*/ 0 w 48"/>
                    <a:gd name="T15" fmla="*/ 1 h 17"/>
                    <a:gd name="T16" fmla="*/ 0 w 48"/>
                    <a:gd name="T17" fmla="*/ 1 h 17"/>
                    <a:gd name="T18" fmla="*/ 0 w 48"/>
                    <a:gd name="T19" fmla="*/ 1 h 17"/>
                    <a:gd name="T20" fmla="*/ 0 w 48"/>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17"/>
                    <a:gd name="T35" fmla="*/ 48 w 4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17">
                      <a:moveTo>
                        <a:pt x="47" y="9"/>
                      </a:moveTo>
                      <a:lnTo>
                        <a:pt x="46" y="11"/>
                      </a:lnTo>
                      <a:lnTo>
                        <a:pt x="43" y="14"/>
                      </a:lnTo>
                      <a:lnTo>
                        <a:pt x="37" y="14"/>
                      </a:lnTo>
                      <a:lnTo>
                        <a:pt x="31" y="16"/>
                      </a:lnTo>
                      <a:lnTo>
                        <a:pt x="23" y="16"/>
                      </a:lnTo>
                      <a:lnTo>
                        <a:pt x="16" y="16"/>
                      </a:lnTo>
                      <a:lnTo>
                        <a:pt x="10" y="14"/>
                      </a:lnTo>
                      <a:lnTo>
                        <a:pt x="4" y="9"/>
                      </a:lnTo>
                      <a:lnTo>
                        <a:pt x="0" y="5"/>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56" name="Line 195"/>
                <p:cNvSpPr>
                  <a:spLocks noChangeShapeType="1"/>
                </p:cNvSpPr>
                <p:nvPr/>
              </p:nvSpPr>
              <p:spPr bwMode="auto">
                <a:xfrm flipH="1" flipV="1">
                  <a:off x="639" y="2780"/>
                  <a:ext cx="19" cy="3"/>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57" name="Freeform 196"/>
                <p:cNvSpPr>
                  <a:spLocks/>
                </p:cNvSpPr>
                <p:nvPr/>
              </p:nvSpPr>
              <p:spPr bwMode="auto">
                <a:xfrm>
                  <a:off x="857" y="2669"/>
                  <a:ext cx="114" cy="19"/>
                </a:xfrm>
                <a:custGeom>
                  <a:avLst/>
                  <a:gdLst>
                    <a:gd name="T0" fmla="*/ 0 w 257"/>
                    <a:gd name="T1" fmla="*/ 0 h 33"/>
                    <a:gd name="T2" fmla="*/ 0 w 257"/>
                    <a:gd name="T3" fmla="*/ 1 h 33"/>
                    <a:gd name="T4" fmla="*/ 0 w 257"/>
                    <a:gd name="T5" fmla="*/ 1 h 33"/>
                    <a:gd name="T6" fmla="*/ 0 w 257"/>
                    <a:gd name="T7" fmla="*/ 1 h 33"/>
                    <a:gd name="T8" fmla="*/ 0 w 257"/>
                    <a:gd name="T9" fmla="*/ 1 h 33"/>
                    <a:gd name="T10" fmla="*/ 0 w 257"/>
                    <a:gd name="T11" fmla="*/ 1 h 33"/>
                    <a:gd name="T12" fmla="*/ 0 w 257"/>
                    <a:gd name="T13" fmla="*/ 1 h 33"/>
                    <a:gd name="T14" fmla="*/ 0 w 257"/>
                    <a:gd name="T15" fmla="*/ 1 h 33"/>
                    <a:gd name="T16" fmla="*/ 0 w 257"/>
                    <a:gd name="T17" fmla="*/ 1 h 33"/>
                    <a:gd name="T18" fmla="*/ 0 w 257"/>
                    <a:gd name="T19" fmla="*/ 1 h 33"/>
                    <a:gd name="T20" fmla="*/ 0 w 257"/>
                    <a:gd name="T21" fmla="*/ 1 h 33"/>
                    <a:gd name="T22" fmla="*/ 0 w 257"/>
                    <a:gd name="T23" fmla="*/ 1 h 33"/>
                    <a:gd name="T24" fmla="*/ 0 w 257"/>
                    <a:gd name="T25" fmla="*/ 1 h 33"/>
                    <a:gd name="T26" fmla="*/ 0 w 257"/>
                    <a:gd name="T27" fmla="*/ 1 h 33"/>
                    <a:gd name="T28" fmla="*/ 0 w 257"/>
                    <a:gd name="T29" fmla="*/ 1 h 33"/>
                    <a:gd name="T30" fmla="*/ 0 w 257"/>
                    <a:gd name="T31" fmla="*/ 1 h 33"/>
                    <a:gd name="T32" fmla="*/ 0 w 257"/>
                    <a:gd name="T33" fmla="*/ 1 h 33"/>
                    <a:gd name="T34" fmla="*/ 0 w 257"/>
                    <a:gd name="T35" fmla="*/ 1 h 33"/>
                    <a:gd name="T36" fmla="*/ 0 w 257"/>
                    <a:gd name="T37" fmla="*/ 1 h 33"/>
                    <a:gd name="T38" fmla="*/ 0 w 257"/>
                    <a:gd name="T39" fmla="*/ 1 h 33"/>
                    <a:gd name="T40" fmla="*/ 0 w 257"/>
                    <a:gd name="T41" fmla="*/ 1 h 33"/>
                    <a:gd name="T42" fmla="*/ 0 w 257"/>
                    <a:gd name="T43" fmla="*/ 1 h 33"/>
                    <a:gd name="T44" fmla="*/ 0 w 257"/>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3"/>
                    <a:gd name="T71" fmla="*/ 257 w 257"/>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3">
                      <a:moveTo>
                        <a:pt x="256" y="0"/>
                      </a:moveTo>
                      <a:lnTo>
                        <a:pt x="254" y="4"/>
                      </a:lnTo>
                      <a:lnTo>
                        <a:pt x="251" y="9"/>
                      </a:lnTo>
                      <a:lnTo>
                        <a:pt x="243" y="13"/>
                      </a:lnTo>
                      <a:lnTo>
                        <a:pt x="235" y="17"/>
                      </a:lnTo>
                      <a:lnTo>
                        <a:pt x="224" y="21"/>
                      </a:lnTo>
                      <a:lnTo>
                        <a:pt x="211" y="23"/>
                      </a:lnTo>
                      <a:lnTo>
                        <a:pt x="197" y="27"/>
                      </a:lnTo>
                      <a:lnTo>
                        <a:pt x="181" y="29"/>
                      </a:lnTo>
                      <a:lnTo>
                        <a:pt x="163" y="31"/>
                      </a:lnTo>
                      <a:lnTo>
                        <a:pt x="145" y="32"/>
                      </a:lnTo>
                      <a:lnTo>
                        <a:pt x="127" y="32"/>
                      </a:lnTo>
                      <a:lnTo>
                        <a:pt x="108" y="32"/>
                      </a:lnTo>
                      <a:lnTo>
                        <a:pt x="92" y="31"/>
                      </a:lnTo>
                      <a:lnTo>
                        <a:pt x="74" y="29"/>
                      </a:lnTo>
                      <a:lnTo>
                        <a:pt x="58" y="27"/>
                      </a:lnTo>
                      <a:lnTo>
                        <a:pt x="43" y="23"/>
                      </a:lnTo>
                      <a:lnTo>
                        <a:pt x="31" y="21"/>
                      </a:lnTo>
                      <a:lnTo>
                        <a:pt x="20" y="17"/>
                      </a:lnTo>
                      <a:lnTo>
                        <a:pt x="11" y="13"/>
                      </a:lnTo>
                      <a:lnTo>
                        <a:pt x="4" y="9"/>
                      </a:lnTo>
                      <a:lnTo>
                        <a:pt x="0" y="4"/>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58" name="Freeform 197"/>
                <p:cNvSpPr>
                  <a:spLocks/>
                </p:cNvSpPr>
                <p:nvPr/>
              </p:nvSpPr>
              <p:spPr bwMode="auto">
                <a:xfrm>
                  <a:off x="878" y="2953"/>
                  <a:ext cx="78" cy="10"/>
                </a:xfrm>
                <a:custGeom>
                  <a:avLst/>
                  <a:gdLst>
                    <a:gd name="T0" fmla="*/ 0 w 177"/>
                    <a:gd name="T1" fmla="*/ 0 h 17"/>
                    <a:gd name="T2" fmla="*/ 0 w 177"/>
                    <a:gd name="T3" fmla="*/ 1 h 17"/>
                    <a:gd name="T4" fmla="*/ 0 w 177"/>
                    <a:gd name="T5" fmla="*/ 1 h 17"/>
                    <a:gd name="T6" fmla="*/ 0 w 177"/>
                    <a:gd name="T7" fmla="*/ 1 h 17"/>
                    <a:gd name="T8" fmla="*/ 0 w 177"/>
                    <a:gd name="T9" fmla="*/ 1 h 17"/>
                    <a:gd name="T10" fmla="*/ 0 w 177"/>
                    <a:gd name="T11" fmla="*/ 1 h 17"/>
                    <a:gd name="T12" fmla="*/ 0 w 177"/>
                    <a:gd name="T13" fmla="*/ 1 h 17"/>
                    <a:gd name="T14" fmla="*/ 0 w 177"/>
                    <a:gd name="T15" fmla="*/ 1 h 17"/>
                    <a:gd name="T16" fmla="*/ 0 w 177"/>
                    <a:gd name="T17" fmla="*/ 1 h 17"/>
                    <a:gd name="T18" fmla="*/ 0 w 177"/>
                    <a:gd name="T19" fmla="*/ 1 h 17"/>
                    <a:gd name="T20" fmla="*/ 0 w 177"/>
                    <a:gd name="T21" fmla="*/ 1 h 17"/>
                    <a:gd name="T22" fmla="*/ 0 w 177"/>
                    <a:gd name="T23" fmla="*/ 1 h 17"/>
                    <a:gd name="T24" fmla="*/ 0 w 177"/>
                    <a:gd name="T25" fmla="*/ 1 h 17"/>
                    <a:gd name="T26" fmla="*/ 0 w 177"/>
                    <a:gd name="T27" fmla="*/ 1 h 17"/>
                    <a:gd name="T28" fmla="*/ 0 w 177"/>
                    <a:gd name="T29" fmla="*/ 1 h 17"/>
                    <a:gd name="T30" fmla="*/ 0 w 177"/>
                    <a:gd name="T31" fmla="*/ 1 h 17"/>
                    <a:gd name="T32" fmla="*/ 0 w 177"/>
                    <a:gd name="T33" fmla="*/ 1 h 17"/>
                    <a:gd name="T34" fmla="*/ 0 w 177"/>
                    <a:gd name="T35" fmla="*/ 1 h 17"/>
                    <a:gd name="T36" fmla="*/ 0 w 177"/>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7"/>
                    <a:gd name="T58" fmla="*/ 0 h 17"/>
                    <a:gd name="T59" fmla="*/ 177 w 17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7" h="17">
                      <a:moveTo>
                        <a:pt x="176" y="0"/>
                      </a:moveTo>
                      <a:lnTo>
                        <a:pt x="174" y="3"/>
                      </a:lnTo>
                      <a:lnTo>
                        <a:pt x="170" y="5"/>
                      </a:lnTo>
                      <a:lnTo>
                        <a:pt x="162" y="8"/>
                      </a:lnTo>
                      <a:lnTo>
                        <a:pt x="155" y="10"/>
                      </a:lnTo>
                      <a:lnTo>
                        <a:pt x="144" y="13"/>
                      </a:lnTo>
                      <a:lnTo>
                        <a:pt x="132" y="15"/>
                      </a:lnTo>
                      <a:lnTo>
                        <a:pt x="118" y="16"/>
                      </a:lnTo>
                      <a:lnTo>
                        <a:pt x="102" y="16"/>
                      </a:lnTo>
                      <a:lnTo>
                        <a:pt x="87" y="16"/>
                      </a:lnTo>
                      <a:lnTo>
                        <a:pt x="72" y="16"/>
                      </a:lnTo>
                      <a:lnTo>
                        <a:pt x="56" y="16"/>
                      </a:lnTo>
                      <a:lnTo>
                        <a:pt x="43" y="15"/>
                      </a:lnTo>
                      <a:lnTo>
                        <a:pt x="30" y="13"/>
                      </a:lnTo>
                      <a:lnTo>
                        <a:pt x="20" y="10"/>
                      </a:lnTo>
                      <a:lnTo>
                        <a:pt x="12" y="8"/>
                      </a:lnTo>
                      <a:lnTo>
                        <a:pt x="4" y="5"/>
                      </a:lnTo>
                      <a:lnTo>
                        <a:pt x="1"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59" name="Line 198"/>
                <p:cNvSpPr>
                  <a:spLocks noChangeShapeType="1"/>
                </p:cNvSpPr>
                <p:nvPr/>
              </p:nvSpPr>
              <p:spPr bwMode="auto">
                <a:xfrm>
                  <a:off x="887" y="2962"/>
                  <a:ext cx="0" cy="297"/>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60" name="Line 199"/>
                <p:cNvSpPr>
                  <a:spLocks noChangeShapeType="1"/>
                </p:cNvSpPr>
                <p:nvPr/>
              </p:nvSpPr>
              <p:spPr bwMode="auto">
                <a:xfrm>
                  <a:off x="950" y="2964"/>
                  <a:ext cx="0" cy="29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61" name="Line 200"/>
                <p:cNvSpPr>
                  <a:spLocks noChangeShapeType="1"/>
                </p:cNvSpPr>
                <p:nvPr/>
              </p:nvSpPr>
              <p:spPr bwMode="auto">
                <a:xfrm>
                  <a:off x="950" y="3371"/>
                  <a:ext cx="0" cy="332"/>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62" name="Line 201"/>
                <p:cNvSpPr>
                  <a:spLocks noChangeShapeType="1"/>
                </p:cNvSpPr>
                <p:nvPr/>
              </p:nvSpPr>
              <p:spPr bwMode="auto">
                <a:xfrm>
                  <a:off x="886" y="3371"/>
                  <a:ext cx="0" cy="332"/>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63" name="Freeform 202"/>
                <p:cNvSpPr>
                  <a:spLocks/>
                </p:cNvSpPr>
                <p:nvPr/>
              </p:nvSpPr>
              <p:spPr bwMode="auto">
                <a:xfrm>
                  <a:off x="774" y="3680"/>
                  <a:ext cx="271" cy="273"/>
                </a:xfrm>
                <a:custGeom>
                  <a:avLst/>
                  <a:gdLst>
                    <a:gd name="T0" fmla="*/ 0 w 614"/>
                    <a:gd name="T1" fmla="*/ 0 h 483"/>
                    <a:gd name="T2" fmla="*/ 0 w 614"/>
                    <a:gd name="T3" fmla="*/ 1 h 483"/>
                    <a:gd name="T4" fmla="*/ 0 w 614"/>
                    <a:gd name="T5" fmla="*/ 1 h 483"/>
                    <a:gd name="T6" fmla="*/ 0 w 614"/>
                    <a:gd name="T7" fmla="*/ 1 h 483"/>
                    <a:gd name="T8" fmla="*/ 0 w 614"/>
                    <a:gd name="T9" fmla="*/ 1 h 483"/>
                    <a:gd name="T10" fmla="*/ 0 w 614"/>
                    <a:gd name="T11" fmla="*/ 1 h 483"/>
                    <a:gd name="T12" fmla="*/ 0 w 614"/>
                    <a:gd name="T13" fmla="*/ 1 h 483"/>
                    <a:gd name="T14" fmla="*/ 0 w 614"/>
                    <a:gd name="T15" fmla="*/ 1 h 483"/>
                    <a:gd name="T16" fmla="*/ 0 w 614"/>
                    <a:gd name="T17" fmla="*/ 1 h 483"/>
                    <a:gd name="T18" fmla="*/ 0 w 614"/>
                    <a:gd name="T19" fmla="*/ 1 h 483"/>
                    <a:gd name="T20" fmla="*/ 0 w 614"/>
                    <a:gd name="T21" fmla="*/ 1 h 483"/>
                    <a:gd name="T22" fmla="*/ 0 w 614"/>
                    <a:gd name="T23" fmla="*/ 1 h 483"/>
                    <a:gd name="T24" fmla="*/ 0 w 614"/>
                    <a:gd name="T25" fmla="*/ 1 h 483"/>
                    <a:gd name="T26" fmla="*/ 0 w 614"/>
                    <a:gd name="T27" fmla="*/ 1 h 483"/>
                    <a:gd name="T28" fmla="*/ 0 w 614"/>
                    <a:gd name="T29" fmla="*/ 1 h 483"/>
                    <a:gd name="T30" fmla="*/ 0 w 614"/>
                    <a:gd name="T31" fmla="*/ 1 h 483"/>
                    <a:gd name="T32" fmla="*/ 0 w 614"/>
                    <a:gd name="T33" fmla="*/ 1 h 483"/>
                    <a:gd name="T34" fmla="*/ 0 w 614"/>
                    <a:gd name="T35" fmla="*/ 1 h 483"/>
                    <a:gd name="T36" fmla="*/ 0 w 614"/>
                    <a:gd name="T37" fmla="*/ 1 h 483"/>
                    <a:gd name="T38" fmla="*/ 0 w 614"/>
                    <a:gd name="T39" fmla="*/ 1 h 483"/>
                    <a:gd name="T40" fmla="*/ 0 w 614"/>
                    <a:gd name="T41" fmla="*/ 1 h 483"/>
                    <a:gd name="T42" fmla="*/ 0 w 614"/>
                    <a:gd name="T43" fmla="*/ 1 h 483"/>
                    <a:gd name="T44" fmla="*/ 0 w 614"/>
                    <a:gd name="T45" fmla="*/ 1 h 483"/>
                    <a:gd name="T46" fmla="*/ 0 w 614"/>
                    <a:gd name="T47" fmla="*/ 1 h 483"/>
                    <a:gd name="T48" fmla="*/ 0 w 614"/>
                    <a:gd name="T49" fmla="*/ 1 h 483"/>
                    <a:gd name="T50" fmla="*/ 0 w 614"/>
                    <a:gd name="T51" fmla="*/ 1 h 483"/>
                    <a:gd name="T52" fmla="*/ 0 w 614"/>
                    <a:gd name="T53" fmla="*/ 1 h 483"/>
                    <a:gd name="T54" fmla="*/ 0 w 614"/>
                    <a:gd name="T55" fmla="*/ 1 h 483"/>
                    <a:gd name="T56" fmla="*/ 0 w 614"/>
                    <a:gd name="T57" fmla="*/ 1 h 483"/>
                    <a:gd name="T58" fmla="*/ 0 w 614"/>
                    <a:gd name="T59" fmla="*/ 1 h 483"/>
                    <a:gd name="T60" fmla="*/ 0 w 614"/>
                    <a:gd name="T61" fmla="*/ 1 h 483"/>
                    <a:gd name="T62" fmla="*/ 0 w 614"/>
                    <a:gd name="T63" fmla="*/ 1 h 483"/>
                    <a:gd name="T64" fmla="*/ 0 w 614"/>
                    <a:gd name="T65" fmla="*/ 1 h 483"/>
                    <a:gd name="T66" fmla="*/ 0 w 614"/>
                    <a:gd name="T67" fmla="*/ 1 h 483"/>
                    <a:gd name="T68" fmla="*/ 0 w 614"/>
                    <a:gd name="T69" fmla="*/ 1 h 483"/>
                    <a:gd name="T70" fmla="*/ 0 w 614"/>
                    <a:gd name="T71" fmla="*/ 1 h 483"/>
                    <a:gd name="T72" fmla="*/ 0 w 614"/>
                    <a:gd name="T73" fmla="*/ 1 h 483"/>
                    <a:gd name="T74" fmla="*/ 0 w 614"/>
                    <a:gd name="T75" fmla="*/ 1 h 483"/>
                    <a:gd name="T76" fmla="*/ 0 w 614"/>
                    <a:gd name="T77" fmla="*/ 1 h 483"/>
                    <a:gd name="T78" fmla="*/ 0 w 614"/>
                    <a:gd name="T79" fmla="*/ 1 h 483"/>
                    <a:gd name="T80" fmla="*/ 0 w 614"/>
                    <a:gd name="T81" fmla="*/ 1 h 483"/>
                    <a:gd name="T82" fmla="*/ 0 w 614"/>
                    <a:gd name="T83" fmla="*/ 1 h 483"/>
                    <a:gd name="T84" fmla="*/ 0 w 614"/>
                    <a:gd name="T85" fmla="*/ 1 h 483"/>
                    <a:gd name="T86" fmla="*/ 0 w 614"/>
                    <a:gd name="T87" fmla="*/ 1 h 483"/>
                    <a:gd name="T88" fmla="*/ 0 w 614"/>
                    <a:gd name="T89" fmla="*/ 1 h 483"/>
                    <a:gd name="T90" fmla="*/ 0 w 614"/>
                    <a:gd name="T91" fmla="*/ 1 h 483"/>
                    <a:gd name="T92" fmla="*/ 0 w 614"/>
                    <a:gd name="T93" fmla="*/ 1 h 483"/>
                    <a:gd name="T94" fmla="*/ 0 w 614"/>
                    <a:gd name="T95" fmla="*/ 1 h 483"/>
                    <a:gd name="T96" fmla="*/ 0 w 614"/>
                    <a:gd name="T97" fmla="*/ 1 h 483"/>
                    <a:gd name="T98" fmla="*/ 0 w 614"/>
                    <a:gd name="T99" fmla="*/ 1 h 483"/>
                    <a:gd name="T100" fmla="*/ 0 w 614"/>
                    <a:gd name="T101" fmla="*/ 1 h 483"/>
                    <a:gd name="T102" fmla="*/ 0 w 614"/>
                    <a:gd name="T103" fmla="*/ 1 h 483"/>
                    <a:gd name="T104" fmla="*/ 0 w 614"/>
                    <a:gd name="T105" fmla="*/ 1 h 483"/>
                    <a:gd name="T106" fmla="*/ 0 w 614"/>
                    <a:gd name="T107" fmla="*/ 1 h 483"/>
                    <a:gd name="T108" fmla="*/ 0 w 614"/>
                    <a:gd name="T109" fmla="*/ 1 h 483"/>
                    <a:gd name="T110" fmla="*/ 0 w 614"/>
                    <a:gd name="T111" fmla="*/ 1 h 483"/>
                    <a:gd name="T112" fmla="*/ 0 w 614"/>
                    <a:gd name="T113" fmla="*/ 1 h 483"/>
                    <a:gd name="T114" fmla="*/ 0 w 614"/>
                    <a:gd name="T115" fmla="*/ 1 h 483"/>
                    <a:gd name="T116" fmla="*/ 0 w 614"/>
                    <a:gd name="T117" fmla="*/ 1 h 483"/>
                    <a:gd name="T118" fmla="*/ 0 w 614"/>
                    <a:gd name="T119" fmla="*/ 1 h 483"/>
                    <a:gd name="T120" fmla="*/ 0 w 614"/>
                    <a:gd name="T121" fmla="*/ 1 h 483"/>
                    <a:gd name="T122" fmla="*/ 0 w 614"/>
                    <a:gd name="T123" fmla="*/ 1 h 483"/>
                    <a:gd name="T124" fmla="*/ 0 w 614"/>
                    <a:gd name="T125" fmla="*/ 1 h 4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4"/>
                    <a:gd name="T190" fmla="*/ 0 h 483"/>
                    <a:gd name="T191" fmla="*/ 614 w 614"/>
                    <a:gd name="T192" fmla="*/ 483 h 48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4" h="483">
                      <a:moveTo>
                        <a:pt x="381" y="0"/>
                      </a:moveTo>
                      <a:lnTo>
                        <a:pt x="409" y="7"/>
                      </a:lnTo>
                      <a:lnTo>
                        <a:pt x="435" y="15"/>
                      </a:lnTo>
                      <a:lnTo>
                        <a:pt x="461" y="26"/>
                      </a:lnTo>
                      <a:lnTo>
                        <a:pt x="484" y="38"/>
                      </a:lnTo>
                      <a:lnTo>
                        <a:pt x="506" y="51"/>
                      </a:lnTo>
                      <a:lnTo>
                        <a:pt x="528" y="68"/>
                      </a:lnTo>
                      <a:lnTo>
                        <a:pt x="546" y="85"/>
                      </a:lnTo>
                      <a:lnTo>
                        <a:pt x="562" y="103"/>
                      </a:lnTo>
                      <a:lnTo>
                        <a:pt x="577" y="123"/>
                      </a:lnTo>
                      <a:lnTo>
                        <a:pt x="589" y="143"/>
                      </a:lnTo>
                      <a:lnTo>
                        <a:pt x="599" y="164"/>
                      </a:lnTo>
                      <a:lnTo>
                        <a:pt x="607" y="186"/>
                      </a:lnTo>
                      <a:lnTo>
                        <a:pt x="611" y="209"/>
                      </a:lnTo>
                      <a:lnTo>
                        <a:pt x="613" y="232"/>
                      </a:lnTo>
                      <a:lnTo>
                        <a:pt x="612" y="255"/>
                      </a:lnTo>
                      <a:lnTo>
                        <a:pt x="610" y="276"/>
                      </a:lnTo>
                      <a:lnTo>
                        <a:pt x="604" y="299"/>
                      </a:lnTo>
                      <a:lnTo>
                        <a:pt x="595" y="321"/>
                      </a:lnTo>
                      <a:lnTo>
                        <a:pt x="584" y="342"/>
                      </a:lnTo>
                      <a:lnTo>
                        <a:pt x="572" y="362"/>
                      </a:lnTo>
                      <a:lnTo>
                        <a:pt x="555" y="381"/>
                      </a:lnTo>
                      <a:lnTo>
                        <a:pt x="537" y="400"/>
                      </a:lnTo>
                      <a:lnTo>
                        <a:pt x="517" y="415"/>
                      </a:lnTo>
                      <a:lnTo>
                        <a:pt x="496" y="430"/>
                      </a:lnTo>
                      <a:lnTo>
                        <a:pt x="473" y="443"/>
                      </a:lnTo>
                      <a:lnTo>
                        <a:pt x="448" y="455"/>
                      </a:lnTo>
                      <a:lnTo>
                        <a:pt x="422" y="464"/>
                      </a:lnTo>
                      <a:lnTo>
                        <a:pt x="395" y="472"/>
                      </a:lnTo>
                      <a:lnTo>
                        <a:pt x="368" y="477"/>
                      </a:lnTo>
                      <a:lnTo>
                        <a:pt x="340" y="482"/>
                      </a:lnTo>
                      <a:lnTo>
                        <a:pt x="311" y="482"/>
                      </a:lnTo>
                      <a:lnTo>
                        <a:pt x="283" y="482"/>
                      </a:lnTo>
                      <a:lnTo>
                        <a:pt x="254" y="479"/>
                      </a:lnTo>
                      <a:lnTo>
                        <a:pt x="227" y="474"/>
                      </a:lnTo>
                      <a:lnTo>
                        <a:pt x="200" y="467"/>
                      </a:lnTo>
                      <a:lnTo>
                        <a:pt x="175" y="459"/>
                      </a:lnTo>
                      <a:lnTo>
                        <a:pt x="149" y="447"/>
                      </a:lnTo>
                      <a:lnTo>
                        <a:pt x="125" y="435"/>
                      </a:lnTo>
                      <a:lnTo>
                        <a:pt x="102" y="420"/>
                      </a:lnTo>
                      <a:lnTo>
                        <a:pt x="82" y="405"/>
                      </a:lnTo>
                      <a:lnTo>
                        <a:pt x="64" y="388"/>
                      </a:lnTo>
                      <a:lnTo>
                        <a:pt x="48" y="369"/>
                      </a:lnTo>
                      <a:lnTo>
                        <a:pt x="33" y="349"/>
                      </a:lnTo>
                      <a:lnTo>
                        <a:pt x="21" y="328"/>
                      </a:lnTo>
                      <a:lnTo>
                        <a:pt x="13" y="307"/>
                      </a:lnTo>
                      <a:lnTo>
                        <a:pt x="5" y="285"/>
                      </a:lnTo>
                      <a:lnTo>
                        <a:pt x="1" y="263"/>
                      </a:lnTo>
                      <a:lnTo>
                        <a:pt x="0" y="240"/>
                      </a:lnTo>
                      <a:lnTo>
                        <a:pt x="1" y="217"/>
                      </a:lnTo>
                      <a:lnTo>
                        <a:pt x="5" y="194"/>
                      </a:lnTo>
                      <a:lnTo>
                        <a:pt x="11" y="172"/>
                      </a:lnTo>
                      <a:lnTo>
                        <a:pt x="19" y="151"/>
                      </a:lnTo>
                      <a:lnTo>
                        <a:pt x="31" y="130"/>
                      </a:lnTo>
                      <a:lnTo>
                        <a:pt x="44" y="111"/>
                      </a:lnTo>
                      <a:lnTo>
                        <a:pt x="60" y="92"/>
                      </a:lnTo>
                      <a:lnTo>
                        <a:pt x="78" y="73"/>
                      </a:lnTo>
                      <a:lnTo>
                        <a:pt x="98" y="57"/>
                      </a:lnTo>
                      <a:lnTo>
                        <a:pt x="121" y="43"/>
                      </a:lnTo>
                      <a:lnTo>
                        <a:pt x="144" y="30"/>
                      </a:lnTo>
                      <a:lnTo>
                        <a:pt x="168" y="19"/>
                      </a:lnTo>
                      <a:lnTo>
                        <a:pt x="194" y="10"/>
                      </a:lnTo>
                      <a:lnTo>
                        <a:pt x="221" y="2"/>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64" name="Freeform 203"/>
                <p:cNvSpPr>
                  <a:spLocks/>
                </p:cNvSpPr>
                <p:nvPr/>
              </p:nvSpPr>
              <p:spPr bwMode="auto">
                <a:xfrm>
                  <a:off x="850" y="3703"/>
                  <a:ext cx="128" cy="25"/>
                </a:xfrm>
                <a:custGeom>
                  <a:avLst/>
                  <a:gdLst>
                    <a:gd name="T0" fmla="*/ 0 w 289"/>
                    <a:gd name="T1" fmla="*/ 1 h 45"/>
                    <a:gd name="T2" fmla="*/ 0 w 289"/>
                    <a:gd name="T3" fmla="*/ 1 h 45"/>
                    <a:gd name="T4" fmla="*/ 0 w 289"/>
                    <a:gd name="T5" fmla="*/ 1 h 45"/>
                    <a:gd name="T6" fmla="*/ 0 w 289"/>
                    <a:gd name="T7" fmla="*/ 1 h 45"/>
                    <a:gd name="T8" fmla="*/ 0 w 289"/>
                    <a:gd name="T9" fmla="*/ 1 h 45"/>
                    <a:gd name="T10" fmla="*/ 0 w 289"/>
                    <a:gd name="T11" fmla="*/ 1 h 45"/>
                    <a:gd name="T12" fmla="*/ 0 w 289"/>
                    <a:gd name="T13" fmla="*/ 1 h 45"/>
                    <a:gd name="T14" fmla="*/ 0 w 289"/>
                    <a:gd name="T15" fmla="*/ 1 h 45"/>
                    <a:gd name="T16" fmla="*/ 0 w 289"/>
                    <a:gd name="T17" fmla="*/ 1 h 45"/>
                    <a:gd name="T18" fmla="*/ 0 w 289"/>
                    <a:gd name="T19" fmla="*/ 1 h 45"/>
                    <a:gd name="T20" fmla="*/ 0 w 289"/>
                    <a:gd name="T21" fmla="*/ 1 h 45"/>
                    <a:gd name="T22" fmla="*/ 0 w 289"/>
                    <a:gd name="T23" fmla="*/ 1 h 45"/>
                    <a:gd name="T24" fmla="*/ 0 w 289"/>
                    <a:gd name="T25" fmla="*/ 1 h 45"/>
                    <a:gd name="T26" fmla="*/ 0 w 289"/>
                    <a:gd name="T27" fmla="*/ 1 h 45"/>
                    <a:gd name="T28" fmla="*/ 0 w 289"/>
                    <a:gd name="T29" fmla="*/ 1 h 45"/>
                    <a:gd name="T30" fmla="*/ 0 w 289"/>
                    <a:gd name="T31" fmla="*/ 1 h 45"/>
                    <a:gd name="T32" fmla="*/ 0 w 289"/>
                    <a:gd name="T33" fmla="*/ 1 h 45"/>
                    <a:gd name="T34" fmla="*/ 0 w 289"/>
                    <a:gd name="T35" fmla="*/ 1 h 45"/>
                    <a:gd name="T36" fmla="*/ 0 w 289"/>
                    <a:gd name="T37" fmla="*/ 1 h 45"/>
                    <a:gd name="T38" fmla="*/ 0 w 289"/>
                    <a:gd name="T39" fmla="*/ 1 h 45"/>
                    <a:gd name="T40" fmla="*/ 0 w 289"/>
                    <a:gd name="T41" fmla="*/ 1 h 45"/>
                    <a:gd name="T42" fmla="*/ 0 w 289"/>
                    <a:gd name="T43" fmla="*/ 1 h 45"/>
                    <a:gd name="T44" fmla="*/ 0 w 289"/>
                    <a:gd name="T45" fmla="*/ 1 h 45"/>
                    <a:gd name="T46" fmla="*/ 0 w 289"/>
                    <a:gd name="T47" fmla="*/ 1 h 45"/>
                    <a:gd name="T48" fmla="*/ 0 w 289"/>
                    <a:gd name="T49" fmla="*/ 0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9"/>
                    <a:gd name="T76" fmla="*/ 0 h 45"/>
                    <a:gd name="T77" fmla="*/ 289 w 289"/>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9" h="45">
                      <a:moveTo>
                        <a:pt x="0" y="5"/>
                      </a:moveTo>
                      <a:lnTo>
                        <a:pt x="0" y="10"/>
                      </a:lnTo>
                      <a:lnTo>
                        <a:pt x="3" y="15"/>
                      </a:lnTo>
                      <a:lnTo>
                        <a:pt x="9" y="20"/>
                      </a:lnTo>
                      <a:lnTo>
                        <a:pt x="17" y="24"/>
                      </a:lnTo>
                      <a:lnTo>
                        <a:pt x="28" y="28"/>
                      </a:lnTo>
                      <a:lnTo>
                        <a:pt x="41" y="32"/>
                      </a:lnTo>
                      <a:lnTo>
                        <a:pt x="54" y="36"/>
                      </a:lnTo>
                      <a:lnTo>
                        <a:pt x="71" y="38"/>
                      </a:lnTo>
                      <a:lnTo>
                        <a:pt x="87" y="40"/>
                      </a:lnTo>
                      <a:lnTo>
                        <a:pt x="106" y="42"/>
                      </a:lnTo>
                      <a:lnTo>
                        <a:pt x="123" y="44"/>
                      </a:lnTo>
                      <a:lnTo>
                        <a:pt x="142" y="44"/>
                      </a:lnTo>
                      <a:lnTo>
                        <a:pt x="162" y="44"/>
                      </a:lnTo>
                      <a:lnTo>
                        <a:pt x="179" y="42"/>
                      </a:lnTo>
                      <a:lnTo>
                        <a:pt x="198" y="39"/>
                      </a:lnTo>
                      <a:lnTo>
                        <a:pt x="215" y="38"/>
                      </a:lnTo>
                      <a:lnTo>
                        <a:pt x="231" y="35"/>
                      </a:lnTo>
                      <a:lnTo>
                        <a:pt x="245" y="30"/>
                      </a:lnTo>
                      <a:lnTo>
                        <a:pt x="257" y="26"/>
                      </a:lnTo>
                      <a:lnTo>
                        <a:pt x="267" y="22"/>
                      </a:lnTo>
                      <a:lnTo>
                        <a:pt x="276" y="16"/>
                      </a:lnTo>
                      <a:lnTo>
                        <a:pt x="282" y="11"/>
                      </a:lnTo>
                      <a:lnTo>
                        <a:pt x="285" y="5"/>
                      </a:lnTo>
                      <a:lnTo>
                        <a:pt x="288"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65" name="Line 204"/>
                <p:cNvSpPr>
                  <a:spLocks noChangeShapeType="1"/>
                </p:cNvSpPr>
                <p:nvPr/>
              </p:nvSpPr>
              <p:spPr bwMode="auto">
                <a:xfrm>
                  <a:off x="951" y="3728"/>
                  <a:ext cx="0" cy="223"/>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66" name="Line 205"/>
                <p:cNvSpPr>
                  <a:spLocks noChangeShapeType="1"/>
                </p:cNvSpPr>
                <p:nvPr/>
              </p:nvSpPr>
              <p:spPr bwMode="auto">
                <a:xfrm>
                  <a:off x="886" y="3728"/>
                  <a:ext cx="0" cy="223"/>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67" name="Freeform 206"/>
                <p:cNvSpPr>
                  <a:spLocks/>
                </p:cNvSpPr>
                <p:nvPr/>
              </p:nvSpPr>
              <p:spPr bwMode="auto">
                <a:xfrm>
                  <a:off x="818" y="3749"/>
                  <a:ext cx="36" cy="108"/>
                </a:xfrm>
                <a:custGeom>
                  <a:avLst/>
                  <a:gdLst>
                    <a:gd name="T0" fmla="*/ 0 w 81"/>
                    <a:gd name="T1" fmla="*/ 0 h 193"/>
                    <a:gd name="T2" fmla="*/ 0 w 81"/>
                    <a:gd name="T3" fmla="*/ 1 h 193"/>
                    <a:gd name="T4" fmla="*/ 0 w 81"/>
                    <a:gd name="T5" fmla="*/ 1 h 193"/>
                    <a:gd name="T6" fmla="*/ 0 w 81"/>
                    <a:gd name="T7" fmla="*/ 1 h 193"/>
                    <a:gd name="T8" fmla="*/ 0 w 81"/>
                    <a:gd name="T9" fmla="*/ 1 h 193"/>
                    <a:gd name="T10" fmla="*/ 0 w 81"/>
                    <a:gd name="T11" fmla="*/ 1 h 193"/>
                    <a:gd name="T12" fmla="*/ 0 w 81"/>
                    <a:gd name="T13" fmla="*/ 1 h 193"/>
                    <a:gd name="T14" fmla="*/ 0 w 81"/>
                    <a:gd name="T15" fmla="*/ 1 h 193"/>
                    <a:gd name="T16" fmla="*/ 0 w 81"/>
                    <a:gd name="T17" fmla="*/ 1 h 193"/>
                    <a:gd name="T18" fmla="*/ 0 w 81"/>
                    <a:gd name="T19" fmla="*/ 1 h 193"/>
                    <a:gd name="T20" fmla="*/ 0 w 81"/>
                    <a:gd name="T21" fmla="*/ 1 h 193"/>
                    <a:gd name="T22" fmla="*/ 0 w 81"/>
                    <a:gd name="T23" fmla="*/ 1 h 193"/>
                    <a:gd name="T24" fmla="*/ 0 w 81"/>
                    <a:gd name="T25" fmla="*/ 1 h 193"/>
                    <a:gd name="T26" fmla="*/ 0 w 81"/>
                    <a:gd name="T27" fmla="*/ 1 h 193"/>
                    <a:gd name="T28" fmla="*/ 0 w 81"/>
                    <a:gd name="T29" fmla="*/ 1 h 193"/>
                    <a:gd name="T30" fmla="*/ 0 w 81"/>
                    <a:gd name="T31" fmla="*/ 1 h 193"/>
                    <a:gd name="T32" fmla="*/ 0 w 81"/>
                    <a:gd name="T33" fmla="*/ 1 h 193"/>
                    <a:gd name="T34" fmla="*/ 0 w 81"/>
                    <a:gd name="T35" fmla="*/ 1 h 193"/>
                    <a:gd name="T36" fmla="*/ 0 w 81"/>
                    <a:gd name="T37" fmla="*/ 1 h 193"/>
                    <a:gd name="T38" fmla="*/ 0 w 81"/>
                    <a:gd name="T39" fmla="*/ 1 h 193"/>
                    <a:gd name="T40" fmla="*/ 0 w 81"/>
                    <a:gd name="T41" fmla="*/ 1 h 193"/>
                    <a:gd name="T42" fmla="*/ 0 w 81"/>
                    <a:gd name="T43" fmla="*/ 1 h 193"/>
                    <a:gd name="T44" fmla="*/ 0 w 81"/>
                    <a:gd name="T45" fmla="*/ 1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
                    <a:gd name="T70" fmla="*/ 0 h 193"/>
                    <a:gd name="T71" fmla="*/ 81 w 81"/>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 h="193">
                      <a:moveTo>
                        <a:pt x="80" y="0"/>
                      </a:moveTo>
                      <a:lnTo>
                        <a:pt x="67" y="1"/>
                      </a:lnTo>
                      <a:lnTo>
                        <a:pt x="58" y="4"/>
                      </a:lnTo>
                      <a:lnTo>
                        <a:pt x="47" y="9"/>
                      </a:lnTo>
                      <a:lnTo>
                        <a:pt x="37" y="15"/>
                      </a:lnTo>
                      <a:lnTo>
                        <a:pt x="27" y="23"/>
                      </a:lnTo>
                      <a:lnTo>
                        <a:pt x="19" y="33"/>
                      </a:lnTo>
                      <a:lnTo>
                        <a:pt x="13" y="43"/>
                      </a:lnTo>
                      <a:lnTo>
                        <a:pt x="7" y="56"/>
                      </a:lnTo>
                      <a:lnTo>
                        <a:pt x="3" y="69"/>
                      </a:lnTo>
                      <a:lnTo>
                        <a:pt x="0" y="82"/>
                      </a:lnTo>
                      <a:lnTo>
                        <a:pt x="0" y="96"/>
                      </a:lnTo>
                      <a:lnTo>
                        <a:pt x="0" y="109"/>
                      </a:lnTo>
                      <a:lnTo>
                        <a:pt x="1" y="122"/>
                      </a:lnTo>
                      <a:lnTo>
                        <a:pt x="3" y="136"/>
                      </a:lnTo>
                      <a:lnTo>
                        <a:pt x="6" y="148"/>
                      </a:lnTo>
                      <a:lnTo>
                        <a:pt x="9" y="159"/>
                      </a:lnTo>
                      <a:lnTo>
                        <a:pt x="13" y="169"/>
                      </a:lnTo>
                      <a:lnTo>
                        <a:pt x="18" y="177"/>
                      </a:lnTo>
                      <a:lnTo>
                        <a:pt x="22" y="183"/>
                      </a:lnTo>
                      <a:lnTo>
                        <a:pt x="28" y="188"/>
                      </a:lnTo>
                      <a:lnTo>
                        <a:pt x="34" y="191"/>
                      </a:lnTo>
                      <a:lnTo>
                        <a:pt x="40" y="192"/>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68" name="Freeform 207"/>
                <p:cNvSpPr>
                  <a:spLocks/>
                </p:cNvSpPr>
                <p:nvPr/>
              </p:nvSpPr>
              <p:spPr bwMode="auto">
                <a:xfrm>
                  <a:off x="808" y="3749"/>
                  <a:ext cx="36" cy="108"/>
                </a:xfrm>
                <a:custGeom>
                  <a:avLst/>
                  <a:gdLst>
                    <a:gd name="T0" fmla="*/ 0 w 81"/>
                    <a:gd name="T1" fmla="*/ 0 h 193"/>
                    <a:gd name="T2" fmla="*/ 0 w 81"/>
                    <a:gd name="T3" fmla="*/ 1 h 193"/>
                    <a:gd name="T4" fmla="*/ 0 w 81"/>
                    <a:gd name="T5" fmla="*/ 1 h 193"/>
                    <a:gd name="T6" fmla="*/ 0 w 81"/>
                    <a:gd name="T7" fmla="*/ 1 h 193"/>
                    <a:gd name="T8" fmla="*/ 0 w 81"/>
                    <a:gd name="T9" fmla="*/ 1 h 193"/>
                    <a:gd name="T10" fmla="*/ 0 w 81"/>
                    <a:gd name="T11" fmla="*/ 1 h 193"/>
                    <a:gd name="T12" fmla="*/ 0 w 81"/>
                    <a:gd name="T13" fmla="*/ 1 h 193"/>
                    <a:gd name="T14" fmla="*/ 0 w 81"/>
                    <a:gd name="T15" fmla="*/ 1 h 193"/>
                    <a:gd name="T16" fmla="*/ 0 w 81"/>
                    <a:gd name="T17" fmla="*/ 1 h 193"/>
                    <a:gd name="T18" fmla="*/ 0 w 81"/>
                    <a:gd name="T19" fmla="*/ 1 h 193"/>
                    <a:gd name="T20" fmla="*/ 0 w 81"/>
                    <a:gd name="T21" fmla="*/ 1 h 193"/>
                    <a:gd name="T22" fmla="*/ 0 w 81"/>
                    <a:gd name="T23" fmla="*/ 1 h 193"/>
                    <a:gd name="T24" fmla="*/ 0 w 81"/>
                    <a:gd name="T25" fmla="*/ 1 h 193"/>
                    <a:gd name="T26" fmla="*/ 0 w 81"/>
                    <a:gd name="T27" fmla="*/ 1 h 193"/>
                    <a:gd name="T28" fmla="*/ 0 w 81"/>
                    <a:gd name="T29" fmla="*/ 1 h 193"/>
                    <a:gd name="T30" fmla="*/ 0 w 81"/>
                    <a:gd name="T31" fmla="*/ 1 h 193"/>
                    <a:gd name="T32" fmla="*/ 0 w 81"/>
                    <a:gd name="T33" fmla="*/ 1 h 193"/>
                    <a:gd name="T34" fmla="*/ 0 w 81"/>
                    <a:gd name="T35" fmla="*/ 1 h 193"/>
                    <a:gd name="T36" fmla="*/ 0 w 81"/>
                    <a:gd name="T37" fmla="*/ 1 h 193"/>
                    <a:gd name="T38" fmla="*/ 0 w 81"/>
                    <a:gd name="T39" fmla="*/ 1 h 193"/>
                    <a:gd name="T40" fmla="*/ 0 w 81"/>
                    <a:gd name="T41" fmla="*/ 1 h 193"/>
                    <a:gd name="T42" fmla="*/ 0 w 81"/>
                    <a:gd name="T43" fmla="*/ 1 h 193"/>
                    <a:gd name="T44" fmla="*/ 0 w 81"/>
                    <a:gd name="T45" fmla="*/ 1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
                    <a:gd name="T70" fmla="*/ 0 h 193"/>
                    <a:gd name="T71" fmla="*/ 81 w 81"/>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 h="193">
                      <a:moveTo>
                        <a:pt x="80" y="0"/>
                      </a:moveTo>
                      <a:lnTo>
                        <a:pt x="68" y="1"/>
                      </a:lnTo>
                      <a:lnTo>
                        <a:pt x="56" y="4"/>
                      </a:lnTo>
                      <a:lnTo>
                        <a:pt x="47" y="9"/>
                      </a:lnTo>
                      <a:lnTo>
                        <a:pt x="37" y="15"/>
                      </a:lnTo>
                      <a:lnTo>
                        <a:pt x="27" y="23"/>
                      </a:lnTo>
                      <a:lnTo>
                        <a:pt x="19" y="33"/>
                      </a:lnTo>
                      <a:lnTo>
                        <a:pt x="13" y="43"/>
                      </a:lnTo>
                      <a:lnTo>
                        <a:pt x="7" y="56"/>
                      </a:lnTo>
                      <a:lnTo>
                        <a:pt x="3" y="69"/>
                      </a:lnTo>
                      <a:lnTo>
                        <a:pt x="1" y="82"/>
                      </a:lnTo>
                      <a:lnTo>
                        <a:pt x="0" y="96"/>
                      </a:lnTo>
                      <a:lnTo>
                        <a:pt x="0" y="109"/>
                      </a:lnTo>
                      <a:lnTo>
                        <a:pt x="2" y="122"/>
                      </a:lnTo>
                      <a:lnTo>
                        <a:pt x="4" y="136"/>
                      </a:lnTo>
                      <a:lnTo>
                        <a:pt x="6" y="148"/>
                      </a:lnTo>
                      <a:lnTo>
                        <a:pt x="10" y="159"/>
                      </a:lnTo>
                      <a:lnTo>
                        <a:pt x="14" y="169"/>
                      </a:lnTo>
                      <a:lnTo>
                        <a:pt x="18" y="177"/>
                      </a:lnTo>
                      <a:lnTo>
                        <a:pt x="23" y="183"/>
                      </a:lnTo>
                      <a:lnTo>
                        <a:pt x="28" y="188"/>
                      </a:lnTo>
                      <a:lnTo>
                        <a:pt x="34" y="191"/>
                      </a:lnTo>
                      <a:lnTo>
                        <a:pt x="40" y="192"/>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69" name="Line 208"/>
                <p:cNvSpPr>
                  <a:spLocks noChangeShapeType="1"/>
                </p:cNvSpPr>
                <p:nvPr/>
              </p:nvSpPr>
              <p:spPr bwMode="auto">
                <a:xfrm flipH="1">
                  <a:off x="825" y="3864"/>
                  <a:ext cx="11"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70" name="Line 209"/>
                <p:cNvSpPr>
                  <a:spLocks noChangeShapeType="1"/>
                </p:cNvSpPr>
                <p:nvPr/>
              </p:nvSpPr>
              <p:spPr bwMode="auto">
                <a:xfrm flipH="1">
                  <a:off x="839" y="3747"/>
                  <a:ext cx="13"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71" name="Freeform 210"/>
                <p:cNvSpPr>
                  <a:spLocks/>
                </p:cNvSpPr>
                <p:nvPr/>
              </p:nvSpPr>
              <p:spPr bwMode="auto">
                <a:xfrm>
                  <a:off x="846" y="3728"/>
                  <a:ext cx="15" cy="12"/>
                </a:xfrm>
                <a:custGeom>
                  <a:avLst/>
                  <a:gdLst>
                    <a:gd name="T0" fmla="*/ 0 w 33"/>
                    <a:gd name="T1" fmla="*/ 1 h 21"/>
                    <a:gd name="T2" fmla="*/ 0 w 33"/>
                    <a:gd name="T3" fmla="*/ 1 h 21"/>
                    <a:gd name="T4" fmla="*/ 0 w 33"/>
                    <a:gd name="T5" fmla="*/ 1 h 21"/>
                    <a:gd name="T6" fmla="*/ 0 w 33"/>
                    <a:gd name="T7" fmla="*/ 0 h 21"/>
                    <a:gd name="T8" fmla="*/ 0 w 33"/>
                    <a:gd name="T9" fmla="*/ 0 h 21"/>
                    <a:gd name="T10" fmla="*/ 0 w 33"/>
                    <a:gd name="T11" fmla="*/ 0 h 21"/>
                    <a:gd name="T12" fmla="*/ 0 w 33"/>
                    <a:gd name="T13" fmla="*/ 1 h 21"/>
                    <a:gd name="T14" fmla="*/ 0 w 33"/>
                    <a:gd name="T15" fmla="*/ 1 h 21"/>
                    <a:gd name="T16" fmla="*/ 0 w 33"/>
                    <a:gd name="T17" fmla="*/ 1 h 21"/>
                    <a:gd name="T18" fmla="*/ 0 w 33"/>
                    <a:gd name="T19" fmla="*/ 1 h 21"/>
                    <a:gd name="T20" fmla="*/ 0 w 33"/>
                    <a:gd name="T21" fmla="*/ 1 h 21"/>
                    <a:gd name="T22" fmla="*/ 0 w 33"/>
                    <a:gd name="T23" fmla="*/ 1 h 21"/>
                    <a:gd name="T24" fmla="*/ 0 w 33"/>
                    <a:gd name="T25" fmla="*/ 1 h 21"/>
                    <a:gd name="T26" fmla="*/ 0 w 33"/>
                    <a:gd name="T27" fmla="*/ 1 h 21"/>
                    <a:gd name="T28" fmla="*/ 0 w 33"/>
                    <a:gd name="T29" fmla="*/ 1 h 21"/>
                    <a:gd name="T30" fmla="*/ 0 w 33"/>
                    <a:gd name="T31" fmla="*/ 1 h 21"/>
                    <a:gd name="T32" fmla="*/ 0 w 33"/>
                    <a:gd name="T33" fmla="*/ 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21"/>
                    <a:gd name="T53" fmla="*/ 33 w 33"/>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21">
                      <a:moveTo>
                        <a:pt x="0" y="10"/>
                      </a:moveTo>
                      <a:lnTo>
                        <a:pt x="0" y="6"/>
                      </a:lnTo>
                      <a:lnTo>
                        <a:pt x="3" y="2"/>
                      </a:lnTo>
                      <a:lnTo>
                        <a:pt x="9" y="0"/>
                      </a:lnTo>
                      <a:lnTo>
                        <a:pt x="15" y="0"/>
                      </a:lnTo>
                      <a:lnTo>
                        <a:pt x="21" y="0"/>
                      </a:lnTo>
                      <a:lnTo>
                        <a:pt x="26" y="2"/>
                      </a:lnTo>
                      <a:lnTo>
                        <a:pt x="29" y="6"/>
                      </a:lnTo>
                      <a:lnTo>
                        <a:pt x="32" y="10"/>
                      </a:lnTo>
                      <a:lnTo>
                        <a:pt x="29" y="14"/>
                      </a:lnTo>
                      <a:lnTo>
                        <a:pt x="26" y="17"/>
                      </a:lnTo>
                      <a:lnTo>
                        <a:pt x="21" y="20"/>
                      </a:lnTo>
                      <a:lnTo>
                        <a:pt x="15" y="20"/>
                      </a:lnTo>
                      <a:lnTo>
                        <a:pt x="9" y="20"/>
                      </a:lnTo>
                      <a:lnTo>
                        <a:pt x="3" y="17"/>
                      </a:lnTo>
                      <a:lnTo>
                        <a:pt x="0" y="14"/>
                      </a:lnTo>
                      <a:lnTo>
                        <a:pt x="0" y="10"/>
                      </a:lnTo>
                    </a:path>
                  </a:pathLst>
                </a:custGeom>
                <a:solidFill>
                  <a:srgbClr val="FFFFFF"/>
                </a:solidFill>
                <a:ln w="9525" cap="rnd">
                  <a:solidFill>
                    <a:schemeClr val="tx1"/>
                  </a:solidFill>
                  <a:round/>
                  <a:headEnd/>
                  <a:tailEnd/>
                </a:ln>
              </p:spPr>
              <p:txBody>
                <a:bodyPr/>
                <a:lstStyle/>
                <a:p>
                  <a:endParaRPr lang="ja-JP" altLang="en-US"/>
                </a:p>
              </p:txBody>
            </p:sp>
            <p:sp>
              <p:nvSpPr>
                <p:cNvPr id="177372" name="Line 211"/>
                <p:cNvSpPr>
                  <a:spLocks noChangeShapeType="1"/>
                </p:cNvSpPr>
                <p:nvPr/>
              </p:nvSpPr>
              <p:spPr bwMode="auto">
                <a:xfrm>
                  <a:off x="951" y="3966"/>
                  <a:ext cx="0" cy="3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73" name="Line 212"/>
                <p:cNvSpPr>
                  <a:spLocks noChangeShapeType="1"/>
                </p:cNvSpPr>
                <p:nvPr/>
              </p:nvSpPr>
              <p:spPr bwMode="auto">
                <a:xfrm>
                  <a:off x="886" y="3966"/>
                  <a:ext cx="0" cy="3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74" name="Freeform 213"/>
                <p:cNvSpPr>
                  <a:spLocks/>
                </p:cNvSpPr>
                <p:nvPr/>
              </p:nvSpPr>
              <p:spPr bwMode="auto">
                <a:xfrm>
                  <a:off x="880" y="4003"/>
                  <a:ext cx="71" cy="10"/>
                </a:xfrm>
                <a:custGeom>
                  <a:avLst/>
                  <a:gdLst>
                    <a:gd name="T0" fmla="*/ 0 w 161"/>
                    <a:gd name="T1" fmla="*/ 0 h 17"/>
                    <a:gd name="T2" fmla="*/ 0 w 161"/>
                    <a:gd name="T3" fmla="*/ 1 h 17"/>
                    <a:gd name="T4" fmla="*/ 0 w 161"/>
                    <a:gd name="T5" fmla="*/ 1 h 17"/>
                    <a:gd name="T6" fmla="*/ 0 w 161"/>
                    <a:gd name="T7" fmla="*/ 1 h 17"/>
                    <a:gd name="T8" fmla="*/ 0 w 161"/>
                    <a:gd name="T9" fmla="*/ 1 h 17"/>
                    <a:gd name="T10" fmla="*/ 0 w 161"/>
                    <a:gd name="T11" fmla="*/ 1 h 17"/>
                    <a:gd name="T12" fmla="*/ 0 w 161"/>
                    <a:gd name="T13" fmla="*/ 1 h 17"/>
                    <a:gd name="T14" fmla="*/ 0 w 161"/>
                    <a:gd name="T15" fmla="*/ 1 h 17"/>
                    <a:gd name="T16" fmla="*/ 0 w 161"/>
                    <a:gd name="T17" fmla="*/ 1 h 17"/>
                    <a:gd name="T18" fmla="*/ 0 w 161"/>
                    <a:gd name="T19" fmla="*/ 1 h 17"/>
                    <a:gd name="T20" fmla="*/ 0 w 161"/>
                    <a:gd name="T21" fmla="*/ 1 h 17"/>
                    <a:gd name="T22" fmla="*/ 0 w 161"/>
                    <a:gd name="T23" fmla="*/ 1 h 17"/>
                    <a:gd name="T24" fmla="*/ 0 w 161"/>
                    <a:gd name="T25" fmla="*/ 1 h 17"/>
                    <a:gd name="T26" fmla="*/ 0 w 161"/>
                    <a:gd name="T27" fmla="*/ 1 h 17"/>
                    <a:gd name="T28" fmla="*/ 0 w 161"/>
                    <a:gd name="T29" fmla="*/ 1 h 17"/>
                    <a:gd name="T30" fmla="*/ 0 w 161"/>
                    <a:gd name="T31" fmla="*/ 1 h 17"/>
                    <a:gd name="T32" fmla="*/ 0 w 161"/>
                    <a:gd name="T33" fmla="*/ 1 h 17"/>
                    <a:gd name="T34" fmla="*/ 0 w 161"/>
                    <a:gd name="T35" fmla="*/ 1 h 17"/>
                    <a:gd name="T36" fmla="*/ 0 w 161"/>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1"/>
                    <a:gd name="T58" fmla="*/ 0 h 17"/>
                    <a:gd name="T59" fmla="*/ 161 w 16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1" h="17">
                      <a:moveTo>
                        <a:pt x="160" y="0"/>
                      </a:moveTo>
                      <a:lnTo>
                        <a:pt x="160" y="3"/>
                      </a:lnTo>
                      <a:lnTo>
                        <a:pt x="156" y="6"/>
                      </a:lnTo>
                      <a:lnTo>
                        <a:pt x="149" y="9"/>
                      </a:lnTo>
                      <a:lnTo>
                        <a:pt x="141" y="12"/>
                      </a:lnTo>
                      <a:lnTo>
                        <a:pt x="132" y="13"/>
                      </a:lnTo>
                      <a:lnTo>
                        <a:pt x="120" y="15"/>
                      </a:lnTo>
                      <a:lnTo>
                        <a:pt x="107" y="16"/>
                      </a:lnTo>
                      <a:lnTo>
                        <a:pt x="93" y="16"/>
                      </a:lnTo>
                      <a:lnTo>
                        <a:pt x="80" y="16"/>
                      </a:lnTo>
                      <a:lnTo>
                        <a:pt x="66" y="16"/>
                      </a:lnTo>
                      <a:lnTo>
                        <a:pt x="53" y="16"/>
                      </a:lnTo>
                      <a:lnTo>
                        <a:pt x="40" y="15"/>
                      </a:lnTo>
                      <a:lnTo>
                        <a:pt x="29" y="13"/>
                      </a:lnTo>
                      <a:lnTo>
                        <a:pt x="19" y="12"/>
                      </a:lnTo>
                      <a:lnTo>
                        <a:pt x="11" y="9"/>
                      </a:lnTo>
                      <a:lnTo>
                        <a:pt x="4" y="6"/>
                      </a:lnTo>
                      <a:lnTo>
                        <a:pt x="1"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75" name="Freeform 214"/>
                <p:cNvSpPr>
                  <a:spLocks/>
                </p:cNvSpPr>
                <p:nvPr/>
              </p:nvSpPr>
              <p:spPr bwMode="auto">
                <a:xfrm>
                  <a:off x="1080" y="2613"/>
                  <a:ext cx="33" cy="28"/>
                </a:xfrm>
                <a:custGeom>
                  <a:avLst/>
                  <a:gdLst>
                    <a:gd name="T0" fmla="*/ 0 w 74"/>
                    <a:gd name="T1" fmla="*/ 1 h 50"/>
                    <a:gd name="T2" fmla="*/ 0 w 74"/>
                    <a:gd name="T3" fmla="*/ 1 h 50"/>
                    <a:gd name="T4" fmla="*/ 0 w 74"/>
                    <a:gd name="T5" fmla="*/ 1 h 50"/>
                    <a:gd name="T6" fmla="*/ 0 w 74"/>
                    <a:gd name="T7" fmla="*/ 1 h 50"/>
                    <a:gd name="T8" fmla="*/ 0 w 74"/>
                    <a:gd name="T9" fmla="*/ 1 h 50"/>
                    <a:gd name="T10" fmla="*/ 0 w 74"/>
                    <a:gd name="T11" fmla="*/ 1 h 50"/>
                    <a:gd name="T12" fmla="*/ 0 w 74"/>
                    <a:gd name="T13" fmla="*/ 1 h 50"/>
                    <a:gd name="T14" fmla="*/ 0 w 74"/>
                    <a:gd name="T15" fmla="*/ 1 h 50"/>
                    <a:gd name="T16" fmla="*/ 0 w 74"/>
                    <a:gd name="T17" fmla="*/ 1 h 50"/>
                    <a:gd name="T18" fmla="*/ 0 w 74"/>
                    <a:gd name="T19" fmla="*/ 1 h 50"/>
                    <a:gd name="T20" fmla="*/ 0 w 74"/>
                    <a:gd name="T21" fmla="*/ 1 h 50"/>
                    <a:gd name="T22" fmla="*/ 0 w 74"/>
                    <a:gd name="T23" fmla="*/ 1 h 50"/>
                    <a:gd name="T24" fmla="*/ 0 w 74"/>
                    <a:gd name="T25" fmla="*/ 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50"/>
                    <a:gd name="T41" fmla="*/ 74 w 74"/>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50">
                      <a:moveTo>
                        <a:pt x="73" y="49"/>
                      </a:moveTo>
                      <a:lnTo>
                        <a:pt x="62" y="49"/>
                      </a:lnTo>
                      <a:lnTo>
                        <a:pt x="53" y="49"/>
                      </a:lnTo>
                      <a:lnTo>
                        <a:pt x="46" y="48"/>
                      </a:lnTo>
                      <a:lnTo>
                        <a:pt x="38" y="45"/>
                      </a:lnTo>
                      <a:lnTo>
                        <a:pt x="34" y="43"/>
                      </a:lnTo>
                      <a:lnTo>
                        <a:pt x="26" y="41"/>
                      </a:lnTo>
                      <a:lnTo>
                        <a:pt x="19" y="39"/>
                      </a:lnTo>
                      <a:lnTo>
                        <a:pt x="12" y="34"/>
                      </a:lnTo>
                      <a:lnTo>
                        <a:pt x="8" y="26"/>
                      </a:lnTo>
                      <a:lnTo>
                        <a:pt x="3" y="18"/>
                      </a:lnTo>
                      <a:lnTo>
                        <a:pt x="0" y="9"/>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76" name="Freeform 215"/>
                <p:cNvSpPr>
                  <a:spLocks/>
                </p:cNvSpPr>
                <p:nvPr/>
              </p:nvSpPr>
              <p:spPr bwMode="auto">
                <a:xfrm>
                  <a:off x="857" y="2627"/>
                  <a:ext cx="114" cy="19"/>
                </a:xfrm>
                <a:custGeom>
                  <a:avLst/>
                  <a:gdLst>
                    <a:gd name="T0" fmla="*/ 0 w 257"/>
                    <a:gd name="T1" fmla="*/ 0 h 33"/>
                    <a:gd name="T2" fmla="*/ 0 w 257"/>
                    <a:gd name="T3" fmla="*/ 1 h 33"/>
                    <a:gd name="T4" fmla="*/ 0 w 257"/>
                    <a:gd name="T5" fmla="*/ 1 h 33"/>
                    <a:gd name="T6" fmla="*/ 0 w 257"/>
                    <a:gd name="T7" fmla="*/ 1 h 33"/>
                    <a:gd name="T8" fmla="*/ 0 w 257"/>
                    <a:gd name="T9" fmla="*/ 1 h 33"/>
                    <a:gd name="T10" fmla="*/ 0 w 257"/>
                    <a:gd name="T11" fmla="*/ 1 h 33"/>
                    <a:gd name="T12" fmla="*/ 0 w 257"/>
                    <a:gd name="T13" fmla="*/ 1 h 33"/>
                    <a:gd name="T14" fmla="*/ 0 w 257"/>
                    <a:gd name="T15" fmla="*/ 1 h 33"/>
                    <a:gd name="T16" fmla="*/ 0 w 257"/>
                    <a:gd name="T17" fmla="*/ 1 h 33"/>
                    <a:gd name="T18" fmla="*/ 0 w 257"/>
                    <a:gd name="T19" fmla="*/ 1 h 33"/>
                    <a:gd name="T20" fmla="*/ 0 w 257"/>
                    <a:gd name="T21" fmla="*/ 1 h 33"/>
                    <a:gd name="T22" fmla="*/ 0 w 257"/>
                    <a:gd name="T23" fmla="*/ 1 h 33"/>
                    <a:gd name="T24" fmla="*/ 0 w 257"/>
                    <a:gd name="T25" fmla="*/ 1 h 33"/>
                    <a:gd name="T26" fmla="*/ 0 w 257"/>
                    <a:gd name="T27" fmla="*/ 1 h 33"/>
                    <a:gd name="T28" fmla="*/ 0 w 257"/>
                    <a:gd name="T29" fmla="*/ 1 h 33"/>
                    <a:gd name="T30" fmla="*/ 0 w 257"/>
                    <a:gd name="T31" fmla="*/ 1 h 33"/>
                    <a:gd name="T32" fmla="*/ 0 w 257"/>
                    <a:gd name="T33" fmla="*/ 1 h 33"/>
                    <a:gd name="T34" fmla="*/ 0 w 257"/>
                    <a:gd name="T35" fmla="*/ 1 h 33"/>
                    <a:gd name="T36" fmla="*/ 0 w 257"/>
                    <a:gd name="T37" fmla="*/ 1 h 33"/>
                    <a:gd name="T38" fmla="*/ 0 w 257"/>
                    <a:gd name="T39" fmla="*/ 1 h 33"/>
                    <a:gd name="T40" fmla="*/ 0 w 257"/>
                    <a:gd name="T41" fmla="*/ 1 h 33"/>
                    <a:gd name="T42" fmla="*/ 0 w 257"/>
                    <a:gd name="T43" fmla="*/ 1 h 33"/>
                    <a:gd name="T44" fmla="*/ 0 w 257"/>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3"/>
                    <a:gd name="T71" fmla="*/ 257 w 257"/>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3">
                      <a:moveTo>
                        <a:pt x="256" y="0"/>
                      </a:moveTo>
                      <a:lnTo>
                        <a:pt x="254" y="4"/>
                      </a:lnTo>
                      <a:lnTo>
                        <a:pt x="251" y="9"/>
                      </a:lnTo>
                      <a:lnTo>
                        <a:pt x="243" y="13"/>
                      </a:lnTo>
                      <a:lnTo>
                        <a:pt x="235" y="18"/>
                      </a:lnTo>
                      <a:lnTo>
                        <a:pt x="224" y="21"/>
                      </a:lnTo>
                      <a:lnTo>
                        <a:pt x="211" y="24"/>
                      </a:lnTo>
                      <a:lnTo>
                        <a:pt x="197" y="27"/>
                      </a:lnTo>
                      <a:lnTo>
                        <a:pt x="181" y="29"/>
                      </a:lnTo>
                      <a:lnTo>
                        <a:pt x="163" y="32"/>
                      </a:lnTo>
                      <a:lnTo>
                        <a:pt x="145" y="32"/>
                      </a:lnTo>
                      <a:lnTo>
                        <a:pt x="127" y="32"/>
                      </a:lnTo>
                      <a:lnTo>
                        <a:pt x="108" y="32"/>
                      </a:lnTo>
                      <a:lnTo>
                        <a:pt x="92" y="32"/>
                      </a:lnTo>
                      <a:lnTo>
                        <a:pt x="74" y="29"/>
                      </a:lnTo>
                      <a:lnTo>
                        <a:pt x="58" y="27"/>
                      </a:lnTo>
                      <a:lnTo>
                        <a:pt x="43" y="24"/>
                      </a:lnTo>
                      <a:lnTo>
                        <a:pt x="31" y="21"/>
                      </a:lnTo>
                      <a:lnTo>
                        <a:pt x="20" y="18"/>
                      </a:lnTo>
                      <a:lnTo>
                        <a:pt x="11" y="13"/>
                      </a:lnTo>
                      <a:lnTo>
                        <a:pt x="4" y="9"/>
                      </a:lnTo>
                      <a:lnTo>
                        <a:pt x="0" y="4"/>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77" name="Freeform 216"/>
                <p:cNvSpPr>
                  <a:spLocks/>
                </p:cNvSpPr>
                <p:nvPr/>
              </p:nvSpPr>
              <p:spPr bwMode="auto">
                <a:xfrm>
                  <a:off x="857" y="2608"/>
                  <a:ext cx="114" cy="19"/>
                </a:xfrm>
                <a:custGeom>
                  <a:avLst/>
                  <a:gdLst>
                    <a:gd name="T0" fmla="*/ 0 w 257"/>
                    <a:gd name="T1" fmla="*/ 1 h 34"/>
                    <a:gd name="T2" fmla="*/ 0 w 257"/>
                    <a:gd name="T3" fmla="*/ 1 h 34"/>
                    <a:gd name="T4" fmla="*/ 0 w 257"/>
                    <a:gd name="T5" fmla="*/ 1 h 34"/>
                    <a:gd name="T6" fmla="*/ 0 w 257"/>
                    <a:gd name="T7" fmla="*/ 1 h 34"/>
                    <a:gd name="T8" fmla="*/ 0 w 257"/>
                    <a:gd name="T9" fmla="*/ 1 h 34"/>
                    <a:gd name="T10" fmla="*/ 0 w 257"/>
                    <a:gd name="T11" fmla="*/ 1 h 34"/>
                    <a:gd name="T12" fmla="*/ 0 w 257"/>
                    <a:gd name="T13" fmla="*/ 1 h 34"/>
                    <a:gd name="T14" fmla="*/ 0 w 257"/>
                    <a:gd name="T15" fmla="*/ 1 h 34"/>
                    <a:gd name="T16" fmla="*/ 0 w 257"/>
                    <a:gd name="T17" fmla="*/ 1 h 34"/>
                    <a:gd name="T18" fmla="*/ 0 w 257"/>
                    <a:gd name="T19" fmla="*/ 1 h 34"/>
                    <a:gd name="T20" fmla="*/ 0 w 257"/>
                    <a:gd name="T21" fmla="*/ 0 h 34"/>
                    <a:gd name="T22" fmla="*/ 0 w 257"/>
                    <a:gd name="T23" fmla="*/ 0 h 34"/>
                    <a:gd name="T24" fmla="*/ 0 w 257"/>
                    <a:gd name="T25" fmla="*/ 0 h 34"/>
                    <a:gd name="T26" fmla="*/ 0 w 257"/>
                    <a:gd name="T27" fmla="*/ 1 h 34"/>
                    <a:gd name="T28" fmla="*/ 0 w 257"/>
                    <a:gd name="T29" fmla="*/ 1 h 34"/>
                    <a:gd name="T30" fmla="*/ 0 w 257"/>
                    <a:gd name="T31" fmla="*/ 1 h 34"/>
                    <a:gd name="T32" fmla="*/ 0 w 257"/>
                    <a:gd name="T33" fmla="*/ 1 h 34"/>
                    <a:gd name="T34" fmla="*/ 0 w 257"/>
                    <a:gd name="T35" fmla="*/ 1 h 34"/>
                    <a:gd name="T36" fmla="*/ 0 w 257"/>
                    <a:gd name="T37" fmla="*/ 1 h 34"/>
                    <a:gd name="T38" fmla="*/ 0 w 257"/>
                    <a:gd name="T39" fmla="*/ 1 h 34"/>
                    <a:gd name="T40" fmla="*/ 0 w 257"/>
                    <a:gd name="T41" fmla="*/ 1 h 34"/>
                    <a:gd name="T42" fmla="*/ 0 w 257"/>
                    <a:gd name="T43" fmla="*/ 1 h 34"/>
                    <a:gd name="T44" fmla="*/ 0 w 257"/>
                    <a:gd name="T45" fmla="*/ 1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4"/>
                    <a:gd name="T71" fmla="*/ 257 w 257"/>
                    <a:gd name="T72" fmla="*/ 34 h 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4">
                      <a:moveTo>
                        <a:pt x="256" y="33"/>
                      </a:moveTo>
                      <a:lnTo>
                        <a:pt x="254" y="28"/>
                      </a:lnTo>
                      <a:lnTo>
                        <a:pt x="251" y="23"/>
                      </a:lnTo>
                      <a:lnTo>
                        <a:pt x="243" y="19"/>
                      </a:lnTo>
                      <a:lnTo>
                        <a:pt x="235" y="15"/>
                      </a:lnTo>
                      <a:lnTo>
                        <a:pt x="224" y="11"/>
                      </a:lnTo>
                      <a:lnTo>
                        <a:pt x="211" y="9"/>
                      </a:lnTo>
                      <a:lnTo>
                        <a:pt x="197" y="5"/>
                      </a:lnTo>
                      <a:lnTo>
                        <a:pt x="181" y="3"/>
                      </a:lnTo>
                      <a:lnTo>
                        <a:pt x="163" y="1"/>
                      </a:lnTo>
                      <a:lnTo>
                        <a:pt x="145" y="0"/>
                      </a:lnTo>
                      <a:lnTo>
                        <a:pt x="127" y="0"/>
                      </a:lnTo>
                      <a:lnTo>
                        <a:pt x="108" y="0"/>
                      </a:lnTo>
                      <a:lnTo>
                        <a:pt x="92" y="1"/>
                      </a:lnTo>
                      <a:lnTo>
                        <a:pt x="74" y="3"/>
                      </a:lnTo>
                      <a:lnTo>
                        <a:pt x="58" y="5"/>
                      </a:lnTo>
                      <a:lnTo>
                        <a:pt x="43" y="9"/>
                      </a:lnTo>
                      <a:lnTo>
                        <a:pt x="31" y="11"/>
                      </a:lnTo>
                      <a:lnTo>
                        <a:pt x="20" y="15"/>
                      </a:lnTo>
                      <a:lnTo>
                        <a:pt x="11" y="19"/>
                      </a:lnTo>
                      <a:lnTo>
                        <a:pt x="4" y="23"/>
                      </a:lnTo>
                      <a:lnTo>
                        <a:pt x="0" y="28"/>
                      </a:lnTo>
                      <a:lnTo>
                        <a:pt x="0" y="33"/>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78" name="Freeform 217"/>
                <p:cNvSpPr>
                  <a:spLocks/>
                </p:cNvSpPr>
                <p:nvPr/>
              </p:nvSpPr>
              <p:spPr bwMode="auto">
                <a:xfrm>
                  <a:off x="859" y="2698"/>
                  <a:ext cx="112" cy="13"/>
                </a:xfrm>
                <a:custGeom>
                  <a:avLst/>
                  <a:gdLst>
                    <a:gd name="T0" fmla="*/ 0 w 254"/>
                    <a:gd name="T1" fmla="*/ 0 h 24"/>
                    <a:gd name="T2" fmla="*/ 0 w 254"/>
                    <a:gd name="T3" fmla="*/ 1 h 24"/>
                    <a:gd name="T4" fmla="*/ 0 w 254"/>
                    <a:gd name="T5" fmla="*/ 1 h 24"/>
                    <a:gd name="T6" fmla="*/ 0 w 254"/>
                    <a:gd name="T7" fmla="*/ 1 h 24"/>
                    <a:gd name="T8" fmla="*/ 0 w 254"/>
                    <a:gd name="T9" fmla="*/ 1 h 24"/>
                    <a:gd name="T10" fmla="*/ 0 w 254"/>
                    <a:gd name="T11" fmla="*/ 1 h 24"/>
                    <a:gd name="T12" fmla="*/ 0 w 254"/>
                    <a:gd name="T13" fmla="*/ 1 h 24"/>
                    <a:gd name="T14" fmla="*/ 0 w 254"/>
                    <a:gd name="T15" fmla="*/ 1 h 24"/>
                    <a:gd name="T16" fmla="*/ 0 w 254"/>
                    <a:gd name="T17" fmla="*/ 1 h 24"/>
                    <a:gd name="T18" fmla="*/ 0 w 254"/>
                    <a:gd name="T19" fmla="*/ 1 h 24"/>
                    <a:gd name="T20" fmla="*/ 0 w 254"/>
                    <a:gd name="T21" fmla="*/ 1 h 24"/>
                    <a:gd name="T22" fmla="*/ 0 w 254"/>
                    <a:gd name="T23" fmla="*/ 1 h 24"/>
                    <a:gd name="T24" fmla="*/ 0 w 254"/>
                    <a:gd name="T25" fmla="*/ 1 h 24"/>
                    <a:gd name="T26" fmla="*/ 0 w 254"/>
                    <a:gd name="T27" fmla="*/ 1 h 24"/>
                    <a:gd name="T28" fmla="*/ 0 w 254"/>
                    <a:gd name="T29" fmla="*/ 1 h 24"/>
                    <a:gd name="T30" fmla="*/ 0 w 254"/>
                    <a:gd name="T31" fmla="*/ 1 h 24"/>
                    <a:gd name="T32" fmla="*/ 0 w 254"/>
                    <a:gd name="T33" fmla="*/ 1 h 24"/>
                    <a:gd name="T34" fmla="*/ 0 w 254"/>
                    <a:gd name="T35" fmla="*/ 1 h 24"/>
                    <a:gd name="T36" fmla="*/ 0 w 254"/>
                    <a:gd name="T37" fmla="*/ 1 h 24"/>
                    <a:gd name="T38" fmla="*/ 0 w 254"/>
                    <a:gd name="T39" fmla="*/ 1 h 24"/>
                    <a:gd name="T40" fmla="*/ 0 w 254"/>
                    <a:gd name="T41" fmla="*/ 1 h 24"/>
                    <a:gd name="T42" fmla="*/ 0 w 254"/>
                    <a:gd name="T43" fmla="*/ 1 h 24"/>
                    <a:gd name="T44" fmla="*/ 0 w 254"/>
                    <a:gd name="T45" fmla="*/ 0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4"/>
                    <a:gd name="T70" fmla="*/ 0 h 24"/>
                    <a:gd name="T71" fmla="*/ 254 w 254"/>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4" h="24">
                      <a:moveTo>
                        <a:pt x="253" y="0"/>
                      </a:moveTo>
                      <a:lnTo>
                        <a:pt x="250" y="3"/>
                      </a:lnTo>
                      <a:lnTo>
                        <a:pt x="247" y="5"/>
                      </a:lnTo>
                      <a:lnTo>
                        <a:pt x="239" y="9"/>
                      </a:lnTo>
                      <a:lnTo>
                        <a:pt x="232" y="12"/>
                      </a:lnTo>
                      <a:lnTo>
                        <a:pt x="222" y="15"/>
                      </a:lnTo>
                      <a:lnTo>
                        <a:pt x="209" y="16"/>
                      </a:lnTo>
                      <a:lnTo>
                        <a:pt x="194" y="19"/>
                      </a:lnTo>
                      <a:lnTo>
                        <a:pt x="178" y="20"/>
                      </a:lnTo>
                      <a:lnTo>
                        <a:pt x="161" y="22"/>
                      </a:lnTo>
                      <a:lnTo>
                        <a:pt x="145" y="23"/>
                      </a:lnTo>
                      <a:lnTo>
                        <a:pt x="126" y="23"/>
                      </a:lnTo>
                      <a:lnTo>
                        <a:pt x="107" y="23"/>
                      </a:lnTo>
                      <a:lnTo>
                        <a:pt x="91" y="22"/>
                      </a:lnTo>
                      <a:lnTo>
                        <a:pt x="74" y="20"/>
                      </a:lnTo>
                      <a:lnTo>
                        <a:pt x="58" y="19"/>
                      </a:lnTo>
                      <a:lnTo>
                        <a:pt x="43" y="16"/>
                      </a:lnTo>
                      <a:lnTo>
                        <a:pt x="31" y="15"/>
                      </a:lnTo>
                      <a:lnTo>
                        <a:pt x="20" y="12"/>
                      </a:lnTo>
                      <a:lnTo>
                        <a:pt x="13" y="9"/>
                      </a:lnTo>
                      <a:lnTo>
                        <a:pt x="6" y="5"/>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79" name="Freeform 218"/>
                <p:cNvSpPr>
                  <a:spLocks/>
                </p:cNvSpPr>
                <p:nvPr/>
              </p:nvSpPr>
              <p:spPr bwMode="auto">
                <a:xfrm>
                  <a:off x="857" y="2698"/>
                  <a:ext cx="114" cy="19"/>
                </a:xfrm>
                <a:custGeom>
                  <a:avLst/>
                  <a:gdLst>
                    <a:gd name="T0" fmla="*/ 0 w 257"/>
                    <a:gd name="T1" fmla="*/ 0 h 33"/>
                    <a:gd name="T2" fmla="*/ 0 w 257"/>
                    <a:gd name="T3" fmla="*/ 1 h 33"/>
                    <a:gd name="T4" fmla="*/ 0 w 257"/>
                    <a:gd name="T5" fmla="*/ 1 h 33"/>
                    <a:gd name="T6" fmla="*/ 0 w 257"/>
                    <a:gd name="T7" fmla="*/ 1 h 33"/>
                    <a:gd name="T8" fmla="*/ 0 w 257"/>
                    <a:gd name="T9" fmla="*/ 1 h 33"/>
                    <a:gd name="T10" fmla="*/ 0 w 257"/>
                    <a:gd name="T11" fmla="*/ 1 h 33"/>
                    <a:gd name="T12" fmla="*/ 0 w 257"/>
                    <a:gd name="T13" fmla="*/ 1 h 33"/>
                    <a:gd name="T14" fmla="*/ 0 w 257"/>
                    <a:gd name="T15" fmla="*/ 1 h 33"/>
                    <a:gd name="T16" fmla="*/ 0 w 257"/>
                    <a:gd name="T17" fmla="*/ 1 h 33"/>
                    <a:gd name="T18" fmla="*/ 0 w 257"/>
                    <a:gd name="T19" fmla="*/ 1 h 33"/>
                    <a:gd name="T20" fmla="*/ 0 w 257"/>
                    <a:gd name="T21" fmla="*/ 1 h 33"/>
                    <a:gd name="T22" fmla="*/ 0 w 257"/>
                    <a:gd name="T23" fmla="*/ 1 h 33"/>
                    <a:gd name="T24" fmla="*/ 0 w 257"/>
                    <a:gd name="T25" fmla="*/ 1 h 33"/>
                    <a:gd name="T26" fmla="*/ 0 w 257"/>
                    <a:gd name="T27" fmla="*/ 1 h 33"/>
                    <a:gd name="T28" fmla="*/ 0 w 257"/>
                    <a:gd name="T29" fmla="*/ 1 h 33"/>
                    <a:gd name="T30" fmla="*/ 0 w 257"/>
                    <a:gd name="T31" fmla="*/ 1 h 33"/>
                    <a:gd name="T32" fmla="*/ 0 w 257"/>
                    <a:gd name="T33" fmla="*/ 1 h 33"/>
                    <a:gd name="T34" fmla="*/ 0 w 257"/>
                    <a:gd name="T35" fmla="*/ 1 h 33"/>
                    <a:gd name="T36" fmla="*/ 0 w 257"/>
                    <a:gd name="T37" fmla="*/ 1 h 33"/>
                    <a:gd name="T38" fmla="*/ 0 w 257"/>
                    <a:gd name="T39" fmla="*/ 1 h 33"/>
                    <a:gd name="T40" fmla="*/ 0 w 257"/>
                    <a:gd name="T41" fmla="*/ 1 h 33"/>
                    <a:gd name="T42" fmla="*/ 0 w 257"/>
                    <a:gd name="T43" fmla="*/ 1 h 33"/>
                    <a:gd name="T44" fmla="*/ 0 w 257"/>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3"/>
                    <a:gd name="T71" fmla="*/ 257 w 257"/>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3">
                      <a:moveTo>
                        <a:pt x="256" y="0"/>
                      </a:moveTo>
                      <a:lnTo>
                        <a:pt x="254" y="4"/>
                      </a:lnTo>
                      <a:lnTo>
                        <a:pt x="251" y="9"/>
                      </a:lnTo>
                      <a:lnTo>
                        <a:pt x="243" y="13"/>
                      </a:lnTo>
                      <a:lnTo>
                        <a:pt x="235" y="18"/>
                      </a:lnTo>
                      <a:lnTo>
                        <a:pt x="224" y="21"/>
                      </a:lnTo>
                      <a:lnTo>
                        <a:pt x="211" y="23"/>
                      </a:lnTo>
                      <a:lnTo>
                        <a:pt x="197" y="27"/>
                      </a:lnTo>
                      <a:lnTo>
                        <a:pt x="181" y="29"/>
                      </a:lnTo>
                      <a:lnTo>
                        <a:pt x="163" y="31"/>
                      </a:lnTo>
                      <a:lnTo>
                        <a:pt x="145" y="32"/>
                      </a:lnTo>
                      <a:lnTo>
                        <a:pt x="127" y="32"/>
                      </a:lnTo>
                      <a:lnTo>
                        <a:pt x="108" y="32"/>
                      </a:lnTo>
                      <a:lnTo>
                        <a:pt x="92" y="31"/>
                      </a:lnTo>
                      <a:lnTo>
                        <a:pt x="74" y="29"/>
                      </a:lnTo>
                      <a:lnTo>
                        <a:pt x="58" y="27"/>
                      </a:lnTo>
                      <a:lnTo>
                        <a:pt x="43" y="23"/>
                      </a:lnTo>
                      <a:lnTo>
                        <a:pt x="31" y="21"/>
                      </a:lnTo>
                      <a:lnTo>
                        <a:pt x="20" y="18"/>
                      </a:lnTo>
                      <a:lnTo>
                        <a:pt x="11" y="13"/>
                      </a:lnTo>
                      <a:lnTo>
                        <a:pt x="4" y="9"/>
                      </a:lnTo>
                      <a:lnTo>
                        <a:pt x="0" y="4"/>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80" name="Freeform 219"/>
                <p:cNvSpPr>
                  <a:spLocks/>
                </p:cNvSpPr>
                <p:nvPr/>
              </p:nvSpPr>
              <p:spPr bwMode="auto">
                <a:xfrm>
                  <a:off x="961" y="2673"/>
                  <a:ext cx="9" cy="23"/>
                </a:xfrm>
                <a:custGeom>
                  <a:avLst/>
                  <a:gdLst>
                    <a:gd name="T0" fmla="*/ 0 w 19"/>
                    <a:gd name="T1" fmla="*/ 0 h 42"/>
                    <a:gd name="T2" fmla="*/ 0 w 19"/>
                    <a:gd name="T3" fmla="*/ 1 h 42"/>
                    <a:gd name="T4" fmla="*/ 0 w 19"/>
                    <a:gd name="T5" fmla="*/ 1 h 42"/>
                    <a:gd name="T6" fmla="*/ 0 w 19"/>
                    <a:gd name="T7" fmla="*/ 1 h 42"/>
                    <a:gd name="T8" fmla="*/ 0 60000 65536"/>
                    <a:gd name="T9" fmla="*/ 0 60000 65536"/>
                    <a:gd name="T10" fmla="*/ 0 60000 65536"/>
                    <a:gd name="T11" fmla="*/ 0 60000 65536"/>
                    <a:gd name="T12" fmla="*/ 0 w 19"/>
                    <a:gd name="T13" fmla="*/ 0 h 42"/>
                    <a:gd name="T14" fmla="*/ 19 w 19"/>
                    <a:gd name="T15" fmla="*/ 42 h 42"/>
                  </a:gdLst>
                  <a:ahLst/>
                  <a:cxnLst>
                    <a:cxn ang="T8">
                      <a:pos x="T0" y="T1"/>
                    </a:cxn>
                    <a:cxn ang="T9">
                      <a:pos x="T2" y="T3"/>
                    </a:cxn>
                    <a:cxn ang="T10">
                      <a:pos x="T4" y="T5"/>
                    </a:cxn>
                    <a:cxn ang="T11">
                      <a:pos x="T6" y="T7"/>
                    </a:cxn>
                  </a:cxnLst>
                  <a:rect l="T12" t="T13" r="T14" b="T15"/>
                  <a:pathLst>
                    <a:path w="19" h="42">
                      <a:moveTo>
                        <a:pt x="13" y="0"/>
                      </a:moveTo>
                      <a:lnTo>
                        <a:pt x="0" y="12"/>
                      </a:lnTo>
                      <a:lnTo>
                        <a:pt x="0" y="29"/>
                      </a:lnTo>
                      <a:lnTo>
                        <a:pt x="18" y="41"/>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81" name="Freeform 220"/>
                <p:cNvSpPr>
                  <a:spLocks/>
                </p:cNvSpPr>
                <p:nvPr/>
              </p:nvSpPr>
              <p:spPr bwMode="auto">
                <a:xfrm>
                  <a:off x="961" y="2701"/>
                  <a:ext cx="9" cy="22"/>
                </a:xfrm>
                <a:custGeom>
                  <a:avLst/>
                  <a:gdLst>
                    <a:gd name="T0" fmla="*/ 0 w 19"/>
                    <a:gd name="T1" fmla="*/ 0 h 39"/>
                    <a:gd name="T2" fmla="*/ 0 w 19"/>
                    <a:gd name="T3" fmla="*/ 1 h 39"/>
                    <a:gd name="T4" fmla="*/ 0 w 19"/>
                    <a:gd name="T5" fmla="*/ 1 h 39"/>
                    <a:gd name="T6" fmla="*/ 0 w 19"/>
                    <a:gd name="T7" fmla="*/ 1 h 39"/>
                    <a:gd name="T8" fmla="*/ 0 60000 65536"/>
                    <a:gd name="T9" fmla="*/ 0 60000 65536"/>
                    <a:gd name="T10" fmla="*/ 0 60000 65536"/>
                    <a:gd name="T11" fmla="*/ 0 60000 65536"/>
                    <a:gd name="T12" fmla="*/ 0 w 19"/>
                    <a:gd name="T13" fmla="*/ 0 h 39"/>
                    <a:gd name="T14" fmla="*/ 19 w 19"/>
                    <a:gd name="T15" fmla="*/ 39 h 39"/>
                  </a:gdLst>
                  <a:ahLst/>
                  <a:cxnLst>
                    <a:cxn ang="T8">
                      <a:pos x="T0" y="T1"/>
                    </a:cxn>
                    <a:cxn ang="T9">
                      <a:pos x="T2" y="T3"/>
                    </a:cxn>
                    <a:cxn ang="T10">
                      <a:pos x="T4" y="T5"/>
                    </a:cxn>
                    <a:cxn ang="T11">
                      <a:pos x="T6" y="T7"/>
                    </a:cxn>
                  </a:cxnLst>
                  <a:rect l="T12" t="T13" r="T14" b="T15"/>
                  <a:pathLst>
                    <a:path w="19" h="39">
                      <a:moveTo>
                        <a:pt x="13" y="0"/>
                      </a:moveTo>
                      <a:lnTo>
                        <a:pt x="0" y="11"/>
                      </a:lnTo>
                      <a:lnTo>
                        <a:pt x="0" y="27"/>
                      </a:lnTo>
                      <a:lnTo>
                        <a:pt x="18" y="38"/>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82" name="Freeform 221"/>
                <p:cNvSpPr>
                  <a:spLocks/>
                </p:cNvSpPr>
                <p:nvPr/>
              </p:nvSpPr>
              <p:spPr bwMode="auto">
                <a:xfrm>
                  <a:off x="859" y="2725"/>
                  <a:ext cx="112" cy="14"/>
                </a:xfrm>
                <a:custGeom>
                  <a:avLst/>
                  <a:gdLst>
                    <a:gd name="T0" fmla="*/ 0 w 254"/>
                    <a:gd name="T1" fmla="*/ 0 h 25"/>
                    <a:gd name="T2" fmla="*/ 0 w 254"/>
                    <a:gd name="T3" fmla="*/ 1 h 25"/>
                    <a:gd name="T4" fmla="*/ 0 w 254"/>
                    <a:gd name="T5" fmla="*/ 1 h 25"/>
                    <a:gd name="T6" fmla="*/ 0 w 254"/>
                    <a:gd name="T7" fmla="*/ 1 h 25"/>
                    <a:gd name="T8" fmla="*/ 0 w 254"/>
                    <a:gd name="T9" fmla="*/ 1 h 25"/>
                    <a:gd name="T10" fmla="*/ 0 w 254"/>
                    <a:gd name="T11" fmla="*/ 1 h 25"/>
                    <a:gd name="T12" fmla="*/ 0 w 254"/>
                    <a:gd name="T13" fmla="*/ 1 h 25"/>
                    <a:gd name="T14" fmla="*/ 0 w 254"/>
                    <a:gd name="T15" fmla="*/ 1 h 25"/>
                    <a:gd name="T16" fmla="*/ 0 w 254"/>
                    <a:gd name="T17" fmla="*/ 1 h 25"/>
                    <a:gd name="T18" fmla="*/ 0 w 254"/>
                    <a:gd name="T19" fmla="*/ 1 h 25"/>
                    <a:gd name="T20" fmla="*/ 0 w 254"/>
                    <a:gd name="T21" fmla="*/ 1 h 25"/>
                    <a:gd name="T22" fmla="*/ 0 w 254"/>
                    <a:gd name="T23" fmla="*/ 1 h 25"/>
                    <a:gd name="T24" fmla="*/ 0 w 254"/>
                    <a:gd name="T25" fmla="*/ 1 h 25"/>
                    <a:gd name="T26" fmla="*/ 0 w 254"/>
                    <a:gd name="T27" fmla="*/ 1 h 25"/>
                    <a:gd name="T28" fmla="*/ 0 w 254"/>
                    <a:gd name="T29" fmla="*/ 1 h 25"/>
                    <a:gd name="T30" fmla="*/ 0 w 254"/>
                    <a:gd name="T31" fmla="*/ 1 h 25"/>
                    <a:gd name="T32" fmla="*/ 0 w 254"/>
                    <a:gd name="T33" fmla="*/ 1 h 25"/>
                    <a:gd name="T34" fmla="*/ 0 w 254"/>
                    <a:gd name="T35" fmla="*/ 1 h 25"/>
                    <a:gd name="T36" fmla="*/ 0 w 254"/>
                    <a:gd name="T37" fmla="*/ 1 h 25"/>
                    <a:gd name="T38" fmla="*/ 0 w 254"/>
                    <a:gd name="T39" fmla="*/ 1 h 25"/>
                    <a:gd name="T40" fmla="*/ 0 w 254"/>
                    <a:gd name="T41" fmla="*/ 1 h 25"/>
                    <a:gd name="T42" fmla="*/ 0 w 254"/>
                    <a:gd name="T43" fmla="*/ 1 h 25"/>
                    <a:gd name="T44" fmla="*/ 0 w 254"/>
                    <a:gd name="T45" fmla="*/ 0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4"/>
                    <a:gd name="T70" fmla="*/ 0 h 25"/>
                    <a:gd name="T71" fmla="*/ 254 w 254"/>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4" h="25">
                      <a:moveTo>
                        <a:pt x="253" y="0"/>
                      </a:moveTo>
                      <a:lnTo>
                        <a:pt x="250" y="4"/>
                      </a:lnTo>
                      <a:lnTo>
                        <a:pt x="247" y="6"/>
                      </a:lnTo>
                      <a:lnTo>
                        <a:pt x="239" y="9"/>
                      </a:lnTo>
                      <a:lnTo>
                        <a:pt x="232" y="12"/>
                      </a:lnTo>
                      <a:lnTo>
                        <a:pt x="222" y="15"/>
                      </a:lnTo>
                      <a:lnTo>
                        <a:pt x="209" y="17"/>
                      </a:lnTo>
                      <a:lnTo>
                        <a:pt x="194" y="20"/>
                      </a:lnTo>
                      <a:lnTo>
                        <a:pt x="178" y="21"/>
                      </a:lnTo>
                      <a:lnTo>
                        <a:pt x="161" y="23"/>
                      </a:lnTo>
                      <a:lnTo>
                        <a:pt x="145" y="23"/>
                      </a:lnTo>
                      <a:lnTo>
                        <a:pt x="126" y="24"/>
                      </a:lnTo>
                      <a:lnTo>
                        <a:pt x="107" y="23"/>
                      </a:lnTo>
                      <a:lnTo>
                        <a:pt x="91" y="23"/>
                      </a:lnTo>
                      <a:lnTo>
                        <a:pt x="74" y="21"/>
                      </a:lnTo>
                      <a:lnTo>
                        <a:pt x="58" y="20"/>
                      </a:lnTo>
                      <a:lnTo>
                        <a:pt x="43" y="17"/>
                      </a:lnTo>
                      <a:lnTo>
                        <a:pt x="31" y="15"/>
                      </a:lnTo>
                      <a:lnTo>
                        <a:pt x="20" y="12"/>
                      </a:lnTo>
                      <a:lnTo>
                        <a:pt x="13" y="9"/>
                      </a:lnTo>
                      <a:lnTo>
                        <a:pt x="6" y="6"/>
                      </a:lnTo>
                      <a:lnTo>
                        <a:pt x="2" y="4"/>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83" name="Freeform 222"/>
                <p:cNvSpPr>
                  <a:spLocks/>
                </p:cNvSpPr>
                <p:nvPr/>
              </p:nvSpPr>
              <p:spPr bwMode="auto">
                <a:xfrm>
                  <a:off x="857" y="2725"/>
                  <a:ext cx="114" cy="19"/>
                </a:xfrm>
                <a:custGeom>
                  <a:avLst/>
                  <a:gdLst>
                    <a:gd name="T0" fmla="*/ 0 w 257"/>
                    <a:gd name="T1" fmla="*/ 0 h 33"/>
                    <a:gd name="T2" fmla="*/ 0 w 257"/>
                    <a:gd name="T3" fmla="*/ 1 h 33"/>
                    <a:gd name="T4" fmla="*/ 0 w 257"/>
                    <a:gd name="T5" fmla="*/ 1 h 33"/>
                    <a:gd name="T6" fmla="*/ 0 w 257"/>
                    <a:gd name="T7" fmla="*/ 1 h 33"/>
                    <a:gd name="T8" fmla="*/ 0 w 257"/>
                    <a:gd name="T9" fmla="*/ 1 h 33"/>
                    <a:gd name="T10" fmla="*/ 0 w 257"/>
                    <a:gd name="T11" fmla="*/ 1 h 33"/>
                    <a:gd name="T12" fmla="*/ 0 w 257"/>
                    <a:gd name="T13" fmla="*/ 1 h 33"/>
                    <a:gd name="T14" fmla="*/ 0 w 257"/>
                    <a:gd name="T15" fmla="*/ 1 h 33"/>
                    <a:gd name="T16" fmla="*/ 0 w 257"/>
                    <a:gd name="T17" fmla="*/ 1 h 33"/>
                    <a:gd name="T18" fmla="*/ 0 w 257"/>
                    <a:gd name="T19" fmla="*/ 1 h 33"/>
                    <a:gd name="T20" fmla="*/ 0 w 257"/>
                    <a:gd name="T21" fmla="*/ 1 h 33"/>
                    <a:gd name="T22" fmla="*/ 0 w 257"/>
                    <a:gd name="T23" fmla="*/ 1 h 33"/>
                    <a:gd name="T24" fmla="*/ 0 w 257"/>
                    <a:gd name="T25" fmla="*/ 1 h 33"/>
                    <a:gd name="T26" fmla="*/ 0 w 257"/>
                    <a:gd name="T27" fmla="*/ 1 h 33"/>
                    <a:gd name="T28" fmla="*/ 0 w 257"/>
                    <a:gd name="T29" fmla="*/ 1 h 33"/>
                    <a:gd name="T30" fmla="*/ 0 w 257"/>
                    <a:gd name="T31" fmla="*/ 1 h 33"/>
                    <a:gd name="T32" fmla="*/ 0 w 257"/>
                    <a:gd name="T33" fmla="*/ 1 h 33"/>
                    <a:gd name="T34" fmla="*/ 0 w 257"/>
                    <a:gd name="T35" fmla="*/ 1 h 33"/>
                    <a:gd name="T36" fmla="*/ 0 w 257"/>
                    <a:gd name="T37" fmla="*/ 1 h 33"/>
                    <a:gd name="T38" fmla="*/ 0 w 257"/>
                    <a:gd name="T39" fmla="*/ 1 h 33"/>
                    <a:gd name="T40" fmla="*/ 0 w 257"/>
                    <a:gd name="T41" fmla="*/ 1 h 33"/>
                    <a:gd name="T42" fmla="*/ 0 w 257"/>
                    <a:gd name="T43" fmla="*/ 1 h 33"/>
                    <a:gd name="T44" fmla="*/ 0 w 257"/>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3"/>
                    <a:gd name="T71" fmla="*/ 257 w 257"/>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3">
                      <a:moveTo>
                        <a:pt x="256" y="0"/>
                      </a:moveTo>
                      <a:lnTo>
                        <a:pt x="254" y="4"/>
                      </a:lnTo>
                      <a:lnTo>
                        <a:pt x="251" y="9"/>
                      </a:lnTo>
                      <a:lnTo>
                        <a:pt x="243" y="13"/>
                      </a:lnTo>
                      <a:lnTo>
                        <a:pt x="235" y="18"/>
                      </a:lnTo>
                      <a:lnTo>
                        <a:pt x="224" y="21"/>
                      </a:lnTo>
                      <a:lnTo>
                        <a:pt x="211" y="24"/>
                      </a:lnTo>
                      <a:lnTo>
                        <a:pt x="197" y="27"/>
                      </a:lnTo>
                      <a:lnTo>
                        <a:pt x="181" y="30"/>
                      </a:lnTo>
                      <a:lnTo>
                        <a:pt x="163" y="32"/>
                      </a:lnTo>
                      <a:lnTo>
                        <a:pt x="145" y="32"/>
                      </a:lnTo>
                      <a:lnTo>
                        <a:pt x="127" y="32"/>
                      </a:lnTo>
                      <a:lnTo>
                        <a:pt x="108" y="32"/>
                      </a:lnTo>
                      <a:lnTo>
                        <a:pt x="92" y="32"/>
                      </a:lnTo>
                      <a:lnTo>
                        <a:pt x="74" y="30"/>
                      </a:lnTo>
                      <a:lnTo>
                        <a:pt x="58" y="27"/>
                      </a:lnTo>
                      <a:lnTo>
                        <a:pt x="43" y="24"/>
                      </a:lnTo>
                      <a:lnTo>
                        <a:pt x="31" y="21"/>
                      </a:lnTo>
                      <a:lnTo>
                        <a:pt x="20" y="18"/>
                      </a:lnTo>
                      <a:lnTo>
                        <a:pt x="11" y="13"/>
                      </a:lnTo>
                      <a:lnTo>
                        <a:pt x="4" y="9"/>
                      </a:lnTo>
                      <a:lnTo>
                        <a:pt x="0" y="4"/>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84" name="Freeform 223"/>
                <p:cNvSpPr>
                  <a:spLocks/>
                </p:cNvSpPr>
                <p:nvPr/>
              </p:nvSpPr>
              <p:spPr bwMode="auto">
                <a:xfrm>
                  <a:off x="962" y="2730"/>
                  <a:ext cx="9" cy="21"/>
                </a:xfrm>
                <a:custGeom>
                  <a:avLst/>
                  <a:gdLst>
                    <a:gd name="T0" fmla="*/ 0 w 20"/>
                    <a:gd name="T1" fmla="*/ 0 h 37"/>
                    <a:gd name="T2" fmla="*/ 0 w 20"/>
                    <a:gd name="T3" fmla="*/ 1 h 37"/>
                    <a:gd name="T4" fmla="*/ 0 w 20"/>
                    <a:gd name="T5" fmla="*/ 1 h 37"/>
                    <a:gd name="T6" fmla="*/ 0 w 20"/>
                    <a:gd name="T7" fmla="*/ 1 h 37"/>
                    <a:gd name="T8" fmla="*/ 0 60000 65536"/>
                    <a:gd name="T9" fmla="*/ 0 60000 65536"/>
                    <a:gd name="T10" fmla="*/ 0 60000 65536"/>
                    <a:gd name="T11" fmla="*/ 0 60000 65536"/>
                    <a:gd name="T12" fmla="*/ 0 w 20"/>
                    <a:gd name="T13" fmla="*/ 0 h 37"/>
                    <a:gd name="T14" fmla="*/ 20 w 20"/>
                    <a:gd name="T15" fmla="*/ 37 h 37"/>
                  </a:gdLst>
                  <a:ahLst/>
                  <a:cxnLst>
                    <a:cxn ang="T8">
                      <a:pos x="T0" y="T1"/>
                    </a:cxn>
                    <a:cxn ang="T9">
                      <a:pos x="T2" y="T3"/>
                    </a:cxn>
                    <a:cxn ang="T10">
                      <a:pos x="T4" y="T5"/>
                    </a:cxn>
                    <a:cxn ang="T11">
                      <a:pos x="T6" y="T7"/>
                    </a:cxn>
                  </a:cxnLst>
                  <a:rect l="T12" t="T13" r="T14" b="T15"/>
                  <a:pathLst>
                    <a:path w="20" h="37">
                      <a:moveTo>
                        <a:pt x="14" y="0"/>
                      </a:moveTo>
                      <a:lnTo>
                        <a:pt x="0" y="11"/>
                      </a:lnTo>
                      <a:lnTo>
                        <a:pt x="0" y="26"/>
                      </a:lnTo>
                      <a:lnTo>
                        <a:pt x="19" y="36"/>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85" name="Freeform 224"/>
                <p:cNvSpPr>
                  <a:spLocks/>
                </p:cNvSpPr>
                <p:nvPr/>
              </p:nvSpPr>
              <p:spPr bwMode="auto">
                <a:xfrm>
                  <a:off x="857" y="2752"/>
                  <a:ext cx="114" cy="14"/>
                </a:xfrm>
                <a:custGeom>
                  <a:avLst/>
                  <a:gdLst>
                    <a:gd name="T0" fmla="*/ 0 w 257"/>
                    <a:gd name="T1" fmla="*/ 0 h 25"/>
                    <a:gd name="T2" fmla="*/ 0 w 257"/>
                    <a:gd name="T3" fmla="*/ 1 h 25"/>
                    <a:gd name="T4" fmla="*/ 0 w 257"/>
                    <a:gd name="T5" fmla="*/ 1 h 25"/>
                    <a:gd name="T6" fmla="*/ 0 w 257"/>
                    <a:gd name="T7" fmla="*/ 1 h 25"/>
                    <a:gd name="T8" fmla="*/ 0 w 257"/>
                    <a:gd name="T9" fmla="*/ 1 h 25"/>
                    <a:gd name="T10" fmla="*/ 0 w 257"/>
                    <a:gd name="T11" fmla="*/ 1 h 25"/>
                    <a:gd name="T12" fmla="*/ 0 w 257"/>
                    <a:gd name="T13" fmla="*/ 1 h 25"/>
                    <a:gd name="T14" fmla="*/ 0 w 257"/>
                    <a:gd name="T15" fmla="*/ 1 h 25"/>
                    <a:gd name="T16" fmla="*/ 0 w 257"/>
                    <a:gd name="T17" fmla="*/ 1 h 25"/>
                    <a:gd name="T18" fmla="*/ 0 w 257"/>
                    <a:gd name="T19" fmla="*/ 1 h 25"/>
                    <a:gd name="T20" fmla="*/ 0 w 257"/>
                    <a:gd name="T21" fmla="*/ 1 h 25"/>
                    <a:gd name="T22" fmla="*/ 0 w 257"/>
                    <a:gd name="T23" fmla="*/ 1 h 25"/>
                    <a:gd name="T24" fmla="*/ 0 w 257"/>
                    <a:gd name="T25" fmla="*/ 1 h 25"/>
                    <a:gd name="T26" fmla="*/ 0 w 257"/>
                    <a:gd name="T27" fmla="*/ 1 h 25"/>
                    <a:gd name="T28" fmla="*/ 0 w 257"/>
                    <a:gd name="T29" fmla="*/ 1 h 25"/>
                    <a:gd name="T30" fmla="*/ 0 w 257"/>
                    <a:gd name="T31" fmla="*/ 1 h 25"/>
                    <a:gd name="T32" fmla="*/ 0 w 257"/>
                    <a:gd name="T33" fmla="*/ 1 h 25"/>
                    <a:gd name="T34" fmla="*/ 0 w 257"/>
                    <a:gd name="T35" fmla="*/ 1 h 25"/>
                    <a:gd name="T36" fmla="*/ 0 w 257"/>
                    <a:gd name="T37" fmla="*/ 1 h 25"/>
                    <a:gd name="T38" fmla="*/ 0 w 257"/>
                    <a:gd name="T39" fmla="*/ 1 h 25"/>
                    <a:gd name="T40" fmla="*/ 0 w 257"/>
                    <a:gd name="T41" fmla="*/ 1 h 25"/>
                    <a:gd name="T42" fmla="*/ 0 w 257"/>
                    <a:gd name="T43" fmla="*/ 1 h 25"/>
                    <a:gd name="T44" fmla="*/ 0 w 257"/>
                    <a:gd name="T45" fmla="*/ 0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25"/>
                    <a:gd name="T71" fmla="*/ 257 w 257"/>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25">
                      <a:moveTo>
                        <a:pt x="256" y="0"/>
                      </a:moveTo>
                      <a:lnTo>
                        <a:pt x="254" y="4"/>
                      </a:lnTo>
                      <a:lnTo>
                        <a:pt x="251" y="7"/>
                      </a:lnTo>
                      <a:lnTo>
                        <a:pt x="243" y="10"/>
                      </a:lnTo>
                      <a:lnTo>
                        <a:pt x="235" y="13"/>
                      </a:lnTo>
                      <a:lnTo>
                        <a:pt x="224" y="16"/>
                      </a:lnTo>
                      <a:lnTo>
                        <a:pt x="211" y="18"/>
                      </a:lnTo>
                      <a:lnTo>
                        <a:pt x="197" y="20"/>
                      </a:lnTo>
                      <a:lnTo>
                        <a:pt x="181" y="21"/>
                      </a:lnTo>
                      <a:lnTo>
                        <a:pt x="163" y="23"/>
                      </a:lnTo>
                      <a:lnTo>
                        <a:pt x="145" y="24"/>
                      </a:lnTo>
                      <a:lnTo>
                        <a:pt x="127" y="24"/>
                      </a:lnTo>
                      <a:lnTo>
                        <a:pt x="108" y="24"/>
                      </a:lnTo>
                      <a:lnTo>
                        <a:pt x="92" y="23"/>
                      </a:lnTo>
                      <a:lnTo>
                        <a:pt x="74" y="21"/>
                      </a:lnTo>
                      <a:lnTo>
                        <a:pt x="58" y="20"/>
                      </a:lnTo>
                      <a:lnTo>
                        <a:pt x="43" y="18"/>
                      </a:lnTo>
                      <a:lnTo>
                        <a:pt x="31" y="16"/>
                      </a:lnTo>
                      <a:lnTo>
                        <a:pt x="20" y="13"/>
                      </a:lnTo>
                      <a:lnTo>
                        <a:pt x="11" y="10"/>
                      </a:lnTo>
                      <a:lnTo>
                        <a:pt x="4" y="7"/>
                      </a:lnTo>
                      <a:lnTo>
                        <a:pt x="0" y="4"/>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86" name="Freeform 225"/>
                <p:cNvSpPr>
                  <a:spLocks/>
                </p:cNvSpPr>
                <p:nvPr/>
              </p:nvSpPr>
              <p:spPr bwMode="auto">
                <a:xfrm>
                  <a:off x="857" y="2753"/>
                  <a:ext cx="114" cy="18"/>
                </a:xfrm>
                <a:custGeom>
                  <a:avLst/>
                  <a:gdLst>
                    <a:gd name="T0" fmla="*/ 0 w 257"/>
                    <a:gd name="T1" fmla="*/ 0 h 33"/>
                    <a:gd name="T2" fmla="*/ 0 w 257"/>
                    <a:gd name="T3" fmla="*/ 1 h 33"/>
                    <a:gd name="T4" fmla="*/ 0 w 257"/>
                    <a:gd name="T5" fmla="*/ 1 h 33"/>
                    <a:gd name="T6" fmla="*/ 0 w 257"/>
                    <a:gd name="T7" fmla="*/ 1 h 33"/>
                    <a:gd name="T8" fmla="*/ 0 w 257"/>
                    <a:gd name="T9" fmla="*/ 1 h 33"/>
                    <a:gd name="T10" fmla="*/ 0 w 257"/>
                    <a:gd name="T11" fmla="*/ 1 h 33"/>
                    <a:gd name="T12" fmla="*/ 0 w 257"/>
                    <a:gd name="T13" fmla="*/ 1 h 33"/>
                    <a:gd name="T14" fmla="*/ 0 w 257"/>
                    <a:gd name="T15" fmla="*/ 1 h 33"/>
                    <a:gd name="T16" fmla="*/ 0 w 257"/>
                    <a:gd name="T17" fmla="*/ 1 h 33"/>
                    <a:gd name="T18" fmla="*/ 0 w 257"/>
                    <a:gd name="T19" fmla="*/ 1 h 33"/>
                    <a:gd name="T20" fmla="*/ 0 w 257"/>
                    <a:gd name="T21" fmla="*/ 1 h 33"/>
                    <a:gd name="T22" fmla="*/ 0 w 257"/>
                    <a:gd name="T23" fmla="*/ 1 h 33"/>
                    <a:gd name="T24" fmla="*/ 0 w 257"/>
                    <a:gd name="T25" fmla="*/ 1 h 33"/>
                    <a:gd name="T26" fmla="*/ 0 w 257"/>
                    <a:gd name="T27" fmla="*/ 1 h 33"/>
                    <a:gd name="T28" fmla="*/ 0 w 257"/>
                    <a:gd name="T29" fmla="*/ 1 h 33"/>
                    <a:gd name="T30" fmla="*/ 0 w 257"/>
                    <a:gd name="T31" fmla="*/ 1 h 33"/>
                    <a:gd name="T32" fmla="*/ 0 w 257"/>
                    <a:gd name="T33" fmla="*/ 1 h 33"/>
                    <a:gd name="T34" fmla="*/ 0 w 257"/>
                    <a:gd name="T35" fmla="*/ 1 h 33"/>
                    <a:gd name="T36" fmla="*/ 0 w 257"/>
                    <a:gd name="T37" fmla="*/ 1 h 33"/>
                    <a:gd name="T38" fmla="*/ 0 w 257"/>
                    <a:gd name="T39" fmla="*/ 1 h 33"/>
                    <a:gd name="T40" fmla="*/ 0 w 257"/>
                    <a:gd name="T41" fmla="*/ 1 h 33"/>
                    <a:gd name="T42" fmla="*/ 0 w 257"/>
                    <a:gd name="T43" fmla="*/ 1 h 33"/>
                    <a:gd name="T44" fmla="*/ 0 w 257"/>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3"/>
                    <a:gd name="T71" fmla="*/ 257 w 257"/>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3">
                      <a:moveTo>
                        <a:pt x="256" y="0"/>
                      </a:moveTo>
                      <a:lnTo>
                        <a:pt x="254" y="4"/>
                      </a:lnTo>
                      <a:lnTo>
                        <a:pt x="251" y="10"/>
                      </a:lnTo>
                      <a:lnTo>
                        <a:pt x="243" y="13"/>
                      </a:lnTo>
                      <a:lnTo>
                        <a:pt x="235" y="17"/>
                      </a:lnTo>
                      <a:lnTo>
                        <a:pt x="224" y="21"/>
                      </a:lnTo>
                      <a:lnTo>
                        <a:pt x="211" y="24"/>
                      </a:lnTo>
                      <a:lnTo>
                        <a:pt x="197" y="27"/>
                      </a:lnTo>
                      <a:lnTo>
                        <a:pt x="181" y="29"/>
                      </a:lnTo>
                      <a:lnTo>
                        <a:pt x="163" y="31"/>
                      </a:lnTo>
                      <a:lnTo>
                        <a:pt x="145" y="32"/>
                      </a:lnTo>
                      <a:lnTo>
                        <a:pt x="127" y="32"/>
                      </a:lnTo>
                      <a:lnTo>
                        <a:pt x="108" y="32"/>
                      </a:lnTo>
                      <a:lnTo>
                        <a:pt x="92" y="31"/>
                      </a:lnTo>
                      <a:lnTo>
                        <a:pt x="74" y="29"/>
                      </a:lnTo>
                      <a:lnTo>
                        <a:pt x="58" y="27"/>
                      </a:lnTo>
                      <a:lnTo>
                        <a:pt x="43" y="24"/>
                      </a:lnTo>
                      <a:lnTo>
                        <a:pt x="31" y="21"/>
                      </a:lnTo>
                      <a:lnTo>
                        <a:pt x="20" y="17"/>
                      </a:lnTo>
                      <a:lnTo>
                        <a:pt x="11" y="13"/>
                      </a:lnTo>
                      <a:lnTo>
                        <a:pt x="4" y="10"/>
                      </a:lnTo>
                      <a:lnTo>
                        <a:pt x="0" y="4"/>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87" name="Freeform 226"/>
                <p:cNvSpPr>
                  <a:spLocks/>
                </p:cNvSpPr>
                <p:nvPr/>
              </p:nvSpPr>
              <p:spPr bwMode="auto">
                <a:xfrm>
                  <a:off x="861" y="2703"/>
                  <a:ext cx="9" cy="20"/>
                </a:xfrm>
                <a:custGeom>
                  <a:avLst/>
                  <a:gdLst>
                    <a:gd name="T0" fmla="*/ 0 w 20"/>
                    <a:gd name="T1" fmla="*/ 0 h 37"/>
                    <a:gd name="T2" fmla="*/ 0 w 20"/>
                    <a:gd name="T3" fmla="*/ 1 h 37"/>
                    <a:gd name="T4" fmla="*/ 0 w 20"/>
                    <a:gd name="T5" fmla="*/ 1 h 37"/>
                    <a:gd name="T6" fmla="*/ 0 w 20"/>
                    <a:gd name="T7" fmla="*/ 1 h 37"/>
                    <a:gd name="T8" fmla="*/ 0 60000 65536"/>
                    <a:gd name="T9" fmla="*/ 0 60000 65536"/>
                    <a:gd name="T10" fmla="*/ 0 60000 65536"/>
                    <a:gd name="T11" fmla="*/ 0 60000 65536"/>
                    <a:gd name="T12" fmla="*/ 0 w 20"/>
                    <a:gd name="T13" fmla="*/ 0 h 37"/>
                    <a:gd name="T14" fmla="*/ 20 w 20"/>
                    <a:gd name="T15" fmla="*/ 37 h 37"/>
                  </a:gdLst>
                  <a:ahLst/>
                  <a:cxnLst>
                    <a:cxn ang="T8">
                      <a:pos x="T0" y="T1"/>
                    </a:cxn>
                    <a:cxn ang="T9">
                      <a:pos x="T2" y="T3"/>
                    </a:cxn>
                    <a:cxn ang="T10">
                      <a:pos x="T4" y="T5"/>
                    </a:cxn>
                    <a:cxn ang="T11">
                      <a:pos x="T6" y="T7"/>
                    </a:cxn>
                  </a:cxnLst>
                  <a:rect l="T12" t="T13" r="T14" b="T15"/>
                  <a:pathLst>
                    <a:path w="20" h="37">
                      <a:moveTo>
                        <a:pt x="1" y="0"/>
                      </a:moveTo>
                      <a:lnTo>
                        <a:pt x="19" y="11"/>
                      </a:lnTo>
                      <a:lnTo>
                        <a:pt x="19" y="26"/>
                      </a:lnTo>
                      <a:lnTo>
                        <a:pt x="0" y="36"/>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88" name="Freeform 227"/>
                <p:cNvSpPr>
                  <a:spLocks/>
                </p:cNvSpPr>
                <p:nvPr/>
              </p:nvSpPr>
              <p:spPr bwMode="auto">
                <a:xfrm>
                  <a:off x="861" y="2675"/>
                  <a:ext cx="9" cy="21"/>
                </a:xfrm>
                <a:custGeom>
                  <a:avLst/>
                  <a:gdLst>
                    <a:gd name="T0" fmla="*/ 0 w 20"/>
                    <a:gd name="T1" fmla="*/ 0 h 37"/>
                    <a:gd name="T2" fmla="*/ 0 w 20"/>
                    <a:gd name="T3" fmla="*/ 1 h 37"/>
                    <a:gd name="T4" fmla="*/ 0 w 20"/>
                    <a:gd name="T5" fmla="*/ 1 h 37"/>
                    <a:gd name="T6" fmla="*/ 0 w 20"/>
                    <a:gd name="T7" fmla="*/ 1 h 37"/>
                    <a:gd name="T8" fmla="*/ 0 60000 65536"/>
                    <a:gd name="T9" fmla="*/ 0 60000 65536"/>
                    <a:gd name="T10" fmla="*/ 0 60000 65536"/>
                    <a:gd name="T11" fmla="*/ 0 60000 65536"/>
                    <a:gd name="T12" fmla="*/ 0 w 20"/>
                    <a:gd name="T13" fmla="*/ 0 h 37"/>
                    <a:gd name="T14" fmla="*/ 20 w 20"/>
                    <a:gd name="T15" fmla="*/ 37 h 37"/>
                  </a:gdLst>
                  <a:ahLst/>
                  <a:cxnLst>
                    <a:cxn ang="T8">
                      <a:pos x="T0" y="T1"/>
                    </a:cxn>
                    <a:cxn ang="T9">
                      <a:pos x="T2" y="T3"/>
                    </a:cxn>
                    <a:cxn ang="T10">
                      <a:pos x="T4" y="T5"/>
                    </a:cxn>
                    <a:cxn ang="T11">
                      <a:pos x="T6" y="T7"/>
                    </a:cxn>
                  </a:cxnLst>
                  <a:rect l="T12" t="T13" r="T14" b="T15"/>
                  <a:pathLst>
                    <a:path w="20" h="37">
                      <a:moveTo>
                        <a:pt x="1" y="0"/>
                      </a:moveTo>
                      <a:lnTo>
                        <a:pt x="19" y="10"/>
                      </a:lnTo>
                      <a:lnTo>
                        <a:pt x="19" y="25"/>
                      </a:lnTo>
                      <a:lnTo>
                        <a:pt x="0" y="36"/>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89" name="Freeform 228"/>
                <p:cNvSpPr>
                  <a:spLocks/>
                </p:cNvSpPr>
                <p:nvPr/>
              </p:nvSpPr>
              <p:spPr bwMode="auto">
                <a:xfrm>
                  <a:off x="861" y="2730"/>
                  <a:ext cx="9" cy="21"/>
                </a:xfrm>
                <a:custGeom>
                  <a:avLst/>
                  <a:gdLst>
                    <a:gd name="T0" fmla="*/ 0 w 20"/>
                    <a:gd name="T1" fmla="*/ 0 h 37"/>
                    <a:gd name="T2" fmla="*/ 0 w 20"/>
                    <a:gd name="T3" fmla="*/ 1 h 37"/>
                    <a:gd name="T4" fmla="*/ 0 w 20"/>
                    <a:gd name="T5" fmla="*/ 1 h 37"/>
                    <a:gd name="T6" fmla="*/ 0 w 20"/>
                    <a:gd name="T7" fmla="*/ 1 h 37"/>
                    <a:gd name="T8" fmla="*/ 0 60000 65536"/>
                    <a:gd name="T9" fmla="*/ 0 60000 65536"/>
                    <a:gd name="T10" fmla="*/ 0 60000 65536"/>
                    <a:gd name="T11" fmla="*/ 0 60000 65536"/>
                    <a:gd name="T12" fmla="*/ 0 w 20"/>
                    <a:gd name="T13" fmla="*/ 0 h 37"/>
                    <a:gd name="T14" fmla="*/ 20 w 20"/>
                    <a:gd name="T15" fmla="*/ 37 h 37"/>
                  </a:gdLst>
                  <a:ahLst/>
                  <a:cxnLst>
                    <a:cxn ang="T8">
                      <a:pos x="T0" y="T1"/>
                    </a:cxn>
                    <a:cxn ang="T9">
                      <a:pos x="T2" y="T3"/>
                    </a:cxn>
                    <a:cxn ang="T10">
                      <a:pos x="T4" y="T5"/>
                    </a:cxn>
                    <a:cxn ang="T11">
                      <a:pos x="T6" y="T7"/>
                    </a:cxn>
                  </a:cxnLst>
                  <a:rect l="T12" t="T13" r="T14" b="T15"/>
                  <a:pathLst>
                    <a:path w="20" h="37">
                      <a:moveTo>
                        <a:pt x="4" y="0"/>
                      </a:moveTo>
                      <a:lnTo>
                        <a:pt x="19" y="11"/>
                      </a:lnTo>
                      <a:lnTo>
                        <a:pt x="19" y="26"/>
                      </a:lnTo>
                      <a:lnTo>
                        <a:pt x="0" y="36"/>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90" name="Line 229"/>
                <p:cNvSpPr>
                  <a:spLocks noChangeShapeType="1"/>
                </p:cNvSpPr>
                <p:nvPr/>
              </p:nvSpPr>
              <p:spPr bwMode="auto">
                <a:xfrm>
                  <a:off x="970" y="2626"/>
                  <a:ext cx="0" cy="4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91" name="Line 230"/>
                <p:cNvSpPr>
                  <a:spLocks noChangeShapeType="1"/>
                </p:cNvSpPr>
                <p:nvPr/>
              </p:nvSpPr>
              <p:spPr bwMode="auto">
                <a:xfrm>
                  <a:off x="866" y="2628"/>
                  <a:ext cx="0" cy="4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92" name="Freeform 231"/>
                <p:cNvSpPr>
                  <a:spLocks/>
                </p:cNvSpPr>
                <p:nvPr/>
              </p:nvSpPr>
              <p:spPr bwMode="auto">
                <a:xfrm>
                  <a:off x="861" y="2612"/>
                  <a:ext cx="107" cy="29"/>
                </a:xfrm>
                <a:custGeom>
                  <a:avLst/>
                  <a:gdLst>
                    <a:gd name="T0" fmla="*/ 0 w 241"/>
                    <a:gd name="T1" fmla="*/ 1 h 51"/>
                    <a:gd name="T2" fmla="*/ 0 w 241"/>
                    <a:gd name="T3" fmla="*/ 1 h 51"/>
                    <a:gd name="T4" fmla="*/ 0 w 241"/>
                    <a:gd name="T5" fmla="*/ 1 h 51"/>
                    <a:gd name="T6" fmla="*/ 0 w 241"/>
                    <a:gd name="T7" fmla="*/ 1 h 51"/>
                    <a:gd name="T8" fmla="*/ 0 w 241"/>
                    <a:gd name="T9" fmla="*/ 1 h 51"/>
                    <a:gd name="T10" fmla="*/ 0 w 241"/>
                    <a:gd name="T11" fmla="*/ 1 h 51"/>
                    <a:gd name="T12" fmla="*/ 0 w 241"/>
                    <a:gd name="T13" fmla="*/ 1 h 51"/>
                    <a:gd name="T14" fmla="*/ 0 w 241"/>
                    <a:gd name="T15" fmla="*/ 1 h 51"/>
                    <a:gd name="T16" fmla="*/ 0 w 241"/>
                    <a:gd name="T17" fmla="*/ 1 h 51"/>
                    <a:gd name="T18" fmla="*/ 0 w 241"/>
                    <a:gd name="T19" fmla="*/ 0 h 51"/>
                    <a:gd name="T20" fmla="*/ 0 w 241"/>
                    <a:gd name="T21" fmla="*/ 0 h 51"/>
                    <a:gd name="T22" fmla="*/ 0 w 241"/>
                    <a:gd name="T23" fmla="*/ 0 h 51"/>
                    <a:gd name="T24" fmla="*/ 0 w 241"/>
                    <a:gd name="T25" fmla="*/ 0 h 51"/>
                    <a:gd name="T26" fmla="*/ 0 w 241"/>
                    <a:gd name="T27" fmla="*/ 1 h 51"/>
                    <a:gd name="T28" fmla="*/ 0 w 241"/>
                    <a:gd name="T29" fmla="*/ 1 h 51"/>
                    <a:gd name="T30" fmla="*/ 0 w 241"/>
                    <a:gd name="T31" fmla="*/ 1 h 51"/>
                    <a:gd name="T32" fmla="*/ 0 w 241"/>
                    <a:gd name="T33" fmla="*/ 1 h 51"/>
                    <a:gd name="T34" fmla="*/ 0 w 241"/>
                    <a:gd name="T35" fmla="*/ 1 h 51"/>
                    <a:gd name="T36" fmla="*/ 0 w 241"/>
                    <a:gd name="T37" fmla="*/ 1 h 51"/>
                    <a:gd name="T38" fmla="*/ 0 w 241"/>
                    <a:gd name="T39" fmla="*/ 1 h 51"/>
                    <a:gd name="T40" fmla="*/ 0 w 241"/>
                    <a:gd name="T41" fmla="*/ 1 h 51"/>
                    <a:gd name="T42" fmla="*/ 0 w 241"/>
                    <a:gd name="T43" fmla="*/ 1 h 51"/>
                    <a:gd name="T44" fmla="*/ 0 w 241"/>
                    <a:gd name="T45" fmla="*/ 1 h 51"/>
                    <a:gd name="T46" fmla="*/ 0 w 241"/>
                    <a:gd name="T47" fmla="*/ 1 h 51"/>
                    <a:gd name="T48" fmla="*/ 0 w 241"/>
                    <a:gd name="T49" fmla="*/ 1 h 51"/>
                    <a:gd name="T50" fmla="*/ 0 w 241"/>
                    <a:gd name="T51" fmla="*/ 1 h 51"/>
                    <a:gd name="T52" fmla="*/ 0 w 241"/>
                    <a:gd name="T53" fmla="*/ 1 h 51"/>
                    <a:gd name="T54" fmla="*/ 0 w 241"/>
                    <a:gd name="T55" fmla="*/ 1 h 51"/>
                    <a:gd name="T56" fmla="*/ 0 w 241"/>
                    <a:gd name="T57" fmla="*/ 1 h 51"/>
                    <a:gd name="T58" fmla="*/ 0 w 241"/>
                    <a:gd name="T59" fmla="*/ 1 h 51"/>
                    <a:gd name="T60" fmla="*/ 0 w 241"/>
                    <a:gd name="T61" fmla="*/ 1 h 51"/>
                    <a:gd name="T62" fmla="*/ 0 w 241"/>
                    <a:gd name="T63" fmla="*/ 1 h 51"/>
                    <a:gd name="T64" fmla="*/ 0 w 241"/>
                    <a:gd name="T65" fmla="*/ 1 h 51"/>
                    <a:gd name="T66" fmla="*/ 0 w 241"/>
                    <a:gd name="T67" fmla="*/ 1 h 51"/>
                    <a:gd name="T68" fmla="*/ 0 w 241"/>
                    <a:gd name="T69" fmla="*/ 1 h 51"/>
                    <a:gd name="T70" fmla="*/ 0 w 241"/>
                    <a:gd name="T71" fmla="*/ 1 h 51"/>
                    <a:gd name="T72" fmla="*/ 0 w 241"/>
                    <a:gd name="T73" fmla="*/ 1 h 51"/>
                    <a:gd name="T74" fmla="*/ 0 w 241"/>
                    <a:gd name="T75" fmla="*/ 1 h 51"/>
                    <a:gd name="T76" fmla="*/ 0 w 241"/>
                    <a:gd name="T77" fmla="*/ 1 h 51"/>
                    <a:gd name="T78" fmla="*/ 0 w 241"/>
                    <a:gd name="T79" fmla="*/ 1 h 51"/>
                    <a:gd name="T80" fmla="*/ 0 w 241"/>
                    <a:gd name="T81" fmla="*/ 1 h 51"/>
                    <a:gd name="T82" fmla="*/ 0 w 241"/>
                    <a:gd name="T83" fmla="*/ 1 h 51"/>
                    <a:gd name="T84" fmla="*/ 0 w 241"/>
                    <a:gd name="T85" fmla="*/ 1 h 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1"/>
                    <a:gd name="T130" fmla="*/ 0 h 51"/>
                    <a:gd name="T131" fmla="*/ 241 w 241"/>
                    <a:gd name="T132" fmla="*/ 51 h 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1" h="51">
                      <a:moveTo>
                        <a:pt x="0" y="25"/>
                      </a:moveTo>
                      <a:lnTo>
                        <a:pt x="0" y="21"/>
                      </a:lnTo>
                      <a:lnTo>
                        <a:pt x="4" y="18"/>
                      </a:lnTo>
                      <a:lnTo>
                        <a:pt x="12" y="14"/>
                      </a:lnTo>
                      <a:lnTo>
                        <a:pt x="21" y="11"/>
                      </a:lnTo>
                      <a:lnTo>
                        <a:pt x="31" y="8"/>
                      </a:lnTo>
                      <a:lnTo>
                        <a:pt x="45" y="5"/>
                      </a:lnTo>
                      <a:lnTo>
                        <a:pt x="60" y="3"/>
                      </a:lnTo>
                      <a:lnTo>
                        <a:pt x="75" y="1"/>
                      </a:lnTo>
                      <a:lnTo>
                        <a:pt x="93" y="0"/>
                      </a:lnTo>
                      <a:lnTo>
                        <a:pt x="111" y="0"/>
                      </a:lnTo>
                      <a:lnTo>
                        <a:pt x="128" y="0"/>
                      </a:lnTo>
                      <a:lnTo>
                        <a:pt x="146" y="0"/>
                      </a:lnTo>
                      <a:lnTo>
                        <a:pt x="164" y="1"/>
                      </a:lnTo>
                      <a:lnTo>
                        <a:pt x="180" y="3"/>
                      </a:lnTo>
                      <a:lnTo>
                        <a:pt x="195" y="5"/>
                      </a:lnTo>
                      <a:lnTo>
                        <a:pt x="207" y="8"/>
                      </a:lnTo>
                      <a:lnTo>
                        <a:pt x="219" y="11"/>
                      </a:lnTo>
                      <a:lnTo>
                        <a:pt x="227" y="14"/>
                      </a:lnTo>
                      <a:lnTo>
                        <a:pt x="235" y="18"/>
                      </a:lnTo>
                      <a:lnTo>
                        <a:pt x="238" y="21"/>
                      </a:lnTo>
                      <a:lnTo>
                        <a:pt x="240" y="25"/>
                      </a:lnTo>
                      <a:lnTo>
                        <a:pt x="238" y="29"/>
                      </a:lnTo>
                      <a:lnTo>
                        <a:pt x="235" y="33"/>
                      </a:lnTo>
                      <a:lnTo>
                        <a:pt x="227" y="37"/>
                      </a:lnTo>
                      <a:lnTo>
                        <a:pt x="219" y="40"/>
                      </a:lnTo>
                      <a:lnTo>
                        <a:pt x="207" y="42"/>
                      </a:lnTo>
                      <a:lnTo>
                        <a:pt x="195" y="45"/>
                      </a:lnTo>
                      <a:lnTo>
                        <a:pt x="180" y="47"/>
                      </a:lnTo>
                      <a:lnTo>
                        <a:pt x="164" y="49"/>
                      </a:lnTo>
                      <a:lnTo>
                        <a:pt x="146" y="50"/>
                      </a:lnTo>
                      <a:lnTo>
                        <a:pt x="128" y="50"/>
                      </a:lnTo>
                      <a:lnTo>
                        <a:pt x="111" y="50"/>
                      </a:lnTo>
                      <a:lnTo>
                        <a:pt x="93" y="50"/>
                      </a:lnTo>
                      <a:lnTo>
                        <a:pt x="75" y="49"/>
                      </a:lnTo>
                      <a:lnTo>
                        <a:pt x="60" y="47"/>
                      </a:lnTo>
                      <a:lnTo>
                        <a:pt x="45" y="45"/>
                      </a:lnTo>
                      <a:lnTo>
                        <a:pt x="31" y="42"/>
                      </a:lnTo>
                      <a:lnTo>
                        <a:pt x="21" y="40"/>
                      </a:lnTo>
                      <a:lnTo>
                        <a:pt x="12" y="37"/>
                      </a:lnTo>
                      <a:lnTo>
                        <a:pt x="4" y="33"/>
                      </a:lnTo>
                      <a:lnTo>
                        <a:pt x="0" y="29"/>
                      </a:lnTo>
                      <a:lnTo>
                        <a:pt x="0" y="25"/>
                      </a:lnTo>
                    </a:path>
                  </a:pathLst>
                </a:custGeom>
                <a:solidFill>
                  <a:srgbClr val="FFFFFF"/>
                </a:solidFill>
                <a:ln w="9525" cap="rnd">
                  <a:solidFill>
                    <a:schemeClr val="tx1"/>
                  </a:solidFill>
                  <a:round/>
                  <a:headEnd/>
                  <a:tailEnd/>
                </a:ln>
              </p:spPr>
              <p:txBody>
                <a:bodyPr/>
                <a:lstStyle/>
                <a:p>
                  <a:endParaRPr lang="ja-JP" altLang="en-US"/>
                </a:p>
              </p:txBody>
            </p:sp>
            <p:sp>
              <p:nvSpPr>
                <p:cNvPr id="177393" name="Line 232"/>
                <p:cNvSpPr>
                  <a:spLocks noChangeShapeType="1"/>
                </p:cNvSpPr>
                <p:nvPr/>
              </p:nvSpPr>
              <p:spPr bwMode="auto">
                <a:xfrm>
                  <a:off x="944" y="3949"/>
                  <a:ext cx="7"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94" name="Freeform 233"/>
                <p:cNvSpPr>
                  <a:spLocks/>
                </p:cNvSpPr>
                <p:nvPr/>
              </p:nvSpPr>
              <p:spPr bwMode="auto">
                <a:xfrm>
                  <a:off x="1059" y="2620"/>
                  <a:ext cx="52" cy="44"/>
                </a:xfrm>
                <a:custGeom>
                  <a:avLst/>
                  <a:gdLst>
                    <a:gd name="T0" fmla="*/ 0 w 117"/>
                    <a:gd name="T1" fmla="*/ 1 h 78"/>
                    <a:gd name="T2" fmla="*/ 0 w 117"/>
                    <a:gd name="T3" fmla="*/ 1 h 78"/>
                    <a:gd name="T4" fmla="*/ 0 w 117"/>
                    <a:gd name="T5" fmla="*/ 1 h 78"/>
                    <a:gd name="T6" fmla="*/ 0 w 117"/>
                    <a:gd name="T7" fmla="*/ 1 h 78"/>
                    <a:gd name="T8" fmla="*/ 0 w 117"/>
                    <a:gd name="T9" fmla="*/ 1 h 78"/>
                    <a:gd name="T10" fmla="*/ 0 w 117"/>
                    <a:gd name="T11" fmla="*/ 1 h 78"/>
                    <a:gd name="T12" fmla="*/ 0 w 117"/>
                    <a:gd name="T13" fmla="*/ 1 h 78"/>
                    <a:gd name="T14" fmla="*/ 0 w 117"/>
                    <a:gd name="T15" fmla="*/ 1 h 78"/>
                    <a:gd name="T16" fmla="*/ 0 w 117"/>
                    <a:gd name="T17" fmla="*/ 1 h 78"/>
                    <a:gd name="T18" fmla="*/ 0 w 117"/>
                    <a:gd name="T19" fmla="*/ 1 h 78"/>
                    <a:gd name="T20" fmla="*/ 0 w 117"/>
                    <a:gd name="T21" fmla="*/ 1 h 78"/>
                    <a:gd name="T22" fmla="*/ 0 w 117"/>
                    <a:gd name="T23" fmla="*/ 1 h 78"/>
                    <a:gd name="T24" fmla="*/ 0 w 117"/>
                    <a:gd name="T25" fmla="*/ 1 h 78"/>
                    <a:gd name="T26" fmla="*/ 0 w 117"/>
                    <a:gd name="T27" fmla="*/ 1 h 78"/>
                    <a:gd name="T28" fmla="*/ 0 w 117"/>
                    <a:gd name="T29" fmla="*/ 1 h 78"/>
                    <a:gd name="T30" fmla="*/ 0 w 117"/>
                    <a:gd name="T31" fmla="*/ 0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7"/>
                    <a:gd name="T49" fmla="*/ 0 h 78"/>
                    <a:gd name="T50" fmla="*/ 117 w 117"/>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7" h="78">
                      <a:moveTo>
                        <a:pt x="116" y="77"/>
                      </a:moveTo>
                      <a:lnTo>
                        <a:pt x="103" y="77"/>
                      </a:lnTo>
                      <a:lnTo>
                        <a:pt x="91" y="75"/>
                      </a:lnTo>
                      <a:lnTo>
                        <a:pt x="79" y="74"/>
                      </a:lnTo>
                      <a:lnTo>
                        <a:pt x="69" y="72"/>
                      </a:lnTo>
                      <a:lnTo>
                        <a:pt x="60" y="69"/>
                      </a:lnTo>
                      <a:lnTo>
                        <a:pt x="55" y="66"/>
                      </a:lnTo>
                      <a:lnTo>
                        <a:pt x="44" y="65"/>
                      </a:lnTo>
                      <a:lnTo>
                        <a:pt x="36" y="62"/>
                      </a:lnTo>
                      <a:lnTo>
                        <a:pt x="28" y="57"/>
                      </a:lnTo>
                      <a:lnTo>
                        <a:pt x="19" y="51"/>
                      </a:lnTo>
                      <a:lnTo>
                        <a:pt x="13" y="42"/>
                      </a:lnTo>
                      <a:lnTo>
                        <a:pt x="8" y="33"/>
                      </a:lnTo>
                      <a:lnTo>
                        <a:pt x="3" y="22"/>
                      </a:lnTo>
                      <a:lnTo>
                        <a:pt x="0" y="1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95" name="Freeform 234"/>
                <p:cNvSpPr>
                  <a:spLocks/>
                </p:cNvSpPr>
                <p:nvPr/>
              </p:nvSpPr>
              <p:spPr bwMode="auto">
                <a:xfrm>
                  <a:off x="1012" y="2690"/>
                  <a:ext cx="51" cy="44"/>
                </a:xfrm>
                <a:custGeom>
                  <a:avLst/>
                  <a:gdLst>
                    <a:gd name="T0" fmla="*/ 0 w 116"/>
                    <a:gd name="T1" fmla="*/ 1 h 79"/>
                    <a:gd name="T2" fmla="*/ 0 w 116"/>
                    <a:gd name="T3" fmla="*/ 1 h 79"/>
                    <a:gd name="T4" fmla="*/ 0 w 116"/>
                    <a:gd name="T5" fmla="*/ 1 h 79"/>
                    <a:gd name="T6" fmla="*/ 0 w 116"/>
                    <a:gd name="T7" fmla="*/ 1 h 79"/>
                    <a:gd name="T8" fmla="*/ 0 w 116"/>
                    <a:gd name="T9" fmla="*/ 1 h 79"/>
                    <a:gd name="T10" fmla="*/ 0 w 116"/>
                    <a:gd name="T11" fmla="*/ 1 h 79"/>
                    <a:gd name="T12" fmla="*/ 0 w 116"/>
                    <a:gd name="T13" fmla="*/ 1 h 79"/>
                    <a:gd name="T14" fmla="*/ 0 w 116"/>
                    <a:gd name="T15" fmla="*/ 1 h 79"/>
                    <a:gd name="T16" fmla="*/ 0 w 116"/>
                    <a:gd name="T17" fmla="*/ 1 h 79"/>
                    <a:gd name="T18" fmla="*/ 0 w 116"/>
                    <a:gd name="T19" fmla="*/ 1 h 79"/>
                    <a:gd name="T20" fmla="*/ 0 w 116"/>
                    <a:gd name="T21" fmla="*/ 1 h 79"/>
                    <a:gd name="T22" fmla="*/ 0 w 116"/>
                    <a:gd name="T23" fmla="*/ 1 h 79"/>
                    <a:gd name="T24" fmla="*/ 0 w 116"/>
                    <a:gd name="T25" fmla="*/ 1 h 79"/>
                    <a:gd name="T26" fmla="*/ 0 w 116"/>
                    <a:gd name="T27" fmla="*/ 1 h 79"/>
                    <a:gd name="T28" fmla="*/ 0 w 116"/>
                    <a:gd name="T29" fmla="*/ 1 h 79"/>
                    <a:gd name="T30" fmla="*/ 0 w 116"/>
                    <a:gd name="T31" fmla="*/ 0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6"/>
                    <a:gd name="T49" fmla="*/ 0 h 79"/>
                    <a:gd name="T50" fmla="*/ 116 w 116"/>
                    <a:gd name="T51" fmla="*/ 79 h 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6" h="79">
                      <a:moveTo>
                        <a:pt x="115" y="78"/>
                      </a:moveTo>
                      <a:lnTo>
                        <a:pt x="102" y="78"/>
                      </a:lnTo>
                      <a:lnTo>
                        <a:pt x="90" y="76"/>
                      </a:lnTo>
                      <a:lnTo>
                        <a:pt x="78" y="75"/>
                      </a:lnTo>
                      <a:lnTo>
                        <a:pt x="68" y="73"/>
                      </a:lnTo>
                      <a:lnTo>
                        <a:pt x="59" y="70"/>
                      </a:lnTo>
                      <a:lnTo>
                        <a:pt x="54" y="67"/>
                      </a:lnTo>
                      <a:lnTo>
                        <a:pt x="43" y="65"/>
                      </a:lnTo>
                      <a:lnTo>
                        <a:pt x="35" y="63"/>
                      </a:lnTo>
                      <a:lnTo>
                        <a:pt x="27" y="58"/>
                      </a:lnTo>
                      <a:lnTo>
                        <a:pt x="19" y="52"/>
                      </a:lnTo>
                      <a:lnTo>
                        <a:pt x="12" y="43"/>
                      </a:lnTo>
                      <a:lnTo>
                        <a:pt x="7" y="34"/>
                      </a:lnTo>
                      <a:lnTo>
                        <a:pt x="2" y="23"/>
                      </a:lnTo>
                      <a:lnTo>
                        <a:pt x="0" y="1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396" name="Line 235"/>
                <p:cNvSpPr>
                  <a:spLocks noChangeShapeType="1"/>
                </p:cNvSpPr>
                <p:nvPr/>
              </p:nvSpPr>
              <p:spPr bwMode="auto">
                <a:xfrm>
                  <a:off x="966" y="2761"/>
                  <a:ext cx="0" cy="39"/>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97" name="Line 236"/>
                <p:cNvSpPr>
                  <a:spLocks noChangeShapeType="1"/>
                </p:cNvSpPr>
                <p:nvPr/>
              </p:nvSpPr>
              <p:spPr bwMode="auto">
                <a:xfrm>
                  <a:off x="869" y="2761"/>
                  <a:ext cx="0" cy="49"/>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98" name="Line 237"/>
                <p:cNvSpPr>
                  <a:spLocks noChangeShapeType="1"/>
                </p:cNvSpPr>
                <p:nvPr/>
              </p:nvSpPr>
              <p:spPr bwMode="auto">
                <a:xfrm flipH="1" flipV="1">
                  <a:off x="744" y="2719"/>
                  <a:ext cx="125" cy="89"/>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399" name="Line 238"/>
                <p:cNvSpPr>
                  <a:spLocks noChangeShapeType="1"/>
                </p:cNvSpPr>
                <p:nvPr/>
              </p:nvSpPr>
              <p:spPr bwMode="auto">
                <a:xfrm>
                  <a:off x="966" y="2579"/>
                  <a:ext cx="0" cy="46"/>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00" name="Line 239"/>
                <p:cNvSpPr>
                  <a:spLocks noChangeShapeType="1"/>
                </p:cNvSpPr>
                <p:nvPr/>
              </p:nvSpPr>
              <p:spPr bwMode="auto">
                <a:xfrm>
                  <a:off x="870" y="2580"/>
                  <a:ext cx="0" cy="44"/>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01" name="Line 240"/>
                <p:cNvSpPr>
                  <a:spLocks noChangeShapeType="1"/>
                </p:cNvSpPr>
                <p:nvPr/>
              </p:nvSpPr>
              <p:spPr bwMode="auto">
                <a:xfrm flipV="1">
                  <a:off x="884" y="2895"/>
                  <a:ext cx="0" cy="57"/>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02" name="Line 241"/>
                <p:cNvSpPr>
                  <a:spLocks noChangeShapeType="1"/>
                </p:cNvSpPr>
                <p:nvPr/>
              </p:nvSpPr>
              <p:spPr bwMode="auto">
                <a:xfrm flipV="1">
                  <a:off x="955" y="2895"/>
                  <a:ext cx="0" cy="57"/>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03" name="Freeform 242"/>
                <p:cNvSpPr>
                  <a:spLocks/>
                </p:cNvSpPr>
                <p:nvPr/>
              </p:nvSpPr>
              <p:spPr bwMode="auto">
                <a:xfrm>
                  <a:off x="877" y="2895"/>
                  <a:ext cx="78" cy="10"/>
                </a:xfrm>
                <a:custGeom>
                  <a:avLst/>
                  <a:gdLst>
                    <a:gd name="T0" fmla="*/ 0 w 176"/>
                    <a:gd name="T1" fmla="*/ 0 h 17"/>
                    <a:gd name="T2" fmla="*/ 0 w 176"/>
                    <a:gd name="T3" fmla="*/ 1 h 17"/>
                    <a:gd name="T4" fmla="*/ 0 w 176"/>
                    <a:gd name="T5" fmla="*/ 1 h 17"/>
                    <a:gd name="T6" fmla="*/ 0 w 176"/>
                    <a:gd name="T7" fmla="*/ 1 h 17"/>
                    <a:gd name="T8" fmla="*/ 0 w 176"/>
                    <a:gd name="T9" fmla="*/ 1 h 17"/>
                    <a:gd name="T10" fmla="*/ 0 w 176"/>
                    <a:gd name="T11" fmla="*/ 1 h 17"/>
                    <a:gd name="T12" fmla="*/ 0 w 176"/>
                    <a:gd name="T13" fmla="*/ 1 h 17"/>
                    <a:gd name="T14" fmla="*/ 0 w 176"/>
                    <a:gd name="T15" fmla="*/ 1 h 17"/>
                    <a:gd name="T16" fmla="*/ 0 w 176"/>
                    <a:gd name="T17" fmla="*/ 1 h 17"/>
                    <a:gd name="T18" fmla="*/ 0 w 176"/>
                    <a:gd name="T19" fmla="*/ 1 h 17"/>
                    <a:gd name="T20" fmla="*/ 0 w 176"/>
                    <a:gd name="T21" fmla="*/ 1 h 17"/>
                    <a:gd name="T22" fmla="*/ 0 w 176"/>
                    <a:gd name="T23" fmla="*/ 1 h 17"/>
                    <a:gd name="T24" fmla="*/ 0 w 176"/>
                    <a:gd name="T25" fmla="*/ 1 h 17"/>
                    <a:gd name="T26" fmla="*/ 0 w 176"/>
                    <a:gd name="T27" fmla="*/ 1 h 17"/>
                    <a:gd name="T28" fmla="*/ 0 w 176"/>
                    <a:gd name="T29" fmla="*/ 1 h 17"/>
                    <a:gd name="T30" fmla="*/ 0 w 176"/>
                    <a:gd name="T31" fmla="*/ 1 h 17"/>
                    <a:gd name="T32" fmla="*/ 0 w 176"/>
                    <a:gd name="T33" fmla="*/ 1 h 17"/>
                    <a:gd name="T34" fmla="*/ 0 w 176"/>
                    <a:gd name="T35" fmla="*/ 1 h 17"/>
                    <a:gd name="T36" fmla="*/ 0 w 17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7"/>
                    <a:gd name="T59" fmla="*/ 176 w 17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7">
                      <a:moveTo>
                        <a:pt x="175" y="0"/>
                      </a:moveTo>
                      <a:lnTo>
                        <a:pt x="173" y="1"/>
                      </a:lnTo>
                      <a:lnTo>
                        <a:pt x="169" y="4"/>
                      </a:lnTo>
                      <a:lnTo>
                        <a:pt x="163" y="7"/>
                      </a:lnTo>
                      <a:lnTo>
                        <a:pt x="154" y="9"/>
                      </a:lnTo>
                      <a:lnTo>
                        <a:pt x="144" y="11"/>
                      </a:lnTo>
                      <a:lnTo>
                        <a:pt x="132" y="14"/>
                      </a:lnTo>
                      <a:lnTo>
                        <a:pt x="117" y="14"/>
                      </a:lnTo>
                      <a:lnTo>
                        <a:pt x="102" y="15"/>
                      </a:lnTo>
                      <a:lnTo>
                        <a:pt x="87" y="16"/>
                      </a:lnTo>
                      <a:lnTo>
                        <a:pt x="72" y="15"/>
                      </a:lnTo>
                      <a:lnTo>
                        <a:pt x="57" y="14"/>
                      </a:lnTo>
                      <a:lnTo>
                        <a:pt x="43" y="14"/>
                      </a:lnTo>
                      <a:lnTo>
                        <a:pt x="31" y="11"/>
                      </a:lnTo>
                      <a:lnTo>
                        <a:pt x="21" y="9"/>
                      </a:lnTo>
                      <a:lnTo>
                        <a:pt x="13" y="7"/>
                      </a:lnTo>
                      <a:lnTo>
                        <a:pt x="5" y="4"/>
                      </a:lnTo>
                      <a:lnTo>
                        <a:pt x="2"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04" name="Freeform 243"/>
                <p:cNvSpPr>
                  <a:spLocks/>
                </p:cNvSpPr>
                <p:nvPr/>
              </p:nvSpPr>
              <p:spPr bwMode="auto">
                <a:xfrm>
                  <a:off x="885" y="2893"/>
                  <a:ext cx="60" cy="9"/>
                </a:xfrm>
                <a:custGeom>
                  <a:avLst/>
                  <a:gdLst>
                    <a:gd name="T0" fmla="*/ 0 w 136"/>
                    <a:gd name="T1" fmla="*/ 0 h 17"/>
                    <a:gd name="T2" fmla="*/ 0 w 136"/>
                    <a:gd name="T3" fmla="*/ 1 h 17"/>
                    <a:gd name="T4" fmla="*/ 0 w 136"/>
                    <a:gd name="T5" fmla="*/ 1 h 17"/>
                    <a:gd name="T6" fmla="*/ 0 w 136"/>
                    <a:gd name="T7" fmla="*/ 1 h 17"/>
                    <a:gd name="T8" fmla="*/ 0 w 136"/>
                    <a:gd name="T9" fmla="*/ 1 h 17"/>
                    <a:gd name="T10" fmla="*/ 0 w 136"/>
                    <a:gd name="T11" fmla="*/ 1 h 17"/>
                    <a:gd name="T12" fmla="*/ 0 w 136"/>
                    <a:gd name="T13" fmla="*/ 1 h 17"/>
                    <a:gd name="T14" fmla="*/ 0 w 136"/>
                    <a:gd name="T15" fmla="*/ 1 h 17"/>
                    <a:gd name="T16" fmla="*/ 0 w 136"/>
                    <a:gd name="T17" fmla="*/ 1 h 17"/>
                    <a:gd name="T18" fmla="*/ 0 w 136"/>
                    <a:gd name="T19" fmla="*/ 1 h 17"/>
                    <a:gd name="T20" fmla="*/ 0 w 136"/>
                    <a:gd name="T21" fmla="*/ 1 h 17"/>
                    <a:gd name="T22" fmla="*/ 0 w 136"/>
                    <a:gd name="T23" fmla="*/ 1 h 17"/>
                    <a:gd name="T24" fmla="*/ 0 w 136"/>
                    <a:gd name="T25" fmla="*/ 1 h 17"/>
                    <a:gd name="T26" fmla="*/ 0 w 136"/>
                    <a:gd name="T27" fmla="*/ 1 h 17"/>
                    <a:gd name="T28" fmla="*/ 0 w 136"/>
                    <a:gd name="T29" fmla="*/ 1 h 17"/>
                    <a:gd name="T30" fmla="*/ 0 w 136"/>
                    <a:gd name="T31" fmla="*/ 1 h 17"/>
                    <a:gd name="T32" fmla="*/ 0 w 136"/>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17"/>
                    <a:gd name="T53" fmla="*/ 136 w 136"/>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17">
                      <a:moveTo>
                        <a:pt x="135" y="0"/>
                      </a:moveTo>
                      <a:lnTo>
                        <a:pt x="134" y="3"/>
                      </a:lnTo>
                      <a:lnTo>
                        <a:pt x="130" y="6"/>
                      </a:lnTo>
                      <a:lnTo>
                        <a:pt x="123" y="9"/>
                      </a:lnTo>
                      <a:lnTo>
                        <a:pt x="115" y="12"/>
                      </a:lnTo>
                      <a:lnTo>
                        <a:pt x="104" y="14"/>
                      </a:lnTo>
                      <a:lnTo>
                        <a:pt x="92" y="15"/>
                      </a:lnTo>
                      <a:lnTo>
                        <a:pt x="80" y="16"/>
                      </a:lnTo>
                      <a:lnTo>
                        <a:pt x="67" y="16"/>
                      </a:lnTo>
                      <a:lnTo>
                        <a:pt x="54" y="16"/>
                      </a:lnTo>
                      <a:lnTo>
                        <a:pt x="41" y="15"/>
                      </a:lnTo>
                      <a:lnTo>
                        <a:pt x="29" y="14"/>
                      </a:lnTo>
                      <a:lnTo>
                        <a:pt x="19" y="12"/>
                      </a:lnTo>
                      <a:lnTo>
                        <a:pt x="11"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05" name="Freeform 244"/>
                <p:cNvSpPr>
                  <a:spLocks/>
                </p:cNvSpPr>
                <p:nvPr/>
              </p:nvSpPr>
              <p:spPr bwMode="auto">
                <a:xfrm>
                  <a:off x="885" y="2884"/>
                  <a:ext cx="60" cy="9"/>
                </a:xfrm>
                <a:custGeom>
                  <a:avLst/>
                  <a:gdLst>
                    <a:gd name="T0" fmla="*/ 0 w 136"/>
                    <a:gd name="T1" fmla="*/ 1 h 17"/>
                    <a:gd name="T2" fmla="*/ 0 w 136"/>
                    <a:gd name="T3" fmla="*/ 1 h 17"/>
                    <a:gd name="T4" fmla="*/ 0 w 136"/>
                    <a:gd name="T5" fmla="*/ 1 h 17"/>
                    <a:gd name="T6" fmla="*/ 0 w 136"/>
                    <a:gd name="T7" fmla="*/ 1 h 17"/>
                    <a:gd name="T8" fmla="*/ 0 w 136"/>
                    <a:gd name="T9" fmla="*/ 1 h 17"/>
                    <a:gd name="T10" fmla="*/ 0 w 136"/>
                    <a:gd name="T11" fmla="*/ 1 h 17"/>
                    <a:gd name="T12" fmla="*/ 0 w 136"/>
                    <a:gd name="T13" fmla="*/ 1 h 17"/>
                    <a:gd name="T14" fmla="*/ 0 w 136"/>
                    <a:gd name="T15" fmla="*/ 0 h 17"/>
                    <a:gd name="T16" fmla="*/ 0 w 136"/>
                    <a:gd name="T17" fmla="*/ 0 h 17"/>
                    <a:gd name="T18" fmla="*/ 0 w 136"/>
                    <a:gd name="T19" fmla="*/ 0 h 17"/>
                    <a:gd name="T20" fmla="*/ 0 w 136"/>
                    <a:gd name="T21" fmla="*/ 1 h 17"/>
                    <a:gd name="T22" fmla="*/ 0 w 136"/>
                    <a:gd name="T23" fmla="*/ 1 h 17"/>
                    <a:gd name="T24" fmla="*/ 0 w 136"/>
                    <a:gd name="T25" fmla="*/ 1 h 17"/>
                    <a:gd name="T26" fmla="*/ 0 w 136"/>
                    <a:gd name="T27" fmla="*/ 1 h 17"/>
                    <a:gd name="T28" fmla="*/ 0 w 136"/>
                    <a:gd name="T29" fmla="*/ 1 h 17"/>
                    <a:gd name="T30" fmla="*/ 0 w 136"/>
                    <a:gd name="T31" fmla="*/ 1 h 17"/>
                    <a:gd name="T32" fmla="*/ 0 w 136"/>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17"/>
                    <a:gd name="T53" fmla="*/ 136 w 136"/>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17">
                      <a:moveTo>
                        <a:pt x="135" y="16"/>
                      </a:moveTo>
                      <a:lnTo>
                        <a:pt x="134" y="14"/>
                      </a:lnTo>
                      <a:lnTo>
                        <a:pt x="130" y="10"/>
                      </a:lnTo>
                      <a:lnTo>
                        <a:pt x="123" y="7"/>
                      </a:lnTo>
                      <a:lnTo>
                        <a:pt x="115" y="5"/>
                      </a:lnTo>
                      <a:lnTo>
                        <a:pt x="104" y="3"/>
                      </a:lnTo>
                      <a:lnTo>
                        <a:pt x="92" y="1"/>
                      </a:lnTo>
                      <a:lnTo>
                        <a:pt x="80" y="0"/>
                      </a:lnTo>
                      <a:lnTo>
                        <a:pt x="67" y="0"/>
                      </a:lnTo>
                      <a:lnTo>
                        <a:pt x="54" y="0"/>
                      </a:lnTo>
                      <a:lnTo>
                        <a:pt x="41" y="1"/>
                      </a:lnTo>
                      <a:lnTo>
                        <a:pt x="29" y="3"/>
                      </a:lnTo>
                      <a:lnTo>
                        <a:pt x="19" y="5"/>
                      </a:lnTo>
                      <a:lnTo>
                        <a:pt x="11" y="7"/>
                      </a:lnTo>
                      <a:lnTo>
                        <a:pt x="4" y="10"/>
                      </a:lnTo>
                      <a:lnTo>
                        <a:pt x="0" y="14"/>
                      </a:lnTo>
                      <a:lnTo>
                        <a:pt x="0" y="16"/>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06" name="Freeform 245"/>
                <p:cNvSpPr>
                  <a:spLocks/>
                </p:cNvSpPr>
                <p:nvPr/>
              </p:nvSpPr>
              <p:spPr bwMode="auto">
                <a:xfrm>
                  <a:off x="876" y="3275"/>
                  <a:ext cx="79" cy="9"/>
                </a:xfrm>
                <a:custGeom>
                  <a:avLst/>
                  <a:gdLst>
                    <a:gd name="T0" fmla="*/ 0 w 178"/>
                    <a:gd name="T1" fmla="*/ 0 h 17"/>
                    <a:gd name="T2" fmla="*/ 0 w 178"/>
                    <a:gd name="T3" fmla="*/ 1 h 17"/>
                    <a:gd name="T4" fmla="*/ 0 w 178"/>
                    <a:gd name="T5" fmla="*/ 1 h 17"/>
                    <a:gd name="T6" fmla="*/ 0 w 178"/>
                    <a:gd name="T7" fmla="*/ 1 h 17"/>
                    <a:gd name="T8" fmla="*/ 0 w 178"/>
                    <a:gd name="T9" fmla="*/ 1 h 17"/>
                    <a:gd name="T10" fmla="*/ 0 w 178"/>
                    <a:gd name="T11" fmla="*/ 1 h 17"/>
                    <a:gd name="T12" fmla="*/ 0 w 178"/>
                    <a:gd name="T13" fmla="*/ 1 h 17"/>
                    <a:gd name="T14" fmla="*/ 0 w 178"/>
                    <a:gd name="T15" fmla="*/ 1 h 17"/>
                    <a:gd name="T16" fmla="*/ 0 w 178"/>
                    <a:gd name="T17" fmla="*/ 1 h 17"/>
                    <a:gd name="T18" fmla="*/ 0 w 178"/>
                    <a:gd name="T19" fmla="*/ 1 h 17"/>
                    <a:gd name="T20" fmla="*/ 0 w 178"/>
                    <a:gd name="T21" fmla="*/ 1 h 17"/>
                    <a:gd name="T22" fmla="*/ 0 w 178"/>
                    <a:gd name="T23" fmla="*/ 1 h 17"/>
                    <a:gd name="T24" fmla="*/ 0 w 178"/>
                    <a:gd name="T25" fmla="*/ 1 h 17"/>
                    <a:gd name="T26" fmla="*/ 0 w 178"/>
                    <a:gd name="T27" fmla="*/ 1 h 17"/>
                    <a:gd name="T28" fmla="*/ 0 w 178"/>
                    <a:gd name="T29" fmla="*/ 1 h 17"/>
                    <a:gd name="T30" fmla="*/ 0 w 178"/>
                    <a:gd name="T31" fmla="*/ 1 h 17"/>
                    <a:gd name="T32" fmla="*/ 0 w 178"/>
                    <a:gd name="T33" fmla="*/ 1 h 17"/>
                    <a:gd name="T34" fmla="*/ 0 w 178"/>
                    <a:gd name="T35" fmla="*/ 1 h 17"/>
                    <a:gd name="T36" fmla="*/ 0 w 17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
                    <a:gd name="T58" fmla="*/ 0 h 17"/>
                    <a:gd name="T59" fmla="*/ 178 w 17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 h="17">
                      <a:moveTo>
                        <a:pt x="177" y="0"/>
                      </a:moveTo>
                      <a:lnTo>
                        <a:pt x="175" y="1"/>
                      </a:lnTo>
                      <a:lnTo>
                        <a:pt x="171" y="4"/>
                      </a:lnTo>
                      <a:lnTo>
                        <a:pt x="165" y="7"/>
                      </a:lnTo>
                      <a:lnTo>
                        <a:pt x="156" y="9"/>
                      </a:lnTo>
                      <a:lnTo>
                        <a:pt x="146" y="11"/>
                      </a:lnTo>
                      <a:lnTo>
                        <a:pt x="133" y="13"/>
                      </a:lnTo>
                      <a:lnTo>
                        <a:pt x="119" y="14"/>
                      </a:lnTo>
                      <a:lnTo>
                        <a:pt x="104" y="15"/>
                      </a:lnTo>
                      <a:lnTo>
                        <a:pt x="88" y="16"/>
                      </a:lnTo>
                      <a:lnTo>
                        <a:pt x="74" y="15"/>
                      </a:lnTo>
                      <a:lnTo>
                        <a:pt x="58" y="14"/>
                      </a:lnTo>
                      <a:lnTo>
                        <a:pt x="44" y="13"/>
                      </a:lnTo>
                      <a:lnTo>
                        <a:pt x="32" y="11"/>
                      </a:lnTo>
                      <a:lnTo>
                        <a:pt x="21" y="9"/>
                      </a:lnTo>
                      <a:lnTo>
                        <a:pt x="13" y="7"/>
                      </a:lnTo>
                      <a:lnTo>
                        <a:pt x="6" y="4"/>
                      </a:lnTo>
                      <a:lnTo>
                        <a:pt x="2"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07" name="Freeform 246"/>
                <p:cNvSpPr>
                  <a:spLocks/>
                </p:cNvSpPr>
                <p:nvPr/>
              </p:nvSpPr>
              <p:spPr bwMode="auto">
                <a:xfrm>
                  <a:off x="946" y="3273"/>
                  <a:ext cx="8" cy="10"/>
                </a:xfrm>
                <a:custGeom>
                  <a:avLst/>
                  <a:gdLst>
                    <a:gd name="T0" fmla="*/ 0 w 20"/>
                    <a:gd name="T1" fmla="*/ 1 h 17"/>
                    <a:gd name="T2" fmla="*/ 0 w 20"/>
                    <a:gd name="T3" fmla="*/ 1 h 17"/>
                    <a:gd name="T4" fmla="*/ 0 w 20"/>
                    <a:gd name="T5" fmla="*/ 1 h 17"/>
                    <a:gd name="T6" fmla="*/ 0 w 20"/>
                    <a:gd name="T7" fmla="*/ 0 h 17"/>
                    <a:gd name="T8" fmla="*/ 0 60000 65536"/>
                    <a:gd name="T9" fmla="*/ 0 60000 65536"/>
                    <a:gd name="T10" fmla="*/ 0 60000 65536"/>
                    <a:gd name="T11" fmla="*/ 0 60000 65536"/>
                    <a:gd name="T12" fmla="*/ 0 w 20"/>
                    <a:gd name="T13" fmla="*/ 0 h 17"/>
                    <a:gd name="T14" fmla="*/ 20 w 20"/>
                    <a:gd name="T15" fmla="*/ 17 h 17"/>
                  </a:gdLst>
                  <a:ahLst/>
                  <a:cxnLst>
                    <a:cxn ang="T8">
                      <a:pos x="T0" y="T1"/>
                    </a:cxn>
                    <a:cxn ang="T9">
                      <a:pos x="T2" y="T3"/>
                    </a:cxn>
                    <a:cxn ang="T10">
                      <a:pos x="T4" y="T5"/>
                    </a:cxn>
                    <a:cxn ang="T11">
                      <a:pos x="T6" y="T7"/>
                    </a:cxn>
                  </a:cxnLst>
                  <a:rect l="T12" t="T13" r="T14" b="T15"/>
                  <a:pathLst>
                    <a:path w="20" h="17">
                      <a:moveTo>
                        <a:pt x="19" y="16"/>
                      </a:moveTo>
                      <a:lnTo>
                        <a:pt x="17" y="6"/>
                      </a:lnTo>
                      <a:lnTo>
                        <a:pt x="9"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08" name="Freeform 247"/>
                <p:cNvSpPr>
                  <a:spLocks/>
                </p:cNvSpPr>
                <p:nvPr/>
              </p:nvSpPr>
              <p:spPr bwMode="auto">
                <a:xfrm>
                  <a:off x="878" y="3273"/>
                  <a:ext cx="9" cy="10"/>
                </a:xfrm>
                <a:custGeom>
                  <a:avLst/>
                  <a:gdLst>
                    <a:gd name="T0" fmla="*/ 0 w 20"/>
                    <a:gd name="T1" fmla="*/ 1 h 17"/>
                    <a:gd name="T2" fmla="*/ 0 w 20"/>
                    <a:gd name="T3" fmla="*/ 1 h 17"/>
                    <a:gd name="T4" fmla="*/ 0 w 20"/>
                    <a:gd name="T5" fmla="*/ 0 h 17"/>
                    <a:gd name="T6" fmla="*/ 0 w 20"/>
                    <a:gd name="T7" fmla="*/ 0 h 17"/>
                    <a:gd name="T8" fmla="*/ 0 60000 65536"/>
                    <a:gd name="T9" fmla="*/ 0 60000 65536"/>
                    <a:gd name="T10" fmla="*/ 0 60000 65536"/>
                    <a:gd name="T11" fmla="*/ 0 60000 65536"/>
                    <a:gd name="T12" fmla="*/ 0 w 20"/>
                    <a:gd name="T13" fmla="*/ 0 h 17"/>
                    <a:gd name="T14" fmla="*/ 20 w 20"/>
                    <a:gd name="T15" fmla="*/ 17 h 17"/>
                  </a:gdLst>
                  <a:ahLst/>
                  <a:cxnLst>
                    <a:cxn ang="T8">
                      <a:pos x="T0" y="T1"/>
                    </a:cxn>
                    <a:cxn ang="T9">
                      <a:pos x="T2" y="T3"/>
                    </a:cxn>
                    <a:cxn ang="T10">
                      <a:pos x="T4" y="T5"/>
                    </a:cxn>
                    <a:cxn ang="T11">
                      <a:pos x="T6" y="T7"/>
                    </a:cxn>
                  </a:cxnLst>
                  <a:rect l="T12" t="T13" r="T14" b="T15"/>
                  <a:pathLst>
                    <a:path w="20" h="17">
                      <a:moveTo>
                        <a:pt x="0" y="16"/>
                      </a:moveTo>
                      <a:lnTo>
                        <a:pt x="3" y="6"/>
                      </a:lnTo>
                      <a:lnTo>
                        <a:pt x="9" y="0"/>
                      </a:lnTo>
                      <a:lnTo>
                        <a:pt x="19"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09" name="Line 248"/>
                <p:cNvSpPr>
                  <a:spLocks noChangeShapeType="1"/>
                </p:cNvSpPr>
                <p:nvPr/>
              </p:nvSpPr>
              <p:spPr bwMode="auto">
                <a:xfrm>
                  <a:off x="883" y="3275"/>
                  <a:ext cx="0" cy="34"/>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10" name="Line 249"/>
                <p:cNvSpPr>
                  <a:spLocks noChangeShapeType="1"/>
                </p:cNvSpPr>
                <p:nvPr/>
              </p:nvSpPr>
              <p:spPr bwMode="auto">
                <a:xfrm>
                  <a:off x="954" y="3275"/>
                  <a:ext cx="0" cy="34"/>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grpSp>
              <p:nvGrpSpPr>
                <p:cNvPr id="177411" name="Group 250"/>
                <p:cNvGrpSpPr>
                  <a:grpSpLocks/>
                </p:cNvGrpSpPr>
                <p:nvPr/>
              </p:nvGrpSpPr>
              <p:grpSpPr bwMode="auto">
                <a:xfrm>
                  <a:off x="738" y="3441"/>
                  <a:ext cx="338" cy="111"/>
                  <a:chOff x="738" y="3441"/>
                  <a:chExt cx="338" cy="111"/>
                </a:xfrm>
              </p:grpSpPr>
              <p:sp>
                <p:nvSpPr>
                  <p:cNvPr id="177426" name="Freeform 251"/>
                  <p:cNvSpPr>
                    <a:spLocks/>
                  </p:cNvSpPr>
                  <p:nvPr/>
                </p:nvSpPr>
                <p:spPr bwMode="auto">
                  <a:xfrm>
                    <a:off x="882" y="354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27" name="Freeform 252"/>
                  <p:cNvSpPr>
                    <a:spLocks/>
                  </p:cNvSpPr>
                  <p:nvPr/>
                </p:nvSpPr>
                <p:spPr bwMode="auto">
                  <a:xfrm>
                    <a:off x="882" y="354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28" name="Freeform 253"/>
                  <p:cNvSpPr>
                    <a:spLocks/>
                  </p:cNvSpPr>
                  <p:nvPr/>
                </p:nvSpPr>
                <p:spPr bwMode="auto">
                  <a:xfrm>
                    <a:off x="882" y="3541"/>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7"/>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7"/>
                        </a:lnTo>
                        <a:lnTo>
                          <a:pt x="4" y="5"/>
                        </a:lnTo>
                        <a:lnTo>
                          <a:pt x="0"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29" name="Freeform 254"/>
                  <p:cNvSpPr>
                    <a:spLocks/>
                  </p:cNvSpPr>
                  <p:nvPr/>
                </p:nvSpPr>
                <p:spPr bwMode="auto">
                  <a:xfrm>
                    <a:off x="882" y="354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30" name="Freeform 255"/>
                  <p:cNvSpPr>
                    <a:spLocks/>
                  </p:cNvSpPr>
                  <p:nvPr/>
                </p:nvSpPr>
                <p:spPr bwMode="auto">
                  <a:xfrm>
                    <a:off x="882" y="354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31" name="Freeform 256"/>
                  <p:cNvSpPr>
                    <a:spLocks/>
                  </p:cNvSpPr>
                  <p:nvPr/>
                </p:nvSpPr>
                <p:spPr bwMode="auto">
                  <a:xfrm>
                    <a:off x="882" y="353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10"/>
                        </a:lnTo>
                        <a:lnTo>
                          <a:pt x="129" y="11"/>
                        </a:lnTo>
                        <a:lnTo>
                          <a:pt x="117" y="14"/>
                        </a:lnTo>
                        <a:lnTo>
                          <a:pt x="104" y="15"/>
                        </a:lnTo>
                        <a:lnTo>
                          <a:pt x="91" y="16"/>
                        </a:lnTo>
                        <a:lnTo>
                          <a:pt x="78" y="16"/>
                        </a:lnTo>
                        <a:lnTo>
                          <a:pt x="65" y="16"/>
                        </a:lnTo>
                        <a:lnTo>
                          <a:pt x="51" y="15"/>
                        </a:lnTo>
                        <a:lnTo>
                          <a:pt x="39" y="14"/>
                        </a:lnTo>
                        <a:lnTo>
                          <a:pt x="27" y="11"/>
                        </a:lnTo>
                        <a:lnTo>
                          <a:pt x="18" y="10"/>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32" name="Freeform 257"/>
                  <p:cNvSpPr>
                    <a:spLocks/>
                  </p:cNvSpPr>
                  <p:nvPr/>
                </p:nvSpPr>
                <p:spPr bwMode="auto">
                  <a:xfrm>
                    <a:off x="882" y="3538"/>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33" name="Freeform 258"/>
                  <p:cNvSpPr>
                    <a:spLocks/>
                  </p:cNvSpPr>
                  <p:nvPr/>
                </p:nvSpPr>
                <p:spPr bwMode="auto">
                  <a:xfrm>
                    <a:off x="882" y="3538"/>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7"/>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7"/>
                        </a:lnTo>
                        <a:lnTo>
                          <a:pt x="4" y="5"/>
                        </a:lnTo>
                        <a:lnTo>
                          <a:pt x="0" y="2"/>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34" name="Freeform 259"/>
                  <p:cNvSpPr>
                    <a:spLocks/>
                  </p:cNvSpPr>
                  <p:nvPr/>
                </p:nvSpPr>
                <p:spPr bwMode="auto">
                  <a:xfrm>
                    <a:off x="882" y="353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4"/>
                        </a:lnTo>
                        <a:lnTo>
                          <a:pt x="104" y="14"/>
                        </a:lnTo>
                        <a:lnTo>
                          <a:pt x="91" y="16"/>
                        </a:lnTo>
                        <a:lnTo>
                          <a:pt x="78" y="16"/>
                        </a:lnTo>
                        <a:lnTo>
                          <a:pt x="65" y="16"/>
                        </a:lnTo>
                        <a:lnTo>
                          <a:pt x="51" y="14"/>
                        </a:lnTo>
                        <a:lnTo>
                          <a:pt x="39" y="14"/>
                        </a:lnTo>
                        <a:lnTo>
                          <a:pt x="27" y="11"/>
                        </a:lnTo>
                        <a:lnTo>
                          <a:pt x="18" y="9"/>
                        </a:lnTo>
                        <a:lnTo>
                          <a:pt x="10" y="7"/>
                        </a:lnTo>
                        <a:lnTo>
                          <a:pt x="4" y="4"/>
                        </a:lnTo>
                        <a:lnTo>
                          <a:pt x="0" y="1"/>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35" name="Freeform 260"/>
                  <p:cNvSpPr>
                    <a:spLocks/>
                  </p:cNvSpPr>
                  <p:nvPr/>
                </p:nvSpPr>
                <p:spPr bwMode="auto">
                  <a:xfrm>
                    <a:off x="882" y="3536"/>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36" name="Freeform 261"/>
                  <p:cNvSpPr>
                    <a:spLocks/>
                  </p:cNvSpPr>
                  <p:nvPr/>
                </p:nvSpPr>
                <p:spPr bwMode="auto">
                  <a:xfrm>
                    <a:off x="738" y="3450"/>
                    <a:ext cx="338" cy="64"/>
                  </a:xfrm>
                  <a:custGeom>
                    <a:avLst/>
                    <a:gdLst>
                      <a:gd name="T0" fmla="*/ 0 w 769"/>
                      <a:gd name="T1" fmla="*/ 1 h 113"/>
                      <a:gd name="T2" fmla="*/ 0 w 769"/>
                      <a:gd name="T3" fmla="*/ 1 h 113"/>
                      <a:gd name="T4" fmla="*/ 0 w 769"/>
                      <a:gd name="T5" fmla="*/ 1 h 113"/>
                      <a:gd name="T6" fmla="*/ 0 w 769"/>
                      <a:gd name="T7" fmla="*/ 1 h 113"/>
                      <a:gd name="T8" fmla="*/ 0 w 769"/>
                      <a:gd name="T9" fmla="*/ 1 h 113"/>
                      <a:gd name="T10" fmla="*/ 0 w 769"/>
                      <a:gd name="T11" fmla="*/ 1 h 113"/>
                      <a:gd name="T12" fmla="*/ 0 w 769"/>
                      <a:gd name="T13" fmla="*/ 1 h 113"/>
                      <a:gd name="T14" fmla="*/ 0 w 769"/>
                      <a:gd name="T15" fmla="*/ 1 h 113"/>
                      <a:gd name="T16" fmla="*/ 0 w 769"/>
                      <a:gd name="T17" fmla="*/ 0 h 113"/>
                      <a:gd name="T18" fmla="*/ 0 w 769"/>
                      <a:gd name="T19" fmla="*/ 0 h 113"/>
                      <a:gd name="T20" fmla="*/ 0 w 769"/>
                      <a:gd name="T21" fmla="*/ 0 h 113"/>
                      <a:gd name="T22" fmla="*/ 0 w 769"/>
                      <a:gd name="T23" fmla="*/ 1 h 113"/>
                      <a:gd name="T24" fmla="*/ 0 w 769"/>
                      <a:gd name="T25" fmla="*/ 1 h 113"/>
                      <a:gd name="T26" fmla="*/ 0 w 769"/>
                      <a:gd name="T27" fmla="*/ 1 h 113"/>
                      <a:gd name="T28" fmla="*/ 0 w 769"/>
                      <a:gd name="T29" fmla="*/ 1 h 113"/>
                      <a:gd name="T30" fmla="*/ 0 w 769"/>
                      <a:gd name="T31" fmla="*/ 1 h 113"/>
                      <a:gd name="T32" fmla="*/ 0 w 769"/>
                      <a:gd name="T33" fmla="*/ 1 h 113"/>
                      <a:gd name="T34" fmla="*/ 0 w 769"/>
                      <a:gd name="T35" fmla="*/ 1 h 113"/>
                      <a:gd name="T36" fmla="*/ 0 w 769"/>
                      <a:gd name="T37" fmla="*/ 1 h 113"/>
                      <a:gd name="T38" fmla="*/ 0 w 769"/>
                      <a:gd name="T39" fmla="*/ 1 h 113"/>
                      <a:gd name="T40" fmla="*/ 0 w 769"/>
                      <a:gd name="T41" fmla="*/ 1 h 113"/>
                      <a:gd name="T42" fmla="*/ 0 w 769"/>
                      <a:gd name="T43" fmla="*/ 1 h 113"/>
                      <a:gd name="T44" fmla="*/ 0 w 769"/>
                      <a:gd name="T45" fmla="*/ 1 h 113"/>
                      <a:gd name="T46" fmla="*/ 0 w 769"/>
                      <a:gd name="T47" fmla="*/ 1 h 113"/>
                      <a:gd name="T48" fmla="*/ 0 w 769"/>
                      <a:gd name="T49" fmla="*/ 1 h 113"/>
                      <a:gd name="T50" fmla="*/ 0 w 769"/>
                      <a:gd name="T51" fmla="*/ 1 h 113"/>
                      <a:gd name="T52" fmla="*/ 0 w 769"/>
                      <a:gd name="T53" fmla="*/ 1 h 113"/>
                      <a:gd name="T54" fmla="*/ 0 w 769"/>
                      <a:gd name="T55" fmla="*/ 1 h 113"/>
                      <a:gd name="T56" fmla="*/ 0 w 769"/>
                      <a:gd name="T57" fmla="*/ 1 h 113"/>
                      <a:gd name="T58" fmla="*/ 0 w 769"/>
                      <a:gd name="T59" fmla="*/ 1 h 113"/>
                      <a:gd name="T60" fmla="*/ 0 w 769"/>
                      <a:gd name="T61" fmla="*/ 1 h 113"/>
                      <a:gd name="T62" fmla="*/ 0 w 769"/>
                      <a:gd name="T63" fmla="*/ 1 h 113"/>
                      <a:gd name="T64" fmla="*/ 0 w 769"/>
                      <a:gd name="T65" fmla="*/ 1 h 113"/>
                      <a:gd name="T66" fmla="*/ 0 w 769"/>
                      <a:gd name="T67" fmla="*/ 1 h 113"/>
                      <a:gd name="T68" fmla="*/ 0 w 769"/>
                      <a:gd name="T69" fmla="*/ 1 h 113"/>
                      <a:gd name="T70" fmla="*/ 0 w 769"/>
                      <a:gd name="T71" fmla="*/ 1 h 113"/>
                      <a:gd name="T72" fmla="*/ 0 w 769"/>
                      <a:gd name="T73" fmla="*/ 1 h 113"/>
                      <a:gd name="T74" fmla="*/ 0 w 769"/>
                      <a:gd name="T75" fmla="*/ 1 h 1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9"/>
                      <a:gd name="T115" fmla="*/ 0 h 113"/>
                      <a:gd name="T116" fmla="*/ 769 w 769"/>
                      <a:gd name="T117" fmla="*/ 113 h 1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9" h="113">
                        <a:moveTo>
                          <a:pt x="0" y="55"/>
                        </a:moveTo>
                        <a:lnTo>
                          <a:pt x="0" y="50"/>
                        </a:lnTo>
                        <a:lnTo>
                          <a:pt x="4" y="46"/>
                        </a:lnTo>
                        <a:lnTo>
                          <a:pt x="12" y="41"/>
                        </a:lnTo>
                        <a:lnTo>
                          <a:pt x="20" y="37"/>
                        </a:lnTo>
                        <a:lnTo>
                          <a:pt x="32" y="33"/>
                        </a:lnTo>
                        <a:lnTo>
                          <a:pt x="47" y="29"/>
                        </a:lnTo>
                        <a:lnTo>
                          <a:pt x="63" y="24"/>
                        </a:lnTo>
                        <a:lnTo>
                          <a:pt x="82" y="20"/>
                        </a:lnTo>
                        <a:lnTo>
                          <a:pt x="104" y="17"/>
                        </a:lnTo>
                        <a:lnTo>
                          <a:pt x="127" y="14"/>
                        </a:lnTo>
                        <a:lnTo>
                          <a:pt x="151" y="10"/>
                        </a:lnTo>
                        <a:lnTo>
                          <a:pt x="177" y="8"/>
                        </a:lnTo>
                        <a:lnTo>
                          <a:pt x="206" y="6"/>
                        </a:lnTo>
                        <a:lnTo>
                          <a:pt x="235" y="4"/>
                        </a:lnTo>
                        <a:lnTo>
                          <a:pt x="265" y="2"/>
                        </a:lnTo>
                        <a:lnTo>
                          <a:pt x="296" y="0"/>
                        </a:lnTo>
                        <a:lnTo>
                          <a:pt x="327" y="0"/>
                        </a:lnTo>
                        <a:lnTo>
                          <a:pt x="360" y="0"/>
                        </a:lnTo>
                        <a:lnTo>
                          <a:pt x="391" y="0"/>
                        </a:lnTo>
                        <a:lnTo>
                          <a:pt x="424" y="0"/>
                        </a:lnTo>
                        <a:lnTo>
                          <a:pt x="456" y="0"/>
                        </a:lnTo>
                        <a:lnTo>
                          <a:pt x="486" y="1"/>
                        </a:lnTo>
                        <a:lnTo>
                          <a:pt x="517" y="3"/>
                        </a:lnTo>
                        <a:lnTo>
                          <a:pt x="547" y="4"/>
                        </a:lnTo>
                        <a:lnTo>
                          <a:pt x="576" y="7"/>
                        </a:lnTo>
                        <a:lnTo>
                          <a:pt x="603" y="9"/>
                        </a:lnTo>
                        <a:lnTo>
                          <a:pt x="628" y="12"/>
                        </a:lnTo>
                        <a:lnTo>
                          <a:pt x="653" y="16"/>
                        </a:lnTo>
                        <a:lnTo>
                          <a:pt x="673" y="19"/>
                        </a:lnTo>
                        <a:lnTo>
                          <a:pt x="694" y="22"/>
                        </a:lnTo>
                        <a:lnTo>
                          <a:pt x="712" y="26"/>
                        </a:lnTo>
                        <a:lnTo>
                          <a:pt x="727" y="30"/>
                        </a:lnTo>
                        <a:lnTo>
                          <a:pt x="740" y="35"/>
                        </a:lnTo>
                        <a:lnTo>
                          <a:pt x="751" y="39"/>
                        </a:lnTo>
                        <a:lnTo>
                          <a:pt x="759" y="44"/>
                        </a:lnTo>
                        <a:lnTo>
                          <a:pt x="765" y="49"/>
                        </a:lnTo>
                        <a:lnTo>
                          <a:pt x="768" y="53"/>
                        </a:lnTo>
                        <a:lnTo>
                          <a:pt x="768" y="58"/>
                        </a:lnTo>
                        <a:lnTo>
                          <a:pt x="765" y="62"/>
                        </a:lnTo>
                        <a:lnTo>
                          <a:pt x="759" y="67"/>
                        </a:lnTo>
                        <a:lnTo>
                          <a:pt x="751" y="71"/>
                        </a:lnTo>
                        <a:lnTo>
                          <a:pt x="740" y="76"/>
                        </a:lnTo>
                        <a:lnTo>
                          <a:pt x="727" y="80"/>
                        </a:lnTo>
                        <a:lnTo>
                          <a:pt x="712" y="84"/>
                        </a:lnTo>
                        <a:lnTo>
                          <a:pt x="694" y="88"/>
                        </a:lnTo>
                        <a:lnTo>
                          <a:pt x="673" y="91"/>
                        </a:lnTo>
                        <a:lnTo>
                          <a:pt x="653" y="95"/>
                        </a:lnTo>
                        <a:lnTo>
                          <a:pt x="628" y="98"/>
                        </a:lnTo>
                        <a:lnTo>
                          <a:pt x="603" y="101"/>
                        </a:lnTo>
                        <a:lnTo>
                          <a:pt x="576" y="103"/>
                        </a:lnTo>
                        <a:lnTo>
                          <a:pt x="547" y="106"/>
                        </a:lnTo>
                        <a:lnTo>
                          <a:pt x="517" y="107"/>
                        </a:lnTo>
                        <a:lnTo>
                          <a:pt x="486" y="109"/>
                        </a:lnTo>
                        <a:lnTo>
                          <a:pt x="456" y="110"/>
                        </a:lnTo>
                        <a:lnTo>
                          <a:pt x="424" y="112"/>
                        </a:lnTo>
                        <a:lnTo>
                          <a:pt x="391" y="112"/>
                        </a:lnTo>
                        <a:lnTo>
                          <a:pt x="360" y="112"/>
                        </a:lnTo>
                        <a:lnTo>
                          <a:pt x="327" y="111"/>
                        </a:lnTo>
                        <a:lnTo>
                          <a:pt x="296" y="110"/>
                        </a:lnTo>
                        <a:lnTo>
                          <a:pt x="265" y="108"/>
                        </a:lnTo>
                        <a:lnTo>
                          <a:pt x="235" y="107"/>
                        </a:lnTo>
                        <a:lnTo>
                          <a:pt x="206" y="104"/>
                        </a:lnTo>
                        <a:lnTo>
                          <a:pt x="177" y="102"/>
                        </a:lnTo>
                        <a:lnTo>
                          <a:pt x="151" y="100"/>
                        </a:lnTo>
                        <a:lnTo>
                          <a:pt x="127" y="97"/>
                        </a:lnTo>
                        <a:lnTo>
                          <a:pt x="104" y="93"/>
                        </a:lnTo>
                        <a:lnTo>
                          <a:pt x="82" y="91"/>
                        </a:lnTo>
                        <a:lnTo>
                          <a:pt x="63" y="87"/>
                        </a:lnTo>
                        <a:lnTo>
                          <a:pt x="47" y="82"/>
                        </a:lnTo>
                        <a:lnTo>
                          <a:pt x="32" y="78"/>
                        </a:lnTo>
                        <a:lnTo>
                          <a:pt x="20" y="73"/>
                        </a:lnTo>
                        <a:lnTo>
                          <a:pt x="12" y="70"/>
                        </a:lnTo>
                        <a:lnTo>
                          <a:pt x="4" y="65"/>
                        </a:lnTo>
                        <a:lnTo>
                          <a:pt x="0" y="60"/>
                        </a:lnTo>
                        <a:lnTo>
                          <a:pt x="0" y="55"/>
                        </a:lnTo>
                      </a:path>
                    </a:pathLst>
                  </a:custGeom>
                  <a:solidFill>
                    <a:srgbClr val="FFFFFF"/>
                  </a:solidFill>
                  <a:ln w="9525" cap="rnd">
                    <a:solidFill>
                      <a:schemeClr val="tx1"/>
                    </a:solidFill>
                    <a:round/>
                    <a:headEnd/>
                    <a:tailEnd/>
                  </a:ln>
                </p:spPr>
                <p:txBody>
                  <a:bodyPr/>
                  <a:lstStyle/>
                  <a:p>
                    <a:endParaRPr lang="ja-JP" altLang="en-US"/>
                  </a:p>
                </p:txBody>
              </p:sp>
              <p:sp>
                <p:nvSpPr>
                  <p:cNvPr id="177437" name="Freeform 262"/>
                  <p:cNvSpPr>
                    <a:spLocks/>
                  </p:cNvSpPr>
                  <p:nvPr/>
                </p:nvSpPr>
                <p:spPr bwMode="auto">
                  <a:xfrm>
                    <a:off x="738" y="3494"/>
                    <a:ext cx="338" cy="34"/>
                  </a:xfrm>
                  <a:custGeom>
                    <a:avLst/>
                    <a:gdLst>
                      <a:gd name="T0" fmla="*/ 0 w 769"/>
                      <a:gd name="T1" fmla="*/ 0 h 60"/>
                      <a:gd name="T2" fmla="*/ 0 w 769"/>
                      <a:gd name="T3" fmla="*/ 1 h 60"/>
                      <a:gd name="T4" fmla="*/ 0 w 769"/>
                      <a:gd name="T5" fmla="*/ 1 h 60"/>
                      <a:gd name="T6" fmla="*/ 0 w 769"/>
                      <a:gd name="T7" fmla="*/ 1 h 60"/>
                      <a:gd name="T8" fmla="*/ 0 w 769"/>
                      <a:gd name="T9" fmla="*/ 1 h 60"/>
                      <a:gd name="T10" fmla="*/ 0 w 769"/>
                      <a:gd name="T11" fmla="*/ 1 h 60"/>
                      <a:gd name="T12" fmla="*/ 0 w 769"/>
                      <a:gd name="T13" fmla="*/ 1 h 60"/>
                      <a:gd name="T14" fmla="*/ 0 w 769"/>
                      <a:gd name="T15" fmla="*/ 1 h 60"/>
                      <a:gd name="T16" fmla="*/ 0 w 769"/>
                      <a:gd name="T17" fmla="*/ 1 h 60"/>
                      <a:gd name="T18" fmla="*/ 0 w 769"/>
                      <a:gd name="T19" fmla="*/ 1 h 60"/>
                      <a:gd name="T20" fmla="*/ 0 w 769"/>
                      <a:gd name="T21" fmla="*/ 1 h 60"/>
                      <a:gd name="T22" fmla="*/ 0 w 769"/>
                      <a:gd name="T23" fmla="*/ 1 h 60"/>
                      <a:gd name="T24" fmla="*/ 0 w 769"/>
                      <a:gd name="T25" fmla="*/ 1 h 60"/>
                      <a:gd name="T26" fmla="*/ 0 w 769"/>
                      <a:gd name="T27" fmla="*/ 1 h 60"/>
                      <a:gd name="T28" fmla="*/ 0 w 769"/>
                      <a:gd name="T29" fmla="*/ 1 h 60"/>
                      <a:gd name="T30" fmla="*/ 0 w 769"/>
                      <a:gd name="T31" fmla="*/ 1 h 60"/>
                      <a:gd name="T32" fmla="*/ 0 w 769"/>
                      <a:gd name="T33" fmla="*/ 1 h 60"/>
                      <a:gd name="T34" fmla="*/ 0 w 769"/>
                      <a:gd name="T35" fmla="*/ 1 h 60"/>
                      <a:gd name="T36" fmla="*/ 0 w 769"/>
                      <a:gd name="T37" fmla="*/ 1 h 60"/>
                      <a:gd name="T38" fmla="*/ 0 w 769"/>
                      <a:gd name="T39" fmla="*/ 1 h 60"/>
                      <a:gd name="T40" fmla="*/ 0 w 769"/>
                      <a:gd name="T41" fmla="*/ 1 h 60"/>
                      <a:gd name="T42" fmla="*/ 0 w 769"/>
                      <a:gd name="T43" fmla="*/ 1 h 60"/>
                      <a:gd name="T44" fmla="*/ 0 w 769"/>
                      <a:gd name="T45" fmla="*/ 1 h 60"/>
                      <a:gd name="T46" fmla="*/ 0 w 769"/>
                      <a:gd name="T47" fmla="*/ 1 h 60"/>
                      <a:gd name="T48" fmla="*/ 0 w 769"/>
                      <a:gd name="T49" fmla="*/ 1 h 60"/>
                      <a:gd name="T50" fmla="*/ 0 w 769"/>
                      <a:gd name="T51" fmla="*/ 1 h 60"/>
                      <a:gd name="T52" fmla="*/ 0 w 769"/>
                      <a:gd name="T53" fmla="*/ 1 h 60"/>
                      <a:gd name="T54" fmla="*/ 0 w 769"/>
                      <a:gd name="T55" fmla="*/ 1 h 60"/>
                      <a:gd name="T56" fmla="*/ 0 w 769"/>
                      <a:gd name="T57" fmla="*/ 1 h 60"/>
                      <a:gd name="T58" fmla="*/ 0 w 769"/>
                      <a:gd name="T59" fmla="*/ 1 h 60"/>
                      <a:gd name="T60" fmla="*/ 0 w 769"/>
                      <a:gd name="T61" fmla="*/ 1 h 60"/>
                      <a:gd name="T62" fmla="*/ 0 w 769"/>
                      <a:gd name="T63" fmla="*/ 1 h 60"/>
                      <a:gd name="T64" fmla="*/ 0 w 769"/>
                      <a:gd name="T65" fmla="*/ 1 h 60"/>
                      <a:gd name="T66" fmla="*/ 0 w 769"/>
                      <a:gd name="T67" fmla="*/ 1 h 60"/>
                      <a:gd name="T68" fmla="*/ 0 w 769"/>
                      <a:gd name="T69" fmla="*/ 1 h 60"/>
                      <a:gd name="T70" fmla="*/ 0 w 769"/>
                      <a:gd name="T71" fmla="*/ 1 h 60"/>
                      <a:gd name="T72" fmla="*/ 0 w 769"/>
                      <a:gd name="T73" fmla="*/ 1 h 60"/>
                      <a:gd name="T74" fmla="*/ 0 w 769"/>
                      <a:gd name="T75" fmla="*/ 1 h 60"/>
                      <a:gd name="T76" fmla="*/ 0 w 769"/>
                      <a:gd name="T77" fmla="*/ 0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9"/>
                      <a:gd name="T118" fmla="*/ 0 h 60"/>
                      <a:gd name="T119" fmla="*/ 769 w 769"/>
                      <a:gd name="T120" fmla="*/ 60 h 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9" h="60">
                        <a:moveTo>
                          <a:pt x="768" y="0"/>
                        </a:moveTo>
                        <a:lnTo>
                          <a:pt x="766" y="4"/>
                        </a:lnTo>
                        <a:lnTo>
                          <a:pt x="762" y="10"/>
                        </a:lnTo>
                        <a:lnTo>
                          <a:pt x="756" y="14"/>
                        </a:lnTo>
                        <a:lnTo>
                          <a:pt x="746" y="19"/>
                        </a:lnTo>
                        <a:lnTo>
                          <a:pt x="735" y="23"/>
                        </a:lnTo>
                        <a:lnTo>
                          <a:pt x="720" y="27"/>
                        </a:lnTo>
                        <a:lnTo>
                          <a:pt x="704" y="32"/>
                        </a:lnTo>
                        <a:lnTo>
                          <a:pt x="685" y="36"/>
                        </a:lnTo>
                        <a:lnTo>
                          <a:pt x="665" y="40"/>
                        </a:lnTo>
                        <a:lnTo>
                          <a:pt x="642" y="43"/>
                        </a:lnTo>
                        <a:lnTo>
                          <a:pt x="617" y="47"/>
                        </a:lnTo>
                        <a:lnTo>
                          <a:pt x="591" y="49"/>
                        </a:lnTo>
                        <a:lnTo>
                          <a:pt x="564" y="51"/>
                        </a:lnTo>
                        <a:lnTo>
                          <a:pt x="535" y="54"/>
                        </a:lnTo>
                        <a:lnTo>
                          <a:pt x="505" y="55"/>
                        </a:lnTo>
                        <a:lnTo>
                          <a:pt x="474" y="57"/>
                        </a:lnTo>
                        <a:lnTo>
                          <a:pt x="443" y="59"/>
                        </a:lnTo>
                        <a:lnTo>
                          <a:pt x="410" y="59"/>
                        </a:lnTo>
                        <a:lnTo>
                          <a:pt x="378" y="59"/>
                        </a:lnTo>
                        <a:lnTo>
                          <a:pt x="348" y="59"/>
                        </a:lnTo>
                        <a:lnTo>
                          <a:pt x="316" y="59"/>
                        </a:lnTo>
                        <a:lnTo>
                          <a:pt x="286" y="57"/>
                        </a:lnTo>
                        <a:lnTo>
                          <a:pt x="256" y="55"/>
                        </a:lnTo>
                        <a:lnTo>
                          <a:pt x="226" y="54"/>
                        </a:lnTo>
                        <a:lnTo>
                          <a:pt x="198" y="51"/>
                        </a:lnTo>
                        <a:lnTo>
                          <a:pt x="172" y="49"/>
                        </a:lnTo>
                        <a:lnTo>
                          <a:pt x="145" y="47"/>
                        </a:lnTo>
                        <a:lnTo>
                          <a:pt x="121" y="43"/>
                        </a:lnTo>
                        <a:lnTo>
                          <a:pt x="99" y="40"/>
                        </a:lnTo>
                        <a:lnTo>
                          <a:pt x="79" y="36"/>
                        </a:lnTo>
                        <a:lnTo>
                          <a:pt x="61" y="32"/>
                        </a:lnTo>
                        <a:lnTo>
                          <a:pt x="44" y="27"/>
                        </a:lnTo>
                        <a:lnTo>
                          <a:pt x="30" y="23"/>
                        </a:lnTo>
                        <a:lnTo>
                          <a:pt x="19" y="19"/>
                        </a:lnTo>
                        <a:lnTo>
                          <a:pt x="10" y="14"/>
                        </a:lnTo>
                        <a:lnTo>
                          <a:pt x="4" y="10"/>
                        </a:lnTo>
                        <a:lnTo>
                          <a:pt x="0" y="5"/>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38" name="Line 263"/>
                  <p:cNvSpPr>
                    <a:spLocks noChangeShapeType="1"/>
                  </p:cNvSpPr>
                  <p:nvPr/>
                </p:nvSpPr>
                <p:spPr bwMode="auto">
                  <a:xfrm>
                    <a:off x="1076" y="3485"/>
                    <a:ext cx="0" cy="11"/>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39" name="Freeform 264"/>
                  <p:cNvSpPr>
                    <a:spLocks/>
                  </p:cNvSpPr>
                  <p:nvPr/>
                </p:nvSpPr>
                <p:spPr bwMode="auto">
                  <a:xfrm>
                    <a:off x="910" y="3530"/>
                    <a:ext cx="19" cy="20"/>
                  </a:xfrm>
                  <a:custGeom>
                    <a:avLst/>
                    <a:gdLst>
                      <a:gd name="T0" fmla="*/ 0 w 43"/>
                      <a:gd name="T1" fmla="*/ 0 h 36"/>
                      <a:gd name="T2" fmla="*/ 0 w 43"/>
                      <a:gd name="T3" fmla="*/ 1 h 36"/>
                      <a:gd name="T4" fmla="*/ 0 w 43"/>
                      <a:gd name="T5" fmla="*/ 1 h 36"/>
                      <a:gd name="T6" fmla="*/ 0 w 43"/>
                      <a:gd name="T7" fmla="*/ 0 h 36"/>
                      <a:gd name="T8" fmla="*/ 0 w 43"/>
                      <a:gd name="T9" fmla="*/ 0 h 36"/>
                      <a:gd name="T10" fmla="*/ 0 60000 65536"/>
                      <a:gd name="T11" fmla="*/ 0 60000 65536"/>
                      <a:gd name="T12" fmla="*/ 0 60000 65536"/>
                      <a:gd name="T13" fmla="*/ 0 60000 65536"/>
                      <a:gd name="T14" fmla="*/ 0 60000 65536"/>
                      <a:gd name="T15" fmla="*/ 0 w 43"/>
                      <a:gd name="T16" fmla="*/ 0 h 36"/>
                      <a:gd name="T17" fmla="*/ 43 w 43"/>
                      <a:gd name="T18" fmla="*/ 36 h 36"/>
                    </a:gdLst>
                    <a:ahLst/>
                    <a:cxnLst>
                      <a:cxn ang="T10">
                        <a:pos x="T0" y="T1"/>
                      </a:cxn>
                      <a:cxn ang="T11">
                        <a:pos x="T2" y="T3"/>
                      </a:cxn>
                      <a:cxn ang="T12">
                        <a:pos x="T4" y="T5"/>
                      </a:cxn>
                      <a:cxn ang="T13">
                        <a:pos x="T6" y="T7"/>
                      </a:cxn>
                      <a:cxn ang="T14">
                        <a:pos x="T8" y="T9"/>
                      </a:cxn>
                    </a:cxnLst>
                    <a:rect l="T15" t="T16" r="T17" b="T18"/>
                    <a:pathLst>
                      <a:path w="43" h="36">
                        <a:moveTo>
                          <a:pt x="0" y="0"/>
                        </a:moveTo>
                        <a:lnTo>
                          <a:pt x="0" y="35"/>
                        </a:lnTo>
                        <a:lnTo>
                          <a:pt x="42" y="35"/>
                        </a:lnTo>
                        <a:lnTo>
                          <a:pt x="42" y="0"/>
                        </a:lnTo>
                        <a:lnTo>
                          <a:pt x="0" y="0"/>
                        </a:lnTo>
                      </a:path>
                    </a:pathLst>
                  </a:custGeom>
                  <a:solidFill>
                    <a:srgbClr val="FFFFFF"/>
                  </a:solidFill>
                  <a:ln w="9525" cap="rnd">
                    <a:solidFill>
                      <a:schemeClr val="tx1"/>
                    </a:solidFill>
                    <a:round/>
                    <a:headEnd/>
                    <a:tailEnd/>
                  </a:ln>
                </p:spPr>
                <p:txBody>
                  <a:bodyPr/>
                  <a:lstStyle/>
                  <a:p>
                    <a:endParaRPr lang="ja-JP" altLang="en-US"/>
                  </a:p>
                </p:txBody>
              </p:sp>
              <p:sp>
                <p:nvSpPr>
                  <p:cNvPr id="177440" name="Line 265"/>
                  <p:cNvSpPr>
                    <a:spLocks noChangeShapeType="1"/>
                  </p:cNvSpPr>
                  <p:nvPr/>
                </p:nvSpPr>
                <p:spPr bwMode="auto">
                  <a:xfrm flipV="1">
                    <a:off x="996" y="3542"/>
                    <a:ext cx="13" cy="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41" name="Line 266"/>
                  <p:cNvSpPr>
                    <a:spLocks noChangeShapeType="1"/>
                  </p:cNvSpPr>
                  <p:nvPr/>
                </p:nvSpPr>
                <p:spPr bwMode="auto">
                  <a:xfrm>
                    <a:off x="1009" y="3523"/>
                    <a:ext cx="0" cy="19"/>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42" name="Freeform 267"/>
                  <p:cNvSpPr>
                    <a:spLocks/>
                  </p:cNvSpPr>
                  <p:nvPr/>
                </p:nvSpPr>
                <p:spPr bwMode="auto">
                  <a:xfrm>
                    <a:off x="1058" y="3506"/>
                    <a:ext cx="10" cy="18"/>
                  </a:xfrm>
                  <a:custGeom>
                    <a:avLst/>
                    <a:gdLst>
                      <a:gd name="T0" fmla="*/ 0 w 22"/>
                      <a:gd name="T1" fmla="*/ 0 h 32"/>
                      <a:gd name="T2" fmla="*/ 0 w 22"/>
                      <a:gd name="T3" fmla="*/ 1 h 32"/>
                      <a:gd name="T4" fmla="*/ 0 w 22"/>
                      <a:gd name="T5" fmla="*/ 1 h 32"/>
                      <a:gd name="T6" fmla="*/ 0 w 22"/>
                      <a:gd name="T7" fmla="*/ 1 h 32"/>
                      <a:gd name="T8" fmla="*/ 0 60000 65536"/>
                      <a:gd name="T9" fmla="*/ 0 60000 65536"/>
                      <a:gd name="T10" fmla="*/ 0 60000 65536"/>
                      <a:gd name="T11" fmla="*/ 0 60000 65536"/>
                      <a:gd name="T12" fmla="*/ 0 w 22"/>
                      <a:gd name="T13" fmla="*/ 0 h 32"/>
                      <a:gd name="T14" fmla="*/ 22 w 22"/>
                      <a:gd name="T15" fmla="*/ 32 h 32"/>
                    </a:gdLst>
                    <a:ahLst/>
                    <a:cxnLst>
                      <a:cxn ang="T8">
                        <a:pos x="T0" y="T1"/>
                      </a:cxn>
                      <a:cxn ang="T9">
                        <a:pos x="T2" y="T3"/>
                      </a:cxn>
                      <a:cxn ang="T10">
                        <a:pos x="T4" y="T5"/>
                      </a:cxn>
                      <a:cxn ang="T11">
                        <a:pos x="T6" y="T7"/>
                      </a:cxn>
                    </a:cxnLst>
                    <a:rect l="T12" t="T13" r="T14" b="T15"/>
                    <a:pathLst>
                      <a:path w="22" h="32">
                        <a:moveTo>
                          <a:pt x="21" y="0"/>
                        </a:moveTo>
                        <a:lnTo>
                          <a:pt x="21" y="18"/>
                        </a:lnTo>
                        <a:lnTo>
                          <a:pt x="0" y="31"/>
                        </a:lnTo>
                        <a:lnTo>
                          <a:pt x="0" y="7"/>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43" name="Line 268"/>
                  <p:cNvSpPr>
                    <a:spLocks noChangeShapeType="1"/>
                  </p:cNvSpPr>
                  <p:nvPr/>
                </p:nvSpPr>
                <p:spPr bwMode="auto">
                  <a:xfrm flipH="1" flipV="1">
                    <a:off x="1037" y="3516"/>
                    <a:ext cx="22" cy="7"/>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44" name="Line 269"/>
                  <p:cNvSpPr>
                    <a:spLocks noChangeShapeType="1"/>
                  </p:cNvSpPr>
                  <p:nvPr/>
                </p:nvSpPr>
                <p:spPr bwMode="auto">
                  <a:xfrm flipH="1" flipV="1">
                    <a:off x="823" y="3539"/>
                    <a:ext cx="13" cy="4"/>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45" name="Line 270"/>
                  <p:cNvSpPr>
                    <a:spLocks noChangeShapeType="1"/>
                  </p:cNvSpPr>
                  <p:nvPr/>
                </p:nvSpPr>
                <p:spPr bwMode="auto">
                  <a:xfrm>
                    <a:off x="836" y="3525"/>
                    <a:ext cx="0" cy="18"/>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46" name="Line 271"/>
                  <p:cNvSpPr>
                    <a:spLocks noChangeShapeType="1"/>
                  </p:cNvSpPr>
                  <p:nvPr/>
                </p:nvSpPr>
                <p:spPr bwMode="auto">
                  <a:xfrm flipV="1">
                    <a:off x="824" y="3523"/>
                    <a:ext cx="0" cy="1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47" name="Line 272"/>
                  <p:cNvSpPr>
                    <a:spLocks noChangeShapeType="1"/>
                  </p:cNvSpPr>
                  <p:nvPr/>
                </p:nvSpPr>
                <p:spPr bwMode="auto">
                  <a:xfrm flipV="1">
                    <a:off x="835" y="3526"/>
                    <a:ext cx="19" cy="16"/>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48" name="Line 273"/>
                  <p:cNvSpPr>
                    <a:spLocks noChangeShapeType="1"/>
                  </p:cNvSpPr>
                  <p:nvPr/>
                </p:nvSpPr>
                <p:spPr bwMode="auto">
                  <a:xfrm flipH="1" flipV="1">
                    <a:off x="971" y="3528"/>
                    <a:ext cx="25" cy="19"/>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49" name="Line 274"/>
                  <p:cNvSpPr>
                    <a:spLocks noChangeShapeType="1"/>
                  </p:cNvSpPr>
                  <p:nvPr/>
                </p:nvSpPr>
                <p:spPr bwMode="auto">
                  <a:xfrm flipV="1">
                    <a:off x="995" y="3525"/>
                    <a:ext cx="0" cy="21"/>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50" name="Freeform 275"/>
                  <p:cNvSpPr>
                    <a:spLocks/>
                  </p:cNvSpPr>
                  <p:nvPr/>
                </p:nvSpPr>
                <p:spPr bwMode="auto">
                  <a:xfrm>
                    <a:off x="850" y="3497"/>
                    <a:ext cx="46" cy="9"/>
                  </a:xfrm>
                  <a:custGeom>
                    <a:avLst/>
                    <a:gdLst>
                      <a:gd name="T0" fmla="*/ 0 w 105"/>
                      <a:gd name="T1" fmla="*/ 1 h 17"/>
                      <a:gd name="T2" fmla="*/ 0 w 105"/>
                      <a:gd name="T3" fmla="*/ 1 h 17"/>
                      <a:gd name="T4" fmla="*/ 0 w 105"/>
                      <a:gd name="T5" fmla="*/ 1 h 17"/>
                      <a:gd name="T6" fmla="*/ 0 w 105"/>
                      <a:gd name="T7" fmla="*/ 1 h 17"/>
                      <a:gd name="T8" fmla="*/ 0 w 105"/>
                      <a:gd name="T9" fmla="*/ 1 h 17"/>
                      <a:gd name="T10" fmla="*/ 0 w 105"/>
                      <a:gd name="T11" fmla="*/ 1 h 17"/>
                      <a:gd name="T12" fmla="*/ 0 w 105"/>
                      <a:gd name="T13" fmla="*/ 0 h 17"/>
                      <a:gd name="T14" fmla="*/ 0 w 105"/>
                      <a:gd name="T15" fmla="*/ 0 h 17"/>
                      <a:gd name="T16" fmla="*/ 0 w 105"/>
                      <a:gd name="T17" fmla="*/ 0 h 17"/>
                      <a:gd name="T18" fmla="*/ 0 w 105"/>
                      <a:gd name="T19" fmla="*/ 1 h 17"/>
                      <a:gd name="T20" fmla="*/ 0 w 105"/>
                      <a:gd name="T21" fmla="*/ 1 h 17"/>
                      <a:gd name="T22" fmla="*/ 0 w 105"/>
                      <a:gd name="T23" fmla="*/ 1 h 17"/>
                      <a:gd name="T24" fmla="*/ 0 w 105"/>
                      <a:gd name="T25" fmla="*/ 1 h 17"/>
                      <a:gd name="T26" fmla="*/ 0 w 105"/>
                      <a:gd name="T27" fmla="*/ 1 h 17"/>
                      <a:gd name="T28" fmla="*/ 0 w 105"/>
                      <a:gd name="T29" fmla="*/ 1 h 17"/>
                      <a:gd name="T30" fmla="*/ 0 w 105"/>
                      <a:gd name="T31" fmla="*/ 1 h 17"/>
                      <a:gd name="T32" fmla="*/ 0 w 105"/>
                      <a:gd name="T33" fmla="*/ 1 h 17"/>
                      <a:gd name="T34" fmla="*/ 0 w 105"/>
                      <a:gd name="T35" fmla="*/ 1 h 17"/>
                      <a:gd name="T36" fmla="*/ 0 w 105"/>
                      <a:gd name="T37" fmla="*/ 1 h 17"/>
                      <a:gd name="T38" fmla="*/ 0 w 105"/>
                      <a:gd name="T39" fmla="*/ 1 h 17"/>
                      <a:gd name="T40" fmla="*/ 0 w 105"/>
                      <a:gd name="T41" fmla="*/ 1 h 17"/>
                      <a:gd name="T42" fmla="*/ 0 w 105"/>
                      <a:gd name="T43" fmla="*/ 1 h 17"/>
                      <a:gd name="T44" fmla="*/ 0 w 105"/>
                      <a:gd name="T45" fmla="*/ 1 h 17"/>
                      <a:gd name="T46" fmla="*/ 0 w 105"/>
                      <a:gd name="T47" fmla="*/ 1 h 17"/>
                      <a:gd name="T48" fmla="*/ 0 w 105"/>
                      <a:gd name="T49" fmla="*/ 1 h 17"/>
                      <a:gd name="T50" fmla="*/ 0 w 105"/>
                      <a:gd name="T51" fmla="*/ 1 h 17"/>
                      <a:gd name="T52" fmla="*/ 0 w 105"/>
                      <a:gd name="T53" fmla="*/ 1 h 17"/>
                      <a:gd name="T54" fmla="*/ 0 w 105"/>
                      <a:gd name="T55" fmla="*/ 1 h 17"/>
                      <a:gd name="T56" fmla="*/ 0 w 105"/>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17"/>
                      <a:gd name="T89" fmla="*/ 105 w 105"/>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17">
                        <a:moveTo>
                          <a:pt x="0" y="9"/>
                        </a:moveTo>
                        <a:lnTo>
                          <a:pt x="1" y="7"/>
                        </a:lnTo>
                        <a:lnTo>
                          <a:pt x="5" y="5"/>
                        </a:lnTo>
                        <a:lnTo>
                          <a:pt x="12" y="3"/>
                        </a:lnTo>
                        <a:lnTo>
                          <a:pt x="20" y="2"/>
                        </a:lnTo>
                        <a:lnTo>
                          <a:pt x="29" y="1"/>
                        </a:lnTo>
                        <a:lnTo>
                          <a:pt x="40" y="0"/>
                        </a:lnTo>
                        <a:lnTo>
                          <a:pt x="52" y="0"/>
                        </a:lnTo>
                        <a:lnTo>
                          <a:pt x="63" y="0"/>
                        </a:lnTo>
                        <a:lnTo>
                          <a:pt x="74" y="1"/>
                        </a:lnTo>
                        <a:lnTo>
                          <a:pt x="84" y="2"/>
                        </a:lnTo>
                        <a:lnTo>
                          <a:pt x="92" y="3"/>
                        </a:lnTo>
                        <a:lnTo>
                          <a:pt x="99" y="5"/>
                        </a:lnTo>
                        <a:lnTo>
                          <a:pt x="102" y="7"/>
                        </a:lnTo>
                        <a:lnTo>
                          <a:pt x="104" y="9"/>
                        </a:lnTo>
                        <a:lnTo>
                          <a:pt x="102" y="10"/>
                        </a:lnTo>
                        <a:lnTo>
                          <a:pt x="99" y="12"/>
                        </a:lnTo>
                        <a:lnTo>
                          <a:pt x="92" y="14"/>
                        </a:lnTo>
                        <a:lnTo>
                          <a:pt x="84" y="15"/>
                        </a:lnTo>
                        <a:lnTo>
                          <a:pt x="74" y="16"/>
                        </a:lnTo>
                        <a:lnTo>
                          <a:pt x="63" y="16"/>
                        </a:lnTo>
                        <a:lnTo>
                          <a:pt x="52" y="16"/>
                        </a:lnTo>
                        <a:lnTo>
                          <a:pt x="40" y="16"/>
                        </a:lnTo>
                        <a:lnTo>
                          <a:pt x="29" y="16"/>
                        </a:lnTo>
                        <a:lnTo>
                          <a:pt x="20" y="15"/>
                        </a:lnTo>
                        <a:lnTo>
                          <a:pt x="12" y="14"/>
                        </a:lnTo>
                        <a:lnTo>
                          <a:pt x="5" y="12"/>
                        </a:lnTo>
                        <a:lnTo>
                          <a:pt x="1" y="10"/>
                        </a:lnTo>
                        <a:lnTo>
                          <a:pt x="0" y="9"/>
                        </a:lnTo>
                      </a:path>
                    </a:pathLst>
                  </a:custGeom>
                  <a:solidFill>
                    <a:srgbClr val="FFFFFF"/>
                  </a:solidFill>
                  <a:ln w="9525" cap="rnd">
                    <a:solidFill>
                      <a:schemeClr val="tx1"/>
                    </a:solidFill>
                    <a:round/>
                    <a:headEnd/>
                    <a:tailEnd/>
                  </a:ln>
                </p:spPr>
                <p:txBody>
                  <a:bodyPr/>
                  <a:lstStyle/>
                  <a:p>
                    <a:endParaRPr lang="ja-JP" altLang="en-US"/>
                  </a:p>
                </p:txBody>
              </p:sp>
              <p:sp>
                <p:nvSpPr>
                  <p:cNvPr id="177451" name="Freeform 276"/>
                  <p:cNvSpPr>
                    <a:spLocks/>
                  </p:cNvSpPr>
                  <p:nvPr/>
                </p:nvSpPr>
                <p:spPr bwMode="auto">
                  <a:xfrm>
                    <a:off x="926" y="3497"/>
                    <a:ext cx="46" cy="9"/>
                  </a:xfrm>
                  <a:custGeom>
                    <a:avLst/>
                    <a:gdLst>
                      <a:gd name="T0" fmla="*/ 0 w 104"/>
                      <a:gd name="T1" fmla="*/ 1 h 17"/>
                      <a:gd name="T2" fmla="*/ 0 w 104"/>
                      <a:gd name="T3" fmla="*/ 1 h 17"/>
                      <a:gd name="T4" fmla="*/ 0 w 104"/>
                      <a:gd name="T5" fmla="*/ 1 h 17"/>
                      <a:gd name="T6" fmla="*/ 0 w 104"/>
                      <a:gd name="T7" fmla="*/ 1 h 17"/>
                      <a:gd name="T8" fmla="*/ 0 w 104"/>
                      <a:gd name="T9" fmla="*/ 1 h 17"/>
                      <a:gd name="T10" fmla="*/ 0 w 104"/>
                      <a:gd name="T11" fmla="*/ 1 h 17"/>
                      <a:gd name="T12" fmla="*/ 0 w 104"/>
                      <a:gd name="T13" fmla="*/ 0 h 17"/>
                      <a:gd name="T14" fmla="*/ 0 w 104"/>
                      <a:gd name="T15" fmla="*/ 0 h 17"/>
                      <a:gd name="T16" fmla="*/ 0 w 104"/>
                      <a:gd name="T17" fmla="*/ 0 h 17"/>
                      <a:gd name="T18" fmla="*/ 0 w 104"/>
                      <a:gd name="T19" fmla="*/ 1 h 17"/>
                      <a:gd name="T20" fmla="*/ 0 w 104"/>
                      <a:gd name="T21" fmla="*/ 1 h 17"/>
                      <a:gd name="T22" fmla="*/ 0 w 104"/>
                      <a:gd name="T23" fmla="*/ 1 h 17"/>
                      <a:gd name="T24" fmla="*/ 0 w 104"/>
                      <a:gd name="T25" fmla="*/ 1 h 17"/>
                      <a:gd name="T26" fmla="*/ 0 w 104"/>
                      <a:gd name="T27" fmla="*/ 1 h 17"/>
                      <a:gd name="T28" fmla="*/ 0 w 104"/>
                      <a:gd name="T29" fmla="*/ 1 h 17"/>
                      <a:gd name="T30" fmla="*/ 0 w 104"/>
                      <a:gd name="T31" fmla="*/ 1 h 17"/>
                      <a:gd name="T32" fmla="*/ 0 w 104"/>
                      <a:gd name="T33" fmla="*/ 1 h 17"/>
                      <a:gd name="T34" fmla="*/ 0 w 104"/>
                      <a:gd name="T35" fmla="*/ 1 h 17"/>
                      <a:gd name="T36" fmla="*/ 0 w 104"/>
                      <a:gd name="T37" fmla="*/ 1 h 17"/>
                      <a:gd name="T38" fmla="*/ 0 w 104"/>
                      <a:gd name="T39" fmla="*/ 1 h 17"/>
                      <a:gd name="T40" fmla="*/ 0 w 104"/>
                      <a:gd name="T41" fmla="*/ 1 h 17"/>
                      <a:gd name="T42" fmla="*/ 0 w 104"/>
                      <a:gd name="T43" fmla="*/ 1 h 17"/>
                      <a:gd name="T44" fmla="*/ 0 w 104"/>
                      <a:gd name="T45" fmla="*/ 1 h 17"/>
                      <a:gd name="T46" fmla="*/ 0 w 104"/>
                      <a:gd name="T47" fmla="*/ 1 h 17"/>
                      <a:gd name="T48" fmla="*/ 0 w 104"/>
                      <a:gd name="T49" fmla="*/ 1 h 17"/>
                      <a:gd name="T50" fmla="*/ 0 w 104"/>
                      <a:gd name="T51" fmla="*/ 1 h 17"/>
                      <a:gd name="T52" fmla="*/ 0 w 104"/>
                      <a:gd name="T53" fmla="*/ 1 h 17"/>
                      <a:gd name="T54" fmla="*/ 0 w 104"/>
                      <a:gd name="T55" fmla="*/ 1 h 17"/>
                      <a:gd name="T56" fmla="*/ 0 w 104"/>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
                      <a:gd name="T88" fmla="*/ 0 h 17"/>
                      <a:gd name="T89" fmla="*/ 104 w 104"/>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 h="17">
                        <a:moveTo>
                          <a:pt x="0" y="9"/>
                        </a:moveTo>
                        <a:lnTo>
                          <a:pt x="0" y="7"/>
                        </a:lnTo>
                        <a:lnTo>
                          <a:pt x="4" y="5"/>
                        </a:lnTo>
                        <a:lnTo>
                          <a:pt x="10" y="3"/>
                        </a:lnTo>
                        <a:lnTo>
                          <a:pt x="18" y="2"/>
                        </a:lnTo>
                        <a:lnTo>
                          <a:pt x="28" y="1"/>
                        </a:lnTo>
                        <a:lnTo>
                          <a:pt x="39" y="0"/>
                        </a:lnTo>
                        <a:lnTo>
                          <a:pt x="51" y="0"/>
                        </a:lnTo>
                        <a:lnTo>
                          <a:pt x="63" y="0"/>
                        </a:lnTo>
                        <a:lnTo>
                          <a:pt x="73" y="1"/>
                        </a:lnTo>
                        <a:lnTo>
                          <a:pt x="83" y="2"/>
                        </a:lnTo>
                        <a:lnTo>
                          <a:pt x="91" y="3"/>
                        </a:lnTo>
                        <a:lnTo>
                          <a:pt x="97" y="5"/>
                        </a:lnTo>
                        <a:lnTo>
                          <a:pt x="101" y="7"/>
                        </a:lnTo>
                        <a:lnTo>
                          <a:pt x="103" y="9"/>
                        </a:lnTo>
                        <a:lnTo>
                          <a:pt x="101" y="10"/>
                        </a:lnTo>
                        <a:lnTo>
                          <a:pt x="97" y="12"/>
                        </a:lnTo>
                        <a:lnTo>
                          <a:pt x="91" y="14"/>
                        </a:lnTo>
                        <a:lnTo>
                          <a:pt x="83" y="15"/>
                        </a:lnTo>
                        <a:lnTo>
                          <a:pt x="73" y="16"/>
                        </a:lnTo>
                        <a:lnTo>
                          <a:pt x="63" y="16"/>
                        </a:lnTo>
                        <a:lnTo>
                          <a:pt x="51" y="16"/>
                        </a:lnTo>
                        <a:lnTo>
                          <a:pt x="39" y="16"/>
                        </a:lnTo>
                        <a:lnTo>
                          <a:pt x="28" y="16"/>
                        </a:lnTo>
                        <a:lnTo>
                          <a:pt x="18" y="15"/>
                        </a:lnTo>
                        <a:lnTo>
                          <a:pt x="10" y="14"/>
                        </a:lnTo>
                        <a:lnTo>
                          <a:pt x="4" y="12"/>
                        </a:lnTo>
                        <a:lnTo>
                          <a:pt x="0" y="10"/>
                        </a:lnTo>
                        <a:lnTo>
                          <a:pt x="0" y="9"/>
                        </a:lnTo>
                      </a:path>
                    </a:pathLst>
                  </a:custGeom>
                  <a:solidFill>
                    <a:srgbClr val="FFFFFF"/>
                  </a:solidFill>
                  <a:ln w="9525" cap="rnd">
                    <a:solidFill>
                      <a:schemeClr val="tx1"/>
                    </a:solidFill>
                    <a:round/>
                    <a:headEnd/>
                    <a:tailEnd/>
                  </a:ln>
                </p:spPr>
                <p:txBody>
                  <a:bodyPr/>
                  <a:lstStyle/>
                  <a:p>
                    <a:endParaRPr lang="ja-JP" altLang="en-US"/>
                  </a:p>
                </p:txBody>
              </p:sp>
              <p:sp>
                <p:nvSpPr>
                  <p:cNvPr id="177452" name="Freeform 277"/>
                  <p:cNvSpPr>
                    <a:spLocks/>
                  </p:cNvSpPr>
                  <p:nvPr/>
                </p:nvSpPr>
                <p:spPr bwMode="auto">
                  <a:xfrm>
                    <a:off x="984" y="3481"/>
                    <a:ext cx="46" cy="10"/>
                  </a:xfrm>
                  <a:custGeom>
                    <a:avLst/>
                    <a:gdLst>
                      <a:gd name="T0" fmla="*/ 0 w 104"/>
                      <a:gd name="T1" fmla="*/ 1 h 17"/>
                      <a:gd name="T2" fmla="*/ 0 w 104"/>
                      <a:gd name="T3" fmla="*/ 1 h 17"/>
                      <a:gd name="T4" fmla="*/ 0 w 104"/>
                      <a:gd name="T5" fmla="*/ 1 h 17"/>
                      <a:gd name="T6" fmla="*/ 0 w 104"/>
                      <a:gd name="T7" fmla="*/ 1 h 17"/>
                      <a:gd name="T8" fmla="*/ 0 w 104"/>
                      <a:gd name="T9" fmla="*/ 1 h 17"/>
                      <a:gd name="T10" fmla="*/ 0 w 104"/>
                      <a:gd name="T11" fmla="*/ 1 h 17"/>
                      <a:gd name="T12" fmla="*/ 0 w 104"/>
                      <a:gd name="T13" fmla="*/ 0 h 17"/>
                      <a:gd name="T14" fmla="*/ 0 w 104"/>
                      <a:gd name="T15" fmla="*/ 0 h 17"/>
                      <a:gd name="T16" fmla="*/ 0 w 104"/>
                      <a:gd name="T17" fmla="*/ 0 h 17"/>
                      <a:gd name="T18" fmla="*/ 0 w 104"/>
                      <a:gd name="T19" fmla="*/ 1 h 17"/>
                      <a:gd name="T20" fmla="*/ 0 w 104"/>
                      <a:gd name="T21" fmla="*/ 1 h 17"/>
                      <a:gd name="T22" fmla="*/ 0 w 104"/>
                      <a:gd name="T23" fmla="*/ 1 h 17"/>
                      <a:gd name="T24" fmla="*/ 0 w 104"/>
                      <a:gd name="T25" fmla="*/ 1 h 17"/>
                      <a:gd name="T26" fmla="*/ 0 w 104"/>
                      <a:gd name="T27" fmla="*/ 1 h 17"/>
                      <a:gd name="T28" fmla="*/ 0 w 104"/>
                      <a:gd name="T29" fmla="*/ 1 h 17"/>
                      <a:gd name="T30" fmla="*/ 0 w 104"/>
                      <a:gd name="T31" fmla="*/ 1 h 17"/>
                      <a:gd name="T32" fmla="*/ 0 w 104"/>
                      <a:gd name="T33" fmla="*/ 1 h 17"/>
                      <a:gd name="T34" fmla="*/ 0 w 104"/>
                      <a:gd name="T35" fmla="*/ 1 h 17"/>
                      <a:gd name="T36" fmla="*/ 0 w 104"/>
                      <a:gd name="T37" fmla="*/ 1 h 17"/>
                      <a:gd name="T38" fmla="*/ 0 w 104"/>
                      <a:gd name="T39" fmla="*/ 1 h 17"/>
                      <a:gd name="T40" fmla="*/ 0 w 104"/>
                      <a:gd name="T41" fmla="*/ 1 h 17"/>
                      <a:gd name="T42" fmla="*/ 0 w 104"/>
                      <a:gd name="T43" fmla="*/ 1 h 17"/>
                      <a:gd name="T44" fmla="*/ 0 w 104"/>
                      <a:gd name="T45" fmla="*/ 1 h 17"/>
                      <a:gd name="T46" fmla="*/ 0 w 104"/>
                      <a:gd name="T47" fmla="*/ 1 h 17"/>
                      <a:gd name="T48" fmla="*/ 0 w 104"/>
                      <a:gd name="T49" fmla="*/ 1 h 17"/>
                      <a:gd name="T50" fmla="*/ 0 w 104"/>
                      <a:gd name="T51" fmla="*/ 1 h 17"/>
                      <a:gd name="T52" fmla="*/ 0 w 104"/>
                      <a:gd name="T53" fmla="*/ 1 h 17"/>
                      <a:gd name="T54" fmla="*/ 0 w 104"/>
                      <a:gd name="T55" fmla="*/ 1 h 17"/>
                      <a:gd name="T56" fmla="*/ 0 w 104"/>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
                      <a:gd name="T88" fmla="*/ 0 h 17"/>
                      <a:gd name="T89" fmla="*/ 104 w 104"/>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 h="17">
                        <a:moveTo>
                          <a:pt x="0" y="8"/>
                        </a:moveTo>
                        <a:lnTo>
                          <a:pt x="0" y="7"/>
                        </a:lnTo>
                        <a:lnTo>
                          <a:pt x="4" y="5"/>
                        </a:lnTo>
                        <a:lnTo>
                          <a:pt x="11" y="3"/>
                        </a:lnTo>
                        <a:lnTo>
                          <a:pt x="18" y="2"/>
                        </a:lnTo>
                        <a:lnTo>
                          <a:pt x="28" y="1"/>
                        </a:lnTo>
                        <a:lnTo>
                          <a:pt x="39" y="0"/>
                        </a:lnTo>
                        <a:lnTo>
                          <a:pt x="51" y="0"/>
                        </a:lnTo>
                        <a:lnTo>
                          <a:pt x="63" y="0"/>
                        </a:lnTo>
                        <a:lnTo>
                          <a:pt x="73" y="1"/>
                        </a:lnTo>
                        <a:lnTo>
                          <a:pt x="82" y="2"/>
                        </a:lnTo>
                        <a:lnTo>
                          <a:pt x="90" y="3"/>
                        </a:lnTo>
                        <a:lnTo>
                          <a:pt x="98" y="5"/>
                        </a:lnTo>
                        <a:lnTo>
                          <a:pt x="102" y="7"/>
                        </a:lnTo>
                        <a:lnTo>
                          <a:pt x="103" y="8"/>
                        </a:lnTo>
                        <a:lnTo>
                          <a:pt x="102" y="10"/>
                        </a:lnTo>
                        <a:lnTo>
                          <a:pt x="98" y="13"/>
                        </a:lnTo>
                        <a:lnTo>
                          <a:pt x="90" y="14"/>
                        </a:lnTo>
                        <a:lnTo>
                          <a:pt x="82" y="15"/>
                        </a:lnTo>
                        <a:lnTo>
                          <a:pt x="73" y="16"/>
                        </a:lnTo>
                        <a:lnTo>
                          <a:pt x="63" y="16"/>
                        </a:lnTo>
                        <a:lnTo>
                          <a:pt x="51" y="16"/>
                        </a:lnTo>
                        <a:lnTo>
                          <a:pt x="39" y="16"/>
                        </a:lnTo>
                        <a:lnTo>
                          <a:pt x="28" y="16"/>
                        </a:lnTo>
                        <a:lnTo>
                          <a:pt x="18" y="15"/>
                        </a:lnTo>
                        <a:lnTo>
                          <a:pt x="11" y="14"/>
                        </a:lnTo>
                        <a:lnTo>
                          <a:pt x="4" y="13"/>
                        </a:lnTo>
                        <a:lnTo>
                          <a:pt x="0" y="10"/>
                        </a:lnTo>
                        <a:lnTo>
                          <a:pt x="0" y="8"/>
                        </a:lnTo>
                      </a:path>
                    </a:pathLst>
                  </a:custGeom>
                  <a:solidFill>
                    <a:srgbClr val="FFFFFF"/>
                  </a:solidFill>
                  <a:ln w="9525" cap="rnd">
                    <a:solidFill>
                      <a:schemeClr val="tx1"/>
                    </a:solidFill>
                    <a:round/>
                    <a:headEnd/>
                    <a:tailEnd/>
                  </a:ln>
                </p:spPr>
                <p:txBody>
                  <a:bodyPr/>
                  <a:lstStyle/>
                  <a:p>
                    <a:endParaRPr lang="ja-JP" altLang="en-US"/>
                  </a:p>
                </p:txBody>
              </p:sp>
              <p:sp>
                <p:nvSpPr>
                  <p:cNvPr id="177453" name="Freeform 278"/>
                  <p:cNvSpPr>
                    <a:spLocks/>
                  </p:cNvSpPr>
                  <p:nvPr/>
                </p:nvSpPr>
                <p:spPr bwMode="auto">
                  <a:xfrm>
                    <a:off x="791" y="3481"/>
                    <a:ext cx="46" cy="10"/>
                  </a:xfrm>
                  <a:custGeom>
                    <a:avLst/>
                    <a:gdLst>
                      <a:gd name="T0" fmla="*/ 0 w 104"/>
                      <a:gd name="T1" fmla="*/ 1 h 17"/>
                      <a:gd name="T2" fmla="*/ 0 w 104"/>
                      <a:gd name="T3" fmla="*/ 1 h 17"/>
                      <a:gd name="T4" fmla="*/ 0 w 104"/>
                      <a:gd name="T5" fmla="*/ 1 h 17"/>
                      <a:gd name="T6" fmla="*/ 0 w 104"/>
                      <a:gd name="T7" fmla="*/ 1 h 17"/>
                      <a:gd name="T8" fmla="*/ 0 w 104"/>
                      <a:gd name="T9" fmla="*/ 1 h 17"/>
                      <a:gd name="T10" fmla="*/ 0 w 104"/>
                      <a:gd name="T11" fmla="*/ 1 h 17"/>
                      <a:gd name="T12" fmla="*/ 0 w 104"/>
                      <a:gd name="T13" fmla="*/ 0 h 17"/>
                      <a:gd name="T14" fmla="*/ 0 w 104"/>
                      <a:gd name="T15" fmla="*/ 0 h 17"/>
                      <a:gd name="T16" fmla="*/ 0 w 104"/>
                      <a:gd name="T17" fmla="*/ 0 h 17"/>
                      <a:gd name="T18" fmla="*/ 0 w 104"/>
                      <a:gd name="T19" fmla="*/ 1 h 17"/>
                      <a:gd name="T20" fmla="*/ 0 w 104"/>
                      <a:gd name="T21" fmla="*/ 1 h 17"/>
                      <a:gd name="T22" fmla="*/ 0 w 104"/>
                      <a:gd name="T23" fmla="*/ 1 h 17"/>
                      <a:gd name="T24" fmla="*/ 0 w 104"/>
                      <a:gd name="T25" fmla="*/ 1 h 17"/>
                      <a:gd name="T26" fmla="*/ 0 w 104"/>
                      <a:gd name="T27" fmla="*/ 1 h 17"/>
                      <a:gd name="T28" fmla="*/ 0 w 104"/>
                      <a:gd name="T29" fmla="*/ 1 h 17"/>
                      <a:gd name="T30" fmla="*/ 0 w 104"/>
                      <a:gd name="T31" fmla="*/ 1 h 17"/>
                      <a:gd name="T32" fmla="*/ 0 w 104"/>
                      <a:gd name="T33" fmla="*/ 1 h 17"/>
                      <a:gd name="T34" fmla="*/ 0 w 104"/>
                      <a:gd name="T35" fmla="*/ 1 h 17"/>
                      <a:gd name="T36" fmla="*/ 0 w 104"/>
                      <a:gd name="T37" fmla="*/ 1 h 17"/>
                      <a:gd name="T38" fmla="*/ 0 w 104"/>
                      <a:gd name="T39" fmla="*/ 1 h 17"/>
                      <a:gd name="T40" fmla="*/ 0 w 104"/>
                      <a:gd name="T41" fmla="*/ 1 h 17"/>
                      <a:gd name="T42" fmla="*/ 0 w 104"/>
                      <a:gd name="T43" fmla="*/ 1 h 17"/>
                      <a:gd name="T44" fmla="*/ 0 w 104"/>
                      <a:gd name="T45" fmla="*/ 1 h 17"/>
                      <a:gd name="T46" fmla="*/ 0 w 104"/>
                      <a:gd name="T47" fmla="*/ 1 h 17"/>
                      <a:gd name="T48" fmla="*/ 0 w 104"/>
                      <a:gd name="T49" fmla="*/ 1 h 17"/>
                      <a:gd name="T50" fmla="*/ 0 w 104"/>
                      <a:gd name="T51" fmla="*/ 1 h 17"/>
                      <a:gd name="T52" fmla="*/ 0 w 104"/>
                      <a:gd name="T53" fmla="*/ 1 h 17"/>
                      <a:gd name="T54" fmla="*/ 0 w 104"/>
                      <a:gd name="T55" fmla="*/ 1 h 17"/>
                      <a:gd name="T56" fmla="*/ 0 w 104"/>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
                      <a:gd name="T88" fmla="*/ 0 h 17"/>
                      <a:gd name="T89" fmla="*/ 104 w 104"/>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 h="17">
                        <a:moveTo>
                          <a:pt x="0" y="8"/>
                        </a:moveTo>
                        <a:lnTo>
                          <a:pt x="1" y="7"/>
                        </a:lnTo>
                        <a:lnTo>
                          <a:pt x="4" y="5"/>
                        </a:lnTo>
                        <a:lnTo>
                          <a:pt x="10" y="3"/>
                        </a:lnTo>
                        <a:lnTo>
                          <a:pt x="18" y="2"/>
                        </a:lnTo>
                        <a:lnTo>
                          <a:pt x="28" y="1"/>
                        </a:lnTo>
                        <a:lnTo>
                          <a:pt x="39" y="0"/>
                        </a:lnTo>
                        <a:lnTo>
                          <a:pt x="51" y="0"/>
                        </a:lnTo>
                        <a:lnTo>
                          <a:pt x="62" y="0"/>
                        </a:lnTo>
                        <a:lnTo>
                          <a:pt x="73" y="1"/>
                        </a:lnTo>
                        <a:lnTo>
                          <a:pt x="83" y="2"/>
                        </a:lnTo>
                        <a:lnTo>
                          <a:pt x="91" y="3"/>
                        </a:lnTo>
                        <a:lnTo>
                          <a:pt x="97" y="5"/>
                        </a:lnTo>
                        <a:lnTo>
                          <a:pt x="101" y="7"/>
                        </a:lnTo>
                        <a:lnTo>
                          <a:pt x="103" y="8"/>
                        </a:lnTo>
                        <a:lnTo>
                          <a:pt x="101" y="10"/>
                        </a:lnTo>
                        <a:lnTo>
                          <a:pt x="97" y="13"/>
                        </a:lnTo>
                        <a:lnTo>
                          <a:pt x="91" y="14"/>
                        </a:lnTo>
                        <a:lnTo>
                          <a:pt x="83" y="15"/>
                        </a:lnTo>
                        <a:lnTo>
                          <a:pt x="73" y="16"/>
                        </a:lnTo>
                        <a:lnTo>
                          <a:pt x="62" y="16"/>
                        </a:lnTo>
                        <a:lnTo>
                          <a:pt x="51" y="16"/>
                        </a:lnTo>
                        <a:lnTo>
                          <a:pt x="39" y="16"/>
                        </a:lnTo>
                        <a:lnTo>
                          <a:pt x="28" y="16"/>
                        </a:lnTo>
                        <a:lnTo>
                          <a:pt x="18" y="15"/>
                        </a:lnTo>
                        <a:lnTo>
                          <a:pt x="10" y="14"/>
                        </a:lnTo>
                        <a:lnTo>
                          <a:pt x="4" y="13"/>
                        </a:lnTo>
                        <a:lnTo>
                          <a:pt x="1" y="10"/>
                        </a:lnTo>
                        <a:lnTo>
                          <a:pt x="0" y="8"/>
                        </a:lnTo>
                      </a:path>
                    </a:pathLst>
                  </a:custGeom>
                  <a:solidFill>
                    <a:srgbClr val="FFFFFF"/>
                  </a:solidFill>
                  <a:ln w="9525" cap="rnd">
                    <a:solidFill>
                      <a:schemeClr val="tx1"/>
                    </a:solidFill>
                    <a:round/>
                    <a:headEnd/>
                    <a:tailEnd/>
                  </a:ln>
                </p:spPr>
                <p:txBody>
                  <a:bodyPr/>
                  <a:lstStyle/>
                  <a:p>
                    <a:endParaRPr lang="ja-JP" altLang="en-US"/>
                  </a:p>
                </p:txBody>
              </p:sp>
              <p:sp>
                <p:nvSpPr>
                  <p:cNvPr id="177454" name="Freeform 279"/>
                  <p:cNvSpPr>
                    <a:spLocks/>
                  </p:cNvSpPr>
                  <p:nvPr/>
                </p:nvSpPr>
                <p:spPr bwMode="auto">
                  <a:xfrm>
                    <a:off x="824" y="3458"/>
                    <a:ext cx="46" cy="9"/>
                  </a:xfrm>
                  <a:custGeom>
                    <a:avLst/>
                    <a:gdLst>
                      <a:gd name="T0" fmla="*/ 0 w 105"/>
                      <a:gd name="T1" fmla="*/ 1 h 17"/>
                      <a:gd name="T2" fmla="*/ 0 w 105"/>
                      <a:gd name="T3" fmla="*/ 1 h 17"/>
                      <a:gd name="T4" fmla="*/ 0 w 105"/>
                      <a:gd name="T5" fmla="*/ 1 h 17"/>
                      <a:gd name="T6" fmla="*/ 0 w 105"/>
                      <a:gd name="T7" fmla="*/ 1 h 17"/>
                      <a:gd name="T8" fmla="*/ 0 w 105"/>
                      <a:gd name="T9" fmla="*/ 1 h 17"/>
                      <a:gd name="T10" fmla="*/ 0 w 105"/>
                      <a:gd name="T11" fmla="*/ 1 h 17"/>
                      <a:gd name="T12" fmla="*/ 0 w 105"/>
                      <a:gd name="T13" fmla="*/ 0 h 17"/>
                      <a:gd name="T14" fmla="*/ 0 w 105"/>
                      <a:gd name="T15" fmla="*/ 0 h 17"/>
                      <a:gd name="T16" fmla="*/ 0 w 105"/>
                      <a:gd name="T17" fmla="*/ 0 h 17"/>
                      <a:gd name="T18" fmla="*/ 0 w 105"/>
                      <a:gd name="T19" fmla="*/ 1 h 17"/>
                      <a:gd name="T20" fmla="*/ 0 w 105"/>
                      <a:gd name="T21" fmla="*/ 1 h 17"/>
                      <a:gd name="T22" fmla="*/ 0 w 105"/>
                      <a:gd name="T23" fmla="*/ 1 h 17"/>
                      <a:gd name="T24" fmla="*/ 0 w 105"/>
                      <a:gd name="T25" fmla="*/ 1 h 17"/>
                      <a:gd name="T26" fmla="*/ 0 w 105"/>
                      <a:gd name="T27" fmla="*/ 1 h 17"/>
                      <a:gd name="T28" fmla="*/ 0 w 105"/>
                      <a:gd name="T29" fmla="*/ 1 h 17"/>
                      <a:gd name="T30" fmla="*/ 0 w 105"/>
                      <a:gd name="T31" fmla="*/ 1 h 17"/>
                      <a:gd name="T32" fmla="*/ 0 w 105"/>
                      <a:gd name="T33" fmla="*/ 1 h 17"/>
                      <a:gd name="T34" fmla="*/ 0 w 105"/>
                      <a:gd name="T35" fmla="*/ 1 h 17"/>
                      <a:gd name="T36" fmla="*/ 0 w 105"/>
                      <a:gd name="T37" fmla="*/ 1 h 17"/>
                      <a:gd name="T38" fmla="*/ 0 w 105"/>
                      <a:gd name="T39" fmla="*/ 1 h 17"/>
                      <a:gd name="T40" fmla="*/ 0 w 105"/>
                      <a:gd name="T41" fmla="*/ 1 h 17"/>
                      <a:gd name="T42" fmla="*/ 0 w 105"/>
                      <a:gd name="T43" fmla="*/ 1 h 17"/>
                      <a:gd name="T44" fmla="*/ 0 w 105"/>
                      <a:gd name="T45" fmla="*/ 1 h 17"/>
                      <a:gd name="T46" fmla="*/ 0 w 105"/>
                      <a:gd name="T47" fmla="*/ 1 h 17"/>
                      <a:gd name="T48" fmla="*/ 0 w 105"/>
                      <a:gd name="T49" fmla="*/ 1 h 17"/>
                      <a:gd name="T50" fmla="*/ 0 w 105"/>
                      <a:gd name="T51" fmla="*/ 1 h 17"/>
                      <a:gd name="T52" fmla="*/ 0 w 105"/>
                      <a:gd name="T53" fmla="*/ 1 h 17"/>
                      <a:gd name="T54" fmla="*/ 0 w 105"/>
                      <a:gd name="T55" fmla="*/ 1 h 17"/>
                      <a:gd name="T56" fmla="*/ 0 w 105"/>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17"/>
                      <a:gd name="T89" fmla="*/ 105 w 105"/>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17">
                        <a:moveTo>
                          <a:pt x="0" y="9"/>
                        </a:moveTo>
                        <a:lnTo>
                          <a:pt x="1" y="7"/>
                        </a:lnTo>
                        <a:lnTo>
                          <a:pt x="5" y="5"/>
                        </a:lnTo>
                        <a:lnTo>
                          <a:pt x="11" y="3"/>
                        </a:lnTo>
                        <a:lnTo>
                          <a:pt x="19" y="2"/>
                        </a:lnTo>
                        <a:lnTo>
                          <a:pt x="29" y="1"/>
                        </a:lnTo>
                        <a:lnTo>
                          <a:pt x="41" y="0"/>
                        </a:lnTo>
                        <a:lnTo>
                          <a:pt x="52" y="0"/>
                        </a:lnTo>
                        <a:lnTo>
                          <a:pt x="64" y="0"/>
                        </a:lnTo>
                        <a:lnTo>
                          <a:pt x="74" y="1"/>
                        </a:lnTo>
                        <a:lnTo>
                          <a:pt x="85" y="2"/>
                        </a:lnTo>
                        <a:lnTo>
                          <a:pt x="93" y="3"/>
                        </a:lnTo>
                        <a:lnTo>
                          <a:pt x="99" y="5"/>
                        </a:lnTo>
                        <a:lnTo>
                          <a:pt x="103" y="7"/>
                        </a:lnTo>
                        <a:lnTo>
                          <a:pt x="104" y="9"/>
                        </a:lnTo>
                        <a:lnTo>
                          <a:pt x="103" y="10"/>
                        </a:lnTo>
                        <a:lnTo>
                          <a:pt x="99" y="13"/>
                        </a:lnTo>
                        <a:lnTo>
                          <a:pt x="93" y="14"/>
                        </a:lnTo>
                        <a:lnTo>
                          <a:pt x="85" y="15"/>
                        </a:lnTo>
                        <a:lnTo>
                          <a:pt x="74" y="16"/>
                        </a:lnTo>
                        <a:lnTo>
                          <a:pt x="64" y="16"/>
                        </a:lnTo>
                        <a:lnTo>
                          <a:pt x="52" y="16"/>
                        </a:lnTo>
                        <a:lnTo>
                          <a:pt x="41" y="16"/>
                        </a:lnTo>
                        <a:lnTo>
                          <a:pt x="29" y="16"/>
                        </a:lnTo>
                        <a:lnTo>
                          <a:pt x="19" y="15"/>
                        </a:lnTo>
                        <a:lnTo>
                          <a:pt x="11" y="14"/>
                        </a:lnTo>
                        <a:lnTo>
                          <a:pt x="5" y="13"/>
                        </a:lnTo>
                        <a:lnTo>
                          <a:pt x="1" y="10"/>
                        </a:lnTo>
                        <a:lnTo>
                          <a:pt x="0" y="9"/>
                        </a:lnTo>
                      </a:path>
                    </a:pathLst>
                  </a:custGeom>
                  <a:solidFill>
                    <a:srgbClr val="FFFFFF"/>
                  </a:solidFill>
                  <a:ln w="9525" cap="rnd">
                    <a:solidFill>
                      <a:schemeClr val="tx1"/>
                    </a:solidFill>
                    <a:round/>
                    <a:headEnd/>
                    <a:tailEnd/>
                  </a:ln>
                </p:spPr>
                <p:txBody>
                  <a:bodyPr/>
                  <a:lstStyle/>
                  <a:p>
                    <a:endParaRPr lang="ja-JP" altLang="en-US"/>
                  </a:p>
                </p:txBody>
              </p:sp>
              <p:sp>
                <p:nvSpPr>
                  <p:cNvPr id="177455" name="Freeform 280"/>
                  <p:cNvSpPr>
                    <a:spLocks/>
                  </p:cNvSpPr>
                  <p:nvPr/>
                </p:nvSpPr>
                <p:spPr bwMode="auto">
                  <a:xfrm>
                    <a:off x="968" y="3458"/>
                    <a:ext cx="45" cy="9"/>
                  </a:xfrm>
                  <a:custGeom>
                    <a:avLst/>
                    <a:gdLst>
                      <a:gd name="T0" fmla="*/ 0 w 104"/>
                      <a:gd name="T1" fmla="*/ 1 h 17"/>
                      <a:gd name="T2" fmla="*/ 0 w 104"/>
                      <a:gd name="T3" fmla="*/ 1 h 17"/>
                      <a:gd name="T4" fmla="*/ 0 w 104"/>
                      <a:gd name="T5" fmla="*/ 1 h 17"/>
                      <a:gd name="T6" fmla="*/ 0 w 104"/>
                      <a:gd name="T7" fmla="*/ 1 h 17"/>
                      <a:gd name="T8" fmla="*/ 0 w 104"/>
                      <a:gd name="T9" fmla="*/ 1 h 17"/>
                      <a:gd name="T10" fmla="*/ 0 w 104"/>
                      <a:gd name="T11" fmla="*/ 1 h 17"/>
                      <a:gd name="T12" fmla="*/ 0 w 104"/>
                      <a:gd name="T13" fmla="*/ 0 h 17"/>
                      <a:gd name="T14" fmla="*/ 0 w 104"/>
                      <a:gd name="T15" fmla="*/ 0 h 17"/>
                      <a:gd name="T16" fmla="*/ 0 w 104"/>
                      <a:gd name="T17" fmla="*/ 0 h 17"/>
                      <a:gd name="T18" fmla="*/ 0 w 104"/>
                      <a:gd name="T19" fmla="*/ 1 h 17"/>
                      <a:gd name="T20" fmla="*/ 0 w 104"/>
                      <a:gd name="T21" fmla="*/ 1 h 17"/>
                      <a:gd name="T22" fmla="*/ 0 w 104"/>
                      <a:gd name="T23" fmla="*/ 1 h 17"/>
                      <a:gd name="T24" fmla="*/ 0 w 104"/>
                      <a:gd name="T25" fmla="*/ 1 h 17"/>
                      <a:gd name="T26" fmla="*/ 0 w 104"/>
                      <a:gd name="T27" fmla="*/ 1 h 17"/>
                      <a:gd name="T28" fmla="*/ 0 w 104"/>
                      <a:gd name="T29" fmla="*/ 1 h 17"/>
                      <a:gd name="T30" fmla="*/ 0 w 104"/>
                      <a:gd name="T31" fmla="*/ 1 h 17"/>
                      <a:gd name="T32" fmla="*/ 0 w 104"/>
                      <a:gd name="T33" fmla="*/ 1 h 17"/>
                      <a:gd name="T34" fmla="*/ 0 w 104"/>
                      <a:gd name="T35" fmla="*/ 1 h 17"/>
                      <a:gd name="T36" fmla="*/ 0 w 104"/>
                      <a:gd name="T37" fmla="*/ 1 h 17"/>
                      <a:gd name="T38" fmla="*/ 0 w 104"/>
                      <a:gd name="T39" fmla="*/ 1 h 17"/>
                      <a:gd name="T40" fmla="*/ 0 w 104"/>
                      <a:gd name="T41" fmla="*/ 1 h 17"/>
                      <a:gd name="T42" fmla="*/ 0 w 104"/>
                      <a:gd name="T43" fmla="*/ 1 h 17"/>
                      <a:gd name="T44" fmla="*/ 0 w 104"/>
                      <a:gd name="T45" fmla="*/ 1 h 17"/>
                      <a:gd name="T46" fmla="*/ 0 w 104"/>
                      <a:gd name="T47" fmla="*/ 1 h 17"/>
                      <a:gd name="T48" fmla="*/ 0 w 104"/>
                      <a:gd name="T49" fmla="*/ 1 h 17"/>
                      <a:gd name="T50" fmla="*/ 0 w 104"/>
                      <a:gd name="T51" fmla="*/ 1 h 17"/>
                      <a:gd name="T52" fmla="*/ 0 w 104"/>
                      <a:gd name="T53" fmla="*/ 1 h 17"/>
                      <a:gd name="T54" fmla="*/ 0 w 104"/>
                      <a:gd name="T55" fmla="*/ 1 h 17"/>
                      <a:gd name="T56" fmla="*/ 0 w 104"/>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
                      <a:gd name="T88" fmla="*/ 0 h 17"/>
                      <a:gd name="T89" fmla="*/ 104 w 104"/>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 h="17">
                        <a:moveTo>
                          <a:pt x="0" y="9"/>
                        </a:moveTo>
                        <a:lnTo>
                          <a:pt x="0" y="7"/>
                        </a:lnTo>
                        <a:lnTo>
                          <a:pt x="4" y="5"/>
                        </a:lnTo>
                        <a:lnTo>
                          <a:pt x="10" y="3"/>
                        </a:lnTo>
                        <a:lnTo>
                          <a:pt x="18" y="2"/>
                        </a:lnTo>
                        <a:lnTo>
                          <a:pt x="29" y="1"/>
                        </a:lnTo>
                        <a:lnTo>
                          <a:pt x="39" y="0"/>
                        </a:lnTo>
                        <a:lnTo>
                          <a:pt x="51" y="0"/>
                        </a:lnTo>
                        <a:lnTo>
                          <a:pt x="63" y="0"/>
                        </a:lnTo>
                        <a:lnTo>
                          <a:pt x="74" y="1"/>
                        </a:lnTo>
                        <a:lnTo>
                          <a:pt x="84" y="2"/>
                        </a:lnTo>
                        <a:lnTo>
                          <a:pt x="92" y="3"/>
                        </a:lnTo>
                        <a:lnTo>
                          <a:pt x="98" y="5"/>
                        </a:lnTo>
                        <a:lnTo>
                          <a:pt x="101" y="7"/>
                        </a:lnTo>
                        <a:lnTo>
                          <a:pt x="103" y="9"/>
                        </a:lnTo>
                        <a:lnTo>
                          <a:pt x="101" y="10"/>
                        </a:lnTo>
                        <a:lnTo>
                          <a:pt x="98" y="13"/>
                        </a:lnTo>
                        <a:lnTo>
                          <a:pt x="92" y="14"/>
                        </a:lnTo>
                        <a:lnTo>
                          <a:pt x="84" y="15"/>
                        </a:lnTo>
                        <a:lnTo>
                          <a:pt x="74" y="16"/>
                        </a:lnTo>
                        <a:lnTo>
                          <a:pt x="63" y="16"/>
                        </a:lnTo>
                        <a:lnTo>
                          <a:pt x="51" y="16"/>
                        </a:lnTo>
                        <a:lnTo>
                          <a:pt x="39" y="16"/>
                        </a:lnTo>
                        <a:lnTo>
                          <a:pt x="29" y="16"/>
                        </a:lnTo>
                        <a:lnTo>
                          <a:pt x="18" y="15"/>
                        </a:lnTo>
                        <a:lnTo>
                          <a:pt x="10" y="14"/>
                        </a:lnTo>
                        <a:lnTo>
                          <a:pt x="4" y="13"/>
                        </a:lnTo>
                        <a:lnTo>
                          <a:pt x="0" y="10"/>
                        </a:lnTo>
                        <a:lnTo>
                          <a:pt x="0" y="9"/>
                        </a:lnTo>
                      </a:path>
                    </a:pathLst>
                  </a:custGeom>
                  <a:solidFill>
                    <a:srgbClr val="FFFFFF"/>
                  </a:solidFill>
                  <a:ln w="9525" cap="rnd">
                    <a:solidFill>
                      <a:schemeClr val="tx1"/>
                    </a:solidFill>
                    <a:round/>
                    <a:headEnd/>
                    <a:tailEnd/>
                  </a:ln>
                </p:spPr>
                <p:txBody>
                  <a:bodyPr/>
                  <a:lstStyle/>
                  <a:p>
                    <a:endParaRPr lang="ja-JP" altLang="en-US"/>
                  </a:p>
                </p:txBody>
              </p:sp>
              <p:sp>
                <p:nvSpPr>
                  <p:cNvPr id="177456" name="Freeform 281"/>
                  <p:cNvSpPr>
                    <a:spLocks/>
                  </p:cNvSpPr>
                  <p:nvPr/>
                </p:nvSpPr>
                <p:spPr bwMode="auto">
                  <a:xfrm>
                    <a:off x="878" y="3517"/>
                    <a:ext cx="8" cy="10"/>
                  </a:xfrm>
                  <a:custGeom>
                    <a:avLst/>
                    <a:gdLst>
                      <a:gd name="T0" fmla="*/ 0 w 19"/>
                      <a:gd name="T1" fmla="*/ 1 h 18"/>
                      <a:gd name="T2" fmla="*/ 0 w 19"/>
                      <a:gd name="T3" fmla="*/ 1 h 18"/>
                      <a:gd name="T4" fmla="*/ 0 w 19"/>
                      <a:gd name="T5" fmla="*/ 0 h 18"/>
                      <a:gd name="T6" fmla="*/ 0 w 19"/>
                      <a:gd name="T7" fmla="*/ 0 h 18"/>
                      <a:gd name="T8" fmla="*/ 0 w 19"/>
                      <a:gd name="T9" fmla="*/ 1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18" y="17"/>
                        </a:moveTo>
                        <a:lnTo>
                          <a:pt x="0" y="17"/>
                        </a:lnTo>
                        <a:lnTo>
                          <a:pt x="0" y="0"/>
                        </a:lnTo>
                        <a:lnTo>
                          <a:pt x="18" y="0"/>
                        </a:lnTo>
                        <a:lnTo>
                          <a:pt x="18" y="17"/>
                        </a:lnTo>
                      </a:path>
                    </a:pathLst>
                  </a:custGeom>
                  <a:solidFill>
                    <a:srgbClr val="FFFFFF"/>
                  </a:solidFill>
                  <a:ln w="9525" cap="rnd">
                    <a:solidFill>
                      <a:schemeClr val="tx1"/>
                    </a:solidFill>
                    <a:round/>
                    <a:headEnd/>
                    <a:tailEnd/>
                  </a:ln>
                </p:spPr>
                <p:txBody>
                  <a:bodyPr/>
                  <a:lstStyle/>
                  <a:p>
                    <a:endParaRPr lang="ja-JP" altLang="en-US"/>
                  </a:p>
                </p:txBody>
              </p:sp>
              <p:sp>
                <p:nvSpPr>
                  <p:cNvPr id="177457" name="Freeform 282"/>
                  <p:cNvSpPr>
                    <a:spLocks/>
                  </p:cNvSpPr>
                  <p:nvPr/>
                </p:nvSpPr>
                <p:spPr bwMode="auto">
                  <a:xfrm>
                    <a:off x="950" y="3518"/>
                    <a:ext cx="8" cy="9"/>
                  </a:xfrm>
                  <a:custGeom>
                    <a:avLst/>
                    <a:gdLst>
                      <a:gd name="T0" fmla="*/ 0 w 20"/>
                      <a:gd name="T1" fmla="*/ 1 h 17"/>
                      <a:gd name="T2" fmla="*/ 0 w 20"/>
                      <a:gd name="T3" fmla="*/ 1 h 17"/>
                      <a:gd name="T4" fmla="*/ 0 w 20"/>
                      <a:gd name="T5" fmla="*/ 0 h 17"/>
                      <a:gd name="T6" fmla="*/ 0 w 20"/>
                      <a:gd name="T7" fmla="*/ 0 h 17"/>
                      <a:gd name="T8" fmla="*/ 0 w 20"/>
                      <a:gd name="T9" fmla="*/ 1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19" y="16"/>
                        </a:moveTo>
                        <a:lnTo>
                          <a:pt x="0" y="16"/>
                        </a:lnTo>
                        <a:lnTo>
                          <a:pt x="0" y="0"/>
                        </a:lnTo>
                        <a:lnTo>
                          <a:pt x="19" y="0"/>
                        </a:lnTo>
                        <a:lnTo>
                          <a:pt x="19" y="16"/>
                        </a:lnTo>
                      </a:path>
                    </a:pathLst>
                  </a:custGeom>
                  <a:solidFill>
                    <a:srgbClr val="FFFFFF"/>
                  </a:solidFill>
                  <a:ln w="9525" cap="rnd">
                    <a:solidFill>
                      <a:schemeClr val="tx1"/>
                    </a:solidFill>
                    <a:round/>
                    <a:headEnd/>
                    <a:tailEnd/>
                  </a:ln>
                </p:spPr>
                <p:txBody>
                  <a:bodyPr/>
                  <a:lstStyle/>
                  <a:p>
                    <a:endParaRPr lang="ja-JP" altLang="en-US"/>
                  </a:p>
                </p:txBody>
              </p:sp>
              <p:sp>
                <p:nvSpPr>
                  <p:cNvPr id="177458" name="Freeform 283"/>
                  <p:cNvSpPr>
                    <a:spLocks/>
                  </p:cNvSpPr>
                  <p:nvPr/>
                </p:nvSpPr>
                <p:spPr bwMode="auto">
                  <a:xfrm>
                    <a:off x="876" y="3474"/>
                    <a:ext cx="79" cy="9"/>
                  </a:xfrm>
                  <a:custGeom>
                    <a:avLst/>
                    <a:gdLst>
                      <a:gd name="T0" fmla="*/ 0 w 178"/>
                      <a:gd name="T1" fmla="*/ 0 h 17"/>
                      <a:gd name="T2" fmla="*/ 0 w 178"/>
                      <a:gd name="T3" fmla="*/ 1 h 17"/>
                      <a:gd name="T4" fmla="*/ 0 w 178"/>
                      <a:gd name="T5" fmla="*/ 1 h 17"/>
                      <a:gd name="T6" fmla="*/ 0 w 178"/>
                      <a:gd name="T7" fmla="*/ 1 h 17"/>
                      <a:gd name="T8" fmla="*/ 0 w 178"/>
                      <a:gd name="T9" fmla="*/ 1 h 17"/>
                      <a:gd name="T10" fmla="*/ 0 w 178"/>
                      <a:gd name="T11" fmla="*/ 1 h 17"/>
                      <a:gd name="T12" fmla="*/ 0 w 178"/>
                      <a:gd name="T13" fmla="*/ 1 h 17"/>
                      <a:gd name="T14" fmla="*/ 0 w 178"/>
                      <a:gd name="T15" fmla="*/ 1 h 17"/>
                      <a:gd name="T16" fmla="*/ 0 w 178"/>
                      <a:gd name="T17" fmla="*/ 1 h 17"/>
                      <a:gd name="T18" fmla="*/ 0 w 178"/>
                      <a:gd name="T19" fmla="*/ 1 h 17"/>
                      <a:gd name="T20" fmla="*/ 0 w 178"/>
                      <a:gd name="T21" fmla="*/ 1 h 17"/>
                      <a:gd name="T22" fmla="*/ 0 w 178"/>
                      <a:gd name="T23" fmla="*/ 1 h 17"/>
                      <a:gd name="T24" fmla="*/ 0 w 178"/>
                      <a:gd name="T25" fmla="*/ 1 h 17"/>
                      <a:gd name="T26" fmla="*/ 0 w 178"/>
                      <a:gd name="T27" fmla="*/ 1 h 17"/>
                      <a:gd name="T28" fmla="*/ 0 w 178"/>
                      <a:gd name="T29" fmla="*/ 1 h 17"/>
                      <a:gd name="T30" fmla="*/ 0 w 178"/>
                      <a:gd name="T31" fmla="*/ 1 h 17"/>
                      <a:gd name="T32" fmla="*/ 0 w 178"/>
                      <a:gd name="T33" fmla="*/ 1 h 17"/>
                      <a:gd name="T34" fmla="*/ 0 w 178"/>
                      <a:gd name="T35" fmla="*/ 1 h 17"/>
                      <a:gd name="T36" fmla="*/ 0 w 17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
                      <a:gd name="T58" fmla="*/ 0 h 17"/>
                      <a:gd name="T59" fmla="*/ 178 w 17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 h="17">
                        <a:moveTo>
                          <a:pt x="177" y="0"/>
                        </a:moveTo>
                        <a:lnTo>
                          <a:pt x="175" y="3"/>
                        </a:lnTo>
                        <a:lnTo>
                          <a:pt x="171" y="6"/>
                        </a:lnTo>
                        <a:lnTo>
                          <a:pt x="165" y="9"/>
                        </a:lnTo>
                        <a:lnTo>
                          <a:pt x="156" y="11"/>
                        </a:lnTo>
                        <a:lnTo>
                          <a:pt x="146" y="13"/>
                        </a:lnTo>
                        <a:lnTo>
                          <a:pt x="133" y="14"/>
                        </a:lnTo>
                        <a:lnTo>
                          <a:pt x="119" y="16"/>
                        </a:lnTo>
                        <a:lnTo>
                          <a:pt x="104" y="16"/>
                        </a:lnTo>
                        <a:lnTo>
                          <a:pt x="88" y="16"/>
                        </a:lnTo>
                        <a:lnTo>
                          <a:pt x="74" y="16"/>
                        </a:lnTo>
                        <a:lnTo>
                          <a:pt x="58" y="16"/>
                        </a:lnTo>
                        <a:lnTo>
                          <a:pt x="44" y="14"/>
                        </a:lnTo>
                        <a:lnTo>
                          <a:pt x="32" y="13"/>
                        </a:lnTo>
                        <a:lnTo>
                          <a:pt x="21" y="11"/>
                        </a:lnTo>
                        <a:lnTo>
                          <a:pt x="13" y="9"/>
                        </a:lnTo>
                        <a:lnTo>
                          <a:pt x="6" y="6"/>
                        </a:lnTo>
                        <a:lnTo>
                          <a:pt x="2" y="3"/>
                        </a:lnTo>
                        <a:lnTo>
                          <a:pt x="0" y="0"/>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59" name="Freeform 284"/>
                  <p:cNvSpPr>
                    <a:spLocks/>
                  </p:cNvSpPr>
                  <p:nvPr/>
                </p:nvSpPr>
                <p:spPr bwMode="auto">
                  <a:xfrm>
                    <a:off x="877" y="3446"/>
                    <a:ext cx="77" cy="17"/>
                  </a:xfrm>
                  <a:custGeom>
                    <a:avLst/>
                    <a:gdLst>
                      <a:gd name="T0" fmla="*/ 0 w 174"/>
                      <a:gd name="T1" fmla="*/ 1 h 29"/>
                      <a:gd name="T2" fmla="*/ 0 w 174"/>
                      <a:gd name="T3" fmla="*/ 1 h 29"/>
                      <a:gd name="T4" fmla="*/ 0 w 174"/>
                      <a:gd name="T5" fmla="*/ 0 h 29"/>
                      <a:gd name="T6" fmla="*/ 0 w 174"/>
                      <a:gd name="T7" fmla="*/ 0 h 29"/>
                      <a:gd name="T8" fmla="*/ 0 w 174"/>
                      <a:gd name="T9" fmla="*/ 1 h 29"/>
                      <a:gd name="T10" fmla="*/ 0 60000 65536"/>
                      <a:gd name="T11" fmla="*/ 0 60000 65536"/>
                      <a:gd name="T12" fmla="*/ 0 60000 65536"/>
                      <a:gd name="T13" fmla="*/ 0 60000 65536"/>
                      <a:gd name="T14" fmla="*/ 0 60000 65536"/>
                      <a:gd name="T15" fmla="*/ 0 w 174"/>
                      <a:gd name="T16" fmla="*/ 0 h 29"/>
                      <a:gd name="T17" fmla="*/ 174 w 174"/>
                      <a:gd name="T18" fmla="*/ 29 h 29"/>
                    </a:gdLst>
                    <a:ahLst/>
                    <a:cxnLst>
                      <a:cxn ang="T10">
                        <a:pos x="T0" y="T1"/>
                      </a:cxn>
                      <a:cxn ang="T11">
                        <a:pos x="T2" y="T3"/>
                      </a:cxn>
                      <a:cxn ang="T12">
                        <a:pos x="T4" y="T5"/>
                      </a:cxn>
                      <a:cxn ang="T13">
                        <a:pos x="T6" y="T7"/>
                      </a:cxn>
                      <a:cxn ang="T14">
                        <a:pos x="T8" y="T9"/>
                      </a:cxn>
                    </a:cxnLst>
                    <a:rect l="T15" t="T16" r="T17" b="T18"/>
                    <a:pathLst>
                      <a:path w="174" h="29">
                        <a:moveTo>
                          <a:pt x="173" y="28"/>
                        </a:moveTo>
                        <a:lnTo>
                          <a:pt x="0" y="28"/>
                        </a:lnTo>
                        <a:lnTo>
                          <a:pt x="0" y="0"/>
                        </a:lnTo>
                        <a:lnTo>
                          <a:pt x="173" y="0"/>
                        </a:lnTo>
                        <a:lnTo>
                          <a:pt x="173" y="28"/>
                        </a:lnTo>
                      </a:path>
                    </a:pathLst>
                  </a:custGeom>
                  <a:solidFill>
                    <a:srgbClr val="FFFFFF"/>
                  </a:solidFill>
                  <a:ln w="9525" cap="rnd">
                    <a:solidFill>
                      <a:schemeClr val="tx1"/>
                    </a:solidFill>
                    <a:round/>
                    <a:headEnd/>
                    <a:tailEnd/>
                  </a:ln>
                </p:spPr>
                <p:txBody>
                  <a:bodyPr/>
                  <a:lstStyle/>
                  <a:p>
                    <a:endParaRPr lang="ja-JP" altLang="en-US"/>
                  </a:p>
                </p:txBody>
              </p:sp>
              <p:sp>
                <p:nvSpPr>
                  <p:cNvPr id="177460" name="Freeform 285"/>
                  <p:cNvSpPr>
                    <a:spLocks/>
                  </p:cNvSpPr>
                  <p:nvPr/>
                </p:nvSpPr>
                <p:spPr bwMode="auto">
                  <a:xfrm>
                    <a:off x="884" y="3441"/>
                    <a:ext cx="8" cy="10"/>
                  </a:xfrm>
                  <a:custGeom>
                    <a:avLst/>
                    <a:gdLst>
                      <a:gd name="T0" fmla="*/ 0 w 19"/>
                      <a:gd name="T1" fmla="*/ 1 h 17"/>
                      <a:gd name="T2" fmla="*/ 0 w 19"/>
                      <a:gd name="T3" fmla="*/ 1 h 17"/>
                      <a:gd name="T4" fmla="*/ 0 w 19"/>
                      <a:gd name="T5" fmla="*/ 0 h 17"/>
                      <a:gd name="T6" fmla="*/ 0 w 19"/>
                      <a:gd name="T7" fmla="*/ 1 h 17"/>
                      <a:gd name="T8" fmla="*/ 0 w 19"/>
                      <a:gd name="T9" fmla="*/ 1 h 17"/>
                      <a:gd name="T10" fmla="*/ 0 60000 65536"/>
                      <a:gd name="T11" fmla="*/ 0 60000 65536"/>
                      <a:gd name="T12" fmla="*/ 0 60000 65536"/>
                      <a:gd name="T13" fmla="*/ 0 60000 65536"/>
                      <a:gd name="T14" fmla="*/ 0 60000 65536"/>
                      <a:gd name="T15" fmla="*/ 0 w 19"/>
                      <a:gd name="T16" fmla="*/ 0 h 17"/>
                      <a:gd name="T17" fmla="*/ 19 w 19"/>
                      <a:gd name="T18" fmla="*/ 17 h 17"/>
                    </a:gdLst>
                    <a:ahLst/>
                    <a:cxnLst>
                      <a:cxn ang="T10">
                        <a:pos x="T0" y="T1"/>
                      </a:cxn>
                      <a:cxn ang="T11">
                        <a:pos x="T2" y="T3"/>
                      </a:cxn>
                      <a:cxn ang="T12">
                        <a:pos x="T4" y="T5"/>
                      </a:cxn>
                      <a:cxn ang="T13">
                        <a:pos x="T6" y="T7"/>
                      </a:cxn>
                      <a:cxn ang="T14">
                        <a:pos x="T8" y="T9"/>
                      </a:cxn>
                    </a:cxnLst>
                    <a:rect l="T15" t="T16" r="T17" b="T18"/>
                    <a:pathLst>
                      <a:path w="19" h="17">
                        <a:moveTo>
                          <a:pt x="13" y="16"/>
                        </a:moveTo>
                        <a:lnTo>
                          <a:pt x="0" y="13"/>
                        </a:lnTo>
                        <a:lnTo>
                          <a:pt x="4" y="0"/>
                        </a:lnTo>
                        <a:lnTo>
                          <a:pt x="18" y="3"/>
                        </a:lnTo>
                        <a:lnTo>
                          <a:pt x="13" y="16"/>
                        </a:lnTo>
                      </a:path>
                    </a:pathLst>
                  </a:custGeom>
                  <a:solidFill>
                    <a:srgbClr val="FFFFFF"/>
                  </a:solidFill>
                  <a:ln w="9525" cap="rnd">
                    <a:solidFill>
                      <a:schemeClr val="tx1"/>
                    </a:solidFill>
                    <a:round/>
                    <a:headEnd/>
                    <a:tailEnd/>
                  </a:ln>
                </p:spPr>
                <p:txBody>
                  <a:bodyPr/>
                  <a:lstStyle/>
                  <a:p>
                    <a:endParaRPr lang="ja-JP" altLang="en-US"/>
                  </a:p>
                </p:txBody>
              </p:sp>
              <p:sp>
                <p:nvSpPr>
                  <p:cNvPr id="177461" name="Freeform 286"/>
                  <p:cNvSpPr>
                    <a:spLocks/>
                  </p:cNvSpPr>
                  <p:nvPr/>
                </p:nvSpPr>
                <p:spPr bwMode="auto">
                  <a:xfrm>
                    <a:off x="940" y="3443"/>
                    <a:ext cx="9" cy="9"/>
                  </a:xfrm>
                  <a:custGeom>
                    <a:avLst/>
                    <a:gdLst>
                      <a:gd name="T0" fmla="*/ 0 w 20"/>
                      <a:gd name="T1" fmla="*/ 1 h 17"/>
                      <a:gd name="T2" fmla="*/ 0 w 20"/>
                      <a:gd name="T3" fmla="*/ 1 h 17"/>
                      <a:gd name="T4" fmla="*/ 0 w 20"/>
                      <a:gd name="T5" fmla="*/ 1 h 17"/>
                      <a:gd name="T6" fmla="*/ 0 w 20"/>
                      <a:gd name="T7" fmla="*/ 0 h 17"/>
                      <a:gd name="T8" fmla="*/ 0 w 20"/>
                      <a:gd name="T9" fmla="*/ 1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19" y="12"/>
                        </a:moveTo>
                        <a:lnTo>
                          <a:pt x="4" y="16"/>
                        </a:lnTo>
                        <a:lnTo>
                          <a:pt x="0" y="1"/>
                        </a:lnTo>
                        <a:lnTo>
                          <a:pt x="14" y="0"/>
                        </a:lnTo>
                        <a:lnTo>
                          <a:pt x="19" y="12"/>
                        </a:lnTo>
                      </a:path>
                    </a:pathLst>
                  </a:custGeom>
                  <a:solidFill>
                    <a:srgbClr val="FFFFFF"/>
                  </a:solidFill>
                  <a:ln w="9525" cap="rnd">
                    <a:solidFill>
                      <a:schemeClr val="tx1"/>
                    </a:solidFill>
                    <a:round/>
                    <a:headEnd/>
                    <a:tailEnd/>
                  </a:ln>
                </p:spPr>
                <p:txBody>
                  <a:bodyPr/>
                  <a:lstStyle/>
                  <a:p>
                    <a:endParaRPr lang="ja-JP" altLang="en-US"/>
                  </a:p>
                </p:txBody>
              </p:sp>
            </p:grpSp>
            <p:sp>
              <p:nvSpPr>
                <p:cNvPr id="177412" name="Freeform 287"/>
                <p:cNvSpPr>
                  <a:spLocks/>
                </p:cNvSpPr>
                <p:nvPr/>
              </p:nvSpPr>
              <p:spPr bwMode="auto">
                <a:xfrm>
                  <a:off x="1012" y="2655"/>
                  <a:ext cx="8" cy="9"/>
                </a:xfrm>
                <a:custGeom>
                  <a:avLst/>
                  <a:gdLst>
                    <a:gd name="T0" fmla="*/ 0 w 20"/>
                    <a:gd name="T1" fmla="*/ 1 h 17"/>
                    <a:gd name="T2" fmla="*/ 0 w 20"/>
                    <a:gd name="T3" fmla="*/ 1 h 17"/>
                    <a:gd name="T4" fmla="*/ 0 w 20"/>
                    <a:gd name="T5" fmla="*/ 1 h 17"/>
                    <a:gd name="T6" fmla="*/ 0 w 20"/>
                    <a:gd name="T7" fmla="*/ 0 h 17"/>
                    <a:gd name="T8" fmla="*/ 0 w 20"/>
                    <a:gd name="T9" fmla="*/ 1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0" y="11"/>
                      </a:moveTo>
                      <a:lnTo>
                        <a:pt x="7" y="16"/>
                      </a:lnTo>
                      <a:lnTo>
                        <a:pt x="19" y="6"/>
                      </a:lnTo>
                      <a:lnTo>
                        <a:pt x="12" y="0"/>
                      </a:lnTo>
                      <a:lnTo>
                        <a:pt x="0" y="11"/>
                      </a:lnTo>
                    </a:path>
                  </a:pathLst>
                </a:custGeom>
                <a:solidFill>
                  <a:srgbClr val="FFFFFF"/>
                </a:solidFill>
                <a:ln w="9525" cap="rnd">
                  <a:solidFill>
                    <a:schemeClr val="tx1"/>
                  </a:solidFill>
                  <a:round/>
                  <a:headEnd/>
                  <a:tailEnd/>
                </a:ln>
              </p:spPr>
              <p:txBody>
                <a:bodyPr/>
                <a:lstStyle/>
                <a:p>
                  <a:endParaRPr lang="ja-JP" altLang="en-US"/>
                </a:p>
              </p:txBody>
            </p:sp>
            <p:sp>
              <p:nvSpPr>
                <p:cNvPr id="177413" name="Freeform 288"/>
                <p:cNvSpPr>
                  <a:spLocks/>
                </p:cNvSpPr>
                <p:nvPr/>
              </p:nvSpPr>
              <p:spPr bwMode="auto">
                <a:xfrm>
                  <a:off x="1008" y="2660"/>
                  <a:ext cx="8" cy="10"/>
                </a:xfrm>
                <a:custGeom>
                  <a:avLst/>
                  <a:gdLst>
                    <a:gd name="T0" fmla="*/ 0 w 19"/>
                    <a:gd name="T1" fmla="*/ 1 h 17"/>
                    <a:gd name="T2" fmla="*/ 0 w 19"/>
                    <a:gd name="T3" fmla="*/ 1 h 17"/>
                    <a:gd name="T4" fmla="*/ 0 w 19"/>
                    <a:gd name="T5" fmla="*/ 1 h 17"/>
                    <a:gd name="T6" fmla="*/ 0 w 19"/>
                    <a:gd name="T7" fmla="*/ 0 h 17"/>
                    <a:gd name="T8" fmla="*/ 0 w 19"/>
                    <a:gd name="T9" fmla="*/ 1 h 17"/>
                    <a:gd name="T10" fmla="*/ 0 60000 65536"/>
                    <a:gd name="T11" fmla="*/ 0 60000 65536"/>
                    <a:gd name="T12" fmla="*/ 0 60000 65536"/>
                    <a:gd name="T13" fmla="*/ 0 60000 65536"/>
                    <a:gd name="T14" fmla="*/ 0 60000 65536"/>
                    <a:gd name="T15" fmla="*/ 0 w 19"/>
                    <a:gd name="T16" fmla="*/ 0 h 17"/>
                    <a:gd name="T17" fmla="*/ 19 w 19"/>
                    <a:gd name="T18" fmla="*/ 17 h 17"/>
                  </a:gdLst>
                  <a:ahLst/>
                  <a:cxnLst>
                    <a:cxn ang="T10">
                      <a:pos x="T0" y="T1"/>
                    </a:cxn>
                    <a:cxn ang="T11">
                      <a:pos x="T2" y="T3"/>
                    </a:cxn>
                    <a:cxn ang="T12">
                      <a:pos x="T4" y="T5"/>
                    </a:cxn>
                    <a:cxn ang="T13">
                      <a:pos x="T6" y="T7"/>
                    </a:cxn>
                    <a:cxn ang="T14">
                      <a:pos x="T8" y="T9"/>
                    </a:cxn>
                  </a:cxnLst>
                  <a:rect l="T15" t="T16" r="T17" b="T18"/>
                  <a:pathLst>
                    <a:path w="19" h="17">
                      <a:moveTo>
                        <a:pt x="0" y="13"/>
                      </a:moveTo>
                      <a:lnTo>
                        <a:pt x="5" y="16"/>
                      </a:lnTo>
                      <a:lnTo>
                        <a:pt x="18" y="4"/>
                      </a:lnTo>
                      <a:lnTo>
                        <a:pt x="12" y="0"/>
                      </a:lnTo>
                      <a:lnTo>
                        <a:pt x="0" y="13"/>
                      </a:lnTo>
                    </a:path>
                  </a:pathLst>
                </a:custGeom>
                <a:solidFill>
                  <a:srgbClr val="FFFFFF"/>
                </a:solidFill>
                <a:ln w="9525" cap="rnd">
                  <a:solidFill>
                    <a:schemeClr val="tx1"/>
                  </a:solidFill>
                  <a:round/>
                  <a:headEnd/>
                  <a:tailEnd/>
                </a:ln>
              </p:spPr>
              <p:txBody>
                <a:bodyPr/>
                <a:lstStyle/>
                <a:p>
                  <a:endParaRPr lang="ja-JP" altLang="en-US"/>
                </a:p>
              </p:txBody>
            </p:sp>
            <p:sp>
              <p:nvSpPr>
                <p:cNvPr id="177414" name="Line 289"/>
                <p:cNvSpPr>
                  <a:spLocks noChangeShapeType="1"/>
                </p:cNvSpPr>
                <p:nvPr/>
              </p:nvSpPr>
              <p:spPr bwMode="auto">
                <a:xfrm>
                  <a:off x="1120" y="2309"/>
                  <a:ext cx="38" cy="32"/>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15" name="Line 290"/>
                <p:cNvSpPr>
                  <a:spLocks noChangeShapeType="1"/>
                </p:cNvSpPr>
                <p:nvPr/>
              </p:nvSpPr>
              <p:spPr bwMode="auto">
                <a:xfrm>
                  <a:off x="1070" y="2379"/>
                  <a:ext cx="37" cy="33"/>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16" name="Freeform 291"/>
                <p:cNvSpPr>
                  <a:spLocks/>
                </p:cNvSpPr>
                <p:nvPr/>
              </p:nvSpPr>
              <p:spPr bwMode="auto">
                <a:xfrm>
                  <a:off x="1113" y="2354"/>
                  <a:ext cx="64" cy="74"/>
                </a:xfrm>
                <a:custGeom>
                  <a:avLst/>
                  <a:gdLst>
                    <a:gd name="T0" fmla="*/ 0 w 146"/>
                    <a:gd name="T1" fmla="*/ 1 h 131"/>
                    <a:gd name="T2" fmla="*/ 0 w 146"/>
                    <a:gd name="T3" fmla="*/ 1 h 131"/>
                    <a:gd name="T4" fmla="*/ 0 w 146"/>
                    <a:gd name="T5" fmla="*/ 1 h 131"/>
                    <a:gd name="T6" fmla="*/ 0 w 146"/>
                    <a:gd name="T7" fmla="*/ 0 h 131"/>
                    <a:gd name="T8" fmla="*/ 0 w 146"/>
                    <a:gd name="T9" fmla="*/ 1 h 131"/>
                    <a:gd name="T10" fmla="*/ 0 60000 65536"/>
                    <a:gd name="T11" fmla="*/ 0 60000 65536"/>
                    <a:gd name="T12" fmla="*/ 0 60000 65536"/>
                    <a:gd name="T13" fmla="*/ 0 60000 65536"/>
                    <a:gd name="T14" fmla="*/ 0 60000 65536"/>
                    <a:gd name="T15" fmla="*/ 0 w 146"/>
                    <a:gd name="T16" fmla="*/ 0 h 131"/>
                    <a:gd name="T17" fmla="*/ 146 w 146"/>
                    <a:gd name="T18" fmla="*/ 131 h 131"/>
                  </a:gdLst>
                  <a:ahLst/>
                  <a:cxnLst>
                    <a:cxn ang="T10">
                      <a:pos x="T0" y="T1"/>
                    </a:cxn>
                    <a:cxn ang="T11">
                      <a:pos x="T2" y="T3"/>
                    </a:cxn>
                    <a:cxn ang="T12">
                      <a:pos x="T4" y="T5"/>
                    </a:cxn>
                    <a:cxn ang="T13">
                      <a:pos x="T6" y="T7"/>
                    </a:cxn>
                    <a:cxn ang="T14">
                      <a:pos x="T8" y="T9"/>
                    </a:cxn>
                  </a:cxnLst>
                  <a:rect l="T15" t="T16" r="T17" b="T18"/>
                  <a:pathLst>
                    <a:path w="146" h="131">
                      <a:moveTo>
                        <a:pt x="145" y="16"/>
                      </a:moveTo>
                      <a:lnTo>
                        <a:pt x="23" y="130"/>
                      </a:lnTo>
                      <a:lnTo>
                        <a:pt x="0" y="115"/>
                      </a:lnTo>
                      <a:lnTo>
                        <a:pt x="121" y="0"/>
                      </a:lnTo>
                      <a:lnTo>
                        <a:pt x="145" y="16"/>
                      </a:lnTo>
                    </a:path>
                  </a:pathLst>
                </a:custGeom>
                <a:solidFill>
                  <a:srgbClr val="FFFFFF"/>
                </a:solidFill>
                <a:ln w="9525" cap="rnd">
                  <a:solidFill>
                    <a:schemeClr val="tx1"/>
                  </a:solidFill>
                  <a:round/>
                  <a:headEnd/>
                  <a:tailEnd/>
                </a:ln>
              </p:spPr>
              <p:txBody>
                <a:bodyPr/>
                <a:lstStyle/>
                <a:p>
                  <a:endParaRPr lang="ja-JP" altLang="en-US"/>
                </a:p>
              </p:txBody>
            </p:sp>
            <p:sp>
              <p:nvSpPr>
                <p:cNvPr id="177417" name="Freeform 292"/>
                <p:cNvSpPr>
                  <a:spLocks/>
                </p:cNvSpPr>
                <p:nvPr/>
              </p:nvSpPr>
              <p:spPr bwMode="auto">
                <a:xfrm>
                  <a:off x="1103" y="2344"/>
                  <a:ext cx="55" cy="66"/>
                </a:xfrm>
                <a:custGeom>
                  <a:avLst/>
                  <a:gdLst>
                    <a:gd name="T0" fmla="*/ 0 w 124"/>
                    <a:gd name="T1" fmla="*/ 0 h 118"/>
                    <a:gd name="T2" fmla="*/ 0 w 124"/>
                    <a:gd name="T3" fmla="*/ 1 h 118"/>
                    <a:gd name="T4" fmla="*/ 0 w 124"/>
                    <a:gd name="T5" fmla="*/ 1 h 118"/>
                    <a:gd name="T6" fmla="*/ 0 w 124"/>
                    <a:gd name="T7" fmla="*/ 1 h 118"/>
                    <a:gd name="T8" fmla="*/ 0 w 124"/>
                    <a:gd name="T9" fmla="*/ 1 h 118"/>
                    <a:gd name="T10" fmla="*/ 0 w 124"/>
                    <a:gd name="T11" fmla="*/ 1 h 118"/>
                    <a:gd name="T12" fmla="*/ 0 w 124"/>
                    <a:gd name="T13" fmla="*/ 1 h 118"/>
                    <a:gd name="T14" fmla="*/ 0 60000 65536"/>
                    <a:gd name="T15" fmla="*/ 0 60000 65536"/>
                    <a:gd name="T16" fmla="*/ 0 60000 65536"/>
                    <a:gd name="T17" fmla="*/ 0 60000 65536"/>
                    <a:gd name="T18" fmla="*/ 0 60000 65536"/>
                    <a:gd name="T19" fmla="*/ 0 60000 65536"/>
                    <a:gd name="T20" fmla="*/ 0 60000 65536"/>
                    <a:gd name="T21" fmla="*/ 0 w 124"/>
                    <a:gd name="T22" fmla="*/ 0 h 118"/>
                    <a:gd name="T23" fmla="*/ 124 w 124"/>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118">
                      <a:moveTo>
                        <a:pt x="123" y="0"/>
                      </a:moveTo>
                      <a:lnTo>
                        <a:pt x="107" y="22"/>
                      </a:lnTo>
                      <a:lnTo>
                        <a:pt x="89" y="43"/>
                      </a:lnTo>
                      <a:lnTo>
                        <a:pt x="70" y="64"/>
                      </a:lnTo>
                      <a:lnTo>
                        <a:pt x="48" y="82"/>
                      </a:lnTo>
                      <a:lnTo>
                        <a:pt x="25" y="100"/>
                      </a:lnTo>
                      <a:lnTo>
                        <a:pt x="0" y="117"/>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18" name="Line 293"/>
                <p:cNvSpPr>
                  <a:spLocks noChangeShapeType="1"/>
                </p:cNvSpPr>
                <p:nvPr/>
              </p:nvSpPr>
              <p:spPr bwMode="auto">
                <a:xfrm>
                  <a:off x="1111" y="2420"/>
                  <a:ext cx="25" cy="22"/>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7419" name="Freeform 294"/>
                <p:cNvSpPr>
                  <a:spLocks/>
                </p:cNvSpPr>
                <p:nvPr/>
              </p:nvSpPr>
              <p:spPr bwMode="auto">
                <a:xfrm>
                  <a:off x="1109" y="2350"/>
                  <a:ext cx="54" cy="66"/>
                </a:xfrm>
                <a:custGeom>
                  <a:avLst/>
                  <a:gdLst>
                    <a:gd name="T0" fmla="*/ 0 w 123"/>
                    <a:gd name="T1" fmla="*/ 0 h 118"/>
                    <a:gd name="T2" fmla="*/ 0 w 123"/>
                    <a:gd name="T3" fmla="*/ 1 h 118"/>
                    <a:gd name="T4" fmla="*/ 0 w 123"/>
                    <a:gd name="T5" fmla="*/ 1 h 118"/>
                    <a:gd name="T6" fmla="*/ 0 w 123"/>
                    <a:gd name="T7" fmla="*/ 1 h 118"/>
                    <a:gd name="T8" fmla="*/ 0 w 123"/>
                    <a:gd name="T9" fmla="*/ 1 h 118"/>
                    <a:gd name="T10" fmla="*/ 0 w 123"/>
                    <a:gd name="T11" fmla="*/ 1 h 118"/>
                    <a:gd name="T12" fmla="*/ 0 w 123"/>
                    <a:gd name="T13" fmla="*/ 1 h 118"/>
                    <a:gd name="T14" fmla="*/ 0 60000 65536"/>
                    <a:gd name="T15" fmla="*/ 0 60000 65536"/>
                    <a:gd name="T16" fmla="*/ 0 60000 65536"/>
                    <a:gd name="T17" fmla="*/ 0 60000 65536"/>
                    <a:gd name="T18" fmla="*/ 0 60000 65536"/>
                    <a:gd name="T19" fmla="*/ 0 60000 65536"/>
                    <a:gd name="T20" fmla="*/ 0 60000 65536"/>
                    <a:gd name="T21" fmla="*/ 0 w 123"/>
                    <a:gd name="T22" fmla="*/ 0 h 118"/>
                    <a:gd name="T23" fmla="*/ 123 w 123"/>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118">
                      <a:moveTo>
                        <a:pt x="122" y="0"/>
                      </a:moveTo>
                      <a:lnTo>
                        <a:pt x="106" y="22"/>
                      </a:lnTo>
                      <a:lnTo>
                        <a:pt x="89" y="43"/>
                      </a:lnTo>
                      <a:lnTo>
                        <a:pt x="68" y="64"/>
                      </a:lnTo>
                      <a:lnTo>
                        <a:pt x="47" y="82"/>
                      </a:lnTo>
                      <a:lnTo>
                        <a:pt x="24" y="100"/>
                      </a:lnTo>
                      <a:lnTo>
                        <a:pt x="0" y="117"/>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20" name="Freeform 295"/>
                <p:cNvSpPr>
                  <a:spLocks/>
                </p:cNvSpPr>
                <p:nvPr/>
              </p:nvSpPr>
              <p:spPr bwMode="auto">
                <a:xfrm>
                  <a:off x="1154" y="2347"/>
                  <a:ext cx="10" cy="10"/>
                </a:xfrm>
                <a:custGeom>
                  <a:avLst/>
                  <a:gdLst>
                    <a:gd name="T0" fmla="*/ 0 w 22"/>
                    <a:gd name="T1" fmla="*/ 0 h 17"/>
                    <a:gd name="T2" fmla="*/ 0 w 22"/>
                    <a:gd name="T3" fmla="*/ 1 h 17"/>
                    <a:gd name="T4" fmla="*/ 0 w 22"/>
                    <a:gd name="T5" fmla="*/ 1 h 17"/>
                    <a:gd name="T6" fmla="*/ 0 w 22"/>
                    <a:gd name="T7" fmla="*/ 1 h 17"/>
                    <a:gd name="T8" fmla="*/ 0 w 22"/>
                    <a:gd name="T9" fmla="*/ 1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0" y="0"/>
                      </a:moveTo>
                      <a:lnTo>
                        <a:pt x="3" y="11"/>
                      </a:lnTo>
                      <a:lnTo>
                        <a:pt x="6" y="16"/>
                      </a:lnTo>
                      <a:lnTo>
                        <a:pt x="10" y="16"/>
                      </a:lnTo>
                      <a:lnTo>
                        <a:pt x="21" y="8"/>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21" name="Freeform 296"/>
                <p:cNvSpPr>
                  <a:spLocks/>
                </p:cNvSpPr>
                <p:nvPr/>
              </p:nvSpPr>
              <p:spPr bwMode="auto">
                <a:xfrm>
                  <a:off x="1105" y="2410"/>
                  <a:ext cx="8" cy="10"/>
                </a:xfrm>
                <a:custGeom>
                  <a:avLst/>
                  <a:gdLst>
                    <a:gd name="T0" fmla="*/ 0 w 19"/>
                    <a:gd name="T1" fmla="*/ 0 h 18"/>
                    <a:gd name="T2" fmla="*/ 0 w 19"/>
                    <a:gd name="T3" fmla="*/ 1 h 18"/>
                    <a:gd name="T4" fmla="*/ 0 w 19"/>
                    <a:gd name="T5" fmla="*/ 1 h 18"/>
                    <a:gd name="T6" fmla="*/ 0 w 19"/>
                    <a:gd name="T7" fmla="*/ 1 h 18"/>
                    <a:gd name="T8" fmla="*/ 0 w 19"/>
                    <a:gd name="T9" fmla="*/ 1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0" y="0"/>
                      </a:moveTo>
                      <a:lnTo>
                        <a:pt x="7" y="2"/>
                      </a:lnTo>
                      <a:lnTo>
                        <a:pt x="15" y="5"/>
                      </a:lnTo>
                      <a:lnTo>
                        <a:pt x="18" y="7"/>
                      </a:lnTo>
                      <a:lnTo>
                        <a:pt x="15" y="17"/>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7422" name="Freeform 297"/>
                <p:cNvSpPr>
                  <a:spLocks/>
                </p:cNvSpPr>
                <p:nvPr/>
              </p:nvSpPr>
              <p:spPr bwMode="auto">
                <a:xfrm>
                  <a:off x="1111" y="2643"/>
                  <a:ext cx="23" cy="23"/>
                </a:xfrm>
                <a:custGeom>
                  <a:avLst/>
                  <a:gdLst>
                    <a:gd name="T0" fmla="*/ 0 w 53"/>
                    <a:gd name="T1" fmla="*/ 1 h 42"/>
                    <a:gd name="T2" fmla="*/ 0 w 53"/>
                    <a:gd name="T3" fmla="*/ 0 h 42"/>
                    <a:gd name="T4" fmla="*/ 0 w 53"/>
                    <a:gd name="T5" fmla="*/ 1 h 42"/>
                    <a:gd name="T6" fmla="*/ 0 w 53"/>
                    <a:gd name="T7" fmla="*/ 1 h 42"/>
                    <a:gd name="T8" fmla="*/ 0 60000 65536"/>
                    <a:gd name="T9" fmla="*/ 0 60000 65536"/>
                    <a:gd name="T10" fmla="*/ 0 60000 65536"/>
                    <a:gd name="T11" fmla="*/ 0 60000 65536"/>
                    <a:gd name="T12" fmla="*/ 0 w 53"/>
                    <a:gd name="T13" fmla="*/ 0 h 42"/>
                    <a:gd name="T14" fmla="*/ 53 w 53"/>
                    <a:gd name="T15" fmla="*/ 42 h 42"/>
                  </a:gdLst>
                  <a:ahLst/>
                  <a:cxnLst>
                    <a:cxn ang="T8">
                      <a:pos x="T0" y="T1"/>
                    </a:cxn>
                    <a:cxn ang="T9">
                      <a:pos x="T2" y="T3"/>
                    </a:cxn>
                    <a:cxn ang="T10">
                      <a:pos x="T4" y="T5"/>
                    </a:cxn>
                    <a:cxn ang="T11">
                      <a:pos x="T6" y="T7"/>
                    </a:cxn>
                  </a:cxnLst>
                  <a:rect l="T12" t="T13" r="T14" b="T15"/>
                  <a:pathLst>
                    <a:path w="53" h="42">
                      <a:moveTo>
                        <a:pt x="25" y="41"/>
                      </a:moveTo>
                      <a:lnTo>
                        <a:pt x="0" y="0"/>
                      </a:lnTo>
                      <a:lnTo>
                        <a:pt x="52" y="20"/>
                      </a:lnTo>
                      <a:lnTo>
                        <a:pt x="25" y="41"/>
                      </a:lnTo>
                    </a:path>
                  </a:pathLst>
                </a:custGeom>
                <a:solidFill>
                  <a:srgbClr val="000000"/>
                </a:solidFill>
                <a:ln w="9525" cap="rnd">
                  <a:solidFill>
                    <a:schemeClr val="tx1"/>
                  </a:solidFill>
                  <a:round/>
                  <a:headEnd/>
                  <a:tailEnd/>
                </a:ln>
              </p:spPr>
              <p:txBody>
                <a:bodyPr/>
                <a:lstStyle/>
                <a:p>
                  <a:endParaRPr lang="ja-JP" altLang="en-US"/>
                </a:p>
              </p:txBody>
            </p:sp>
            <p:sp>
              <p:nvSpPr>
                <p:cNvPr id="177423" name="Freeform 298"/>
                <p:cNvSpPr>
                  <a:spLocks/>
                </p:cNvSpPr>
                <p:nvPr/>
              </p:nvSpPr>
              <p:spPr bwMode="auto">
                <a:xfrm>
                  <a:off x="1156" y="2434"/>
                  <a:ext cx="25" cy="16"/>
                </a:xfrm>
                <a:custGeom>
                  <a:avLst/>
                  <a:gdLst>
                    <a:gd name="T0" fmla="*/ 0 w 58"/>
                    <a:gd name="T1" fmla="*/ 1 h 29"/>
                    <a:gd name="T2" fmla="*/ 0 w 58"/>
                    <a:gd name="T3" fmla="*/ 0 h 29"/>
                    <a:gd name="T4" fmla="*/ 0 w 58"/>
                    <a:gd name="T5" fmla="*/ 0 h 29"/>
                    <a:gd name="T6" fmla="*/ 0 w 58"/>
                    <a:gd name="T7" fmla="*/ 1 h 29"/>
                    <a:gd name="T8" fmla="*/ 0 60000 65536"/>
                    <a:gd name="T9" fmla="*/ 0 60000 65536"/>
                    <a:gd name="T10" fmla="*/ 0 60000 65536"/>
                    <a:gd name="T11" fmla="*/ 0 60000 65536"/>
                    <a:gd name="T12" fmla="*/ 0 w 58"/>
                    <a:gd name="T13" fmla="*/ 0 h 29"/>
                    <a:gd name="T14" fmla="*/ 58 w 58"/>
                    <a:gd name="T15" fmla="*/ 29 h 29"/>
                  </a:gdLst>
                  <a:ahLst/>
                  <a:cxnLst>
                    <a:cxn ang="T8">
                      <a:pos x="T0" y="T1"/>
                    </a:cxn>
                    <a:cxn ang="T9">
                      <a:pos x="T2" y="T3"/>
                    </a:cxn>
                    <a:cxn ang="T10">
                      <a:pos x="T4" y="T5"/>
                    </a:cxn>
                    <a:cxn ang="T11">
                      <a:pos x="T6" y="T7"/>
                    </a:cxn>
                  </a:cxnLst>
                  <a:rect l="T12" t="T13" r="T14" b="T15"/>
                  <a:pathLst>
                    <a:path w="58" h="29">
                      <a:moveTo>
                        <a:pt x="44" y="28"/>
                      </a:moveTo>
                      <a:lnTo>
                        <a:pt x="0" y="0"/>
                      </a:lnTo>
                      <a:lnTo>
                        <a:pt x="57" y="0"/>
                      </a:lnTo>
                      <a:lnTo>
                        <a:pt x="44" y="28"/>
                      </a:lnTo>
                    </a:path>
                  </a:pathLst>
                </a:custGeom>
                <a:solidFill>
                  <a:srgbClr val="000000"/>
                </a:solidFill>
                <a:ln w="9525" cap="rnd">
                  <a:solidFill>
                    <a:schemeClr val="tx1"/>
                  </a:solidFill>
                  <a:round/>
                  <a:headEnd/>
                  <a:tailEnd/>
                </a:ln>
              </p:spPr>
              <p:txBody>
                <a:bodyPr/>
                <a:lstStyle/>
                <a:p>
                  <a:endParaRPr lang="ja-JP" altLang="en-US"/>
                </a:p>
              </p:txBody>
            </p:sp>
            <p:sp>
              <p:nvSpPr>
                <p:cNvPr id="177424" name="Freeform 299"/>
                <p:cNvSpPr>
                  <a:spLocks/>
                </p:cNvSpPr>
                <p:nvPr/>
              </p:nvSpPr>
              <p:spPr bwMode="auto">
                <a:xfrm>
                  <a:off x="884" y="3300"/>
                  <a:ext cx="1" cy="92"/>
                </a:xfrm>
                <a:custGeom>
                  <a:avLst/>
                  <a:gdLst>
                    <a:gd name="T0" fmla="*/ 0 w 1"/>
                    <a:gd name="T1" fmla="*/ 0 h 92"/>
                    <a:gd name="T2" fmla="*/ 0 w 1"/>
                    <a:gd name="T3" fmla="*/ 92 h 92"/>
                    <a:gd name="T4" fmla="*/ 0 60000 65536"/>
                    <a:gd name="T5" fmla="*/ 0 60000 65536"/>
                    <a:gd name="T6" fmla="*/ 0 w 1"/>
                    <a:gd name="T7" fmla="*/ 0 h 92"/>
                    <a:gd name="T8" fmla="*/ 1 w 1"/>
                    <a:gd name="T9" fmla="*/ 92 h 92"/>
                  </a:gdLst>
                  <a:ahLst/>
                  <a:cxnLst>
                    <a:cxn ang="T4">
                      <a:pos x="T0" y="T1"/>
                    </a:cxn>
                    <a:cxn ang="T5">
                      <a:pos x="T2" y="T3"/>
                    </a:cxn>
                  </a:cxnLst>
                  <a:rect l="T6" t="T7" r="T8" b="T9"/>
                  <a:pathLst>
                    <a:path w="1" h="92">
                      <a:moveTo>
                        <a:pt x="0" y="0"/>
                      </a:moveTo>
                      <a:cubicBezTo>
                        <a:pt x="0" y="30"/>
                        <a:pt x="0" y="61"/>
                        <a:pt x="0" y="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7425" name="Freeform 300"/>
                <p:cNvSpPr>
                  <a:spLocks/>
                </p:cNvSpPr>
                <p:nvPr/>
              </p:nvSpPr>
              <p:spPr bwMode="auto">
                <a:xfrm>
                  <a:off x="952" y="3292"/>
                  <a:ext cx="1" cy="92"/>
                </a:xfrm>
                <a:custGeom>
                  <a:avLst/>
                  <a:gdLst>
                    <a:gd name="T0" fmla="*/ 0 w 1"/>
                    <a:gd name="T1" fmla="*/ 0 h 92"/>
                    <a:gd name="T2" fmla="*/ 0 w 1"/>
                    <a:gd name="T3" fmla="*/ 92 h 92"/>
                    <a:gd name="T4" fmla="*/ 0 60000 65536"/>
                    <a:gd name="T5" fmla="*/ 0 60000 65536"/>
                    <a:gd name="T6" fmla="*/ 0 w 1"/>
                    <a:gd name="T7" fmla="*/ 0 h 92"/>
                    <a:gd name="T8" fmla="*/ 1 w 1"/>
                    <a:gd name="T9" fmla="*/ 92 h 92"/>
                  </a:gdLst>
                  <a:ahLst/>
                  <a:cxnLst>
                    <a:cxn ang="T4">
                      <a:pos x="T0" y="T1"/>
                    </a:cxn>
                    <a:cxn ang="T5">
                      <a:pos x="T2" y="T3"/>
                    </a:cxn>
                  </a:cxnLst>
                  <a:rect l="T6" t="T7" r="T8" b="T9"/>
                  <a:pathLst>
                    <a:path w="1" h="92">
                      <a:moveTo>
                        <a:pt x="0" y="0"/>
                      </a:moveTo>
                      <a:cubicBezTo>
                        <a:pt x="0" y="30"/>
                        <a:pt x="0" y="61"/>
                        <a:pt x="0" y="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grpSp>
      </p:grpSp>
      <p:sp>
        <p:nvSpPr>
          <p:cNvPr id="722" name="正方形/長方形 721"/>
          <p:cNvSpPr/>
          <p:nvPr/>
        </p:nvSpPr>
        <p:spPr>
          <a:xfrm>
            <a:off x="971550" y="836613"/>
            <a:ext cx="1944688" cy="374491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40" name="円/楕円 439"/>
          <p:cNvSpPr/>
          <p:nvPr/>
        </p:nvSpPr>
        <p:spPr>
          <a:xfrm>
            <a:off x="3235325" y="4740275"/>
            <a:ext cx="1008063" cy="1081088"/>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41" name="円/楕円 440"/>
          <p:cNvSpPr/>
          <p:nvPr/>
        </p:nvSpPr>
        <p:spPr>
          <a:xfrm>
            <a:off x="5761038" y="5445125"/>
            <a:ext cx="1008062" cy="10795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cxnSp>
        <p:nvCxnSpPr>
          <p:cNvPr id="443" name="直線矢印コネクタ 442"/>
          <p:cNvCxnSpPr/>
          <p:nvPr/>
        </p:nvCxnSpPr>
        <p:spPr>
          <a:xfrm flipH="1">
            <a:off x="4284663" y="5229225"/>
            <a:ext cx="287337"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6" name="直線矢印コネクタ 445"/>
          <p:cNvCxnSpPr/>
          <p:nvPr/>
        </p:nvCxnSpPr>
        <p:spPr>
          <a:xfrm>
            <a:off x="5076825" y="5300663"/>
            <a:ext cx="647700" cy="5762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7177" name="テキスト ボックス 449"/>
          <p:cNvSpPr txBox="1">
            <a:spLocks noChangeArrowheads="1"/>
          </p:cNvSpPr>
          <p:nvPr/>
        </p:nvSpPr>
        <p:spPr bwMode="auto">
          <a:xfrm>
            <a:off x="4643438" y="4975225"/>
            <a:ext cx="493712"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00"/>
                </a:solidFill>
                <a:latin typeface="Times" panose="02020603050405020304" pitchFamily="18" charset="0"/>
              </a:rPr>
              <a:t>バンパー</a:t>
            </a:r>
          </a:p>
        </p:txBody>
      </p:sp>
      <p:sp>
        <p:nvSpPr>
          <p:cNvPr id="177178" name="テキスト ボックス 455"/>
          <p:cNvSpPr txBox="1">
            <a:spLocks noChangeArrowheads="1"/>
          </p:cNvSpPr>
          <p:nvPr/>
        </p:nvSpPr>
        <p:spPr bwMode="auto">
          <a:xfrm>
            <a:off x="5651500" y="2997200"/>
            <a:ext cx="49371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00"/>
                </a:solidFill>
                <a:latin typeface="Times" panose="02020603050405020304" pitchFamily="18" charset="0"/>
              </a:rPr>
              <a:t>バルーン</a:t>
            </a:r>
          </a:p>
        </p:txBody>
      </p:sp>
      <p:sp>
        <p:nvSpPr>
          <p:cNvPr id="177179" name="テキスト ボックス 444"/>
          <p:cNvSpPr txBox="1">
            <a:spLocks noChangeArrowheads="1"/>
          </p:cNvSpPr>
          <p:nvPr/>
        </p:nvSpPr>
        <p:spPr bwMode="auto">
          <a:xfrm>
            <a:off x="8351838" y="33338"/>
            <a:ext cx="604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a:t>６４</a:t>
            </a:r>
          </a:p>
        </p:txBody>
      </p:sp>
      <p:sp>
        <p:nvSpPr>
          <p:cNvPr id="447"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D48</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txBox="1">
            <a:spLocks noChangeArrowheads="1"/>
          </p:cNvSpPr>
          <p:nvPr/>
        </p:nvSpPr>
        <p:spPr bwMode="auto">
          <a:xfrm>
            <a:off x="683756" y="107663"/>
            <a:ext cx="7776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dirty="0">
                <a:solidFill>
                  <a:schemeClr val="tx2"/>
                </a:solidFill>
                <a:latin typeface="ＭＳ ゴシック" panose="020B0609070205080204" pitchFamily="49" charset="-128"/>
                <a:ea typeface="ＭＳ ゴシック" panose="020B0609070205080204" pitchFamily="49" charset="-128"/>
              </a:rPr>
              <a:t>重症心身</a:t>
            </a:r>
            <a:r>
              <a:rPr lang="ja-JP" altLang="en-US" dirty="0" smtClean="0">
                <a:solidFill>
                  <a:schemeClr val="tx2"/>
                </a:solidFill>
                <a:latin typeface="ＭＳ ゴシック" panose="020B0609070205080204" pitchFamily="49" charset="-128"/>
                <a:ea typeface="ＭＳ ゴシック" panose="020B0609070205080204" pitchFamily="49" charset="-128"/>
              </a:rPr>
              <a:t>障害児者等で</a:t>
            </a:r>
            <a:r>
              <a:rPr lang="ja-JP" altLang="en-US" dirty="0">
                <a:solidFill>
                  <a:schemeClr val="tx2"/>
                </a:solidFill>
                <a:latin typeface="ＭＳ ゴシック" panose="020B0609070205080204" pitchFamily="49" charset="-128"/>
                <a:ea typeface="ＭＳ ゴシック" panose="020B0609070205080204" pitchFamily="49" charset="-128"/>
              </a:rPr>
              <a:t>の胃瘻の注意点 １</a:t>
            </a:r>
            <a:endParaRPr lang="ja-JP" altLang="en-US" u="sng" dirty="0">
              <a:solidFill>
                <a:schemeClr val="tx2"/>
              </a:solidFill>
              <a:latin typeface="ＭＳ ゴシック" panose="020B0609070205080204" pitchFamily="49" charset="-128"/>
              <a:ea typeface="ＭＳ ゴシック" panose="020B0609070205080204" pitchFamily="49" charset="-128"/>
            </a:endParaRPr>
          </a:p>
        </p:txBody>
      </p:sp>
      <p:sp>
        <p:nvSpPr>
          <p:cNvPr id="178179" name="Rectangle 6"/>
          <p:cNvSpPr>
            <a:spLocks noChangeArrowheads="1"/>
          </p:cNvSpPr>
          <p:nvPr/>
        </p:nvSpPr>
        <p:spPr bwMode="auto">
          <a:xfrm>
            <a:off x="685800" y="773113"/>
            <a:ext cx="7772400" cy="76200"/>
          </a:xfrm>
          <a:prstGeom prst="rect">
            <a:avLst/>
          </a:prstGeom>
          <a:gradFill rotWithShape="0">
            <a:gsLst>
              <a:gs pos="0">
                <a:srgbClr val="17175E"/>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grpSp>
        <p:nvGrpSpPr>
          <p:cNvPr id="178180" name="図形グループ 677"/>
          <p:cNvGrpSpPr>
            <a:grpSpLocks/>
          </p:cNvGrpSpPr>
          <p:nvPr/>
        </p:nvGrpSpPr>
        <p:grpSpPr bwMode="auto">
          <a:xfrm>
            <a:off x="3563938" y="3022600"/>
            <a:ext cx="2112962" cy="3070225"/>
            <a:chOff x="646113" y="3743325"/>
            <a:chExt cx="1258888" cy="2713038"/>
          </a:xfrm>
        </p:grpSpPr>
        <p:grpSp>
          <p:nvGrpSpPr>
            <p:cNvPr id="178477" name="図形グループ 672"/>
            <p:cNvGrpSpPr>
              <a:grpSpLocks/>
            </p:cNvGrpSpPr>
            <p:nvPr/>
          </p:nvGrpSpPr>
          <p:grpSpPr bwMode="auto">
            <a:xfrm>
              <a:off x="646113" y="5648325"/>
              <a:ext cx="1258888" cy="434975"/>
              <a:chOff x="646113" y="5648325"/>
              <a:chExt cx="1258888" cy="434975"/>
            </a:xfrm>
          </p:grpSpPr>
          <p:sp>
            <p:nvSpPr>
              <p:cNvPr id="178759" name="Freeform 19"/>
              <p:cNvSpPr>
                <a:spLocks/>
              </p:cNvSpPr>
              <p:nvPr/>
            </p:nvSpPr>
            <p:spPr bwMode="auto">
              <a:xfrm>
                <a:off x="779463" y="5648325"/>
                <a:ext cx="393700" cy="50800"/>
              </a:xfrm>
              <a:custGeom>
                <a:avLst/>
                <a:gdLst>
                  <a:gd name="T0" fmla="*/ 0 w 248"/>
                  <a:gd name="T1" fmla="*/ 0 h 32"/>
                  <a:gd name="T2" fmla="*/ 2147483647 w 248"/>
                  <a:gd name="T3" fmla="*/ 2147483647 h 32"/>
                  <a:gd name="T4" fmla="*/ 2147483647 w 248"/>
                  <a:gd name="T5" fmla="*/ 2147483647 h 32"/>
                  <a:gd name="T6" fmla="*/ 0 60000 65536"/>
                  <a:gd name="T7" fmla="*/ 0 60000 65536"/>
                  <a:gd name="T8" fmla="*/ 0 60000 65536"/>
                  <a:gd name="T9" fmla="*/ 0 w 248"/>
                  <a:gd name="T10" fmla="*/ 0 h 32"/>
                  <a:gd name="T11" fmla="*/ 248 w 248"/>
                  <a:gd name="T12" fmla="*/ 32 h 32"/>
                </a:gdLst>
                <a:ahLst/>
                <a:cxnLst>
                  <a:cxn ang="T6">
                    <a:pos x="T0" y="T1"/>
                  </a:cxn>
                  <a:cxn ang="T7">
                    <a:pos x="T2" y="T3"/>
                  </a:cxn>
                  <a:cxn ang="T8">
                    <a:pos x="T4" y="T5"/>
                  </a:cxn>
                </a:cxnLst>
                <a:rect l="T9" t="T10" r="T11" b="T12"/>
                <a:pathLst>
                  <a:path w="248" h="32">
                    <a:moveTo>
                      <a:pt x="0" y="0"/>
                    </a:moveTo>
                    <a:cubicBezTo>
                      <a:pt x="83" y="13"/>
                      <a:pt x="115" y="18"/>
                      <a:pt x="216" y="24"/>
                    </a:cubicBezTo>
                    <a:cubicBezTo>
                      <a:pt x="226" y="26"/>
                      <a:pt x="248" y="32"/>
                      <a:pt x="248" y="32"/>
                    </a:cubicBezTo>
                  </a:path>
                </a:pathLst>
              </a:custGeom>
              <a:solidFill>
                <a:srgbClr val="ABAB00"/>
              </a:solidFill>
              <a:ln w="76200">
                <a:solidFill>
                  <a:srgbClr val="ABAB00"/>
                </a:solidFill>
                <a:round/>
                <a:headEnd/>
                <a:tailEnd/>
              </a:ln>
            </p:spPr>
            <p:txBody>
              <a:bodyPr wrap="none" anchor="ctr"/>
              <a:lstStyle/>
              <a:p>
                <a:endParaRPr lang="ja-JP" altLang="en-US"/>
              </a:p>
            </p:txBody>
          </p:sp>
          <p:sp>
            <p:nvSpPr>
              <p:cNvPr id="178760" name="Freeform 20"/>
              <p:cNvSpPr>
                <a:spLocks/>
              </p:cNvSpPr>
              <p:nvPr/>
            </p:nvSpPr>
            <p:spPr bwMode="auto">
              <a:xfrm>
                <a:off x="735013" y="5788025"/>
                <a:ext cx="431800" cy="63500"/>
              </a:xfrm>
              <a:custGeom>
                <a:avLst/>
                <a:gdLst>
                  <a:gd name="T0" fmla="*/ 0 w 272"/>
                  <a:gd name="T1" fmla="*/ 0 h 40"/>
                  <a:gd name="T2" fmla="*/ 2147483647 w 272"/>
                  <a:gd name="T3" fmla="*/ 2147483647 h 40"/>
                  <a:gd name="T4" fmla="*/ 2147483647 w 272"/>
                  <a:gd name="T5" fmla="*/ 2147483647 h 40"/>
                  <a:gd name="T6" fmla="*/ 2147483647 w 272"/>
                  <a:gd name="T7" fmla="*/ 2147483647 h 40"/>
                  <a:gd name="T8" fmla="*/ 0 60000 65536"/>
                  <a:gd name="T9" fmla="*/ 0 60000 65536"/>
                  <a:gd name="T10" fmla="*/ 0 60000 65536"/>
                  <a:gd name="T11" fmla="*/ 0 60000 65536"/>
                  <a:gd name="T12" fmla="*/ 0 w 272"/>
                  <a:gd name="T13" fmla="*/ 0 h 40"/>
                  <a:gd name="T14" fmla="*/ 272 w 272"/>
                  <a:gd name="T15" fmla="*/ 40 h 40"/>
                </a:gdLst>
                <a:ahLst/>
                <a:cxnLst>
                  <a:cxn ang="T8">
                    <a:pos x="T0" y="T1"/>
                  </a:cxn>
                  <a:cxn ang="T9">
                    <a:pos x="T2" y="T3"/>
                  </a:cxn>
                  <a:cxn ang="T10">
                    <a:pos x="T4" y="T5"/>
                  </a:cxn>
                  <a:cxn ang="T11">
                    <a:pos x="T6" y="T7"/>
                  </a:cxn>
                </a:cxnLst>
                <a:rect l="T12" t="T13" r="T14" b="T15"/>
                <a:pathLst>
                  <a:path w="272" h="40">
                    <a:moveTo>
                      <a:pt x="0" y="0"/>
                    </a:moveTo>
                    <a:cubicBezTo>
                      <a:pt x="63" y="15"/>
                      <a:pt x="126" y="18"/>
                      <a:pt x="192" y="24"/>
                    </a:cubicBezTo>
                    <a:cubicBezTo>
                      <a:pt x="208" y="26"/>
                      <a:pt x="224" y="28"/>
                      <a:pt x="240" y="32"/>
                    </a:cubicBezTo>
                    <a:cubicBezTo>
                      <a:pt x="250" y="34"/>
                      <a:pt x="272" y="40"/>
                      <a:pt x="272" y="40"/>
                    </a:cubicBezTo>
                  </a:path>
                </a:pathLst>
              </a:custGeom>
              <a:solidFill>
                <a:srgbClr val="ABAB00"/>
              </a:solidFill>
              <a:ln w="76200">
                <a:solidFill>
                  <a:srgbClr val="ABAB00"/>
                </a:solidFill>
                <a:round/>
                <a:headEnd/>
                <a:tailEnd/>
              </a:ln>
            </p:spPr>
            <p:txBody>
              <a:bodyPr wrap="none" anchor="ctr"/>
              <a:lstStyle/>
              <a:p>
                <a:endParaRPr lang="ja-JP" altLang="en-US"/>
              </a:p>
            </p:txBody>
          </p:sp>
          <p:sp>
            <p:nvSpPr>
              <p:cNvPr id="178761" name="Freeform 21"/>
              <p:cNvSpPr>
                <a:spLocks/>
              </p:cNvSpPr>
              <p:nvPr/>
            </p:nvSpPr>
            <p:spPr bwMode="auto">
              <a:xfrm>
                <a:off x="1376363" y="5711825"/>
                <a:ext cx="406400" cy="1588"/>
              </a:xfrm>
              <a:custGeom>
                <a:avLst/>
                <a:gdLst>
                  <a:gd name="T0" fmla="*/ 0 w 256"/>
                  <a:gd name="T1" fmla="*/ 0 h 1"/>
                  <a:gd name="T2" fmla="*/ 2147483647 w 256"/>
                  <a:gd name="T3" fmla="*/ 0 h 1"/>
                  <a:gd name="T4" fmla="*/ 0 60000 65536"/>
                  <a:gd name="T5" fmla="*/ 0 60000 65536"/>
                  <a:gd name="T6" fmla="*/ 0 w 256"/>
                  <a:gd name="T7" fmla="*/ 0 h 1"/>
                  <a:gd name="T8" fmla="*/ 256 w 256"/>
                  <a:gd name="T9" fmla="*/ 1 h 1"/>
                </a:gdLst>
                <a:ahLst/>
                <a:cxnLst>
                  <a:cxn ang="T4">
                    <a:pos x="T0" y="T1"/>
                  </a:cxn>
                  <a:cxn ang="T5">
                    <a:pos x="T2" y="T3"/>
                  </a:cxn>
                </a:cxnLst>
                <a:rect l="T6" t="T7" r="T8" b="T9"/>
                <a:pathLst>
                  <a:path w="256" h="1">
                    <a:moveTo>
                      <a:pt x="0" y="0"/>
                    </a:moveTo>
                    <a:cubicBezTo>
                      <a:pt x="85" y="0"/>
                      <a:pt x="170" y="0"/>
                      <a:pt x="256" y="0"/>
                    </a:cubicBezTo>
                  </a:path>
                </a:pathLst>
              </a:custGeom>
              <a:noFill/>
              <a:ln w="76200">
                <a:solidFill>
                  <a:srgbClr val="ABAB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8762" name="Freeform 22"/>
              <p:cNvSpPr>
                <a:spLocks/>
              </p:cNvSpPr>
              <p:nvPr/>
            </p:nvSpPr>
            <p:spPr bwMode="auto">
              <a:xfrm>
                <a:off x="1382713" y="5851525"/>
                <a:ext cx="406400" cy="38100"/>
              </a:xfrm>
              <a:custGeom>
                <a:avLst/>
                <a:gdLst>
                  <a:gd name="T0" fmla="*/ 0 w 256"/>
                  <a:gd name="T1" fmla="*/ 0 h 24"/>
                  <a:gd name="T2" fmla="*/ 2147483647 w 256"/>
                  <a:gd name="T3" fmla="*/ 2147483647 h 24"/>
                  <a:gd name="T4" fmla="*/ 0 60000 65536"/>
                  <a:gd name="T5" fmla="*/ 0 60000 65536"/>
                  <a:gd name="T6" fmla="*/ 0 w 256"/>
                  <a:gd name="T7" fmla="*/ 0 h 24"/>
                  <a:gd name="T8" fmla="*/ 256 w 256"/>
                  <a:gd name="T9" fmla="*/ 24 h 24"/>
                </a:gdLst>
                <a:ahLst/>
                <a:cxnLst>
                  <a:cxn ang="T4">
                    <a:pos x="T0" y="T1"/>
                  </a:cxn>
                  <a:cxn ang="T5">
                    <a:pos x="T2" y="T3"/>
                  </a:cxn>
                </a:cxnLst>
                <a:rect l="T6" t="T7" r="T8" b="T9"/>
                <a:pathLst>
                  <a:path w="256" h="24">
                    <a:moveTo>
                      <a:pt x="0" y="0"/>
                    </a:moveTo>
                    <a:cubicBezTo>
                      <a:pt x="84" y="12"/>
                      <a:pt x="170" y="24"/>
                      <a:pt x="256" y="24"/>
                    </a:cubicBezTo>
                  </a:path>
                </a:pathLst>
              </a:custGeom>
              <a:noFill/>
              <a:ln w="76200">
                <a:solidFill>
                  <a:srgbClr val="ABAB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8763" name="Freeform 23"/>
              <p:cNvSpPr>
                <a:spLocks/>
              </p:cNvSpPr>
              <p:nvPr/>
            </p:nvSpPr>
            <p:spPr bwMode="auto">
              <a:xfrm>
                <a:off x="1173163" y="5711825"/>
                <a:ext cx="1588" cy="139700"/>
              </a:xfrm>
              <a:custGeom>
                <a:avLst/>
                <a:gdLst>
                  <a:gd name="T0" fmla="*/ 0 w 1"/>
                  <a:gd name="T1" fmla="*/ 0 h 88"/>
                  <a:gd name="T2" fmla="*/ 0 w 1"/>
                  <a:gd name="T3" fmla="*/ 2147483647 h 88"/>
                  <a:gd name="T4" fmla="*/ 0 60000 65536"/>
                  <a:gd name="T5" fmla="*/ 0 60000 65536"/>
                  <a:gd name="T6" fmla="*/ 0 w 1"/>
                  <a:gd name="T7" fmla="*/ 0 h 88"/>
                  <a:gd name="T8" fmla="*/ 1 w 1"/>
                  <a:gd name="T9" fmla="*/ 88 h 88"/>
                </a:gdLst>
                <a:ahLst/>
                <a:cxnLst>
                  <a:cxn ang="T4">
                    <a:pos x="T0" y="T1"/>
                  </a:cxn>
                  <a:cxn ang="T5">
                    <a:pos x="T2" y="T3"/>
                  </a:cxn>
                </a:cxnLst>
                <a:rect l="T6" t="T7" r="T8" b="T9"/>
                <a:pathLst>
                  <a:path w="1" h="88">
                    <a:moveTo>
                      <a:pt x="0" y="0"/>
                    </a:moveTo>
                    <a:cubicBezTo>
                      <a:pt x="0" y="29"/>
                      <a:pt x="0" y="58"/>
                      <a:pt x="0" y="88"/>
                    </a:cubicBezTo>
                  </a:path>
                </a:pathLst>
              </a:custGeom>
              <a:solidFill>
                <a:srgbClr val="ABAB00"/>
              </a:solidFill>
              <a:ln w="76200">
                <a:solidFill>
                  <a:srgbClr val="ABAB00"/>
                </a:solidFill>
                <a:round/>
                <a:headEnd/>
                <a:tailEnd/>
              </a:ln>
            </p:spPr>
            <p:txBody>
              <a:bodyPr wrap="none" anchor="ctr"/>
              <a:lstStyle/>
              <a:p>
                <a:endParaRPr lang="ja-JP" altLang="en-US"/>
              </a:p>
            </p:txBody>
          </p:sp>
          <p:sp>
            <p:nvSpPr>
              <p:cNvPr id="178764" name="Freeform 24"/>
              <p:cNvSpPr>
                <a:spLocks/>
              </p:cNvSpPr>
              <p:nvPr/>
            </p:nvSpPr>
            <p:spPr bwMode="auto">
              <a:xfrm>
                <a:off x="1376363" y="5718175"/>
                <a:ext cx="12700" cy="127000"/>
              </a:xfrm>
              <a:custGeom>
                <a:avLst/>
                <a:gdLst>
                  <a:gd name="T0" fmla="*/ 0 w 8"/>
                  <a:gd name="T1" fmla="*/ 0 h 80"/>
                  <a:gd name="T2" fmla="*/ 2147483647 w 8"/>
                  <a:gd name="T3" fmla="*/ 2147483647 h 80"/>
                  <a:gd name="T4" fmla="*/ 2147483647 w 8"/>
                  <a:gd name="T5" fmla="*/ 2147483647 h 80"/>
                  <a:gd name="T6" fmla="*/ 0 60000 65536"/>
                  <a:gd name="T7" fmla="*/ 0 60000 65536"/>
                  <a:gd name="T8" fmla="*/ 0 60000 65536"/>
                  <a:gd name="T9" fmla="*/ 0 w 8"/>
                  <a:gd name="T10" fmla="*/ 0 h 80"/>
                  <a:gd name="T11" fmla="*/ 8 w 8"/>
                  <a:gd name="T12" fmla="*/ 80 h 80"/>
                </a:gdLst>
                <a:ahLst/>
                <a:cxnLst>
                  <a:cxn ang="T6">
                    <a:pos x="T0" y="T1"/>
                  </a:cxn>
                  <a:cxn ang="T7">
                    <a:pos x="T2" y="T3"/>
                  </a:cxn>
                  <a:cxn ang="T8">
                    <a:pos x="T4" y="T5"/>
                  </a:cxn>
                </a:cxnLst>
                <a:rect l="T9" t="T10" r="T11" b="T12"/>
                <a:pathLst>
                  <a:path w="8" h="80">
                    <a:moveTo>
                      <a:pt x="0" y="0"/>
                    </a:moveTo>
                    <a:cubicBezTo>
                      <a:pt x="1" y="14"/>
                      <a:pt x="2" y="29"/>
                      <a:pt x="4" y="44"/>
                    </a:cubicBezTo>
                    <a:cubicBezTo>
                      <a:pt x="5" y="56"/>
                      <a:pt x="8" y="80"/>
                      <a:pt x="8" y="80"/>
                    </a:cubicBezTo>
                  </a:path>
                </a:pathLst>
              </a:custGeom>
              <a:noFill/>
              <a:ln w="76200">
                <a:solidFill>
                  <a:srgbClr val="ABAB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nvGrpSpPr>
              <p:cNvPr id="178765" name="Group 25"/>
              <p:cNvGrpSpPr>
                <a:grpSpLocks/>
              </p:cNvGrpSpPr>
              <p:nvPr/>
            </p:nvGrpSpPr>
            <p:grpSpPr bwMode="auto">
              <a:xfrm>
                <a:off x="646113" y="5803900"/>
                <a:ext cx="522288" cy="257175"/>
                <a:chOff x="516" y="3474"/>
                <a:chExt cx="329" cy="162"/>
              </a:xfrm>
            </p:grpSpPr>
            <p:sp>
              <p:nvSpPr>
                <p:cNvPr id="178769" name="Freeform 26"/>
                <p:cNvSpPr>
                  <a:spLocks/>
                </p:cNvSpPr>
                <p:nvPr/>
              </p:nvSpPr>
              <p:spPr bwMode="auto">
                <a:xfrm>
                  <a:off x="516" y="3474"/>
                  <a:ext cx="329" cy="126"/>
                </a:xfrm>
                <a:custGeom>
                  <a:avLst/>
                  <a:gdLst>
                    <a:gd name="T0" fmla="*/ 0 w 329"/>
                    <a:gd name="T1" fmla="*/ 126 h 126"/>
                    <a:gd name="T2" fmla="*/ 180 w 329"/>
                    <a:gd name="T3" fmla="*/ 46 h 126"/>
                    <a:gd name="T4" fmla="*/ 328 w 329"/>
                    <a:gd name="T5" fmla="*/ 54 h 126"/>
                    <a:gd name="T6" fmla="*/ 0 60000 65536"/>
                    <a:gd name="T7" fmla="*/ 0 60000 65536"/>
                    <a:gd name="T8" fmla="*/ 0 60000 65536"/>
                    <a:gd name="T9" fmla="*/ 0 w 329"/>
                    <a:gd name="T10" fmla="*/ 0 h 126"/>
                    <a:gd name="T11" fmla="*/ 329 w 329"/>
                    <a:gd name="T12" fmla="*/ 126 h 126"/>
                  </a:gdLst>
                  <a:ahLst/>
                  <a:cxnLst>
                    <a:cxn ang="T6">
                      <a:pos x="T0" y="T1"/>
                    </a:cxn>
                    <a:cxn ang="T7">
                      <a:pos x="T2" y="T3"/>
                    </a:cxn>
                    <a:cxn ang="T8">
                      <a:pos x="T4" y="T5"/>
                    </a:cxn>
                  </a:cxnLst>
                  <a:rect l="T9" t="T10" r="T11" b="T12"/>
                  <a:pathLst>
                    <a:path w="329" h="126">
                      <a:moveTo>
                        <a:pt x="0" y="126"/>
                      </a:moveTo>
                      <a:cubicBezTo>
                        <a:pt x="17" y="73"/>
                        <a:pt x="130" y="52"/>
                        <a:pt x="180" y="46"/>
                      </a:cubicBezTo>
                      <a:cubicBezTo>
                        <a:pt x="329" y="50"/>
                        <a:pt x="328" y="0"/>
                        <a:pt x="328" y="54"/>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8770" name="Freeform 27"/>
                <p:cNvSpPr>
                  <a:spLocks/>
                </p:cNvSpPr>
                <p:nvPr/>
              </p:nvSpPr>
              <p:spPr bwMode="auto">
                <a:xfrm>
                  <a:off x="555" y="3516"/>
                  <a:ext cx="285" cy="120"/>
                </a:xfrm>
                <a:custGeom>
                  <a:avLst/>
                  <a:gdLst>
                    <a:gd name="T0" fmla="*/ 285 w 285"/>
                    <a:gd name="T1" fmla="*/ 0 h 120"/>
                    <a:gd name="T2" fmla="*/ 261 w 285"/>
                    <a:gd name="T3" fmla="*/ 28 h 120"/>
                    <a:gd name="T4" fmla="*/ 237 w 285"/>
                    <a:gd name="T5" fmla="*/ 56 h 120"/>
                    <a:gd name="T6" fmla="*/ 221 w 285"/>
                    <a:gd name="T7" fmla="*/ 40 h 120"/>
                    <a:gd name="T8" fmla="*/ 213 w 285"/>
                    <a:gd name="T9" fmla="*/ 64 h 120"/>
                    <a:gd name="T10" fmla="*/ 201 w 285"/>
                    <a:gd name="T11" fmla="*/ 72 h 120"/>
                    <a:gd name="T12" fmla="*/ 165 w 285"/>
                    <a:gd name="T13" fmla="*/ 76 h 120"/>
                    <a:gd name="T14" fmla="*/ 133 w 285"/>
                    <a:gd name="T15" fmla="*/ 64 h 120"/>
                    <a:gd name="T16" fmla="*/ 85 w 285"/>
                    <a:gd name="T17" fmla="*/ 76 h 120"/>
                    <a:gd name="T18" fmla="*/ 41 w 285"/>
                    <a:gd name="T19" fmla="*/ 104 h 120"/>
                    <a:gd name="T20" fmla="*/ 9 w 285"/>
                    <a:gd name="T21" fmla="*/ 104 h 120"/>
                    <a:gd name="T22" fmla="*/ 1 w 285"/>
                    <a:gd name="T23" fmla="*/ 12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5"/>
                    <a:gd name="T37" fmla="*/ 0 h 120"/>
                    <a:gd name="T38" fmla="*/ 285 w 285"/>
                    <a:gd name="T39" fmla="*/ 120 h 1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5" h="120">
                      <a:moveTo>
                        <a:pt x="285" y="0"/>
                      </a:moveTo>
                      <a:cubicBezTo>
                        <a:pt x="281" y="35"/>
                        <a:pt x="283" y="61"/>
                        <a:pt x="261" y="28"/>
                      </a:cubicBezTo>
                      <a:cubicBezTo>
                        <a:pt x="255" y="43"/>
                        <a:pt x="253" y="50"/>
                        <a:pt x="237" y="56"/>
                      </a:cubicBezTo>
                      <a:cubicBezTo>
                        <a:pt x="237" y="56"/>
                        <a:pt x="231" y="29"/>
                        <a:pt x="221" y="40"/>
                      </a:cubicBezTo>
                      <a:cubicBezTo>
                        <a:pt x="215" y="45"/>
                        <a:pt x="220" y="59"/>
                        <a:pt x="213" y="64"/>
                      </a:cubicBezTo>
                      <a:cubicBezTo>
                        <a:pt x="209" y="66"/>
                        <a:pt x="205" y="69"/>
                        <a:pt x="201" y="72"/>
                      </a:cubicBezTo>
                      <a:cubicBezTo>
                        <a:pt x="191" y="42"/>
                        <a:pt x="180" y="65"/>
                        <a:pt x="165" y="76"/>
                      </a:cubicBezTo>
                      <a:cubicBezTo>
                        <a:pt x="154" y="60"/>
                        <a:pt x="150" y="58"/>
                        <a:pt x="133" y="64"/>
                      </a:cubicBezTo>
                      <a:cubicBezTo>
                        <a:pt x="117" y="86"/>
                        <a:pt x="109" y="84"/>
                        <a:pt x="85" y="76"/>
                      </a:cubicBezTo>
                      <a:cubicBezTo>
                        <a:pt x="67" y="81"/>
                        <a:pt x="60" y="97"/>
                        <a:pt x="41" y="104"/>
                      </a:cubicBezTo>
                      <a:cubicBezTo>
                        <a:pt x="29" y="86"/>
                        <a:pt x="25" y="93"/>
                        <a:pt x="9" y="104"/>
                      </a:cubicBezTo>
                      <a:cubicBezTo>
                        <a:pt x="0" y="117"/>
                        <a:pt x="1" y="111"/>
                        <a:pt x="1" y="12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grpSp>
            <p:nvGrpSpPr>
              <p:cNvPr id="178766" name="Group 28"/>
              <p:cNvGrpSpPr>
                <a:grpSpLocks/>
              </p:cNvGrpSpPr>
              <p:nvPr/>
            </p:nvGrpSpPr>
            <p:grpSpPr bwMode="auto">
              <a:xfrm flipH="1">
                <a:off x="1382713" y="5826125"/>
                <a:ext cx="522288" cy="257175"/>
                <a:chOff x="516" y="3474"/>
                <a:chExt cx="329" cy="162"/>
              </a:xfrm>
            </p:grpSpPr>
            <p:sp>
              <p:nvSpPr>
                <p:cNvPr id="178767" name="Freeform 29"/>
                <p:cNvSpPr>
                  <a:spLocks/>
                </p:cNvSpPr>
                <p:nvPr/>
              </p:nvSpPr>
              <p:spPr bwMode="auto">
                <a:xfrm>
                  <a:off x="516" y="3474"/>
                  <a:ext cx="329" cy="126"/>
                </a:xfrm>
                <a:custGeom>
                  <a:avLst/>
                  <a:gdLst>
                    <a:gd name="T0" fmla="*/ 0 w 329"/>
                    <a:gd name="T1" fmla="*/ 126 h 126"/>
                    <a:gd name="T2" fmla="*/ 180 w 329"/>
                    <a:gd name="T3" fmla="*/ 46 h 126"/>
                    <a:gd name="T4" fmla="*/ 328 w 329"/>
                    <a:gd name="T5" fmla="*/ 54 h 126"/>
                    <a:gd name="T6" fmla="*/ 0 60000 65536"/>
                    <a:gd name="T7" fmla="*/ 0 60000 65536"/>
                    <a:gd name="T8" fmla="*/ 0 60000 65536"/>
                    <a:gd name="T9" fmla="*/ 0 w 329"/>
                    <a:gd name="T10" fmla="*/ 0 h 126"/>
                    <a:gd name="T11" fmla="*/ 329 w 329"/>
                    <a:gd name="T12" fmla="*/ 126 h 126"/>
                  </a:gdLst>
                  <a:ahLst/>
                  <a:cxnLst>
                    <a:cxn ang="T6">
                      <a:pos x="T0" y="T1"/>
                    </a:cxn>
                    <a:cxn ang="T7">
                      <a:pos x="T2" y="T3"/>
                    </a:cxn>
                    <a:cxn ang="T8">
                      <a:pos x="T4" y="T5"/>
                    </a:cxn>
                  </a:cxnLst>
                  <a:rect l="T9" t="T10" r="T11" b="T12"/>
                  <a:pathLst>
                    <a:path w="329" h="126">
                      <a:moveTo>
                        <a:pt x="0" y="126"/>
                      </a:moveTo>
                      <a:cubicBezTo>
                        <a:pt x="17" y="73"/>
                        <a:pt x="130" y="52"/>
                        <a:pt x="180" y="46"/>
                      </a:cubicBezTo>
                      <a:cubicBezTo>
                        <a:pt x="329" y="50"/>
                        <a:pt x="328" y="0"/>
                        <a:pt x="328" y="54"/>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8768" name="Freeform 30"/>
                <p:cNvSpPr>
                  <a:spLocks/>
                </p:cNvSpPr>
                <p:nvPr/>
              </p:nvSpPr>
              <p:spPr bwMode="auto">
                <a:xfrm>
                  <a:off x="555" y="3516"/>
                  <a:ext cx="285" cy="120"/>
                </a:xfrm>
                <a:custGeom>
                  <a:avLst/>
                  <a:gdLst>
                    <a:gd name="T0" fmla="*/ 285 w 285"/>
                    <a:gd name="T1" fmla="*/ 0 h 120"/>
                    <a:gd name="T2" fmla="*/ 261 w 285"/>
                    <a:gd name="T3" fmla="*/ 28 h 120"/>
                    <a:gd name="T4" fmla="*/ 237 w 285"/>
                    <a:gd name="T5" fmla="*/ 56 h 120"/>
                    <a:gd name="T6" fmla="*/ 221 w 285"/>
                    <a:gd name="T7" fmla="*/ 40 h 120"/>
                    <a:gd name="T8" fmla="*/ 213 w 285"/>
                    <a:gd name="T9" fmla="*/ 64 h 120"/>
                    <a:gd name="T10" fmla="*/ 201 w 285"/>
                    <a:gd name="T11" fmla="*/ 72 h 120"/>
                    <a:gd name="T12" fmla="*/ 165 w 285"/>
                    <a:gd name="T13" fmla="*/ 76 h 120"/>
                    <a:gd name="T14" fmla="*/ 133 w 285"/>
                    <a:gd name="T15" fmla="*/ 64 h 120"/>
                    <a:gd name="T16" fmla="*/ 85 w 285"/>
                    <a:gd name="T17" fmla="*/ 76 h 120"/>
                    <a:gd name="T18" fmla="*/ 41 w 285"/>
                    <a:gd name="T19" fmla="*/ 104 h 120"/>
                    <a:gd name="T20" fmla="*/ 9 w 285"/>
                    <a:gd name="T21" fmla="*/ 104 h 120"/>
                    <a:gd name="T22" fmla="*/ 1 w 285"/>
                    <a:gd name="T23" fmla="*/ 12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5"/>
                    <a:gd name="T37" fmla="*/ 0 h 120"/>
                    <a:gd name="T38" fmla="*/ 285 w 285"/>
                    <a:gd name="T39" fmla="*/ 120 h 1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5" h="120">
                      <a:moveTo>
                        <a:pt x="285" y="0"/>
                      </a:moveTo>
                      <a:cubicBezTo>
                        <a:pt x="281" y="35"/>
                        <a:pt x="283" y="61"/>
                        <a:pt x="261" y="28"/>
                      </a:cubicBezTo>
                      <a:cubicBezTo>
                        <a:pt x="255" y="43"/>
                        <a:pt x="253" y="50"/>
                        <a:pt x="237" y="56"/>
                      </a:cubicBezTo>
                      <a:cubicBezTo>
                        <a:pt x="237" y="56"/>
                        <a:pt x="231" y="29"/>
                        <a:pt x="221" y="40"/>
                      </a:cubicBezTo>
                      <a:cubicBezTo>
                        <a:pt x="215" y="45"/>
                        <a:pt x="220" y="59"/>
                        <a:pt x="213" y="64"/>
                      </a:cubicBezTo>
                      <a:cubicBezTo>
                        <a:pt x="209" y="66"/>
                        <a:pt x="205" y="69"/>
                        <a:pt x="201" y="72"/>
                      </a:cubicBezTo>
                      <a:cubicBezTo>
                        <a:pt x="191" y="42"/>
                        <a:pt x="180" y="65"/>
                        <a:pt x="165" y="76"/>
                      </a:cubicBezTo>
                      <a:cubicBezTo>
                        <a:pt x="154" y="60"/>
                        <a:pt x="150" y="58"/>
                        <a:pt x="133" y="64"/>
                      </a:cubicBezTo>
                      <a:cubicBezTo>
                        <a:pt x="117" y="86"/>
                        <a:pt x="109" y="84"/>
                        <a:pt x="85" y="76"/>
                      </a:cubicBezTo>
                      <a:cubicBezTo>
                        <a:pt x="67" y="81"/>
                        <a:pt x="60" y="97"/>
                        <a:pt x="41" y="104"/>
                      </a:cubicBezTo>
                      <a:cubicBezTo>
                        <a:pt x="29" y="86"/>
                        <a:pt x="25" y="93"/>
                        <a:pt x="9" y="104"/>
                      </a:cubicBezTo>
                      <a:cubicBezTo>
                        <a:pt x="0" y="117"/>
                        <a:pt x="1" y="111"/>
                        <a:pt x="1" y="12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grpSp>
        <p:grpSp>
          <p:nvGrpSpPr>
            <p:cNvPr id="178478" name="図形グループ 673"/>
            <p:cNvGrpSpPr>
              <a:grpSpLocks/>
            </p:cNvGrpSpPr>
            <p:nvPr/>
          </p:nvGrpSpPr>
          <p:grpSpPr bwMode="auto">
            <a:xfrm>
              <a:off x="817563" y="3743325"/>
              <a:ext cx="958851" cy="2713038"/>
              <a:chOff x="817563" y="3743325"/>
              <a:chExt cx="958851" cy="2713038"/>
            </a:xfrm>
          </p:grpSpPr>
          <p:sp>
            <p:nvSpPr>
              <p:cNvPr id="178479" name="Freeform 8"/>
              <p:cNvSpPr>
                <a:spLocks/>
              </p:cNvSpPr>
              <p:nvPr/>
            </p:nvSpPr>
            <p:spPr bwMode="auto">
              <a:xfrm>
                <a:off x="831851" y="4476750"/>
                <a:ext cx="12700" cy="20638"/>
              </a:xfrm>
              <a:custGeom>
                <a:avLst/>
                <a:gdLst>
                  <a:gd name="T0" fmla="*/ 0 w 19"/>
                  <a:gd name="T1" fmla="*/ 0 h 23"/>
                  <a:gd name="T2" fmla="*/ 0 w 19"/>
                  <a:gd name="T3" fmla="*/ 0 h 23"/>
                  <a:gd name="T4" fmla="*/ 0 w 19"/>
                  <a:gd name="T5" fmla="*/ 2147483647 h 23"/>
                  <a:gd name="T6" fmla="*/ 0 w 19"/>
                  <a:gd name="T7" fmla="*/ 2147483647 h 23"/>
                  <a:gd name="T8" fmla="*/ 0 w 19"/>
                  <a:gd name="T9" fmla="*/ 2147483647 h 23"/>
                  <a:gd name="T10" fmla="*/ 0 w 19"/>
                  <a:gd name="T11" fmla="*/ 2147483647 h 23"/>
                  <a:gd name="T12" fmla="*/ 0 w 19"/>
                  <a:gd name="T13" fmla="*/ 2147483647 h 23"/>
                  <a:gd name="T14" fmla="*/ 0 w 19"/>
                  <a:gd name="T15" fmla="*/ 2147483647 h 23"/>
                  <a:gd name="T16" fmla="*/ 0 w 19"/>
                  <a:gd name="T17" fmla="*/ 2147483647 h 23"/>
                  <a:gd name="T18" fmla="*/ 0 w 19"/>
                  <a:gd name="T19" fmla="*/ 214748364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3"/>
                  <a:gd name="T32" fmla="*/ 19 w 19"/>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3">
                    <a:moveTo>
                      <a:pt x="18" y="0"/>
                    </a:moveTo>
                    <a:lnTo>
                      <a:pt x="12" y="0"/>
                    </a:lnTo>
                    <a:lnTo>
                      <a:pt x="8" y="2"/>
                    </a:lnTo>
                    <a:lnTo>
                      <a:pt x="3" y="5"/>
                    </a:lnTo>
                    <a:lnTo>
                      <a:pt x="0" y="8"/>
                    </a:lnTo>
                    <a:lnTo>
                      <a:pt x="0" y="13"/>
                    </a:lnTo>
                    <a:lnTo>
                      <a:pt x="1" y="16"/>
                    </a:lnTo>
                    <a:lnTo>
                      <a:pt x="4" y="19"/>
                    </a:lnTo>
                    <a:lnTo>
                      <a:pt x="9" y="21"/>
                    </a:lnTo>
                    <a:lnTo>
                      <a:pt x="14" y="22"/>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80" name="Line 9"/>
              <p:cNvSpPr>
                <a:spLocks noChangeShapeType="1"/>
              </p:cNvSpPr>
              <p:nvPr/>
            </p:nvSpPr>
            <p:spPr bwMode="auto">
              <a:xfrm flipH="1" flipV="1">
                <a:off x="817563" y="4498975"/>
                <a:ext cx="249238" cy="381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81" name="Freeform 10"/>
              <p:cNvSpPr>
                <a:spLocks/>
              </p:cNvSpPr>
              <p:nvPr/>
            </p:nvSpPr>
            <p:spPr bwMode="auto">
              <a:xfrm>
                <a:off x="1624013" y="3852863"/>
                <a:ext cx="87313" cy="104775"/>
              </a:xfrm>
              <a:custGeom>
                <a:avLst/>
                <a:gdLst>
                  <a:gd name="T0" fmla="*/ 0 w 123"/>
                  <a:gd name="T1" fmla="*/ 0 h 117"/>
                  <a:gd name="T2" fmla="*/ 0 w 123"/>
                  <a:gd name="T3" fmla="*/ 2147483647 h 117"/>
                  <a:gd name="T4" fmla="*/ 0 w 123"/>
                  <a:gd name="T5" fmla="*/ 2147483647 h 117"/>
                  <a:gd name="T6" fmla="*/ 0 w 123"/>
                  <a:gd name="T7" fmla="*/ 2147483647 h 117"/>
                  <a:gd name="T8" fmla="*/ 0 w 123"/>
                  <a:gd name="T9" fmla="*/ 2147483647 h 117"/>
                  <a:gd name="T10" fmla="*/ 0 w 123"/>
                  <a:gd name="T11" fmla="*/ 2147483647 h 117"/>
                  <a:gd name="T12" fmla="*/ 0 w 123"/>
                  <a:gd name="T13" fmla="*/ 2147483647 h 117"/>
                  <a:gd name="T14" fmla="*/ 0 60000 65536"/>
                  <a:gd name="T15" fmla="*/ 0 60000 65536"/>
                  <a:gd name="T16" fmla="*/ 0 60000 65536"/>
                  <a:gd name="T17" fmla="*/ 0 60000 65536"/>
                  <a:gd name="T18" fmla="*/ 0 60000 65536"/>
                  <a:gd name="T19" fmla="*/ 0 60000 65536"/>
                  <a:gd name="T20" fmla="*/ 0 60000 65536"/>
                  <a:gd name="T21" fmla="*/ 0 w 123"/>
                  <a:gd name="T22" fmla="*/ 0 h 117"/>
                  <a:gd name="T23" fmla="*/ 123 w 123"/>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117">
                    <a:moveTo>
                      <a:pt x="122" y="0"/>
                    </a:moveTo>
                    <a:lnTo>
                      <a:pt x="106" y="21"/>
                    </a:lnTo>
                    <a:lnTo>
                      <a:pt x="89" y="42"/>
                    </a:lnTo>
                    <a:lnTo>
                      <a:pt x="69" y="64"/>
                    </a:lnTo>
                    <a:lnTo>
                      <a:pt x="47" y="82"/>
                    </a:lnTo>
                    <a:lnTo>
                      <a:pt x="25" y="100"/>
                    </a:lnTo>
                    <a:lnTo>
                      <a:pt x="0" y="116"/>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82" name="Line 11"/>
              <p:cNvSpPr>
                <a:spLocks noChangeShapeType="1"/>
              </p:cNvSpPr>
              <p:nvPr/>
            </p:nvSpPr>
            <p:spPr bwMode="auto">
              <a:xfrm>
                <a:off x="1670051" y="3814763"/>
                <a:ext cx="39688" cy="3333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83" name="Line 12"/>
              <p:cNvSpPr>
                <a:spLocks noChangeShapeType="1"/>
              </p:cNvSpPr>
              <p:nvPr/>
            </p:nvSpPr>
            <p:spPr bwMode="auto">
              <a:xfrm flipH="1">
                <a:off x="1354138" y="3789363"/>
                <a:ext cx="398463" cy="4968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84" name="Line 13"/>
              <p:cNvSpPr>
                <a:spLocks noChangeShapeType="1"/>
              </p:cNvSpPr>
              <p:nvPr/>
            </p:nvSpPr>
            <p:spPr bwMode="auto">
              <a:xfrm flipH="1">
                <a:off x="1352551" y="3789363"/>
                <a:ext cx="415925" cy="5207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85" name="Freeform 14"/>
              <p:cNvSpPr>
                <a:spLocks/>
              </p:cNvSpPr>
              <p:nvPr/>
            </p:nvSpPr>
            <p:spPr bwMode="auto">
              <a:xfrm>
                <a:off x="1609726" y="3840163"/>
                <a:ext cx="98425" cy="114300"/>
              </a:xfrm>
              <a:custGeom>
                <a:avLst/>
                <a:gdLst>
                  <a:gd name="T0" fmla="*/ 0 w 141"/>
                  <a:gd name="T1" fmla="*/ 2147483647 h 128"/>
                  <a:gd name="T2" fmla="*/ 0 w 141"/>
                  <a:gd name="T3" fmla="*/ 2147483647 h 128"/>
                  <a:gd name="T4" fmla="*/ 0 w 141"/>
                  <a:gd name="T5" fmla="*/ 2147483647 h 128"/>
                  <a:gd name="T6" fmla="*/ 0 w 141"/>
                  <a:gd name="T7" fmla="*/ 0 h 128"/>
                  <a:gd name="T8" fmla="*/ 0 w 141"/>
                  <a:gd name="T9" fmla="*/ 2147483647 h 128"/>
                  <a:gd name="T10" fmla="*/ 0 60000 65536"/>
                  <a:gd name="T11" fmla="*/ 0 60000 65536"/>
                  <a:gd name="T12" fmla="*/ 0 60000 65536"/>
                  <a:gd name="T13" fmla="*/ 0 60000 65536"/>
                  <a:gd name="T14" fmla="*/ 0 60000 65536"/>
                  <a:gd name="T15" fmla="*/ 0 w 141"/>
                  <a:gd name="T16" fmla="*/ 0 h 128"/>
                  <a:gd name="T17" fmla="*/ 141 w 141"/>
                  <a:gd name="T18" fmla="*/ 128 h 128"/>
                </a:gdLst>
                <a:ahLst/>
                <a:cxnLst>
                  <a:cxn ang="T10">
                    <a:pos x="T0" y="T1"/>
                  </a:cxn>
                  <a:cxn ang="T11">
                    <a:pos x="T2" y="T3"/>
                  </a:cxn>
                  <a:cxn ang="T12">
                    <a:pos x="T4" y="T5"/>
                  </a:cxn>
                  <a:cxn ang="T13">
                    <a:pos x="T6" y="T7"/>
                  </a:cxn>
                  <a:cxn ang="T14">
                    <a:pos x="T8" y="T9"/>
                  </a:cxn>
                </a:cxnLst>
                <a:rect l="T15" t="T16" r="T17" b="T18"/>
                <a:pathLst>
                  <a:path w="141" h="128">
                    <a:moveTo>
                      <a:pt x="140" y="14"/>
                    </a:moveTo>
                    <a:lnTo>
                      <a:pt x="21" y="127"/>
                    </a:lnTo>
                    <a:lnTo>
                      <a:pt x="0" y="113"/>
                    </a:lnTo>
                    <a:lnTo>
                      <a:pt x="119" y="0"/>
                    </a:lnTo>
                    <a:lnTo>
                      <a:pt x="140" y="14"/>
                    </a:lnTo>
                  </a:path>
                </a:pathLst>
              </a:custGeom>
              <a:solidFill>
                <a:srgbClr val="FFFFFF"/>
              </a:solidFill>
              <a:ln w="9525" cap="rnd">
                <a:solidFill>
                  <a:schemeClr val="tx1"/>
                </a:solidFill>
                <a:round/>
                <a:headEnd/>
                <a:tailEnd/>
              </a:ln>
            </p:spPr>
            <p:txBody>
              <a:bodyPr/>
              <a:lstStyle/>
              <a:p>
                <a:endParaRPr lang="ja-JP" altLang="en-US"/>
              </a:p>
            </p:txBody>
          </p:sp>
          <p:sp>
            <p:nvSpPr>
              <p:cNvPr id="178486" name="Line 15"/>
              <p:cNvSpPr>
                <a:spLocks noChangeShapeType="1"/>
              </p:cNvSpPr>
              <p:nvPr/>
            </p:nvSpPr>
            <p:spPr bwMode="auto">
              <a:xfrm flipH="1">
                <a:off x="1352551" y="3794125"/>
                <a:ext cx="423863" cy="52863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87" name="Freeform 16"/>
              <p:cNvSpPr>
                <a:spLocks/>
              </p:cNvSpPr>
              <p:nvPr/>
            </p:nvSpPr>
            <p:spPr bwMode="auto">
              <a:xfrm>
                <a:off x="1752601" y="3775075"/>
                <a:ext cx="17463" cy="15875"/>
              </a:xfrm>
              <a:custGeom>
                <a:avLst/>
                <a:gdLst>
                  <a:gd name="T0" fmla="*/ 0 w 25"/>
                  <a:gd name="T1" fmla="*/ 2147483647 h 17"/>
                  <a:gd name="T2" fmla="*/ 0 w 25"/>
                  <a:gd name="T3" fmla="*/ 2147483647 h 17"/>
                  <a:gd name="T4" fmla="*/ 0 w 25"/>
                  <a:gd name="T5" fmla="*/ 2147483647 h 17"/>
                  <a:gd name="T6" fmla="*/ 0 w 25"/>
                  <a:gd name="T7" fmla="*/ 2147483647 h 17"/>
                  <a:gd name="T8" fmla="*/ 0 w 25"/>
                  <a:gd name="T9" fmla="*/ 0 h 17"/>
                  <a:gd name="T10" fmla="*/ 0 w 25"/>
                  <a:gd name="T11" fmla="*/ 0 h 17"/>
                  <a:gd name="T12" fmla="*/ 0 w 25"/>
                  <a:gd name="T13" fmla="*/ 0 h 17"/>
                  <a:gd name="T14" fmla="*/ 0 w 25"/>
                  <a:gd name="T15" fmla="*/ 2147483647 h 17"/>
                  <a:gd name="T16" fmla="*/ 0 w 25"/>
                  <a:gd name="T17" fmla="*/ 2147483647 h 17"/>
                  <a:gd name="T18" fmla="*/ 0 w 25"/>
                  <a:gd name="T19" fmla="*/ 2147483647 h 17"/>
                  <a:gd name="T20" fmla="*/ 0 w 25"/>
                  <a:gd name="T21" fmla="*/ 214748364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17"/>
                  <a:gd name="T35" fmla="*/ 25 w 25"/>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17">
                    <a:moveTo>
                      <a:pt x="0" y="16"/>
                    </a:moveTo>
                    <a:lnTo>
                      <a:pt x="1" y="11"/>
                    </a:lnTo>
                    <a:lnTo>
                      <a:pt x="4" y="5"/>
                    </a:lnTo>
                    <a:lnTo>
                      <a:pt x="10" y="2"/>
                    </a:lnTo>
                    <a:lnTo>
                      <a:pt x="15" y="0"/>
                    </a:lnTo>
                    <a:lnTo>
                      <a:pt x="20" y="2"/>
                    </a:lnTo>
                    <a:lnTo>
                      <a:pt x="22" y="5"/>
                    </a:lnTo>
                    <a:lnTo>
                      <a:pt x="24" y="11"/>
                    </a:lnTo>
                    <a:lnTo>
                      <a:pt x="24" y="16"/>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88" name="Freeform 17"/>
              <p:cNvSpPr>
                <a:spLocks/>
              </p:cNvSpPr>
              <p:nvPr/>
            </p:nvSpPr>
            <p:spPr bwMode="auto">
              <a:xfrm>
                <a:off x="1762126" y="3776663"/>
                <a:ext cx="14288" cy="15875"/>
              </a:xfrm>
              <a:custGeom>
                <a:avLst/>
                <a:gdLst>
                  <a:gd name="T0" fmla="*/ 0 w 20"/>
                  <a:gd name="T1" fmla="*/ 0 h 17"/>
                  <a:gd name="T2" fmla="*/ 0 w 20"/>
                  <a:gd name="T3" fmla="*/ 2147483647 h 17"/>
                  <a:gd name="T4" fmla="*/ 0 w 20"/>
                  <a:gd name="T5" fmla="*/ 2147483647 h 17"/>
                  <a:gd name="T6" fmla="*/ 0 w 20"/>
                  <a:gd name="T7" fmla="*/ 2147483647 h 17"/>
                  <a:gd name="T8" fmla="*/ 0 w 20"/>
                  <a:gd name="T9" fmla="*/ 2147483647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0" y="0"/>
                    </a:moveTo>
                    <a:lnTo>
                      <a:pt x="7" y="1"/>
                    </a:lnTo>
                    <a:lnTo>
                      <a:pt x="14" y="4"/>
                    </a:lnTo>
                    <a:lnTo>
                      <a:pt x="17" y="10"/>
                    </a:lnTo>
                    <a:lnTo>
                      <a:pt x="19" y="16"/>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178489" name="Group 31"/>
              <p:cNvGrpSpPr>
                <a:grpSpLocks/>
              </p:cNvGrpSpPr>
              <p:nvPr/>
            </p:nvGrpSpPr>
            <p:grpSpPr bwMode="auto">
              <a:xfrm>
                <a:off x="841376" y="3743325"/>
                <a:ext cx="860425" cy="2713038"/>
                <a:chOff x="639" y="2304"/>
                <a:chExt cx="542" cy="1709"/>
              </a:xfrm>
            </p:grpSpPr>
            <p:sp>
              <p:nvSpPr>
                <p:cNvPr id="178490" name="Freeform 32"/>
                <p:cNvSpPr>
                  <a:spLocks/>
                </p:cNvSpPr>
                <p:nvPr/>
              </p:nvSpPr>
              <p:spPr bwMode="auto">
                <a:xfrm>
                  <a:off x="1074" y="2304"/>
                  <a:ext cx="50" cy="76"/>
                </a:xfrm>
                <a:custGeom>
                  <a:avLst/>
                  <a:gdLst>
                    <a:gd name="T0" fmla="*/ 0 w 113"/>
                    <a:gd name="T1" fmla="*/ 1 h 134"/>
                    <a:gd name="T2" fmla="*/ 0 w 113"/>
                    <a:gd name="T3" fmla="*/ 1 h 134"/>
                    <a:gd name="T4" fmla="*/ 0 w 113"/>
                    <a:gd name="T5" fmla="*/ 1 h 134"/>
                    <a:gd name="T6" fmla="*/ 0 w 113"/>
                    <a:gd name="T7" fmla="*/ 0 h 134"/>
                    <a:gd name="T8" fmla="*/ 0 w 113"/>
                    <a:gd name="T9" fmla="*/ 1 h 134"/>
                    <a:gd name="T10" fmla="*/ 0 w 113"/>
                    <a:gd name="T11" fmla="*/ 1 h 134"/>
                    <a:gd name="T12" fmla="*/ 0 w 113"/>
                    <a:gd name="T13" fmla="*/ 1 h 134"/>
                    <a:gd name="T14" fmla="*/ 0 w 113"/>
                    <a:gd name="T15" fmla="*/ 1 h 134"/>
                    <a:gd name="T16" fmla="*/ 0 w 113"/>
                    <a:gd name="T17" fmla="*/ 1 h 134"/>
                    <a:gd name="T18" fmla="*/ 0 w 113"/>
                    <a:gd name="T19" fmla="*/ 1 h 134"/>
                    <a:gd name="T20" fmla="*/ 0 w 113"/>
                    <a:gd name="T21" fmla="*/ 1 h 134"/>
                    <a:gd name="T22" fmla="*/ 0 w 113"/>
                    <a:gd name="T23" fmla="*/ 1 h 134"/>
                    <a:gd name="T24" fmla="*/ 0 w 113"/>
                    <a:gd name="T25" fmla="*/ 1 h 134"/>
                    <a:gd name="T26" fmla="*/ 0 w 113"/>
                    <a:gd name="T27" fmla="*/ 1 h 134"/>
                    <a:gd name="T28" fmla="*/ 0 w 113"/>
                    <a:gd name="T29" fmla="*/ 1 h 134"/>
                    <a:gd name="T30" fmla="*/ 0 w 113"/>
                    <a:gd name="T31" fmla="*/ 1 h 134"/>
                    <a:gd name="T32" fmla="*/ 0 w 113"/>
                    <a:gd name="T33" fmla="*/ 1 h 134"/>
                    <a:gd name="T34" fmla="*/ 0 w 113"/>
                    <a:gd name="T35" fmla="*/ 1 h 1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3"/>
                    <a:gd name="T55" fmla="*/ 0 h 134"/>
                    <a:gd name="T56" fmla="*/ 113 w 113"/>
                    <a:gd name="T57" fmla="*/ 134 h 1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3" h="134">
                      <a:moveTo>
                        <a:pt x="112" y="9"/>
                      </a:moveTo>
                      <a:lnTo>
                        <a:pt x="99" y="4"/>
                      </a:lnTo>
                      <a:lnTo>
                        <a:pt x="85" y="1"/>
                      </a:lnTo>
                      <a:lnTo>
                        <a:pt x="73" y="0"/>
                      </a:lnTo>
                      <a:lnTo>
                        <a:pt x="60" y="1"/>
                      </a:lnTo>
                      <a:lnTo>
                        <a:pt x="49" y="4"/>
                      </a:lnTo>
                      <a:lnTo>
                        <a:pt x="37" y="8"/>
                      </a:lnTo>
                      <a:lnTo>
                        <a:pt x="27" y="14"/>
                      </a:lnTo>
                      <a:lnTo>
                        <a:pt x="19" y="22"/>
                      </a:lnTo>
                      <a:lnTo>
                        <a:pt x="12" y="32"/>
                      </a:lnTo>
                      <a:lnTo>
                        <a:pt x="5" y="42"/>
                      </a:lnTo>
                      <a:lnTo>
                        <a:pt x="2" y="54"/>
                      </a:lnTo>
                      <a:lnTo>
                        <a:pt x="0" y="67"/>
                      </a:lnTo>
                      <a:lnTo>
                        <a:pt x="0" y="80"/>
                      </a:lnTo>
                      <a:lnTo>
                        <a:pt x="0" y="94"/>
                      </a:lnTo>
                      <a:lnTo>
                        <a:pt x="4" y="107"/>
                      </a:lnTo>
                      <a:lnTo>
                        <a:pt x="9" y="120"/>
                      </a:lnTo>
                      <a:lnTo>
                        <a:pt x="15" y="133"/>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91" name="Line 33"/>
                <p:cNvSpPr>
                  <a:spLocks noChangeShapeType="1"/>
                </p:cNvSpPr>
                <p:nvPr/>
              </p:nvSpPr>
              <p:spPr bwMode="auto">
                <a:xfrm flipH="1" flipV="1">
                  <a:off x="717" y="2760"/>
                  <a:ext cx="173" cy="1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92" name="Freeform 34"/>
                <p:cNvSpPr>
                  <a:spLocks/>
                </p:cNvSpPr>
                <p:nvPr/>
              </p:nvSpPr>
              <p:spPr bwMode="auto">
                <a:xfrm>
                  <a:off x="938" y="2691"/>
                  <a:ext cx="78" cy="195"/>
                </a:xfrm>
                <a:custGeom>
                  <a:avLst/>
                  <a:gdLst>
                    <a:gd name="T0" fmla="*/ 0 w 178"/>
                    <a:gd name="T1" fmla="*/ 0 h 345"/>
                    <a:gd name="T2" fmla="*/ 0 w 178"/>
                    <a:gd name="T3" fmla="*/ 0 h 345"/>
                    <a:gd name="T4" fmla="*/ 0 w 178"/>
                    <a:gd name="T5" fmla="*/ 1 h 345"/>
                    <a:gd name="T6" fmla="*/ 0 w 178"/>
                    <a:gd name="T7" fmla="*/ 1 h 345"/>
                    <a:gd name="T8" fmla="*/ 0 w 178"/>
                    <a:gd name="T9" fmla="*/ 1 h 345"/>
                    <a:gd name="T10" fmla="*/ 0 w 178"/>
                    <a:gd name="T11" fmla="*/ 1 h 345"/>
                    <a:gd name="T12" fmla="*/ 0 w 178"/>
                    <a:gd name="T13" fmla="*/ 1 h 345"/>
                    <a:gd name="T14" fmla="*/ 0 w 178"/>
                    <a:gd name="T15" fmla="*/ 1 h 345"/>
                    <a:gd name="T16" fmla="*/ 0 w 178"/>
                    <a:gd name="T17" fmla="*/ 1 h 345"/>
                    <a:gd name="T18" fmla="*/ 0 w 178"/>
                    <a:gd name="T19" fmla="*/ 1 h 345"/>
                    <a:gd name="T20" fmla="*/ 0 w 178"/>
                    <a:gd name="T21" fmla="*/ 1 h 345"/>
                    <a:gd name="T22" fmla="*/ 0 w 178"/>
                    <a:gd name="T23" fmla="*/ 1 h 345"/>
                    <a:gd name="T24" fmla="*/ 0 w 178"/>
                    <a:gd name="T25" fmla="*/ 1 h 345"/>
                    <a:gd name="T26" fmla="*/ 0 w 178"/>
                    <a:gd name="T27" fmla="*/ 1 h 345"/>
                    <a:gd name="T28" fmla="*/ 0 w 178"/>
                    <a:gd name="T29" fmla="*/ 1 h 345"/>
                    <a:gd name="T30" fmla="*/ 0 w 178"/>
                    <a:gd name="T31" fmla="*/ 1 h 345"/>
                    <a:gd name="T32" fmla="*/ 0 w 178"/>
                    <a:gd name="T33" fmla="*/ 1 h 345"/>
                    <a:gd name="T34" fmla="*/ 0 w 178"/>
                    <a:gd name="T35" fmla="*/ 1 h 345"/>
                    <a:gd name="T36" fmla="*/ 0 w 178"/>
                    <a:gd name="T37" fmla="*/ 1 h 345"/>
                    <a:gd name="T38" fmla="*/ 0 w 178"/>
                    <a:gd name="T39" fmla="*/ 1 h 345"/>
                    <a:gd name="T40" fmla="*/ 0 w 178"/>
                    <a:gd name="T41" fmla="*/ 1 h 345"/>
                    <a:gd name="T42" fmla="*/ 0 w 178"/>
                    <a:gd name="T43" fmla="*/ 1 h 3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8"/>
                    <a:gd name="T67" fmla="*/ 0 h 345"/>
                    <a:gd name="T68" fmla="*/ 178 w 178"/>
                    <a:gd name="T69" fmla="*/ 345 h 3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8" h="345">
                      <a:moveTo>
                        <a:pt x="177" y="0"/>
                      </a:moveTo>
                      <a:lnTo>
                        <a:pt x="170" y="0"/>
                      </a:lnTo>
                      <a:lnTo>
                        <a:pt x="164" y="4"/>
                      </a:lnTo>
                      <a:lnTo>
                        <a:pt x="158" y="9"/>
                      </a:lnTo>
                      <a:lnTo>
                        <a:pt x="151" y="16"/>
                      </a:lnTo>
                      <a:lnTo>
                        <a:pt x="144" y="24"/>
                      </a:lnTo>
                      <a:lnTo>
                        <a:pt x="136" y="34"/>
                      </a:lnTo>
                      <a:lnTo>
                        <a:pt x="128" y="47"/>
                      </a:lnTo>
                      <a:lnTo>
                        <a:pt x="120" y="61"/>
                      </a:lnTo>
                      <a:lnTo>
                        <a:pt x="111" y="76"/>
                      </a:lnTo>
                      <a:lnTo>
                        <a:pt x="101" y="93"/>
                      </a:lnTo>
                      <a:lnTo>
                        <a:pt x="92" y="111"/>
                      </a:lnTo>
                      <a:lnTo>
                        <a:pt x="82" y="130"/>
                      </a:lnTo>
                      <a:lnTo>
                        <a:pt x="73" y="152"/>
                      </a:lnTo>
                      <a:lnTo>
                        <a:pt x="63" y="173"/>
                      </a:lnTo>
                      <a:lnTo>
                        <a:pt x="54" y="196"/>
                      </a:lnTo>
                      <a:lnTo>
                        <a:pt x="44" y="219"/>
                      </a:lnTo>
                      <a:lnTo>
                        <a:pt x="35" y="243"/>
                      </a:lnTo>
                      <a:lnTo>
                        <a:pt x="25" y="268"/>
                      </a:lnTo>
                      <a:lnTo>
                        <a:pt x="17" y="293"/>
                      </a:lnTo>
                      <a:lnTo>
                        <a:pt x="8" y="319"/>
                      </a:lnTo>
                      <a:lnTo>
                        <a:pt x="0" y="344"/>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93" name="Freeform 35"/>
                <p:cNvSpPr>
                  <a:spLocks/>
                </p:cNvSpPr>
                <p:nvPr/>
              </p:nvSpPr>
              <p:spPr bwMode="auto">
                <a:xfrm>
                  <a:off x="976" y="2738"/>
                  <a:ext cx="85" cy="108"/>
                </a:xfrm>
                <a:custGeom>
                  <a:avLst/>
                  <a:gdLst>
                    <a:gd name="T0" fmla="*/ 0 w 194"/>
                    <a:gd name="T1" fmla="*/ 0 h 192"/>
                    <a:gd name="T2" fmla="*/ 0 w 194"/>
                    <a:gd name="T3" fmla="*/ 1 h 192"/>
                    <a:gd name="T4" fmla="*/ 0 w 194"/>
                    <a:gd name="T5" fmla="*/ 1 h 192"/>
                    <a:gd name="T6" fmla="*/ 0 w 194"/>
                    <a:gd name="T7" fmla="*/ 1 h 192"/>
                    <a:gd name="T8" fmla="*/ 0 w 194"/>
                    <a:gd name="T9" fmla="*/ 1 h 192"/>
                    <a:gd name="T10" fmla="*/ 0 w 194"/>
                    <a:gd name="T11" fmla="*/ 1 h 192"/>
                    <a:gd name="T12" fmla="*/ 0 w 194"/>
                    <a:gd name="T13" fmla="*/ 1 h 192"/>
                    <a:gd name="T14" fmla="*/ 0 w 194"/>
                    <a:gd name="T15" fmla="*/ 1 h 192"/>
                    <a:gd name="T16" fmla="*/ 0 w 194"/>
                    <a:gd name="T17" fmla="*/ 1 h 192"/>
                    <a:gd name="T18" fmla="*/ 0 w 194"/>
                    <a:gd name="T19" fmla="*/ 1 h 192"/>
                    <a:gd name="T20" fmla="*/ 0 w 194"/>
                    <a:gd name="T21" fmla="*/ 1 h 192"/>
                    <a:gd name="T22" fmla="*/ 0 w 194"/>
                    <a:gd name="T23" fmla="*/ 1 h 192"/>
                    <a:gd name="T24" fmla="*/ 0 w 194"/>
                    <a:gd name="T25" fmla="*/ 1 h 192"/>
                    <a:gd name="T26" fmla="*/ 0 w 194"/>
                    <a:gd name="T27" fmla="*/ 1 h 192"/>
                    <a:gd name="T28" fmla="*/ 0 w 194"/>
                    <a:gd name="T29" fmla="*/ 1 h 192"/>
                    <a:gd name="T30" fmla="*/ 0 w 194"/>
                    <a:gd name="T31" fmla="*/ 1 h 192"/>
                    <a:gd name="T32" fmla="*/ 0 w 194"/>
                    <a:gd name="T33" fmla="*/ 1 h 1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4"/>
                    <a:gd name="T52" fmla="*/ 0 h 192"/>
                    <a:gd name="T53" fmla="*/ 194 w 194"/>
                    <a:gd name="T54" fmla="*/ 192 h 1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4" h="192">
                      <a:moveTo>
                        <a:pt x="193" y="0"/>
                      </a:moveTo>
                      <a:lnTo>
                        <a:pt x="171" y="12"/>
                      </a:lnTo>
                      <a:lnTo>
                        <a:pt x="150" y="26"/>
                      </a:lnTo>
                      <a:lnTo>
                        <a:pt x="130" y="39"/>
                      </a:lnTo>
                      <a:lnTo>
                        <a:pt x="110" y="55"/>
                      </a:lnTo>
                      <a:lnTo>
                        <a:pt x="92" y="69"/>
                      </a:lnTo>
                      <a:lnTo>
                        <a:pt x="74" y="82"/>
                      </a:lnTo>
                      <a:lnTo>
                        <a:pt x="59" y="97"/>
                      </a:lnTo>
                      <a:lnTo>
                        <a:pt x="45" y="110"/>
                      </a:lnTo>
                      <a:lnTo>
                        <a:pt x="33" y="123"/>
                      </a:lnTo>
                      <a:lnTo>
                        <a:pt x="22" y="135"/>
                      </a:lnTo>
                      <a:lnTo>
                        <a:pt x="13" y="147"/>
                      </a:lnTo>
                      <a:lnTo>
                        <a:pt x="7" y="158"/>
                      </a:lnTo>
                      <a:lnTo>
                        <a:pt x="2" y="168"/>
                      </a:lnTo>
                      <a:lnTo>
                        <a:pt x="0" y="177"/>
                      </a:lnTo>
                      <a:lnTo>
                        <a:pt x="0" y="184"/>
                      </a:lnTo>
                      <a:lnTo>
                        <a:pt x="0" y="191"/>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94" name="Line 36"/>
                <p:cNvSpPr>
                  <a:spLocks noChangeShapeType="1"/>
                </p:cNvSpPr>
                <p:nvPr/>
              </p:nvSpPr>
              <p:spPr bwMode="auto">
                <a:xfrm>
                  <a:off x="890" y="3376"/>
                  <a:ext cx="0" cy="59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95" name="Line 37"/>
                <p:cNvSpPr>
                  <a:spLocks noChangeShapeType="1"/>
                </p:cNvSpPr>
                <p:nvPr/>
              </p:nvSpPr>
              <p:spPr bwMode="auto">
                <a:xfrm>
                  <a:off x="944" y="3375"/>
                  <a:ext cx="0" cy="53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96" name="Line 38"/>
                <p:cNvSpPr>
                  <a:spLocks noChangeShapeType="1"/>
                </p:cNvSpPr>
                <p:nvPr/>
              </p:nvSpPr>
              <p:spPr bwMode="auto">
                <a:xfrm>
                  <a:off x="944" y="2901"/>
                  <a:ext cx="0" cy="35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97" name="Line 39"/>
                <p:cNvSpPr>
                  <a:spLocks noChangeShapeType="1"/>
                </p:cNvSpPr>
                <p:nvPr/>
              </p:nvSpPr>
              <p:spPr bwMode="auto">
                <a:xfrm>
                  <a:off x="890" y="2899"/>
                  <a:ext cx="0" cy="36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98" name="Freeform 40"/>
                <p:cNvSpPr>
                  <a:spLocks/>
                </p:cNvSpPr>
                <p:nvPr/>
              </p:nvSpPr>
              <p:spPr bwMode="auto">
                <a:xfrm>
                  <a:off x="882" y="342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99" name="Freeform 41"/>
                <p:cNvSpPr>
                  <a:spLocks/>
                </p:cNvSpPr>
                <p:nvPr/>
              </p:nvSpPr>
              <p:spPr bwMode="auto">
                <a:xfrm>
                  <a:off x="882" y="3419"/>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00" name="Freeform 42"/>
                <p:cNvSpPr>
                  <a:spLocks/>
                </p:cNvSpPr>
                <p:nvPr/>
              </p:nvSpPr>
              <p:spPr bwMode="auto">
                <a:xfrm>
                  <a:off x="882" y="3419"/>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01" name="Freeform 43"/>
                <p:cNvSpPr>
                  <a:spLocks/>
                </p:cNvSpPr>
                <p:nvPr/>
              </p:nvSpPr>
              <p:spPr bwMode="auto">
                <a:xfrm>
                  <a:off x="882" y="341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02" name="Freeform 44"/>
                <p:cNvSpPr>
                  <a:spLocks/>
                </p:cNvSpPr>
                <p:nvPr/>
              </p:nvSpPr>
              <p:spPr bwMode="auto">
                <a:xfrm>
                  <a:off x="882" y="341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03" name="Freeform 45"/>
                <p:cNvSpPr>
                  <a:spLocks/>
                </p:cNvSpPr>
                <p:nvPr/>
              </p:nvSpPr>
              <p:spPr bwMode="auto">
                <a:xfrm>
                  <a:off x="882" y="341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04" name="Freeform 46"/>
                <p:cNvSpPr>
                  <a:spLocks/>
                </p:cNvSpPr>
                <p:nvPr/>
              </p:nvSpPr>
              <p:spPr bwMode="auto">
                <a:xfrm>
                  <a:off x="882" y="341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7"/>
                      </a:lnTo>
                      <a:lnTo>
                        <a:pt x="138" y="10"/>
                      </a:lnTo>
                      <a:lnTo>
                        <a:pt x="129" y="12"/>
                      </a:lnTo>
                      <a:lnTo>
                        <a:pt x="117" y="13"/>
                      </a:lnTo>
                      <a:lnTo>
                        <a:pt x="104" y="15"/>
                      </a:lnTo>
                      <a:lnTo>
                        <a:pt x="91" y="16"/>
                      </a:lnTo>
                      <a:lnTo>
                        <a:pt x="78" y="16"/>
                      </a:lnTo>
                      <a:lnTo>
                        <a:pt x="65" y="16"/>
                      </a:lnTo>
                      <a:lnTo>
                        <a:pt x="51" y="15"/>
                      </a:lnTo>
                      <a:lnTo>
                        <a:pt x="39" y="13"/>
                      </a:lnTo>
                      <a:lnTo>
                        <a:pt x="27" y="12"/>
                      </a:lnTo>
                      <a:lnTo>
                        <a:pt x="18" y="10"/>
                      </a:lnTo>
                      <a:lnTo>
                        <a:pt x="10" y="7"/>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05" name="Freeform 47"/>
                <p:cNvSpPr>
                  <a:spLocks/>
                </p:cNvSpPr>
                <p:nvPr/>
              </p:nvSpPr>
              <p:spPr bwMode="auto">
                <a:xfrm>
                  <a:off x="882" y="341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06" name="Freeform 48"/>
                <p:cNvSpPr>
                  <a:spLocks/>
                </p:cNvSpPr>
                <p:nvPr/>
              </p:nvSpPr>
              <p:spPr bwMode="auto">
                <a:xfrm>
                  <a:off x="882" y="3414"/>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07" name="Freeform 49"/>
                <p:cNvSpPr>
                  <a:spLocks/>
                </p:cNvSpPr>
                <p:nvPr/>
              </p:nvSpPr>
              <p:spPr bwMode="auto">
                <a:xfrm>
                  <a:off x="882" y="3413"/>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2"/>
                      </a:lnTo>
                      <a:lnTo>
                        <a:pt x="129" y="13"/>
                      </a:lnTo>
                      <a:lnTo>
                        <a:pt x="117" y="15"/>
                      </a:lnTo>
                      <a:lnTo>
                        <a:pt x="104" y="16"/>
                      </a:lnTo>
                      <a:lnTo>
                        <a:pt x="91" y="16"/>
                      </a:lnTo>
                      <a:lnTo>
                        <a:pt x="78" y="16"/>
                      </a:lnTo>
                      <a:lnTo>
                        <a:pt x="65" y="16"/>
                      </a:lnTo>
                      <a:lnTo>
                        <a:pt x="51" y="16"/>
                      </a:lnTo>
                      <a:lnTo>
                        <a:pt x="39" y="15"/>
                      </a:lnTo>
                      <a:lnTo>
                        <a:pt x="27" y="13"/>
                      </a:lnTo>
                      <a:lnTo>
                        <a:pt x="18" y="12"/>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08" name="Freeform 50"/>
                <p:cNvSpPr>
                  <a:spLocks/>
                </p:cNvSpPr>
                <p:nvPr/>
              </p:nvSpPr>
              <p:spPr bwMode="auto">
                <a:xfrm>
                  <a:off x="882" y="340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4"/>
                      </a:lnTo>
                      <a:lnTo>
                        <a:pt x="104" y="14"/>
                      </a:lnTo>
                      <a:lnTo>
                        <a:pt x="91" y="15"/>
                      </a:lnTo>
                      <a:lnTo>
                        <a:pt x="78" y="16"/>
                      </a:lnTo>
                      <a:lnTo>
                        <a:pt x="65" y="15"/>
                      </a:lnTo>
                      <a:lnTo>
                        <a:pt x="51" y="14"/>
                      </a:lnTo>
                      <a:lnTo>
                        <a:pt x="39" y="14"/>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09" name="Freeform 51"/>
                <p:cNvSpPr>
                  <a:spLocks/>
                </p:cNvSpPr>
                <p:nvPr/>
              </p:nvSpPr>
              <p:spPr bwMode="auto">
                <a:xfrm>
                  <a:off x="882" y="3400"/>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10" name="Freeform 52"/>
                <p:cNvSpPr>
                  <a:spLocks/>
                </p:cNvSpPr>
                <p:nvPr/>
              </p:nvSpPr>
              <p:spPr bwMode="auto">
                <a:xfrm>
                  <a:off x="882" y="339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4"/>
                      </a:lnTo>
                      <a:lnTo>
                        <a:pt x="117" y="15"/>
                      </a:lnTo>
                      <a:lnTo>
                        <a:pt x="104" y="16"/>
                      </a:lnTo>
                      <a:lnTo>
                        <a:pt x="91" y="16"/>
                      </a:lnTo>
                      <a:lnTo>
                        <a:pt x="78" y="16"/>
                      </a:lnTo>
                      <a:lnTo>
                        <a:pt x="65" y="16"/>
                      </a:lnTo>
                      <a:lnTo>
                        <a:pt x="51" y="16"/>
                      </a:lnTo>
                      <a:lnTo>
                        <a:pt x="39" y="15"/>
                      </a:lnTo>
                      <a:lnTo>
                        <a:pt x="27" y="14"/>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11" name="Freeform 53"/>
                <p:cNvSpPr>
                  <a:spLocks/>
                </p:cNvSpPr>
                <p:nvPr/>
              </p:nvSpPr>
              <p:spPr bwMode="auto">
                <a:xfrm>
                  <a:off x="882" y="339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4"/>
                      </a:lnTo>
                      <a:lnTo>
                        <a:pt x="104" y="14"/>
                      </a:lnTo>
                      <a:lnTo>
                        <a:pt x="91" y="15"/>
                      </a:lnTo>
                      <a:lnTo>
                        <a:pt x="78" y="16"/>
                      </a:lnTo>
                      <a:lnTo>
                        <a:pt x="65" y="15"/>
                      </a:lnTo>
                      <a:lnTo>
                        <a:pt x="51" y="14"/>
                      </a:lnTo>
                      <a:lnTo>
                        <a:pt x="39" y="14"/>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12" name="Freeform 54"/>
                <p:cNvSpPr>
                  <a:spLocks/>
                </p:cNvSpPr>
                <p:nvPr/>
              </p:nvSpPr>
              <p:spPr bwMode="auto">
                <a:xfrm>
                  <a:off x="882" y="339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13" name="Freeform 55"/>
                <p:cNvSpPr>
                  <a:spLocks/>
                </p:cNvSpPr>
                <p:nvPr/>
              </p:nvSpPr>
              <p:spPr bwMode="auto">
                <a:xfrm>
                  <a:off x="882" y="339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14" name="Freeform 56"/>
                <p:cNvSpPr>
                  <a:spLocks/>
                </p:cNvSpPr>
                <p:nvPr/>
              </p:nvSpPr>
              <p:spPr bwMode="auto">
                <a:xfrm>
                  <a:off x="882" y="339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15" name="Freeform 57"/>
                <p:cNvSpPr>
                  <a:spLocks/>
                </p:cNvSpPr>
                <p:nvPr/>
              </p:nvSpPr>
              <p:spPr bwMode="auto">
                <a:xfrm>
                  <a:off x="882" y="339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16" name="Freeform 58"/>
                <p:cNvSpPr>
                  <a:spLocks/>
                </p:cNvSpPr>
                <p:nvPr/>
              </p:nvSpPr>
              <p:spPr bwMode="auto">
                <a:xfrm>
                  <a:off x="882" y="339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17" name="Freeform 59"/>
                <p:cNvSpPr>
                  <a:spLocks/>
                </p:cNvSpPr>
                <p:nvPr/>
              </p:nvSpPr>
              <p:spPr bwMode="auto">
                <a:xfrm>
                  <a:off x="882" y="339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18" name="Freeform 60"/>
                <p:cNvSpPr>
                  <a:spLocks/>
                </p:cNvSpPr>
                <p:nvPr/>
              </p:nvSpPr>
              <p:spPr bwMode="auto">
                <a:xfrm>
                  <a:off x="882" y="3440"/>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19" name="Freeform 61"/>
                <p:cNvSpPr>
                  <a:spLocks/>
                </p:cNvSpPr>
                <p:nvPr/>
              </p:nvSpPr>
              <p:spPr bwMode="auto">
                <a:xfrm>
                  <a:off x="882" y="3439"/>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10"/>
                      </a:lnTo>
                      <a:lnTo>
                        <a:pt x="129" y="11"/>
                      </a:lnTo>
                      <a:lnTo>
                        <a:pt x="117" y="13"/>
                      </a:lnTo>
                      <a:lnTo>
                        <a:pt x="104" y="15"/>
                      </a:lnTo>
                      <a:lnTo>
                        <a:pt x="91" y="16"/>
                      </a:lnTo>
                      <a:lnTo>
                        <a:pt x="78" y="16"/>
                      </a:lnTo>
                      <a:lnTo>
                        <a:pt x="65" y="16"/>
                      </a:lnTo>
                      <a:lnTo>
                        <a:pt x="51" y="15"/>
                      </a:lnTo>
                      <a:lnTo>
                        <a:pt x="39" y="13"/>
                      </a:lnTo>
                      <a:lnTo>
                        <a:pt x="27" y="11"/>
                      </a:lnTo>
                      <a:lnTo>
                        <a:pt x="18" y="10"/>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20" name="Freeform 62"/>
                <p:cNvSpPr>
                  <a:spLocks/>
                </p:cNvSpPr>
                <p:nvPr/>
              </p:nvSpPr>
              <p:spPr bwMode="auto">
                <a:xfrm>
                  <a:off x="882" y="343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21" name="Freeform 63"/>
                <p:cNvSpPr>
                  <a:spLocks/>
                </p:cNvSpPr>
                <p:nvPr/>
              </p:nvSpPr>
              <p:spPr bwMode="auto">
                <a:xfrm>
                  <a:off x="882" y="343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22" name="Freeform 64"/>
                <p:cNvSpPr>
                  <a:spLocks/>
                </p:cNvSpPr>
                <p:nvPr/>
              </p:nvSpPr>
              <p:spPr bwMode="auto">
                <a:xfrm>
                  <a:off x="882" y="3437"/>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6"/>
                      </a:lnTo>
                      <a:lnTo>
                        <a:pt x="78" y="16"/>
                      </a:lnTo>
                      <a:lnTo>
                        <a:pt x="65" y="16"/>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23" name="Freeform 65"/>
                <p:cNvSpPr>
                  <a:spLocks/>
                </p:cNvSpPr>
                <p:nvPr/>
              </p:nvSpPr>
              <p:spPr bwMode="auto">
                <a:xfrm>
                  <a:off x="882" y="343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24" name="Freeform 66"/>
                <p:cNvSpPr>
                  <a:spLocks/>
                </p:cNvSpPr>
                <p:nvPr/>
              </p:nvSpPr>
              <p:spPr bwMode="auto">
                <a:xfrm>
                  <a:off x="882" y="343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25" name="Freeform 67"/>
                <p:cNvSpPr>
                  <a:spLocks/>
                </p:cNvSpPr>
                <p:nvPr/>
              </p:nvSpPr>
              <p:spPr bwMode="auto">
                <a:xfrm>
                  <a:off x="882" y="343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26" name="Freeform 68"/>
                <p:cNvSpPr>
                  <a:spLocks/>
                </p:cNvSpPr>
                <p:nvPr/>
              </p:nvSpPr>
              <p:spPr bwMode="auto">
                <a:xfrm>
                  <a:off x="882" y="343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27" name="Freeform 69"/>
                <p:cNvSpPr>
                  <a:spLocks/>
                </p:cNvSpPr>
                <p:nvPr/>
              </p:nvSpPr>
              <p:spPr bwMode="auto">
                <a:xfrm>
                  <a:off x="882" y="343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28" name="Freeform 70"/>
                <p:cNvSpPr>
                  <a:spLocks/>
                </p:cNvSpPr>
                <p:nvPr/>
              </p:nvSpPr>
              <p:spPr bwMode="auto">
                <a:xfrm>
                  <a:off x="882" y="3459"/>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29" name="Freeform 71"/>
                <p:cNvSpPr>
                  <a:spLocks/>
                </p:cNvSpPr>
                <p:nvPr/>
              </p:nvSpPr>
              <p:spPr bwMode="auto">
                <a:xfrm>
                  <a:off x="882" y="3458"/>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30" name="Freeform 72"/>
                <p:cNvSpPr>
                  <a:spLocks/>
                </p:cNvSpPr>
                <p:nvPr/>
              </p:nvSpPr>
              <p:spPr bwMode="auto">
                <a:xfrm>
                  <a:off x="882" y="345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31" name="Freeform 73"/>
                <p:cNvSpPr>
                  <a:spLocks/>
                </p:cNvSpPr>
                <p:nvPr/>
              </p:nvSpPr>
              <p:spPr bwMode="auto">
                <a:xfrm>
                  <a:off x="882" y="3456"/>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5"/>
                      </a:lnTo>
                      <a:lnTo>
                        <a:pt x="104" y="16"/>
                      </a:lnTo>
                      <a:lnTo>
                        <a:pt x="91" y="16"/>
                      </a:lnTo>
                      <a:lnTo>
                        <a:pt x="78" y="16"/>
                      </a:lnTo>
                      <a:lnTo>
                        <a:pt x="65" y="16"/>
                      </a:lnTo>
                      <a:lnTo>
                        <a:pt x="51" y="16"/>
                      </a:lnTo>
                      <a:lnTo>
                        <a:pt x="39" y="15"/>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32" name="Freeform 74"/>
                <p:cNvSpPr>
                  <a:spLocks/>
                </p:cNvSpPr>
                <p:nvPr/>
              </p:nvSpPr>
              <p:spPr bwMode="auto">
                <a:xfrm>
                  <a:off x="882" y="345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33" name="Freeform 75"/>
                <p:cNvSpPr>
                  <a:spLocks/>
                </p:cNvSpPr>
                <p:nvPr/>
              </p:nvSpPr>
              <p:spPr bwMode="auto">
                <a:xfrm>
                  <a:off x="882" y="345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34" name="Freeform 76"/>
                <p:cNvSpPr>
                  <a:spLocks/>
                </p:cNvSpPr>
                <p:nvPr/>
              </p:nvSpPr>
              <p:spPr bwMode="auto">
                <a:xfrm>
                  <a:off x="882" y="345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5"/>
                      </a:lnTo>
                      <a:lnTo>
                        <a:pt x="104" y="15"/>
                      </a:lnTo>
                      <a:lnTo>
                        <a:pt x="91" y="16"/>
                      </a:lnTo>
                      <a:lnTo>
                        <a:pt x="78" y="16"/>
                      </a:lnTo>
                      <a:lnTo>
                        <a:pt x="65" y="16"/>
                      </a:lnTo>
                      <a:lnTo>
                        <a:pt x="51" y="15"/>
                      </a:lnTo>
                      <a:lnTo>
                        <a:pt x="39" y="15"/>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35" name="Freeform 77"/>
                <p:cNvSpPr>
                  <a:spLocks/>
                </p:cNvSpPr>
                <p:nvPr/>
              </p:nvSpPr>
              <p:spPr bwMode="auto">
                <a:xfrm>
                  <a:off x="882" y="3453"/>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36" name="Freeform 78"/>
                <p:cNvSpPr>
                  <a:spLocks/>
                </p:cNvSpPr>
                <p:nvPr/>
              </p:nvSpPr>
              <p:spPr bwMode="auto">
                <a:xfrm>
                  <a:off x="882" y="345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4"/>
                      </a:lnTo>
                      <a:lnTo>
                        <a:pt x="152" y="7"/>
                      </a:lnTo>
                      <a:lnTo>
                        <a:pt x="146" y="9"/>
                      </a:lnTo>
                      <a:lnTo>
                        <a:pt x="138" y="12"/>
                      </a:lnTo>
                      <a:lnTo>
                        <a:pt x="129" y="14"/>
                      </a:lnTo>
                      <a:lnTo>
                        <a:pt x="117" y="15"/>
                      </a:lnTo>
                      <a:lnTo>
                        <a:pt x="104" y="16"/>
                      </a:lnTo>
                      <a:lnTo>
                        <a:pt x="91" y="16"/>
                      </a:lnTo>
                      <a:lnTo>
                        <a:pt x="78" y="16"/>
                      </a:lnTo>
                      <a:lnTo>
                        <a:pt x="65" y="16"/>
                      </a:lnTo>
                      <a:lnTo>
                        <a:pt x="51" y="16"/>
                      </a:lnTo>
                      <a:lnTo>
                        <a:pt x="39" y="15"/>
                      </a:lnTo>
                      <a:lnTo>
                        <a:pt x="27" y="14"/>
                      </a:lnTo>
                      <a:lnTo>
                        <a:pt x="18" y="12"/>
                      </a:lnTo>
                      <a:lnTo>
                        <a:pt x="10" y="9"/>
                      </a:lnTo>
                      <a:lnTo>
                        <a:pt x="4" y="7"/>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37" name="Freeform 79"/>
                <p:cNvSpPr>
                  <a:spLocks/>
                </p:cNvSpPr>
                <p:nvPr/>
              </p:nvSpPr>
              <p:spPr bwMode="auto">
                <a:xfrm>
                  <a:off x="882" y="3451"/>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5"/>
                      </a:lnTo>
                      <a:lnTo>
                        <a:pt x="104" y="15"/>
                      </a:lnTo>
                      <a:lnTo>
                        <a:pt x="91" y="16"/>
                      </a:lnTo>
                      <a:lnTo>
                        <a:pt x="78" y="16"/>
                      </a:lnTo>
                      <a:lnTo>
                        <a:pt x="65" y="16"/>
                      </a:lnTo>
                      <a:lnTo>
                        <a:pt x="51" y="15"/>
                      </a:lnTo>
                      <a:lnTo>
                        <a:pt x="39" y="15"/>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38" name="Freeform 80"/>
                <p:cNvSpPr>
                  <a:spLocks/>
                </p:cNvSpPr>
                <p:nvPr/>
              </p:nvSpPr>
              <p:spPr bwMode="auto">
                <a:xfrm>
                  <a:off x="882" y="349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6"/>
                      </a:lnTo>
                      <a:lnTo>
                        <a:pt x="91" y="16"/>
                      </a:lnTo>
                      <a:lnTo>
                        <a:pt x="78" y="16"/>
                      </a:lnTo>
                      <a:lnTo>
                        <a:pt x="65" y="16"/>
                      </a:lnTo>
                      <a:lnTo>
                        <a:pt x="51" y="16"/>
                      </a:lnTo>
                      <a:lnTo>
                        <a:pt x="39" y="14"/>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39" name="Freeform 81"/>
                <p:cNvSpPr>
                  <a:spLocks/>
                </p:cNvSpPr>
                <p:nvPr/>
              </p:nvSpPr>
              <p:spPr bwMode="auto">
                <a:xfrm>
                  <a:off x="882" y="3498"/>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40" name="Freeform 82"/>
                <p:cNvSpPr>
                  <a:spLocks/>
                </p:cNvSpPr>
                <p:nvPr/>
              </p:nvSpPr>
              <p:spPr bwMode="auto">
                <a:xfrm>
                  <a:off x="882" y="349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41" name="Freeform 83"/>
                <p:cNvSpPr>
                  <a:spLocks/>
                </p:cNvSpPr>
                <p:nvPr/>
              </p:nvSpPr>
              <p:spPr bwMode="auto">
                <a:xfrm>
                  <a:off x="882" y="349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42" name="Freeform 84"/>
                <p:cNvSpPr>
                  <a:spLocks/>
                </p:cNvSpPr>
                <p:nvPr/>
              </p:nvSpPr>
              <p:spPr bwMode="auto">
                <a:xfrm>
                  <a:off x="882" y="349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43" name="Freeform 85"/>
                <p:cNvSpPr>
                  <a:spLocks/>
                </p:cNvSpPr>
                <p:nvPr/>
              </p:nvSpPr>
              <p:spPr bwMode="auto">
                <a:xfrm>
                  <a:off x="882" y="3494"/>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44" name="Freeform 86"/>
                <p:cNvSpPr>
                  <a:spLocks/>
                </p:cNvSpPr>
                <p:nvPr/>
              </p:nvSpPr>
              <p:spPr bwMode="auto">
                <a:xfrm>
                  <a:off x="882" y="349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45" name="Freeform 87"/>
                <p:cNvSpPr>
                  <a:spLocks/>
                </p:cNvSpPr>
                <p:nvPr/>
              </p:nvSpPr>
              <p:spPr bwMode="auto">
                <a:xfrm>
                  <a:off x="882" y="349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10"/>
                      </a:lnTo>
                      <a:lnTo>
                        <a:pt x="129" y="11"/>
                      </a:lnTo>
                      <a:lnTo>
                        <a:pt x="117" y="14"/>
                      </a:lnTo>
                      <a:lnTo>
                        <a:pt x="104" y="15"/>
                      </a:lnTo>
                      <a:lnTo>
                        <a:pt x="91" y="16"/>
                      </a:lnTo>
                      <a:lnTo>
                        <a:pt x="78" y="16"/>
                      </a:lnTo>
                      <a:lnTo>
                        <a:pt x="65" y="16"/>
                      </a:lnTo>
                      <a:lnTo>
                        <a:pt x="51" y="15"/>
                      </a:lnTo>
                      <a:lnTo>
                        <a:pt x="39" y="14"/>
                      </a:lnTo>
                      <a:lnTo>
                        <a:pt x="27" y="11"/>
                      </a:lnTo>
                      <a:lnTo>
                        <a:pt x="18" y="10"/>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46" name="Freeform 88"/>
                <p:cNvSpPr>
                  <a:spLocks/>
                </p:cNvSpPr>
                <p:nvPr/>
              </p:nvSpPr>
              <p:spPr bwMode="auto">
                <a:xfrm>
                  <a:off x="882" y="349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47" name="Freeform 89"/>
                <p:cNvSpPr>
                  <a:spLocks/>
                </p:cNvSpPr>
                <p:nvPr/>
              </p:nvSpPr>
              <p:spPr bwMode="auto">
                <a:xfrm>
                  <a:off x="882" y="3491"/>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48" name="Freeform 90"/>
                <p:cNvSpPr>
                  <a:spLocks/>
                </p:cNvSpPr>
                <p:nvPr/>
              </p:nvSpPr>
              <p:spPr bwMode="auto">
                <a:xfrm>
                  <a:off x="882" y="3478"/>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4"/>
                      </a:lnTo>
                      <a:lnTo>
                        <a:pt x="152" y="7"/>
                      </a:lnTo>
                      <a:lnTo>
                        <a:pt x="146" y="9"/>
                      </a:lnTo>
                      <a:lnTo>
                        <a:pt x="138" y="12"/>
                      </a:lnTo>
                      <a:lnTo>
                        <a:pt x="129" y="14"/>
                      </a:lnTo>
                      <a:lnTo>
                        <a:pt x="117" y="15"/>
                      </a:lnTo>
                      <a:lnTo>
                        <a:pt x="104" y="16"/>
                      </a:lnTo>
                      <a:lnTo>
                        <a:pt x="91" y="16"/>
                      </a:lnTo>
                      <a:lnTo>
                        <a:pt x="78" y="16"/>
                      </a:lnTo>
                      <a:lnTo>
                        <a:pt x="65" y="16"/>
                      </a:lnTo>
                      <a:lnTo>
                        <a:pt x="51" y="16"/>
                      </a:lnTo>
                      <a:lnTo>
                        <a:pt x="39" y="15"/>
                      </a:lnTo>
                      <a:lnTo>
                        <a:pt x="27" y="14"/>
                      </a:lnTo>
                      <a:lnTo>
                        <a:pt x="18" y="12"/>
                      </a:lnTo>
                      <a:lnTo>
                        <a:pt x="10" y="9"/>
                      </a:lnTo>
                      <a:lnTo>
                        <a:pt x="4" y="7"/>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49" name="Freeform 91"/>
                <p:cNvSpPr>
                  <a:spLocks/>
                </p:cNvSpPr>
                <p:nvPr/>
              </p:nvSpPr>
              <p:spPr bwMode="auto">
                <a:xfrm>
                  <a:off x="882" y="347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5"/>
                      </a:lnTo>
                      <a:lnTo>
                        <a:pt x="104" y="16"/>
                      </a:lnTo>
                      <a:lnTo>
                        <a:pt x="91" y="16"/>
                      </a:lnTo>
                      <a:lnTo>
                        <a:pt x="78" y="16"/>
                      </a:lnTo>
                      <a:lnTo>
                        <a:pt x="65" y="16"/>
                      </a:lnTo>
                      <a:lnTo>
                        <a:pt x="51" y="16"/>
                      </a:lnTo>
                      <a:lnTo>
                        <a:pt x="39" y="15"/>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50" name="Freeform 92"/>
                <p:cNvSpPr>
                  <a:spLocks/>
                </p:cNvSpPr>
                <p:nvPr/>
              </p:nvSpPr>
              <p:spPr bwMode="auto">
                <a:xfrm>
                  <a:off x="882" y="347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51" name="Freeform 93"/>
                <p:cNvSpPr>
                  <a:spLocks/>
                </p:cNvSpPr>
                <p:nvPr/>
              </p:nvSpPr>
              <p:spPr bwMode="auto">
                <a:xfrm>
                  <a:off x="882" y="3476"/>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2"/>
                      </a:lnTo>
                      <a:lnTo>
                        <a:pt x="129" y="13"/>
                      </a:lnTo>
                      <a:lnTo>
                        <a:pt x="117" y="15"/>
                      </a:lnTo>
                      <a:lnTo>
                        <a:pt x="104" y="16"/>
                      </a:lnTo>
                      <a:lnTo>
                        <a:pt x="91" y="16"/>
                      </a:lnTo>
                      <a:lnTo>
                        <a:pt x="78" y="16"/>
                      </a:lnTo>
                      <a:lnTo>
                        <a:pt x="65" y="16"/>
                      </a:lnTo>
                      <a:lnTo>
                        <a:pt x="51" y="16"/>
                      </a:lnTo>
                      <a:lnTo>
                        <a:pt x="39" y="15"/>
                      </a:lnTo>
                      <a:lnTo>
                        <a:pt x="27" y="13"/>
                      </a:lnTo>
                      <a:lnTo>
                        <a:pt x="18" y="12"/>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52" name="Freeform 94"/>
                <p:cNvSpPr>
                  <a:spLocks/>
                </p:cNvSpPr>
                <p:nvPr/>
              </p:nvSpPr>
              <p:spPr bwMode="auto">
                <a:xfrm>
                  <a:off x="882" y="347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53" name="Freeform 95"/>
                <p:cNvSpPr>
                  <a:spLocks/>
                </p:cNvSpPr>
                <p:nvPr/>
              </p:nvSpPr>
              <p:spPr bwMode="auto">
                <a:xfrm>
                  <a:off x="882" y="3474"/>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54" name="Freeform 96"/>
                <p:cNvSpPr>
                  <a:spLocks/>
                </p:cNvSpPr>
                <p:nvPr/>
              </p:nvSpPr>
              <p:spPr bwMode="auto">
                <a:xfrm>
                  <a:off x="882" y="347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55" name="Freeform 97"/>
                <p:cNvSpPr>
                  <a:spLocks/>
                </p:cNvSpPr>
                <p:nvPr/>
              </p:nvSpPr>
              <p:spPr bwMode="auto">
                <a:xfrm>
                  <a:off x="882" y="347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56" name="Freeform 98"/>
                <p:cNvSpPr>
                  <a:spLocks/>
                </p:cNvSpPr>
                <p:nvPr/>
              </p:nvSpPr>
              <p:spPr bwMode="auto">
                <a:xfrm>
                  <a:off x="882" y="3472"/>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57" name="Freeform 99"/>
                <p:cNvSpPr>
                  <a:spLocks/>
                </p:cNvSpPr>
                <p:nvPr/>
              </p:nvSpPr>
              <p:spPr bwMode="auto">
                <a:xfrm>
                  <a:off x="882" y="3471"/>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58" name="Freeform 100"/>
                <p:cNvSpPr>
                  <a:spLocks/>
                </p:cNvSpPr>
                <p:nvPr/>
              </p:nvSpPr>
              <p:spPr bwMode="auto">
                <a:xfrm>
                  <a:off x="882" y="351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59" name="Freeform 101"/>
                <p:cNvSpPr>
                  <a:spLocks/>
                </p:cNvSpPr>
                <p:nvPr/>
              </p:nvSpPr>
              <p:spPr bwMode="auto">
                <a:xfrm>
                  <a:off x="882" y="3517"/>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60" name="Freeform 102"/>
                <p:cNvSpPr>
                  <a:spLocks/>
                </p:cNvSpPr>
                <p:nvPr/>
              </p:nvSpPr>
              <p:spPr bwMode="auto">
                <a:xfrm>
                  <a:off x="882" y="351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2"/>
                      </a:lnTo>
                      <a:lnTo>
                        <a:pt x="117" y="15"/>
                      </a:lnTo>
                      <a:lnTo>
                        <a:pt x="104" y="15"/>
                      </a:lnTo>
                      <a:lnTo>
                        <a:pt x="91" y="16"/>
                      </a:lnTo>
                      <a:lnTo>
                        <a:pt x="78" y="16"/>
                      </a:lnTo>
                      <a:lnTo>
                        <a:pt x="65" y="16"/>
                      </a:lnTo>
                      <a:lnTo>
                        <a:pt x="51" y="15"/>
                      </a:lnTo>
                      <a:lnTo>
                        <a:pt x="39" y="15"/>
                      </a:lnTo>
                      <a:lnTo>
                        <a:pt x="27" y="12"/>
                      </a:lnTo>
                      <a:lnTo>
                        <a:pt x="18" y="10"/>
                      </a:lnTo>
                      <a:lnTo>
                        <a:pt x="10" y="8"/>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61" name="Freeform 103"/>
                <p:cNvSpPr>
                  <a:spLocks/>
                </p:cNvSpPr>
                <p:nvPr/>
              </p:nvSpPr>
              <p:spPr bwMode="auto">
                <a:xfrm>
                  <a:off x="882" y="351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62" name="Freeform 104"/>
                <p:cNvSpPr>
                  <a:spLocks/>
                </p:cNvSpPr>
                <p:nvPr/>
              </p:nvSpPr>
              <p:spPr bwMode="auto">
                <a:xfrm>
                  <a:off x="882" y="351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4"/>
                      </a:lnTo>
                      <a:lnTo>
                        <a:pt x="152" y="6"/>
                      </a:lnTo>
                      <a:lnTo>
                        <a:pt x="146" y="9"/>
                      </a:lnTo>
                      <a:lnTo>
                        <a:pt x="138" y="11"/>
                      </a:lnTo>
                      <a:lnTo>
                        <a:pt x="129" y="14"/>
                      </a:lnTo>
                      <a:lnTo>
                        <a:pt x="117" y="15"/>
                      </a:lnTo>
                      <a:lnTo>
                        <a:pt x="104" y="16"/>
                      </a:lnTo>
                      <a:lnTo>
                        <a:pt x="91" y="16"/>
                      </a:lnTo>
                      <a:lnTo>
                        <a:pt x="78" y="16"/>
                      </a:lnTo>
                      <a:lnTo>
                        <a:pt x="65" y="16"/>
                      </a:lnTo>
                      <a:lnTo>
                        <a:pt x="51" y="16"/>
                      </a:lnTo>
                      <a:lnTo>
                        <a:pt x="39" y="15"/>
                      </a:lnTo>
                      <a:lnTo>
                        <a:pt x="27" y="14"/>
                      </a:lnTo>
                      <a:lnTo>
                        <a:pt x="18" y="11"/>
                      </a:lnTo>
                      <a:lnTo>
                        <a:pt x="10" y="9"/>
                      </a:lnTo>
                      <a:lnTo>
                        <a:pt x="4" y="6"/>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63" name="Freeform 105"/>
                <p:cNvSpPr>
                  <a:spLocks/>
                </p:cNvSpPr>
                <p:nvPr/>
              </p:nvSpPr>
              <p:spPr bwMode="auto">
                <a:xfrm>
                  <a:off x="882" y="3513"/>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4"/>
                      </a:lnTo>
                      <a:lnTo>
                        <a:pt x="104" y="14"/>
                      </a:lnTo>
                      <a:lnTo>
                        <a:pt x="91" y="15"/>
                      </a:lnTo>
                      <a:lnTo>
                        <a:pt x="78" y="16"/>
                      </a:lnTo>
                      <a:lnTo>
                        <a:pt x="65" y="15"/>
                      </a:lnTo>
                      <a:lnTo>
                        <a:pt x="51" y="14"/>
                      </a:lnTo>
                      <a:lnTo>
                        <a:pt x="39" y="14"/>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64" name="Freeform 106"/>
                <p:cNvSpPr>
                  <a:spLocks/>
                </p:cNvSpPr>
                <p:nvPr/>
              </p:nvSpPr>
              <p:spPr bwMode="auto">
                <a:xfrm>
                  <a:off x="882" y="351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65" name="Freeform 107"/>
                <p:cNvSpPr>
                  <a:spLocks/>
                </p:cNvSpPr>
                <p:nvPr/>
              </p:nvSpPr>
              <p:spPr bwMode="auto">
                <a:xfrm>
                  <a:off x="882" y="351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66" name="Freeform 108"/>
                <p:cNvSpPr>
                  <a:spLocks/>
                </p:cNvSpPr>
                <p:nvPr/>
              </p:nvSpPr>
              <p:spPr bwMode="auto">
                <a:xfrm>
                  <a:off x="882" y="3511"/>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67" name="Freeform 109"/>
                <p:cNvSpPr>
                  <a:spLocks/>
                </p:cNvSpPr>
                <p:nvPr/>
              </p:nvSpPr>
              <p:spPr bwMode="auto">
                <a:xfrm>
                  <a:off x="882" y="3511"/>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68" name="Freeform 110"/>
                <p:cNvSpPr>
                  <a:spLocks/>
                </p:cNvSpPr>
                <p:nvPr/>
              </p:nvSpPr>
              <p:spPr bwMode="auto">
                <a:xfrm>
                  <a:off x="880" y="3556"/>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69" name="Freeform 111"/>
                <p:cNvSpPr>
                  <a:spLocks/>
                </p:cNvSpPr>
                <p:nvPr/>
              </p:nvSpPr>
              <p:spPr bwMode="auto">
                <a:xfrm>
                  <a:off x="880" y="3556"/>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2"/>
                      </a:lnTo>
                      <a:lnTo>
                        <a:pt x="153" y="5"/>
                      </a:lnTo>
                      <a:lnTo>
                        <a:pt x="147" y="7"/>
                      </a:lnTo>
                      <a:lnTo>
                        <a:pt x="140" y="10"/>
                      </a:lnTo>
                      <a:lnTo>
                        <a:pt x="130" y="12"/>
                      </a:lnTo>
                      <a:lnTo>
                        <a:pt x="118" y="14"/>
                      </a:lnTo>
                      <a:lnTo>
                        <a:pt x="105" y="15"/>
                      </a:lnTo>
                      <a:lnTo>
                        <a:pt x="92" y="16"/>
                      </a:lnTo>
                      <a:lnTo>
                        <a:pt x="79" y="16"/>
                      </a:lnTo>
                      <a:lnTo>
                        <a:pt x="65" y="16"/>
                      </a:lnTo>
                      <a:lnTo>
                        <a:pt x="52" y="15"/>
                      </a:lnTo>
                      <a:lnTo>
                        <a:pt x="40" y="14"/>
                      </a:lnTo>
                      <a:lnTo>
                        <a:pt x="29" y="12"/>
                      </a:lnTo>
                      <a:lnTo>
                        <a:pt x="19" y="10"/>
                      </a:lnTo>
                      <a:lnTo>
                        <a:pt x="11" y="7"/>
                      </a:lnTo>
                      <a:lnTo>
                        <a:pt x="5" y="5"/>
                      </a:lnTo>
                      <a:lnTo>
                        <a:pt x="2"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70" name="Freeform 112"/>
                <p:cNvSpPr>
                  <a:spLocks/>
                </p:cNvSpPr>
                <p:nvPr/>
              </p:nvSpPr>
              <p:spPr bwMode="auto">
                <a:xfrm>
                  <a:off x="880" y="3555"/>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6"/>
                      </a:lnTo>
                      <a:lnTo>
                        <a:pt x="79" y="16"/>
                      </a:lnTo>
                      <a:lnTo>
                        <a:pt x="65" y="16"/>
                      </a:lnTo>
                      <a:lnTo>
                        <a:pt x="52" y="14"/>
                      </a:lnTo>
                      <a:lnTo>
                        <a:pt x="40" y="13"/>
                      </a:lnTo>
                      <a:lnTo>
                        <a:pt x="29" y="11"/>
                      </a:lnTo>
                      <a:lnTo>
                        <a:pt x="19" y="9"/>
                      </a:lnTo>
                      <a:lnTo>
                        <a:pt x="11" y="7"/>
                      </a:lnTo>
                      <a:lnTo>
                        <a:pt x="5"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71" name="Freeform 113"/>
                <p:cNvSpPr>
                  <a:spLocks/>
                </p:cNvSpPr>
                <p:nvPr/>
              </p:nvSpPr>
              <p:spPr bwMode="auto">
                <a:xfrm>
                  <a:off x="880" y="3554"/>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72" name="Freeform 114"/>
                <p:cNvSpPr>
                  <a:spLocks/>
                </p:cNvSpPr>
                <p:nvPr/>
              </p:nvSpPr>
              <p:spPr bwMode="auto">
                <a:xfrm>
                  <a:off x="880" y="3553"/>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8"/>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73" name="Freeform 115"/>
                <p:cNvSpPr>
                  <a:spLocks/>
                </p:cNvSpPr>
                <p:nvPr/>
              </p:nvSpPr>
              <p:spPr bwMode="auto">
                <a:xfrm>
                  <a:off x="880" y="3552"/>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5"/>
                      </a:lnTo>
                      <a:lnTo>
                        <a:pt x="79" y="16"/>
                      </a:lnTo>
                      <a:lnTo>
                        <a:pt x="65" y="15"/>
                      </a:lnTo>
                      <a:lnTo>
                        <a:pt x="52" y="14"/>
                      </a:lnTo>
                      <a:lnTo>
                        <a:pt x="40" y="13"/>
                      </a:lnTo>
                      <a:lnTo>
                        <a:pt x="29" y="11"/>
                      </a:lnTo>
                      <a:lnTo>
                        <a:pt x="19" y="9"/>
                      </a:lnTo>
                      <a:lnTo>
                        <a:pt x="11" y="7"/>
                      </a:lnTo>
                      <a:lnTo>
                        <a:pt x="5"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74" name="Freeform 116"/>
                <p:cNvSpPr>
                  <a:spLocks/>
                </p:cNvSpPr>
                <p:nvPr/>
              </p:nvSpPr>
              <p:spPr bwMode="auto">
                <a:xfrm>
                  <a:off x="880" y="3552"/>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75" name="Freeform 117"/>
                <p:cNvSpPr>
                  <a:spLocks/>
                </p:cNvSpPr>
                <p:nvPr/>
              </p:nvSpPr>
              <p:spPr bwMode="auto">
                <a:xfrm>
                  <a:off x="880" y="3551"/>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8"/>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76" name="Freeform 118"/>
                <p:cNvSpPr>
                  <a:spLocks/>
                </p:cNvSpPr>
                <p:nvPr/>
              </p:nvSpPr>
              <p:spPr bwMode="auto">
                <a:xfrm>
                  <a:off x="880" y="3550"/>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5"/>
                      </a:lnTo>
                      <a:lnTo>
                        <a:pt x="79" y="16"/>
                      </a:lnTo>
                      <a:lnTo>
                        <a:pt x="65" y="15"/>
                      </a:lnTo>
                      <a:lnTo>
                        <a:pt x="52" y="14"/>
                      </a:lnTo>
                      <a:lnTo>
                        <a:pt x="40" y="13"/>
                      </a:lnTo>
                      <a:lnTo>
                        <a:pt x="29" y="11"/>
                      </a:lnTo>
                      <a:lnTo>
                        <a:pt x="19" y="9"/>
                      </a:lnTo>
                      <a:lnTo>
                        <a:pt x="11" y="7"/>
                      </a:lnTo>
                      <a:lnTo>
                        <a:pt x="5"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77" name="Freeform 119"/>
                <p:cNvSpPr>
                  <a:spLocks/>
                </p:cNvSpPr>
                <p:nvPr/>
              </p:nvSpPr>
              <p:spPr bwMode="auto">
                <a:xfrm>
                  <a:off x="880" y="3550"/>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8"/>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78" name="Freeform 120"/>
                <p:cNvSpPr>
                  <a:spLocks/>
                </p:cNvSpPr>
                <p:nvPr/>
              </p:nvSpPr>
              <p:spPr bwMode="auto">
                <a:xfrm>
                  <a:off x="880" y="3537"/>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8"/>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79" name="Freeform 121"/>
                <p:cNvSpPr>
                  <a:spLocks/>
                </p:cNvSpPr>
                <p:nvPr/>
              </p:nvSpPr>
              <p:spPr bwMode="auto">
                <a:xfrm>
                  <a:off x="880" y="3535"/>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80" name="Freeform 122"/>
                <p:cNvSpPr>
                  <a:spLocks/>
                </p:cNvSpPr>
                <p:nvPr/>
              </p:nvSpPr>
              <p:spPr bwMode="auto">
                <a:xfrm>
                  <a:off x="880" y="3535"/>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2"/>
                      </a:lnTo>
                      <a:lnTo>
                        <a:pt x="153" y="5"/>
                      </a:lnTo>
                      <a:lnTo>
                        <a:pt x="147" y="8"/>
                      </a:lnTo>
                      <a:lnTo>
                        <a:pt x="140" y="10"/>
                      </a:lnTo>
                      <a:lnTo>
                        <a:pt x="130" y="12"/>
                      </a:lnTo>
                      <a:lnTo>
                        <a:pt x="118" y="14"/>
                      </a:lnTo>
                      <a:lnTo>
                        <a:pt x="105" y="15"/>
                      </a:lnTo>
                      <a:lnTo>
                        <a:pt x="92" y="16"/>
                      </a:lnTo>
                      <a:lnTo>
                        <a:pt x="79" y="16"/>
                      </a:lnTo>
                      <a:lnTo>
                        <a:pt x="65" y="16"/>
                      </a:lnTo>
                      <a:lnTo>
                        <a:pt x="52" y="15"/>
                      </a:lnTo>
                      <a:lnTo>
                        <a:pt x="40" y="14"/>
                      </a:lnTo>
                      <a:lnTo>
                        <a:pt x="29" y="12"/>
                      </a:lnTo>
                      <a:lnTo>
                        <a:pt x="19" y="10"/>
                      </a:lnTo>
                      <a:lnTo>
                        <a:pt x="11" y="8"/>
                      </a:lnTo>
                      <a:lnTo>
                        <a:pt x="5" y="5"/>
                      </a:lnTo>
                      <a:lnTo>
                        <a:pt x="2"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81" name="Freeform 123"/>
                <p:cNvSpPr>
                  <a:spLocks/>
                </p:cNvSpPr>
                <p:nvPr/>
              </p:nvSpPr>
              <p:spPr bwMode="auto">
                <a:xfrm>
                  <a:off x="880" y="3534"/>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8"/>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82" name="Freeform 124"/>
                <p:cNvSpPr>
                  <a:spLocks/>
                </p:cNvSpPr>
                <p:nvPr/>
              </p:nvSpPr>
              <p:spPr bwMode="auto">
                <a:xfrm>
                  <a:off x="880" y="3533"/>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83" name="Freeform 125"/>
                <p:cNvSpPr>
                  <a:spLocks/>
                </p:cNvSpPr>
                <p:nvPr/>
              </p:nvSpPr>
              <p:spPr bwMode="auto">
                <a:xfrm>
                  <a:off x="880" y="3532"/>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84" name="Freeform 126"/>
                <p:cNvSpPr>
                  <a:spLocks/>
                </p:cNvSpPr>
                <p:nvPr/>
              </p:nvSpPr>
              <p:spPr bwMode="auto">
                <a:xfrm>
                  <a:off x="880" y="3531"/>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2"/>
                      </a:lnTo>
                      <a:lnTo>
                        <a:pt x="153" y="5"/>
                      </a:lnTo>
                      <a:lnTo>
                        <a:pt x="147" y="7"/>
                      </a:lnTo>
                      <a:lnTo>
                        <a:pt x="140" y="10"/>
                      </a:lnTo>
                      <a:lnTo>
                        <a:pt x="130" y="12"/>
                      </a:lnTo>
                      <a:lnTo>
                        <a:pt x="118" y="13"/>
                      </a:lnTo>
                      <a:lnTo>
                        <a:pt x="105" y="15"/>
                      </a:lnTo>
                      <a:lnTo>
                        <a:pt x="92" y="16"/>
                      </a:lnTo>
                      <a:lnTo>
                        <a:pt x="79" y="16"/>
                      </a:lnTo>
                      <a:lnTo>
                        <a:pt x="65" y="16"/>
                      </a:lnTo>
                      <a:lnTo>
                        <a:pt x="52" y="15"/>
                      </a:lnTo>
                      <a:lnTo>
                        <a:pt x="40" y="13"/>
                      </a:lnTo>
                      <a:lnTo>
                        <a:pt x="29" y="12"/>
                      </a:lnTo>
                      <a:lnTo>
                        <a:pt x="19" y="10"/>
                      </a:lnTo>
                      <a:lnTo>
                        <a:pt x="11" y="7"/>
                      </a:lnTo>
                      <a:lnTo>
                        <a:pt x="5" y="5"/>
                      </a:lnTo>
                      <a:lnTo>
                        <a:pt x="2"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85" name="Freeform 127"/>
                <p:cNvSpPr>
                  <a:spLocks/>
                </p:cNvSpPr>
                <p:nvPr/>
              </p:nvSpPr>
              <p:spPr bwMode="auto">
                <a:xfrm>
                  <a:off x="880" y="3531"/>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86" name="Freeform 128"/>
                <p:cNvSpPr>
                  <a:spLocks/>
                </p:cNvSpPr>
                <p:nvPr/>
              </p:nvSpPr>
              <p:spPr bwMode="auto">
                <a:xfrm>
                  <a:off x="880" y="3530"/>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87" name="Freeform 129"/>
                <p:cNvSpPr>
                  <a:spLocks/>
                </p:cNvSpPr>
                <p:nvPr/>
              </p:nvSpPr>
              <p:spPr bwMode="auto">
                <a:xfrm>
                  <a:off x="880" y="3529"/>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10"/>
                      </a:lnTo>
                      <a:lnTo>
                        <a:pt x="130" y="11"/>
                      </a:lnTo>
                      <a:lnTo>
                        <a:pt x="118" y="13"/>
                      </a:lnTo>
                      <a:lnTo>
                        <a:pt x="105" y="15"/>
                      </a:lnTo>
                      <a:lnTo>
                        <a:pt x="92" y="16"/>
                      </a:lnTo>
                      <a:lnTo>
                        <a:pt x="79" y="16"/>
                      </a:lnTo>
                      <a:lnTo>
                        <a:pt x="65" y="16"/>
                      </a:lnTo>
                      <a:lnTo>
                        <a:pt x="52" y="15"/>
                      </a:lnTo>
                      <a:lnTo>
                        <a:pt x="40" y="13"/>
                      </a:lnTo>
                      <a:lnTo>
                        <a:pt x="29" y="11"/>
                      </a:lnTo>
                      <a:lnTo>
                        <a:pt x="19" y="10"/>
                      </a:lnTo>
                      <a:lnTo>
                        <a:pt x="11" y="7"/>
                      </a:lnTo>
                      <a:lnTo>
                        <a:pt x="5"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88" name="Freeform 130"/>
                <p:cNvSpPr>
                  <a:spLocks/>
                </p:cNvSpPr>
                <p:nvPr/>
              </p:nvSpPr>
              <p:spPr bwMode="auto">
                <a:xfrm>
                  <a:off x="880" y="3575"/>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5"/>
                      </a:lnTo>
                      <a:lnTo>
                        <a:pt x="79" y="16"/>
                      </a:lnTo>
                      <a:lnTo>
                        <a:pt x="65" y="15"/>
                      </a:lnTo>
                      <a:lnTo>
                        <a:pt x="52" y="14"/>
                      </a:lnTo>
                      <a:lnTo>
                        <a:pt x="40" y="13"/>
                      </a:lnTo>
                      <a:lnTo>
                        <a:pt x="29" y="11"/>
                      </a:lnTo>
                      <a:lnTo>
                        <a:pt x="19" y="9"/>
                      </a:lnTo>
                      <a:lnTo>
                        <a:pt x="11" y="7"/>
                      </a:lnTo>
                      <a:lnTo>
                        <a:pt x="5"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89" name="Freeform 131"/>
                <p:cNvSpPr>
                  <a:spLocks/>
                </p:cNvSpPr>
                <p:nvPr/>
              </p:nvSpPr>
              <p:spPr bwMode="auto">
                <a:xfrm>
                  <a:off x="880" y="3575"/>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90" name="Freeform 132"/>
                <p:cNvSpPr>
                  <a:spLocks/>
                </p:cNvSpPr>
                <p:nvPr/>
              </p:nvSpPr>
              <p:spPr bwMode="auto">
                <a:xfrm>
                  <a:off x="880" y="3574"/>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8"/>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91" name="Freeform 133"/>
                <p:cNvSpPr>
                  <a:spLocks/>
                </p:cNvSpPr>
                <p:nvPr/>
              </p:nvSpPr>
              <p:spPr bwMode="auto">
                <a:xfrm>
                  <a:off x="880" y="3573"/>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5"/>
                      </a:lnTo>
                      <a:lnTo>
                        <a:pt x="79" y="16"/>
                      </a:lnTo>
                      <a:lnTo>
                        <a:pt x="65" y="15"/>
                      </a:lnTo>
                      <a:lnTo>
                        <a:pt x="52" y="14"/>
                      </a:lnTo>
                      <a:lnTo>
                        <a:pt x="40" y="13"/>
                      </a:lnTo>
                      <a:lnTo>
                        <a:pt x="29" y="11"/>
                      </a:lnTo>
                      <a:lnTo>
                        <a:pt x="19" y="9"/>
                      </a:lnTo>
                      <a:lnTo>
                        <a:pt x="11" y="7"/>
                      </a:lnTo>
                      <a:lnTo>
                        <a:pt x="5"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92" name="Freeform 134"/>
                <p:cNvSpPr>
                  <a:spLocks/>
                </p:cNvSpPr>
                <p:nvPr/>
              </p:nvSpPr>
              <p:spPr bwMode="auto">
                <a:xfrm>
                  <a:off x="880" y="3573"/>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8"/>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93" name="Freeform 135"/>
                <p:cNvSpPr>
                  <a:spLocks/>
                </p:cNvSpPr>
                <p:nvPr/>
              </p:nvSpPr>
              <p:spPr bwMode="auto">
                <a:xfrm>
                  <a:off x="880" y="3572"/>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5"/>
                      </a:lnTo>
                      <a:lnTo>
                        <a:pt x="147" y="8"/>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8"/>
                      </a:lnTo>
                      <a:lnTo>
                        <a:pt x="5" y="5"/>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94" name="Freeform 136"/>
                <p:cNvSpPr>
                  <a:spLocks/>
                </p:cNvSpPr>
                <p:nvPr/>
              </p:nvSpPr>
              <p:spPr bwMode="auto">
                <a:xfrm>
                  <a:off x="880" y="3571"/>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5"/>
                      </a:lnTo>
                      <a:lnTo>
                        <a:pt x="79" y="16"/>
                      </a:lnTo>
                      <a:lnTo>
                        <a:pt x="65" y="15"/>
                      </a:lnTo>
                      <a:lnTo>
                        <a:pt x="52" y="14"/>
                      </a:lnTo>
                      <a:lnTo>
                        <a:pt x="40" y="13"/>
                      </a:lnTo>
                      <a:lnTo>
                        <a:pt x="29" y="11"/>
                      </a:lnTo>
                      <a:lnTo>
                        <a:pt x="19" y="9"/>
                      </a:lnTo>
                      <a:lnTo>
                        <a:pt x="11" y="7"/>
                      </a:lnTo>
                      <a:lnTo>
                        <a:pt x="5"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95" name="Freeform 137"/>
                <p:cNvSpPr>
                  <a:spLocks/>
                </p:cNvSpPr>
                <p:nvPr/>
              </p:nvSpPr>
              <p:spPr bwMode="auto">
                <a:xfrm>
                  <a:off x="880" y="3570"/>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8"/>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96" name="Freeform 138"/>
                <p:cNvSpPr>
                  <a:spLocks/>
                </p:cNvSpPr>
                <p:nvPr/>
              </p:nvSpPr>
              <p:spPr bwMode="auto">
                <a:xfrm>
                  <a:off x="880" y="3570"/>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5"/>
                      </a:lnTo>
                      <a:lnTo>
                        <a:pt x="147" y="8"/>
                      </a:lnTo>
                      <a:lnTo>
                        <a:pt x="140" y="10"/>
                      </a:lnTo>
                      <a:lnTo>
                        <a:pt x="130" y="13"/>
                      </a:lnTo>
                      <a:lnTo>
                        <a:pt x="118" y="15"/>
                      </a:lnTo>
                      <a:lnTo>
                        <a:pt x="105" y="16"/>
                      </a:lnTo>
                      <a:lnTo>
                        <a:pt x="92" y="16"/>
                      </a:lnTo>
                      <a:lnTo>
                        <a:pt x="79" y="16"/>
                      </a:lnTo>
                      <a:lnTo>
                        <a:pt x="65" y="16"/>
                      </a:lnTo>
                      <a:lnTo>
                        <a:pt x="52" y="16"/>
                      </a:lnTo>
                      <a:lnTo>
                        <a:pt x="40" y="15"/>
                      </a:lnTo>
                      <a:lnTo>
                        <a:pt x="29" y="13"/>
                      </a:lnTo>
                      <a:lnTo>
                        <a:pt x="19" y="10"/>
                      </a:lnTo>
                      <a:lnTo>
                        <a:pt x="11" y="8"/>
                      </a:lnTo>
                      <a:lnTo>
                        <a:pt x="5" y="5"/>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97" name="Freeform 139"/>
                <p:cNvSpPr>
                  <a:spLocks/>
                </p:cNvSpPr>
                <p:nvPr/>
              </p:nvSpPr>
              <p:spPr bwMode="auto">
                <a:xfrm>
                  <a:off x="880" y="3569"/>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98" name="Freeform 140"/>
                <p:cNvSpPr>
                  <a:spLocks/>
                </p:cNvSpPr>
                <p:nvPr/>
              </p:nvSpPr>
              <p:spPr bwMode="auto">
                <a:xfrm>
                  <a:off x="882" y="321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4"/>
                      </a:lnTo>
                      <a:lnTo>
                        <a:pt x="152" y="6"/>
                      </a:lnTo>
                      <a:lnTo>
                        <a:pt x="146" y="9"/>
                      </a:lnTo>
                      <a:lnTo>
                        <a:pt x="138" y="11"/>
                      </a:lnTo>
                      <a:lnTo>
                        <a:pt x="129" y="14"/>
                      </a:lnTo>
                      <a:lnTo>
                        <a:pt x="117" y="15"/>
                      </a:lnTo>
                      <a:lnTo>
                        <a:pt x="104" y="16"/>
                      </a:lnTo>
                      <a:lnTo>
                        <a:pt x="91" y="16"/>
                      </a:lnTo>
                      <a:lnTo>
                        <a:pt x="78" y="16"/>
                      </a:lnTo>
                      <a:lnTo>
                        <a:pt x="65" y="16"/>
                      </a:lnTo>
                      <a:lnTo>
                        <a:pt x="51" y="16"/>
                      </a:lnTo>
                      <a:lnTo>
                        <a:pt x="39" y="15"/>
                      </a:lnTo>
                      <a:lnTo>
                        <a:pt x="27" y="14"/>
                      </a:lnTo>
                      <a:lnTo>
                        <a:pt x="18" y="11"/>
                      </a:lnTo>
                      <a:lnTo>
                        <a:pt x="10" y="9"/>
                      </a:lnTo>
                      <a:lnTo>
                        <a:pt x="4" y="6"/>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599" name="Freeform 141"/>
                <p:cNvSpPr>
                  <a:spLocks/>
                </p:cNvSpPr>
                <p:nvPr/>
              </p:nvSpPr>
              <p:spPr bwMode="auto">
                <a:xfrm>
                  <a:off x="882" y="321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2"/>
                      </a:lnTo>
                      <a:lnTo>
                        <a:pt x="117" y="15"/>
                      </a:lnTo>
                      <a:lnTo>
                        <a:pt x="104" y="15"/>
                      </a:lnTo>
                      <a:lnTo>
                        <a:pt x="91" y="16"/>
                      </a:lnTo>
                      <a:lnTo>
                        <a:pt x="78" y="16"/>
                      </a:lnTo>
                      <a:lnTo>
                        <a:pt x="65" y="16"/>
                      </a:lnTo>
                      <a:lnTo>
                        <a:pt x="51" y="15"/>
                      </a:lnTo>
                      <a:lnTo>
                        <a:pt x="39" y="15"/>
                      </a:lnTo>
                      <a:lnTo>
                        <a:pt x="27" y="12"/>
                      </a:lnTo>
                      <a:lnTo>
                        <a:pt x="18" y="10"/>
                      </a:lnTo>
                      <a:lnTo>
                        <a:pt x="10" y="8"/>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00" name="Freeform 142"/>
                <p:cNvSpPr>
                  <a:spLocks/>
                </p:cNvSpPr>
                <p:nvPr/>
              </p:nvSpPr>
              <p:spPr bwMode="auto">
                <a:xfrm>
                  <a:off x="882" y="3217"/>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01" name="Freeform 143"/>
                <p:cNvSpPr>
                  <a:spLocks/>
                </p:cNvSpPr>
                <p:nvPr/>
              </p:nvSpPr>
              <p:spPr bwMode="auto">
                <a:xfrm>
                  <a:off x="882" y="3216"/>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02" name="Freeform 144"/>
                <p:cNvSpPr>
                  <a:spLocks/>
                </p:cNvSpPr>
                <p:nvPr/>
              </p:nvSpPr>
              <p:spPr bwMode="auto">
                <a:xfrm>
                  <a:off x="882" y="321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03" name="Freeform 145"/>
                <p:cNvSpPr>
                  <a:spLocks/>
                </p:cNvSpPr>
                <p:nvPr/>
              </p:nvSpPr>
              <p:spPr bwMode="auto">
                <a:xfrm>
                  <a:off x="882" y="321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04" name="Freeform 146"/>
                <p:cNvSpPr>
                  <a:spLocks/>
                </p:cNvSpPr>
                <p:nvPr/>
              </p:nvSpPr>
              <p:spPr bwMode="auto">
                <a:xfrm>
                  <a:off x="882" y="3213"/>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05" name="Freeform 147"/>
                <p:cNvSpPr>
                  <a:spLocks/>
                </p:cNvSpPr>
                <p:nvPr/>
              </p:nvSpPr>
              <p:spPr bwMode="auto">
                <a:xfrm>
                  <a:off x="882" y="321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06" name="Freeform 148"/>
                <p:cNvSpPr>
                  <a:spLocks/>
                </p:cNvSpPr>
                <p:nvPr/>
              </p:nvSpPr>
              <p:spPr bwMode="auto">
                <a:xfrm>
                  <a:off x="882" y="321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07" name="Freeform 149"/>
                <p:cNvSpPr>
                  <a:spLocks/>
                </p:cNvSpPr>
                <p:nvPr/>
              </p:nvSpPr>
              <p:spPr bwMode="auto">
                <a:xfrm>
                  <a:off x="882" y="3211"/>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08" name="Freeform 150"/>
                <p:cNvSpPr>
                  <a:spLocks/>
                </p:cNvSpPr>
                <p:nvPr/>
              </p:nvSpPr>
              <p:spPr bwMode="auto">
                <a:xfrm>
                  <a:off x="882" y="3241"/>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8"/>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09" name="Freeform 151"/>
                <p:cNvSpPr>
                  <a:spLocks/>
                </p:cNvSpPr>
                <p:nvPr/>
              </p:nvSpPr>
              <p:spPr bwMode="auto">
                <a:xfrm>
                  <a:off x="882" y="324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10" name="Freeform 152"/>
                <p:cNvSpPr>
                  <a:spLocks/>
                </p:cNvSpPr>
                <p:nvPr/>
              </p:nvSpPr>
              <p:spPr bwMode="auto">
                <a:xfrm>
                  <a:off x="882" y="3239"/>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11" name="Freeform 153"/>
                <p:cNvSpPr>
                  <a:spLocks/>
                </p:cNvSpPr>
                <p:nvPr/>
              </p:nvSpPr>
              <p:spPr bwMode="auto">
                <a:xfrm>
                  <a:off x="882" y="3239"/>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8"/>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12" name="Freeform 154"/>
                <p:cNvSpPr>
                  <a:spLocks/>
                </p:cNvSpPr>
                <p:nvPr/>
              </p:nvSpPr>
              <p:spPr bwMode="auto">
                <a:xfrm>
                  <a:off x="882" y="3238"/>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13" name="Freeform 155"/>
                <p:cNvSpPr>
                  <a:spLocks/>
                </p:cNvSpPr>
                <p:nvPr/>
              </p:nvSpPr>
              <p:spPr bwMode="auto">
                <a:xfrm>
                  <a:off x="882" y="3237"/>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14" name="Freeform 156"/>
                <p:cNvSpPr>
                  <a:spLocks/>
                </p:cNvSpPr>
                <p:nvPr/>
              </p:nvSpPr>
              <p:spPr bwMode="auto">
                <a:xfrm>
                  <a:off x="882" y="323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15" name="Freeform 157"/>
                <p:cNvSpPr>
                  <a:spLocks/>
                </p:cNvSpPr>
                <p:nvPr/>
              </p:nvSpPr>
              <p:spPr bwMode="auto">
                <a:xfrm>
                  <a:off x="882" y="323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4"/>
                      </a:lnTo>
                      <a:lnTo>
                        <a:pt x="146" y="7"/>
                      </a:lnTo>
                      <a:lnTo>
                        <a:pt x="138" y="10"/>
                      </a:lnTo>
                      <a:lnTo>
                        <a:pt x="129" y="12"/>
                      </a:lnTo>
                      <a:lnTo>
                        <a:pt x="117" y="13"/>
                      </a:lnTo>
                      <a:lnTo>
                        <a:pt x="104" y="15"/>
                      </a:lnTo>
                      <a:lnTo>
                        <a:pt x="91" y="16"/>
                      </a:lnTo>
                      <a:lnTo>
                        <a:pt x="78" y="16"/>
                      </a:lnTo>
                      <a:lnTo>
                        <a:pt x="65" y="16"/>
                      </a:lnTo>
                      <a:lnTo>
                        <a:pt x="51" y="15"/>
                      </a:lnTo>
                      <a:lnTo>
                        <a:pt x="39" y="13"/>
                      </a:lnTo>
                      <a:lnTo>
                        <a:pt x="27" y="12"/>
                      </a:lnTo>
                      <a:lnTo>
                        <a:pt x="18" y="10"/>
                      </a:lnTo>
                      <a:lnTo>
                        <a:pt x="10" y="7"/>
                      </a:lnTo>
                      <a:lnTo>
                        <a:pt x="4" y="4"/>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16" name="Freeform 158"/>
                <p:cNvSpPr>
                  <a:spLocks/>
                </p:cNvSpPr>
                <p:nvPr/>
              </p:nvSpPr>
              <p:spPr bwMode="auto">
                <a:xfrm>
                  <a:off x="882" y="3234"/>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17" name="Freeform 159"/>
                <p:cNvSpPr>
                  <a:spLocks/>
                </p:cNvSpPr>
                <p:nvPr/>
              </p:nvSpPr>
              <p:spPr bwMode="auto">
                <a:xfrm>
                  <a:off x="882" y="323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18" name="Freeform 160"/>
                <p:cNvSpPr>
                  <a:spLocks/>
                </p:cNvSpPr>
                <p:nvPr/>
              </p:nvSpPr>
              <p:spPr bwMode="auto">
                <a:xfrm>
                  <a:off x="882" y="3264"/>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19" name="Freeform 161"/>
                <p:cNvSpPr>
                  <a:spLocks/>
                </p:cNvSpPr>
                <p:nvPr/>
              </p:nvSpPr>
              <p:spPr bwMode="auto">
                <a:xfrm>
                  <a:off x="882" y="3263"/>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7"/>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7"/>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20" name="Freeform 162"/>
                <p:cNvSpPr>
                  <a:spLocks/>
                </p:cNvSpPr>
                <p:nvPr/>
              </p:nvSpPr>
              <p:spPr bwMode="auto">
                <a:xfrm>
                  <a:off x="882" y="326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21" name="Freeform 163"/>
                <p:cNvSpPr>
                  <a:spLocks/>
                </p:cNvSpPr>
                <p:nvPr/>
              </p:nvSpPr>
              <p:spPr bwMode="auto">
                <a:xfrm>
                  <a:off x="882" y="326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8"/>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22" name="Freeform 164"/>
                <p:cNvSpPr>
                  <a:spLocks/>
                </p:cNvSpPr>
                <p:nvPr/>
              </p:nvSpPr>
              <p:spPr bwMode="auto">
                <a:xfrm>
                  <a:off x="882" y="3261"/>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10"/>
                      </a:lnTo>
                      <a:lnTo>
                        <a:pt x="129" y="11"/>
                      </a:lnTo>
                      <a:lnTo>
                        <a:pt x="117" y="13"/>
                      </a:lnTo>
                      <a:lnTo>
                        <a:pt x="104" y="15"/>
                      </a:lnTo>
                      <a:lnTo>
                        <a:pt x="91" y="16"/>
                      </a:lnTo>
                      <a:lnTo>
                        <a:pt x="78" y="16"/>
                      </a:lnTo>
                      <a:lnTo>
                        <a:pt x="65" y="16"/>
                      </a:lnTo>
                      <a:lnTo>
                        <a:pt x="51" y="15"/>
                      </a:lnTo>
                      <a:lnTo>
                        <a:pt x="39" y="13"/>
                      </a:lnTo>
                      <a:lnTo>
                        <a:pt x="27" y="11"/>
                      </a:lnTo>
                      <a:lnTo>
                        <a:pt x="18" y="10"/>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23" name="Freeform 165"/>
                <p:cNvSpPr>
                  <a:spLocks/>
                </p:cNvSpPr>
                <p:nvPr/>
              </p:nvSpPr>
              <p:spPr bwMode="auto">
                <a:xfrm>
                  <a:off x="882" y="326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24" name="Freeform 166"/>
                <p:cNvSpPr>
                  <a:spLocks/>
                </p:cNvSpPr>
                <p:nvPr/>
              </p:nvSpPr>
              <p:spPr bwMode="auto">
                <a:xfrm>
                  <a:off x="882" y="3260"/>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7"/>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7"/>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25" name="Freeform 167"/>
                <p:cNvSpPr>
                  <a:spLocks/>
                </p:cNvSpPr>
                <p:nvPr/>
              </p:nvSpPr>
              <p:spPr bwMode="auto">
                <a:xfrm>
                  <a:off x="882" y="3259"/>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6"/>
                      </a:lnTo>
                      <a:lnTo>
                        <a:pt x="78" y="16"/>
                      </a:lnTo>
                      <a:lnTo>
                        <a:pt x="65" y="16"/>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26" name="Freeform 168"/>
                <p:cNvSpPr>
                  <a:spLocks/>
                </p:cNvSpPr>
                <p:nvPr/>
              </p:nvSpPr>
              <p:spPr bwMode="auto">
                <a:xfrm>
                  <a:off x="882" y="325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27" name="Freeform 169"/>
                <p:cNvSpPr>
                  <a:spLocks/>
                </p:cNvSpPr>
                <p:nvPr/>
              </p:nvSpPr>
              <p:spPr bwMode="auto">
                <a:xfrm>
                  <a:off x="882" y="3257"/>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28" name="Freeform 170"/>
                <p:cNvSpPr>
                  <a:spLocks/>
                </p:cNvSpPr>
                <p:nvPr/>
              </p:nvSpPr>
              <p:spPr bwMode="auto">
                <a:xfrm>
                  <a:off x="842" y="2557"/>
                  <a:ext cx="141" cy="29"/>
                </a:xfrm>
                <a:custGeom>
                  <a:avLst/>
                  <a:gdLst>
                    <a:gd name="T0" fmla="*/ 0 w 321"/>
                    <a:gd name="T1" fmla="*/ 0 h 52"/>
                    <a:gd name="T2" fmla="*/ 0 w 321"/>
                    <a:gd name="T3" fmla="*/ 1 h 52"/>
                    <a:gd name="T4" fmla="*/ 0 w 321"/>
                    <a:gd name="T5" fmla="*/ 1 h 52"/>
                    <a:gd name="T6" fmla="*/ 0 w 321"/>
                    <a:gd name="T7" fmla="*/ 1 h 52"/>
                    <a:gd name="T8" fmla="*/ 0 w 321"/>
                    <a:gd name="T9" fmla="*/ 1 h 52"/>
                    <a:gd name="T10" fmla="*/ 0 w 321"/>
                    <a:gd name="T11" fmla="*/ 1 h 52"/>
                    <a:gd name="T12" fmla="*/ 0 w 321"/>
                    <a:gd name="T13" fmla="*/ 1 h 52"/>
                    <a:gd name="T14" fmla="*/ 0 w 321"/>
                    <a:gd name="T15" fmla="*/ 1 h 52"/>
                    <a:gd name="T16" fmla="*/ 0 w 321"/>
                    <a:gd name="T17" fmla="*/ 1 h 52"/>
                    <a:gd name="T18" fmla="*/ 0 w 321"/>
                    <a:gd name="T19" fmla="*/ 1 h 52"/>
                    <a:gd name="T20" fmla="*/ 0 w 321"/>
                    <a:gd name="T21" fmla="*/ 1 h 52"/>
                    <a:gd name="T22" fmla="*/ 0 w 321"/>
                    <a:gd name="T23" fmla="*/ 1 h 52"/>
                    <a:gd name="T24" fmla="*/ 0 w 321"/>
                    <a:gd name="T25" fmla="*/ 1 h 52"/>
                    <a:gd name="T26" fmla="*/ 0 w 321"/>
                    <a:gd name="T27" fmla="*/ 1 h 52"/>
                    <a:gd name="T28" fmla="*/ 0 w 321"/>
                    <a:gd name="T29" fmla="*/ 1 h 52"/>
                    <a:gd name="T30" fmla="*/ 0 w 321"/>
                    <a:gd name="T31" fmla="*/ 1 h 52"/>
                    <a:gd name="T32" fmla="*/ 0 w 321"/>
                    <a:gd name="T33" fmla="*/ 1 h 52"/>
                    <a:gd name="T34" fmla="*/ 0 w 321"/>
                    <a:gd name="T35" fmla="*/ 1 h 52"/>
                    <a:gd name="T36" fmla="*/ 0 w 321"/>
                    <a:gd name="T37" fmla="*/ 1 h 52"/>
                    <a:gd name="T38" fmla="*/ 0 w 321"/>
                    <a:gd name="T39" fmla="*/ 1 h 52"/>
                    <a:gd name="T40" fmla="*/ 0 w 321"/>
                    <a:gd name="T41" fmla="*/ 1 h 52"/>
                    <a:gd name="T42" fmla="*/ 0 w 321"/>
                    <a:gd name="T43" fmla="*/ 1 h 52"/>
                    <a:gd name="T44" fmla="*/ 0 w 321"/>
                    <a:gd name="T45" fmla="*/ 1 h 52"/>
                    <a:gd name="T46" fmla="*/ 0 w 321"/>
                    <a:gd name="T47" fmla="*/ 1 h 52"/>
                    <a:gd name="T48" fmla="*/ 0 w 321"/>
                    <a:gd name="T49" fmla="*/ 1 h 52"/>
                    <a:gd name="T50" fmla="*/ 0 w 321"/>
                    <a:gd name="T51" fmla="*/ 1 h 52"/>
                    <a:gd name="T52" fmla="*/ 0 w 321"/>
                    <a:gd name="T53" fmla="*/ 0 h 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1"/>
                    <a:gd name="T82" fmla="*/ 0 h 52"/>
                    <a:gd name="T83" fmla="*/ 321 w 321"/>
                    <a:gd name="T84" fmla="*/ 52 h 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1" h="52">
                      <a:moveTo>
                        <a:pt x="320" y="0"/>
                      </a:moveTo>
                      <a:lnTo>
                        <a:pt x="320" y="6"/>
                      </a:lnTo>
                      <a:lnTo>
                        <a:pt x="316" y="12"/>
                      </a:lnTo>
                      <a:lnTo>
                        <a:pt x="309" y="18"/>
                      </a:lnTo>
                      <a:lnTo>
                        <a:pt x="301" y="23"/>
                      </a:lnTo>
                      <a:lnTo>
                        <a:pt x="292" y="29"/>
                      </a:lnTo>
                      <a:lnTo>
                        <a:pt x="279" y="34"/>
                      </a:lnTo>
                      <a:lnTo>
                        <a:pt x="265" y="38"/>
                      </a:lnTo>
                      <a:lnTo>
                        <a:pt x="250" y="42"/>
                      </a:lnTo>
                      <a:lnTo>
                        <a:pt x="234" y="45"/>
                      </a:lnTo>
                      <a:lnTo>
                        <a:pt x="217" y="47"/>
                      </a:lnTo>
                      <a:lnTo>
                        <a:pt x="198" y="50"/>
                      </a:lnTo>
                      <a:lnTo>
                        <a:pt x="180" y="51"/>
                      </a:lnTo>
                      <a:lnTo>
                        <a:pt x="159" y="51"/>
                      </a:lnTo>
                      <a:lnTo>
                        <a:pt x="140" y="51"/>
                      </a:lnTo>
                      <a:lnTo>
                        <a:pt x="122" y="50"/>
                      </a:lnTo>
                      <a:lnTo>
                        <a:pt x="102" y="47"/>
                      </a:lnTo>
                      <a:lnTo>
                        <a:pt x="84" y="45"/>
                      </a:lnTo>
                      <a:lnTo>
                        <a:pt x="69" y="42"/>
                      </a:lnTo>
                      <a:lnTo>
                        <a:pt x="54" y="38"/>
                      </a:lnTo>
                      <a:lnTo>
                        <a:pt x="39" y="34"/>
                      </a:lnTo>
                      <a:lnTo>
                        <a:pt x="27" y="29"/>
                      </a:lnTo>
                      <a:lnTo>
                        <a:pt x="18" y="23"/>
                      </a:lnTo>
                      <a:lnTo>
                        <a:pt x="10" y="18"/>
                      </a:lnTo>
                      <a:lnTo>
                        <a:pt x="3" y="12"/>
                      </a:lnTo>
                      <a:lnTo>
                        <a:pt x="0" y="6"/>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29" name="Freeform 171"/>
                <p:cNvSpPr>
                  <a:spLocks/>
                </p:cNvSpPr>
                <p:nvPr/>
              </p:nvSpPr>
              <p:spPr bwMode="auto">
                <a:xfrm>
                  <a:off x="842" y="2527"/>
                  <a:ext cx="141" cy="50"/>
                </a:xfrm>
                <a:custGeom>
                  <a:avLst/>
                  <a:gdLst>
                    <a:gd name="T0" fmla="*/ 0 w 321"/>
                    <a:gd name="T1" fmla="*/ 1 h 89"/>
                    <a:gd name="T2" fmla="*/ 0 w 321"/>
                    <a:gd name="T3" fmla="*/ 1 h 89"/>
                    <a:gd name="T4" fmla="*/ 0 w 321"/>
                    <a:gd name="T5" fmla="*/ 1 h 89"/>
                    <a:gd name="T6" fmla="*/ 0 w 321"/>
                    <a:gd name="T7" fmla="*/ 1 h 89"/>
                    <a:gd name="T8" fmla="*/ 0 w 321"/>
                    <a:gd name="T9" fmla="*/ 1 h 89"/>
                    <a:gd name="T10" fmla="*/ 0 w 321"/>
                    <a:gd name="T11" fmla="*/ 1 h 89"/>
                    <a:gd name="T12" fmla="*/ 0 w 321"/>
                    <a:gd name="T13" fmla="*/ 1 h 89"/>
                    <a:gd name="T14" fmla="*/ 0 w 321"/>
                    <a:gd name="T15" fmla="*/ 1 h 89"/>
                    <a:gd name="T16" fmla="*/ 0 w 321"/>
                    <a:gd name="T17" fmla="*/ 1 h 89"/>
                    <a:gd name="T18" fmla="*/ 0 w 321"/>
                    <a:gd name="T19" fmla="*/ 1 h 89"/>
                    <a:gd name="T20" fmla="*/ 0 w 321"/>
                    <a:gd name="T21" fmla="*/ 1 h 89"/>
                    <a:gd name="T22" fmla="*/ 0 w 321"/>
                    <a:gd name="T23" fmla="*/ 0 h 89"/>
                    <a:gd name="T24" fmla="*/ 0 w 321"/>
                    <a:gd name="T25" fmla="*/ 0 h 89"/>
                    <a:gd name="T26" fmla="*/ 0 w 321"/>
                    <a:gd name="T27" fmla="*/ 0 h 89"/>
                    <a:gd name="T28" fmla="*/ 0 w 321"/>
                    <a:gd name="T29" fmla="*/ 0 h 89"/>
                    <a:gd name="T30" fmla="*/ 0 w 321"/>
                    <a:gd name="T31" fmla="*/ 1 h 89"/>
                    <a:gd name="T32" fmla="*/ 0 w 321"/>
                    <a:gd name="T33" fmla="*/ 1 h 89"/>
                    <a:gd name="T34" fmla="*/ 0 w 321"/>
                    <a:gd name="T35" fmla="*/ 1 h 89"/>
                    <a:gd name="T36" fmla="*/ 0 w 321"/>
                    <a:gd name="T37" fmla="*/ 1 h 89"/>
                    <a:gd name="T38" fmla="*/ 0 w 321"/>
                    <a:gd name="T39" fmla="*/ 1 h 89"/>
                    <a:gd name="T40" fmla="*/ 0 w 321"/>
                    <a:gd name="T41" fmla="*/ 1 h 89"/>
                    <a:gd name="T42" fmla="*/ 0 w 321"/>
                    <a:gd name="T43" fmla="*/ 1 h 89"/>
                    <a:gd name="T44" fmla="*/ 0 w 321"/>
                    <a:gd name="T45" fmla="*/ 1 h 89"/>
                    <a:gd name="T46" fmla="*/ 0 w 321"/>
                    <a:gd name="T47" fmla="*/ 1 h 89"/>
                    <a:gd name="T48" fmla="*/ 0 w 321"/>
                    <a:gd name="T49" fmla="*/ 1 h 89"/>
                    <a:gd name="T50" fmla="*/ 0 w 321"/>
                    <a:gd name="T51" fmla="*/ 1 h 89"/>
                    <a:gd name="T52" fmla="*/ 0 w 321"/>
                    <a:gd name="T53" fmla="*/ 1 h 89"/>
                    <a:gd name="T54" fmla="*/ 0 w 321"/>
                    <a:gd name="T55" fmla="*/ 1 h 89"/>
                    <a:gd name="T56" fmla="*/ 0 w 321"/>
                    <a:gd name="T57" fmla="*/ 1 h 89"/>
                    <a:gd name="T58" fmla="*/ 0 w 321"/>
                    <a:gd name="T59" fmla="*/ 1 h 89"/>
                    <a:gd name="T60" fmla="*/ 0 w 321"/>
                    <a:gd name="T61" fmla="*/ 1 h 89"/>
                    <a:gd name="T62" fmla="*/ 0 w 321"/>
                    <a:gd name="T63" fmla="*/ 1 h 89"/>
                    <a:gd name="T64" fmla="*/ 0 w 321"/>
                    <a:gd name="T65" fmla="*/ 1 h 89"/>
                    <a:gd name="T66" fmla="*/ 0 w 321"/>
                    <a:gd name="T67" fmla="*/ 1 h 89"/>
                    <a:gd name="T68" fmla="*/ 0 w 321"/>
                    <a:gd name="T69" fmla="*/ 1 h 89"/>
                    <a:gd name="T70" fmla="*/ 0 w 321"/>
                    <a:gd name="T71" fmla="*/ 1 h 89"/>
                    <a:gd name="T72" fmla="*/ 0 w 321"/>
                    <a:gd name="T73" fmla="*/ 1 h 89"/>
                    <a:gd name="T74" fmla="*/ 0 w 321"/>
                    <a:gd name="T75" fmla="*/ 1 h 89"/>
                    <a:gd name="T76" fmla="*/ 0 w 321"/>
                    <a:gd name="T77" fmla="*/ 1 h 89"/>
                    <a:gd name="T78" fmla="*/ 0 w 321"/>
                    <a:gd name="T79" fmla="*/ 1 h 89"/>
                    <a:gd name="T80" fmla="*/ 0 w 321"/>
                    <a:gd name="T81" fmla="*/ 1 h 89"/>
                    <a:gd name="T82" fmla="*/ 0 w 321"/>
                    <a:gd name="T83" fmla="*/ 1 h 89"/>
                    <a:gd name="T84" fmla="*/ 0 w 321"/>
                    <a:gd name="T85" fmla="*/ 1 h 89"/>
                    <a:gd name="T86" fmla="*/ 0 w 321"/>
                    <a:gd name="T87" fmla="*/ 1 h 89"/>
                    <a:gd name="T88" fmla="*/ 0 w 321"/>
                    <a:gd name="T89" fmla="*/ 1 h 89"/>
                    <a:gd name="T90" fmla="*/ 0 w 321"/>
                    <a:gd name="T91" fmla="*/ 1 h 89"/>
                    <a:gd name="T92" fmla="*/ 0 w 321"/>
                    <a:gd name="T93" fmla="*/ 1 h 89"/>
                    <a:gd name="T94" fmla="*/ 0 w 321"/>
                    <a:gd name="T95" fmla="*/ 1 h 89"/>
                    <a:gd name="T96" fmla="*/ 0 w 321"/>
                    <a:gd name="T97" fmla="*/ 1 h 89"/>
                    <a:gd name="T98" fmla="*/ 0 w 321"/>
                    <a:gd name="T99" fmla="*/ 1 h 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21"/>
                    <a:gd name="T151" fmla="*/ 0 h 89"/>
                    <a:gd name="T152" fmla="*/ 321 w 321"/>
                    <a:gd name="T153" fmla="*/ 89 h 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21" h="89">
                      <a:moveTo>
                        <a:pt x="0" y="45"/>
                      </a:moveTo>
                      <a:lnTo>
                        <a:pt x="0" y="39"/>
                      </a:lnTo>
                      <a:lnTo>
                        <a:pt x="4" y="33"/>
                      </a:lnTo>
                      <a:lnTo>
                        <a:pt x="11" y="28"/>
                      </a:lnTo>
                      <a:lnTo>
                        <a:pt x="20" y="22"/>
                      </a:lnTo>
                      <a:lnTo>
                        <a:pt x="31" y="18"/>
                      </a:lnTo>
                      <a:lnTo>
                        <a:pt x="44" y="13"/>
                      </a:lnTo>
                      <a:lnTo>
                        <a:pt x="59" y="10"/>
                      </a:lnTo>
                      <a:lnTo>
                        <a:pt x="77" y="7"/>
                      </a:lnTo>
                      <a:lnTo>
                        <a:pt x="95" y="4"/>
                      </a:lnTo>
                      <a:lnTo>
                        <a:pt x="114" y="1"/>
                      </a:lnTo>
                      <a:lnTo>
                        <a:pt x="135" y="0"/>
                      </a:lnTo>
                      <a:lnTo>
                        <a:pt x="155" y="0"/>
                      </a:lnTo>
                      <a:lnTo>
                        <a:pt x="175" y="0"/>
                      </a:lnTo>
                      <a:lnTo>
                        <a:pt x="195" y="0"/>
                      </a:lnTo>
                      <a:lnTo>
                        <a:pt x="215" y="2"/>
                      </a:lnTo>
                      <a:lnTo>
                        <a:pt x="233" y="4"/>
                      </a:lnTo>
                      <a:lnTo>
                        <a:pt x="251" y="8"/>
                      </a:lnTo>
                      <a:lnTo>
                        <a:pt x="267" y="12"/>
                      </a:lnTo>
                      <a:lnTo>
                        <a:pt x="282" y="16"/>
                      </a:lnTo>
                      <a:lnTo>
                        <a:pt x="294" y="20"/>
                      </a:lnTo>
                      <a:lnTo>
                        <a:pt x="305" y="25"/>
                      </a:lnTo>
                      <a:lnTo>
                        <a:pt x="311" y="30"/>
                      </a:lnTo>
                      <a:lnTo>
                        <a:pt x="318" y="36"/>
                      </a:lnTo>
                      <a:lnTo>
                        <a:pt x="320" y="41"/>
                      </a:lnTo>
                      <a:lnTo>
                        <a:pt x="320" y="47"/>
                      </a:lnTo>
                      <a:lnTo>
                        <a:pt x="318" y="53"/>
                      </a:lnTo>
                      <a:lnTo>
                        <a:pt x="311" y="58"/>
                      </a:lnTo>
                      <a:lnTo>
                        <a:pt x="305" y="63"/>
                      </a:lnTo>
                      <a:lnTo>
                        <a:pt x="294" y="68"/>
                      </a:lnTo>
                      <a:lnTo>
                        <a:pt x="282" y="73"/>
                      </a:lnTo>
                      <a:lnTo>
                        <a:pt x="267" y="77"/>
                      </a:lnTo>
                      <a:lnTo>
                        <a:pt x="251" y="80"/>
                      </a:lnTo>
                      <a:lnTo>
                        <a:pt x="233" y="83"/>
                      </a:lnTo>
                      <a:lnTo>
                        <a:pt x="215" y="86"/>
                      </a:lnTo>
                      <a:lnTo>
                        <a:pt x="195" y="88"/>
                      </a:lnTo>
                      <a:lnTo>
                        <a:pt x="175" y="88"/>
                      </a:lnTo>
                      <a:lnTo>
                        <a:pt x="155" y="88"/>
                      </a:lnTo>
                      <a:lnTo>
                        <a:pt x="135" y="88"/>
                      </a:lnTo>
                      <a:lnTo>
                        <a:pt x="114" y="87"/>
                      </a:lnTo>
                      <a:lnTo>
                        <a:pt x="95" y="84"/>
                      </a:lnTo>
                      <a:lnTo>
                        <a:pt x="77" y="82"/>
                      </a:lnTo>
                      <a:lnTo>
                        <a:pt x="59" y="79"/>
                      </a:lnTo>
                      <a:lnTo>
                        <a:pt x="44" y="75"/>
                      </a:lnTo>
                      <a:lnTo>
                        <a:pt x="31" y="71"/>
                      </a:lnTo>
                      <a:lnTo>
                        <a:pt x="20" y="66"/>
                      </a:lnTo>
                      <a:lnTo>
                        <a:pt x="11" y="61"/>
                      </a:lnTo>
                      <a:lnTo>
                        <a:pt x="4" y="56"/>
                      </a:lnTo>
                      <a:lnTo>
                        <a:pt x="0" y="50"/>
                      </a:lnTo>
                      <a:lnTo>
                        <a:pt x="0" y="45"/>
                      </a:lnTo>
                    </a:path>
                  </a:pathLst>
                </a:custGeom>
                <a:solidFill>
                  <a:srgbClr val="FFFFFF"/>
                </a:solidFill>
                <a:ln w="12700" cap="rnd">
                  <a:solidFill>
                    <a:schemeClr val="tx1"/>
                  </a:solidFill>
                  <a:round/>
                  <a:headEnd/>
                  <a:tailEnd/>
                </a:ln>
              </p:spPr>
              <p:txBody>
                <a:bodyPr/>
                <a:lstStyle/>
                <a:p>
                  <a:endParaRPr lang="ja-JP" altLang="en-US"/>
                </a:p>
              </p:txBody>
            </p:sp>
            <p:sp>
              <p:nvSpPr>
                <p:cNvPr id="178630" name="Freeform 172"/>
                <p:cNvSpPr>
                  <a:spLocks/>
                </p:cNvSpPr>
                <p:nvPr/>
              </p:nvSpPr>
              <p:spPr bwMode="auto">
                <a:xfrm>
                  <a:off x="861" y="2539"/>
                  <a:ext cx="107" cy="29"/>
                </a:xfrm>
                <a:custGeom>
                  <a:avLst/>
                  <a:gdLst>
                    <a:gd name="T0" fmla="*/ 0 w 241"/>
                    <a:gd name="T1" fmla="*/ 1 h 52"/>
                    <a:gd name="T2" fmla="*/ 0 w 241"/>
                    <a:gd name="T3" fmla="*/ 1 h 52"/>
                    <a:gd name="T4" fmla="*/ 0 w 241"/>
                    <a:gd name="T5" fmla="*/ 1 h 52"/>
                    <a:gd name="T6" fmla="*/ 0 w 241"/>
                    <a:gd name="T7" fmla="*/ 1 h 52"/>
                    <a:gd name="T8" fmla="*/ 0 w 241"/>
                    <a:gd name="T9" fmla="*/ 1 h 52"/>
                    <a:gd name="T10" fmla="*/ 0 w 241"/>
                    <a:gd name="T11" fmla="*/ 1 h 52"/>
                    <a:gd name="T12" fmla="*/ 0 w 241"/>
                    <a:gd name="T13" fmla="*/ 1 h 52"/>
                    <a:gd name="T14" fmla="*/ 0 w 241"/>
                    <a:gd name="T15" fmla="*/ 1 h 52"/>
                    <a:gd name="T16" fmla="*/ 0 w 241"/>
                    <a:gd name="T17" fmla="*/ 0 h 52"/>
                    <a:gd name="T18" fmla="*/ 0 w 241"/>
                    <a:gd name="T19" fmla="*/ 0 h 52"/>
                    <a:gd name="T20" fmla="*/ 0 w 241"/>
                    <a:gd name="T21" fmla="*/ 0 h 52"/>
                    <a:gd name="T22" fmla="*/ 0 w 241"/>
                    <a:gd name="T23" fmla="*/ 0 h 52"/>
                    <a:gd name="T24" fmla="*/ 0 w 241"/>
                    <a:gd name="T25" fmla="*/ 0 h 52"/>
                    <a:gd name="T26" fmla="*/ 0 w 241"/>
                    <a:gd name="T27" fmla="*/ 0 h 52"/>
                    <a:gd name="T28" fmla="*/ 0 w 241"/>
                    <a:gd name="T29" fmla="*/ 1 h 52"/>
                    <a:gd name="T30" fmla="*/ 0 w 241"/>
                    <a:gd name="T31" fmla="*/ 1 h 52"/>
                    <a:gd name="T32" fmla="*/ 0 w 241"/>
                    <a:gd name="T33" fmla="*/ 1 h 52"/>
                    <a:gd name="T34" fmla="*/ 0 w 241"/>
                    <a:gd name="T35" fmla="*/ 1 h 52"/>
                    <a:gd name="T36" fmla="*/ 0 w 241"/>
                    <a:gd name="T37" fmla="*/ 1 h 52"/>
                    <a:gd name="T38" fmla="*/ 0 w 241"/>
                    <a:gd name="T39" fmla="*/ 1 h 52"/>
                    <a:gd name="T40" fmla="*/ 0 w 241"/>
                    <a:gd name="T41" fmla="*/ 1 h 52"/>
                    <a:gd name="T42" fmla="*/ 0 w 241"/>
                    <a:gd name="T43" fmla="*/ 1 h 52"/>
                    <a:gd name="T44" fmla="*/ 0 w 241"/>
                    <a:gd name="T45" fmla="*/ 1 h 52"/>
                    <a:gd name="T46" fmla="*/ 0 w 241"/>
                    <a:gd name="T47" fmla="*/ 1 h 52"/>
                    <a:gd name="T48" fmla="*/ 0 w 241"/>
                    <a:gd name="T49" fmla="*/ 1 h 52"/>
                    <a:gd name="T50" fmla="*/ 0 w 241"/>
                    <a:gd name="T51" fmla="*/ 1 h 52"/>
                    <a:gd name="T52" fmla="*/ 0 w 241"/>
                    <a:gd name="T53" fmla="*/ 1 h 52"/>
                    <a:gd name="T54" fmla="*/ 0 w 241"/>
                    <a:gd name="T55" fmla="*/ 1 h 52"/>
                    <a:gd name="T56" fmla="*/ 0 w 241"/>
                    <a:gd name="T57" fmla="*/ 1 h 52"/>
                    <a:gd name="T58" fmla="*/ 0 w 241"/>
                    <a:gd name="T59" fmla="*/ 1 h 52"/>
                    <a:gd name="T60" fmla="*/ 0 w 241"/>
                    <a:gd name="T61" fmla="*/ 1 h 52"/>
                    <a:gd name="T62" fmla="*/ 0 w 241"/>
                    <a:gd name="T63" fmla="*/ 1 h 52"/>
                    <a:gd name="T64" fmla="*/ 0 w 241"/>
                    <a:gd name="T65" fmla="*/ 1 h 52"/>
                    <a:gd name="T66" fmla="*/ 0 w 241"/>
                    <a:gd name="T67" fmla="*/ 1 h 52"/>
                    <a:gd name="T68" fmla="*/ 0 w 241"/>
                    <a:gd name="T69" fmla="*/ 1 h 52"/>
                    <a:gd name="T70" fmla="*/ 0 w 241"/>
                    <a:gd name="T71" fmla="*/ 1 h 52"/>
                    <a:gd name="T72" fmla="*/ 0 w 241"/>
                    <a:gd name="T73" fmla="*/ 1 h 52"/>
                    <a:gd name="T74" fmla="*/ 0 w 241"/>
                    <a:gd name="T75" fmla="*/ 1 h 52"/>
                    <a:gd name="T76" fmla="*/ 0 w 241"/>
                    <a:gd name="T77" fmla="*/ 1 h 52"/>
                    <a:gd name="T78" fmla="*/ 0 w 241"/>
                    <a:gd name="T79" fmla="*/ 1 h 52"/>
                    <a:gd name="T80" fmla="*/ 0 w 241"/>
                    <a:gd name="T81" fmla="*/ 1 h 52"/>
                    <a:gd name="T82" fmla="*/ 0 w 241"/>
                    <a:gd name="T83" fmla="*/ 1 h 52"/>
                    <a:gd name="T84" fmla="*/ 0 w 241"/>
                    <a:gd name="T85" fmla="*/ 1 h 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1"/>
                    <a:gd name="T130" fmla="*/ 0 h 52"/>
                    <a:gd name="T131" fmla="*/ 241 w 241"/>
                    <a:gd name="T132" fmla="*/ 52 h 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1" h="52">
                      <a:moveTo>
                        <a:pt x="0" y="25"/>
                      </a:moveTo>
                      <a:lnTo>
                        <a:pt x="0" y="21"/>
                      </a:lnTo>
                      <a:lnTo>
                        <a:pt x="4" y="17"/>
                      </a:lnTo>
                      <a:lnTo>
                        <a:pt x="12" y="14"/>
                      </a:lnTo>
                      <a:lnTo>
                        <a:pt x="21" y="10"/>
                      </a:lnTo>
                      <a:lnTo>
                        <a:pt x="31" y="8"/>
                      </a:lnTo>
                      <a:lnTo>
                        <a:pt x="45" y="4"/>
                      </a:lnTo>
                      <a:lnTo>
                        <a:pt x="60" y="3"/>
                      </a:lnTo>
                      <a:lnTo>
                        <a:pt x="75" y="0"/>
                      </a:lnTo>
                      <a:lnTo>
                        <a:pt x="93" y="0"/>
                      </a:lnTo>
                      <a:lnTo>
                        <a:pt x="111" y="0"/>
                      </a:lnTo>
                      <a:lnTo>
                        <a:pt x="128" y="0"/>
                      </a:lnTo>
                      <a:lnTo>
                        <a:pt x="146" y="0"/>
                      </a:lnTo>
                      <a:lnTo>
                        <a:pt x="164" y="0"/>
                      </a:lnTo>
                      <a:lnTo>
                        <a:pt x="180" y="3"/>
                      </a:lnTo>
                      <a:lnTo>
                        <a:pt x="195" y="4"/>
                      </a:lnTo>
                      <a:lnTo>
                        <a:pt x="207" y="8"/>
                      </a:lnTo>
                      <a:lnTo>
                        <a:pt x="219" y="10"/>
                      </a:lnTo>
                      <a:lnTo>
                        <a:pt x="227" y="14"/>
                      </a:lnTo>
                      <a:lnTo>
                        <a:pt x="235" y="17"/>
                      </a:lnTo>
                      <a:lnTo>
                        <a:pt x="238" y="21"/>
                      </a:lnTo>
                      <a:lnTo>
                        <a:pt x="240" y="25"/>
                      </a:lnTo>
                      <a:lnTo>
                        <a:pt x="238" y="29"/>
                      </a:lnTo>
                      <a:lnTo>
                        <a:pt x="235" y="32"/>
                      </a:lnTo>
                      <a:lnTo>
                        <a:pt x="227" y="36"/>
                      </a:lnTo>
                      <a:lnTo>
                        <a:pt x="219" y="39"/>
                      </a:lnTo>
                      <a:lnTo>
                        <a:pt x="207" y="42"/>
                      </a:lnTo>
                      <a:lnTo>
                        <a:pt x="195" y="45"/>
                      </a:lnTo>
                      <a:lnTo>
                        <a:pt x="180" y="46"/>
                      </a:lnTo>
                      <a:lnTo>
                        <a:pt x="164" y="49"/>
                      </a:lnTo>
                      <a:lnTo>
                        <a:pt x="146" y="50"/>
                      </a:lnTo>
                      <a:lnTo>
                        <a:pt x="128" y="51"/>
                      </a:lnTo>
                      <a:lnTo>
                        <a:pt x="111" y="51"/>
                      </a:lnTo>
                      <a:lnTo>
                        <a:pt x="93" y="50"/>
                      </a:lnTo>
                      <a:lnTo>
                        <a:pt x="75" y="49"/>
                      </a:lnTo>
                      <a:lnTo>
                        <a:pt x="60" y="46"/>
                      </a:lnTo>
                      <a:lnTo>
                        <a:pt x="45" y="45"/>
                      </a:lnTo>
                      <a:lnTo>
                        <a:pt x="31" y="42"/>
                      </a:lnTo>
                      <a:lnTo>
                        <a:pt x="21" y="39"/>
                      </a:lnTo>
                      <a:lnTo>
                        <a:pt x="12" y="36"/>
                      </a:lnTo>
                      <a:lnTo>
                        <a:pt x="4" y="32"/>
                      </a:lnTo>
                      <a:lnTo>
                        <a:pt x="0" y="29"/>
                      </a:lnTo>
                      <a:lnTo>
                        <a:pt x="0" y="25"/>
                      </a:lnTo>
                    </a:path>
                  </a:pathLst>
                </a:custGeom>
                <a:solidFill>
                  <a:srgbClr val="FFFFFF"/>
                </a:solidFill>
                <a:ln w="12700" cap="rnd">
                  <a:solidFill>
                    <a:schemeClr val="tx1"/>
                  </a:solidFill>
                  <a:round/>
                  <a:headEnd/>
                  <a:tailEnd/>
                </a:ln>
              </p:spPr>
              <p:txBody>
                <a:bodyPr/>
                <a:lstStyle/>
                <a:p>
                  <a:endParaRPr lang="ja-JP" altLang="en-US"/>
                </a:p>
              </p:txBody>
            </p:sp>
            <p:sp>
              <p:nvSpPr>
                <p:cNvPr id="178631" name="Line 173"/>
                <p:cNvSpPr>
                  <a:spLocks noChangeShapeType="1"/>
                </p:cNvSpPr>
                <p:nvPr/>
              </p:nvSpPr>
              <p:spPr bwMode="auto">
                <a:xfrm>
                  <a:off x="983" y="2551"/>
                  <a:ext cx="0" cy="1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32" name="Line 174"/>
                <p:cNvSpPr>
                  <a:spLocks noChangeShapeType="1"/>
                </p:cNvSpPr>
                <p:nvPr/>
              </p:nvSpPr>
              <p:spPr bwMode="auto">
                <a:xfrm>
                  <a:off x="983" y="2679"/>
                  <a:ext cx="0" cy="5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33" name="Line 175"/>
                <p:cNvSpPr>
                  <a:spLocks noChangeShapeType="1"/>
                </p:cNvSpPr>
                <p:nvPr/>
              </p:nvSpPr>
              <p:spPr bwMode="auto">
                <a:xfrm flipH="1">
                  <a:off x="950" y="2815"/>
                  <a:ext cx="60" cy="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34" name="Line 176"/>
                <p:cNvSpPr>
                  <a:spLocks noChangeShapeType="1"/>
                </p:cNvSpPr>
                <p:nvPr/>
              </p:nvSpPr>
              <p:spPr bwMode="auto">
                <a:xfrm>
                  <a:off x="854" y="2563"/>
                  <a:ext cx="0" cy="2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35" name="Line 177"/>
                <p:cNvSpPr>
                  <a:spLocks noChangeShapeType="1"/>
                </p:cNvSpPr>
                <p:nvPr/>
              </p:nvSpPr>
              <p:spPr bwMode="auto">
                <a:xfrm flipH="1">
                  <a:off x="1001" y="2666"/>
                  <a:ext cx="113" cy="13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36" name="Line 178"/>
                <p:cNvSpPr>
                  <a:spLocks noChangeShapeType="1"/>
                </p:cNvSpPr>
                <p:nvPr/>
              </p:nvSpPr>
              <p:spPr bwMode="auto">
                <a:xfrm flipH="1">
                  <a:off x="976" y="2616"/>
                  <a:ext cx="89" cy="10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37" name="Line 179"/>
                <p:cNvSpPr>
                  <a:spLocks noChangeShapeType="1"/>
                </p:cNvSpPr>
                <p:nvPr/>
              </p:nvSpPr>
              <p:spPr bwMode="auto">
                <a:xfrm flipH="1" flipV="1">
                  <a:off x="1113" y="2643"/>
                  <a:ext cx="1" cy="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38" name="Line 180"/>
                <p:cNvSpPr>
                  <a:spLocks noChangeShapeType="1"/>
                </p:cNvSpPr>
                <p:nvPr/>
              </p:nvSpPr>
              <p:spPr bwMode="auto">
                <a:xfrm flipH="1">
                  <a:off x="1063" y="2612"/>
                  <a:ext cx="20" cy="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39" name="Line 181"/>
                <p:cNvSpPr>
                  <a:spLocks noChangeShapeType="1"/>
                </p:cNvSpPr>
                <p:nvPr/>
              </p:nvSpPr>
              <p:spPr bwMode="auto">
                <a:xfrm flipV="1">
                  <a:off x="1112" y="2625"/>
                  <a:ext cx="13" cy="1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40" name="Line 182"/>
                <p:cNvSpPr>
                  <a:spLocks noChangeShapeType="1"/>
                </p:cNvSpPr>
                <p:nvPr/>
              </p:nvSpPr>
              <p:spPr bwMode="auto">
                <a:xfrm flipH="1">
                  <a:off x="1082" y="2595"/>
                  <a:ext cx="13" cy="1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41" name="Freeform 183"/>
                <p:cNvSpPr>
                  <a:spLocks/>
                </p:cNvSpPr>
                <p:nvPr/>
              </p:nvSpPr>
              <p:spPr bwMode="auto">
                <a:xfrm>
                  <a:off x="1090" y="2591"/>
                  <a:ext cx="38" cy="36"/>
                </a:xfrm>
                <a:custGeom>
                  <a:avLst/>
                  <a:gdLst>
                    <a:gd name="T0" fmla="*/ 0 w 85"/>
                    <a:gd name="T1" fmla="*/ 1 h 64"/>
                    <a:gd name="T2" fmla="*/ 0 w 85"/>
                    <a:gd name="T3" fmla="*/ 1 h 64"/>
                    <a:gd name="T4" fmla="*/ 0 w 85"/>
                    <a:gd name="T5" fmla="*/ 0 h 64"/>
                    <a:gd name="T6" fmla="*/ 0 w 85"/>
                    <a:gd name="T7" fmla="*/ 0 h 64"/>
                    <a:gd name="T8" fmla="*/ 0 w 85"/>
                    <a:gd name="T9" fmla="*/ 0 h 64"/>
                    <a:gd name="T10" fmla="*/ 0 w 85"/>
                    <a:gd name="T11" fmla="*/ 1 h 64"/>
                    <a:gd name="T12" fmla="*/ 0 w 85"/>
                    <a:gd name="T13" fmla="*/ 1 h 64"/>
                    <a:gd name="T14" fmla="*/ 0 w 85"/>
                    <a:gd name="T15" fmla="*/ 1 h 64"/>
                    <a:gd name="T16" fmla="*/ 0 w 85"/>
                    <a:gd name="T17" fmla="*/ 1 h 64"/>
                    <a:gd name="T18" fmla="*/ 0 w 85"/>
                    <a:gd name="T19" fmla="*/ 1 h 64"/>
                    <a:gd name="T20" fmla="*/ 0 w 85"/>
                    <a:gd name="T21" fmla="*/ 1 h 64"/>
                    <a:gd name="T22" fmla="*/ 0 w 85"/>
                    <a:gd name="T23" fmla="*/ 1 h 64"/>
                    <a:gd name="T24" fmla="*/ 0 w 85"/>
                    <a:gd name="T25" fmla="*/ 1 h 64"/>
                    <a:gd name="T26" fmla="*/ 0 w 85"/>
                    <a:gd name="T27" fmla="*/ 1 h 64"/>
                    <a:gd name="T28" fmla="*/ 0 w 85"/>
                    <a:gd name="T29" fmla="*/ 1 h 64"/>
                    <a:gd name="T30" fmla="*/ 0 w 85"/>
                    <a:gd name="T31" fmla="*/ 1 h 64"/>
                    <a:gd name="T32" fmla="*/ 0 w 85"/>
                    <a:gd name="T33" fmla="*/ 1 h 64"/>
                    <a:gd name="T34" fmla="*/ 0 w 85"/>
                    <a:gd name="T35" fmla="*/ 1 h 64"/>
                    <a:gd name="T36" fmla="*/ 0 w 85"/>
                    <a:gd name="T37" fmla="*/ 1 h 64"/>
                    <a:gd name="T38" fmla="*/ 0 w 85"/>
                    <a:gd name="T39" fmla="*/ 1 h 64"/>
                    <a:gd name="T40" fmla="*/ 0 w 85"/>
                    <a:gd name="T41" fmla="*/ 1 h 64"/>
                    <a:gd name="T42" fmla="*/ 0 w 85"/>
                    <a:gd name="T43" fmla="*/ 1 h 64"/>
                    <a:gd name="T44" fmla="*/ 0 w 85"/>
                    <a:gd name="T45" fmla="*/ 1 h 64"/>
                    <a:gd name="T46" fmla="*/ 0 w 85"/>
                    <a:gd name="T47" fmla="*/ 1 h 64"/>
                    <a:gd name="T48" fmla="*/ 0 w 85"/>
                    <a:gd name="T49" fmla="*/ 1 h 64"/>
                    <a:gd name="T50" fmla="*/ 0 w 85"/>
                    <a:gd name="T51" fmla="*/ 1 h 64"/>
                    <a:gd name="T52" fmla="*/ 0 w 85"/>
                    <a:gd name="T53" fmla="*/ 1 h 64"/>
                    <a:gd name="T54" fmla="*/ 0 w 85"/>
                    <a:gd name="T55" fmla="*/ 1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5"/>
                    <a:gd name="T85" fmla="*/ 0 h 64"/>
                    <a:gd name="T86" fmla="*/ 85 w 85"/>
                    <a:gd name="T87" fmla="*/ 64 h 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5" h="64">
                      <a:moveTo>
                        <a:pt x="5" y="5"/>
                      </a:moveTo>
                      <a:lnTo>
                        <a:pt x="11" y="2"/>
                      </a:lnTo>
                      <a:lnTo>
                        <a:pt x="18" y="0"/>
                      </a:lnTo>
                      <a:lnTo>
                        <a:pt x="28" y="0"/>
                      </a:lnTo>
                      <a:lnTo>
                        <a:pt x="36" y="0"/>
                      </a:lnTo>
                      <a:lnTo>
                        <a:pt x="45" y="4"/>
                      </a:lnTo>
                      <a:lnTo>
                        <a:pt x="56" y="7"/>
                      </a:lnTo>
                      <a:lnTo>
                        <a:pt x="65" y="13"/>
                      </a:lnTo>
                      <a:lnTo>
                        <a:pt x="71" y="19"/>
                      </a:lnTo>
                      <a:lnTo>
                        <a:pt x="78" y="26"/>
                      </a:lnTo>
                      <a:lnTo>
                        <a:pt x="82" y="34"/>
                      </a:lnTo>
                      <a:lnTo>
                        <a:pt x="84" y="40"/>
                      </a:lnTo>
                      <a:lnTo>
                        <a:pt x="83" y="47"/>
                      </a:lnTo>
                      <a:lnTo>
                        <a:pt x="81" y="54"/>
                      </a:lnTo>
                      <a:lnTo>
                        <a:pt x="76" y="58"/>
                      </a:lnTo>
                      <a:lnTo>
                        <a:pt x="69" y="61"/>
                      </a:lnTo>
                      <a:lnTo>
                        <a:pt x="61" y="63"/>
                      </a:lnTo>
                      <a:lnTo>
                        <a:pt x="52" y="62"/>
                      </a:lnTo>
                      <a:lnTo>
                        <a:pt x="42" y="60"/>
                      </a:lnTo>
                      <a:lnTo>
                        <a:pt x="32" y="57"/>
                      </a:lnTo>
                      <a:lnTo>
                        <a:pt x="23" y="53"/>
                      </a:lnTo>
                      <a:lnTo>
                        <a:pt x="15" y="46"/>
                      </a:lnTo>
                      <a:lnTo>
                        <a:pt x="8" y="39"/>
                      </a:lnTo>
                      <a:lnTo>
                        <a:pt x="3" y="32"/>
                      </a:lnTo>
                      <a:lnTo>
                        <a:pt x="1" y="25"/>
                      </a:lnTo>
                      <a:lnTo>
                        <a:pt x="0" y="18"/>
                      </a:lnTo>
                      <a:lnTo>
                        <a:pt x="1" y="12"/>
                      </a:lnTo>
                      <a:lnTo>
                        <a:pt x="5" y="5"/>
                      </a:lnTo>
                    </a:path>
                  </a:pathLst>
                </a:custGeom>
                <a:solidFill>
                  <a:srgbClr val="FFFFFF"/>
                </a:solidFill>
                <a:ln w="12700" cap="rnd">
                  <a:solidFill>
                    <a:schemeClr val="tx1"/>
                  </a:solidFill>
                  <a:round/>
                  <a:headEnd/>
                  <a:tailEnd/>
                </a:ln>
              </p:spPr>
              <p:txBody>
                <a:bodyPr/>
                <a:lstStyle/>
                <a:p>
                  <a:endParaRPr lang="ja-JP" altLang="en-US"/>
                </a:p>
              </p:txBody>
            </p:sp>
            <p:sp>
              <p:nvSpPr>
                <p:cNvPr id="178642" name="Line 184"/>
                <p:cNvSpPr>
                  <a:spLocks noChangeShapeType="1"/>
                </p:cNvSpPr>
                <p:nvPr/>
              </p:nvSpPr>
              <p:spPr bwMode="auto">
                <a:xfrm>
                  <a:off x="743" y="2712"/>
                  <a:ext cx="110" cy="7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43" name="Line 185"/>
                <p:cNvSpPr>
                  <a:spLocks noChangeShapeType="1"/>
                </p:cNvSpPr>
                <p:nvPr/>
              </p:nvSpPr>
              <p:spPr bwMode="auto">
                <a:xfrm>
                  <a:off x="710" y="2758"/>
                  <a:ext cx="174" cy="1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44" name="Freeform 186"/>
                <p:cNvSpPr>
                  <a:spLocks/>
                </p:cNvSpPr>
                <p:nvPr/>
              </p:nvSpPr>
              <p:spPr bwMode="auto">
                <a:xfrm>
                  <a:off x="717" y="2710"/>
                  <a:ext cx="37" cy="47"/>
                </a:xfrm>
                <a:custGeom>
                  <a:avLst/>
                  <a:gdLst>
                    <a:gd name="T0" fmla="*/ 0 w 85"/>
                    <a:gd name="T1" fmla="*/ 1 h 83"/>
                    <a:gd name="T2" fmla="*/ 0 w 85"/>
                    <a:gd name="T3" fmla="*/ 1 h 83"/>
                    <a:gd name="T4" fmla="*/ 0 w 85"/>
                    <a:gd name="T5" fmla="*/ 1 h 83"/>
                    <a:gd name="T6" fmla="*/ 0 w 85"/>
                    <a:gd name="T7" fmla="*/ 1 h 83"/>
                    <a:gd name="T8" fmla="*/ 0 w 85"/>
                    <a:gd name="T9" fmla="*/ 1 h 83"/>
                    <a:gd name="T10" fmla="*/ 0 w 85"/>
                    <a:gd name="T11" fmla="*/ 1 h 83"/>
                    <a:gd name="T12" fmla="*/ 0 w 85"/>
                    <a:gd name="T13" fmla="*/ 1 h 83"/>
                    <a:gd name="T14" fmla="*/ 0 w 85"/>
                    <a:gd name="T15" fmla="*/ 1 h 83"/>
                    <a:gd name="T16" fmla="*/ 0 w 85"/>
                    <a:gd name="T17" fmla="*/ 1 h 83"/>
                    <a:gd name="T18" fmla="*/ 0 w 85"/>
                    <a:gd name="T19" fmla="*/ 1 h 83"/>
                    <a:gd name="T20" fmla="*/ 0 w 85"/>
                    <a:gd name="T21" fmla="*/ 1 h 83"/>
                    <a:gd name="T22" fmla="*/ 0 w 85"/>
                    <a:gd name="T23" fmla="*/ 1 h 83"/>
                    <a:gd name="T24" fmla="*/ 0 w 85"/>
                    <a:gd name="T25" fmla="*/ 0 h 83"/>
                    <a:gd name="T26" fmla="*/ 0 w 85"/>
                    <a:gd name="T27" fmla="*/ 0 h 83"/>
                    <a:gd name="T28" fmla="*/ 0 w 85"/>
                    <a:gd name="T29" fmla="*/ 0 h 83"/>
                    <a:gd name="T30" fmla="*/ 0 w 85"/>
                    <a:gd name="T31" fmla="*/ 1 h 83"/>
                    <a:gd name="T32" fmla="*/ 0 w 85"/>
                    <a:gd name="T33" fmla="*/ 1 h 83"/>
                    <a:gd name="T34" fmla="*/ 0 w 85"/>
                    <a:gd name="T35" fmla="*/ 1 h 83"/>
                    <a:gd name="T36" fmla="*/ 0 w 85"/>
                    <a:gd name="T37" fmla="*/ 1 h 83"/>
                    <a:gd name="T38" fmla="*/ 0 w 85"/>
                    <a:gd name="T39" fmla="*/ 1 h 83"/>
                    <a:gd name="T40" fmla="*/ 0 w 85"/>
                    <a:gd name="T41" fmla="*/ 1 h 83"/>
                    <a:gd name="T42" fmla="*/ 0 w 85"/>
                    <a:gd name="T43" fmla="*/ 1 h 83"/>
                    <a:gd name="T44" fmla="*/ 0 w 85"/>
                    <a:gd name="T45" fmla="*/ 1 h 83"/>
                    <a:gd name="T46" fmla="*/ 0 w 85"/>
                    <a:gd name="T47" fmla="*/ 1 h 83"/>
                    <a:gd name="T48" fmla="*/ 0 w 85"/>
                    <a:gd name="T49" fmla="*/ 1 h 83"/>
                    <a:gd name="T50" fmla="*/ 0 w 85"/>
                    <a:gd name="T51" fmla="*/ 1 h 83"/>
                    <a:gd name="T52" fmla="*/ 0 w 85"/>
                    <a:gd name="T53" fmla="*/ 1 h 83"/>
                    <a:gd name="T54" fmla="*/ 0 w 85"/>
                    <a:gd name="T55" fmla="*/ 1 h 83"/>
                    <a:gd name="T56" fmla="*/ 0 w 85"/>
                    <a:gd name="T57" fmla="*/ 1 h 83"/>
                    <a:gd name="T58" fmla="*/ 0 w 85"/>
                    <a:gd name="T59" fmla="*/ 1 h 83"/>
                    <a:gd name="T60" fmla="*/ 0 w 85"/>
                    <a:gd name="T61" fmla="*/ 1 h 8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5"/>
                    <a:gd name="T94" fmla="*/ 0 h 83"/>
                    <a:gd name="T95" fmla="*/ 85 w 85"/>
                    <a:gd name="T96" fmla="*/ 83 h 8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5" h="83">
                      <a:moveTo>
                        <a:pt x="8" y="79"/>
                      </a:moveTo>
                      <a:lnTo>
                        <a:pt x="4" y="75"/>
                      </a:lnTo>
                      <a:lnTo>
                        <a:pt x="1" y="69"/>
                      </a:lnTo>
                      <a:lnTo>
                        <a:pt x="0" y="63"/>
                      </a:lnTo>
                      <a:lnTo>
                        <a:pt x="0" y="55"/>
                      </a:lnTo>
                      <a:lnTo>
                        <a:pt x="2" y="46"/>
                      </a:lnTo>
                      <a:lnTo>
                        <a:pt x="6" y="38"/>
                      </a:lnTo>
                      <a:lnTo>
                        <a:pt x="12" y="30"/>
                      </a:lnTo>
                      <a:lnTo>
                        <a:pt x="19" y="22"/>
                      </a:lnTo>
                      <a:lnTo>
                        <a:pt x="28" y="15"/>
                      </a:lnTo>
                      <a:lnTo>
                        <a:pt x="36" y="9"/>
                      </a:lnTo>
                      <a:lnTo>
                        <a:pt x="44" y="4"/>
                      </a:lnTo>
                      <a:lnTo>
                        <a:pt x="54" y="0"/>
                      </a:lnTo>
                      <a:lnTo>
                        <a:pt x="62" y="0"/>
                      </a:lnTo>
                      <a:lnTo>
                        <a:pt x="70" y="0"/>
                      </a:lnTo>
                      <a:lnTo>
                        <a:pt x="76" y="2"/>
                      </a:lnTo>
                      <a:lnTo>
                        <a:pt x="80" y="5"/>
                      </a:lnTo>
                      <a:lnTo>
                        <a:pt x="83" y="11"/>
                      </a:lnTo>
                      <a:lnTo>
                        <a:pt x="84" y="18"/>
                      </a:lnTo>
                      <a:lnTo>
                        <a:pt x="84" y="25"/>
                      </a:lnTo>
                      <a:lnTo>
                        <a:pt x="82" y="35"/>
                      </a:lnTo>
                      <a:lnTo>
                        <a:pt x="78" y="42"/>
                      </a:lnTo>
                      <a:lnTo>
                        <a:pt x="71" y="51"/>
                      </a:lnTo>
                      <a:lnTo>
                        <a:pt x="65" y="59"/>
                      </a:lnTo>
                      <a:lnTo>
                        <a:pt x="56" y="66"/>
                      </a:lnTo>
                      <a:lnTo>
                        <a:pt x="47" y="72"/>
                      </a:lnTo>
                      <a:lnTo>
                        <a:pt x="39" y="77"/>
                      </a:lnTo>
                      <a:lnTo>
                        <a:pt x="30" y="80"/>
                      </a:lnTo>
                      <a:lnTo>
                        <a:pt x="22" y="82"/>
                      </a:lnTo>
                      <a:lnTo>
                        <a:pt x="14" y="81"/>
                      </a:lnTo>
                      <a:lnTo>
                        <a:pt x="8" y="79"/>
                      </a:lnTo>
                    </a:path>
                  </a:pathLst>
                </a:custGeom>
                <a:solidFill>
                  <a:srgbClr val="FFFFFF"/>
                </a:solidFill>
                <a:ln w="12700" cap="rnd">
                  <a:solidFill>
                    <a:schemeClr val="tx1"/>
                  </a:solidFill>
                  <a:round/>
                  <a:headEnd/>
                  <a:tailEnd/>
                </a:ln>
              </p:spPr>
              <p:txBody>
                <a:bodyPr/>
                <a:lstStyle/>
                <a:p>
                  <a:endParaRPr lang="ja-JP" altLang="en-US"/>
                </a:p>
              </p:txBody>
            </p:sp>
            <p:sp>
              <p:nvSpPr>
                <p:cNvPr id="178645" name="Freeform 187"/>
                <p:cNvSpPr>
                  <a:spLocks/>
                </p:cNvSpPr>
                <p:nvPr/>
              </p:nvSpPr>
              <p:spPr bwMode="auto">
                <a:xfrm>
                  <a:off x="722" y="2715"/>
                  <a:ext cx="29" cy="38"/>
                </a:xfrm>
                <a:custGeom>
                  <a:avLst/>
                  <a:gdLst>
                    <a:gd name="T0" fmla="*/ 0 w 66"/>
                    <a:gd name="T1" fmla="*/ 1 h 67"/>
                    <a:gd name="T2" fmla="*/ 0 w 66"/>
                    <a:gd name="T3" fmla="*/ 1 h 67"/>
                    <a:gd name="T4" fmla="*/ 0 w 66"/>
                    <a:gd name="T5" fmla="*/ 1 h 67"/>
                    <a:gd name="T6" fmla="*/ 0 w 66"/>
                    <a:gd name="T7" fmla="*/ 1 h 67"/>
                    <a:gd name="T8" fmla="*/ 0 w 66"/>
                    <a:gd name="T9" fmla="*/ 1 h 67"/>
                    <a:gd name="T10" fmla="*/ 0 w 66"/>
                    <a:gd name="T11" fmla="*/ 1 h 67"/>
                    <a:gd name="T12" fmla="*/ 0 w 66"/>
                    <a:gd name="T13" fmla="*/ 1 h 67"/>
                    <a:gd name="T14" fmla="*/ 0 w 66"/>
                    <a:gd name="T15" fmla="*/ 1 h 67"/>
                    <a:gd name="T16" fmla="*/ 0 w 66"/>
                    <a:gd name="T17" fmla="*/ 1 h 67"/>
                    <a:gd name="T18" fmla="*/ 0 w 66"/>
                    <a:gd name="T19" fmla="*/ 1 h 67"/>
                    <a:gd name="T20" fmla="*/ 0 w 66"/>
                    <a:gd name="T21" fmla="*/ 1 h 67"/>
                    <a:gd name="T22" fmla="*/ 0 w 66"/>
                    <a:gd name="T23" fmla="*/ 1 h 67"/>
                    <a:gd name="T24" fmla="*/ 0 w 66"/>
                    <a:gd name="T25" fmla="*/ 0 h 67"/>
                    <a:gd name="T26" fmla="*/ 0 w 66"/>
                    <a:gd name="T27" fmla="*/ 0 h 67"/>
                    <a:gd name="T28" fmla="*/ 0 w 66"/>
                    <a:gd name="T29" fmla="*/ 1 h 67"/>
                    <a:gd name="T30" fmla="*/ 0 w 66"/>
                    <a:gd name="T31" fmla="*/ 1 h 67"/>
                    <a:gd name="T32" fmla="*/ 0 w 66"/>
                    <a:gd name="T33" fmla="*/ 1 h 67"/>
                    <a:gd name="T34" fmla="*/ 0 w 66"/>
                    <a:gd name="T35" fmla="*/ 1 h 67"/>
                    <a:gd name="T36" fmla="*/ 0 w 66"/>
                    <a:gd name="T37" fmla="*/ 1 h 67"/>
                    <a:gd name="T38" fmla="*/ 0 w 66"/>
                    <a:gd name="T39" fmla="*/ 1 h 67"/>
                    <a:gd name="T40" fmla="*/ 0 w 66"/>
                    <a:gd name="T41" fmla="*/ 1 h 67"/>
                    <a:gd name="T42" fmla="*/ 0 w 66"/>
                    <a:gd name="T43" fmla="*/ 1 h 67"/>
                    <a:gd name="T44" fmla="*/ 0 w 66"/>
                    <a:gd name="T45" fmla="*/ 1 h 67"/>
                    <a:gd name="T46" fmla="*/ 0 w 66"/>
                    <a:gd name="T47" fmla="*/ 1 h 67"/>
                    <a:gd name="T48" fmla="*/ 0 w 66"/>
                    <a:gd name="T49" fmla="*/ 1 h 67"/>
                    <a:gd name="T50" fmla="*/ 0 w 66"/>
                    <a:gd name="T51" fmla="*/ 1 h 67"/>
                    <a:gd name="T52" fmla="*/ 0 w 66"/>
                    <a:gd name="T53" fmla="*/ 1 h 67"/>
                    <a:gd name="T54" fmla="*/ 0 w 66"/>
                    <a:gd name="T55" fmla="*/ 1 h 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67"/>
                    <a:gd name="T86" fmla="*/ 66 w 66"/>
                    <a:gd name="T87" fmla="*/ 67 h 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67">
                      <a:moveTo>
                        <a:pt x="5" y="64"/>
                      </a:moveTo>
                      <a:lnTo>
                        <a:pt x="2" y="61"/>
                      </a:lnTo>
                      <a:lnTo>
                        <a:pt x="0" y="57"/>
                      </a:lnTo>
                      <a:lnTo>
                        <a:pt x="0" y="50"/>
                      </a:lnTo>
                      <a:lnTo>
                        <a:pt x="2" y="44"/>
                      </a:lnTo>
                      <a:lnTo>
                        <a:pt x="6" y="37"/>
                      </a:lnTo>
                      <a:lnTo>
                        <a:pt x="11" y="28"/>
                      </a:lnTo>
                      <a:lnTo>
                        <a:pt x="17" y="22"/>
                      </a:lnTo>
                      <a:lnTo>
                        <a:pt x="24" y="14"/>
                      </a:lnTo>
                      <a:lnTo>
                        <a:pt x="31" y="8"/>
                      </a:lnTo>
                      <a:lnTo>
                        <a:pt x="38" y="4"/>
                      </a:lnTo>
                      <a:lnTo>
                        <a:pt x="46" y="1"/>
                      </a:lnTo>
                      <a:lnTo>
                        <a:pt x="52" y="0"/>
                      </a:lnTo>
                      <a:lnTo>
                        <a:pt x="57" y="0"/>
                      </a:lnTo>
                      <a:lnTo>
                        <a:pt x="61" y="2"/>
                      </a:lnTo>
                      <a:lnTo>
                        <a:pt x="64" y="5"/>
                      </a:lnTo>
                      <a:lnTo>
                        <a:pt x="65" y="12"/>
                      </a:lnTo>
                      <a:lnTo>
                        <a:pt x="63" y="17"/>
                      </a:lnTo>
                      <a:lnTo>
                        <a:pt x="61" y="26"/>
                      </a:lnTo>
                      <a:lnTo>
                        <a:pt x="56" y="33"/>
                      </a:lnTo>
                      <a:lnTo>
                        <a:pt x="50" y="40"/>
                      </a:lnTo>
                      <a:lnTo>
                        <a:pt x="44" y="48"/>
                      </a:lnTo>
                      <a:lnTo>
                        <a:pt x="37" y="54"/>
                      </a:lnTo>
                      <a:lnTo>
                        <a:pt x="30" y="59"/>
                      </a:lnTo>
                      <a:lnTo>
                        <a:pt x="22" y="62"/>
                      </a:lnTo>
                      <a:lnTo>
                        <a:pt x="16" y="65"/>
                      </a:lnTo>
                      <a:lnTo>
                        <a:pt x="10" y="66"/>
                      </a:lnTo>
                      <a:lnTo>
                        <a:pt x="5" y="64"/>
                      </a:lnTo>
                    </a:path>
                  </a:pathLst>
                </a:custGeom>
                <a:solidFill>
                  <a:srgbClr val="FFFFFF"/>
                </a:solidFill>
                <a:ln w="12700" cap="rnd">
                  <a:solidFill>
                    <a:schemeClr val="tx1"/>
                  </a:solidFill>
                  <a:round/>
                  <a:headEnd/>
                  <a:tailEnd/>
                </a:ln>
              </p:spPr>
              <p:txBody>
                <a:bodyPr/>
                <a:lstStyle/>
                <a:p>
                  <a:endParaRPr lang="ja-JP" altLang="en-US"/>
                </a:p>
              </p:txBody>
            </p:sp>
            <p:sp>
              <p:nvSpPr>
                <p:cNvPr id="178646" name="Line 188"/>
                <p:cNvSpPr>
                  <a:spLocks noChangeShapeType="1"/>
                </p:cNvSpPr>
                <p:nvPr/>
              </p:nvSpPr>
              <p:spPr bwMode="auto">
                <a:xfrm flipH="1" flipV="1">
                  <a:off x="646" y="2783"/>
                  <a:ext cx="128" cy="1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47" name="Line 189"/>
                <p:cNvSpPr>
                  <a:spLocks noChangeShapeType="1"/>
                </p:cNvSpPr>
                <p:nvPr/>
              </p:nvSpPr>
              <p:spPr bwMode="auto">
                <a:xfrm flipH="1" flipV="1">
                  <a:off x="677" y="2774"/>
                  <a:ext cx="78" cy="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48" name="Line 190"/>
                <p:cNvSpPr>
                  <a:spLocks noChangeShapeType="1"/>
                </p:cNvSpPr>
                <p:nvPr/>
              </p:nvSpPr>
              <p:spPr bwMode="auto">
                <a:xfrm flipV="1">
                  <a:off x="682" y="2753"/>
                  <a:ext cx="2" cy="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49" name="Line 191"/>
                <p:cNvSpPr>
                  <a:spLocks noChangeShapeType="1"/>
                </p:cNvSpPr>
                <p:nvPr/>
              </p:nvSpPr>
              <p:spPr bwMode="auto">
                <a:xfrm flipV="1">
                  <a:off x="663" y="2752"/>
                  <a:ext cx="2" cy="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50" name="Freeform 192"/>
                <p:cNvSpPr>
                  <a:spLocks/>
                </p:cNvSpPr>
                <p:nvPr/>
              </p:nvSpPr>
              <p:spPr bwMode="auto">
                <a:xfrm>
                  <a:off x="658" y="2721"/>
                  <a:ext cx="33" cy="30"/>
                </a:xfrm>
                <a:custGeom>
                  <a:avLst/>
                  <a:gdLst>
                    <a:gd name="T0" fmla="*/ 0 w 74"/>
                    <a:gd name="T1" fmla="*/ 1 h 54"/>
                    <a:gd name="T2" fmla="*/ 0 w 74"/>
                    <a:gd name="T3" fmla="*/ 1 h 54"/>
                    <a:gd name="T4" fmla="*/ 0 w 74"/>
                    <a:gd name="T5" fmla="*/ 1 h 54"/>
                    <a:gd name="T6" fmla="*/ 0 w 74"/>
                    <a:gd name="T7" fmla="*/ 1 h 54"/>
                    <a:gd name="T8" fmla="*/ 0 w 74"/>
                    <a:gd name="T9" fmla="*/ 1 h 54"/>
                    <a:gd name="T10" fmla="*/ 0 w 74"/>
                    <a:gd name="T11" fmla="*/ 1 h 54"/>
                    <a:gd name="T12" fmla="*/ 0 w 74"/>
                    <a:gd name="T13" fmla="*/ 1 h 54"/>
                    <a:gd name="T14" fmla="*/ 0 w 74"/>
                    <a:gd name="T15" fmla="*/ 1 h 54"/>
                    <a:gd name="T16" fmla="*/ 0 w 74"/>
                    <a:gd name="T17" fmla="*/ 1 h 54"/>
                    <a:gd name="T18" fmla="*/ 0 w 74"/>
                    <a:gd name="T19" fmla="*/ 0 h 54"/>
                    <a:gd name="T20" fmla="*/ 0 w 74"/>
                    <a:gd name="T21" fmla="*/ 0 h 54"/>
                    <a:gd name="T22" fmla="*/ 0 w 74"/>
                    <a:gd name="T23" fmla="*/ 1 h 54"/>
                    <a:gd name="T24" fmla="*/ 0 w 74"/>
                    <a:gd name="T25" fmla="*/ 1 h 54"/>
                    <a:gd name="T26" fmla="*/ 0 w 74"/>
                    <a:gd name="T27" fmla="*/ 1 h 54"/>
                    <a:gd name="T28" fmla="*/ 0 w 74"/>
                    <a:gd name="T29" fmla="*/ 1 h 54"/>
                    <a:gd name="T30" fmla="*/ 0 w 74"/>
                    <a:gd name="T31" fmla="*/ 1 h 54"/>
                    <a:gd name="T32" fmla="*/ 0 w 74"/>
                    <a:gd name="T33" fmla="*/ 1 h 54"/>
                    <a:gd name="T34" fmla="*/ 0 w 74"/>
                    <a:gd name="T35" fmla="*/ 1 h 54"/>
                    <a:gd name="T36" fmla="*/ 0 w 74"/>
                    <a:gd name="T37" fmla="*/ 1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
                    <a:gd name="T58" fmla="*/ 0 h 54"/>
                    <a:gd name="T59" fmla="*/ 74 w 74"/>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 h="54">
                      <a:moveTo>
                        <a:pt x="58" y="53"/>
                      </a:moveTo>
                      <a:lnTo>
                        <a:pt x="64" y="48"/>
                      </a:lnTo>
                      <a:lnTo>
                        <a:pt x="70" y="41"/>
                      </a:lnTo>
                      <a:lnTo>
                        <a:pt x="73" y="33"/>
                      </a:lnTo>
                      <a:lnTo>
                        <a:pt x="73" y="26"/>
                      </a:lnTo>
                      <a:lnTo>
                        <a:pt x="70" y="18"/>
                      </a:lnTo>
                      <a:lnTo>
                        <a:pt x="64" y="11"/>
                      </a:lnTo>
                      <a:lnTo>
                        <a:pt x="58" y="6"/>
                      </a:lnTo>
                      <a:lnTo>
                        <a:pt x="48" y="2"/>
                      </a:lnTo>
                      <a:lnTo>
                        <a:pt x="39" y="0"/>
                      </a:lnTo>
                      <a:lnTo>
                        <a:pt x="29" y="0"/>
                      </a:lnTo>
                      <a:lnTo>
                        <a:pt x="20" y="4"/>
                      </a:lnTo>
                      <a:lnTo>
                        <a:pt x="12" y="8"/>
                      </a:lnTo>
                      <a:lnTo>
                        <a:pt x="5" y="13"/>
                      </a:lnTo>
                      <a:lnTo>
                        <a:pt x="1" y="21"/>
                      </a:lnTo>
                      <a:lnTo>
                        <a:pt x="0" y="29"/>
                      </a:lnTo>
                      <a:lnTo>
                        <a:pt x="0" y="36"/>
                      </a:lnTo>
                      <a:lnTo>
                        <a:pt x="3" y="43"/>
                      </a:lnTo>
                      <a:lnTo>
                        <a:pt x="10" y="5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51" name="Line 193"/>
                <p:cNvSpPr>
                  <a:spLocks noChangeShapeType="1"/>
                </p:cNvSpPr>
                <p:nvPr/>
              </p:nvSpPr>
              <p:spPr bwMode="auto">
                <a:xfrm flipH="1" flipV="1">
                  <a:off x="639" y="2766"/>
                  <a:ext cx="24" cy="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52" name="Freeform 194"/>
                <p:cNvSpPr>
                  <a:spLocks/>
                </p:cNvSpPr>
                <p:nvPr/>
              </p:nvSpPr>
              <p:spPr bwMode="auto">
                <a:xfrm>
                  <a:off x="661" y="2778"/>
                  <a:ext cx="22" cy="9"/>
                </a:xfrm>
                <a:custGeom>
                  <a:avLst/>
                  <a:gdLst>
                    <a:gd name="T0" fmla="*/ 0 w 48"/>
                    <a:gd name="T1" fmla="*/ 1 h 17"/>
                    <a:gd name="T2" fmla="*/ 0 w 48"/>
                    <a:gd name="T3" fmla="*/ 1 h 17"/>
                    <a:gd name="T4" fmla="*/ 0 w 48"/>
                    <a:gd name="T5" fmla="*/ 1 h 17"/>
                    <a:gd name="T6" fmla="*/ 0 w 48"/>
                    <a:gd name="T7" fmla="*/ 1 h 17"/>
                    <a:gd name="T8" fmla="*/ 0 w 48"/>
                    <a:gd name="T9" fmla="*/ 1 h 17"/>
                    <a:gd name="T10" fmla="*/ 0 w 48"/>
                    <a:gd name="T11" fmla="*/ 1 h 17"/>
                    <a:gd name="T12" fmla="*/ 0 w 48"/>
                    <a:gd name="T13" fmla="*/ 1 h 17"/>
                    <a:gd name="T14" fmla="*/ 0 w 48"/>
                    <a:gd name="T15" fmla="*/ 1 h 17"/>
                    <a:gd name="T16" fmla="*/ 0 w 48"/>
                    <a:gd name="T17" fmla="*/ 1 h 17"/>
                    <a:gd name="T18" fmla="*/ 0 w 48"/>
                    <a:gd name="T19" fmla="*/ 1 h 17"/>
                    <a:gd name="T20" fmla="*/ 0 w 48"/>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17"/>
                    <a:gd name="T35" fmla="*/ 48 w 4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17">
                      <a:moveTo>
                        <a:pt x="47" y="9"/>
                      </a:moveTo>
                      <a:lnTo>
                        <a:pt x="46" y="11"/>
                      </a:lnTo>
                      <a:lnTo>
                        <a:pt x="43" y="14"/>
                      </a:lnTo>
                      <a:lnTo>
                        <a:pt x="37" y="14"/>
                      </a:lnTo>
                      <a:lnTo>
                        <a:pt x="31" y="16"/>
                      </a:lnTo>
                      <a:lnTo>
                        <a:pt x="23" y="16"/>
                      </a:lnTo>
                      <a:lnTo>
                        <a:pt x="16" y="16"/>
                      </a:lnTo>
                      <a:lnTo>
                        <a:pt x="10" y="14"/>
                      </a:lnTo>
                      <a:lnTo>
                        <a:pt x="4" y="9"/>
                      </a:lnTo>
                      <a:lnTo>
                        <a:pt x="0" y="5"/>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53" name="Line 195"/>
                <p:cNvSpPr>
                  <a:spLocks noChangeShapeType="1"/>
                </p:cNvSpPr>
                <p:nvPr/>
              </p:nvSpPr>
              <p:spPr bwMode="auto">
                <a:xfrm flipH="1" flipV="1">
                  <a:off x="639" y="2780"/>
                  <a:ext cx="19" cy="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54" name="Freeform 196"/>
                <p:cNvSpPr>
                  <a:spLocks/>
                </p:cNvSpPr>
                <p:nvPr/>
              </p:nvSpPr>
              <p:spPr bwMode="auto">
                <a:xfrm>
                  <a:off x="857" y="2669"/>
                  <a:ext cx="114" cy="19"/>
                </a:xfrm>
                <a:custGeom>
                  <a:avLst/>
                  <a:gdLst>
                    <a:gd name="T0" fmla="*/ 0 w 257"/>
                    <a:gd name="T1" fmla="*/ 0 h 33"/>
                    <a:gd name="T2" fmla="*/ 0 w 257"/>
                    <a:gd name="T3" fmla="*/ 1 h 33"/>
                    <a:gd name="T4" fmla="*/ 0 w 257"/>
                    <a:gd name="T5" fmla="*/ 1 h 33"/>
                    <a:gd name="T6" fmla="*/ 0 w 257"/>
                    <a:gd name="T7" fmla="*/ 1 h 33"/>
                    <a:gd name="T8" fmla="*/ 0 w 257"/>
                    <a:gd name="T9" fmla="*/ 1 h 33"/>
                    <a:gd name="T10" fmla="*/ 0 w 257"/>
                    <a:gd name="T11" fmla="*/ 1 h 33"/>
                    <a:gd name="T12" fmla="*/ 0 w 257"/>
                    <a:gd name="T13" fmla="*/ 1 h 33"/>
                    <a:gd name="T14" fmla="*/ 0 w 257"/>
                    <a:gd name="T15" fmla="*/ 1 h 33"/>
                    <a:gd name="T16" fmla="*/ 0 w 257"/>
                    <a:gd name="T17" fmla="*/ 1 h 33"/>
                    <a:gd name="T18" fmla="*/ 0 w 257"/>
                    <a:gd name="T19" fmla="*/ 1 h 33"/>
                    <a:gd name="T20" fmla="*/ 0 w 257"/>
                    <a:gd name="T21" fmla="*/ 1 h 33"/>
                    <a:gd name="T22" fmla="*/ 0 w 257"/>
                    <a:gd name="T23" fmla="*/ 1 h 33"/>
                    <a:gd name="T24" fmla="*/ 0 w 257"/>
                    <a:gd name="T25" fmla="*/ 1 h 33"/>
                    <a:gd name="T26" fmla="*/ 0 w 257"/>
                    <a:gd name="T27" fmla="*/ 1 h 33"/>
                    <a:gd name="T28" fmla="*/ 0 w 257"/>
                    <a:gd name="T29" fmla="*/ 1 h 33"/>
                    <a:gd name="T30" fmla="*/ 0 w 257"/>
                    <a:gd name="T31" fmla="*/ 1 h 33"/>
                    <a:gd name="T32" fmla="*/ 0 w 257"/>
                    <a:gd name="T33" fmla="*/ 1 h 33"/>
                    <a:gd name="T34" fmla="*/ 0 w 257"/>
                    <a:gd name="T35" fmla="*/ 1 h 33"/>
                    <a:gd name="T36" fmla="*/ 0 w 257"/>
                    <a:gd name="T37" fmla="*/ 1 h 33"/>
                    <a:gd name="T38" fmla="*/ 0 w 257"/>
                    <a:gd name="T39" fmla="*/ 1 h 33"/>
                    <a:gd name="T40" fmla="*/ 0 w 257"/>
                    <a:gd name="T41" fmla="*/ 1 h 33"/>
                    <a:gd name="T42" fmla="*/ 0 w 257"/>
                    <a:gd name="T43" fmla="*/ 1 h 33"/>
                    <a:gd name="T44" fmla="*/ 0 w 257"/>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3"/>
                    <a:gd name="T71" fmla="*/ 257 w 257"/>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3">
                      <a:moveTo>
                        <a:pt x="256" y="0"/>
                      </a:moveTo>
                      <a:lnTo>
                        <a:pt x="254" y="4"/>
                      </a:lnTo>
                      <a:lnTo>
                        <a:pt x="251" y="9"/>
                      </a:lnTo>
                      <a:lnTo>
                        <a:pt x="243" y="13"/>
                      </a:lnTo>
                      <a:lnTo>
                        <a:pt x="235" y="17"/>
                      </a:lnTo>
                      <a:lnTo>
                        <a:pt x="224" y="21"/>
                      </a:lnTo>
                      <a:lnTo>
                        <a:pt x="211" y="23"/>
                      </a:lnTo>
                      <a:lnTo>
                        <a:pt x="197" y="27"/>
                      </a:lnTo>
                      <a:lnTo>
                        <a:pt x="181" y="29"/>
                      </a:lnTo>
                      <a:lnTo>
                        <a:pt x="163" y="31"/>
                      </a:lnTo>
                      <a:lnTo>
                        <a:pt x="145" y="32"/>
                      </a:lnTo>
                      <a:lnTo>
                        <a:pt x="127" y="32"/>
                      </a:lnTo>
                      <a:lnTo>
                        <a:pt x="108" y="32"/>
                      </a:lnTo>
                      <a:lnTo>
                        <a:pt x="92" y="31"/>
                      </a:lnTo>
                      <a:lnTo>
                        <a:pt x="74" y="29"/>
                      </a:lnTo>
                      <a:lnTo>
                        <a:pt x="58" y="27"/>
                      </a:lnTo>
                      <a:lnTo>
                        <a:pt x="43" y="23"/>
                      </a:lnTo>
                      <a:lnTo>
                        <a:pt x="31" y="21"/>
                      </a:lnTo>
                      <a:lnTo>
                        <a:pt x="20" y="17"/>
                      </a:lnTo>
                      <a:lnTo>
                        <a:pt x="11" y="13"/>
                      </a:lnTo>
                      <a:lnTo>
                        <a:pt x="4" y="9"/>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55" name="Freeform 197"/>
                <p:cNvSpPr>
                  <a:spLocks/>
                </p:cNvSpPr>
                <p:nvPr/>
              </p:nvSpPr>
              <p:spPr bwMode="auto">
                <a:xfrm>
                  <a:off x="878" y="2953"/>
                  <a:ext cx="78" cy="10"/>
                </a:xfrm>
                <a:custGeom>
                  <a:avLst/>
                  <a:gdLst>
                    <a:gd name="T0" fmla="*/ 0 w 177"/>
                    <a:gd name="T1" fmla="*/ 0 h 17"/>
                    <a:gd name="T2" fmla="*/ 0 w 177"/>
                    <a:gd name="T3" fmla="*/ 1 h 17"/>
                    <a:gd name="T4" fmla="*/ 0 w 177"/>
                    <a:gd name="T5" fmla="*/ 1 h 17"/>
                    <a:gd name="T6" fmla="*/ 0 w 177"/>
                    <a:gd name="T7" fmla="*/ 1 h 17"/>
                    <a:gd name="T8" fmla="*/ 0 w 177"/>
                    <a:gd name="T9" fmla="*/ 1 h 17"/>
                    <a:gd name="T10" fmla="*/ 0 w 177"/>
                    <a:gd name="T11" fmla="*/ 1 h 17"/>
                    <a:gd name="T12" fmla="*/ 0 w 177"/>
                    <a:gd name="T13" fmla="*/ 1 h 17"/>
                    <a:gd name="T14" fmla="*/ 0 w 177"/>
                    <a:gd name="T15" fmla="*/ 1 h 17"/>
                    <a:gd name="T16" fmla="*/ 0 w 177"/>
                    <a:gd name="T17" fmla="*/ 1 h 17"/>
                    <a:gd name="T18" fmla="*/ 0 w 177"/>
                    <a:gd name="T19" fmla="*/ 1 h 17"/>
                    <a:gd name="T20" fmla="*/ 0 w 177"/>
                    <a:gd name="T21" fmla="*/ 1 h 17"/>
                    <a:gd name="T22" fmla="*/ 0 w 177"/>
                    <a:gd name="T23" fmla="*/ 1 h 17"/>
                    <a:gd name="T24" fmla="*/ 0 w 177"/>
                    <a:gd name="T25" fmla="*/ 1 h 17"/>
                    <a:gd name="T26" fmla="*/ 0 w 177"/>
                    <a:gd name="T27" fmla="*/ 1 h 17"/>
                    <a:gd name="T28" fmla="*/ 0 w 177"/>
                    <a:gd name="T29" fmla="*/ 1 h 17"/>
                    <a:gd name="T30" fmla="*/ 0 w 177"/>
                    <a:gd name="T31" fmla="*/ 1 h 17"/>
                    <a:gd name="T32" fmla="*/ 0 w 177"/>
                    <a:gd name="T33" fmla="*/ 1 h 17"/>
                    <a:gd name="T34" fmla="*/ 0 w 177"/>
                    <a:gd name="T35" fmla="*/ 1 h 17"/>
                    <a:gd name="T36" fmla="*/ 0 w 177"/>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7"/>
                    <a:gd name="T58" fmla="*/ 0 h 17"/>
                    <a:gd name="T59" fmla="*/ 177 w 17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7" h="17">
                      <a:moveTo>
                        <a:pt x="176" y="0"/>
                      </a:moveTo>
                      <a:lnTo>
                        <a:pt x="174" y="3"/>
                      </a:lnTo>
                      <a:lnTo>
                        <a:pt x="170" y="5"/>
                      </a:lnTo>
                      <a:lnTo>
                        <a:pt x="162" y="8"/>
                      </a:lnTo>
                      <a:lnTo>
                        <a:pt x="155" y="10"/>
                      </a:lnTo>
                      <a:lnTo>
                        <a:pt x="144" y="13"/>
                      </a:lnTo>
                      <a:lnTo>
                        <a:pt x="132" y="15"/>
                      </a:lnTo>
                      <a:lnTo>
                        <a:pt x="118" y="16"/>
                      </a:lnTo>
                      <a:lnTo>
                        <a:pt x="102" y="16"/>
                      </a:lnTo>
                      <a:lnTo>
                        <a:pt x="87" y="16"/>
                      </a:lnTo>
                      <a:lnTo>
                        <a:pt x="72" y="16"/>
                      </a:lnTo>
                      <a:lnTo>
                        <a:pt x="56" y="16"/>
                      </a:lnTo>
                      <a:lnTo>
                        <a:pt x="43" y="15"/>
                      </a:lnTo>
                      <a:lnTo>
                        <a:pt x="30" y="13"/>
                      </a:lnTo>
                      <a:lnTo>
                        <a:pt x="20" y="10"/>
                      </a:lnTo>
                      <a:lnTo>
                        <a:pt x="12" y="8"/>
                      </a:lnTo>
                      <a:lnTo>
                        <a:pt x="4" y="5"/>
                      </a:lnTo>
                      <a:lnTo>
                        <a:pt x="1"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56" name="Line 198"/>
                <p:cNvSpPr>
                  <a:spLocks noChangeShapeType="1"/>
                </p:cNvSpPr>
                <p:nvPr/>
              </p:nvSpPr>
              <p:spPr bwMode="auto">
                <a:xfrm>
                  <a:off x="887" y="2962"/>
                  <a:ext cx="0" cy="29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57" name="Line 199"/>
                <p:cNvSpPr>
                  <a:spLocks noChangeShapeType="1"/>
                </p:cNvSpPr>
                <p:nvPr/>
              </p:nvSpPr>
              <p:spPr bwMode="auto">
                <a:xfrm>
                  <a:off x="950" y="2964"/>
                  <a:ext cx="0" cy="29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58" name="Line 200"/>
                <p:cNvSpPr>
                  <a:spLocks noChangeShapeType="1"/>
                </p:cNvSpPr>
                <p:nvPr/>
              </p:nvSpPr>
              <p:spPr bwMode="auto">
                <a:xfrm>
                  <a:off x="950" y="3371"/>
                  <a:ext cx="0" cy="33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59" name="Line 201"/>
                <p:cNvSpPr>
                  <a:spLocks noChangeShapeType="1"/>
                </p:cNvSpPr>
                <p:nvPr/>
              </p:nvSpPr>
              <p:spPr bwMode="auto">
                <a:xfrm>
                  <a:off x="886" y="3371"/>
                  <a:ext cx="0" cy="33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60" name="Freeform 202"/>
                <p:cNvSpPr>
                  <a:spLocks/>
                </p:cNvSpPr>
                <p:nvPr/>
              </p:nvSpPr>
              <p:spPr bwMode="auto">
                <a:xfrm>
                  <a:off x="774" y="3680"/>
                  <a:ext cx="271" cy="273"/>
                </a:xfrm>
                <a:custGeom>
                  <a:avLst/>
                  <a:gdLst>
                    <a:gd name="T0" fmla="*/ 0 w 614"/>
                    <a:gd name="T1" fmla="*/ 0 h 483"/>
                    <a:gd name="T2" fmla="*/ 0 w 614"/>
                    <a:gd name="T3" fmla="*/ 1 h 483"/>
                    <a:gd name="T4" fmla="*/ 0 w 614"/>
                    <a:gd name="T5" fmla="*/ 1 h 483"/>
                    <a:gd name="T6" fmla="*/ 0 w 614"/>
                    <a:gd name="T7" fmla="*/ 1 h 483"/>
                    <a:gd name="T8" fmla="*/ 0 w 614"/>
                    <a:gd name="T9" fmla="*/ 1 h 483"/>
                    <a:gd name="T10" fmla="*/ 0 w 614"/>
                    <a:gd name="T11" fmla="*/ 1 h 483"/>
                    <a:gd name="T12" fmla="*/ 0 w 614"/>
                    <a:gd name="T13" fmla="*/ 1 h 483"/>
                    <a:gd name="T14" fmla="*/ 0 w 614"/>
                    <a:gd name="T15" fmla="*/ 1 h 483"/>
                    <a:gd name="T16" fmla="*/ 0 w 614"/>
                    <a:gd name="T17" fmla="*/ 1 h 483"/>
                    <a:gd name="T18" fmla="*/ 0 w 614"/>
                    <a:gd name="T19" fmla="*/ 1 h 483"/>
                    <a:gd name="T20" fmla="*/ 0 w 614"/>
                    <a:gd name="T21" fmla="*/ 1 h 483"/>
                    <a:gd name="T22" fmla="*/ 0 w 614"/>
                    <a:gd name="T23" fmla="*/ 1 h 483"/>
                    <a:gd name="T24" fmla="*/ 0 w 614"/>
                    <a:gd name="T25" fmla="*/ 1 h 483"/>
                    <a:gd name="T26" fmla="*/ 0 w 614"/>
                    <a:gd name="T27" fmla="*/ 1 h 483"/>
                    <a:gd name="T28" fmla="*/ 0 w 614"/>
                    <a:gd name="T29" fmla="*/ 1 h 483"/>
                    <a:gd name="T30" fmla="*/ 0 w 614"/>
                    <a:gd name="T31" fmla="*/ 1 h 483"/>
                    <a:gd name="T32" fmla="*/ 0 w 614"/>
                    <a:gd name="T33" fmla="*/ 1 h 483"/>
                    <a:gd name="T34" fmla="*/ 0 w 614"/>
                    <a:gd name="T35" fmla="*/ 1 h 483"/>
                    <a:gd name="T36" fmla="*/ 0 w 614"/>
                    <a:gd name="T37" fmla="*/ 1 h 483"/>
                    <a:gd name="T38" fmla="*/ 0 w 614"/>
                    <a:gd name="T39" fmla="*/ 1 h 483"/>
                    <a:gd name="T40" fmla="*/ 0 w 614"/>
                    <a:gd name="T41" fmla="*/ 1 h 483"/>
                    <a:gd name="T42" fmla="*/ 0 w 614"/>
                    <a:gd name="T43" fmla="*/ 1 h 483"/>
                    <a:gd name="T44" fmla="*/ 0 w 614"/>
                    <a:gd name="T45" fmla="*/ 1 h 483"/>
                    <a:gd name="T46" fmla="*/ 0 w 614"/>
                    <a:gd name="T47" fmla="*/ 1 h 483"/>
                    <a:gd name="T48" fmla="*/ 0 w 614"/>
                    <a:gd name="T49" fmla="*/ 1 h 483"/>
                    <a:gd name="T50" fmla="*/ 0 w 614"/>
                    <a:gd name="T51" fmla="*/ 1 h 483"/>
                    <a:gd name="T52" fmla="*/ 0 w 614"/>
                    <a:gd name="T53" fmla="*/ 1 h 483"/>
                    <a:gd name="T54" fmla="*/ 0 w 614"/>
                    <a:gd name="T55" fmla="*/ 1 h 483"/>
                    <a:gd name="T56" fmla="*/ 0 w 614"/>
                    <a:gd name="T57" fmla="*/ 1 h 483"/>
                    <a:gd name="T58" fmla="*/ 0 w 614"/>
                    <a:gd name="T59" fmla="*/ 1 h 483"/>
                    <a:gd name="T60" fmla="*/ 0 w 614"/>
                    <a:gd name="T61" fmla="*/ 1 h 483"/>
                    <a:gd name="T62" fmla="*/ 0 w 614"/>
                    <a:gd name="T63" fmla="*/ 1 h 483"/>
                    <a:gd name="T64" fmla="*/ 0 w 614"/>
                    <a:gd name="T65" fmla="*/ 1 h 483"/>
                    <a:gd name="T66" fmla="*/ 0 w 614"/>
                    <a:gd name="T67" fmla="*/ 1 h 483"/>
                    <a:gd name="T68" fmla="*/ 0 w 614"/>
                    <a:gd name="T69" fmla="*/ 1 h 483"/>
                    <a:gd name="T70" fmla="*/ 0 w 614"/>
                    <a:gd name="T71" fmla="*/ 1 h 483"/>
                    <a:gd name="T72" fmla="*/ 0 w 614"/>
                    <a:gd name="T73" fmla="*/ 1 h 483"/>
                    <a:gd name="T74" fmla="*/ 0 w 614"/>
                    <a:gd name="T75" fmla="*/ 1 h 483"/>
                    <a:gd name="T76" fmla="*/ 0 w 614"/>
                    <a:gd name="T77" fmla="*/ 1 h 483"/>
                    <a:gd name="T78" fmla="*/ 0 w 614"/>
                    <a:gd name="T79" fmla="*/ 1 h 483"/>
                    <a:gd name="T80" fmla="*/ 0 w 614"/>
                    <a:gd name="T81" fmla="*/ 1 h 483"/>
                    <a:gd name="T82" fmla="*/ 0 w 614"/>
                    <a:gd name="T83" fmla="*/ 1 h 483"/>
                    <a:gd name="T84" fmla="*/ 0 w 614"/>
                    <a:gd name="T85" fmla="*/ 1 h 483"/>
                    <a:gd name="T86" fmla="*/ 0 w 614"/>
                    <a:gd name="T87" fmla="*/ 1 h 483"/>
                    <a:gd name="T88" fmla="*/ 0 w 614"/>
                    <a:gd name="T89" fmla="*/ 1 h 483"/>
                    <a:gd name="T90" fmla="*/ 0 w 614"/>
                    <a:gd name="T91" fmla="*/ 1 h 483"/>
                    <a:gd name="T92" fmla="*/ 0 w 614"/>
                    <a:gd name="T93" fmla="*/ 1 h 483"/>
                    <a:gd name="T94" fmla="*/ 0 w 614"/>
                    <a:gd name="T95" fmla="*/ 1 h 483"/>
                    <a:gd name="T96" fmla="*/ 0 w 614"/>
                    <a:gd name="T97" fmla="*/ 1 h 483"/>
                    <a:gd name="T98" fmla="*/ 0 w 614"/>
                    <a:gd name="T99" fmla="*/ 1 h 483"/>
                    <a:gd name="T100" fmla="*/ 0 w 614"/>
                    <a:gd name="T101" fmla="*/ 1 h 483"/>
                    <a:gd name="T102" fmla="*/ 0 w 614"/>
                    <a:gd name="T103" fmla="*/ 1 h 483"/>
                    <a:gd name="T104" fmla="*/ 0 w 614"/>
                    <a:gd name="T105" fmla="*/ 1 h 483"/>
                    <a:gd name="T106" fmla="*/ 0 w 614"/>
                    <a:gd name="T107" fmla="*/ 1 h 483"/>
                    <a:gd name="T108" fmla="*/ 0 w 614"/>
                    <a:gd name="T109" fmla="*/ 1 h 483"/>
                    <a:gd name="T110" fmla="*/ 0 w 614"/>
                    <a:gd name="T111" fmla="*/ 1 h 483"/>
                    <a:gd name="T112" fmla="*/ 0 w 614"/>
                    <a:gd name="T113" fmla="*/ 1 h 483"/>
                    <a:gd name="T114" fmla="*/ 0 w 614"/>
                    <a:gd name="T115" fmla="*/ 1 h 483"/>
                    <a:gd name="T116" fmla="*/ 0 w 614"/>
                    <a:gd name="T117" fmla="*/ 1 h 483"/>
                    <a:gd name="T118" fmla="*/ 0 w 614"/>
                    <a:gd name="T119" fmla="*/ 1 h 483"/>
                    <a:gd name="T120" fmla="*/ 0 w 614"/>
                    <a:gd name="T121" fmla="*/ 1 h 483"/>
                    <a:gd name="T122" fmla="*/ 0 w 614"/>
                    <a:gd name="T123" fmla="*/ 1 h 483"/>
                    <a:gd name="T124" fmla="*/ 0 w 614"/>
                    <a:gd name="T125" fmla="*/ 1 h 4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4"/>
                    <a:gd name="T190" fmla="*/ 0 h 483"/>
                    <a:gd name="T191" fmla="*/ 614 w 614"/>
                    <a:gd name="T192" fmla="*/ 483 h 48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4" h="483">
                      <a:moveTo>
                        <a:pt x="381" y="0"/>
                      </a:moveTo>
                      <a:lnTo>
                        <a:pt x="409" y="7"/>
                      </a:lnTo>
                      <a:lnTo>
                        <a:pt x="435" y="15"/>
                      </a:lnTo>
                      <a:lnTo>
                        <a:pt x="461" y="26"/>
                      </a:lnTo>
                      <a:lnTo>
                        <a:pt x="484" y="38"/>
                      </a:lnTo>
                      <a:lnTo>
                        <a:pt x="506" y="51"/>
                      </a:lnTo>
                      <a:lnTo>
                        <a:pt x="528" y="68"/>
                      </a:lnTo>
                      <a:lnTo>
                        <a:pt x="546" y="85"/>
                      </a:lnTo>
                      <a:lnTo>
                        <a:pt x="562" y="103"/>
                      </a:lnTo>
                      <a:lnTo>
                        <a:pt x="577" y="123"/>
                      </a:lnTo>
                      <a:lnTo>
                        <a:pt x="589" y="143"/>
                      </a:lnTo>
                      <a:lnTo>
                        <a:pt x="599" y="164"/>
                      </a:lnTo>
                      <a:lnTo>
                        <a:pt x="607" y="186"/>
                      </a:lnTo>
                      <a:lnTo>
                        <a:pt x="611" y="209"/>
                      </a:lnTo>
                      <a:lnTo>
                        <a:pt x="613" y="232"/>
                      </a:lnTo>
                      <a:lnTo>
                        <a:pt x="612" y="255"/>
                      </a:lnTo>
                      <a:lnTo>
                        <a:pt x="610" y="276"/>
                      </a:lnTo>
                      <a:lnTo>
                        <a:pt x="604" y="299"/>
                      </a:lnTo>
                      <a:lnTo>
                        <a:pt x="595" y="321"/>
                      </a:lnTo>
                      <a:lnTo>
                        <a:pt x="584" y="342"/>
                      </a:lnTo>
                      <a:lnTo>
                        <a:pt x="572" y="362"/>
                      </a:lnTo>
                      <a:lnTo>
                        <a:pt x="555" y="381"/>
                      </a:lnTo>
                      <a:lnTo>
                        <a:pt x="537" y="400"/>
                      </a:lnTo>
                      <a:lnTo>
                        <a:pt x="517" y="415"/>
                      </a:lnTo>
                      <a:lnTo>
                        <a:pt x="496" y="430"/>
                      </a:lnTo>
                      <a:lnTo>
                        <a:pt x="473" y="443"/>
                      </a:lnTo>
                      <a:lnTo>
                        <a:pt x="448" y="455"/>
                      </a:lnTo>
                      <a:lnTo>
                        <a:pt x="422" y="464"/>
                      </a:lnTo>
                      <a:lnTo>
                        <a:pt x="395" y="472"/>
                      </a:lnTo>
                      <a:lnTo>
                        <a:pt x="368" y="477"/>
                      </a:lnTo>
                      <a:lnTo>
                        <a:pt x="340" y="482"/>
                      </a:lnTo>
                      <a:lnTo>
                        <a:pt x="311" y="482"/>
                      </a:lnTo>
                      <a:lnTo>
                        <a:pt x="283" y="482"/>
                      </a:lnTo>
                      <a:lnTo>
                        <a:pt x="254" y="479"/>
                      </a:lnTo>
                      <a:lnTo>
                        <a:pt x="227" y="474"/>
                      </a:lnTo>
                      <a:lnTo>
                        <a:pt x="200" y="467"/>
                      </a:lnTo>
                      <a:lnTo>
                        <a:pt x="175" y="459"/>
                      </a:lnTo>
                      <a:lnTo>
                        <a:pt x="149" y="447"/>
                      </a:lnTo>
                      <a:lnTo>
                        <a:pt x="125" y="435"/>
                      </a:lnTo>
                      <a:lnTo>
                        <a:pt x="102" y="420"/>
                      </a:lnTo>
                      <a:lnTo>
                        <a:pt x="82" y="405"/>
                      </a:lnTo>
                      <a:lnTo>
                        <a:pt x="64" y="388"/>
                      </a:lnTo>
                      <a:lnTo>
                        <a:pt x="48" y="369"/>
                      </a:lnTo>
                      <a:lnTo>
                        <a:pt x="33" y="349"/>
                      </a:lnTo>
                      <a:lnTo>
                        <a:pt x="21" y="328"/>
                      </a:lnTo>
                      <a:lnTo>
                        <a:pt x="13" y="307"/>
                      </a:lnTo>
                      <a:lnTo>
                        <a:pt x="5" y="285"/>
                      </a:lnTo>
                      <a:lnTo>
                        <a:pt x="1" y="263"/>
                      </a:lnTo>
                      <a:lnTo>
                        <a:pt x="0" y="240"/>
                      </a:lnTo>
                      <a:lnTo>
                        <a:pt x="1" y="217"/>
                      </a:lnTo>
                      <a:lnTo>
                        <a:pt x="5" y="194"/>
                      </a:lnTo>
                      <a:lnTo>
                        <a:pt x="11" y="172"/>
                      </a:lnTo>
                      <a:lnTo>
                        <a:pt x="19" y="151"/>
                      </a:lnTo>
                      <a:lnTo>
                        <a:pt x="31" y="130"/>
                      </a:lnTo>
                      <a:lnTo>
                        <a:pt x="44" y="111"/>
                      </a:lnTo>
                      <a:lnTo>
                        <a:pt x="60" y="92"/>
                      </a:lnTo>
                      <a:lnTo>
                        <a:pt x="78" y="73"/>
                      </a:lnTo>
                      <a:lnTo>
                        <a:pt x="98" y="57"/>
                      </a:lnTo>
                      <a:lnTo>
                        <a:pt x="121" y="43"/>
                      </a:lnTo>
                      <a:lnTo>
                        <a:pt x="144" y="30"/>
                      </a:lnTo>
                      <a:lnTo>
                        <a:pt x="168" y="19"/>
                      </a:lnTo>
                      <a:lnTo>
                        <a:pt x="194" y="10"/>
                      </a:lnTo>
                      <a:lnTo>
                        <a:pt x="221" y="2"/>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61" name="Freeform 203"/>
                <p:cNvSpPr>
                  <a:spLocks/>
                </p:cNvSpPr>
                <p:nvPr/>
              </p:nvSpPr>
              <p:spPr bwMode="auto">
                <a:xfrm>
                  <a:off x="850" y="3703"/>
                  <a:ext cx="128" cy="25"/>
                </a:xfrm>
                <a:custGeom>
                  <a:avLst/>
                  <a:gdLst>
                    <a:gd name="T0" fmla="*/ 0 w 289"/>
                    <a:gd name="T1" fmla="*/ 1 h 45"/>
                    <a:gd name="T2" fmla="*/ 0 w 289"/>
                    <a:gd name="T3" fmla="*/ 1 h 45"/>
                    <a:gd name="T4" fmla="*/ 0 w 289"/>
                    <a:gd name="T5" fmla="*/ 1 h 45"/>
                    <a:gd name="T6" fmla="*/ 0 w 289"/>
                    <a:gd name="T7" fmla="*/ 1 h 45"/>
                    <a:gd name="T8" fmla="*/ 0 w 289"/>
                    <a:gd name="T9" fmla="*/ 1 h 45"/>
                    <a:gd name="T10" fmla="*/ 0 w 289"/>
                    <a:gd name="T11" fmla="*/ 1 h 45"/>
                    <a:gd name="T12" fmla="*/ 0 w 289"/>
                    <a:gd name="T13" fmla="*/ 1 h 45"/>
                    <a:gd name="T14" fmla="*/ 0 w 289"/>
                    <a:gd name="T15" fmla="*/ 1 h 45"/>
                    <a:gd name="T16" fmla="*/ 0 w 289"/>
                    <a:gd name="T17" fmla="*/ 1 h 45"/>
                    <a:gd name="T18" fmla="*/ 0 w 289"/>
                    <a:gd name="T19" fmla="*/ 1 h 45"/>
                    <a:gd name="T20" fmla="*/ 0 w 289"/>
                    <a:gd name="T21" fmla="*/ 1 h 45"/>
                    <a:gd name="T22" fmla="*/ 0 w 289"/>
                    <a:gd name="T23" fmla="*/ 1 h 45"/>
                    <a:gd name="T24" fmla="*/ 0 w 289"/>
                    <a:gd name="T25" fmla="*/ 1 h 45"/>
                    <a:gd name="T26" fmla="*/ 0 w 289"/>
                    <a:gd name="T27" fmla="*/ 1 h 45"/>
                    <a:gd name="T28" fmla="*/ 0 w 289"/>
                    <a:gd name="T29" fmla="*/ 1 h 45"/>
                    <a:gd name="T30" fmla="*/ 0 w 289"/>
                    <a:gd name="T31" fmla="*/ 1 h 45"/>
                    <a:gd name="T32" fmla="*/ 0 w 289"/>
                    <a:gd name="T33" fmla="*/ 1 h 45"/>
                    <a:gd name="T34" fmla="*/ 0 w 289"/>
                    <a:gd name="T35" fmla="*/ 1 h 45"/>
                    <a:gd name="T36" fmla="*/ 0 w 289"/>
                    <a:gd name="T37" fmla="*/ 1 h 45"/>
                    <a:gd name="T38" fmla="*/ 0 w 289"/>
                    <a:gd name="T39" fmla="*/ 1 h 45"/>
                    <a:gd name="T40" fmla="*/ 0 w 289"/>
                    <a:gd name="T41" fmla="*/ 1 h 45"/>
                    <a:gd name="T42" fmla="*/ 0 w 289"/>
                    <a:gd name="T43" fmla="*/ 1 h 45"/>
                    <a:gd name="T44" fmla="*/ 0 w 289"/>
                    <a:gd name="T45" fmla="*/ 1 h 45"/>
                    <a:gd name="T46" fmla="*/ 0 w 289"/>
                    <a:gd name="T47" fmla="*/ 1 h 45"/>
                    <a:gd name="T48" fmla="*/ 0 w 289"/>
                    <a:gd name="T49" fmla="*/ 0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9"/>
                    <a:gd name="T76" fmla="*/ 0 h 45"/>
                    <a:gd name="T77" fmla="*/ 289 w 289"/>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9" h="45">
                      <a:moveTo>
                        <a:pt x="0" y="5"/>
                      </a:moveTo>
                      <a:lnTo>
                        <a:pt x="0" y="10"/>
                      </a:lnTo>
                      <a:lnTo>
                        <a:pt x="3" y="15"/>
                      </a:lnTo>
                      <a:lnTo>
                        <a:pt x="9" y="20"/>
                      </a:lnTo>
                      <a:lnTo>
                        <a:pt x="17" y="24"/>
                      </a:lnTo>
                      <a:lnTo>
                        <a:pt x="28" y="28"/>
                      </a:lnTo>
                      <a:lnTo>
                        <a:pt x="41" y="32"/>
                      </a:lnTo>
                      <a:lnTo>
                        <a:pt x="54" y="36"/>
                      </a:lnTo>
                      <a:lnTo>
                        <a:pt x="71" y="38"/>
                      </a:lnTo>
                      <a:lnTo>
                        <a:pt x="87" y="40"/>
                      </a:lnTo>
                      <a:lnTo>
                        <a:pt x="106" y="42"/>
                      </a:lnTo>
                      <a:lnTo>
                        <a:pt x="123" y="44"/>
                      </a:lnTo>
                      <a:lnTo>
                        <a:pt x="142" y="44"/>
                      </a:lnTo>
                      <a:lnTo>
                        <a:pt x="162" y="44"/>
                      </a:lnTo>
                      <a:lnTo>
                        <a:pt x="179" y="42"/>
                      </a:lnTo>
                      <a:lnTo>
                        <a:pt x="198" y="39"/>
                      </a:lnTo>
                      <a:lnTo>
                        <a:pt x="215" y="38"/>
                      </a:lnTo>
                      <a:lnTo>
                        <a:pt x="231" y="35"/>
                      </a:lnTo>
                      <a:lnTo>
                        <a:pt x="245" y="30"/>
                      </a:lnTo>
                      <a:lnTo>
                        <a:pt x="257" y="26"/>
                      </a:lnTo>
                      <a:lnTo>
                        <a:pt x="267" y="22"/>
                      </a:lnTo>
                      <a:lnTo>
                        <a:pt x="276" y="16"/>
                      </a:lnTo>
                      <a:lnTo>
                        <a:pt x="282" y="11"/>
                      </a:lnTo>
                      <a:lnTo>
                        <a:pt x="285" y="5"/>
                      </a:lnTo>
                      <a:lnTo>
                        <a:pt x="288"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62" name="Line 204"/>
                <p:cNvSpPr>
                  <a:spLocks noChangeShapeType="1"/>
                </p:cNvSpPr>
                <p:nvPr/>
              </p:nvSpPr>
              <p:spPr bwMode="auto">
                <a:xfrm>
                  <a:off x="951" y="3728"/>
                  <a:ext cx="0" cy="22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63" name="Line 205"/>
                <p:cNvSpPr>
                  <a:spLocks noChangeShapeType="1"/>
                </p:cNvSpPr>
                <p:nvPr/>
              </p:nvSpPr>
              <p:spPr bwMode="auto">
                <a:xfrm>
                  <a:off x="886" y="3728"/>
                  <a:ext cx="0" cy="22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64" name="Freeform 206"/>
                <p:cNvSpPr>
                  <a:spLocks/>
                </p:cNvSpPr>
                <p:nvPr/>
              </p:nvSpPr>
              <p:spPr bwMode="auto">
                <a:xfrm>
                  <a:off x="818" y="3749"/>
                  <a:ext cx="36" cy="108"/>
                </a:xfrm>
                <a:custGeom>
                  <a:avLst/>
                  <a:gdLst>
                    <a:gd name="T0" fmla="*/ 0 w 81"/>
                    <a:gd name="T1" fmla="*/ 0 h 193"/>
                    <a:gd name="T2" fmla="*/ 0 w 81"/>
                    <a:gd name="T3" fmla="*/ 1 h 193"/>
                    <a:gd name="T4" fmla="*/ 0 w 81"/>
                    <a:gd name="T5" fmla="*/ 1 h 193"/>
                    <a:gd name="T6" fmla="*/ 0 w 81"/>
                    <a:gd name="T7" fmla="*/ 1 h 193"/>
                    <a:gd name="T8" fmla="*/ 0 w 81"/>
                    <a:gd name="T9" fmla="*/ 1 h 193"/>
                    <a:gd name="T10" fmla="*/ 0 w 81"/>
                    <a:gd name="T11" fmla="*/ 1 h 193"/>
                    <a:gd name="T12" fmla="*/ 0 w 81"/>
                    <a:gd name="T13" fmla="*/ 1 h 193"/>
                    <a:gd name="T14" fmla="*/ 0 w 81"/>
                    <a:gd name="T15" fmla="*/ 1 h 193"/>
                    <a:gd name="T16" fmla="*/ 0 w 81"/>
                    <a:gd name="T17" fmla="*/ 1 h 193"/>
                    <a:gd name="T18" fmla="*/ 0 w 81"/>
                    <a:gd name="T19" fmla="*/ 1 h 193"/>
                    <a:gd name="T20" fmla="*/ 0 w 81"/>
                    <a:gd name="T21" fmla="*/ 1 h 193"/>
                    <a:gd name="T22" fmla="*/ 0 w 81"/>
                    <a:gd name="T23" fmla="*/ 1 h 193"/>
                    <a:gd name="T24" fmla="*/ 0 w 81"/>
                    <a:gd name="T25" fmla="*/ 1 h 193"/>
                    <a:gd name="T26" fmla="*/ 0 w 81"/>
                    <a:gd name="T27" fmla="*/ 1 h 193"/>
                    <a:gd name="T28" fmla="*/ 0 w 81"/>
                    <a:gd name="T29" fmla="*/ 1 h 193"/>
                    <a:gd name="T30" fmla="*/ 0 w 81"/>
                    <a:gd name="T31" fmla="*/ 1 h 193"/>
                    <a:gd name="T32" fmla="*/ 0 w 81"/>
                    <a:gd name="T33" fmla="*/ 1 h 193"/>
                    <a:gd name="T34" fmla="*/ 0 w 81"/>
                    <a:gd name="T35" fmla="*/ 1 h 193"/>
                    <a:gd name="T36" fmla="*/ 0 w 81"/>
                    <a:gd name="T37" fmla="*/ 1 h 193"/>
                    <a:gd name="T38" fmla="*/ 0 w 81"/>
                    <a:gd name="T39" fmla="*/ 1 h 193"/>
                    <a:gd name="T40" fmla="*/ 0 w 81"/>
                    <a:gd name="T41" fmla="*/ 1 h 193"/>
                    <a:gd name="T42" fmla="*/ 0 w 81"/>
                    <a:gd name="T43" fmla="*/ 1 h 193"/>
                    <a:gd name="T44" fmla="*/ 0 w 81"/>
                    <a:gd name="T45" fmla="*/ 1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
                    <a:gd name="T70" fmla="*/ 0 h 193"/>
                    <a:gd name="T71" fmla="*/ 81 w 81"/>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 h="193">
                      <a:moveTo>
                        <a:pt x="80" y="0"/>
                      </a:moveTo>
                      <a:lnTo>
                        <a:pt x="67" y="1"/>
                      </a:lnTo>
                      <a:lnTo>
                        <a:pt x="58" y="4"/>
                      </a:lnTo>
                      <a:lnTo>
                        <a:pt x="47" y="9"/>
                      </a:lnTo>
                      <a:lnTo>
                        <a:pt x="37" y="15"/>
                      </a:lnTo>
                      <a:lnTo>
                        <a:pt x="27" y="23"/>
                      </a:lnTo>
                      <a:lnTo>
                        <a:pt x="19" y="33"/>
                      </a:lnTo>
                      <a:lnTo>
                        <a:pt x="13" y="43"/>
                      </a:lnTo>
                      <a:lnTo>
                        <a:pt x="7" y="56"/>
                      </a:lnTo>
                      <a:lnTo>
                        <a:pt x="3" y="69"/>
                      </a:lnTo>
                      <a:lnTo>
                        <a:pt x="0" y="82"/>
                      </a:lnTo>
                      <a:lnTo>
                        <a:pt x="0" y="96"/>
                      </a:lnTo>
                      <a:lnTo>
                        <a:pt x="0" y="109"/>
                      </a:lnTo>
                      <a:lnTo>
                        <a:pt x="1" y="122"/>
                      </a:lnTo>
                      <a:lnTo>
                        <a:pt x="3" y="136"/>
                      </a:lnTo>
                      <a:lnTo>
                        <a:pt x="6" y="148"/>
                      </a:lnTo>
                      <a:lnTo>
                        <a:pt x="9" y="159"/>
                      </a:lnTo>
                      <a:lnTo>
                        <a:pt x="13" y="169"/>
                      </a:lnTo>
                      <a:lnTo>
                        <a:pt x="18" y="177"/>
                      </a:lnTo>
                      <a:lnTo>
                        <a:pt x="22" y="183"/>
                      </a:lnTo>
                      <a:lnTo>
                        <a:pt x="28" y="188"/>
                      </a:lnTo>
                      <a:lnTo>
                        <a:pt x="34" y="191"/>
                      </a:lnTo>
                      <a:lnTo>
                        <a:pt x="40" y="192"/>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65" name="Freeform 207"/>
                <p:cNvSpPr>
                  <a:spLocks/>
                </p:cNvSpPr>
                <p:nvPr/>
              </p:nvSpPr>
              <p:spPr bwMode="auto">
                <a:xfrm>
                  <a:off x="808" y="3749"/>
                  <a:ext cx="36" cy="108"/>
                </a:xfrm>
                <a:custGeom>
                  <a:avLst/>
                  <a:gdLst>
                    <a:gd name="T0" fmla="*/ 0 w 81"/>
                    <a:gd name="T1" fmla="*/ 0 h 193"/>
                    <a:gd name="T2" fmla="*/ 0 w 81"/>
                    <a:gd name="T3" fmla="*/ 1 h 193"/>
                    <a:gd name="T4" fmla="*/ 0 w 81"/>
                    <a:gd name="T5" fmla="*/ 1 h 193"/>
                    <a:gd name="T6" fmla="*/ 0 w 81"/>
                    <a:gd name="T7" fmla="*/ 1 h 193"/>
                    <a:gd name="T8" fmla="*/ 0 w 81"/>
                    <a:gd name="T9" fmla="*/ 1 h 193"/>
                    <a:gd name="T10" fmla="*/ 0 w 81"/>
                    <a:gd name="T11" fmla="*/ 1 h 193"/>
                    <a:gd name="T12" fmla="*/ 0 w 81"/>
                    <a:gd name="T13" fmla="*/ 1 h 193"/>
                    <a:gd name="T14" fmla="*/ 0 w 81"/>
                    <a:gd name="T15" fmla="*/ 1 h 193"/>
                    <a:gd name="T16" fmla="*/ 0 w 81"/>
                    <a:gd name="T17" fmla="*/ 1 h 193"/>
                    <a:gd name="T18" fmla="*/ 0 w 81"/>
                    <a:gd name="T19" fmla="*/ 1 h 193"/>
                    <a:gd name="T20" fmla="*/ 0 w 81"/>
                    <a:gd name="T21" fmla="*/ 1 h 193"/>
                    <a:gd name="T22" fmla="*/ 0 w 81"/>
                    <a:gd name="T23" fmla="*/ 1 h 193"/>
                    <a:gd name="T24" fmla="*/ 0 w 81"/>
                    <a:gd name="T25" fmla="*/ 1 h 193"/>
                    <a:gd name="T26" fmla="*/ 0 w 81"/>
                    <a:gd name="T27" fmla="*/ 1 h 193"/>
                    <a:gd name="T28" fmla="*/ 0 w 81"/>
                    <a:gd name="T29" fmla="*/ 1 h 193"/>
                    <a:gd name="T30" fmla="*/ 0 w 81"/>
                    <a:gd name="T31" fmla="*/ 1 h 193"/>
                    <a:gd name="T32" fmla="*/ 0 w 81"/>
                    <a:gd name="T33" fmla="*/ 1 h 193"/>
                    <a:gd name="T34" fmla="*/ 0 w 81"/>
                    <a:gd name="T35" fmla="*/ 1 h 193"/>
                    <a:gd name="T36" fmla="*/ 0 w 81"/>
                    <a:gd name="T37" fmla="*/ 1 h 193"/>
                    <a:gd name="T38" fmla="*/ 0 w 81"/>
                    <a:gd name="T39" fmla="*/ 1 h 193"/>
                    <a:gd name="T40" fmla="*/ 0 w 81"/>
                    <a:gd name="T41" fmla="*/ 1 h 193"/>
                    <a:gd name="T42" fmla="*/ 0 w 81"/>
                    <a:gd name="T43" fmla="*/ 1 h 193"/>
                    <a:gd name="T44" fmla="*/ 0 w 81"/>
                    <a:gd name="T45" fmla="*/ 1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
                    <a:gd name="T70" fmla="*/ 0 h 193"/>
                    <a:gd name="T71" fmla="*/ 81 w 81"/>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 h="193">
                      <a:moveTo>
                        <a:pt x="80" y="0"/>
                      </a:moveTo>
                      <a:lnTo>
                        <a:pt x="68" y="1"/>
                      </a:lnTo>
                      <a:lnTo>
                        <a:pt x="56" y="4"/>
                      </a:lnTo>
                      <a:lnTo>
                        <a:pt x="47" y="9"/>
                      </a:lnTo>
                      <a:lnTo>
                        <a:pt x="37" y="15"/>
                      </a:lnTo>
                      <a:lnTo>
                        <a:pt x="27" y="23"/>
                      </a:lnTo>
                      <a:lnTo>
                        <a:pt x="19" y="33"/>
                      </a:lnTo>
                      <a:lnTo>
                        <a:pt x="13" y="43"/>
                      </a:lnTo>
                      <a:lnTo>
                        <a:pt x="7" y="56"/>
                      </a:lnTo>
                      <a:lnTo>
                        <a:pt x="3" y="69"/>
                      </a:lnTo>
                      <a:lnTo>
                        <a:pt x="1" y="82"/>
                      </a:lnTo>
                      <a:lnTo>
                        <a:pt x="0" y="96"/>
                      </a:lnTo>
                      <a:lnTo>
                        <a:pt x="0" y="109"/>
                      </a:lnTo>
                      <a:lnTo>
                        <a:pt x="2" y="122"/>
                      </a:lnTo>
                      <a:lnTo>
                        <a:pt x="4" y="136"/>
                      </a:lnTo>
                      <a:lnTo>
                        <a:pt x="6" y="148"/>
                      </a:lnTo>
                      <a:lnTo>
                        <a:pt x="10" y="159"/>
                      </a:lnTo>
                      <a:lnTo>
                        <a:pt x="14" y="169"/>
                      </a:lnTo>
                      <a:lnTo>
                        <a:pt x="18" y="177"/>
                      </a:lnTo>
                      <a:lnTo>
                        <a:pt x="23" y="183"/>
                      </a:lnTo>
                      <a:lnTo>
                        <a:pt x="28" y="188"/>
                      </a:lnTo>
                      <a:lnTo>
                        <a:pt x="34" y="191"/>
                      </a:lnTo>
                      <a:lnTo>
                        <a:pt x="40" y="192"/>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66" name="Line 208"/>
                <p:cNvSpPr>
                  <a:spLocks noChangeShapeType="1"/>
                </p:cNvSpPr>
                <p:nvPr/>
              </p:nvSpPr>
              <p:spPr bwMode="auto">
                <a:xfrm flipH="1">
                  <a:off x="825" y="3864"/>
                  <a:ext cx="1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67" name="Line 209"/>
                <p:cNvSpPr>
                  <a:spLocks noChangeShapeType="1"/>
                </p:cNvSpPr>
                <p:nvPr/>
              </p:nvSpPr>
              <p:spPr bwMode="auto">
                <a:xfrm flipH="1">
                  <a:off x="839" y="3747"/>
                  <a:ext cx="1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68" name="Freeform 210"/>
                <p:cNvSpPr>
                  <a:spLocks/>
                </p:cNvSpPr>
                <p:nvPr/>
              </p:nvSpPr>
              <p:spPr bwMode="auto">
                <a:xfrm>
                  <a:off x="846" y="3728"/>
                  <a:ext cx="15" cy="12"/>
                </a:xfrm>
                <a:custGeom>
                  <a:avLst/>
                  <a:gdLst>
                    <a:gd name="T0" fmla="*/ 0 w 33"/>
                    <a:gd name="T1" fmla="*/ 1 h 21"/>
                    <a:gd name="T2" fmla="*/ 0 w 33"/>
                    <a:gd name="T3" fmla="*/ 1 h 21"/>
                    <a:gd name="T4" fmla="*/ 0 w 33"/>
                    <a:gd name="T5" fmla="*/ 1 h 21"/>
                    <a:gd name="T6" fmla="*/ 0 w 33"/>
                    <a:gd name="T7" fmla="*/ 0 h 21"/>
                    <a:gd name="T8" fmla="*/ 0 w 33"/>
                    <a:gd name="T9" fmla="*/ 0 h 21"/>
                    <a:gd name="T10" fmla="*/ 0 w 33"/>
                    <a:gd name="T11" fmla="*/ 0 h 21"/>
                    <a:gd name="T12" fmla="*/ 0 w 33"/>
                    <a:gd name="T13" fmla="*/ 1 h 21"/>
                    <a:gd name="T14" fmla="*/ 0 w 33"/>
                    <a:gd name="T15" fmla="*/ 1 h 21"/>
                    <a:gd name="T16" fmla="*/ 0 w 33"/>
                    <a:gd name="T17" fmla="*/ 1 h 21"/>
                    <a:gd name="T18" fmla="*/ 0 w 33"/>
                    <a:gd name="T19" fmla="*/ 1 h 21"/>
                    <a:gd name="T20" fmla="*/ 0 w 33"/>
                    <a:gd name="T21" fmla="*/ 1 h 21"/>
                    <a:gd name="T22" fmla="*/ 0 w 33"/>
                    <a:gd name="T23" fmla="*/ 1 h 21"/>
                    <a:gd name="T24" fmla="*/ 0 w 33"/>
                    <a:gd name="T25" fmla="*/ 1 h 21"/>
                    <a:gd name="T26" fmla="*/ 0 w 33"/>
                    <a:gd name="T27" fmla="*/ 1 h 21"/>
                    <a:gd name="T28" fmla="*/ 0 w 33"/>
                    <a:gd name="T29" fmla="*/ 1 h 21"/>
                    <a:gd name="T30" fmla="*/ 0 w 33"/>
                    <a:gd name="T31" fmla="*/ 1 h 21"/>
                    <a:gd name="T32" fmla="*/ 0 w 33"/>
                    <a:gd name="T33" fmla="*/ 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21"/>
                    <a:gd name="T53" fmla="*/ 33 w 33"/>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21">
                      <a:moveTo>
                        <a:pt x="0" y="10"/>
                      </a:moveTo>
                      <a:lnTo>
                        <a:pt x="0" y="6"/>
                      </a:lnTo>
                      <a:lnTo>
                        <a:pt x="3" y="2"/>
                      </a:lnTo>
                      <a:lnTo>
                        <a:pt x="9" y="0"/>
                      </a:lnTo>
                      <a:lnTo>
                        <a:pt x="15" y="0"/>
                      </a:lnTo>
                      <a:lnTo>
                        <a:pt x="21" y="0"/>
                      </a:lnTo>
                      <a:lnTo>
                        <a:pt x="26" y="2"/>
                      </a:lnTo>
                      <a:lnTo>
                        <a:pt x="29" y="6"/>
                      </a:lnTo>
                      <a:lnTo>
                        <a:pt x="32" y="10"/>
                      </a:lnTo>
                      <a:lnTo>
                        <a:pt x="29" y="14"/>
                      </a:lnTo>
                      <a:lnTo>
                        <a:pt x="26" y="17"/>
                      </a:lnTo>
                      <a:lnTo>
                        <a:pt x="21" y="20"/>
                      </a:lnTo>
                      <a:lnTo>
                        <a:pt x="15" y="20"/>
                      </a:lnTo>
                      <a:lnTo>
                        <a:pt x="9" y="20"/>
                      </a:lnTo>
                      <a:lnTo>
                        <a:pt x="3" y="17"/>
                      </a:lnTo>
                      <a:lnTo>
                        <a:pt x="0" y="14"/>
                      </a:lnTo>
                      <a:lnTo>
                        <a:pt x="0" y="10"/>
                      </a:lnTo>
                    </a:path>
                  </a:pathLst>
                </a:custGeom>
                <a:solidFill>
                  <a:srgbClr val="FFFFFF"/>
                </a:solidFill>
                <a:ln w="12700" cap="rnd">
                  <a:solidFill>
                    <a:schemeClr val="tx1"/>
                  </a:solidFill>
                  <a:round/>
                  <a:headEnd/>
                  <a:tailEnd/>
                </a:ln>
              </p:spPr>
              <p:txBody>
                <a:bodyPr/>
                <a:lstStyle/>
                <a:p>
                  <a:endParaRPr lang="ja-JP" altLang="en-US"/>
                </a:p>
              </p:txBody>
            </p:sp>
            <p:sp>
              <p:nvSpPr>
                <p:cNvPr id="178669" name="Line 211"/>
                <p:cNvSpPr>
                  <a:spLocks noChangeShapeType="1"/>
                </p:cNvSpPr>
                <p:nvPr/>
              </p:nvSpPr>
              <p:spPr bwMode="auto">
                <a:xfrm>
                  <a:off x="951" y="3966"/>
                  <a:ext cx="0" cy="3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70" name="Line 212"/>
                <p:cNvSpPr>
                  <a:spLocks noChangeShapeType="1"/>
                </p:cNvSpPr>
                <p:nvPr/>
              </p:nvSpPr>
              <p:spPr bwMode="auto">
                <a:xfrm>
                  <a:off x="886" y="3966"/>
                  <a:ext cx="0" cy="3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71" name="Freeform 213"/>
                <p:cNvSpPr>
                  <a:spLocks/>
                </p:cNvSpPr>
                <p:nvPr/>
              </p:nvSpPr>
              <p:spPr bwMode="auto">
                <a:xfrm>
                  <a:off x="880" y="4003"/>
                  <a:ext cx="71" cy="10"/>
                </a:xfrm>
                <a:custGeom>
                  <a:avLst/>
                  <a:gdLst>
                    <a:gd name="T0" fmla="*/ 0 w 161"/>
                    <a:gd name="T1" fmla="*/ 0 h 17"/>
                    <a:gd name="T2" fmla="*/ 0 w 161"/>
                    <a:gd name="T3" fmla="*/ 1 h 17"/>
                    <a:gd name="T4" fmla="*/ 0 w 161"/>
                    <a:gd name="T5" fmla="*/ 1 h 17"/>
                    <a:gd name="T6" fmla="*/ 0 w 161"/>
                    <a:gd name="T7" fmla="*/ 1 h 17"/>
                    <a:gd name="T8" fmla="*/ 0 w 161"/>
                    <a:gd name="T9" fmla="*/ 1 h 17"/>
                    <a:gd name="T10" fmla="*/ 0 w 161"/>
                    <a:gd name="T11" fmla="*/ 1 h 17"/>
                    <a:gd name="T12" fmla="*/ 0 w 161"/>
                    <a:gd name="T13" fmla="*/ 1 h 17"/>
                    <a:gd name="T14" fmla="*/ 0 w 161"/>
                    <a:gd name="T15" fmla="*/ 1 h 17"/>
                    <a:gd name="T16" fmla="*/ 0 w 161"/>
                    <a:gd name="T17" fmla="*/ 1 h 17"/>
                    <a:gd name="T18" fmla="*/ 0 w 161"/>
                    <a:gd name="T19" fmla="*/ 1 h 17"/>
                    <a:gd name="T20" fmla="*/ 0 w 161"/>
                    <a:gd name="T21" fmla="*/ 1 h 17"/>
                    <a:gd name="T22" fmla="*/ 0 w 161"/>
                    <a:gd name="T23" fmla="*/ 1 h 17"/>
                    <a:gd name="T24" fmla="*/ 0 w 161"/>
                    <a:gd name="T25" fmla="*/ 1 h 17"/>
                    <a:gd name="T26" fmla="*/ 0 w 161"/>
                    <a:gd name="T27" fmla="*/ 1 h 17"/>
                    <a:gd name="T28" fmla="*/ 0 w 161"/>
                    <a:gd name="T29" fmla="*/ 1 h 17"/>
                    <a:gd name="T30" fmla="*/ 0 w 161"/>
                    <a:gd name="T31" fmla="*/ 1 h 17"/>
                    <a:gd name="T32" fmla="*/ 0 w 161"/>
                    <a:gd name="T33" fmla="*/ 1 h 17"/>
                    <a:gd name="T34" fmla="*/ 0 w 161"/>
                    <a:gd name="T35" fmla="*/ 1 h 17"/>
                    <a:gd name="T36" fmla="*/ 0 w 161"/>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1"/>
                    <a:gd name="T58" fmla="*/ 0 h 17"/>
                    <a:gd name="T59" fmla="*/ 161 w 16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1" h="17">
                      <a:moveTo>
                        <a:pt x="160" y="0"/>
                      </a:moveTo>
                      <a:lnTo>
                        <a:pt x="160" y="3"/>
                      </a:lnTo>
                      <a:lnTo>
                        <a:pt x="156" y="6"/>
                      </a:lnTo>
                      <a:lnTo>
                        <a:pt x="149" y="9"/>
                      </a:lnTo>
                      <a:lnTo>
                        <a:pt x="141" y="12"/>
                      </a:lnTo>
                      <a:lnTo>
                        <a:pt x="132" y="13"/>
                      </a:lnTo>
                      <a:lnTo>
                        <a:pt x="120" y="15"/>
                      </a:lnTo>
                      <a:lnTo>
                        <a:pt x="107" y="16"/>
                      </a:lnTo>
                      <a:lnTo>
                        <a:pt x="93" y="16"/>
                      </a:lnTo>
                      <a:lnTo>
                        <a:pt x="80" y="16"/>
                      </a:lnTo>
                      <a:lnTo>
                        <a:pt x="66" y="16"/>
                      </a:lnTo>
                      <a:lnTo>
                        <a:pt x="53" y="16"/>
                      </a:lnTo>
                      <a:lnTo>
                        <a:pt x="40" y="15"/>
                      </a:lnTo>
                      <a:lnTo>
                        <a:pt x="29" y="13"/>
                      </a:lnTo>
                      <a:lnTo>
                        <a:pt x="19" y="12"/>
                      </a:lnTo>
                      <a:lnTo>
                        <a:pt x="11" y="9"/>
                      </a:lnTo>
                      <a:lnTo>
                        <a:pt x="4" y="6"/>
                      </a:lnTo>
                      <a:lnTo>
                        <a:pt x="1"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72" name="Freeform 214"/>
                <p:cNvSpPr>
                  <a:spLocks/>
                </p:cNvSpPr>
                <p:nvPr/>
              </p:nvSpPr>
              <p:spPr bwMode="auto">
                <a:xfrm>
                  <a:off x="1080" y="2613"/>
                  <a:ext cx="33" cy="28"/>
                </a:xfrm>
                <a:custGeom>
                  <a:avLst/>
                  <a:gdLst>
                    <a:gd name="T0" fmla="*/ 0 w 74"/>
                    <a:gd name="T1" fmla="*/ 1 h 50"/>
                    <a:gd name="T2" fmla="*/ 0 w 74"/>
                    <a:gd name="T3" fmla="*/ 1 h 50"/>
                    <a:gd name="T4" fmla="*/ 0 w 74"/>
                    <a:gd name="T5" fmla="*/ 1 h 50"/>
                    <a:gd name="T6" fmla="*/ 0 w 74"/>
                    <a:gd name="T7" fmla="*/ 1 h 50"/>
                    <a:gd name="T8" fmla="*/ 0 w 74"/>
                    <a:gd name="T9" fmla="*/ 1 h 50"/>
                    <a:gd name="T10" fmla="*/ 0 w 74"/>
                    <a:gd name="T11" fmla="*/ 1 h 50"/>
                    <a:gd name="T12" fmla="*/ 0 w 74"/>
                    <a:gd name="T13" fmla="*/ 1 h 50"/>
                    <a:gd name="T14" fmla="*/ 0 w 74"/>
                    <a:gd name="T15" fmla="*/ 1 h 50"/>
                    <a:gd name="T16" fmla="*/ 0 w 74"/>
                    <a:gd name="T17" fmla="*/ 1 h 50"/>
                    <a:gd name="T18" fmla="*/ 0 w 74"/>
                    <a:gd name="T19" fmla="*/ 1 h 50"/>
                    <a:gd name="T20" fmla="*/ 0 w 74"/>
                    <a:gd name="T21" fmla="*/ 1 h 50"/>
                    <a:gd name="T22" fmla="*/ 0 w 74"/>
                    <a:gd name="T23" fmla="*/ 1 h 50"/>
                    <a:gd name="T24" fmla="*/ 0 w 74"/>
                    <a:gd name="T25" fmla="*/ 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50"/>
                    <a:gd name="T41" fmla="*/ 74 w 74"/>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50">
                      <a:moveTo>
                        <a:pt x="73" y="49"/>
                      </a:moveTo>
                      <a:lnTo>
                        <a:pt x="62" y="49"/>
                      </a:lnTo>
                      <a:lnTo>
                        <a:pt x="53" y="49"/>
                      </a:lnTo>
                      <a:lnTo>
                        <a:pt x="46" y="48"/>
                      </a:lnTo>
                      <a:lnTo>
                        <a:pt x="38" y="45"/>
                      </a:lnTo>
                      <a:lnTo>
                        <a:pt x="34" y="43"/>
                      </a:lnTo>
                      <a:lnTo>
                        <a:pt x="26" y="41"/>
                      </a:lnTo>
                      <a:lnTo>
                        <a:pt x="19" y="39"/>
                      </a:lnTo>
                      <a:lnTo>
                        <a:pt x="12" y="34"/>
                      </a:lnTo>
                      <a:lnTo>
                        <a:pt x="8" y="26"/>
                      </a:lnTo>
                      <a:lnTo>
                        <a:pt x="3" y="18"/>
                      </a:lnTo>
                      <a:lnTo>
                        <a:pt x="0" y="9"/>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73" name="Freeform 215"/>
                <p:cNvSpPr>
                  <a:spLocks/>
                </p:cNvSpPr>
                <p:nvPr/>
              </p:nvSpPr>
              <p:spPr bwMode="auto">
                <a:xfrm>
                  <a:off x="857" y="2627"/>
                  <a:ext cx="114" cy="19"/>
                </a:xfrm>
                <a:custGeom>
                  <a:avLst/>
                  <a:gdLst>
                    <a:gd name="T0" fmla="*/ 0 w 257"/>
                    <a:gd name="T1" fmla="*/ 0 h 33"/>
                    <a:gd name="T2" fmla="*/ 0 w 257"/>
                    <a:gd name="T3" fmla="*/ 1 h 33"/>
                    <a:gd name="T4" fmla="*/ 0 w 257"/>
                    <a:gd name="T5" fmla="*/ 1 h 33"/>
                    <a:gd name="T6" fmla="*/ 0 w 257"/>
                    <a:gd name="T7" fmla="*/ 1 h 33"/>
                    <a:gd name="T8" fmla="*/ 0 w 257"/>
                    <a:gd name="T9" fmla="*/ 1 h 33"/>
                    <a:gd name="T10" fmla="*/ 0 w 257"/>
                    <a:gd name="T11" fmla="*/ 1 h 33"/>
                    <a:gd name="T12" fmla="*/ 0 w 257"/>
                    <a:gd name="T13" fmla="*/ 1 h 33"/>
                    <a:gd name="T14" fmla="*/ 0 w 257"/>
                    <a:gd name="T15" fmla="*/ 1 h 33"/>
                    <a:gd name="T16" fmla="*/ 0 w 257"/>
                    <a:gd name="T17" fmla="*/ 1 h 33"/>
                    <a:gd name="T18" fmla="*/ 0 w 257"/>
                    <a:gd name="T19" fmla="*/ 1 h 33"/>
                    <a:gd name="T20" fmla="*/ 0 w 257"/>
                    <a:gd name="T21" fmla="*/ 1 h 33"/>
                    <a:gd name="T22" fmla="*/ 0 w 257"/>
                    <a:gd name="T23" fmla="*/ 1 h 33"/>
                    <a:gd name="T24" fmla="*/ 0 w 257"/>
                    <a:gd name="T25" fmla="*/ 1 h 33"/>
                    <a:gd name="T26" fmla="*/ 0 w 257"/>
                    <a:gd name="T27" fmla="*/ 1 h 33"/>
                    <a:gd name="T28" fmla="*/ 0 w 257"/>
                    <a:gd name="T29" fmla="*/ 1 h 33"/>
                    <a:gd name="T30" fmla="*/ 0 w 257"/>
                    <a:gd name="T31" fmla="*/ 1 h 33"/>
                    <a:gd name="T32" fmla="*/ 0 w 257"/>
                    <a:gd name="T33" fmla="*/ 1 h 33"/>
                    <a:gd name="T34" fmla="*/ 0 w 257"/>
                    <a:gd name="T35" fmla="*/ 1 h 33"/>
                    <a:gd name="T36" fmla="*/ 0 w 257"/>
                    <a:gd name="T37" fmla="*/ 1 h 33"/>
                    <a:gd name="T38" fmla="*/ 0 w 257"/>
                    <a:gd name="T39" fmla="*/ 1 h 33"/>
                    <a:gd name="T40" fmla="*/ 0 w 257"/>
                    <a:gd name="T41" fmla="*/ 1 h 33"/>
                    <a:gd name="T42" fmla="*/ 0 w 257"/>
                    <a:gd name="T43" fmla="*/ 1 h 33"/>
                    <a:gd name="T44" fmla="*/ 0 w 257"/>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3"/>
                    <a:gd name="T71" fmla="*/ 257 w 257"/>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3">
                      <a:moveTo>
                        <a:pt x="256" y="0"/>
                      </a:moveTo>
                      <a:lnTo>
                        <a:pt x="254" y="4"/>
                      </a:lnTo>
                      <a:lnTo>
                        <a:pt x="251" y="9"/>
                      </a:lnTo>
                      <a:lnTo>
                        <a:pt x="243" y="13"/>
                      </a:lnTo>
                      <a:lnTo>
                        <a:pt x="235" y="18"/>
                      </a:lnTo>
                      <a:lnTo>
                        <a:pt x="224" y="21"/>
                      </a:lnTo>
                      <a:lnTo>
                        <a:pt x="211" y="24"/>
                      </a:lnTo>
                      <a:lnTo>
                        <a:pt x="197" y="27"/>
                      </a:lnTo>
                      <a:lnTo>
                        <a:pt x="181" y="29"/>
                      </a:lnTo>
                      <a:lnTo>
                        <a:pt x="163" y="32"/>
                      </a:lnTo>
                      <a:lnTo>
                        <a:pt x="145" y="32"/>
                      </a:lnTo>
                      <a:lnTo>
                        <a:pt x="127" y="32"/>
                      </a:lnTo>
                      <a:lnTo>
                        <a:pt x="108" y="32"/>
                      </a:lnTo>
                      <a:lnTo>
                        <a:pt x="92" y="32"/>
                      </a:lnTo>
                      <a:lnTo>
                        <a:pt x="74" y="29"/>
                      </a:lnTo>
                      <a:lnTo>
                        <a:pt x="58" y="27"/>
                      </a:lnTo>
                      <a:lnTo>
                        <a:pt x="43" y="24"/>
                      </a:lnTo>
                      <a:lnTo>
                        <a:pt x="31" y="21"/>
                      </a:lnTo>
                      <a:lnTo>
                        <a:pt x="20" y="18"/>
                      </a:lnTo>
                      <a:lnTo>
                        <a:pt x="11" y="13"/>
                      </a:lnTo>
                      <a:lnTo>
                        <a:pt x="4" y="9"/>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74" name="Freeform 216"/>
                <p:cNvSpPr>
                  <a:spLocks/>
                </p:cNvSpPr>
                <p:nvPr/>
              </p:nvSpPr>
              <p:spPr bwMode="auto">
                <a:xfrm>
                  <a:off x="857" y="2608"/>
                  <a:ext cx="114" cy="19"/>
                </a:xfrm>
                <a:custGeom>
                  <a:avLst/>
                  <a:gdLst>
                    <a:gd name="T0" fmla="*/ 0 w 257"/>
                    <a:gd name="T1" fmla="*/ 1 h 34"/>
                    <a:gd name="T2" fmla="*/ 0 w 257"/>
                    <a:gd name="T3" fmla="*/ 1 h 34"/>
                    <a:gd name="T4" fmla="*/ 0 w 257"/>
                    <a:gd name="T5" fmla="*/ 1 h 34"/>
                    <a:gd name="T6" fmla="*/ 0 w 257"/>
                    <a:gd name="T7" fmla="*/ 1 h 34"/>
                    <a:gd name="T8" fmla="*/ 0 w 257"/>
                    <a:gd name="T9" fmla="*/ 1 h 34"/>
                    <a:gd name="T10" fmla="*/ 0 w 257"/>
                    <a:gd name="T11" fmla="*/ 1 h 34"/>
                    <a:gd name="T12" fmla="*/ 0 w 257"/>
                    <a:gd name="T13" fmla="*/ 1 h 34"/>
                    <a:gd name="T14" fmla="*/ 0 w 257"/>
                    <a:gd name="T15" fmla="*/ 1 h 34"/>
                    <a:gd name="T16" fmla="*/ 0 w 257"/>
                    <a:gd name="T17" fmla="*/ 1 h 34"/>
                    <a:gd name="T18" fmla="*/ 0 w 257"/>
                    <a:gd name="T19" fmla="*/ 1 h 34"/>
                    <a:gd name="T20" fmla="*/ 0 w 257"/>
                    <a:gd name="T21" fmla="*/ 0 h 34"/>
                    <a:gd name="T22" fmla="*/ 0 w 257"/>
                    <a:gd name="T23" fmla="*/ 0 h 34"/>
                    <a:gd name="T24" fmla="*/ 0 w 257"/>
                    <a:gd name="T25" fmla="*/ 0 h 34"/>
                    <a:gd name="T26" fmla="*/ 0 w 257"/>
                    <a:gd name="T27" fmla="*/ 1 h 34"/>
                    <a:gd name="T28" fmla="*/ 0 w 257"/>
                    <a:gd name="T29" fmla="*/ 1 h 34"/>
                    <a:gd name="T30" fmla="*/ 0 w 257"/>
                    <a:gd name="T31" fmla="*/ 1 h 34"/>
                    <a:gd name="T32" fmla="*/ 0 w 257"/>
                    <a:gd name="T33" fmla="*/ 1 h 34"/>
                    <a:gd name="T34" fmla="*/ 0 w 257"/>
                    <a:gd name="T35" fmla="*/ 1 h 34"/>
                    <a:gd name="T36" fmla="*/ 0 w 257"/>
                    <a:gd name="T37" fmla="*/ 1 h 34"/>
                    <a:gd name="T38" fmla="*/ 0 w 257"/>
                    <a:gd name="T39" fmla="*/ 1 h 34"/>
                    <a:gd name="T40" fmla="*/ 0 w 257"/>
                    <a:gd name="T41" fmla="*/ 1 h 34"/>
                    <a:gd name="T42" fmla="*/ 0 w 257"/>
                    <a:gd name="T43" fmla="*/ 1 h 34"/>
                    <a:gd name="T44" fmla="*/ 0 w 257"/>
                    <a:gd name="T45" fmla="*/ 1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4"/>
                    <a:gd name="T71" fmla="*/ 257 w 257"/>
                    <a:gd name="T72" fmla="*/ 34 h 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4">
                      <a:moveTo>
                        <a:pt x="256" y="33"/>
                      </a:moveTo>
                      <a:lnTo>
                        <a:pt x="254" y="28"/>
                      </a:lnTo>
                      <a:lnTo>
                        <a:pt x="251" y="23"/>
                      </a:lnTo>
                      <a:lnTo>
                        <a:pt x="243" y="19"/>
                      </a:lnTo>
                      <a:lnTo>
                        <a:pt x="235" y="15"/>
                      </a:lnTo>
                      <a:lnTo>
                        <a:pt x="224" y="11"/>
                      </a:lnTo>
                      <a:lnTo>
                        <a:pt x="211" y="9"/>
                      </a:lnTo>
                      <a:lnTo>
                        <a:pt x="197" y="5"/>
                      </a:lnTo>
                      <a:lnTo>
                        <a:pt x="181" y="3"/>
                      </a:lnTo>
                      <a:lnTo>
                        <a:pt x="163" y="1"/>
                      </a:lnTo>
                      <a:lnTo>
                        <a:pt x="145" y="0"/>
                      </a:lnTo>
                      <a:lnTo>
                        <a:pt x="127" y="0"/>
                      </a:lnTo>
                      <a:lnTo>
                        <a:pt x="108" y="0"/>
                      </a:lnTo>
                      <a:lnTo>
                        <a:pt x="92" y="1"/>
                      </a:lnTo>
                      <a:lnTo>
                        <a:pt x="74" y="3"/>
                      </a:lnTo>
                      <a:lnTo>
                        <a:pt x="58" y="5"/>
                      </a:lnTo>
                      <a:lnTo>
                        <a:pt x="43" y="9"/>
                      </a:lnTo>
                      <a:lnTo>
                        <a:pt x="31" y="11"/>
                      </a:lnTo>
                      <a:lnTo>
                        <a:pt x="20" y="15"/>
                      </a:lnTo>
                      <a:lnTo>
                        <a:pt x="11" y="19"/>
                      </a:lnTo>
                      <a:lnTo>
                        <a:pt x="4" y="23"/>
                      </a:lnTo>
                      <a:lnTo>
                        <a:pt x="0" y="28"/>
                      </a:lnTo>
                      <a:lnTo>
                        <a:pt x="0" y="33"/>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75" name="Freeform 217"/>
                <p:cNvSpPr>
                  <a:spLocks/>
                </p:cNvSpPr>
                <p:nvPr/>
              </p:nvSpPr>
              <p:spPr bwMode="auto">
                <a:xfrm>
                  <a:off x="859" y="2698"/>
                  <a:ext cx="112" cy="13"/>
                </a:xfrm>
                <a:custGeom>
                  <a:avLst/>
                  <a:gdLst>
                    <a:gd name="T0" fmla="*/ 0 w 254"/>
                    <a:gd name="T1" fmla="*/ 0 h 24"/>
                    <a:gd name="T2" fmla="*/ 0 w 254"/>
                    <a:gd name="T3" fmla="*/ 1 h 24"/>
                    <a:gd name="T4" fmla="*/ 0 w 254"/>
                    <a:gd name="T5" fmla="*/ 1 h 24"/>
                    <a:gd name="T6" fmla="*/ 0 w 254"/>
                    <a:gd name="T7" fmla="*/ 1 h 24"/>
                    <a:gd name="T8" fmla="*/ 0 w 254"/>
                    <a:gd name="T9" fmla="*/ 1 h 24"/>
                    <a:gd name="T10" fmla="*/ 0 w 254"/>
                    <a:gd name="T11" fmla="*/ 1 h 24"/>
                    <a:gd name="T12" fmla="*/ 0 w 254"/>
                    <a:gd name="T13" fmla="*/ 1 h 24"/>
                    <a:gd name="T14" fmla="*/ 0 w 254"/>
                    <a:gd name="T15" fmla="*/ 1 h 24"/>
                    <a:gd name="T16" fmla="*/ 0 w 254"/>
                    <a:gd name="T17" fmla="*/ 1 h 24"/>
                    <a:gd name="T18" fmla="*/ 0 w 254"/>
                    <a:gd name="T19" fmla="*/ 1 h 24"/>
                    <a:gd name="T20" fmla="*/ 0 w 254"/>
                    <a:gd name="T21" fmla="*/ 1 h 24"/>
                    <a:gd name="T22" fmla="*/ 0 w 254"/>
                    <a:gd name="T23" fmla="*/ 1 h 24"/>
                    <a:gd name="T24" fmla="*/ 0 w 254"/>
                    <a:gd name="T25" fmla="*/ 1 h 24"/>
                    <a:gd name="T26" fmla="*/ 0 w 254"/>
                    <a:gd name="T27" fmla="*/ 1 h 24"/>
                    <a:gd name="T28" fmla="*/ 0 w 254"/>
                    <a:gd name="T29" fmla="*/ 1 h 24"/>
                    <a:gd name="T30" fmla="*/ 0 w 254"/>
                    <a:gd name="T31" fmla="*/ 1 h 24"/>
                    <a:gd name="T32" fmla="*/ 0 w 254"/>
                    <a:gd name="T33" fmla="*/ 1 h 24"/>
                    <a:gd name="T34" fmla="*/ 0 w 254"/>
                    <a:gd name="T35" fmla="*/ 1 h 24"/>
                    <a:gd name="T36" fmla="*/ 0 w 254"/>
                    <a:gd name="T37" fmla="*/ 1 h 24"/>
                    <a:gd name="T38" fmla="*/ 0 w 254"/>
                    <a:gd name="T39" fmla="*/ 1 h 24"/>
                    <a:gd name="T40" fmla="*/ 0 w 254"/>
                    <a:gd name="T41" fmla="*/ 1 h 24"/>
                    <a:gd name="T42" fmla="*/ 0 w 254"/>
                    <a:gd name="T43" fmla="*/ 1 h 24"/>
                    <a:gd name="T44" fmla="*/ 0 w 254"/>
                    <a:gd name="T45" fmla="*/ 0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4"/>
                    <a:gd name="T70" fmla="*/ 0 h 24"/>
                    <a:gd name="T71" fmla="*/ 254 w 254"/>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4" h="24">
                      <a:moveTo>
                        <a:pt x="253" y="0"/>
                      </a:moveTo>
                      <a:lnTo>
                        <a:pt x="250" y="3"/>
                      </a:lnTo>
                      <a:lnTo>
                        <a:pt x="247" y="5"/>
                      </a:lnTo>
                      <a:lnTo>
                        <a:pt x="239" y="9"/>
                      </a:lnTo>
                      <a:lnTo>
                        <a:pt x="232" y="12"/>
                      </a:lnTo>
                      <a:lnTo>
                        <a:pt x="222" y="15"/>
                      </a:lnTo>
                      <a:lnTo>
                        <a:pt x="209" y="16"/>
                      </a:lnTo>
                      <a:lnTo>
                        <a:pt x="194" y="19"/>
                      </a:lnTo>
                      <a:lnTo>
                        <a:pt x="178" y="20"/>
                      </a:lnTo>
                      <a:lnTo>
                        <a:pt x="161" y="22"/>
                      </a:lnTo>
                      <a:lnTo>
                        <a:pt x="145" y="23"/>
                      </a:lnTo>
                      <a:lnTo>
                        <a:pt x="126" y="23"/>
                      </a:lnTo>
                      <a:lnTo>
                        <a:pt x="107" y="23"/>
                      </a:lnTo>
                      <a:lnTo>
                        <a:pt x="91" y="22"/>
                      </a:lnTo>
                      <a:lnTo>
                        <a:pt x="74" y="20"/>
                      </a:lnTo>
                      <a:lnTo>
                        <a:pt x="58" y="19"/>
                      </a:lnTo>
                      <a:lnTo>
                        <a:pt x="43" y="16"/>
                      </a:lnTo>
                      <a:lnTo>
                        <a:pt x="31" y="15"/>
                      </a:lnTo>
                      <a:lnTo>
                        <a:pt x="20" y="12"/>
                      </a:lnTo>
                      <a:lnTo>
                        <a:pt x="13" y="9"/>
                      </a:lnTo>
                      <a:lnTo>
                        <a:pt x="6" y="5"/>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76" name="Freeform 218"/>
                <p:cNvSpPr>
                  <a:spLocks/>
                </p:cNvSpPr>
                <p:nvPr/>
              </p:nvSpPr>
              <p:spPr bwMode="auto">
                <a:xfrm>
                  <a:off x="857" y="2698"/>
                  <a:ext cx="114" cy="19"/>
                </a:xfrm>
                <a:custGeom>
                  <a:avLst/>
                  <a:gdLst>
                    <a:gd name="T0" fmla="*/ 0 w 257"/>
                    <a:gd name="T1" fmla="*/ 0 h 33"/>
                    <a:gd name="T2" fmla="*/ 0 w 257"/>
                    <a:gd name="T3" fmla="*/ 1 h 33"/>
                    <a:gd name="T4" fmla="*/ 0 w 257"/>
                    <a:gd name="T5" fmla="*/ 1 h 33"/>
                    <a:gd name="T6" fmla="*/ 0 w 257"/>
                    <a:gd name="T7" fmla="*/ 1 h 33"/>
                    <a:gd name="T8" fmla="*/ 0 w 257"/>
                    <a:gd name="T9" fmla="*/ 1 h 33"/>
                    <a:gd name="T10" fmla="*/ 0 w 257"/>
                    <a:gd name="T11" fmla="*/ 1 h 33"/>
                    <a:gd name="T12" fmla="*/ 0 w 257"/>
                    <a:gd name="T13" fmla="*/ 1 h 33"/>
                    <a:gd name="T14" fmla="*/ 0 w 257"/>
                    <a:gd name="T15" fmla="*/ 1 h 33"/>
                    <a:gd name="T16" fmla="*/ 0 w 257"/>
                    <a:gd name="T17" fmla="*/ 1 h 33"/>
                    <a:gd name="T18" fmla="*/ 0 w 257"/>
                    <a:gd name="T19" fmla="*/ 1 h 33"/>
                    <a:gd name="T20" fmla="*/ 0 w 257"/>
                    <a:gd name="T21" fmla="*/ 1 h 33"/>
                    <a:gd name="T22" fmla="*/ 0 w 257"/>
                    <a:gd name="T23" fmla="*/ 1 h 33"/>
                    <a:gd name="T24" fmla="*/ 0 w 257"/>
                    <a:gd name="T25" fmla="*/ 1 h 33"/>
                    <a:gd name="T26" fmla="*/ 0 w 257"/>
                    <a:gd name="T27" fmla="*/ 1 h 33"/>
                    <a:gd name="T28" fmla="*/ 0 w 257"/>
                    <a:gd name="T29" fmla="*/ 1 h 33"/>
                    <a:gd name="T30" fmla="*/ 0 w 257"/>
                    <a:gd name="T31" fmla="*/ 1 h 33"/>
                    <a:gd name="T32" fmla="*/ 0 w 257"/>
                    <a:gd name="T33" fmla="*/ 1 h 33"/>
                    <a:gd name="T34" fmla="*/ 0 w 257"/>
                    <a:gd name="T35" fmla="*/ 1 h 33"/>
                    <a:gd name="T36" fmla="*/ 0 w 257"/>
                    <a:gd name="T37" fmla="*/ 1 h 33"/>
                    <a:gd name="T38" fmla="*/ 0 w 257"/>
                    <a:gd name="T39" fmla="*/ 1 h 33"/>
                    <a:gd name="T40" fmla="*/ 0 w 257"/>
                    <a:gd name="T41" fmla="*/ 1 h 33"/>
                    <a:gd name="T42" fmla="*/ 0 w 257"/>
                    <a:gd name="T43" fmla="*/ 1 h 33"/>
                    <a:gd name="T44" fmla="*/ 0 w 257"/>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3"/>
                    <a:gd name="T71" fmla="*/ 257 w 257"/>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3">
                      <a:moveTo>
                        <a:pt x="256" y="0"/>
                      </a:moveTo>
                      <a:lnTo>
                        <a:pt x="254" y="4"/>
                      </a:lnTo>
                      <a:lnTo>
                        <a:pt x="251" y="9"/>
                      </a:lnTo>
                      <a:lnTo>
                        <a:pt x="243" y="13"/>
                      </a:lnTo>
                      <a:lnTo>
                        <a:pt x="235" y="18"/>
                      </a:lnTo>
                      <a:lnTo>
                        <a:pt x="224" y="21"/>
                      </a:lnTo>
                      <a:lnTo>
                        <a:pt x="211" y="23"/>
                      </a:lnTo>
                      <a:lnTo>
                        <a:pt x="197" y="27"/>
                      </a:lnTo>
                      <a:lnTo>
                        <a:pt x="181" y="29"/>
                      </a:lnTo>
                      <a:lnTo>
                        <a:pt x="163" y="31"/>
                      </a:lnTo>
                      <a:lnTo>
                        <a:pt x="145" y="32"/>
                      </a:lnTo>
                      <a:lnTo>
                        <a:pt x="127" y="32"/>
                      </a:lnTo>
                      <a:lnTo>
                        <a:pt x="108" y="32"/>
                      </a:lnTo>
                      <a:lnTo>
                        <a:pt x="92" y="31"/>
                      </a:lnTo>
                      <a:lnTo>
                        <a:pt x="74" y="29"/>
                      </a:lnTo>
                      <a:lnTo>
                        <a:pt x="58" y="27"/>
                      </a:lnTo>
                      <a:lnTo>
                        <a:pt x="43" y="23"/>
                      </a:lnTo>
                      <a:lnTo>
                        <a:pt x="31" y="21"/>
                      </a:lnTo>
                      <a:lnTo>
                        <a:pt x="20" y="18"/>
                      </a:lnTo>
                      <a:lnTo>
                        <a:pt x="11" y="13"/>
                      </a:lnTo>
                      <a:lnTo>
                        <a:pt x="4" y="9"/>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77" name="Freeform 219"/>
                <p:cNvSpPr>
                  <a:spLocks/>
                </p:cNvSpPr>
                <p:nvPr/>
              </p:nvSpPr>
              <p:spPr bwMode="auto">
                <a:xfrm>
                  <a:off x="961" y="2673"/>
                  <a:ext cx="9" cy="23"/>
                </a:xfrm>
                <a:custGeom>
                  <a:avLst/>
                  <a:gdLst>
                    <a:gd name="T0" fmla="*/ 0 w 19"/>
                    <a:gd name="T1" fmla="*/ 0 h 42"/>
                    <a:gd name="T2" fmla="*/ 0 w 19"/>
                    <a:gd name="T3" fmla="*/ 1 h 42"/>
                    <a:gd name="T4" fmla="*/ 0 w 19"/>
                    <a:gd name="T5" fmla="*/ 1 h 42"/>
                    <a:gd name="T6" fmla="*/ 0 w 19"/>
                    <a:gd name="T7" fmla="*/ 1 h 42"/>
                    <a:gd name="T8" fmla="*/ 0 60000 65536"/>
                    <a:gd name="T9" fmla="*/ 0 60000 65536"/>
                    <a:gd name="T10" fmla="*/ 0 60000 65536"/>
                    <a:gd name="T11" fmla="*/ 0 60000 65536"/>
                    <a:gd name="T12" fmla="*/ 0 w 19"/>
                    <a:gd name="T13" fmla="*/ 0 h 42"/>
                    <a:gd name="T14" fmla="*/ 19 w 19"/>
                    <a:gd name="T15" fmla="*/ 42 h 42"/>
                  </a:gdLst>
                  <a:ahLst/>
                  <a:cxnLst>
                    <a:cxn ang="T8">
                      <a:pos x="T0" y="T1"/>
                    </a:cxn>
                    <a:cxn ang="T9">
                      <a:pos x="T2" y="T3"/>
                    </a:cxn>
                    <a:cxn ang="T10">
                      <a:pos x="T4" y="T5"/>
                    </a:cxn>
                    <a:cxn ang="T11">
                      <a:pos x="T6" y="T7"/>
                    </a:cxn>
                  </a:cxnLst>
                  <a:rect l="T12" t="T13" r="T14" b="T15"/>
                  <a:pathLst>
                    <a:path w="19" h="42">
                      <a:moveTo>
                        <a:pt x="13" y="0"/>
                      </a:moveTo>
                      <a:lnTo>
                        <a:pt x="0" y="12"/>
                      </a:lnTo>
                      <a:lnTo>
                        <a:pt x="0" y="29"/>
                      </a:lnTo>
                      <a:lnTo>
                        <a:pt x="18" y="41"/>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78" name="Freeform 220"/>
                <p:cNvSpPr>
                  <a:spLocks/>
                </p:cNvSpPr>
                <p:nvPr/>
              </p:nvSpPr>
              <p:spPr bwMode="auto">
                <a:xfrm>
                  <a:off x="961" y="2701"/>
                  <a:ext cx="9" cy="22"/>
                </a:xfrm>
                <a:custGeom>
                  <a:avLst/>
                  <a:gdLst>
                    <a:gd name="T0" fmla="*/ 0 w 19"/>
                    <a:gd name="T1" fmla="*/ 0 h 39"/>
                    <a:gd name="T2" fmla="*/ 0 w 19"/>
                    <a:gd name="T3" fmla="*/ 1 h 39"/>
                    <a:gd name="T4" fmla="*/ 0 w 19"/>
                    <a:gd name="T5" fmla="*/ 1 h 39"/>
                    <a:gd name="T6" fmla="*/ 0 w 19"/>
                    <a:gd name="T7" fmla="*/ 1 h 39"/>
                    <a:gd name="T8" fmla="*/ 0 60000 65536"/>
                    <a:gd name="T9" fmla="*/ 0 60000 65536"/>
                    <a:gd name="T10" fmla="*/ 0 60000 65536"/>
                    <a:gd name="T11" fmla="*/ 0 60000 65536"/>
                    <a:gd name="T12" fmla="*/ 0 w 19"/>
                    <a:gd name="T13" fmla="*/ 0 h 39"/>
                    <a:gd name="T14" fmla="*/ 19 w 19"/>
                    <a:gd name="T15" fmla="*/ 39 h 39"/>
                  </a:gdLst>
                  <a:ahLst/>
                  <a:cxnLst>
                    <a:cxn ang="T8">
                      <a:pos x="T0" y="T1"/>
                    </a:cxn>
                    <a:cxn ang="T9">
                      <a:pos x="T2" y="T3"/>
                    </a:cxn>
                    <a:cxn ang="T10">
                      <a:pos x="T4" y="T5"/>
                    </a:cxn>
                    <a:cxn ang="T11">
                      <a:pos x="T6" y="T7"/>
                    </a:cxn>
                  </a:cxnLst>
                  <a:rect l="T12" t="T13" r="T14" b="T15"/>
                  <a:pathLst>
                    <a:path w="19" h="39">
                      <a:moveTo>
                        <a:pt x="13" y="0"/>
                      </a:moveTo>
                      <a:lnTo>
                        <a:pt x="0" y="11"/>
                      </a:lnTo>
                      <a:lnTo>
                        <a:pt x="0" y="27"/>
                      </a:lnTo>
                      <a:lnTo>
                        <a:pt x="18" y="38"/>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79" name="Freeform 221"/>
                <p:cNvSpPr>
                  <a:spLocks/>
                </p:cNvSpPr>
                <p:nvPr/>
              </p:nvSpPr>
              <p:spPr bwMode="auto">
                <a:xfrm>
                  <a:off x="859" y="2725"/>
                  <a:ext cx="112" cy="14"/>
                </a:xfrm>
                <a:custGeom>
                  <a:avLst/>
                  <a:gdLst>
                    <a:gd name="T0" fmla="*/ 0 w 254"/>
                    <a:gd name="T1" fmla="*/ 0 h 25"/>
                    <a:gd name="T2" fmla="*/ 0 w 254"/>
                    <a:gd name="T3" fmla="*/ 1 h 25"/>
                    <a:gd name="T4" fmla="*/ 0 w 254"/>
                    <a:gd name="T5" fmla="*/ 1 h 25"/>
                    <a:gd name="T6" fmla="*/ 0 w 254"/>
                    <a:gd name="T7" fmla="*/ 1 h 25"/>
                    <a:gd name="T8" fmla="*/ 0 w 254"/>
                    <a:gd name="T9" fmla="*/ 1 h 25"/>
                    <a:gd name="T10" fmla="*/ 0 w 254"/>
                    <a:gd name="T11" fmla="*/ 1 h 25"/>
                    <a:gd name="T12" fmla="*/ 0 w 254"/>
                    <a:gd name="T13" fmla="*/ 1 h 25"/>
                    <a:gd name="T14" fmla="*/ 0 w 254"/>
                    <a:gd name="T15" fmla="*/ 1 h 25"/>
                    <a:gd name="T16" fmla="*/ 0 w 254"/>
                    <a:gd name="T17" fmla="*/ 1 h 25"/>
                    <a:gd name="T18" fmla="*/ 0 w 254"/>
                    <a:gd name="T19" fmla="*/ 1 h 25"/>
                    <a:gd name="T20" fmla="*/ 0 w 254"/>
                    <a:gd name="T21" fmla="*/ 1 h 25"/>
                    <a:gd name="T22" fmla="*/ 0 w 254"/>
                    <a:gd name="T23" fmla="*/ 1 h 25"/>
                    <a:gd name="T24" fmla="*/ 0 w 254"/>
                    <a:gd name="T25" fmla="*/ 1 h 25"/>
                    <a:gd name="T26" fmla="*/ 0 w 254"/>
                    <a:gd name="T27" fmla="*/ 1 h 25"/>
                    <a:gd name="T28" fmla="*/ 0 w 254"/>
                    <a:gd name="T29" fmla="*/ 1 h 25"/>
                    <a:gd name="T30" fmla="*/ 0 w 254"/>
                    <a:gd name="T31" fmla="*/ 1 h 25"/>
                    <a:gd name="T32" fmla="*/ 0 w 254"/>
                    <a:gd name="T33" fmla="*/ 1 h 25"/>
                    <a:gd name="T34" fmla="*/ 0 w 254"/>
                    <a:gd name="T35" fmla="*/ 1 h 25"/>
                    <a:gd name="T36" fmla="*/ 0 w 254"/>
                    <a:gd name="T37" fmla="*/ 1 h 25"/>
                    <a:gd name="T38" fmla="*/ 0 w 254"/>
                    <a:gd name="T39" fmla="*/ 1 h 25"/>
                    <a:gd name="T40" fmla="*/ 0 w 254"/>
                    <a:gd name="T41" fmla="*/ 1 h 25"/>
                    <a:gd name="T42" fmla="*/ 0 w 254"/>
                    <a:gd name="T43" fmla="*/ 1 h 25"/>
                    <a:gd name="T44" fmla="*/ 0 w 254"/>
                    <a:gd name="T45" fmla="*/ 0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4"/>
                    <a:gd name="T70" fmla="*/ 0 h 25"/>
                    <a:gd name="T71" fmla="*/ 254 w 254"/>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4" h="25">
                      <a:moveTo>
                        <a:pt x="253" y="0"/>
                      </a:moveTo>
                      <a:lnTo>
                        <a:pt x="250" y="4"/>
                      </a:lnTo>
                      <a:lnTo>
                        <a:pt x="247" y="6"/>
                      </a:lnTo>
                      <a:lnTo>
                        <a:pt x="239" y="9"/>
                      </a:lnTo>
                      <a:lnTo>
                        <a:pt x="232" y="12"/>
                      </a:lnTo>
                      <a:lnTo>
                        <a:pt x="222" y="15"/>
                      </a:lnTo>
                      <a:lnTo>
                        <a:pt x="209" y="17"/>
                      </a:lnTo>
                      <a:lnTo>
                        <a:pt x="194" y="20"/>
                      </a:lnTo>
                      <a:lnTo>
                        <a:pt x="178" y="21"/>
                      </a:lnTo>
                      <a:lnTo>
                        <a:pt x="161" y="23"/>
                      </a:lnTo>
                      <a:lnTo>
                        <a:pt x="145" y="23"/>
                      </a:lnTo>
                      <a:lnTo>
                        <a:pt x="126" y="24"/>
                      </a:lnTo>
                      <a:lnTo>
                        <a:pt x="107" y="23"/>
                      </a:lnTo>
                      <a:lnTo>
                        <a:pt x="91" y="23"/>
                      </a:lnTo>
                      <a:lnTo>
                        <a:pt x="74" y="21"/>
                      </a:lnTo>
                      <a:lnTo>
                        <a:pt x="58" y="20"/>
                      </a:lnTo>
                      <a:lnTo>
                        <a:pt x="43" y="17"/>
                      </a:lnTo>
                      <a:lnTo>
                        <a:pt x="31" y="15"/>
                      </a:lnTo>
                      <a:lnTo>
                        <a:pt x="20" y="12"/>
                      </a:lnTo>
                      <a:lnTo>
                        <a:pt x="13" y="9"/>
                      </a:lnTo>
                      <a:lnTo>
                        <a:pt x="6" y="6"/>
                      </a:lnTo>
                      <a:lnTo>
                        <a:pt x="2"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80" name="Freeform 222"/>
                <p:cNvSpPr>
                  <a:spLocks/>
                </p:cNvSpPr>
                <p:nvPr/>
              </p:nvSpPr>
              <p:spPr bwMode="auto">
                <a:xfrm>
                  <a:off x="857" y="2725"/>
                  <a:ext cx="114" cy="19"/>
                </a:xfrm>
                <a:custGeom>
                  <a:avLst/>
                  <a:gdLst>
                    <a:gd name="T0" fmla="*/ 0 w 257"/>
                    <a:gd name="T1" fmla="*/ 0 h 33"/>
                    <a:gd name="T2" fmla="*/ 0 w 257"/>
                    <a:gd name="T3" fmla="*/ 1 h 33"/>
                    <a:gd name="T4" fmla="*/ 0 w 257"/>
                    <a:gd name="T5" fmla="*/ 1 h 33"/>
                    <a:gd name="T6" fmla="*/ 0 w 257"/>
                    <a:gd name="T7" fmla="*/ 1 h 33"/>
                    <a:gd name="T8" fmla="*/ 0 w 257"/>
                    <a:gd name="T9" fmla="*/ 1 h 33"/>
                    <a:gd name="T10" fmla="*/ 0 w 257"/>
                    <a:gd name="T11" fmla="*/ 1 h 33"/>
                    <a:gd name="T12" fmla="*/ 0 w 257"/>
                    <a:gd name="T13" fmla="*/ 1 h 33"/>
                    <a:gd name="T14" fmla="*/ 0 w 257"/>
                    <a:gd name="T15" fmla="*/ 1 h 33"/>
                    <a:gd name="T16" fmla="*/ 0 w 257"/>
                    <a:gd name="T17" fmla="*/ 1 h 33"/>
                    <a:gd name="T18" fmla="*/ 0 w 257"/>
                    <a:gd name="T19" fmla="*/ 1 h 33"/>
                    <a:gd name="T20" fmla="*/ 0 w 257"/>
                    <a:gd name="T21" fmla="*/ 1 h 33"/>
                    <a:gd name="T22" fmla="*/ 0 w 257"/>
                    <a:gd name="T23" fmla="*/ 1 h 33"/>
                    <a:gd name="T24" fmla="*/ 0 w 257"/>
                    <a:gd name="T25" fmla="*/ 1 h 33"/>
                    <a:gd name="T26" fmla="*/ 0 w 257"/>
                    <a:gd name="T27" fmla="*/ 1 h 33"/>
                    <a:gd name="T28" fmla="*/ 0 w 257"/>
                    <a:gd name="T29" fmla="*/ 1 h 33"/>
                    <a:gd name="T30" fmla="*/ 0 w 257"/>
                    <a:gd name="T31" fmla="*/ 1 h 33"/>
                    <a:gd name="T32" fmla="*/ 0 w 257"/>
                    <a:gd name="T33" fmla="*/ 1 h 33"/>
                    <a:gd name="T34" fmla="*/ 0 w 257"/>
                    <a:gd name="T35" fmla="*/ 1 h 33"/>
                    <a:gd name="T36" fmla="*/ 0 w 257"/>
                    <a:gd name="T37" fmla="*/ 1 h 33"/>
                    <a:gd name="T38" fmla="*/ 0 w 257"/>
                    <a:gd name="T39" fmla="*/ 1 h 33"/>
                    <a:gd name="T40" fmla="*/ 0 w 257"/>
                    <a:gd name="T41" fmla="*/ 1 h 33"/>
                    <a:gd name="T42" fmla="*/ 0 w 257"/>
                    <a:gd name="T43" fmla="*/ 1 h 33"/>
                    <a:gd name="T44" fmla="*/ 0 w 257"/>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3"/>
                    <a:gd name="T71" fmla="*/ 257 w 257"/>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3">
                      <a:moveTo>
                        <a:pt x="256" y="0"/>
                      </a:moveTo>
                      <a:lnTo>
                        <a:pt x="254" y="4"/>
                      </a:lnTo>
                      <a:lnTo>
                        <a:pt x="251" y="9"/>
                      </a:lnTo>
                      <a:lnTo>
                        <a:pt x="243" y="13"/>
                      </a:lnTo>
                      <a:lnTo>
                        <a:pt x="235" y="18"/>
                      </a:lnTo>
                      <a:lnTo>
                        <a:pt x="224" y="21"/>
                      </a:lnTo>
                      <a:lnTo>
                        <a:pt x="211" y="24"/>
                      </a:lnTo>
                      <a:lnTo>
                        <a:pt x="197" y="27"/>
                      </a:lnTo>
                      <a:lnTo>
                        <a:pt x="181" y="30"/>
                      </a:lnTo>
                      <a:lnTo>
                        <a:pt x="163" y="32"/>
                      </a:lnTo>
                      <a:lnTo>
                        <a:pt x="145" y="32"/>
                      </a:lnTo>
                      <a:lnTo>
                        <a:pt x="127" y="32"/>
                      </a:lnTo>
                      <a:lnTo>
                        <a:pt x="108" y="32"/>
                      </a:lnTo>
                      <a:lnTo>
                        <a:pt x="92" y="32"/>
                      </a:lnTo>
                      <a:lnTo>
                        <a:pt x="74" y="30"/>
                      </a:lnTo>
                      <a:lnTo>
                        <a:pt x="58" y="27"/>
                      </a:lnTo>
                      <a:lnTo>
                        <a:pt x="43" y="24"/>
                      </a:lnTo>
                      <a:lnTo>
                        <a:pt x="31" y="21"/>
                      </a:lnTo>
                      <a:lnTo>
                        <a:pt x="20" y="18"/>
                      </a:lnTo>
                      <a:lnTo>
                        <a:pt x="11" y="13"/>
                      </a:lnTo>
                      <a:lnTo>
                        <a:pt x="4" y="9"/>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81" name="Freeform 223"/>
                <p:cNvSpPr>
                  <a:spLocks/>
                </p:cNvSpPr>
                <p:nvPr/>
              </p:nvSpPr>
              <p:spPr bwMode="auto">
                <a:xfrm>
                  <a:off x="962" y="2730"/>
                  <a:ext cx="9" cy="21"/>
                </a:xfrm>
                <a:custGeom>
                  <a:avLst/>
                  <a:gdLst>
                    <a:gd name="T0" fmla="*/ 0 w 20"/>
                    <a:gd name="T1" fmla="*/ 0 h 37"/>
                    <a:gd name="T2" fmla="*/ 0 w 20"/>
                    <a:gd name="T3" fmla="*/ 1 h 37"/>
                    <a:gd name="T4" fmla="*/ 0 w 20"/>
                    <a:gd name="T5" fmla="*/ 1 h 37"/>
                    <a:gd name="T6" fmla="*/ 0 w 20"/>
                    <a:gd name="T7" fmla="*/ 1 h 37"/>
                    <a:gd name="T8" fmla="*/ 0 60000 65536"/>
                    <a:gd name="T9" fmla="*/ 0 60000 65536"/>
                    <a:gd name="T10" fmla="*/ 0 60000 65536"/>
                    <a:gd name="T11" fmla="*/ 0 60000 65536"/>
                    <a:gd name="T12" fmla="*/ 0 w 20"/>
                    <a:gd name="T13" fmla="*/ 0 h 37"/>
                    <a:gd name="T14" fmla="*/ 20 w 20"/>
                    <a:gd name="T15" fmla="*/ 37 h 37"/>
                  </a:gdLst>
                  <a:ahLst/>
                  <a:cxnLst>
                    <a:cxn ang="T8">
                      <a:pos x="T0" y="T1"/>
                    </a:cxn>
                    <a:cxn ang="T9">
                      <a:pos x="T2" y="T3"/>
                    </a:cxn>
                    <a:cxn ang="T10">
                      <a:pos x="T4" y="T5"/>
                    </a:cxn>
                    <a:cxn ang="T11">
                      <a:pos x="T6" y="T7"/>
                    </a:cxn>
                  </a:cxnLst>
                  <a:rect l="T12" t="T13" r="T14" b="T15"/>
                  <a:pathLst>
                    <a:path w="20" h="37">
                      <a:moveTo>
                        <a:pt x="14" y="0"/>
                      </a:moveTo>
                      <a:lnTo>
                        <a:pt x="0" y="11"/>
                      </a:lnTo>
                      <a:lnTo>
                        <a:pt x="0" y="26"/>
                      </a:lnTo>
                      <a:lnTo>
                        <a:pt x="19" y="36"/>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82" name="Freeform 224"/>
                <p:cNvSpPr>
                  <a:spLocks/>
                </p:cNvSpPr>
                <p:nvPr/>
              </p:nvSpPr>
              <p:spPr bwMode="auto">
                <a:xfrm>
                  <a:off x="857" y="2752"/>
                  <a:ext cx="114" cy="14"/>
                </a:xfrm>
                <a:custGeom>
                  <a:avLst/>
                  <a:gdLst>
                    <a:gd name="T0" fmla="*/ 0 w 257"/>
                    <a:gd name="T1" fmla="*/ 0 h 25"/>
                    <a:gd name="T2" fmla="*/ 0 w 257"/>
                    <a:gd name="T3" fmla="*/ 1 h 25"/>
                    <a:gd name="T4" fmla="*/ 0 w 257"/>
                    <a:gd name="T5" fmla="*/ 1 h 25"/>
                    <a:gd name="T6" fmla="*/ 0 w 257"/>
                    <a:gd name="T7" fmla="*/ 1 h 25"/>
                    <a:gd name="T8" fmla="*/ 0 w 257"/>
                    <a:gd name="T9" fmla="*/ 1 h 25"/>
                    <a:gd name="T10" fmla="*/ 0 w 257"/>
                    <a:gd name="T11" fmla="*/ 1 h 25"/>
                    <a:gd name="T12" fmla="*/ 0 w 257"/>
                    <a:gd name="T13" fmla="*/ 1 h 25"/>
                    <a:gd name="T14" fmla="*/ 0 w 257"/>
                    <a:gd name="T15" fmla="*/ 1 h 25"/>
                    <a:gd name="T16" fmla="*/ 0 w 257"/>
                    <a:gd name="T17" fmla="*/ 1 h 25"/>
                    <a:gd name="T18" fmla="*/ 0 w 257"/>
                    <a:gd name="T19" fmla="*/ 1 h 25"/>
                    <a:gd name="T20" fmla="*/ 0 w 257"/>
                    <a:gd name="T21" fmla="*/ 1 h 25"/>
                    <a:gd name="T22" fmla="*/ 0 w 257"/>
                    <a:gd name="T23" fmla="*/ 1 h 25"/>
                    <a:gd name="T24" fmla="*/ 0 w 257"/>
                    <a:gd name="T25" fmla="*/ 1 h 25"/>
                    <a:gd name="T26" fmla="*/ 0 w 257"/>
                    <a:gd name="T27" fmla="*/ 1 h 25"/>
                    <a:gd name="T28" fmla="*/ 0 w 257"/>
                    <a:gd name="T29" fmla="*/ 1 h 25"/>
                    <a:gd name="T30" fmla="*/ 0 w 257"/>
                    <a:gd name="T31" fmla="*/ 1 h 25"/>
                    <a:gd name="T32" fmla="*/ 0 w 257"/>
                    <a:gd name="T33" fmla="*/ 1 h 25"/>
                    <a:gd name="T34" fmla="*/ 0 w 257"/>
                    <a:gd name="T35" fmla="*/ 1 h 25"/>
                    <a:gd name="T36" fmla="*/ 0 w 257"/>
                    <a:gd name="T37" fmla="*/ 1 h 25"/>
                    <a:gd name="T38" fmla="*/ 0 w 257"/>
                    <a:gd name="T39" fmla="*/ 1 h 25"/>
                    <a:gd name="T40" fmla="*/ 0 w 257"/>
                    <a:gd name="T41" fmla="*/ 1 h 25"/>
                    <a:gd name="T42" fmla="*/ 0 w 257"/>
                    <a:gd name="T43" fmla="*/ 1 h 25"/>
                    <a:gd name="T44" fmla="*/ 0 w 257"/>
                    <a:gd name="T45" fmla="*/ 0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25"/>
                    <a:gd name="T71" fmla="*/ 257 w 257"/>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25">
                      <a:moveTo>
                        <a:pt x="256" y="0"/>
                      </a:moveTo>
                      <a:lnTo>
                        <a:pt x="254" y="4"/>
                      </a:lnTo>
                      <a:lnTo>
                        <a:pt x="251" y="7"/>
                      </a:lnTo>
                      <a:lnTo>
                        <a:pt x="243" y="10"/>
                      </a:lnTo>
                      <a:lnTo>
                        <a:pt x="235" y="13"/>
                      </a:lnTo>
                      <a:lnTo>
                        <a:pt x="224" y="16"/>
                      </a:lnTo>
                      <a:lnTo>
                        <a:pt x="211" y="18"/>
                      </a:lnTo>
                      <a:lnTo>
                        <a:pt x="197" y="20"/>
                      </a:lnTo>
                      <a:lnTo>
                        <a:pt x="181" y="21"/>
                      </a:lnTo>
                      <a:lnTo>
                        <a:pt x="163" y="23"/>
                      </a:lnTo>
                      <a:lnTo>
                        <a:pt x="145" y="24"/>
                      </a:lnTo>
                      <a:lnTo>
                        <a:pt x="127" y="24"/>
                      </a:lnTo>
                      <a:lnTo>
                        <a:pt x="108" y="24"/>
                      </a:lnTo>
                      <a:lnTo>
                        <a:pt x="92" y="23"/>
                      </a:lnTo>
                      <a:lnTo>
                        <a:pt x="74" y="21"/>
                      </a:lnTo>
                      <a:lnTo>
                        <a:pt x="58" y="20"/>
                      </a:lnTo>
                      <a:lnTo>
                        <a:pt x="43" y="18"/>
                      </a:lnTo>
                      <a:lnTo>
                        <a:pt x="31" y="16"/>
                      </a:lnTo>
                      <a:lnTo>
                        <a:pt x="20" y="13"/>
                      </a:lnTo>
                      <a:lnTo>
                        <a:pt x="11" y="10"/>
                      </a:lnTo>
                      <a:lnTo>
                        <a:pt x="4" y="7"/>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83" name="Freeform 225"/>
                <p:cNvSpPr>
                  <a:spLocks/>
                </p:cNvSpPr>
                <p:nvPr/>
              </p:nvSpPr>
              <p:spPr bwMode="auto">
                <a:xfrm>
                  <a:off x="857" y="2753"/>
                  <a:ext cx="114" cy="18"/>
                </a:xfrm>
                <a:custGeom>
                  <a:avLst/>
                  <a:gdLst>
                    <a:gd name="T0" fmla="*/ 0 w 257"/>
                    <a:gd name="T1" fmla="*/ 0 h 33"/>
                    <a:gd name="T2" fmla="*/ 0 w 257"/>
                    <a:gd name="T3" fmla="*/ 1 h 33"/>
                    <a:gd name="T4" fmla="*/ 0 w 257"/>
                    <a:gd name="T5" fmla="*/ 1 h 33"/>
                    <a:gd name="T6" fmla="*/ 0 w 257"/>
                    <a:gd name="T7" fmla="*/ 1 h 33"/>
                    <a:gd name="T8" fmla="*/ 0 w 257"/>
                    <a:gd name="T9" fmla="*/ 1 h 33"/>
                    <a:gd name="T10" fmla="*/ 0 w 257"/>
                    <a:gd name="T11" fmla="*/ 1 h 33"/>
                    <a:gd name="T12" fmla="*/ 0 w 257"/>
                    <a:gd name="T13" fmla="*/ 1 h 33"/>
                    <a:gd name="T14" fmla="*/ 0 w 257"/>
                    <a:gd name="T15" fmla="*/ 1 h 33"/>
                    <a:gd name="T16" fmla="*/ 0 w 257"/>
                    <a:gd name="T17" fmla="*/ 1 h 33"/>
                    <a:gd name="T18" fmla="*/ 0 w 257"/>
                    <a:gd name="T19" fmla="*/ 1 h 33"/>
                    <a:gd name="T20" fmla="*/ 0 w 257"/>
                    <a:gd name="T21" fmla="*/ 1 h 33"/>
                    <a:gd name="T22" fmla="*/ 0 w 257"/>
                    <a:gd name="T23" fmla="*/ 1 h 33"/>
                    <a:gd name="T24" fmla="*/ 0 w 257"/>
                    <a:gd name="T25" fmla="*/ 1 h 33"/>
                    <a:gd name="T26" fmla="*/ 0 w 257"/>
                    <a:gd name="T27" fmla="*/ 1 h 33"/>
                    <a:gd name="T28" fmla="*/ 0 w 257"/>
                    <a:gd name="T29" fmla="*/ 1 h 33"/>
                    <a:gd name="T30" fmla="*/ 0 w 257"/>
                    <a:gd name="T31" fmla="*/ 1 h 33"/>
                    <a:gd name="T32" fmla="*/ 0 w 257"/>
                    <a:gd name="T33" fmla="*/ 1 h 33"/>
                    <a:gd name="T34" fmla="*/ 0 w 257"/>
                    <a:gd name="T35" fmla="*/ 1 h 33"/>
                    <a:gd name="T36" fmla="*/ 0 w 257"/>
                    <a:gd name="T37" fmla="*/ 1 h 33"/>
                    <a:gd name="T38" fmla="*/ 0 w 257"/>
                    <a:gd name="T39" fmla="*/ 1 h 33"/>
                    <a:gd name="T40" fmla="*/ 0 w 257"/>
                    <a:gd name="T41" fmla="*/ 1 h 33"/>
                    <a:gd name="T42" fmla="*/ 0 w 257"/>
                    <a:gd name="T43" fmla="*/ 1 h 33"/>
                    <a:gd name="T44" fmla="*/ 0 w 257"/>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3"/>
                    <a:gd name="T71" fmla="*/ 257 w 257"/>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3">
                      <a:moveTo>
                        <a:pt x="256" y="0"/>
                      </a:moveTo>
                      <a:lnTo>
                        <a:pt x="254" y="4"/>
                      </a:lnTo>
                      <a:lnTo>
                        <a:pt x="251" y="10"/>
                      </a:lnTo>
                      <a:lnTo>
                        <a:pt x="243" y="13"/>
                      </a:lnTo>
                      <a:lnTo>
                        <a:pt x="235" y="17"/>
                      </a:lnTo>
                      <a:lnTo>
                        <a:pt x="224" y="21"/>
                      </a:lnTo>
                      <a:lnTo>
                        <a:pt x="211" y="24"/>
                      </a:lnTo>
                      <a:lnTo>
                        <a:pt x="197" y="27"/>
                      </a:lnTo>
                      <a:lnTo>
                        <a:pt x="181" y="29"/>
                      </a:lnTo>
                      <a:lnTo>
                        <a:pt x="163" y="31"/>
                      </a:lnTo>
                      <a:lnTo>
                        <a:pt x="145" y="32"/>
                      </a:lnTo>
                      <a:lnTo>
                        <a:pt x="127" y="32"/>
                      </a:lnTo>
                      <a:lnTo>
                        <a:pt x="108" y="32"/>
                      </a:lnTo>
                      <a:lnTo>
                        <a:pt x="92" y="31"/>
                      </a:lnTo>
                      <a:lnTo>
                        <a:pt x="74" y="29"/>
                      </a:lnTo>
                      <a:lnTo>
                        <a:pt x="58" y="27"/>
                      </a:lnTo>
                      <a:lnTo>
                        <a:pt x="43" y="24"/>
                      </a:lnTo>
                      <a:lnTo>
                        <a:pt x="31" y="21"/>
                      </a:lnTo>
                      <a:lnTo>
                        <a:pt x="20" y="17"/>
                      </a:lnTo>
                      <a:lnTo>
                        <a:pt x="11" y="13"/>
                      </a:lnTo>
                      <a:lnTo>
                        <a:pt x="4" y="10"/>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84" name="Freeform 226"/>
                <p:cNvSpPr>
                  <a:spLocks/>
                </p:cNvSpPr>
                <p:nvPr/>
              </p:nvSpPr>
              <p:spPr bwMode="auto">
                <a:xfrm>
                  <a:off x="861" y="2703"/>
                  <a:ext cx="9" cy="20"/>
                </a:xfrm>
                <a:custGeom>
                  <a:avLst/>
                  <a:gdLst>
                    <a:gd name="T0" fmla="*/ 0 w 20"/>
                    <a:gd name="T1" fmla="*/ 0 h 37"/>
                    <a:gd name="T2" fmla="*/ 0 w 20"/>
                    <a:gd name="T3" fmla="*/ 1 h 37"/>
                    <a:gd name="T4" fmla="*/ 0 w 20"/>
                    <a:gd name="T5" fmla="*/ 1 h 37"/>
                    <a:gd name="T6" fmla="*/ 0 w 20"/>
                    <a:gd name="T7" fmla="*/ 1 h 37"/>
                    <a:gd name="T8" fmla="*/ 0 60000 65536"/>
                    <a:gd name="T9" fmla="*/ 0 60000 65536"/>
                    <a:gd name="T10" fmla="*/ 0 60000 65536"/>
                    <a:gd name="T11" fmla="*/ 0 60000 65536"/>
                    <a:gd name="T12" fmla="*/ 0 w 20"/>
                    <a:gd name="T13" fmla="*/ 0 h 37"/>
                    <a:gd name="T14" fmla="*/ 20 w 20"/>
                    <a:gd name="T15" fmla="*/ 37 h 37"/>
                  </a:gdLst>
                  <a:ahLst/>
                  <a:cxnLst>
                    <a:cxn ang="T8">
                      <a:pos x="T0" y="T1"/>
                    </a:cxn>
                    <a:cxn ang="T9">
                      <a:pos x="T2" y="T3"/>
                    </a:cxn>
                    <a:cxn ang="T10">
                      <a:pos x="T4" y="T5"/>
                    </a:cxn>
                    <a:cxn ang="T11">
                      <a:pos x="T6" y="T7"/>
                    </a:cxn>
                  </a:cxnLst>
                  <a:rect l="T12" t="T13" r="T14" b="T15"/>
                  <a:pathLst>
                    <a:path w="20" h="37">
                      <a:moveTo>
                        <a:pt x="1" y="0"/>
                      </a:moveTo>
                      <a:lnTo>
                        <a:pt x="19" y="11"/>
                      </a:lnTo>
                      <a:lnTo>
                        <a:pt x="19" y="26"/>
                      </a:lnTo>
                      <a:lnTo>
                        <a:pt x="0" y="36"/>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85" name="Freeform 227"/>
                <p:cNvSpPr>
                  <a:spLocks/>
                </p:cNvSpPr>
                <p:nvPr/>
              </p:nvSpPr>
              <p:spPr bwMode="auto">
                <a:xfrm>
                  <a:off x="861" y="2675"/>
                  <a:ext cx="9" cy="21"/>
                </a:xfrm>
                <a:custGeom>
                  <a:avLst/>
                  <a:gdLst>
                    <a:gd name="T0" fmla="*/ 0 w 20"/>
                    <a:gd name="T1" fmla="*/ 0 h 37"/>
                    <a:gd name="T2" fmla="*/ 0 w 20"/>
                    <a:gd name="T3" fmla="*/ 1 h 37"/>
                    <a:gd name="T4" fmla="*/ 0 w 20"/>
                    <a:gd name="T5" fmla="*/ 1 h 37"/>
                    <a:gd name="T6" fmla="*/ 0 w 20"/>
                    <a:gd name="T7" fmla="*/ 1 h 37"/>
                    <a:gd name="T8" fmla="*/ 0 60000 65536"/>
                    <a:gd name="T9" fmla="*/ 0 60000 65536"/>
                    <a:gd name="T10" fmla="*/ 0 60000 65536"/>
                    <a:gd name="T11" fmla="*/ 0 60000 65536"/>
                    <a:gd name="T12" fmla="*/ 0 w 20"/>
                    <a:gd name="T13" fmla="*/ 0 h 37"/>
                    <a:gd name="T14" fmla="*/ 20 w 20"/>
                    <a:gd name="T15" fmla="*/ 37 h 37"/>
                  </a:gdLst>
                  <a:ahLst/>
                  <a:cxnLst>
                    <a:cxn ang="T8">
                      <a:pos x="T0" y="T1"/>
                    </a:cxn>
                    <a:cxn ang="T9">
                      <a:pos x="T2" y="T3"/>
                    </a:cxn>
                    <a:cxn ang="T10">
                      <a:pos x="T4" y="T5"/>
                    </a:cxn>
                    <a:cxn ang="T11">
                      <a:pos x="T6" y="T7"/>
                    </a:cxn>
                  </a:cxnLst>
                  <a:rect l="T12" t="T13" r="T14" b="T15"/>
                  <a:pathLst>
                    <a:path w="20" h="37">
                      <a:moveTo>
                        <a:pt x="1" y="0"/>
                      </a:moveTo>
                      <a:lnTo>
                        <a:pt x="19" y="10"/>
                      </a:lnTo>
                      <a:lnTo>
                        <a:pt x="19" y="25"/>
                      </a:lnTo>
                      <a:lnTo>
                        <a:pt x="0" y="36"/>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86" name="Freeform 228"/>
                <p:cNvSpPr>
                  <a:spLocks/>
                </p:cNvSpPr>
                <p:nvPr/>
              </p:nvSpPr>
              <p:spPr bwMode="auto">
                <a:xfrm>
                  <a:off x="861" y="2730"/>
                  <a:ext cx="9" cy="21"/>
                </a:xfrm>
                <a:custGeom>
                  <a:avLst/>
                  <a:gdLst>
                    <a:gd name="T0" fmla="*/ 0 w 20"/>
                    <a:gd name="T1" fmla="*/ 0 h 37"/>
                    <a:gd name="T2" fmla="*/ 0 w 20"/>
                    <a:gd name="T3" fmla="*/ 1 h 37"/>
                    <a:gd name="T4" fmla="*/ 0 w 20"/>
                    <a:gd name="T5" fmla="*/ 1 h 37"/>
                    <a:gd name="T6" fmla="*/ 0 w 20"/>
                    <a:gd name="T7" fmla="*/ 1 h 37"/>
                    <a:gd name="T8" fmla="*/ 0 60000 65536"/>
                    <a:gd name="T9" fmla="*/ 0 60000 65536"/>
                    <a:gd name="T10" fmla="*/ 0 60000 65536"/>
                    <a:gd name="T11" fmla="*/ 0 60000 65536"/>
                    <a:gd name="T12" fmla="*/ 0 w 20"/>
                    <a:gd name="T13" fmla="*/ 0 h 37"/>
                    <a:gd name="T14" fmla="*/ 20 w 20"/>
                    <a:gd name="T15" fmla="*/ 37 h 37"/>
                  </a:gdLst>
                  <a:ahLst/>
                  <a:cxnLst>
                    <a:cxn ang="T8">
                      <a:pos x="T0" y="T1"/>
                    </a:cxn>
                    <a:cxn ang="T9">
                      <a:pos x="T2" y="T3"/>
                    </a:cxn>
                    <a:cxn ang="T10">
                      <a:pos x="T4" y="T5"/>
                    </a:cxn>
                    <a:cxn ang="T11">
                      <a:pos x="T6" y="T7"/>
                    </a:cxn>
                  </a:cxnLst>
                  <a:rect l="T12" t="T13" r="T14" b="T15"/>
                  <a:pathLst>
                    <a:path w="20" h="37">
                      <a:moveTo>
                        <a:pt x="4" y="0"/>
                      </a:moveTo>
                      <a:lnTo>
                        <a:pt x="19" y="11"/>
                      </a:lnTo>
                      <a:lnTo>
                        <a:pt x="19" y="26"/>
                      </a:lnTo>
                      <a:lnTo>
                        <a:pt x="0" y="36"/>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87" name="Line 229"/>
                <p:cNvSpPr>
                  <a:spLocks noChangeShapeType="1"/>
                </p:cNvSpPr>
                <p:nvPr/>
              </p:nvSpPr>
              <p:spPr bwMode="auto">
                <a:xfrm>
                  <a:off x="970" y="2626"/>
                  <a:ext cx="0" cy="4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88" name="Line 230"/>
                <p:cNvSpPr>
                  <a:spLocks noChangeShapeType="1"/>
                </p:cNvSpPr>
                <p:nvPr/>
              </p:nvSpPr>
              <p:spPr bwMode="auto">
                <a:xfrm>
                  <a:off x="866" y="2628"/>
                  <a:ext cx="0" cy="4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89" name="Freeform 231"/>
                <p:cNvSpPr>
                  <a:spLocks/>
                </p:cNvSpPr>
                <p:nvPr/>
              </p:nvSpPr>
              <p:spPr bwMode="auto">
                <a:xfrm>
                  <a:off x="861" y="2612"/>
                  <a:ext cx="107" cy="29"/>
                </a:xfrm>
                <a:custGeom>
                  <a:avLst/>
                  <a:gdLst>
                    <a:gd name="T0" fmla="*/ 0 w 241"/>
                    <a:gd name="T1" fmla="*/ 1 h 51"/>
                    <a:gd name="T2" fmla="*/ 0 w 241"/>
                    <a:gd name="T3" fmla="*/ 1 h 51"/>
                    <a:gd name="T4" fmla="*/ 0 w 241"/>
                    <a:gd name="T5" fmla="*/ 1 h 51"/>
                    <a:gd name="T6" fmla="*/ 0 w 241"/>
                    <a:gd name="T7" fmla="*/ 1 h 51"/>
                    <a:gd name="T8" fmla="*/ 0 w 241"/>
                    <a:gd name="T9" fmla="*/ 1 h 51"/>
                    <a:gd name="T10" fmla="*/ 0 w 241"/>
                    <a:gd name="T11" fmla="*/ 1 h 51"/>
                    <a:gd name="T12" fmla="*/ 0 w 241"/>
                    <a:gd name="T13" fmla="*/ 1 h 51"/>
                    <a:gd name="T14" fmla="*/ 0 w 241"/>
                    <a:gd name="T15" fmla="*/ 1 h 51"/>
                    <a:gd name="T16" fmla="*/ 0 w 241"/>
                    <a:gd name="T17" fmla="*/ 1 h 51"/>
                    <a:gd name="T18" fmla="*/ 0 w 241"/>
                    <a:gd name="T19" fmla="*/ 0 h 51"/>
                    <a:gd name="T20" fmla="*/ 0 w 241"/>
                    <a:gd name="T21" fmla="*/ 0 h 51"/>
                    <a:gd name="T22" fmla="*/ 0 w 241"/>
                    <a:gd name="T23" fmla="*/ 0 h 51"/>
                    <a:gd name="T24" fmla="*/ 0 w 241"/>
                    <a:gd name="T25" fmla="*/ 0 h 51"/>
                    <a:gd name="T26" fmla="*/ 0 w 241"/>
                    <a:gd name="T27" fmla="*/ 1 h 51"/>
                    <a:gd name="T28" fmla="*/ 0 w 241"/>
                    <a:gd name="T29" fmla="*/ 1 h 51"/>
                    <a:gd name="T30" fmla="*/ 0 w 241"/>
                    <a:gd name="T31" fmla="*/ 1 h 51"/>
                    <a:gd name="T32" fmla="*/ 0 w 241"/>
                    <a:gd name="T33" fmla="*/ 1 h 51"/>
                    <a:gd name="T34" fmla="*/ 0 w 241"/>
                    <a:gd name="T35" fmla="*/ 1 h 51"/>
                    <a:gd name="T36" fmla="*/ 0 w 241"/>
                    <a:gd name="T37" fmla="*/ 1 h 51"/>
                    <a:gd name="T38" fmla="*/ 0 w 241"/>
                    <a:gd name="T39" fmla="*/ 1 h 51"/>
                    <a:gd name="T40" fmla="*/ 0 w 241"/>
                    <a:gd name="T41" fmla="*/ 1 h 51"/>
                    <a:gd name="T42" fmla="*/ 0 w 241"/>
                    <a:gd name="T43" fmla="*/ 1 h 51"/>
                    <a:gd name="T44" fmla="*/ 0 w 241"/>
                    <a:gd name="T45" fmla="*/ 1 h 51"/>
                    <a:gd name="T46" fmla="*/ 0 w 241"/>
                    <a:gd name="T47" fmla="*/ 1 h 51"/>
                    <a:gd name="T48" fmla="*/ 0 w 241"/>
                    <a:gd name="T49" fmla="*/ 1 h 51"/>
                    <a:gd name="T50" fmla="*/ 0 w 241"/>
                    <a:gd name="T51" fmla="*/ 1 h 51"/>
                    <a:gd name="T52" fmla="*/ 0 w 241"/>
                    <a:gd name="T53" fmla="*/ 1 h 51"/>
                    <a:gd name="T54" fmla="*/ 0 w 241"/>
                    <a:gd name="T55" fmla="*/ 1 h 51"/>
                    <a:gd name="T56" fmla="*/ 0 w 241"/>
                    <a:gd name="T57" fmla="*/ 1 h 51"/>
                    <a:gd name="T58" fmla="*/ 0 w 241"/>
                    <a:gd name="T59" fmla="*/ 1 h 51"/>
                    <a:gd name="T60" fmla="*/ 0 w 241"/>
                    <a:gd name="T61" fmla="*/ 1 h 51"/>
                    <a:gd name="T62" fmla="*/ 0 w 241"/>
                    <a:gd name="T63" fmla="*/ 1 h 51"/>
                    <a:gd name="T64" fmla="*/ 0 w 241"/>
                    <a:gd name="T65" fmla="*/ 1 h 51"/>
                    <a:gd name="T66" fmla="*/ 0 w 241"/>
                    <a:gd name="T67" fmla="*/ 1 h 51"/>
                    <a:gd name="T68" fmla="*/ 0 w 241"/>
                    <a:gd name="T69" fmla="*/ 1 h 51"/>
                    <a:gd name="T70" fmla="*/ 0 w 241"/>
                    <a:gd name="T71" fmla="*/ 1 h 51"/>
                    <a:gd name="T72" fmla="*/ 0 w 241"/>
                    <a:gd name="T73" fmla="*/ 1 h 51"/>
                    <a:gd name="T74" fmla="*/ 0 w 241"/>
                    <a:gd name="T75" fmla="*/ 1 h 51"/>
                    <a:gd name="T76" fmla="*/ 0 w 241"/>
                    <a:gd name="T77" fmla="*/ 1 h 51"/>
                    <a:gd name="T78" fmla="*/ 0 w 241"/>
                    <a:gd name="T79" fmla="*/ 1 h 51"/>
                    <a:gd name="T80" fmla="*/ 0 w 241"/>
                    <a:gd name="T81" fmla="*/ 1 h 51"/>
                    <a:gd name="T82" fmla="*/ 0 w 241"/>
                    <a:gd name="T83" fmla="*/ 1 h 51"/>
                    <a:gd name="T84" fmla="*/ 0 w 241"/>
                    <a:gd name="T85" fmla="*/ 1 h 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1"/>
                    <a:gd name="T130" fmla="*/ 0 h 51"/>
                    <a:gd name="T131" fmla="*/ 241 w 241"/>
                    <a:gd name="T132" fmla="*/ 51 h 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1" h="51">
                      <a:moveTo>
                        <a:pt x="0" y="25"/>
                      </a:moveTo>
                      <a:lnTo>
                        <a:pt x="0" y="21"/>
                      </a:lnTo>
                      <a:lnTo>
                        <a:pt x="4" y="18"/>
                      </a:lnTo>
                      <a:lnTo>
                        <a:pt x="12" y="14"/>
                      </a:lnTo>
                      <a:lnTo>
                        <a:pt x="21" y="11"/>
                      </a:lnTo>
                      <a:lnTo>
                        <a:pt x="31" y="8"/>
                      </a:lnTo>
                      <a:lnTo>
                        <a:pt x="45" y="5"/>
                      </a:lnTo>
                      <a:lnTo>
                        <a:pt x="60" y="3"/>
                      </a:lnTo>
                      <a:lnTo>
                        <a:pt x="75" y="1"/>
                      </a:lnTo>
                      <a:lnTo>
                        <a:pt x="93" y="0"/>
                      </a:lnTo>
                      <a:lnTo>
                        <a:pt x="111" y="0"/>
                      </a:lnTo>
                      <a:lnTo>
                        <a:pt x="128" y="0"/>
                      </a:lnTo>
                      <a:lnTo>
                        <a:pt x="146" y="0"/>
                      </a:lnTo>
                      <a:lnTo>
                        <a:pt x="164" y="1"/>
                      </a:lnTo>
                      <a:lnTo>
                        <a:pt x="180" y="3"/>
                      </a:lnTo>
                      <a:lnTo>
                        <a:pt x="195" y="5"/>
                      </a:lnTo>
                      <a:lnTo>
                        <a:pt x="207" y="8"/>
                      </a:lnTo>
                      <a:lnTo>
                        <a:pt x="219" y="11"/>
                      </a:lnTo>
                      <a:lnTo>
                        <a:pt x="227" y="14"/>
                      </a:lnTo>
                      <a:lnTo>
                        <a:pt x="235" y="18"/>
                      </a:lnTo>
                      <a:lnTo>
                        <a:pt x="238" y="21"/>
                      </a:lnTo>
                      <a:lnTo>
                        <a:pt x="240" y="25"/>
                      </a:lnTo>
                      <a:lnTo>
                        <a:pt x="238" y="29"/>
                      </a:lnTo>
                      <a:lnTo>
                        <a:pt x="235" y="33"/>
                      </a:lnTo>
                      <a:lnTo>
                        <a:pt x="227" y="37"/>
                      </a:lnTo>
                      <a:lnTo>
                        <a:pt x="219" y="40"/>
                      </a:lnTo>
                      <a:lnTo>
                        <a:pt x="207" y="42"/>
                      </a:lnTo>
                      <a:lnTo>
                        <a:pt x="195" y="45"/>
                      </a:lnTo>
                      <a:lnTo>
                        <a:pt x="180" y="47"/>
                      </a:lnTo>
                      <a:lnTo>
                        <a:pt x="164" y="49"/>
                      </a:lnTo>
                      <a:lnTo>
                        <a:pt x="146" y="50"/>
                      </a:lnTo>
                      <a:lnTo>
                        <a:pt x="128" y="50"/>
                      </a:lnTo>
                      <a:lnTo>
                        <a:pt x="111" y="50"/>
                      </a:lnTo>
                      <a:lnTo>
                        <a:pt x="93" y="50"/>
                      </a:lnTo>
                      <a:lnTo>
                        <a:pt x="75" y="49"/>
                      </a:lnTo>
                      <a:lnTo>
                        <a:pt x="60" y="47"/>
                      </a:lnTo>
                      <a:lnTo>
                        <a:pt x="45" y="45"/>
                      </a:lnTo>
                      <a:lnTo>
                        <a:pt x="31" y="42"/>
                      </a:lnTo>
                      <a:lnTo>
                        <a:pt x="21" y="40"/>
                      </a:lnTo>
                      <a:lnTo>
                        <a:pt x="12" y="37"/>
                      </a:lnTo>
                      <a:lnTo>
                        <a:pt x="4" y="33"/>
                      </a:lnTo>
                      <a:lnTo>
                        <a:pt x="0" y="29"/>
                      </a:lnTo>
                      <a:lnTo>
                        <a:pt x="0" y="25"/>
                      </a:lnTo>
                    </a:path>
                  </a:pathLst>
                </a:custGeom>
                <a:solidFill>
                  <a:srgbClr val="FFFFFF"/>
                </a:solidFill>
                <a:ln w="12700" cap="rnd">
                  <a:solidFill>
                    <a:schemeClr val="tx1"/>
                  </a:solidFill>
                  <a:round/>
                  <a:headEnd/>
                  <a:tailEnd/>
                </a:ln>
              </p:spPr>
              <p:txBody>
                <a:bodyPr/>
                <a:lstStyle/>
                <a:p>
                  <a:endParaRPr lang="ja-JP" altLang="en-US"/>
                </a:p>
              </p:txBody>
            </p:sp>
            <p:sp>
              <p:nvSpPr>
                <p:cNvPr id="178690" name="Line 232"/>
                <p:cNvSpPr>
                  <a:spLocks noChangeShapeType="1"/>
                </p:cNvSpPr>
                <p:nvPr/>
              </p:nvSpPr>
              <p:spPr bwMode="auto">
                <a:xfrm>
                  <a:off x="944" y="3949"/>
                  <a:ext cx="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91" name="Freeform 233"/>
                <p:cNvSpPr>
                  <a:spLocks/>
                </p:cNvSpPr>
                <p:nvPr/>
              </p:nvSpPr>
              <p:spPr bwMode="auto">
                <a:xfrm>
                  <a:off x="1059" y="2620"/>
                  <a:ext cx="52" cy="44"/>
                </a:xfrm>
                <a:custGeom>
                  <a:avLst/>
                  <a:gdLst>
                    <a:gd name="T0" fmla="*/ 0 w 117"/>
                    <a:gd name="T1" fmla="*/ 1 h 78"/>
                    <a:gd name="T2" fmla="*/ 0 w 117"/>
                    <a:gd name="T3" fmla="*/ 1 h 78"/>
                    <a:gd name="T4" fmla="*/ 0 w 117"/>
                    <a:gd name="T5" fmla="*/ 1 h 78"/>
                    <a:gd name="T6" fmla="*/ 0 w 117"/>
                    <a:gd name="T7" fmla="*/ 1 h 78"/>
                    <a:gd name="T8" fmla="*/ 0 w 117"/>
                    <a:gd name="T9" fmla="*/ 1 h 78"/>
                    <a:gd name="T10" fmla="*/ 0 w 117"/>
                    <a:gd name="T11" fmla="*/ 1 h 78"/>
                    <a:gd name="T12" fmla="*/ 0 w 117"/>
                    <a:gd name="T13" fmla="*/ 1 h 78"/>
                    <a:gd name="T14" fmla="*/ 0 w 117"/>
                    <a:gd name="T15" fmla="*/ 1 h 78"/>
                    <a:gd name="T16" fmla="*/ 0 w 117"/>
                    <a:gd name="T17" fmla="*/ 1 h 78"/>
                    <a:gd name="T18" fmla="*/ 0 w 117"/>
                    <a:gd name="T19" fmla="*/ 1 h 78"/>
                    <a:gd name="T20" fmla="*/ 0 w 117"/>
                    <a:gd name="T21" fmla="*/ 1 h 78"/>
                    <a:gd name="T22" fmla="*/ 0 w 117"/>
                    <a:gd name="T23" fmla="*/ 1 h 78"/>
                    <a:gd name="T24" fmla="*/ 0 w 117"/>
                    <a:gd name="T25" fmla="*/ 1 h 78"/>
                    <a:gd name="T26" fmla="*/ 0 w 117"/>
                    <a:gd name="T27" fmla="*/ 1 h 78"/>
                    <a:gd name="T28" fmla="*/ 0 w 117"/>
                    <a:gd name="T29" fmla="*/ 1 h 78"/>
                    <a:gd name="T30" fmla="*/ 0 w 117"/>
                    <a:gd name="T31" fmla="*/ 0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7"/>
                    <a:gd name="T49" fmla="*/ 0 h 78"/>
                    <a:gd name="T50" fmla="*/ 117 w 117"/>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7" h="78">
                      <a:moveTo>
                        <a:pt x="116" y="77"/>
                      </a:moveTo>
                      <a:lnTo>
                        <a:pt x="103" y="77"/>
                      </a:lnTo>
                      <a:lnTo>
                        <a:pt x="91" y="75"/>
                      </a:lnTo>
                      <a:lnTo>
                        <a:pt x="79" y="74"/>
                      </a:lnTo>
                      <a:lnTo>
                        <a:pt x="69" y="72"/>
                      </a:lnTo>
                      <a:lnTo>
                        <a:pt x="60" y="69"/>
                      </a:lnTo>
                      <a:lnTo>
                        <a:pt x="55" y="66"/>
                      </a:lnTo>
                      <a:lnTo>
                        <a:pt x="44" y="65"/>
                      </a:lnTo>
                      <a:lnTo>
                        <a:pt x="36" y="62"/>
                      </a:lnTo>
                      <a:lnTo>
                        <a:pt x="28" y="57"/>
                      </a:lnTo>
                      <a:lnTo>
                        <a:pt x="19" y="51"/>
                      </a:lnTo>
                      <a:lnTo>
                        <a:pt x="13" y="42"/>
                      </a:lnTo>
                      <a:lnTo>
                        <a:pt x="8" y="33"/>
                      </a:lnTo>
                      <a:lnTo>
                        <a:pt x="3" y="22"/>
                      </a:lnTo>
                      <a:lnTo>
                        <a:pt x="0" y="1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92" name="Freeform 234"/>
                <p:cNvSpPr>
                  <a:spLocks/>
                </p:cNvSpPr>
                <p:nvPr/>
              </p:nvSpPr>
              <p:spPr bwMode="auto">
                <a:xfrm>
                  <a:off x="1012" y="2690"/>
                  <a:ext cx="51" cy="44"/>
                </a:xfrm>
                <a:custGeom>
                  <a:avLst/>
                  <a:gdLst>
                    <a:gd name="T0" fmla="*/ 0 w 116"/>
                    <a:gd name="T1" fmla="*/ 1 h 79"/>
                    <a:gd name="T2" fmla="*/ 0 w 116"/>
                    <a:gd name="T3" fmla="*/ 1 h 79"/>
                    <a:gd name="T4" fmla="*/ 0 w 116"/>
                    <a:gd name="T5" fmla="*/ 1 h 79"/>
                    <a:gd name="T6" fmla="*/ 0 w 116"/>
                    <a:gd name="T7" fmla="*/ 1 h 79"/>
                    <a:gd name="T8" fmla="*/ 0 w 116"/>
                    <a:gd name="T9" fmla="*/ 1 h 79"/>
                    <a:gd name="T10" fmla="*/ 0 w 116"/>
                    <a:gd name="T11" fmla="*/ 1 h 79"/>
                    <a:gd name="T12" fmla="*/ 0 w 116"/>
                    <a:gd name="T13" fmla="*/ 1 h 79"/>
                    <a:gd name="T14" fmla="*/ 0 w 116"/>
                    <a:gd name="T15" fmla="*/ 1 h 79"/>
                    <a:gd name="T16" fmla="*/ 0 w 116"/>
                    <a:gd name="T17" fmla="*/ 1 h 79"/>
                    <a:gd name="T18" fmla="*/ 0 w 116"/>
                    <a:gd name="T19" fmla="*/ 1 h 79"/>
                    <a:gd name="T20" fmla="*/ 0 w 116"/>
                    <a:gd name="T21" fmla="*/ 1 h 79"/>
                    <a:gd name="T22" fmla="*/ 0 w 116"/>
                    <a:gd name="T23" fmla="*/ 1 h 79"/>
                    <a:gd name="T24" fmla="*/ 0 w 116"/>
                    <a:gd name="T25" fmla="*/ 1 h 79"/>
                    <a:gd name="T26" fmla="*/ 0 w 116"/>
                    <a:gd name="T27" fmla="*/ 1 h 79"/>
                    <a:gd name="T28" fmla="*/ 0 w 116"/>
                    <a:gd name="T29" fmla="*/ 1 h 79"/>
                    <a:gd name="T30" fmla="*/ 0 w 116"/>
                    <a:gd name="T31" fmla="*/ 0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6"/>
                    <a:gd name="T49" fmla="*/ 0 h 79"/>
                    <a:gd name="T50" fmla="*/ 116 w 116"/>
                    <a:gd name="T51" fmla="*/ 79 h 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6" h="79">
                      <a:moveTo>
                        <a:pt x="115" y="78"/>
                      </a:moveTo>
                      <a:lnTo>
                        <a:pt x="102" y="78"/>
                      </a:lnTo>
                      <a:lnTo>
                        <a:pt x="90" y="76"/>
                      </a:lnTo>
                      <a:lnTo>
                        <a:pt x="78" y="75"/>
                      </a:lnTo>
                      <a:lnTo>
                        <a:pt x="68" y="73"/>
                      </a:lnTo>
                      <a:lnTo>
                        <a:pt x="59" y="70"/>
                      </a:lnTo>
                      <a:lnTo>
                        <a:pt x="54" y="67"/>
                      </a:lnTo>
                      <a:lnTo>
                        <a:pt x="43" y="65"/>
                      </a:lnTo>
                      <a:lnTo>
                        <a:pt x="35" y="63"/>
                      </a:lnTo>
                      <a:lnTo>
                        <a:pt x="27" y="58"/>
                      </a:lnTo>
                      <a:lnTo>
                        <a:pt x="19" y="52"/>
                      </a:lnTo>
                      <a:lnTo>
                        <a:pt x="12" y="43"/>
                      </a:lnTo>
                      <a:lnTo>
                        <a:pt x="7" y="34"/>
                      </a:lnTo>
                      <a:lnTo>
                        <a:pt x="2" y="23"/>
                      </a:lnTo>
                      <a:lnTo>
                        <a:pt x="0" y="1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693" name="Line 235"/>
                <p:cNvSpPr>
                  <a:spLocks noChangeShapeType="1"/>
                </p:cNvSpPr>
                <p:nvPr/>
              </p:nvSpPr>
              <p:spPr bwMode="auto">
                <a:xfrm>
                  <a:off x="966" y="2761"/>
                  <a:ext cx="0" cy="3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94" name="Line 236"/>
                <p:cNvSpPr>
                  <a:spLocks noChangeShapeType="1"/>
                </p:cNvSpPr>
                <p:nvPr/>
              </p:nvSpPr>
              <p:spPr bwMode="auto">
                <a:xfrm>
                  <a:off x="869" y="2761"/>
                  <a:ext cx="0" cy="4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95" name="Line 237"/>
                <p:cNvSpPr>
                  <a:spLocks noChangeShapeType="1"/>
                </p:cNvSpPr>
                <p:nvPr/>
              </p:nvSpPr>
              <p:spPr bwMode="auto">
                <a:xfrm flipH="1" flipV="1">
                  <a:off x="744" y="2719"/>
                  <a:ext cx="125" cy="8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96" name="Line 238"/>
                <p:cNvSpPr>
                  <a:spLocks noChangeShapeType="1"/>
                </p:cNvSpPr>
                <p:nvPr/>
              </p:nvSpPr>
              <p:spPr bwMode="auto">
                <a:xfrm>
                  <a:off x="966" y="2579"/>
                  <a:ext cx="0" cy="4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97" name="Line 239"/>
                <p:cNvSpPr>
                  <a:spLocks noChangeShapeType="1"/>
                </p:cNvSpPr>
                <p:nvPr/>
              </p:nvSpPr>
              <p:spPr bwMode="auto">
                <a:xfrm>
                  <a:off x="870" y="2580"/>
                  <a:ext cx="0" cy="4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98" name="Line 240"/>
                <p:cNvSpPr>
                  <a:spLocks noChangeShapeType="1"/>
                </p:cNvSpPr>
                <p:nvPr/>
              </p:nvSpPr>
              <p:spPr bwMode="auto">
                <a:xfrm flipV="1">
                  <a:off x="884" y="2895"/>
                  <a:ext cx="0" cy="5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699" name="Line 241"/>
                <p:cNvSpPr>
                  <a:spLocks noChangeShapeType="1"/>
                </p:cNvSpPr>
                <p:nvPr/>
              </p:nvSpPr>
              <p:spPr bwMode="auto">
                <a:xfrm flipV="1">
                  <a:off x="955" y="2895"/>
                  <a:ext cx="0" cy="5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700" name="Freeform 242"/>
                <p:cNvSpPr>
                  <a:spLocks/>
                </p:cNvSpPr>
                <p:nvPr/>
              </p:nvSpPr>
              <p:spPr bwMode="auto">
                <a:xfrm>
                  <a:off x="877" y="2895"/>
                  <a:ext cx="78" cy="10"/>
                </a:xfrm>
                <a:custGeom>
                  <a:avLst/>
                  <a:gdLst>
                    <a:gd name="T0" fmla="*/ 0 w 176"/>
                    <a:gd name="T1" fmla="*/ 0 h 17"/>
                    <a:gd name="T2" fmla="*/ 0 w 176"/>
                    <a:gd name="T3" fmla="*/ 1 h 17"/>
                    <a:gd name="T4" fmla="*/ 0 w 176"/>
                    <a:gd name="T5" fmla="*/ 1 h 17"/>
                    <a:gd name="T6" fmla="*/ 0 w 176"/>
                    <a:gd name="T7" fmla="*/ 1 h 17"/>
                    <a:gd name="T8" fmla="*/ 0 w 176"/>
                    <a:gd name="T9" fmla="*/ 1 h 17"/>
                    <a:gd name="T10" fmla="*/ 0 w 176"/>
                    <a:gd name="T11" fmla="*/ 1 h 17"/>
                    <a:gd name="T12" fmla="*/ 0 w 176"/>
                    <a:gd name="T13" fmla="*/ 1 h 17"/>
                    <a:gd name="T14" fmla="*/ 0 w 176"/>
                    <a:gd name="T15" fmla="*/ 1 h 17"/>
                    <a:gd name="T16" fmla="*/ 0 w 176"/>
                    <a:gd name="T17" fmla="*/ 1 h 17"/>
                    <a:gd name="T18" fmla="*/ 0 w 176"/>
                    <a:gd name="T19" fmla="*/ 1 h 17"/>
                    <a:gd name="T20" fmla="*/ 0 w 176"/>
                    <a:gd name="T21" fmla="*/ 1 h 17"/>
                    <a:gd name="T22" fmla="*/ 0 w 176"/>
                    <a:gd name="T23" fmla="*/ 1 h 17"/>
                    <a:gd name="T24" fmla="*/ 0 w 176"/>
                    <a:gd name="T25" fmla="*/ 1 h 17"/>
                    <a:gd name="T26" fmla="*/ 0 w 176"/>
                    <a:gd name="T27" fmla="*/ 1 h 17"/>
                    <a:gd name="T28" fmla="*/ 0 w 176"/>
                    <a:gd name="T29" fmla="*/ 1 h 17"/>
                    <a:gd name="T30" fmla="*/ 0 w 176"/>
                    <a:gd name="T31" fmla="*/ 1 h 17"/>
                    <a:gd name="T32" fmla="*/ 0 w 176"/>
                    <a:gd name="T33" fmla="*/ 1 h 17"/>
                    <a:gd name="T34" fmla="*/ 0 w 176"/>
                    <a:gd name="T35" fmla="*/ 1 h 17"/>
                    <a:gd name="T36" fmla="*/ 0 w 17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7"/>
                    <a:gd name="T59" fmla="*/ 176 w 17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7">
                      <a:moveTo>
                        <a:pt x="175" y="0"/>
                      </a:moveTo>
                      <a:lnTo>
                        <a:pt x="173" y="1"/>
                      </a:lnTo>
                      <a:lnTo>
                        <a:pt x="169" y="4"/>
                      </a:lnTo>
                      <a:lnTo>
                        <a:pt x="163" y="7"/>
                      </a:lnTo>
                      <a:lnTo>
                        <a:pt x="154" y="9"/>
                      </a:lnTo>
                      <a:lnTo>
                        <a:pt x="144" y="11"/>
                      </a:lnTo>
                      <a:lnTo>
                        <a:pt x="132" y="14"/>
                      </a:lnTo>
                      <a:lnTo>
                        <a:pt x="117" y="14"/>
                      </a:lnTo>
                      <a:lnTo>
                        <a:pt x="102" y="15"/>
                      </a:lnTo>
                      <a:lnTo>
                        <a:pt x="87" y="16"/>
                      </a:lnTo>
                      <a:lnTo>
                        <a:pt x="72" y="15"/>
                      </a:lnTo>
                      <a:lnTo>
                        <a:pt x="57" y="14"/>
                      </a:lnTo>
                      <a:lnTo>
                        <a:pt x="43" y="14"/>
                      </a:lnTo>
                      <a:lnTo>
                        <a:pt x="31" y="11"/>
                      </a:lnTo>
                      <a:lnTo>
                        <a:pt x="21" y="9"/>
                      </a:lnTo>
                      <a:lnTo>
                        <a:pt x="13" y="7"/>
                      </a:lnTo>
                      <a:lnTo>
                        <a:pt x="5"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01" name="Freeform 243"/>
                <p:cNvSpPr>
                  <a:spLocks/>
                </p:cNvSpPr>
                <p:nvPr/>
              </p:nvSpPr>
              <p:spPr bwMode="auto">
                <a:xfrm>
                  <a:off x="885" y="2893"/>
                  <a:ext cx="60" cy="9"/>
                </a:xfrm>
                <a:custGeom>
                  <a:avLst/>
                  <a:gdLst>
                    <a:gd name="T0" fmla="*/ 0 w 136"/>
                    <a:gd name="T1" fmla="*/ 0 h 17"/>
                    <a:gd name="T2" fmla="*/ 0 w 136"/>
                    <a:gd name="T3" fmla="*/ 1 h 17"/>
                    <a:gd name="T4" fmla="*/ 0 w 136"/>
                    <a:gd name="T5" fmla="*/ 1 h 17"/>
                    <a:gd name="T6" fmla="*/ 0 w 136"/>
                    <a:gd name="T7" fmla="*/ 1 h 17"/>
                    <a:gd name="T8" fmla="*/ 0 w 136"/>
                    <a:gd name="T9" fmla="*/ 1 h 17"/>
                    <a:gd name="T10" fmla="*/ 0 w 136"/>
                    <a:gd name="T11" fmla="*/ 1 h 17"/>
                    <a:gd name="T12" fmla="*/ 0 w 136"/>
                    <a:gd name="T13" fmla="*/ 1 h 17"/>
                    <a:gd name="T14" fmla="*/ 0 w 136"/>
                    <a:gd name="T15" fmla="*/ 1 h 17"/>
                    <a:gd name="T16" fmla="*/ 0 w 136"/>
                    <a:gd name="T17" fmla="*/ 1 h 17"/>
                    <a:gd name="T18" fmla="*/ 0 w 136"/>
                    <a:gd name="T19" fmla="*/ 1 h 17"/>
                    <a:gd name="T20" fmla="*/ 0 w 136"/>
                    <a:gd name="T21" fmla="*/ 1 h 17"/>
                    <a:gd name="T22" fmla="*/ 0 w 136"/>
                    <a:gd name="T23" fmla="*/ 1 h 17"/>
                    <a:gd name="T24" fmla="*/ 0 w 136"/>
                    <a:gd name="T25" fmla="*/ 1 h 17"/>
                    <a:gd name="T26" fmla="*/ 0 w 136"/>
                    <a:gd name="T27" fmla="*/ 1 h 17"/>
                    <a:gd name="T28" fmla="*/ 0 w 136"/>
                    <a:gd name="T29" fmla="*/ 1 h 17"/>
                    <a:gd name="T30" fmla="*/ 0 w 136"/>
                    <a:gd name="T31" fmla="*/ 1 h 17"/>
                    <a:gd name="T32" fmla="*/ 0 w 136"/>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17"/>
                    <a:gd name="T53" fmla="*/ 136 w 136"/>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17">
                      <a:moveTo>
                        <a:pt x="135" y="0"/>
                      </a:moveTo>
                      <a:lnTo>
                        <a:pt x="134" y="3"/>
                      </a:lnTo>
                      <a:lnTo>
                        <a:pt x="130" y="6"/>
                      </a:lnTo>
                      <a:lnTo>
                        <a:pt x="123" y="9"/>
                      </a:lnTo>
                      <a:lnTo>
                        <a:pt x="115" y="12"/>
                      </a:lnTo>
                      <a:lnTo>
                        <a:pt x="104" y="14"/>
                      </a:lnTo>
                      <a:lnTo>
                        <a:pt x="92" y="15"/>
                      </a:lnTo>
                      <a:lnTo>
                        <a:pt x="80" y="16"/>
                      </a:lnTo>
                      <a:lnTo>
                        <a:pt x="67" y="16"/>
                      </a:lnTo>
                      <a:lnTo>
                        <a:pt x="54" y="16"/>
                      </a:lnTo>
                      <a:lnTo>
                        <a:pt x="41" y="15"/>
                      </a:lnTo>
                      <a:lnTo>
                        <a:pt x="29" y="14"/>
                      </a:lnTo>
                      <a:lnTo>
                        <a:pt x="19" y="12"/>
                      </a:lnTo>
                      <a:lnTo>
                        <a:pt x="11"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02" name="Freeform 244"/>
                <p:cNvSpPr>
                  <a:spLocks/>
                </p:cNvSpPr>
                <p:nvPr/>
              </p:nvSpPr>
              <p:spPr bwMode="auto">
                <a:xfrm>
                  <a:off x="885" y="2884"/>
                  <a:ext cx="60" cy="9"/>
                </a:xfrm>
                <a:custGeom>
                  <a:avLst/>
                  <a:gdLst>
                    <a:gd name="T0" fmla="*/ 0 w 136"/>
                    <a:gd name="T1" fmla="*/ 1 h 17"/>
                    <a:gd name="T2" fmla="*/ 0 w 136"/>
                    <a:gd name="T3" fmla="*/ 1 h 17"/>
                    <a:gd name="T4" fmla="*/ 0 w 136"/>
                    <a:gd name="T5" fmla="*/ 1 h 17"/>
                    <a:gd name="T6" fmla="*/ 0 w 136"/>
                    <a:gd name="T7" fmla="*/ 1 h 17"/>
                    <a:gd name="T8" fmla="*/ 0 w 136"/>
                    <a:gd name="T9" fmla="*/ 1 h 17"/>
                    <a:gd name="T10" fmla="*/ 0 w 136"/>
                    <a:gd name="T11" fmla="*/ 1 h 17"/>
                    <a:gd name="T12" fmla="*/ 0 w 136"/>
                    <a:gd name="T13" fmla="*/ 1 h 17"/>
                    <a:gd name="T14" fmla="*/ 0 w 136"/>
                    <a:gd name="T15" fmla="*/ 0 h 17"/>
                    <a:gd name="T16" fmla="*/ 0 w 136"/>
                    <a:gd name="T17" fmla="*/ 0 h 17"/>
                    <a:gd name="T18" fmla="*/ 0 w 136"/>
                    <a:gd name="T19" fmla="*/ 0 h 17"/>
                    <a:gd name="T20" fmla="*/ 0 w 136"/>
                    <a:gd name="T21" fmla="*/ 1 h 17"/>
                    <a:gd name="T22" fmla="*/ 0 w 136"/>
                    <a:gd name="T23" fmla="*/ 1 h 17"/>
                    <a:gd name="T24" fmla="*/ 0 w 136"/>
                    <a:gd name="T25" fmla="*/ 1 h 17"/>
                    <a:gd name="T26" fmla="*/ 0 w 136"/>
                    <a:gd name="T27" fmla="*/ 1 h 17"/>
                    <a:gd name="T28" fmla="*/ 0 w 136"/>
                    <a:gd name="T29" fmla="*/ 1 h 17"/>
                    <a:gd name="T30" fmla="*/ 0 w 136"/>
                    <a:gd name="T31" fmla="*/ 1 h 17"/>
                    <a:gd name="T32" fmla="*/ 0 w 136"/>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17"/>
                    <a:gd name="T53" fmla="*/ 136 w 136"/>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17">
                      <a:moveTo>
                        <a:pt x="135" y="16"/>
                      </a:moveTo>
                      <a:lnTo>
                        <a:pt x="134" y="14"/>
                      </a:lnTo>
                      <a:lnTo>
                        <a:pt x="130" y="10"/>
                      </a:lnTo>
                      <a:lnTo>
                        <a:pt x="123" y="7"/>
                      </a:lnTo>
                      <a:lnTo>
                        <a:pt x="115" y="5"/>
                      </a:lnTo>
                      <a:lnTo>
                        <a:pt x="104" y="3"/>
                      </a:lnTo>
                      <a:lnTo>
                        <a:pt x="92" y="1"/>
                      </a:lnTo>
                      <a:lnTo>
                        <a:pt x="80" y="0"/>
                      </a:lnTo>
                      <a:lnTo>
                        <a:pt x="67" y="0"/>
                      </a:lnTo>
                      <a:lnTo>
                        <a:pt x="54" y="0"/>
                      </a:lnTo>
                      <a:lnTo>
                        <a:pt x="41" y="1"/>
                      </a:lnTo>
                      <a:lnTo>
                        <a:pt x="29" y="3"/>
                      </a:lnTo>
                      <a:lnTo>
                        <a:pt x="19" y="5"/>
                      </a:lnTo>
                      <a:lnTo>
                        <a:pt x="11" y="7"/>
                      </a:lnTo>
                      <a:lnTo>
                        <a:pt x="4" y="10"/>
                      </a:lnTo>
                      <a:lnTo>
                        <a:pt x="0" y="14"/>
                      </a:lnTo>
                      <a:lnTo>
                        <a:pt x="0" y="16"/>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03" name="Freeform 245"/>
                <p:cNvSpPr>
                  <a:spLocks/>
                </p:cNvSpPr>
                <p:nvPr/>
              </p:nvSpPr>
              <p:spPr bwMode="auto">
                <a:xfrm>
                  <a:off x="876" y="3275"/>
                  <a:ext cx="79" cy="9"/>
                </a:xfrm>
                <a:custGeom>
                  <a:avLst/>
                  <a:gdLst>
                    <a:gd name="T0" fmla="*/ 0 w 178"/>
                    <a:gd name="T1" fmla="*/ 0 h 17"/>
                    <a:gd name="T2" fmla="*/ 0 w 178"/>
                    <a:gd name="T3" fmla="*/ 1 h 17"/>
                    <a:gd name="T4" fmla="*/ 0 w 178"/>
                    <a:gd name="T5" fmla="*/ 1 h 17"/>
                    <a:gd name="T6" fmla="*/ 0 w 178"/>
                    <a:gd name="T7" fmla="*/ 1 h 17"/>
                    <a:gd name="T8" fmla="*/ 0 w 178"/>
                    <a:gd name="T9" fmla="*/ 1 h 17"/>
                    <a:gd name="T10" fmla="*/ 0 w 178"/>
                    <a:gd name="T11" fmla="*/ 1 h 17"/>
                    <a:gd name="T12" fmla="*/ 0 w 178"/>
                    <a:gd name="T13" fmla="*/ 1 h 17"/>
                    <a:gd name="T14" fmla="*/ 0 w 178"/>
                    <a:gd name="T15" fmla="*/ 1 h 17"/>
                    <a:gd name="T16" fmla="*/ 0 w 178"/>
                    <a:gd name="T17" fmla="*/ 1 h 17"/>
                    <a:gd name="T18" fmla="*/ 0 w 178"/>
                    <a:gd name="T19" fmla="*/ 1 h 17"/>
                    <a:gd name="T20" fmla="*/ 0 w 178"/>
                    <a:gd name="T21" fmla="*/ 1 h 17"/>
                    <a:gd name="T22" fmla="*/ 0 w 178"/>
                    <a:gd name="T23" fmla="*/ 1 h 17"/>
                    <a:gd name="T24" fmla="*/ 0 w 178"/>
                    <a:gd name="T25" fmla="*/ 1 h 17"/>
                    <a:gd name="T26" fmla="*/ 0 w 178"/>
                    <a:gd name="T27" fmla="*/ 1 h 17"/>
                    <a:gd name="T28" fmla="*/ 0 w 178"/>
                    <a:gd name="T29" fmla="*/ 1 h 17"/>
                    <a:gd name="T30" fmla="*/ 0 w 178"/>
                    <a:gd name="T31" fmla="*/ 1 h 17"/>
                    <a:gd name="T32" fmla="*/ 0 w 178"/>
                    <a:gd name="T33" fmla="*/ 1 h 17"/>
                    <a:gd name="T34" fmla="*/ 0 w 178"/>
                    <a:gd name="T35" fmla="*/ 1 h 17"/>
                    <a:gd name="T36" fmla="*/ 0 w 17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
                    <a:gd name="T58" fmla="*/ 0 h 17"/>
                    <a:gd name="T59" fmla="*/ 178 w 17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 h="17">
                      <a:moveTo>
                        <a:pt x="177" y="0"/>
                      </a:moveTo>
                      <a:lnTo>
                        <a:pt x="175" y="1"/>
                      </a:lnTo>
                      <a:lnTo>
                        <a:pt x="171" y="4"/>
                      </a:lnTo>
                      <a:lnTo>
                        <a:pt x="165" y="7"/>
                      </a:lnTo>
                      <a:lnTo>
                        <a:pt x="156" y="9"/>
                      </a:lnTo>
                      <a:lnTo>
                        <a:pt x="146" y="11"/>
                      </a:lnTo>
                      <a:lnTo>
                        <a:pt x="133" y="13"/>
                      </a:lnTo>
                      <a:lnTo>
                        <a:pt x="119" y="14"/>
                      </a:lnTo>
                      <a:lnTo>
                        <a:pt x="104" y="15"/>
                      </a:lnTo>
                      <a:lnTo>
                        <a:pt x="88" y="16"/>
                      </a:lnTo>
                      <a:lnTo>
                        <a:pt x="74" y="15"/>
                      </a:lnTo>
                      <a:lnTo>
                        <a:pt x="58" y="14"/>
                      </a:lnTo>
                      <a:lnTo>
                        <a:pt x="44" y="13"/>
                      </a:lnTo>
                      <a:lnTo>
                        <a:pt x="32" y="11"/>
                      </a:lnTo>
                      <a:lnTo>
                        <a:pt x="21" y="9"/>
                      </a:lnTo>
                      <a:lnTo>
                        <a:pt x="13" y="7"/>
                      </a:lnTo>
                      <a:lnTo>
                        <a:pt x="6"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04" name="Freeform 246"/>
                <p:cNvSpPr>
                  <a:spLocks/>
                </p:cNvSpPr>
                <p:nvPr/>
              </p:nvSpPr>
              <p:spPr bwMode="auto">
                <a:xfrm>
                  <a:off x="946" y="3273"/>
                  <a:ext cx="8" cy="10"/>
                </a:xfrm>
                <a:custGeom>
                  <a:avLst/>
                  <a:gdLst>
                    <a:gd name="T0" fmla="*/ 0 w 20"/>
                    <a:gd name="T1" fmla="*/ 1 h 17"/>
                    <a:gd name="T2" fmla="*/ 0 w 20"/>
                    <a:gd name="T3" fmla="*/ 1 h 17"/>
                    <a:gd name="T4" fmla="*/ 0 w 20"/>
                    <a:gd name="T5" fmla="*/ 1 h 17"/>
                    <a:gd name="T6" fmla="*/ 0 w 20"/>
                    <a:gd name="T7" fmla="*/ 0 h 17"/>
                    <a:gd name="T8" fmla="*/ 0 60000 65536"/>
                    <a:gd name="T9" fmla="*/ 0 60000 65536"/>
                    <a:gd name="T10" fmla="*/ 0 60000 65536"/>
                    <a:gd name="T11" fmla="*/ 0 60000 65536"/>
                    <a:gd name="T12" fmla="*/ 0 w 20"/>
                    <a:gd name="T13" fmla="*/ 0 h 17"/>
                    <a:gd name="T14" fmla="*/ 20 w 20"/>
                    <a:gd name="T15" fmla="*/ 17 h 17"/>
                  </a:gdLst>
                  <a:ahLst/>
                  <a:cxnLst>
                    <a:cxn ang="T8">
                      <a:pos x="T0" y="T1"/>
                    </a:cxn>
                    <a:cxn ang="T9">
                      <a:pos x="T2" y="T3"/>
                    </a:cxn>
                    <a:cxn ang="T10">
                      <a:pos x="T4" y="T5"/>
                    </a:cxn>
                    <a:cxn ang="T11">
                      <a:pos x="T6" y="T7"/>
                    </a:cxn>
                  </a:cxnLst>
                  <a:rect l="T12" t="T13" r="T14" b="T15"/>
                  <a:pathLst>
                    <a:path w="20" h="17">
                      <a:moveTo>
                        <a:pt x="19" y="16"/>
                      </a:moveTo>
                      <a:lnTo>
                        <a:pt x="17" y="6"/>
                      </a:lnTo>
                      <a:lnTo>
                        <a:pt x="9"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05" name="Freeform 247"/>
                <p:cNvSpPr>
                  <a:spLocks/>
                </p:cNvSpPr>
                <p:nvPr/>
              </p:nvSpPr>
              <p:spPr bwMode="auto">
                <a:xfrm>
                  <a:off x="878" y="3273"/>
                  <a:ext cx="9" cy="10"/>
                </a:xfrm>
                <a:custGeom>
                  <a:avLst/>
                  <a:gdLst>
                    <a:gd name="T0" fmla="*/ 0 w 20"/>
                    <a:gd name="T1" fmla="*/ 1 h 17"/>
                    <a:gd name="T2" fmla="*/ 0 w 20"/>
                    <a:gd name="T3" fmla="*/ 1 h 17"/>
                    <a:gd name="T4" fmla="*/ 0 w 20"/>
                    <a:gd name="T5" fmla="*/ 0 h 17"/>
                    <a:gd name="T6" fmla="*/ 0 w 20"/>
                    <a:gd name="T7" fmla="*/ 0 h 17"/>
                    <a:gd name="T8" fmla="*/ 0 60000 65536"/>
                    <a:gd name="T9" fmla="*/ 0 60000 65536"/>
                    <a:gd name="T10" fmla="*/ 0 60000 65536"/>
                    <a:gd name="T11" fmla="*/ 0 60000 65536"/>
                    <a:gd name="T12" fmla="*/ 0 w 20"/>
                    <a:gd name="T13" fmla="*/ 0 h 17"/>
                    <a:gd name="T14" fmla="*/ 20 w 20"/>
                    <a:gd name="T15" fmla="*/ 17 h 17"/>
                  </a:gdLst>
                  <a:ahLst/>
                  <a:cxnLst>
                    <a:cxn ang="T8">
                      <a:pos x="T0" y="T1"/>
                    </a:cxn>
                    <a:cxn ang="T9">
                      <a:pos x="T2" y="T3"/>
                    </a:cxn>
                    <a:cxn ang="T10">
                      <a:pos x="T4" y="T5"/>
                    </a:cxn>
                    <a:cxn ang="T11">
                      <a:pos x="T6" y="T7"/>
                    </a:cxn>
                  </a:cxnLst>
                  <a:rect l="T12" t="T13" r="T14" b="T15"/>
                  <a:pathLst>
                    <a:path w="20" h="17">
                      <a:moveTo>
                        <a:pt x="0" y="16"/>
                      </a:moveTo>
                      <a:lnTo>
                        <a:pt x="3" y="6"/>
                      </a:lnTo>
                      <a:lnTo>
                        <a:pt x="9" y="0"/>
                      </a:lnTo>
                      <a:lnTo>
                        <a:pt x="19"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06" name="Line 248"/>
                <p:cNvSpPr>
                  <a:spLocks noChangeShapeType="1"/>
                </p:cNvSpPr>
                <p:nvPr/>
              </p:nvSpPr>
              <p:spPr bwMode="auto">
                <a:xfrm>
                  <a:off x="883" y="3275"/>
                  <a:ext cx="0" cy="3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707" name="Line 249"/>
                <p:cNvSpPr>
                  <a:spLocks noChangeShapeType="1"/>
                </p:cNvSpPr>
                <p:nvPr/>
              </p:nvSpPr>
              <p:spPr bwMode="auto">
                <a:xfrm>
                  <a:off x="954" y="3275"/>
                  <a:ext cx="0" cy="3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grpSp>
              <p:nvGrpSpPr>
                <p:cNvPr id="178708" name="Group 250"/>
                <p:cNvGrpSpPr>
                  <a:grpSpLocks/>
                </p:cNvGrpSpPr>
                <p:nvPr/>
              </p:nvGrpSpPr>
              <p:grpSpPr bwMode="auto">
                <a:xfrm>
                  <a:off x="738" y="3441"/>
                  <a:ext cx="338" cy="111"/>
                  <a:chOff x="738" y="3441"/>
                  <a:chExt cx="338" cy="111"/>
                </a:xfrm>
              </p:grpSpPr>
              <p:sp>
                <p:nvSpPr>
                  <p:cNvPr id="178723" name="Freeform 251"/>
                  <p:cNvSpPr>
                    <a:spLocks/>
                  </p:cNvSpPr>
                  <p:nvPr/>
                </p:nvSpPr>
                <p:spPr bwMode="auto">
                  <a:xfrm>
                    <a:off x="882" y="354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24" name="Freeform 252"/>
                  <p:cNvSpPr>
                    <a:spLocks/>
                  </p:cNvSpPr>
                  <p:nvPr/>
                </p:nvSpPr>
                <p:spPr bwMode="auto">
                  <a:xfrm>
                    <a:off x="882" y="354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25" name="Freeform 253"/>
                  <p:cNvSpPr>
                    <a:spLocks/>
                  </p:cNvSpPr>
                  <p:nvPr/>
                </p:nvSpPr>
                <p:spPr bwMode="auto">
                  <a:xfrm>
                    <a:off x="882" y="3541"/>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7"/>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7"/>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26" name="Freeform 254"/>
                  <p:cNvSpPr>
                    <a:spLocks/>
                  </p:cNvSpPr>
                  <p:nvPr/>
                </p:nvSpPr>
                <p:spPr bwMode="auto">
                  <a:xfrm>
                    <a:off x="882" y="354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27" name="Freeform 255"/>
                  <p:cNvSpPr>
                    <a:spLocks/>
                  </p:cNvSpPr>
                  <p:nvPr/>
                </p:nvSpPr>
                <p:spPr bwMode="auto">
                  <a:xfrm>
                    <a:off x="882" y="354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28" name="Freeform 256"/>
                  <p:cNvSpPr>
                    <a:spLocks/>
                  </p:cNvSpPr>
                  <p:nvPr/>
                </p:nvSpPr>
                <p:spPr bwMode="auto">
                  <a:xfrm>
                    <a:off x="882" y="353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10"/>
                        </a:lnTo>
                        <a:lnTo>
                          <a:pt x="129" y="11"/>
                        </a:lnTo>
                        <a:lnTo>
                          <a:pt x="117" y="14"/>
                        </a:lnTo>
                        <a:lnTo>
                          <a:pt x="104" y="15"/>
                        </a:lnTo>
                        <a:lnTo>
                          <a:pt x="91" y="16"/>
                        </a:lnTo>
                        <a:lnTo>
                          <a:pt x="78" y="16"/>
                        </a:lnTo>
                        <a:lnTo>
                          <a:pt x="65" y="16"/>
                        </a:lnTo>
                        <a:lnTo>
                          <a:pt x="51" y="15"/>
                        </a:lnTo>
                        <a:lnTo>
                          <a:pt x="39" y="14"/>
                        </a:lnTo>
                        <a:lnTo>
                          <a:pt x="27" y="11"/>
                        </a:lnTo>
                        <a:lnTo>
                          <a:pt x="18" y="10"/>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29" name="Freeform 257"/>
                  <p:cNvSpPr>
                    <a:spLocks/>
                  </p:cNvSpPr>
                  <p:nvPr/>
                </p:nvSpPr>
                <p:spPr bwMode="auto">
                  <a:xfrm>
                    <a:off x="882" y="3538"/>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30" name="Freeform 258"/>
                  <p:cNvSpPr>
                    <a:spLocks/>
                  </p:cNvSpPr>
                  <p:nvPr/>
                </p:nvSpPr>
                <p:spPr bwMode="auto">
                  <a:xfrm>
                    <a:off x="882" y="3538"/>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7"/>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7"/>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31" name="Freeform 259"/>
                  <p:cNvSpPr>
                    <a:spLocks/>
                  </p:cNvSpPr>
                  <p:nvPr/>
                </p:nvSpPr>
                <p:spPr bwMode="auto">
                  <a:xfrm>
                    <a:off x="882" y="353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4"/>
                        </a:lnTo>
                        <a:lnTo>
                          <a:pt x="104" y="14"/>
                        </a:lnTo>
                        <a:lnTo>
                          <a:pt x="91" y="16"/>
                        </a:lnTo>
                        <a:lnTo>
                          <a:pt x="78" y="16"/>
                        </a:lnTo>
                        <a:lnTo>
                          <a:pt x="65" y="16"/>
                        </a:lnTo>
                        <a:lnTo>
                          <a:pt x="51" y="14"/>
                        </a:lnTo>
                        <a:lnTo>
                          <a:pt x="39" y="14"/>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32" name="Freeform 260"/>
                  <p:cNvSpPr>
                    <a:spLocks/>
                  </p:cNvSpPr>
                  <p:nvPr/>
                </p:nvSpPr>
                <p:spPr bwMode="auto">
                  <a:xfrm>
                    <a:off x="882" y="3536"/>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33" name="Freeform 261"/>
                  <p:cNvSpPr>
                    <a:spLocks/>
                  </p:cNvSpPr>
                  <p:nvPr/>
                </p:nvSpPr>
                <p:spPr bwMode="auto">
                  <a:xfrm>
                    <a:off x="738" y="3450"/>
                    <a:ext cx="338" cy="64"/>
                  </a:xfrm>
                  <a:custGeom>
                    <a:avLst/>
                    <a:gdLst>
                      <a:gd name="T0" fmla="*/ 0 w 769"/>
                      <a:gd name="T1" fmla="*/ 1 h 113"/>
                      <a:gd name="T2" fmla="*/ 0 w 769"/>
                      <a:gd name="T3" fmla="*/ 1 h 113"/>
                      <a:gd name="T4" fmla="*/ 0 w 769"/>
                      <a:gd name="T5" fmla="*/ 1 h 113"/>
                      <a:gd name="T6" fmla="*/ 0 w 769"/>
                      <a:gd name="T7" fmla="*/ 1 h 113"/>
                      <a:gd name="T8" fmla="*/ 0 w 769"/>
                      <a:gd name="T9" fmla="*/ 1 h 113"/>
                      <a:gd name="T10" fmla="*/ 0 w 769"/>
                      <a:gd name="T11" fmla="*/ 1 h 113"/>
                      <a:gd name="T12" fmla="*/ 0 w 769"/>
                      <a:gd name="T13" fmla="*/ 1 h 113"/>
                      <a:gd name="T14" fmla="*/ 0 w 769"/>
                      <a:gd name="T15" fmla="*/ 1 h 113"/>
                      <a:gd name="T16" fmla="*/ 0 w 769"/>
                      <a:gd name="T17" fmla="*/ 0 h 113"/>
                      <a:gd name="T18" fmla="*/ 0 w 769"/>
                      <a:gd name="T19" fmla="*/ 0 h 113"/>
                      <a:gd name="T20" fmla="*/ 0 w 769"/>
                      <a:gd name="T21" fmla="*/ 0 h 113"/>
                      <a:gd name="T22" fmla="*/ 0 w 769"/>
                      <a:gd name="T23" fmla="*/ 1 h 113"/>
                      <a:gd name="T24" fmla="*/ 0 w 769"/>
                      <a:gd name="T25" fmla="*/ 1 h 113"/>
                      <a:gd name="T26" fmla="*/ 0 w 769"/>
                      <a:gd name="T27" fmla="*/ 1 h 113"/>
                      <a:gd name="T28" fmla="*/ 0 w 769"/>
                      <a:gd name="T29" fmla="*/ 1 h 113"/>
                      <a:gd name="T30" fmla="*/ 0 w 769"/>
                      <a:gd name="T31" fmla="*/ 1 h 113"/>
                      <a:gd name="T32" fmla="*/ 0 w 769"/>
                      <a:gd name="T33" fmla="*/ 1 h 113"/>
                      <a:gd name="T34" fmla="*/ 0 w 769"/>
                      <a:gd name="T35" fmla="*/ 1 h 113"/>
                      <a:gd name="T36" fmla="*/ 0 w 769"/>
                      <a:gd name="T37" fmla="*/ 1 h 113"/>
                      <a:gd name="T38" fmla="*/ 0 w 769"/>
                      <a:gd name="T39" fmla="*/ 1 h 113"/>
                      <a:gd name="T40" fmla="*/ 0 w 769"/>
                      <a:gd name="T41" fmla="*/ 1 h 113"/>
                      <a:gd name="T42" fmla="*/ 0 w 769"/>
                      <a:gd name="T43" fmla="*/ 1 h 113"/>
                      <a:gd name="T44" fmla="*/ 0 w 769"/>
                      <a:gd name="T45" fmla="*/ 1 h 113"/>
                      <a:gd name="T46" fmla="*/ 0 w 769"/>
                      <a:gd name="T47" fmla="*/ 1 h 113"/>
                      <a:gd name="T48" fmla="*/ 0 w 769"/>
                      <a:gd name="T49" fmla="*/ 1 h 113"/>
                      <a:gd name="T50" fmla="*/ 0 w 769"/>
                      <a:gd name="T51" fmla="*/ 1 h 113"/>
                      <a:gd name="T52" fmla="*/ 0 w 769"/>
                      <a:gd name="T53" fmla="*/ 1 h 113"/>
                      <a:gd name="T54" fmla="*/ 0 w 769"/>
                      <a:gd name="T55" fmla="*/ 1 h 113"/>
                      <a:gd name="T56" fmla="*/ 0 w 769"/>
                      <a:gd name="T57" fmla="*/ 1 h 113"/>
                      <a:gd name="T58" fmla="*/ 0 w 769"/>
                      <a:gd name="T59" fmla="*/ 1 h 113"/>
                      <a:gd name="T60" fmla="*/ 0 w 769"/>
                      <a:gd name="T61" fmla="*/ 1 h 113"/>
                      <a:gd name="T62" fmla="*/ 0 w 769"/>
                      <a:gd name="T63" fmla="*/ 1 h 113"/>
                      <a:gd name="T64" fmla="*/ 0 w 769"/>
                      <a:gd name="T65" fmla="*/ 1 h 113"/>
                      <a:gd name="T66" fmla="*/ 0 w 769"/>
                      <a:gd name="T67" fmla="*/ 1 h 113"/>
                      <a:gd name="T68" fmla="*/ 0 w 769"/>
                      <a:gd name="T69" fmla="*/ 1 h 113"/>
                      <a:gd name="T70" fmla="*/ 0 w 769"/>
                      <a:gd name="T71" fmla="*/ 1 h 113"/>
                      <a:gd name="T72" fmla="*/ 0 w 769"/>
                      <a:gd name="T73" fmla="*/ 1 h 113"/>
                      <a:gd name="T74" fmla="*/ 0 w 769"/>
                      <a:gd name="T75" fmla="*/ 1 h 1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9"/>
                      <a:gd name="T115" fmla="*/ 0 h 113"/>
                      <a:gd name="T116" fmla="*/ 769 w 769"/>
                      <a:gd name="T117" fmla="*/ 113 h 1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9" h="113">
                        <a:moveTo>
                          <a:pt x="0" y="55"/>
                        </a:moveTo>
                        <a:lnTo>
                          <a:pt x="0" y="50"/>
                        </a:lnTo>
                        <a:lnTo>
                          <a:pt x="4" y="46"/>
                        </a:lnTo>
                        <a:lnTo>
                          <a:pt x="12" y="41"/>
                        </a:lnTo>
                        <a:lnTo>
                          <a:pt x="20" y="37"/>
                        </a:lnTo>
                        <a:lnTo>
                          <a:pt x="32" y="33"/>
                        </a:lnTo>
                        <a:lnTo>
                          <a:pt x="47" y="29"/>
                        </a:lnTo>
                        <a:lnTo>
                          <a:pt x="63" y="24"/>
                        </a:lnTo>
                        <a:lnTo>
                          <a:pt x="82" y="20"/>
                        </a:lnTo>
                        <a:lnTo>
                          <a:pt x="104" y="17"/>
                        </a:lnTo>
                        <a:lnTo>
                          <a:pt x="127" y="14"/>
                        </a:lnTo>
                        <a:lnTo>
                          <a:pt x="151" y="10"/>
                        </a:lnTo>
                        <a:lnTo>
                          <a:pt x="177" y="8"/>
                        </a:lnTo>
                        <a:lnTo>
                          <a:pt x="206" y="6"/>
                        </a:lnTo>
                        <a:lnTo>
                          <a:pt x="235" y="4"/>
                        </a:lnTo>
                        <a:lnTo>
                          <a:pt x="265" y="2"/>
                        </a:lnTo>
                        <a:lnTo>
                          <a:pt x="296" y="0"/>
                        </a:lnTo>
                        <a:lnTo>
                          <a:pt x="327" y="0"/>
                        </a:lnTo>
                        <a:lnTo>
                          <a:pt x="360" y="0"/>
                        </a:lnTo>
                        <a:lnTo>
                          <a:pt x="391" y="0"/>
                        </a:lnTo>
                        <a:lnTo>
                          <a:pt x="424" y="0"/>
                        </a:lnTo>
                        <a:lnTo>
                          <a:pt x="456" y="0"/>
                        </a:lnTo>
                        <a:lnTo>
                          <a:pt x="486" y="1"/>
                        </a:lnTo>
                        <a:lnTo>
                          <a:pt x="517" y="3"/>
                        </a:lnTo>
                        <a:lnTo>
                          <a:pt x="547" y="4"/>
                        </a:lnTo>
                        <a:lnTo>
                          <a:pt x="576" y="7"/>
                        </a:lnTo>
                        <a:lnTo>
                          <a:pt x="603" y="9"/>
                        </a:lnTo>
                        <a:lnTo>
                          <a:pt x="628" y="12"/>
                        </a:lnTo>
                        <a:lnTo>
                          <a:pt x="653" y="16"/>
                        </a:lnTo>
                        <a:lnTo>
                          <a:pt x="673" y="19"/>
                        </a:lnTo>
                        <a:lnTo>
                          <a:pt x="694" y="22"/>
                        </a:lnTo>
                        <a:lnTo>
                          <a:pt x="712" y="26"/>
                        </a:lnTo>
                        <a:lnTo>
                          <a:pt x="727" y="30"/>
                        </a:lnTo>
                        <a:lnTo>
                          <a:pt x="740" y="35"/>
                        </a:lnTo>
                        <a:lnTo>
                          <a:pt x="751" y="39"/>
                        </a:lnTo>
                        <a:lnTo>
                          <a:pt x="759" y="44"/>
                        </a:lnTo>
                        <a:lnTo>
                          <a:pt x="765" y="49"/>
                        </a:lnTo>
                        <a:lnTo>
                          <a:pt x="768" y="53"/>
                        </a:lnTo>
                        <a:lnTo>
                          <a:pt x="768" y="58"/>
                        </a:lnTo>
                        <a:lnTo>
                          <a:pt x="765" y="62"/>
                        </a:lnTo>
                        <a:lnTo>
                          <a:pt x="759" y="67"/>
                        </a:lnTo>
                        <a:lnTo>
                          <a:pt x="751" y="71"/>
                        </a:lnTo>
                        <a:lnTo>
                          <a:pt x="740" y="76"/>
                        </a:lnTo>
                        <a:lnTo>
                          <a:pt x="727" y="80"/>
                        </a:lnTo>
                        <a:lnTo>
                          <a:pt x="712" y="84"/>
                        </a:lnTo>
                        <a:lnTo>
                          <a:pt x="694" y="88"/>
                        </a:lnTo>
                        <a:lnTo>
                          <a:pt x="673" y="91"/>
                        </a:lnTo>
                        <a:lnTo>
                          <a:pt x="653" y="95"/>
                        </a:lnTo>
                        <a:lnTo>
                          <a:pt x="628" y="98"/>
                        </a:lnTo>
                        <a:lnTo>
                          <a:pt x="603" y="101"/>
                        </a:lnTo>
                        <a:lnTo>
                          <a:pt x="576" y="103"/>
                        </a:lnTo>
                        <a:lnTo>
                          <a:pt x="547" y="106"/>
                        </a:lnTo>
                        <a:lnTo>
                          <a:pt x="517" y="107"/>
                        </a:lnTo>
                        <a:lnTo>
                          <a:pt x="486" y="109"/>
                        </a:lnTo>
                        <a:lnTo>
                          <a:pt x="456" y="110"/>
                        </a:lnTo>
                        <a:lnTo>
                          <a:pt x="424" y="112"/>
                        </a:lnTo>
                        <a:lnTo>
                          <a:pt x="391" y="112"/>
                        </a:lnTo>
                        <a:lnTo>
                          <a:pt x="360" y="112"/>
                        </a:lnTo>
                        <a:lnTo>
                          <a:pt x="327" y="111"/>
                        </a:lnTo>
                        <a:lnTo>
                          <a:pt x="296" y="110"/>
                        </a:lnTo>
                        <a:lnTo>
                          <a:pt x="265" y="108"/>
                        </a:lnTo>
                        <a:lnTo>
                          <a:pt x="235" y="107"/>
                        </a:lnTo>
                        <a:lnTo>
                          <a:pt x="206" y="104"/>
                        </a:lnTo>
                        <a:lnTo>
                          <a:pt x="177" y="102"/>
                        </a:lnTo>
                        <a:lnTo>
                          <a:pt x="151" y="100"/>
                        </a:lnTo>
                        <a:lnTo>
                          <a:pt x="127" y="97"/>
                        </a:lnTo>
                        <a:lnTo>
                          <a:pt x="104" y="93"/>
                        </a:lnTo>
                        <a:lnTo>
                          <a:pt x="82" y="91"/>
                        </a:lnTo>
                        <a:lnTo>
                          <a:pt x="63" y="87"/>
                        </a:lnTo>
                        <a:lnTo>
                          <a:pt x="47" y="82"/>
                        </a:lnTo>
                        <a:lnTo>
                          <a:pt x="32" y="78"/>
                        </a:lnTo>
                        <a:lnTo>
                          <a:pt x="20" y="73"/>
                        </a:lnTo>
                        <a:lnTo>
                          <a:pt x="12" y="70"/>
                        </a:lnTo>
                        <a:lnTo>
                          <a:pt x="4" y="65"/>
                        </a:lnTo>
                        <a:lnTo>
                          <a:pt x="0" y="60"/>
                        </a:lnTo>
                        <a:lnTo>
                          <a:pt x="0" y="55"/>
                        </a:lnTo>
                      </a:path>
                    </a:pathLst>
                  </a:custGeom>
                  <a:solidFill>
                    <a:srgbClr val="FFFFFF"/>
                  </a:solidFill>
                  <a:ln w="12700" cap="rnd">
                    <a:solidFill>
                      <a:schemeClr val="tx1"/>
                    </a:solidFill>
                    <a:round/>
                    <a:headEnd/>
                    <a:tailEnd/>
                  </a:ln>
                </p:spPr>
                <p:txBody>
                  <a:bodyPr/>
                  <a:lstStyle/>
                  <a:p>
                    <a:endParaRPr lang="ja-JP" altLang="en-US"/>
                  </a:p>
                </p:txBody>
              </p:sp>
              <p:sp>
                <p:nvSpPr>
                  <p:cNvPr id="178734" name="Freeform 262"/>
                  <p:cNvSpPr>
                    <a:spLocks/>
                  </p:cNvSpPr>
                  <p:nvPr/>
                </p:nvSpPr>
                <p:spPr bwMode="auto">
                  <a:xfrm>
                    <a:off x="738" y="3494"/>
                    <a:ext cx="338" cy="34"/>
                  </a:xfrm>
                  <a:custGeom>
                    <a:avLst/>
                    <a:gdLst>
                      <a:gd name="T0" fmla="*/ 0 w 769"/>
                      <a:gd name="T1" fmla="*/ 0 h 60"/>
                      <a:gd name="T2" fmla="*/ 0 w 769"/>
                      <a:gd name="T3" fmla="*/ 1 h 60"/>
                      <a:gd name="T4" fmla="*/ 0 w 769"/>
                      <a:gd name="T5" fmla="*/ 1 h 60"/>
                      <a:gd name="T6" fmla="*/ 0 w 769"/>
                      <a:gd name="T7" fmla="*/ 1 h 60"/>
                      <a:gd name="T8" fmla="*/ 0 w 769"/>
                      <a:gd name="T9" fmla="*/ 1 h 60"/>
                      <a:gd name="T10" fmla="*/ 0 w 769"/>
                      <a:gd name="T11" fmla="*/ 1 h 60"/>
                      <a:gd name="T12" fmla="*/ 0 w 769"/>
                      <a:gd name="T13" fmla="*/ 1 h 60"/>
                      <a:gd name="T14" fmla="*/ 0 w 769"/>
                      <a:gd name="T15" fmla="*/ 1 h 60"/>
                      <a:gd name="T16" fmla="*/ 0 w 769"/>
                      <a:gd name="T17" fmla="*/ 1 h 60"/>
                      <a:gd name="T18" fmla="*/ 0 w 769"/>
                      <a:gd name="T19" fmla="*/ 1 h 60"/>
                      <a:gd name="T20" fmla="*/ 0 w 769"/>
                      <a:gd name="T21" fmla="*/ 1 h 60"/>
                      <a:gd name="T22" fmla="*/ 0 w 769"/>
                      <a:gd name="T23" fmla="*/ 1 h 60"/>
                      <a:gd name="T24" fmla="*/ 0 w 769"/>
                      <a:gd name="T25" fmla="*/ 1 h 60"/>
                      <a:gd name="T26" fmla="*/ 0 w 769"/>
                      <a:gd name="T27" fmla="*/ 1 h 60"/>
                      <a:gd name="T28" fmla="*/ 0 w 769"/>
                      <a:gd name="T29" fmla="*/ 1 h 60"/>
                      <a:gd name="T30" fmla="*/ 0 w 769"/>
                      <a:gd name="T31" fmla="*/ 1 h 60"/>
                      <a:gd name="T32" fmla="*/ 0 w 769"/>
                      <a:gd name="T33" fmla="*/ 1 h 60"/>
                      <a:gd name="T34" fmla="*/ 0 w 769"/>
                      <a:gd name="T35" fmla="*/ 1 h 60"/>
                      <a:gd name="T36" fmla="*/ 0 w 769"/>
                      <a:gd name="T37" fmla="*/ 1 h 60"/>
                      <a:gd name="T38" fmla="*/ 0 w 769"/>
                      <a:gd name="T39" fmla="*/ 1 h 60"/>
                      <a:gd name="T40" fmla="*/ 0 w 769"/>
                      <a:gd name="T41" fmla="*/ 1 h 60"/>
                      <a:gd name="T42" fmla="*/ 0 w 769"/>
                      <a:gd name="T43" fmla="*/ 1 h 60"/>
                      <a:gd name="T44" fmla="*/ 0 w 769"/>
                      <a:gd name="T45" fmla="*/ 1 h 60"/>
                      <a:gd name="T46" fmla="*/ 0 w 769"/>
                      <a:gd name="T47" fmla="*/ 1 h 60"/>
                      <a:gd name="T48" fmla="*/ 0 w 769"/>
                      <a:gd name="T49" fmla="*/ 1 h 60"/>
                      <a:gd name="T50" fmla="*/ 0 w 769"/>
                      <a:gd name="T51" fmla="*/ 1 h 60"/>
                      <a:gd name="T52" fmla="*/ 0 w 769"/>
                      <a:gd name="T53" fmla="*/ 1 h 60"/>
                      <a:gd name="T54" fmla="*/ 0 w 769"/>
                      <a:gd name="T55" fmla="*/ 1 h 60"/>
                      <a:gd name="T56" fmla="*/ 0 w 769"/>
                      <a:gd name="T57" fmla="*/ 1 h 60"/>
                      <a:gd name="T58" fmla="*/ 0 w 769"/>
                      <a:gd name="T59" fmla="*/ 1 h 60"/>
                      <a:gd name="T60" fmla="*/ 0 w 769"/>
                      <a:gd name="T61" fmla="*/ 1 h 60"/>
                      <a:gd name="T62" fmla="*/ 0 w 769"/>
                      <a:gd name="T63" fmla="*/ 1 h 60"/>
                      <a:gd name="T64" fmla="*/ 0 w 769"/>
                      <a:gd name="T65" fmla="*/ 1 h 60"/>
                      <a:gd name="T66" fmla="*/ 0 w 769"/>
                      <a:gd name="T67" fmla="*/ 1 h 60"/>
                      <a:gd name="T68" fmla="*/ 0 w 769"/>
                      <a:gd name="T69" fmla="*/ 1 h 60"/>
                      <a:gd name="T70" fmla="*/ 0 w 769"/>
                      <a:gd name="T71" fmla="*/ 1 h 60"/>
                      <a:gd name="T72" fmla="*/ 0 w 769"/>
                      <a:gd name="T73" fmla="*/ 1 h 60"/>
                      <a:gd name="T74" fmla="*/ 0 w 769"/>
                      <a:gd name="T75" fmla="*/ 1 h 60"/>
                      <a:gd name="T76" fmla="*/ 0 w 769"/>
                      <a:gd name="T77" fmla="*/ 0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9"/>
                      <a:gd name="T118" fmla="*/ 0 h 60"/>
                      <a:gd name="T119" fmla="*/ 769 w 769"/>
                      <a:gd name="T120" fmla="*/ 60 h 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9" h="60">
                        <a:moveTo>
                          <a:pt x="768" y="0"/>
                        </a:moveTo>
                        <a:lnTo>
                          <a:pt x="766" y="4"/>
                        </a:lnTo>
                        <a:lnTo>
                          <a:pt x="762" y="10"/>
                        </a:lnTo>
                        <a:lnTo>
                          <a:pt x="756" y="14"/>
                        </a:lnTo>
                        <a:lnTo>
                          <a:pt x="746" y="19"/>
                        </a:lnTo>
                        <a:lnTo>
                          <a:pt x="735" y="23"/>
                        </a:lnTo>
                        <a:lnTo>
                          <a:pt x="720" y="27"/>
                        </a:lnTo>
                        <a:lnTo>
                          <a:pt x="704" y="32"/>
                        </a:lnTo>
                        <a:lnTo>
                          <a:pt x="685" y="36"/>
                        </a:lnTo>
                        <a:lnTo>
                          <a:pt x="665" y="40"/>
                        </a:lnTo>
                        <a:lnTo>
                          <a:pt x="642" y="43"/>
                        </a:lnTo>
                        <a:lnTo>
                          <a:pt x="617" y="47"/>
                        </a:lnTo>
                        <a:lnTo>
                          <a:pt x="591" y="49"/>
                        </a:lnTo>
                        <a:lnTo>
                          <a:pt x="564" y="51"/>
                        </a:lnTo>
                        <a:lnTo>
                          <a:pt x="535" y="54"/>
                        </a:lnTo>
                        <a:lnTo>
                          <a:pt x="505" y="55"/>
                        </a:lnTo>
                        <a:lnTo>
                          <a:pt x="474" y="57"/>
                        </a:lnTo>
                        <a:lnTo>
                          <a:pt x="443" y="59"/>
                        </a:lnTo>
                        <a:lnTo>
                          <a:pt x="410" y="59"/>
                        </a:lnTo>
                        <a:lnTo>
                          <a:pt x="378" y="59"/>
                        </a:lnTo>
                        <a:lnTo>
                          <a:pt x="348" y="59"/>
                        </a:lnTo>
                        <a:lnTo>
                          <a:pt x="316" y="59"/>
                        </a:lnTo>
                        <a:lnTo>
                          <a:pt x="286" y="57"/>
                        </a:lnTo>
                        <a:lnTo>
                          <a:pt x="256" y="55"/>
                        </a:lnTo>
                        <a:lnTo>
                          <a:pt x="226" y="54"/>
                        </a:lnTo>
                        <a:lnTo>
                          <a:pt x="198" y="51"/>
                        </a:lnTo>
                        <a:lnTo>
                          <a:pt x="172" y="49"/>
                        </a:lnTo>
                        <a:lnTo>
                          <a:pt x="145" y="47"/>
                        </a:lnTo>
                        <a:lnTo>
                          <a:pt x="121" y="43"/>
                        </a:lnTo>
                        <a:lnTo>
                          <a:pt x="99" y="40"/>
                        </a:lnTo>
                        <a:lnTo>
                          <a:pt x="79" y="36"/>
                        </a:lnTo>
                        <a:lnTo>
                          <a:pt x="61" y="32"/>
                        </a:lnTo>
                        <a:lnTo>
                          <a:pt x="44" y="27"/>
                        </a:lnTo>
                        <a:lnTo>
                          <a:pt x="30" y="23"/>
                        </a:lnTo>
                        <a:lnTo>
                          <a:pt x="19" y="19"/>
                        </a:lnTo>
                        <a:lnTo>
                          <a:pt x="10" y="14"/>
                        </a:lnTo>
                        <a:lnTo>
                          <a:pt x="4" y="10"/>
                        </a:lnTo>
                        <a:lnTo>
                          <a:pt x="0" y="5"/>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35" name="Line 263"/>
                  <p:cNvSpPr>
                    <a:spLocks noChangeShapeType="1"/>
                  </p:cNvSpPr>
                  <p:nvPr/>
                </p:nvSpPr>
                <p:spPr bwMode="auto">
                  <a:xfrm>
                    <a:off x="1076" y="3485"/>
                    <a:ext cx="0" cy="1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736" name="Freeform 264"/>
                  <p:cNvSpPr>
                    <a:spLocks/>
                  </p:cNvSpPr>
                  <p:nvPr/>
                </p:nvSpPr>
                <p:spPr bwMode="auto">
                  <a:xfrm>
                    <a:off x="910" y="3530"/>
                    <a:ext cx="19" cy="20"/>
                  </a:xfrm>
                  <a:custGeom>
                    <a:avLst/>
                    <a:gdLst>
                      <a:gd name="T0" fmla="*/ 0 w 43"/>
                      <a:gd name="T1" fmla="*/ 0 h 36"/>
                      <a:gd name="T2" fmla="*/ 0 w 43"/>
                      <a:gd name="T3" fmla="*/ 1 h 36"/>
                      <a:gd name="T4" fmla="*/ 0 w 43"/>
                      <a:gd name="T5" fmla="*/ 1 h 36"/>
                      <a:gd name="T6" fmla="*/ 0 w 43"/>
                      <a:gd name="T7" fmla="*/ 0 h 36"/>
                      <a:gd name="T8" fmla="*/ 0 w 43"/>
                      <a:gd name="T9" fmla="*/ 0 h 36"/>
                      <a:gd name="T10" fmla="*/ 0 60000 65536"/>
                      <a:gd name="T11" fmla="*/ 0 60000 65536"/>
                      <a:gd name="T12" fmla="*/ 0 60000 65536"/>
                      <a:gd name="T13" fmla="*/ 0 60000 65536"/>
                      <a:gd name="T14" fmla="*/ 0 60000 65536"/>
                      <a:gd name="T15" fmla="*/ 0 w 43"/>
                      <a:gd name="T16" fmla="*/ 0 h 36"/>
                      <a:gd name="T17" fmla="*/ 43 w 43"/>
                      <a:gd name="T18" fmla="*/ 36 h 36"/>
                    </a:gdLst>
                    <a:ahLst/>
                    <a:cxnLst>
                      <a:cxn ang="T10">
                        <a:pos x="T0" y="T1"/>
                      </a:cxn>
                      <a:cxn ang="T11">
                        <a:pos x="T2" y="T3"/>
                      </a:cxn>
                      <a:cxn ang="T12">
                        <a:pos x="T4" y="T5"/>
                      </a:cxn>
                      <a:cxn ang="T13">
                        <a:pos x="T6" y="T7"/>
                      </a:cxn>
                      <a:cxn ang="T14">
                        <a:pos x="T8" y="T9"/>
                      </a:cxn>
                    </a:cxnLst>
                    <a:rect l="T15" t="T16" r="T17" b="T18"/>
                    <a:pathLst>
                      <a:path w="43" h="36">
                        <a:moveTo>
                          <a:pt x="0" y="0"/>
                        </a:moveTo>
                        <a:lnTo>
                          <a:pt x="0" y="35"/>
                        </a:lnTo>
                        <a:lnTo>
                          <a:pt x="42" y="35"/>
                        </a:lnTo>
                        <a:lnTo>
                          <a:pt x="42" y="0"/>
                        </a:lnTo>
                        <a:lnTo>
                          <a:pt x="0" y="0"/>
                        </a:lnTo>
                      </a:path>
                    </a:pathLst>
                  </a:custGeom>
                  <a:solidFill>
                    <a:srgbClr val="FFFFFF"/>
                  </a:solidFill>
                  <a:ln w="12700" cap="rnd">
                    <a:solidFill>
                      <a:schemeClr val="tx1"/>
                    </a:solidFill>
                    <a:round/>
                    <a:headEnd/>
                    <a:tailEnd/>
                  </a:ln>
                </p:spPr>
                <p:txBody>
                  <a:bodyPr/>
                  <a:lstStyle/>
                  <a:p>
                    <a:endParaRPr lang="ja-JP" altLang="en-US"/>
                  </a:p>
                </p:txBody>
              </p:sp>
              <p:sp>
                <p:nvSpPr>
                  <p:cNvPr id="178737" name="Line 265"/>
                  <p:cNvSpPr>
                    <a:spLocks noChangeShapeType="1"/>
                  </p:cNvSpPr>
                  <p:nvPr/>
                </p:nvSpPr>
                <p:spPr bwMode="auto">
                  <a:xfrm flipV="1">
                    <a:off x="996" y="3542"/>
                    <a:ext cx="13"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738" name="Line 266"/>
                  <p:cNvSpPr>
                    <a:spLocks noChangeShapeType="1"/>
                  </p:cNvSpPr>
                  <p:nvPr/>
                </p:nvSpPr>
                <p:spPr bwMode="auto">
                  <a:xfrm>
                    <a:off x="1009" y="3523"/>
                    <a:ext cx="0" cy="1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739" name="Freeform 267"/>
                  <p:cNvSpPr>
                    <a:spLocks/>
                  </p:cNvSpPr>
                  <p:nvPr/>
                </p:nvSpPr>
                <p:spPr bwMode="auto">
                  <a:xfrm>
                    <a:off x="1058" y="3506"/>
                    <a:ext cx="10" cy="18"/>
                  </a:xfrm>
                  <a:custGeom>
                    <a:avLst/>
                    <a:gdLst>
                      <a:gd name="T0" fmla="*/ 0 w 22"/>
                      <a:gd name="T1" fmla="*/ 0 h 32"/>
                      <a:gd name="T2" fmla="*/ 0 w 22"/>
                      <a:gd name="T3" fmla="*/ 1 h 32"/>
                      <a:gd name="T4" fmla="*/ 0 w 22"/>
                      <a:gd name="T5" fmla="*/ 1 h 32"/>
                      <a:gd name="T6" fmla="*/ 0 w 22"/>
                      <a:gd name="T7" fmla="*/ 1 h 32"/>
                      <a:gd name="T8" fmla="*/ 0 60000 65536"/>
                      <a:gd name="T9" fmla="*/ 0 60000 65536"/>
                      <a:gd name="T10" fmla="*/ 0 60000 65536"/>
                      <a:gd name="T11" fmla="*/ 0 60000 65536"/>
                      <a:gd name="T12" fmla="*/ 0 w 22"/>
                      <a:gd name="T13" fmla="*/ 0 h 32"/>
                      <a:gd name="T14" fmla="*/ 22 w 22"/>
                      <a:gd name="T15" fmla="*/ 32 h 32"/>
                    </a:gdLst>
                    <a:ahLst/>
                    <a:cxnLst>
                      <a:cxn ang="T8">
                        <a:pos x="T0" y="T1"/>
                      </a:cxn>
                      <a:cxn ang="T9">
                        <a:pos x="T2" y="T3"/>
                      </a:cxn>
                      <a:cxn ang="T10">
                        <a:pos x="T4" y="T5"/>
                      </a:cxn>
                      <a:cxn ang="T11">
                        <a:pos x="T6" y="T7"/>
                      </a:cxn>
                    </a:cxnLst>
                    <a:rect l="T12" t="T13" r="T14" b="T15"/>
                    <a:pathLst>
                      <a:path w="22" h="32">
                        <a:moveTo>
                          <a:pt x="21" y="0"/>
                        </a:moveTo>
                        <a:lnTo>
                          <a:pt x="21" y="18"/>
                        </a:lnTo>
                        <a:lnTo>
                          <a:pt x="0" y="31"/>
                        </a:lnTo>
                        <a:lnTo>
                          <a:pt x="0" y="7"/>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40" name="Line 268"/>
                  <p:cNvSpPr>
                    <a:spLocks noChangeShapeType="1"/>
                  </p:cNvSpPr>
                  <p:nvPr/>
                </p:nvSpPr>
                <p:spPr bwMode="auto">
                  <a:xfrm flipH="1" flipV="1">
                    <a:off x="1037" y="3516"/>
                    <a:ext cx="22" cy="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741" name="Line 269"/>
                  <p:cNvSpPr>
                    <a:spLocks noChangeShapeType="1"/>
                  </p:cNvSpPr>
                  <p:nvPr/>
                </p:nvSpPr>
                <p:spPr bwMode="auto">
                  <a:xfrm flipH="1" flipV="1">
                    <a:off x="823" y="3539"/>
                    <a:ext cx="13" cy="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742" name="Line 270"/>
                  <p:cNvSpPr>
                    <a:spLocks noChangeShapeType="1"/>
                  </p:cNvSpPr>
                  <p:nvPr/>
                </p:nvSpPr>
                <p:spPr bwMode="auto">
                  <a:xfrm>
                    <a:off x="836" y="3525"/>
                    <a:ext cx="0" cy="1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743" name="Line 271"/>
                  <p:cNvSpPr>
                    <a:spLocks noChangeShapeType="1"/>
                  </p:cNvSpPr>
                  <p:nvPr/>
                </p:nvSpPr>
                <p:spPr bwMode="auto">
                  <a:xfrm flipV="1">
                    <a:off x="824" y="3523"/>
                    <a:ext cx="0" cy="1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744" name="Line 272"/>
                  <p:cNvSpPr>
                    <a:spLocks noChangeShapeType="1"/>
                  </p:cNvSpPr>
                  <p:nvPr/>
                </p:nvSpPr>
                <p:spPr bwMode="auto">
                  <a:xfrm flipV="1">
                    <a:off x="835" y="3526"/>
                    <a:ext cx="19" cy="1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745" name="Line 273"/>
                  <p:cNvSpPr>
                    <a:spLocks noChangeShapeType="1"/>
                  </p:cNvSpPr>
                  <p:nvPr/>
                </p:nvSpPr>
                <p:spPr bwMode="auto">
                  <a:xfrm flipH="1" flipV="1">
                    <a:off x="971" y="3528"/>
                    <a:ext cx="25" cy="1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746" name="Line 274"/>
                  <p:cNvSpPr>
                    <a:spLocks noChangeShapeType="1"/>
                  </p:cNvSpPr>
                  <p:nvPr/>
                </p:nvSpPr>
                <p:spPr bwMode="auto">
                  <a:xfrm flipV="1">
                    <a:off x="995" y="3525"/>
                    <a:ext cx="0" cy="2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747" name="Freeform 275"/>
                  <p:cNvSpPr>
                    <a:spLocks/>
                  </p:cNvSpPr>
                  <p:nvPr/>
                </p:nvSpPr>
                <p:spPr bwMode="auto">
                  <a:xfrm>
                    <a:off x="850" y="3497"/>
                    <a:ext cx="46" cy="9"/>
                  </a:xfrm>
                  <a:custGeom>
                    <a:avLst/>
                    <a:gdLst>
                      <a:gd name="T0" fmla="*/ 0 w 105"/>
                      <a:gd name="T1" fmla="*/ 1 h 17"/>
                      <a:gd name="T2" fmla="*/ 0 w 105"/>
                      <a:gd name="T3" fmla="*/ 1 h 17"/>
                      <a:gd name="T4" fmla="*/ 0 w 105"/>
                      <a:gd name="T5" fmla="*/ 1 h 17"/>
                      <a:gd name="T6" fmla="*/ 0 w 105"/>
                      <a:gd name="T7" fmla="*/ 1 h 17"/>
                      <a:gd name="T8" fmla="*/ 0 w 105"/>
                      <a:gd name="T9" fmla="*/ 1 h 17"/>
                      <a:gd name="T10" fmla="*/ 0 w 105"/>
                      <a:gd name="T11" fmla="*/ 1 h 17"/>
                      <a:gd name="T12" fmla="*/ 0 w 105"/>
                      <a:gd name="T13" fmla="*/ 0 h 17"/>
                      <a:gd name="T14" fmla="*/ 0 w 105"/>
                      <a:gd name="T15" fmla="*/ 0 h 17"/>
                      <a:gd name="T16" fmla="*/ 0 w 105"/>
                      <a:gd name="T17" fmla="*/ 0 h 17"/>
                      <a:gd name="T18" fmla="*/ 0 w 105"/>
                      <a:gd name="T19" fmla="*/ 1 h 17"/>
                      <a:gd name="T20" fmla="*/ 0 w 105"/>
                      <a:gd name="T21" fmla="*/ 1 h 17"/>
                      <a:gd name="T22" fmla="*/ 0 w 105"/>
                      <a:gd name="T23" fmla="*/ 1 h 17"/>
                      <a:gd name="T24" fmla="*/ 0 w 105"/>
                      <a:gd name="T25" fmla="*/ 1 h 17"/>
                      <a:gd name="T26" fmla="*/ 0 w 105"/>
                      <a:gd name="T27" fmla="*/ 1 h 17"/>
                      <a:gd name="T28" fmla="*/ 0 w 105"/>
                      <a:gd name="T29" fmla="*/ 1 h 17"/>
                      <a:gd name="T30" fmla="*/ 0 w 105"/>
                      <a:gd name="T31" fmla="*/ 1 h 17"/>
                      <a:gd name="T32" fmla="*/ 0 w 105"/>
                      <a:gd name="T33" fmla="*/ 1 h 17"/>
                      <a:gd name="T34" fmla="*/ 0 w 105"/>
                      <a:gd name="T35" fmla="*/ 1 h 17"/>
                      <a:gd name="T36" fmla="*/ 0 w 105"/>
                      <a:gd name="T37" fmla="*/ 1 h 17"/>
                      <a:gd name="T38" fmla="*/ 0 w 105"/>
                      <a:gd name="T39" fmla="*/ 1 h 17"/>
                      <a:gd name="T40" fmla="*/ 0 w 105"/>
                      <a:gd name="T41" fmla="*/ 1 h 17"/>
                      <a:gd name="T42" fmla="*/ 0 w 105"/>
                      <a:gd name="T43" fmla="*/ 1 h 17"/>
                      <a:gd name="T44" fmla="*/ 0 w 105"/>
                      <a:gd name="T45" fmla="*/ 1 h 17"/>
                      <a:gd name="T46" fmla="*/ 0 w 105"/>
                      <a:gd name="T47" fmla="*/ 1 h 17"/>
                      <a:gd name="T48" fmla="*/ 0 w 105"/>
                      <a:gd name="T49" fmla="*/ 1 h 17"/>
                      <a:gd name="T50" fmla="*/ 0 w 105"/>
                      <a:gd name="T51" fmla="*/ 1 h 17"/>
                      <a:gd name="T52" fmla="*/ 0 w 105"/>
                      <a:gd name="T53" fmla="*/ 1 h 17"/>
                      <a:gd name="T54" fmla="*/ 0 w 105"/>
                      <a:gd name="T55" fmla="*/ 1 h 17"/>
                      <a:gd name="T56" fmla="*/ 0 w 105"/>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17"/>
                      <a:gd name="T89" fmla="*/ 105 w 105"/>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17">
                        <a:moveTo>
                          <a:pt x="0" y="9"/>
                        </a:moveTo>
                        <a:lnTo>
                          <a:pt x="1" y="7"/>
                        </a:lnTo>
                        <a:lnTo>
                          <a:pt x="5" y="5"/>
                        </a:lnTo>
                        <a:lnTo>
                          <a:pt x="12" y="3"/>
                        </a:lnTo>
                        <a:lnTo>
                          <a:pt x="20" y="2"/>
                        </a:lnTo>
                        <a:lnTo>
                          <a:pt x="29" y="1"/>
                        </a:lnTo>
                        <a:lnTo>
                          <a:pt x="40" y="0"/>
                        </a:lnTo>
                        <a:lnTo>
                          <a:pt x="52" y="0"/>
                        </a:lnTo>
                        <a:lnTo>
                          <a:pt x="63" y="0"/>
                        </a:lnTo>
                        <a:lnTo>
                          <a:pt x="74" y="1"/>
                        </a:lnTo>
                        <a:lnTo>
                          <a:pt x="84" y="2"/>
                        </a:lnTo>
                        <a:lnTo>
                          <a:pt x="92" y="3"/>
                        </a:lnTo>
                        <a:lnTo>
                          <a:pt x="99" y="5"/>
                        </a:lnTo>
                        <a:lnTo>
                          <a:pt x="102" y="7"/>
                        </a:lnTo>
                        <a:lnTo>
                          <a:pt x="104" y="9"/>
                        </a:lnTo>
                        <a:lnTo>
                          <a:pt x="102" y="10"/>
                        </a:lnTo>
                        <a:lnTo>
                          <a:pt x="99" y="12"/>
                        </a:lnTo>
                        <a:lnTo>
                          <a:pt x="92" y="14"/>
                        </a:lnTo>
                        <a:lnTo>
                          <a:pt x="84" y="15"/>
                        </a:lnTo>
                        <a:lnTo>
                          <a:pt x="74" y="16"/>
                        </a:lnTo>
                        <a:lnTo>
                          <a:pt x="63" y="16"/>
                        </a:lnTo>
                        <a:lnTo>
                          <a:pt x="52" y="16"/>
                        </a:lnTo>
                        <a:lnTo>
                          <a:pt x="40" y="16"/>
                        </a:lnTo>
                        <a:lnTo>
                          <a:pt x="29" y="16"/>
                        </a:lnTo>
                        <a:lnTo>
                          <a:pt x="20" y="15"/>
                        </a:lnTo>
                        <a:lnTo>
                          <a:pt x="12" y="14"/>
                        </a:lnTo>
                        <a:lnTo>
                          <a:pt x="5" y="12"/>
                        </a:lnTo>
                        <a:lnTo>
                          <a:pt x="1" y="10"/>
                        </a:lnTo>
                        <a:lnTo>
                          <a:pt x="0" y="9"/>
                        </a:lnTo>
                      </a:path>
                    </a:pathLst>
                  </a:custGeom>
                  <a:solidFill>
                    <a:srgbClr val="FFFFFF"/>
                  </a:solidFill>
                  <a:ln w="12700" cap="rnd">
                    <a:solidFill>
                      <a:schemeClr val="tx1"/>
                    </a:solidFill>
                    <a:round/>
                    <a:headEnd/>
                    <a:tailEnd/>
                  </a:ln>
                </p:spPr>
                <p:txBody>
                  <a:bodyPr/>
                  <a:lstStyle/>
                  <a:p>
                    <a:endParaRPr lang="ja-JP" altLang="en-US"/>
                  </a:p>
                </p:txBody>
              </p:sp>
              <p:sp>
                <p:nvSpPr>
                  <p:cNvPr id="178748" name="Freeform 276"/>
                  <p:cNvSpPr>
                    <a:spLocks/>
                  </p:cNvSpPr>
                  <p:nvPr/>
                </p:nvSpPr>
                <p:spPr bwMode="auto">
                  <a:xfrm>
                    <a:off x="926" y="3497"/>
                    <a:ext cx="46" cy="9"/>
                  </a:xfrm>
                  <a:custGeom>
                    <a:avLst/>
                    <a:gdLst>
                      <a:gd name="T0" fmla="*/ 0 w 104"/>
                      <a:gd name="T1" fmla="*/ 1 h 17"/>
                      <a:gd name="T2" fmla="*/ 0 w 104"/>
                      <a:gd name="T3" fmla="*/ 1 h 17"/>
                      <a:gd name="T4" fmla="*/ 0 w 104"/>
                      <a:gd name="T5" fmla="*/ 1 h 17"/>
                      <a:gd name="T6" fmla="*/ 0 w 104"/>
                      <a:gd name="T7" fmla="*/ 1 h 17"/>
                      <a:gd name="T8" fmla="*/ 0 w 104"/>
                      <a:gd name="T9" fmla="*/ 1 h 17"/>
                      <a:gd name="T10" fmla="*/ 0 w 104"/>
                      <a:gd name="T11" fmla="*/ 1 h 17"/>
                      <a:gd name="T12" fmla="*/ 0 w 104"/>
                      <a:gd name="T13" fmla="*/ 0 h 17"/>
                      <a:gd name="T14" fmla="*/ 0 w 104"/>
                      <a:gd name="T15" fmla="*/ 0 h 17"/>
                      <a:gd name="T16" fmla="*/ 0 w 104"/>
                      <a:gd name="T17" fmla="*/ 0 h 17"/>
                      <a:gd name="T18" fmla="*/ 0 w 104"/>
                      <a:gd name="T19" fmla="*/ 1 h 17"/>
                      <a:gd name="T20" fmla="*/ 0 w 104"/>
                      <a:gd name="T21" fmla="*/ 1 h 17"/>
                      <a:gd name="T22" fmla="*/ 0 w 104"/>
                      <a:gd name="T23" fmla="*/ 1 h 17"/>
                      <a:gd name="T24" fmla="*/ 0 w 104"/>
                      <a:gd name="T25" fmla="*/ 1 h 17"/>
                      <a:gd name="T26" fmla="*/ 0 w 104"/>
                      <a:gd name="T27" fmla="*/ 1 h 17"/>
                      <a:gd name="T28" fmla="*/ 0 w 104"/>
                      <a:gd name="T29" fmla="*/ 1 h 17"/>
                      <a:gd name="T30" fmla="*/ 0 w 104"/>
                      <a:gd name="T31" fmla="*/ 1 h 17"/>
                      <a:gd name="T32" fmla="*/ 0 w 104"/>
                      <a:gd name="T33" fmla="*/ 1 h 17"/>
                      <a:gd name="T34" fmla="*/ 0 w 104"/>
                      <a:gd name="T35" fmla="*/ 1 h 17"/>
                      <a:gd name="T36" fmla="*/ 0 w 104"/>
                      <a:gd name="T37" fmla="*/ 1 h 17"/>
                      <a:gd name="T38" fmla="*/ 0 w 104"/>
                      <a:gd name="T39" fmla="*/ 1 h 17"/>
                      <a:gd name="T40" fmla="*/ 0 w 104"/>
                      <a:gd name="T41" fmla="*/ 1 h 17"/>
                      <a:gd name="T42" fmla="*/ 0 w 104"/>
                      <a:gd name="T43" fmla="*/ 1 h 17"/>
                      <a:gd name="T44" fmla="*/ 0 w 104"/>
                      <a:gd name="T45" fmla="*/ 1 h 17"/>
                      <a:gd name="T46" fmla="*/ 0 w 104"/>
                      <a:gd name="T47" fmla="*/ 1 h 17"/>
                      <a:gd name="T48" fmla="*/ 0 w 104"/>
                      <a:gd name="T49" fmla="*/ 1 h 17"/>
                      <a:gd name="T50" fmla="*/ 0 w 104"/>
                      <a:gd name="T51" fmla="*/ 1 h 17"/>
                      <a:gd name="T52" fmla="*/ 0 w 104"/>
                      <a:gd name="T53" fmla="*/ 1 h 17"/>
                      <a:gd name="T54" fmla="*/ 0 w 104"/>
                      <a:gd name="T55" fmla="*/ 1 h 17"/>
                      <a:gd name="T56" fmla="*/ 0 w 104"/>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
                      <a:gd name="T88" fmla="*/ 0 h 17"/>
                      <a:gd name="T89" fmla="*/ 104 w 104"/>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 h="17">
                        <a:moveTo>
                          <a:pt x="0" y="9"/>
                        </a:moveTo>
                        <a:lnTo>
                          <a:pt x="0" y="7"/>
                        </a:lnTo>
                        <a:lnTo>
                          <a:pt x="4" y="5"/>
                        </a:lnTo>
                        <a:lnTo>
                          <a:pt x="10" y="3"/>
                        </a:lnTo>
                        <a:lnTo>
                          <a:pt x="18" y="2"/>
                        </a:lnTo>
                        <a:lnTo>
                          <a:pt x="28" y="1"/>
                        </a:lnTo>
                        <a:lnTo>
                          <a:pt x="39" y="0"/>
                        </a:lnTo>
                        <a:lnTo>
                          <a:pt x="51" y="0"/>
                        </a:lnTo>
                        <a:lnTo>
                          <a:pt x="63" y="0"/>
                        </a:lnTo>
                        <a:lnTo>
                          <a:pt x="73" y="1"/>
                        </a:lnTo>
                        <a:lnTo>
                          <a:pt x="83" y="2"/>
                        </a:lnTo>
                        <a:lnTo>
                          <a:pt x="91" y="3"/>
                        </a:lnTo>
                        <a:lnTo>
                          <a:pt x="97" y="5"/>
                        </a:lnTo>
                        <a:lnTo>
                          <a:pt x="101" y="7"/>
                        </a:lnTo>
                        <a:lnTo>
                          <a:pt x="103" y="9"/>
                        </a:lnTo>
                        <a:lnTo>
                          <a:pt x="101" y="10"/>
                        </a:lnTo>
                        <a:lnTo>
                          <a:pt x="97" y="12"/>
                        </a:lnTo>
                        <a:lnTo>
                          <a:pt x="91" y="14"/>
                        </a:lnTo>
                        <a:lnTo>
                          <a:pt x="83" y="15"/>
                        </a:lnTo>
                        <a:lnTo>
                          <a:pt x="73" y="16"/>
                        </a:lnTo>
                        <a:lnTo>
                          <a:pt x="63" y="16"/>
                        </a:lnTo>
                        <a:lnTo>
                          <a:pt x="51" y="16"/>
                        </a:lnTo>
                        <a:lnTo>
                          <a:pt x="39" y="16"/>
                        </a:lnTo>
                        <a:lnTo>
                          <a:pt x="28" y="16"/>
                        </a:lnTo>
                        <a:lnTo>
                          <a:pt x="18" y="15"/>
                        </a:lnTo>
                        <a:lnTo>
                          <a:pt x="10" y="14"/>
                        </a:lnTo>
                        <a:lnTo>
                          <a:pt x="4" y="12"/>
                        </a:lnTo>
                        <a:lnTo>
                          <a:pt x="0" y="10"/>
                        </a:lnTo>
                        <a:lnTo>
                          <a:pt x="0" y="9"/>
                        </a:lnTo>
                      </a:path>
                    </a:pathLst>
                  </a:custGeom>
                  <a:solidFill>
                    <a:srgbClr val="FFFFFF"/>
                  </a:solidFill>
                  <a:ln w="12700" cap="rnd">
                    <a:solidFill>
                      <a:schemeClr val="tx1"/>
                    </a:solidFill>
                    <a:round/>
                    <a:headEnd/>
                    <a:tailEnd/>
                  </a:ln>
                </p:spPr>
                <p:txBody>
                  <a:bodyPr/>
                  <a:lstStyle/>
                  <a:p>
                    <a:endParaRPr lang="ja-JP" altLang="en-US"/>
                  </a:p>
                </p:txBody>
              </p:sp>
              <p:sp>
                <p:nvSpPr>
                  <p:cNvPr id="178749" name="Freeform 277"/>
                  <p:cNvSpPr>
                    <a:spLocks/>
                  </p:cNvSpPr>
                  <p:nvPr/>
                </p:nvSpPr>
                <p:spPr bwMode="auto">
                  <a:xfrm>
                    <a:off x="984" y="3481"/>
                    <a:ext cx="46" cy="10"/>
                  </a:xfrm>
                  <a:custGeom>
                    <a:avLst/>
                    <a:gdLst>
                      <a:gd name="T0" fmla="*/ 0 w 104"/>
                      <a:gd name="T1" fmla="*/ 1 h 17"/>
                      <a:gd name="T2" fmla="*/ 0 w 104"/>
                      <a:gd name="T3" fmla="*/ 1 h 17"/>
                      <a:gd name="T4" fmla="*/ 0 w 104"/>
                      <a:gd name="T5" fmla="*/ 1 h 17"/>
                      <a:gd name="T6" fmla="*/ 0 w 104"/>
                      <a:gd name="T7" fmla="*/ 1 h 17"/>
                      <a:gd name="T8" fmla="*/ 0 w 104"/>
                      <a:gd name="T9" fmla="*/ 1 h 17"/>
                      <a:gd name="T10" fmla="*/ 0 w 104"/>
                      <a:gd name="T11" fmla="*/ 1 h 17"/>
                      <a:gd name="T12" fmla="*/ 0 w 104"/>
                      <a:gd name="T13" fmla="*/ 0 h 17"/>
                      <a:gd name="T14" fmla="*/ 0 w 104"/>
                      <a:gd name="T15" fmla="*/ 0 h 17"/>
                      <a:gd name="T16" fmla="*/ 0 w 104"/>
                      <a:gd name="T17" fmla="*/ 0 h 17"/>
                      <a:gd name="T18" fmla="*/ 0 w 104"/>
                      <a:gd name="T19" fmla="*/ 1 h 17"/>
                      <a:gd name="T20" fmla="*/ 0 w 104"/>
                      <a:gd name="T21" fmla="*/ 1 h 17"/>
                      <a:gd name="T22" fmla="*/ 0 w 104"/>
                      <a:gd name="T23" fmla="*/ 1 h 17"/>
                      <a:gd name="T24" fmla="*/ 0 w 104"/>
                      <a:gd name="T25" fmla="*/ 1 h 17"/>
                      <a:gd name="T26" fmla="*/ 0 w 104"/>
                      <a:gd name="T27" fmla="*/ 1 h 17"/>
                      <a:gd name="T28" fmla="*/ 0 w 104"/>
                      <a:gd name="T29" fmla="*/ 1 h 17"/>
                      <a:gd name="T30" fmla="*/ 0 w 104"/>
                      <a:gd name="T31" fmla="*/ 1 h 17"/>
                      <a:gd name="T32" fmla="*/ 0 w 104"/>
                      <a:gd name="T33" fmla="*/ 1 h 17"/>
                      <a:gd name="T34" fmla="*/ 0 w 104"/>
                      <a:gd name="T35" fmla="*/ 1 h 17"/>
                      <a:gd name="T36" fmla="*/ 0 w 104"/>
                      <a:gd name="T37" fmla="*/ 1 h 17"/>
                      <a:gd name="T38" fmla="*/ 0 w 104"/>
                      <a:gd name="T39" fmla="*/ 1 h 17"/>
                      <a:gd name="T40" fmla="*/ 0 w 104"/>
                      <a:gd name="T41" fmla="*/ 1 h 17"/>
                      <a:gd name="T42" fmla="*/ 0 w 104"/>
                      <a:gd name="T43" fmla="*/ 1 h 17"/>
                      <a:gd name="T44" fmla="*/ 0 w 104"/>
                      <a:gd name="T45" fmla="*/ 1 h 17"/>
                      <a:gd name="T46" fmla="*/ 0 w 104"/>
                      <a:gd name="T47" fmla="*/ 1 h 17"/>
                      <a:gd name="T48" fmla="*/ 0 w 104"/>
                      <a:gd name="T49" fmla="*/ 1 h 17"/>
                      <a:gd name="T50" fmla="*/ 0 w 104"/>
                      <a:gd name="T51" fmla="*/ 1 h 17"/>
                      <a:gd name="T52" fmla="*/ 0 w 104"/>
                      <a:gd name="T53" fmla="*/ 1 h 17"/>
                      <a:gd name="T54" fmla="*/ 0 w 104"/>
                      <a:gd name="T55" fmla="*/ 1 h 17"/>
                      <a:gd name="T56" fmla="*/ 0 w 104"/>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
                      <a:gd name="T88" fmla="*/ 0 h 17"/>
                      <a:gd name="T89" fmla="*/ 104 w 104"/>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 h="17">
                        <a:moveTo>
                          <a:pt x="0" y="8"/>
                        </a:moveTo>
                        <a:lnTo>
                          <a:pt x="0" y="7"/>
                        </a:lnTo>
                        <a:lnTo>
                          <a:pt x="4" y="5"/>
                        </a:lnTo>
                        <a:lnTo>
                          <a:pt x="11" y="3"/>
                        </a:lnTo>
                        <a:lnTo>
                          <a:pt x="18" y="2"/>
                        </a:lnTo>
                        <a:lnTo>
                          <a:pt x="28" y="1"/>
                        </a:lnTo>
                        <a:lnTo>
                          <a:pt x="39" y="0"/>
                        </a:lnTo>
                        <a:lnTo>
                          <a:pt x="51" y="0"/>
                        </a:lnTo>
                        <a:lnTo>
                          <a:pt x="63" y="0"/>
                        </a:lnTo>
                        <a:lnTo>
                          <a:pt x="73" y="1"/>
                        </a:lnTo>
                        <a:lnTo>
                          <a:pt x="82" y="2"/>
                        </a:lnTo>
                        <a:lnTo>
                          <a:pt x="90" y="3"/>
                        </a:lnTo>
                        <a:lnTo>
                          <a:pt x="98" y="5"/>
                        </a:lnTo>
                        <a:lnTo>
                          <a:pt x="102" y="7"/>
                        </a:lnTo>
                        <a:lnTo>
                          <a:pt x="103" y="8"/>
                        </a:lnTo>
                        <a:lnTo>
                          <a:pt x="102" y="10"/>
                        </a:lnTo>
                        <a:lnTo>
                          <a:pt x="98" y="13"/>
                        </a:lnTo>
                        <a:lnTo>
                          <a:pt x="90" y="14"/>
                        </a:lnTo>
                        <a:lnTo>
                          <a:pt x="82" y="15"/>
                        </a:lnTo>
                        <a:lnTo>
                          <a:pt x="73" y="16"/>
                        </a:lnTo>
                        <a:lnTo>
                          <a:pt x="63" y="16"/>
                        </a:lnTo>
                        <a:lnTo>
                          <a:pt x="51" y="16"/>
                        </a:lnTo>
                        <a:lnTo>
                          <a:pt x="39" y="16"/>
                        </a:lnTo>
                        <a:lnTo>
                          <a:pt x="28" y="16"/>
                        </a:lnTo>
                        <a:lnTo>
                          <a:pt x="18" y="15"/>
                        </a:lnTo>
                        <a:lnTo>
                          <a:pt x="11" y="14"/>
                        </a:lnTo>
                        <a:lnTo>
                          <a:pt x="4" y="13"/>
                        </a:lnTo>
                        <a:lnTo>
                          <a:pt x="0" y="10"/>
                        </a:lnTo>
                        <a:lnTo>
                          <a:pt x="0" y="8"/>
                        </a:lnTo>
                      </a:path>
                    </a:pathLst>
                  </a:custGeom>
                  <a:solidFill>
                    <a:srgbClr val="FFFFFF"/>
                  </a:solidFill>
                  <a:ln w="12700" cap="rnd">
                    <a:solidFill>
                      <a:schemeClr val="tx1"/>
                    </a:solidFill>
                    <a:round/>
                    <a:headEnd/>
                    <a:tailEnd/>
                  </a:ln>
                </p:spPr>
                <p:txBody>
                  <a:bodyPr/>
                  <a:lstStyle/>
                  <a:p>
                    <a:endParaRPr lang="ja-JP" altLang="en-US"/>
                  </a:p>
                </p:txBody>
              </p:sp>
              <p:sp>
                <p:nvSpPr>
                  <p:cNvPr id="178750" name="Freeform 278"/>
                  <p:cNvSpPr>
                    <a:spLocks/>
                  </p:cNvSpPr>
                  <p:nvPr/>
                </p:nvSpPr>
                <p:spPr bwMode="auto">
                  <a:xfrm>
                    <a:off x="791" y="3481"/>
                    <a:ext cx="46" cy="10"/>
                  </a:xfrm>
                  <a:custGeom>
                    <a:avLst/>
                    <a:gdLst>
                      <a:gd name="T0" fmla="*/ 0 w 104"/>
                      <a:gd name="T1" fmla="*/ 1 h 17"/>
                      <a:gd name="T2" fmla="*/ 0 w 104"/>
                      <a:gd name="T3" fmla="*/ 1 h 17"/>
                      <a:gd name="T4" fmla="*/ 0 w 104"/>
                      <a:gd name="T5" fmla="*/ 1 h 17"/>
                      <a:gd name="T6" fmla="*/ 0 w 104"/>
                      <a:gd name="T7" fmla="*/ 1 h 17"/>
                      <a:gd name="T8" fmla="*/ 0 w 104"/>
                      <a:gd name="T9" fmla="*/ 1 h 17"/>
                      <a:gd name="T10" fmla="*/ 0 w 104"/>
                      <a:gd name="T11" fmla="*/ 1 h 17"/>
                      <a:gd name="T12" fmla="*/ 0 w 104"/>
                      <a:gd name="T13" fmla="*/ 0 h 17"/>
                      <a:gd name="T14" fmla="*/ 0 w 104"/>
                      <a:gd name="T15" fmla="*/ 0 h 17"/>
                      <a:gd name="T16" fmla="*/ 0 w 104"/>
                      <a:gd name="T17" fmla="*/ 0 h 17"/>
                      <a:gd name="T18" fmla="*/ 0 w 104"/>
                      <a:gd name="T19" fmla="*/ 1 h 17"/>
                      <a:gd name="T20" fmla="*/ 0 w 104"/>
                      <a:gd name="T21" fmla="*/ 1 h 17"/>
                      <a:gd name="T22" fmla="*/ 0 w 104"/>
                      <a:gd name="T23" fmla="*/ 1 h 17"/>
                      <a:gd name="T24" fmla="*/ 0 w 104"/>
                      <a:gd name="T25" fmla="*/ 1 h 17"/>
                      <a:gd name="T26" fmla="*/ 0 w 104"/>
                      <a:gd name="T27" fmla="*/ 1 h 17"/>
                      <a:gd name="T28" fmla="*/ 0 w 104"/>
                      <a:gd name="T29" fmla="*/ 1 h 17"/>
                      <a:gd name="T30" fmla="*/ 0 w 104"/>
                      <a:gd name="T31" fmla="*/ 1 h 17"/>
                      <a:gd name="T32" fmla="*/ 0 w 104"/>
                      <a:gd name="T33" fmla="*/ 1 h 17"/>
                      <a:gd name="T34" fmla="*/ 0 w 104"/>
                      <a:gd name="T35" fmla="*/ 1 h 17"/>
                      <a:gd name="T36" fmla="*/ 0 w 104"/>
                      <a:gd name="T37" fmla="*/ 1 h 17"/>
                      <a:gd name="T38" fmla="*/ 0 w 104"/>
                      <a:gd name="T39" fmla="*/ 1 h 17"/>
                      <a:gd name="T40" fmla="*/ 0 w 104"/>
                      <a:gd name="T41" fmla="*/ 1 h 17"/>
                      <a:gd name="T42" fmla="*/ 0 w 104"/>
                      <a:gd name="T43" fmla="*/ 1 h 17"/>
                      <a:gd name="T44" fmla="*/ 0 w 104"/>
                      <a:gd name="T45" fmla="*/ 1 h 17"/>
                      <a:gd name="T46" fmla="*/ 0 w 104"/>
                      <a:gd name="T47" fmla="*/ 1 h 17"/>
                      <a:gd name="T48" fmla="*/ 0 w 104"/>
                      <a:gd name="T49" fmla="*/ 1 h 17"/>
                      <a:gd name="T50" fmla="*/ 0 w 104"/>
                      <a:gd name="T51" fmla="*/ 1 h 17"/>
                      <a:gd name="T52" fmla="*/ 0 w 104"/>
                      <a:gd name="T53" fmla="*/ 1 h 17"/>
                      <a:gd name="T54" fmla="*/ 0 w 104"/>
                      <a:gd name="T55" fmla="*/ 1 h 17"/>
                      <a:gd name="T56" fmla="*/ 0 w 104"/>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
                      <a:gd name="T88" fmla="*/ 0 h 17"/>
                      <a:gd name="T89" fmla="*/ 104 w 104"/>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 h="17">
                        <a:moveTo>
                          <a:pt x="0" y="8"/>
                        </a:moveTo>
                        <a:lnTo>
                          <a:pt x="1" y="7"/>
                        </a:lnTo>
                        <a:lnTo>
                          <a:pt x="4" y="5"/>
                        </a:lnTo>
                        <a:lnTo>
                          <a:pt x="10" y="3"/>
                        </a:lnTo>
                        <a:lnTo>
                          <a:pt x="18" y="2"/>
                        </a:lnTo>
                        <a:lnTo>
                          <a:pt x="28" y="1"/>
                        </a:lnTo>
                        <a:lnTo>
                          <a:pt x="39" y="0"/>
                        </a:lnTo>
                        <a:lnTo>
                          <a:pt x="51" y="0"/>
                        </a:lnTo>
                        <a:lnTo>
                          <a:pt x="62" y="0"/>
                        </a:lnTo>
                        <a:lnTo>
                          <a:pt x="73" y="1"/>
                        </a:lnTo>
                        <a:lnTo>
                          <a:pt x="83" y="2"/>
                        </a:lnTo>
                        <a:lnTo>
                          <a:pt x="91" y="3"/>
                        </a:lnTo>
                        <a:lnTo>
                          <a:pt x="97" y="5"/>
                        </a:lnTo>
                        <a:lnTo>
                          <a:pt x="101" y="7"/>
                        </a:lnTo>
                        <a:lnTo>
                          <a:pt x="103" y="8"/>
                        </a:lnTo>
                        <a:lnTo>
                          <a:pt x="101" y="10"/>
                        </a:lnTo>
                        <a:lnTo>
                          <a:pt x="97" y="13"/>
                        </a:lnTo>
                        <a:lnTo>
                          <a:pt x="91" y="14"/>
                        </a:lnTo>
                        <a:lnTo>
                          <a:pt x="83" y="15"/>
                        </a:lnTo>
                        <a:lnTo>
                          <a:pt x="73" y="16"/>
                        </a:lnTo>
                        <a:lnTo>
                          <a:pt x="62" y="16"/>
                        </a:lnTo>
                        <a:lnTo>
                          <a:pt x="51" y="16"/>
                        </a:lnTo>
                        <a:lnTo>
                          <a:pt x="39" y="16"/>
                        </a:lnTo>
                        <a:lnTo>
                          <a:pt x="28" y="16"/>
                        </a:lnTo>
                        <a:lnTo>
                          <a:pt x="18" y="15"/>
                        </a:lnTo>
                        <a:lnTo>
                          <a:pt x="10" y="14"/>
                        </a:lnTo>
                        <a:lnTo>
                          <a:pt x="4" y="13"/>
                        </a:lnTo>
                        <a:lnTo>
                          <a:pt x="1" y="10"/>
                        </a:lnTo>
                        <a:lnTo>
                          <a:pt x="0" y="8"/>
                        </a:lnTo>
                      </a:path>
                    </a:pathLst>
                  </a:custGeom>
                  <a:solidFill>
                    <a:srgbClr val="FFFFFF"/>
                  </a:solidFill>
                  <a:ln w="12700" cap="rnd">
                    <a:solidFill>
                      <a:schemeClr val="tx1"/>
                    </a:solidFill>
                    <a:round/>
                    <a:headEnd/>
                    <a:tailEnd/>
                  </a:ln>
                </p:spPr>
                <p:txBody>
                  <a:bodyPr/>
                  <a:lstStyle/>
                  <a:p>
                    <a:endParaRPr lang="ja-JP" altLang="en-US"/>
                  </a:p>
                </p:txBody>
              </p:sp>
              <p:sp>
                <p:nvSpPr>
                  <p:cNvPr id="178751" name="Freeform 279"/>
                  <p:cNvSpPr>
                    <a:spLocks/>
                  </p:cNvSpPr>
                  <p:nvPr/>
                </p:nvSpPr>
                <p:spPr bwMode="auto">
                  <a:xfrm>
                    <a:off x="824" y="3458"/>
                    <a:ext cx="46" cy="9"/>
                  </a:xfrm>
                  <a:custGeom>
                    <a:avLst/>
                    <a:gdLst>
                      <a:gd name="T0" fmla="*/ 0 w 105"/>
                      <a:gd name="T1" fmla="*/ 1 h 17"/>
                      <a:gd name="T2" fmla="*/ 0 w 105"/>
                      <a:gd name="T3" fmla="*/ 1 h 17"/>
                      <a:gd name="T4" fmla="*/ 0 w 105"/>
                      <a:gd name="T5" fmla="*/ 1 h 17"/>
                      <a:gd name="T6" fmla="*/ 0 w 105"/>
                      <a:gd name="T7" fmla="*/ 1 h 17"/>
                      <a:gd name="T8" fmla="*/ 0 w 105"/>
                      <a:gd name="T9" fmla="*/ 1 h 17"/>
                      <a:gd name="T10" fmla="*/ 0 w 105"/>
                      <a:gd name="T11" fmla="*/ 1 h 17"/>
                      <a:gd name="T12" fmla="*/ 0 w 105"/>
                      <a:gd name="T13" fmla="*/ 0 h 17"/>
                      <a:gd name="T14" fmla="*/ 0 w 105"/>
                      <a:gd name="T15" fmla="*/ 0 h 17"/>
                      <a:gd name="T16" fmla="*/ 0 w 105"/>
                      <a:gd name="T17" fmla="*/ 0 h 17"/>
                      <a:gd name="T18" fmla="*/ 0 w 105"/>
                      <a:gd name="T19" fmla="*/ 1 h 17"/>
                      <a:gd name="T20" fmla="*/ 0 w 105"/>
                      <a:gd name="T21" fmla="*/ 1 h 17"/>
                      <a:gd name="T22" fmla="*/ 0 w 105"/>
                      <a:gd name="T23" fmla="*/ 1 h 17"/>
                      <a:gd name="T24" fmla="*/ 0 w 105"/>
                      <a:gd name="T25" fmla="*/ 1 h 17"/>
                      <a:gd name="T26" fmla="*/ 0 w 105"/>
                      <a:gd name="T27" fmla="*/ 1 h 17"/>
                      <a:gd name="T28" fmla="*/ 0 w 105"/>
                      <a:gd name="T29" fmla="*/ 1 h 17"/>
                      <a:gd name="T30" fmla="*/ 0 w 105"/>
                      <a:gd name="T31" fmla="*/ 1 h 17"/>
                      <a:gd name="T32" fmla="*/ 0 w 105"/>
                      <a:gd name="T33" fmla="*/ 1 h 17"/>
                      <a:gd name="T34" fmla="*/ 0 w 105"/>
                      <a:gd name="T35" fmla="*/ 1 h 17"/>
                      <a:gd name="T36" fmla="*/ 0 w 105"/>
                      <a:gd name="T37" fmla="*/ 1 h 17"/>
                      <a:gd name="T38" fmla="*/ 0 w 105"/>
                      <a:gd name="T39" fmla="*/ 1 h 17"/>
                      <a:gd name="T40" fmla="*/ 0 w 105"/>
                      <a:gd name="T41" fmla="*/ 1 h 17"/>
                      <a:gd name="T42" fmla="*/ 0 w 105"/>
                      <a:gd name="T43" fmla="*/ 1 h 17"/>
                      <a:gd name="T44" fmla="*/ 0 w 105"/>
                      <a:gd name="T45" fmla="*/ 1 h 17"/>
                      <a:gd name="T46" fmla="*/ 0 w 105"/>
                      <a:gd name="T47" fmla="*/ 1 h 17"/>
                      <a:gd name="T48" fmla="*/ 0 w 105"/>
                      <a:gd name="T49" fmla="*/ 1 h 17"/>
                      <a:gd name="T50" fmla="*/ 0 w 105"/>
                      <a:gd name="T51" fmla="*/ 1 h 17"/>
                      <a:gd name="T52" fmla="*/ 0 w 105"/>
                      <a:gd name="T53" fmla="*/ 1 h 17"/>
                      <a:gd name="T54" fmla="*/ 0 w 105"/>
                      <a:gd name="T55" fmla="*/ 1 h 17"/>
                      <a:gd name="T56" fmla="*/ 0 w 105"/>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17"/>
                      <a:gd name="T89" fmla="*/ 105 w 105"/>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17">
                        <a:moveTo>
                          <a:pt x="0" y="9"/>
                        </a:moveTo>
                        <a:lnTo>
                          <a:pt x="1" y="7"/>
                        </a:lnTo>
                        <a:lnTo>
                          <a:pt x="5" y="5"/>
                        </a:lnTo>
                        <a:lnTo>
                          <a:pt x="11" y="3"/>
                        </a:lnTo>
                        <a:lnTo>
                          <a:pt x="19" y="2"/>
                        </a:lnTo>
                        <a:lnTo>
                          <a:pt x="29" y="1"/>
                        </a:lnTo>
                        <a:lnTo>
                          <a:pt x="41" y="0"/>
                        </a:lnTo>
                        <a:lnTo>
                          <a:pt x="52" y="0"/>
                        </a:lnTo>
                        <a:lnTo>
                          <a:pt x="64" y="0"/>
                        </a:lnTo>
                        <a:lnTo>
                          <a:pt x="74" y="1"/>
                        </a:lnTo>
                        <a:lnTo>
                          <a:pt x="85" y="2"/>
                        </a:lnTo>
                        <a:lnTo>
                          <a:pt x="93" y="3"/>
                        </a:lnTo>
                        <a:lnTo>
                          <a:pt x="99" y="5"/>
                        </a:lnTo>
                        <a:lnTo>
                          <a:pt x="103" y="7"/>
                        </a:lnTo>
                        <a:lnTo>
                          <a:pt x="104" y="9"/>
                        </a:lnTo>
                        <a:lnTo>
                          <a:pt x="103" y="10"/>
                        </a:lnTo>
                        <a:lnTo>
                          <a:pt x="99" y="13"/>
                        </a:lnTo>
                        <a:lnTo>
                          <a:pt x="93" y="14"/>
                        </a:lnTo>
                        <a:lnTo>
                          <a:pt x="85" y="15"/>
                        </a:lnTo>
                        <a:lnTo>
                          <a:pt x="74" y="16"/>
                        </a:lnTo>
                        <a:lnTo>
                          <a:pt x="64" y="16"/>
                        </a:lnTo>
                        <a:lnTo>
                          <a:pt x="52" y="16"/>
                        </a:lnTo>
                        <a:lnTo>
                          <a:pt x="41" y="16"/>
                        </a:lnTo>
                        <a:lnTo>
                          <a:pt x="29" y="16"/>
                        </a:lnTo>
                        <a:lnTo>
                          <a:pt x="19" y="15"/>
                        </a:lnTo>
                        <a:lnTo>
                          <a:pt x="11" y="14"/>
                        </a:lnTo>
                        <a:lnTo>
                          <a:pt x="5" y="13"/>
                        </a:lnTo>
                        <a:lnTo>
                          <a:pt x="1" y="10"/>
                        </a:lnTo>
                        <a:lnTo>
                          <a:pt x="0" y="9"/>
                        </a:lnTo>
                      </a:path>
                    </a:pathLst>
                  </a:custGeom>
                  <a:solidFill>
                    <a:srgbClr val="FFFFFF"/>
                  </a:solidFill>
                  <a:ln w="12700" cap="rnd">
                    <a:solidFill>
                      <a:schemeClr val="tx1"/>
                    </a:solidFill>
                    <a:round/>
                    <a:headEnd/>
                    <a:tailEnd/>
                  </a:ln>
                </p:spPr>
                <p:txBody>
                  <a:bodyPr/>
                  <a:lstStyle/>
                  <a:p>
                    <a:endParaRPr lang="ja-JP" altLang="en-US"/>
                  </a:p>
                </p:txBody>
              </p:sp>
              <p:sp>
                <p:nvSpPr>
                  <p:cNvPr id="178752" name="Freeform 280"/>
                  <p:cNvSpPr>
                    <a:spLocks/>
                  </p:cNvSpPr>
                  <p:nvPr/>
                </p:nvSpPr>
                <p:spPr bwMode="auto">
                  <a:xfrm>
                    <a:off x="968" y="3458"/>
                    <a:ext cx="45" cy="9"/>
                  </a:xfrm>
                  <a:custGeom>
                    <a:avLst/>
                    <a:gdLst>
                      <a:gd name="T0" fmla="*/ 0 w 104"/>
                      <a:gd name="T1" fmla="*/ 1 h 17"/>
                      <a:gd name="T2" fmla="*/ 0 w 104"/>
                      <a:gd name="T3" fmla="*/ 1 h 17"/>
                      <a:gd name="T4" fmla="*/ 0 w 104"/>
                      <a:gd name="T5" fmla="*/ 1 h 17"/>
                      <a:gd name="T6" fmla="*/ 0 w 104"/>
                      <a:gd name="T7" fmla="*/ 1 h 17"/>
                      <a:gd name="T8" fmla="*/ 0 w 104"/>
                      <a:gd name="T9" fmla="*/ 1 h 17"/>
                      <a:gd name="T10" fmla="*/ 0 w 104"/>
                      <a:gd name="T11" fmla="*/ 1 h 17"/>
                      <a:gd name="T12" fmla="*/ 0 w 104"/>
                      <a:gd name="T13" fmla="*/ 0 h 17"/>
                      <a:gd name="T14" fmla="*/ 0 w 104"/>
                      <a:gd name="T15" fmla="*/ 0 h 17"/>
                      <a:gd name="T16" fmla="*/ 0 w 104"/>
                      <a:gd name="T17" fmla="*/ 0 h 17"/>
                      <a:gd name="T18" fmla="*/ 0 w 104"/>
                      <a:gd name="T19" fmla="*/ 1 h 17"/>
                      <a:gd name="T20" fmla="*/ 0 w 104"/>
                      <a:gd name="T21" fmla="*/ 1 h 17"/>
                      <a:gd name="T22" fmla="*/ 0 w 104"/>
                      <a:gd name="T23" fmla="*/ 1 h 17"/>
                      <a:gd name="T24" fmla="*/ 0 w 104"/>
                      <a:gd name="T25" fmla="*/ 1 h 17"/>
                      <a:gd name="T26" fmla="*/ 0 w 104"/>
                      <a:gd name="T27" fmla="*/ 1 h 17"/>
                      <a:gd name="T28" fmla="*/ 0 w 104"/>
                      <a:gd name="T29" fmla="*/ 1 h 17"/>
                      <a:gd name="T30" fmla="*/ 0 w 104"/>
                      <a:gd name="T31" fmla="*/ 1 h 17"/>
                      <a:gd name="T32" fmla="*/ 0 w 104"/>
                      <a:gd name="T33" fmla="*/ 1 h 17"/>
                      <a:gd name="T34" fmla="*/ 0 w 104"/>
                      <a:gd name="T35" fmla="*/ 1 h 17"/>
                      <a:gd name="T36" fmla="*/ 0 w 104"/>
                      <a:gd name="T37" fmla="*/ 1 h 17"/>
                      <a:gd name="T38" fmla="*/ 0 w 104"/>
                      <a:gd name="T39" fmla="*/ 1 h 17"/>
                      <a:gd name="T40" fmla="*/ 0 w 104"/>
                      <a:gd name="T41" fmla="*/ 1 h 17"/>
                      <a:gd name="T42" fmla="*/ 0 w 104"/>
                      <a:gd name="T43" fmla="*/ 1 h 17"/>
                      <a:gd name="T44" fmla="*/ 0 w 104"/>
                      <a:gd name="T45" fmla="*/ 1 h 17"/>
                      <a:gd name="T46" fmla="*/ 0 w 104"/>
                      <a:gd name="T47" fmla="*/ 1 h 17"/>
                      <a:gd name="T48" fmla="*/ 0 w 104"/>
                      <a:gd name="T49" fmla="*/ 1 h 17"/>
                      <a:gd name="T50" fmla="*/ 0 w 104"/>
                      <a:gd name="T51" fmla="*/ 1 h 17"/>
                      <a:gd name="T52" fmla="*/ 0 w 104"/>
                      <a:gd name="T53" fmla="*/ 1 h 17"/>
                      <a:gd name="T54" fmla="*/ 0 w 104"/>
                      <a:gd name="T55" fmla="*/ 1 h 17"/>
                      <a:gd name="T56" fmla="*/ 0 w 104"/>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
                      <a:gd name="T88" fmla="*/ 0 h 17"/>
                      <a:gd name="T89" fmla="*/ 104 w 104"/>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 h="17">
                        <a:moveTo>
                          <a:pt x="0" y="9"/>
                        </a:moveTo>
                        <a:lnTo>
                          <a:pt x="0" y="7"/>
                        </a:lnTo>
                        <a:lnTo>
                          <a:pt x="4" y="5"/>
                        </a:lnTo>
                        <a:lnTo>
                          <a:pt x="10" y="3"/>
                        </a:lnTo>
                        <a:lnTo>
                          <a:pt x="18" y="2"/>
                        </a:lnTo>
                        <a:lnTo>
                          <a:pt x="29" y="1"/>
                        </a:lnTo>
                        <a:lnTo>
                          <a:pt x="39" y="0"/>
                        </a:lnTo>
                        <a:lnTo>
                          <a:pt x="51" y="0"/>
                        </a:lnTo>
                        <a:lnTo>
                          <a:pt x="63" y="0"/>
                        </a:lnTo>
                        <a:lnTo>
                          <a:pt x="74" y="1"/>
                        </a:lnTo>
                        <a:lnTo>
                          <a:pt x="84" y="2"/>
                        </a:lnTo>
                        <a:lnTo>
                          <a:pt x="92" y="3"/>
                        </a:lnTo>
                        <a:lnTo>
                          <a:pt x="98" y="5"/>
                        </a:lnTo>
                        <a:lnTo>
                          <a:pt x="101" y="7"/>
                        </a:lnTo>
                        <a:lnTo>
                          <a:pt x="103" y="9"/>
                        </a:lnTo>
                        <a:lnTo>
                          <a:pt x="101" y="10"/>
                        </a:lnTo>
                        <a:lnTo>
                          <a:pt x="98" y="13"/>
                        </a:lnTo>
                        <a:lnTo>
                          <a:pt x="92" y="14"/>
                        </a:lnTo>
                        <a:lnTo>
                          <a:pt x="84" y="15"/>
                        </a:lnTo>
                        <a:lnTo>
                          <a:pt x="74" y="16"/>
                        </a:lnTo>
                        <a:lnTo>
                          <a:pt x="63" y="16"/>
                        </a:lnTo>
                        <a:lnTo>
                          <a:pt x="51" y="16"/>
                        </a:lnTo>
                        <a:lnTo>
                          <a:pt x="39" y="16"/>
                        </a:lnTo>
                        <a:lnTo>
                          <a:pt x="29" y="16"/>
                        </a:lnTo>
                        <a:lnTo>
                          <a:pt x="18" y="15"/>
                        </a:lnTo>
                        <a:lnTo>
                          <a:pt x="10" y="14"/>
                        </a:lnTo>
                        <a:lnTo>
                          <a:pt x="4" y="13"/>
                        </a:lnTo>
                        <a:lnTo>
                          <a:pt x="0" y="10"/>
                        </a:lnTo>
                        <a:lnTo>
                          <a:pt x="0" y="9"/>
                        </a:lnTo>
                      </a:path>
                    </a:pathLst>
                  </a:custGeom>
                  <a:solidFill>
                    <a:srgbClr val="FFFFFF"/>
                  </a:solidFill>
                  <a:ln w="12700" cap="rnd">
                    <a:solidFill>
                      <a:schemeClr val="tx1"/>
                    </a:solidFill>
                    <a:round/>
                    <a:headEnd/>
                    <a:tailEnd/>
                  </a:ln>
                </p:spPr>
                <p:txBody>
                  <a:bodyPr/>
                  <a:lstStyle/>
                  <a:p>
                    <a:endParaRPr lang="ja-JP" altLang="en-US"/>
                  </a:p>
                </p:txBody>
              </p:sp>
              <p:sp>
                <p:nvSpPr>
                  <p:cNvPr id="178753" name="Freeform 281"/>
                  <p:cNvSpPr>
                    <a:spLocks/>
                  </p:cNvSpPr>
                  <p:nvPr/>
                </p:nvSpPr>
                <p:spPr bwMode="auto">
                  <a:xfrm>
                    <a:off x="878" y="3517"/>
                    <a:ext cx="8" cy="10"/>
                  </a:xfrm>
                  <a:custGeom>
                    <a:avLst/>
                    <a:gdLst>
                      <a:gd name="T0" fmla="*/ 0 w 19"/>
                      <a:gd name="T1" fmla="*/ 1 h 18"/>
                      <a:gd name="T2" fmla="*/ 0 w 19"/>
                      <a:gd name="T3" fmla="*/ 1 h 18"/>
                      <a:gd name="T4" fmla="*/ 0 w 19"/>
                      <a:gd name="T5" fmla="*/ 0 h 18"/>
                      <a:gd name="T6" fmla="*/ 0 w 19"/>
                      <a:gd name="T7" fmla="*/ 0 h 18"/>
                      <a:gd name="T8" fmla="*/ 0 w 19"/>
                      <a:gd name="T9" fmla="*/ 1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18" y="17"/>
                        </a:moveTo>
                        <a:lnTo>
                          <a:pt x="0" y="17"/>
                        </a:lnTo>
                        <a:lnTo>
                          <a:pt x="0" y="0"/>
                        </a:lnTo>
                        <a:lnTo>
                          <a:pt x="18" y="0"/>
                        </a:lnTo>
                        <a:lnTo>
                          <a:pt x="18" y="17"/>
                        </a:lnTo>
                      </a:path>
                    </a:pathLst>
                  </a:custGeom>
                  <a:solidFill>
                    <a:srgbClr val="FFFFFF"/>
                  </a:solidFill>
                  <a:ln w="9525" cap="rnd">
                    <a:solidFill>
                      <a:schemeClr val="tx1"/>
                    </a:solidFill>
                    <a:round/>
                    <a:headEnd/>
                    <a:tailEnd/>
                  </a:ln>
                </p:spPr>
                <p:txBody>
                  <a:bodyPr/>
                  <a:lstStyle/>
                  <a:p>
                    <a:endParaRPr lang="ja-JP" altLang="en-US"/>
                  </a:p>
                </p:txBody>
              </p:sp>
              <p:sp>
                <p:nvSpPr>
                  <p:cNvPr id="178754" name="Freeform 282"/>
                  <p:cNvSpPr>
                    <a:spLocks/>
                  </p:cNvSpPr>
                  <p:nvPr/>
                </p:nvSpPr>
                <p:spPr bwMode="auto">
                  <a:xfrm>
                    <a:off x="950" y="3518"/>
                    <a:ext cx="8" cy="9"/>
                  </a:xfrm>
                  <a:custGeom>
                    <a:avLst/>
                    <a:gdLst>
                      <a:gd name="T0" fmla="*/ 0 w 20"/>
                      <a:gd name="T1" fmla="*/ 1 h 17"/>
                      <a:gd name="T2" fmla="*/ 0 w 20"/>
                      <a:gd name="T3" fmla="*/ 1 h 17"/>
                      <a:gd name="T4" fmla="*/ 0 w 20"/>
                      <a:gd name="T5" fmla="*/ 0 h 17"/>
                      <a:gd name="T6" fmla="*/ 0 w 20"/>
                      <a:gd name="T7" fmla="*/ 0 h 17"/>
                      <a:gd name="T8" fmla="*/ 0 w 20"/>
                      <a:gd name="T9" fmla="*/ 1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19" y="16"/>
                        </a:moveTo>
                        <a:lnTo>
                          <a:pt x="0" y="16"/>
                        </a:lnTo>
                        <a:lnTo>
                          <a:pt x="0" y="0"/>
                        </a:lnTo>
                        <a:lnTo>
                          <a:pt x="19" y="0"/>
                        </a:lnTo>
                        <a:lnTo>
                          <a:pt x="19" y="16"/>
                        </a:lnTo>
                      </a:path>
                    </a:pathLst>
                  </a:custGeom>
                  <a:solidFill>
                    <a:srgbClr val="FFFFFF"/>
                  </a:solidFill>
                  <a:ln w="9525" cap="rnd">
                    <a:solidFill>
                      <a:schemeClr val="tx1"/>
                    </a:solidFill>
                    <a:round/>
                    <a:headEnd/>
                    <a:tailEnd/>
                  </a:ln>
                </p:spPr>
                <p:txBody>
                  <a:bodyPr/>
                  <a:lstStyle/>
                  <a:p>
                    <a:endParaRPr lang="ja-JP" altLang="en-US"/>
                  </a:p>
                </p:txBody>
              </p:sp>
              <p:sp>
                <p:nvSpPr>
                  <p:cNvPr id="178755" name="Freeform 283"/>
                  <p:cNvSpPr>
                    <a:spLocks/>
                  </p:cNvSpPr>
                  <p:nvPr/>
                </p:nvSpPr>
                <p:spPr bwMode="auto">
                  <a:xfrm>
                    <a:off x="876" y="3474"/>
                    <a:ext cx="79" cy="9"/>
                  </a:xfrm>
                  <a:custGeom>
                    <a:avLst/>
                    <a:gdLst>
                      <a:gd name="T0" fmla="*/ 0 w 178"/>
                      <a:gd name="T1" fmla="*/ 0 h 17"/>
                      <a:gd name="T2" fmla="*/ 0 w 178"/>
                      <a:gd name="T3" fmla="*/ 1 h 17"/>
                      <a:gd name="T4" fmla="*/ 0 w 178"/>
                      <a:gd name="T5" fmla="*/ 1 h 17"/>
                      <a:gd name="T6" fmla="*/ 0 w 178"/>
                      <a:gd name="T7" fmla="*/ 1 h 17"/>
                      <a:gd name="T8" fmla="*/ 0 w 178"/>
                      <a:gd name="T9" fmla="*/ 1 h 17"/>
                      <a:gd name="T10" fmla="*/ 0 w 178"/>
                      <a:gd name="T11" fmla="*/ 1 h 17"/>
                      <a:gd name="T12" fmla="*/ 0 w 178"/>
                      <a:gd name="T13" fmla="*/ 1 h 17"/>
                      <a:gd name="T14" fmla="*/ 0 w 178"/>
                      <a:gd name="T15" fmla="*/ 1 h 17"/>
                      <a:gd name="T16" fmla="*/ 0 w 178"/>
                      <a:gd name="T17" fmla="*/ 1 h 17"/>
                      <a:gd name="T18" fmla="*/ 0 w 178"/>
                      <a:gd name="T19" fmla="*/ 1 h 17"/>
                      <a:gd name="T20" fmla="*/ 0 w 178"/>
                      <a:gd name="T21" fmla="*/ 1 h 17"/>
                      <a:gd name="T22" fmla="*/ 0 w 178"/>
                      <a:gd name="T23" fmla="*/ 1 h 17"/>
                      <a:gd name="T24" fmla="*/ 0 w 178"/>
                      <a:gd name="T25" fmla="*/ 1 h 17"/>
                      <a:gd name="T26" fmla="*/ 0 w 178"/>
                      <a:gd name="T27" fmla="*/ 1 h 17"/>
                      <a:gd name="T28" fmla="*/ 0 w 178"/>
                      <a:gd name="T29" fmla="*/ 1 h 17"/>
                      <a:gd name="T30" fmla="*/ 0 w 178"/>
                      <a:gd name="T31" fmla="*/ 1 h 17"/>
                      <a:gd name="T32" fmla="*/ 0 w 178"/>
                      <a:gd name="T33" fmla="*/ 1 h 17"/>
                      <a:gd name="T34" fmla="*/ 0 w 178"/>
                      <a:gd name="T35" fmla="*/ 1 h 17"/>
                      <a:gd name="T36" fmla="*/ 0 w 17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
                      <a:gd name="T58" fmla="*/ 0 h 17"/>
                      <a:gd name="T59" fmla="*/ 178 w 17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 h="17">
                        <a:moveTo>
                          <a:pt x="177" y="0"/>
                        </a:moveTo>
                        <a:lnTo>
                          <a:pt x="175" y="3"/>
                        </a:lnTo>
                        <a:lnTo>
                          <a:pt x="171" y="6"/>
                        </a:lnTo>
                        <a:lnTo>
                          <a:pt x="165" y="9"/>
                        </a:lnTo>
                        <a:lnTo>
                          <a:pt x="156" y="11"/>
                        </a:lnTo>
                        <a:lnTo>
                          <a:pt x="146" y="13"/>
                        </a:lnTo>
                        <a:lnTo>
                          <a:pt x="133" y="14"/>
                        </a:lnTo>
                        <a:lnTo>
                          <a:pt x="119" y="16"/>
                        </a:lnTo>
                        <a:lnTo>
                          <a:pt x="104" y="16"/>
                        </a:lnTo>
                        <a:lnTo>
                          <a:pt x="88" y="16"/>
                        </a:lnTo>
                        <a:lnTo>
                          <a:pt x="74" y="16"/>
                        </a:lnTo>
                        <a:lnTo>
                          <a:pt x="58" y="16"/>
                        </a:lnTo>
                        <a:lnTo>
                          <a:pt x="44" y="14"/>
                        </a:lnTo>
                        <a:lnTo>
                          <a:pt x="32" y="13"/>
                        </a:lnTo>
                        <a:lnTo>
                          <a:pt x="21" y="11"/>
                        </a:lnTo>
                        <a:lnTo>
                          <a:pt x="13" y="9"/>
                        </a:lnTo>
                        <a:lnTo>
                          <a:pt x="6"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56" name="Freeform 284"/>
                  <p:cNvSpPr>
                    <a:spLocks/>
                  </p:cNvSpPr>
                  <p:nvPr/>
                </p:nvSpPr>
                <p:spPr bwMode="auto">
                  <a:xfrm>
                    <a:off x="877" y="3446"/>
                    <a:ext cx="77" cy="17"/>
                  </a:xfrm>
                  <a:custGeom>
                    <a:avLst/>
                    <a:gdLst>
                      <a:gd name="T0" fmla="*/ 0 w 174"/>
                      <a:gd name="T1" fmla="*/ 1 h 29"/>
                      <a:gd name="T2" fmla="*/ 0 w 174"/>
                      <a:gd name="T3" fmla="*/ 1 h 29"/>
                      <a:gd name="T4" fmla="*/ 0 w 174"/>
                      <a:gd name="T5" fmla="*/ 0 h 29"/>
                      <a:gd name="T6" fmla="*/ 0 w 174"/>
                      <a:gd name="T7" fmla="*/ 0 h 29"/>
                      <a:gd name="T8" fmla="*/ 0 w 174"/>
                      <a:gd name="T9" fmla="*/ 1 h 29"/>
                      <a:gd name="T10" fmla="*/ 0 60000 65536"/>
                      <a:gd name="T11" fmla="*/ 0 60000 65536"/>
                      <a:gd name="T12" fmla="*/ 0 60000 65536"/>
                      <a:gd name="T13" fmla="*/ 0 60000 65536"/>
                      <a:gd name="T14" fmla="*/ 0 60000 65536"/>
                      <a:gd name="T15" fmla="*/ 0 w 174"/>
                      <a:gd name="T16" fmla="*/ 0 h 29"/>
                      <a:gd name="T17" fmla="*/ 174 w 174"/>
                      <a:gd name="T18" fmla="*/ 29 h 29"/>
                    </a:gdLst>
                    <a:ahLst/>
                    <a:cxnLst>
                      <a:cxn ang="T10">
                        <a:pos x="T0" y="T1"/>
                      </a:cxn>
                      <a:cxn ang="T11">
                        <a:pos x="T2" y="T3"/>
                      </a:cxn>
                      <a:cxn ang="T12">
                        <a:pos x="T4" y="T5"/>
                      </a:cxn>
                      <a:cxn ang="T13">
                        <a:pos x="T6" y="T7"/>
                      </a:cxn>
                      <a:cxn ang="T14">
                        <a:pos x="T8" y="T9"/>
                      </a:cxn>
                    </a:cxnLst>
                    <a:rect l="T15" t="T16" r="T17" b="T18"/>
                    <a:pathLst>
                      <a:path w="174" h="29">
                        <a:moveTo>
                          <a:pt x="173" y="28"/>
                        </a:moveTo>
                        <a:lnTo>
                          <a:pt x="0" y="28"/>
                        </a:lnTo>
                        <a:lnTo>
                          <a:pt x="0" y="0"/>
                        </a:lnTo>
                        <a:lnTo>
                          <a:pt x="173" y="0"/>
                        </a:lnTo>
                        <a:lnTo>
                          <a:pt x="173" y="28"/>
                        </a:lnTo>
                      </a:path>
                    </a:pathLst>
                  </a:custGeom>
                  <a:solidFill>
                    <a:srgbClr val="FFFFFF"/>
                  </a:solidFill>
                  <a:ln w="9525" cap="rnd">
                    <a:solidFill>
                      <a:schemeClr val="tx1"/>
                    </a:solidFill>
                    <a:round/>
                    <a:headEnd/>
                    <a:tailEnd/>
                  </a:ln>
                </p:spPr>
                <p:txBody>
                  <a:bodyPr/>
                  <a:lstStyle/>
                  <a:p>
                    <a:endParaRPr lang="ja-JP" altLang="en-US"/>
                  </a:p>
                </p:txBody>
              </p:sp>
              <p:sp>
                <p:nvSpPr>
                  <p:cNvPr id="178757" name="Freeform 285"/>
                  <p:cNvSpPr>
                    <a:spLocks/>
                  </p:cNvSpPr>
                  <p:nvPr/>
                </p:nvSpPr>
                <p:spPr bwMode="auto">
                  <a:xfrm>
                    <a:off x="884" y="3441"/>
                    <a:ext cx="8" cy="10"/>
                  </a:xfrm>
                  <a:custGeom>
                    <a:avLst/>
                    <a:gdLst>
                      <a:gd name="T0" fmla="*/ 0 w 19"/>
                      <a:gd name="T1" fmla="*/ 1 h 17"/>
                      <a:gd name="T2" fmla="*/ 0 w 19"/>
                      <a:gd name="T3" fmla="*/ 1 h 17"/>
                      <a:gd name="T4" fmla="*/ 0 w 19"/>
                      <a:gd name="T5" fmla="*/ 0 h 17"/>
                      <a:gd name="T6" fmla="*/ 0 w 19"/>
                      <a:gd name="T7" fmla="*/ 1 h 17"/>
                      <a:gd name="T8" fmla="*/ 0 w 19"/>
                      <a:gd name="T9" fmla="*/ 1 h 17"/>
                      <a:gd name="T10" fmla="*/ 0 60000 65536"/>
                      <a:gd name="T11" fmla="*/ 0 60000 65536"/>
                      <a:gd name="T12" fmla="*/ 0 60000 65536"/>
                      <a:gd name="T13" fmla="*/ 0 60000 65536"/>
                      <a:gd name="T14" fmla="*/ 0 60000 65536"/>
                      <a:gd name="T15" fmla="*/ 0 w 19"/>
                      <a:gd name="T16" fmla="*/ 0 h 17"/>
                      <a:gd name="T17" fmla="*/ 19 w 19"/>
                      <a:gd name="T18" fmla="*/ 17 h 17"/>
                    </a:gdLst>
                    <a:ahLst/>
                    <a:cxnLst>
                      <a:cxn ang="T10">
                        <a:pos x="T0" y="T1"/>
                      </a:cxn>
                      <a:cxn ang="T11">
                        <a:pos x="T2" y="T3"/>
                      </a:cxn>
                      <a:cxn ang="T12">
                        <a:pos x="T4" y="T5"/>
                      </a:cxn>
                      <a:cxn ang="T13">
                        <a:pos x="T6" y="T7"/>
                      </a:cxn>
                      <a:cxn ang="T14">
                        <a:pos x="T8" y="T9"/>
                      </a:cxn>
                    </a:cxnLst>
                    <a:rect l="T15" t="T16" r="T17" b="T18"/>
                    <a:pathLst>
                      <a:path w="19" h="17">
                        <a:moveTo>
                          <a:pt x="13" y="16"/>
                        </a:moveTo>
                        <a:lnTo>
                          <a:pt x="0" y="13"/>
                        </a:lnTo>
                        <a:lnTo>
                          <a:pt x="4" y="0"/>
                        </a:lnTo>
                        <a:lnTo>
                          <a:pt x="18" y="3"/>
                        </a:lnTo>
                        <a:lnTo>
                          <a:pt x="13" y="16"/>
                        </a:lnTo>
                      </a:path>
                    </a:pathLst>
                  </a:custGeom>
                  <a:solidFill>
                    <a:srgbClr val="FFFFFF"/>
                  </a:solidFill>
                  <a:ln w="9525" cap="rnd">
                    <a:solidFill>
                      <a:schemeClr val="tx1"/>
                    </a:solidFill>
                    <a:round/>
                    <a:headEnd/>
                    <a:tailEnd/>
                  </a:ln>
                </p:spPr>
                <p:txBody>
                  <a:bodyPr/>
                  <a:lstStyle/>
                  <a:p>
                    <a:endParaRPr lang="ja-JP" altLang="en-US"/>
                  </a:p>
                </p:txBody>
              </p:sp>
              <p:sp>
                <p:nvSpPr>
                  <p:cNvPr id="178758" name="Freeform 286"/>
                  <p:cNvSpPr>
                    <a:spLocks/>
                  </p:cNvSpPr>
                  <p:nvPr/>
                </p:nvSpPr>
                <p:spPr bwMode="auto">
                  <a:xfrm>
                    <a:off x="940" y="3443"/>
                    <a:ext cx="9" cy="9"/>
                  </a:xfrm>
                  <a:custGeom>
                    <a:avLst/>
                    <a:gdLst>
                      <a:gd name="T0" fmla="*/ 0 w 20"/>
                      <a:gd name="T1" fmla="*/ 1 h 17"/>
                      <a:gd name="T2" fmla="*/ 0 w 20"/>
                      <a:gd name="T3" fmla="*/ 1 h 17"/>
                      <a:gd name="T4" fmla="*/ 0 w 20"/>
                      <a:gd name="T5" fmla="*/ 1 h 17"/>
                      <a:gd name="T6" fmla="*/ 0 w 20"/>
                      <a:gd name="T7" fmla="*/ 0 h 17"/>
                      <a:gd name="T8" fmla="*/ 0 w 20"/>
                      <a:gd name="T9" fmla="*/ 1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19" y="12"/>
                        </a:moveTo>
                        <a:lnTo>
                          <a:pt x="4" y="16"/>
                        </a:lnTo>
                        <a:lnTo>
                          <a:pt x="0" y="1"/>
                        </a:lnTo>
                        <a:lnTo>
                          <a:pt x="14" y="0"/>
                        </a:lnTo>
                        <a:lnTo>
                          <a:pt x="19" y="12"/>
                        </a:lnTo>
                      </a:path>
                    </a:pathLst>
                  </a:custGeom>
                  <a:solidFill>
                    <a:srgbClr val="FFFFFF"/>
                  </a:solidFill>
                  <a:ln w="9525" cap="rnd">
                    <a:solidFill>
                      <a:schemeClr val="tx1"/>
                    </a:solidFill>
                    <a:round/>
                    <a:headEnd/>
                    <a:tailEnd/>
                  </a:ln>
                </p:spPr>
                <p:txBody>
                  <a:bodyPr/>
                  <a:lstStyle/>
                  <a:p>
                    <a:endParaRPr lang="ja-JP" altLang="en-US"/>
                  </a:p>
                </p:txBody>
              </p:sp>
            </p:grpSp>
            <p:sp>
              <p:nvSpPr>
                <p:cNvPr id="178709" name="Freeform 287"/>
                <p:cNvSpPr>
                  <a:spLocks/>
                </p:cNvSpPr>
                <p:nvPr/>
              </p:nvSpPr>
              <p:spPr bwMode="auto">
                <a:xfrm>
                  <a:off x="1012" y="2655"/>
                  <a:ext cx="8" cy="9"/>
                </a:xfrm>
                <a:custGeom>
                  <a:avLst/>
                  <a:gdLst>
                    <a:gd name="T0" fmla="*/ 0 w 20"/>
                    <a:gd name="T1" fmla="*/ 1 h 17"/>
                    <a:gd name="T2" fmla="*/ 0 w 20"/>
                    <a:gd name="T3" fmla="*/ 1 h 17"/>
                    <a:gd name="T4" fmla="*/ 0 w 20"/>
                    <a:gd name="T5" fmla="*/ 1 h 17"/>
                    <a:gd name="T6" fmla="*/ 0 w 20"/>
                    <a:gd name="T7" fmla="*/ 0 h 17"/>
                    <a:gd name="T8" fmla="*/ 0 w 20"/>
                    <a:gd name="T9" fmla="*/ 1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0" y="11"/>
                      </a:moveTo>
                      <a:lnTo>
                        <a:pt x="7" y="16"/>
                      </a:lnTo>
                      <a:lnTo>
                        <a:pt x="19" y="6"/>
                      </a:lnTo>
                      <a:lnTo>
                        <a:pt x="12" y="0"/>
                      </a:lnTo>
                      <a:lnTo>
                        <a:pt x="0" y="11"/>
                      </a:lnTo>
                    </a:path>
                  </a:pathLst>
                </a:custGeom>
                <a:solidFill>
                  <a:srgbClr val="FFFFFF"/>
                </a:solidFill>
                <a:ln w="12700" cap="rnd">
                  <a:solidFill>
                    <a:schemeClr val="tx1"/>
                  </a:solidFill>
                  <a:round/>
                  <a:headEnd/>
                  <a:tailEnd/>
                </a:ln>
              </p:spPr>
              <p:txBody>
                <a:bodyPr/>
                <a:lstStyle/>
                <a:p>
                  <a:endParaRPr lang="ja-JP" altLang="en-US"/>
                </a:p>
              </p:txBody>
            </p:sp>
            <p:sp>
              <p:nvSpPr>
                <p:cNvPr id="178710" name="Freeform 288"/>
                <p:cNvSpPr>
                  <a:spLocks/>
                </p:cNvSpPr>
                <p:nvPr/>
              </p:nvSpPr>
              <p:spPr bwMode="auto">
                <a:xfrm>
                  <a:off x="1008" y="2660"/>
                  <a:ext cx="8" cy="10"/>
                </a:xfrm>
                <a:custGeom>
                  <a:avLst/>
                  <a:gdLst>
                    <a:gd name="T0" fmla="*/ 0 w 19"/>
                    <a:gd name="T1" fmla="*/ 1 h 17"/>
                    <a:gd name="T2" fmla="*/ 0 w 19"/>
                    <a:gd name="T3" fmla="*/ 1 h 17"/>
                    <a:gd name="T4" fmla="*/ 0 w 19"/>
                    <a:gd name="T5" fmla="*/ 1 h 17"/>
                    <a:gd name="T6" fmla="*/ 0 w 19"/>
                    <a:gd name="T7" fmla="*/ 0 h 17"/>
                    <a:gd name="T8" fmla="*/ 0 w 19"/>
                    <a:gd name="T9" fmla="*/ 1 h 17"/>
                    <a:gd name="T10" fmla="*/ 0 60000 65536"/>
                    <a:gd name="T11" fmla="*/ 0 60000 65536"/>
                    <a:gd name="T12" fmla="*/ 0 60000 65536"/>
                    <a:gd name="T13" fmla="*/ 0 60000 65536"/>
                    <a:gd name="T14" fmla="*/ 0 60000 65536"/>
                    <a:gd name="T15" fmla="*/ 0 w 19"/>
                    <a:gd name="T16" fmla="*/ 0 h 17"/>
                    <a:gd name="T17" fmla="*/ 19 w 19"/>
                    <a:gd name="T18" fmla="*/ 17 h 17"/>
                  </a:gdLst>
                  <a:ahLst/>
                  <a:cxnLst>
                    <a:cxn ang="T10">
                      <a:pos x="T0" y="T1"/>
                    </a:cxn>
                    <a:cxn ang="T11">
                      <a:pos x="T2" y="T3"/>
                    </a:cxn>
                    <a:cxn ang="T12">
                      <a:pos x="T4" y="T5"/>
                    </a:cxn>
                    <a:cxn ang="T13">
                      <a:pos x="T6" y="T7"/>
                    </a:cxn>
                    <a:cxn ang="T14">
                      <a:pos x="T8" y="T9"/>
                    </a:cxn>
                  </a:cxnLst>
                  <a:rect l="T15" t="T16" r="T17" b="T18"/>
                  <a:pathLst>
                    <a:path w="19" h="17">
                      <a:moveTo>
                        <a:pt x="0" y="13"/>
                      </a:moveTo>
                      <a:lnTo>
                        <a:pt x="5" y="16"/>
                      </a:lnTo>
                      <a:lnTo>
                        <a:pt x="18" y="4"/>
                      </a:lnTo>
                      <a:lnTo>
                        <a:pt x="12" y="0"/>
                      </a:lnTo>
                      <a:lnTo>
                        <a:pt x="0" y="13"/>
                      </a:lnTo>
                    </a:path>
                  </a:pathLst>
                </a:custGeom>
                <a:solidFill>
                  <a:srgbClr val="FFFFFF"/>
                </a:solidFill>
                <a:ln w="12700" cap="rnd">
                  <a:solidFill>
                    <a:schemeClr val="tx1"/>
                  </a:solidFill>
                  <a:round/>
                  <a:headEnd/>
                  <a:tailEnd/>
                </a:ln>
              </p:spPr>
              <p:txBody>
                <a:bodyPr/>
                <a:lstStyle/>
                <a:p>
                  <a:endParaRPr lang="ja-JP" altLang="en-US"/>
                </a:p>
              </p:txBody>
            </p:sp>
            <p:sp>
              <p:nvSpPr>
                <p:cNvPr id="178711" name="Line 289"/>
                <p:cNvSpPr>
                  <a:spLocks noChangeShapeType="1"/>
                </p:cNvSpPr>
                <p:nvPr/>
              </p:nvSpPr>
              <p:spPr bwMode="auto">
                <a:xfrm>
                  <a:off x="1120" y="2309"/>
                  <a:ext cx="38" cy="3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712" name="Line 290"/>
                <p:cNvSpPr>
                  <a:spLocks noChangeShapeType="1"/>
                </p:cNvSpPr>
                <p:nvPr/>
              </p:nvSpPr>
              <p:spPr bwMode="auto">
                <a:xfrm>
                  <a:off x="1070" y="2379"/>
                  <a:ext cx="37" cy="3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713" name="Freeform 291"/>
                <p:cNvSpPr>
                  <a:spLocks/>
                </p:cNvSpPr>
                <p:nvPr/>
              </p:nvSpPr>
              <p:spPr bwMode="auto">
                <a:xfrm>
                  <a:off x="1113" y="2354"/>
                  <a:ext cx="64" cy="74"/>
                </a:xfrm>
                <a:custGeom>
                  <a:avLst/>
                  <a:gdLst>
                    <a:gd name="T0" fmla="*/ 0 w 146"/>
                    <a:gd name="T1" fmla="*/ 1 h 131"/>
                    <a:gd name="T2" fmla="*/ 0 w 146"/>
                    <a:gd name="T3" fmla="*/ 1 h 131"/>
                    <a:gd name="T4" fmla="*/ 0 w 146"/>
                    <a:gd name="T5" fmla="*/ 1 h 131"/>
                    <a:gd name="T6" fmla="*/ 0 w 146"/>
                    <a:gd name="T7" fmla="*/ 0 h 131"/>
                    <a:gd name="T8" fmla="*/ 0 w 146"/>
                    <a:gd name="T9" fmla="*/ 1 h 131"/>
                    <a:gd name="T10" fmla="*/ 0 60000 65536"/>
                    <a:gd name="T11" fmla="*/ 0 60000 65536"/>
                    <a:gd name="T12" fmla="*/ 0 60000 65536"/>
                    <a:gd name="T13" fmla="*/ 0 60000 65536"/>
                    <a:gd name="T14" fmla="*/ 0 60000 65536"/>
                    <a:gd name="T15" fmla="*/ 0 w 146"/>
                    <a:gd name="T16" fmla="*/ 0 h 131"/>
                    <a:gd name="T17" fmla="*/ 146 w 146"/>
                    <a:gd name="T18" fmla="*/ 131 h 131"/>
                  </a:gdLst>
                  <a:ahLst/>
                  <a:cxnLst>
                    <a:cxn ang="T10">
                      <a:pos x="T0" y="T1"/>
                    </a:cxn>
                    <a:cxn ang="T11">
                      <a:pos x="T2" y="T3"/>
                    </a:cxn>
                    <a:cxn ang="T12">
                      <a:pos x="T4" y="T5"/>
                    </a:cxn>
                    <a:cxn ang="T13">
                      <a:pos x="T6" y="T7"/>
                    </a:cxn>
                    <a:cxn ang="T14">
                      <a:pos x="T8" y="T9"/>
                    </a:cxn>
                  </a:cxnLst>
                  <a:rect l="T15" t="T16" r="T17" b="T18"/>
                  <a:pathLst>
                    <a:path w="146" h="131">
                      <a:moveTo>
                        <a:pt x="145" y="16"/>
                      </a:moveTo>
                      <a:lnTo>
                        <a:pt x="23" y="130"/>
                      </a:lnTo>
                      <a:lnTo>
                        <a:pt x="0" y="115"/>
                      </a:lnTo>
                      <a:lnTo>
                        <a:pt x="121" y="0"/>
                      </a:lnTo>
                      <a:lnTo>
                        <a:pt x="145" y="16"/>
                      </a:lnTo>
                    </a:path>
                  </a:pathLst>
                </a:custGeom>
                <a:solidFill>
                  <a:srgbClr val="FFFFFF"/>
                </a:solidFill>
                <a:ln w="9525" cap="rnd">
                  <a:solidFill>
                    <a:schemeClr val="tx1"/>
                  </a:solidFill>
                  <a:round/>
                  <a:headEnd/>
                  <a:tailEnd/>
                </a:ln>
              </p:spPr>
              <p:txBody>
                <a:bodyPr/>
                <a:lstStyle/>
                <a:p>
                  <a:endParaRPr lang="ja-JP" altLang="en-US"/>
                </a:p>
              </p:txBody>
            </p:sp>
            <p:sp>
              <p:nvSpPr>
                <p:cNvPr id="178714" name="Freeform 292"/>
                <p:cNvSpPr>
                  <a:spLocks/>
                </p:cNvSpPr>
                <p:nvPr/>
              </p:nvSpPr>
              <p:spPr bwMode="auto">
                <a:xfrm>
                  <a:off x="1103" y="2344"/>
                  <a:ext cx="55" cy="66"/>
                </a:xfrm>
                <a:custGeom>
                  <a:avLst/>
                  <a:gdLst>
                    <a:gd name="T0" fmla="*/ 0 w 124"/>
                    <a:gd name="T1" fmla="*/ 0 h 118"/>
                    <a:gd name="T2" fmla="*/ 0 w 124"/>
                    <a:gd name="T3" fmla="*/ 1 h 118"/>
                    <a:gd name="T4" fmla="*/ 0 w 124"/>
                    <a:gd name="T5" fmla="*/ 1 h 118"/>
                    <a:gd name="T6" fmla="*/ 0 w 124"/>
                    <a:gd name="T7" fmla="*/ 1 h 118"/>
                    <a:gd name="T8" fmla="*/ 0 w 124"/>
                    <a:gd name="T9" fmla="*/ 1 h 118"/>
                    <a:gd name="T10" fmla="*/ 0 w 124"/>
                    <a:gd name="T11" fmla="*/ 1 h 118"/>
                    <a:gd name="T12" fmla="*/ 0 w 124"/>
                    <a:gd name="T13" fmla="*/ 1 h 118"/>
                    <a:gd name="T14" fmla="*/ 0 60000 65536"/>
                    <a:gd name="T15" fmla="*/ 0 60000 65536"/>
                    <a:gd name="T16" fmla="*/ 0 60000 65536"/>
                    <a:gd name="T17" fmla="*/ 0 60000 65536"/>
                    <a:gd name="T18" fmla="*/ 0 60000 65536"/>
                    <a:gd name="T19" fmla="*/ 0 60000 65536"/>
                    <a:gd name="T20" fmla="*/ 0 60000 65536"/>
                    <a:gd name="T21" fmla="*/ 0 w 124"/>
                    <a:gd name="T22" fmla="*/ 0 h 118"/>
                    <a:gd name="T23" fmla="*/ 124 w 124"/>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118">
                      <a:moveTo>
                        <a:pt x="123" y="0"/>
                      </a:moveTo>
                      <a:lnTo>
                        <a:pt x="107" y="22"/>
                      </a:lnTo>
                      <a:lnTo>
                        <a:pt x="89" y="43"/>
                      </a:lnTo>
                      <a:lnTo>
                        <a:pt x="70" y="64"/>
                      </a:lnTo>
                      <a:lnTo>
                        <a:pt x="48" y="82"/>
                      </a:lnTo>
                      <a:lnTo>
                        <a:pt x="25" y="100"/>
                      </a:lnTo>
                      <a:lnTo>
                        <a:pt x="0" y="117"/>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15" name="Line 293"/>
                <p:cNvSpPr>
                  <a:spLocks noChangeShapeType="1"/>
                </p:cNvSpPr>
                <p:nvPr/>
              </p:nvSpPr>
              <p:spPr bwMode="auto">
                <a:xfrm>
                  <a:off x="1111" y="2420"/>
                  <a:ext cx="25" cy="2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716" name="Freeform 294"/>
                <p:cNvSpPr>
                  <a:spLocks/>
                </p:cNvSpPr>
                <p:nvPr/>
              </p:nvSpPr>
              <p:spPr bwMode="auto">
                <a:xfrm>
                  <a:off x="1109" y="2350"/>
                  <a:ext cx="54" cy="66"/>
                </a:xfrm>
                <a:custGeom>
                  <a:avLst/>
                  <a:gdLst>
                    <a:gd name="T0" fmla="*/ 0 w 123"/>
                    <a:gd name="T1" fmla="*/ 0 h 118"/>
                    <a:gd name="T2" fmla="*/ 0 w 123"/>
                    <a:gd name="T3" fmla="*/ 1 h 118"/>
                    <a:gd name="T4" fmla="*/ 0 w 123"/>
                    <a:gd name="T5" fmla="*/ 1 h 118"/>
                    <a:gd name="T6" fmla="*/ 0 w 123"/>
                    <a:gd name="T7" fmla="*/ 1 h 118"/>
                    <a:gd name="T8" fmla="*/ 0 w 123"/>
                    <a:gd name="T9" fmla="*/ 1 h 118"/>
                    <a:gd name="T10" fmla="*/ 0 w 123"/>
                    <a:gd name="T11" fmla="*/ 1 h 118"/>
                    <a:gd name="T12" fmla="*/ 0 w 123"/>
                    <a:gd name="T13" fmla="*/ 1 h 118"/>
                    <a:gd name="T14" fmla="*/ 0 60000 65536"/>
                    <a:gd name="T15" fmla="*/ 0 60000 65536"/>
                    <a:gd name="T16" fmla="*/ 0 60000 65536"/>
                    <a:gd name="T17" fmla="*/ 0 60000 65536"/>
                    <a:gd name="T18" fmla="*/ 0 60000 65536"/>
                    <a:gd name="T19" fmla="*/ 0 60000 65536"/>
                    <a:gd name="T20" fmla="*/ 0 60000 65536"/>
                    <a:gd name="T21" fmla="*/ 0 w 123"/>
                    <a:gd name="T22" fmla="*/ 0 h 118"/>
                    <a:gd name="T23" fmla="*/ 123 w 123"/>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118">
                      <a:moveTo>
                        <a:pt x="122" y="0"/>
                      </a:moveTo>
                      <a:lnTo>
                        <a:pt x="106" y="22"/>
                      </a:lnTo>
                      <a:lnTo>
                        <a:pt x="89" y="43"/>
                      </a:lnTo>
                      <a:lnTo>
                        <a:pt x="68" y="64"/>
                      </a:lnTo>
                      <a:lnTo>
                        <a:pt x="47" y="82"/>
                      </a:lnTo>
                      <a:lnTo>
                        <a:pt x="24" y="100"/>
                      </a:lnTo>
                      <a:lnTo>
                        <a:pt x="0" y="117"/>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17" name="Freeform 295"/>
                <p:cNvSpPr>
                  <a:spLocks/>
                </p:cNvSpPr>
                <p:nvPr/>
              </p:nvSpPr>
              <p:spPr bwMode="auto">
                <a:xfrm>
                  <a:off x="1154" y="2347"/>
                  <a:ext cx="10" cy="10"/>
                </a:xfrm>
                <a:custGeom>
                  <a:avLst/>
                  <a:gdLst>
                    <a:gd name="T0" fmla="*/ 0 w 22"/>
                    <a:gd name="T1" fmla="*/ 0 h 17"/>
                    <a:gd name="T2" fmla="*/ 0 w 22"/>
                    <a:gd name="T3" fmla="*/ 1 h 17"/>
                    <a:gd name="T4" fmla="*/ 0 w 22"/>
                    <a:gd name="T5" fmla="*/ 1 h 17"/>
                    <a:gd name="T6" fmla="*/ 0 w 22"/>
                    <a:gd name="T7" fmla="*/ 1 h 17"/>
                    <a:gd name="T8" fmla="*/ 0 w 22"/>
                    <a:gd name="T9" fmla="*/ 1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0" y="0"/>
                      </a:moveTo>
                      <a:lnTo>
                        <a:pt x="3" y="11"/>
                      </a:lnTo>
                      <a:lnTo>
                        <a:pt x="6" y="16"/>
                      </a:lnTo>
                      <a:lnTo>
                        <a:pt x="10" y="16"/>
                      </a:lnTo>
                      <a:lnTo>
                        <a:pt x="21" y="8"/>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18" name="Freeform 296"/>
                <p:cNvSpPr>
                  <a:spLocks/>
                </p:cNvSpPr>
                <p:nvPr/>
              </p:nvSpPr>
              <p:spPr bwMode="auto">
                <a:xfrm>
                  <a:off x="1105" y="2410"/>
                  <a:ext cx="8" cy="10"/>
                </a:xfrm>
                <a:custGeom>
                  <a:avLst/>
                  <a:gdLst>
                    <a:gd name="T0" fmla="*/ 0 w 19"/>
                    <a:gd name="T1" fmla="*/ 0 h 18"/>
                    <a:gd name="T2" fmla="*/ 0 w 19"/>
                    <a:gd name="T3" fmla="*/ 1 h 18"/>
                    <a:gd name="T4" fmla="*/ 0 w 19"/>
                    <a:gd name="T5" fmla="*/ 1 h 18"/>
                    <a:gd name="T6" fmla="*/ 0 w 19"/>
                    <a:gd name="T7" fmla="*/ 1 h 18"/>
                    <a:gd name="T8" fmla="*/ 0 w 19"/>
                    <a:gd name="T9" fmla="*/ 1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0" y="0"/>
                      </a:moveTo>
                      <a:lnTo>
                        <a:pt x="7" y="2"/>
                      </a:lnTo>
                      <a:lnTo>
                        <a:pt x="15" y="5"/>
                      </a:lnTo>
                      <a:lnTo>
                        <a:pt x="18" y="7"/>
                      </a:lnTo>
                      <a:lnTo>
                        <a:pt x="15" y="17"/>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719" name="Freeform 297"/>
                <p:cNvSpPr>
                  <a:spLocks/>
                </p:cNvSpPr>
                <p:nvPr/>
              </p:nvSpPr>
              <p:spPr bwMode="auto">
                <a:xfrm>
                  <a:off x="1111" y="2643"/>
                  <a:ext cx="23" cy="23"/>
                </a:xfrm>
                <a:custGeom>
                  <a:avLst/>
                  <a:gdLst>
                    <a:gd name="T0" fmla="*/ 0 w 53"/>
                    <a:gd name="T1" fmla="*/ 1 h 42"/>
                    <a:gd name="T2" fmla="*/ 0 w 53"/>
                    <a:gd name="T3" fmla="*/ 0 h 42"/>
                    <a:gd name="T4" fmla="*/ 0 w 53"/>
                    <a:gd name="T5" fmla="*/ 1 h 42"/>
                    <a:gd name="T6" fmla="*/ 0 w 53"/>
                    <a:gd name="T7" fmla="*/ 1 h 42"/>
                    <a:gd name="T8" fmla="*/ 0 60000 65536"/>
                    <a:gd name="T9" fmla="*/ 0 60000 65536"/>
                    <a:gd name="T10" fmla="*/ 0 60000 65536"/>
                    <a:gd name="T11" fmla="*/ 0 60000 65536"/>
                    <a:gd name="T12" fmla="*/ 0 w 53"/>
                    <a:gd name="T13" fmla="*/ 0 h 42"/>
                    <a:gd name="T14" fmla="*/ 53 w 53"/>
                    <a:gd name="T15" fmla="*/ 42 h 42"/>
                  </a:gdLst>
                  <a:ahLst/>
                  <a:cxnLst>
                    <a:cxn ang="T8">
                      <a:pos x="T0" y="T1"/>
                    </a:cxn>
                    <a:cxn ang="T9">
                      <a:pos x="T2" y="T3"/>
                    </a:cxn>
                    <a:cxn ang="T10">
                      <a:pos x="T4" y="T5"/>
                    </a:cxn>
                    <a:cxn ang="T11">
                      <a:pos x="T6" y="T7"/>
                    </a:cxn>
                  </a:cxnLst>
                  <a:rect l="T12" t="T13" r="T14" b="T15"/>
                  <a:pathLst>
                    <a:path w="53" h="42">
                      <a:moveTo>
                        <a:pt x="25" y="41"/>
                      </a:moveTo>
                      <a:lnTo>
                        <a:pt x="0" y="0"/>
                      </a:lnTo>
                      <a:lnTo>
                        <a:pt x="52" y="20"/>
                      </a:lnTo>
                      <a:lnTo>
                        <a:pt x="25" y="41"/>
                      </a:lnTo>
                    </a:path>
                  </a:pathLst>
                </a:custGeom>
                <a:solidFill>
                  <a:srgbClr val="000000"/>
                </a:solidFill>
                <a:ln w="9525" cap="rnd">
                  <a:solidFill>
                    <a:schemeClr val="tx1"/>
                  </a:solidFill>
                  <a:round/>
                  <a:headEnd/>
                  <a:tailEnd/>
                </a:ln>
              </p:spPr>
              <p:txBody>
                <a:bodyPr/>
                <a:lstStyle/>
                <a:p>
                  <a:endParaRPr lang="ja-JP" altLang="en-US"/>
                </a:p>
              </p:txBody>
            </p:sp>
            <p:sp>
              <p:nvSpPr>
                <p:cNvPr id="178720" name="Freeform 298"/>
                <p:cNvSpPr>
                  <a:spLocks/>
                </p:cNvSpPr>
                <p:nvPr/>
              </p:nvSpPr>
              <p:spPr bwMode="auto">
                <a:xfrm>
                  <a:off x="1156" y="2434"/>
                  <a:ext cx="25" cy="16"/>
                </a:xfrm>
                <a:custGeom>
                  <a:avLst/>
                  <a:gdLst>
                    <a:gd name="T0" fmla="*/ 0 w 58"/>
                    <a:gd name="T1" fmla="*/ 1 h 29"/>
                    <a:gd name="T2" fmla="*/ 0 w 58"/>
                    <a:gd name="T3" fmla="*/ 0 h 29"/>
                    <a:gd name="T4" fmla="*/ 0 w 58"/>
                    <a:gd name="T5" fmla="*/ 0 h 29"/>
                    <a:gd name="T6" fmla="*/ 0 w 58"/>
                    <a:gd name="T7" fmla="*/ 1 h 29"/>
                    <a:gd name="T8" fmla="*/ 0 60000 65536"/>
                    <a:gd name="T9" fmla="*/ 0 60000 65536"/>
                    <a:gd name="T10" fmla="*/ 0 60000 65536"/>
                    <a:gd name="T11" fmla="*/ 0 60000 65536"/>
                    <a:gd name="T12" fmla="*/ 0 w 58"/>
                    <a:gd name="T13" fmla="*/ 0 h 29"/>
                    <a:gd name="T14" fmla="*/ 58 w 58"/>
                    <a:gd name="T15" fmla="*/ 29 h 29"/>
                  </a:gdLst>
                  <a:ahLst/>
                  <a:cxnLst>
                    <a:cxn ang="T8">
                      <a:pos x="T0" y="T1"/>
                    </a:cxn>
                    <a:cxn ang="T9">
                      <a:pos x="T2" y="T3"/>
                    </a:cxn>
                    <a:cxn ang="T10">
                      <a:pos x="T4" y="T5"/>
                    </a:cxn>
                    <a:cxn ang="T11">
                      <a:pos x="T6" y="T7"/>
                    </a:cxn>
                  </a:cxnLst>
                  <a:rect l="T12" t="T13" r="T14" b="T15"/>
                  <a:pathLst>
                    <a:path w="58" h="29">
                      <a:moveTo>
                        <a:pt x="44" y="28"/>
                      </a:moveTo>
                      <a:lnTo>
                        <a:pt x="0" y="0"/>
                      </a:lnTo>
                      <a:lnTo>
                        <a:pt x="57" y="0"/>
                      </a:lnTo>
                      <a:lnTo>
                        <a:pt x="44" y="28"/>
                      </a:lnTo>
                    </a:path>
                  </a:pathLst>
                </a:custGeom>
                <a:solidFill>
                  <a:srgbClr val="000000"/>
                </a:solidFill>
                <a:ln w="9525" cap="rnd">
                  <a:solidFill>
                    <a:schemeClr val="tx1"/>
                  </a:solidFill>
                  <a:round/>
                  <a:headEnd/>
                  <a:tailEnd/>
                </a:ln>
              </p:spPr>
              <p:txBody>
                <a:bodyPr/>
                <a:lstStyle/>
                <a:p>
                  <a:endParaRPr lang="ja-JP" altLang="en-US"/>
                </a:p>
              </p:txBody>
            </p:sp>
            <p:sp>
              <p:nvSpPr>
                <p:cNvPr id="178721" name="Freeform 299"/>
                <p:cNvSpPr>
                  <a:spLocks/>
                </p:cNvSpPr>
                <p:nvPr/>
              </p:nvSpPr>
              <p:spPr bwMode="auto">
                <a:xfrm>
                  <a:off x="884" y="3300"/>
                  <a:ext cx="1" cy="92"/>
                </a:xfrm>
                <a:custGeom>
                  <a:avLst/>
                  <a:gdLst>
                    <a:gd name="T0" fmla="*/ 0 w 1"/>
                    <a:gd name="T1" fmla="*/ 0 h 92"/>
                    <a:gd name="T2" fmla="*/ 0 w 1"/>
                    <a:gd name="T3" fmla="*/ 92 h 92"/>
                    <a:gd name="T4" fmla="*/ 0 60000 65536"/>
                    <a:gd name="T5" fmla="*/ 0 60000 65536"/>
                    <a:gd name="T6" fmla="*/ 0 w 1"/>
                    <a:gd name="T7" fmla="*/ 0 h 92"/>
                    <a:gd name="T8" fmla="*/ 1 w 1"/>
                    <a:gd name="T9" fmla="*/ 92 h 92"/>
                  </a:gdLst>
                  <a:ahLst/>
                  <a:cxnLst>
                    <a:cxn ang="T4">
                      <a:pos x="T0" y="T1"/>
                    </a:cxn>
                    <a:cxn ang="T5">
                      <a:pos x="T2" y="T3"/>
                    </a:cxn>
                  </a:cxnLst>
                  <a:rect l="T6" t="T7" r="T8" b="T9"/>
                  <a:pathLst>
                    <a:path w="1" h="92">
                      <a:moveTo>
                        <a:pt x="0" y="0"/>
                      </a:moveTo>
                      <a:cubicBezTo>
                        <a:pt x="0" y="30"/>
                        <a:pt x="0" y="61"/>
                        <a:pt x="0" y="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8722" name="Freeform 300"/>
                <p:cNvSpPr>
                  <a:spLocks/>
                </p:cNvSpPr>
                <p:nvPr/>
              </p:nvSpPr>
              <p:spPr bwMode="auto">
                <a:xfrm>
                  <a:off x="952" y="3292"/>
                  <a:ext cx="1" cy="92"/>
                </a:xfrm>
                <a:custGeom>
                  <a:avLst/>
                  <a:gdLst>
                    <a:gd name="T0" fmla="*/ 0 w 1"/>
                    <a:gd name="T1" fmla="*/ 0 h 92"/>
                    <a:gd name="T2" fmla="*/ 0 w 1"/>
                    <a:gd name="T3" fmla="*/ 92 h 92"/>
                    <a:gd name="T4" fmla="*/ 0 60000 65536"/>
                    <a:gd name="T5" fmla="*/ 0 60000 65536"/>
                    <a:gd name="T6" fmla="*/ 0 w 1"/>
                    <a:gd name="T7" fmla="*/ 0 h 92"/>
                    <a:gd name="T8" fmla="*/ 1 w 1"/>
                    <a:gd name="T9" fmla="*/ 92 h 92"/>
                  </a:gdLst>
                  <a:ahLst/>
                  <a:cxnLst>
                    <a:cxn ang="T4">
                      <a:pos x="T0" y="T1"/>
                    </a:cxn>
                    <a:cxn ang="T5">
                      <a:pos x="T2" y="T3"/>
                    </a:cxn>
                  </a:cxnLst>
                  <a:rect l="T6" t="T7" r="T8" b="T9"/>
                  <a:pathLst>
                    <a:path w="1" h="92">
                      <a:moveTo>
                        <a:pt x="0" y="0"/>
                      </a:moveTo>
                      <a:cubicBezTo>
                        <a:pt x="0" y="30"/>
                        <a:pt x="0" y="61"/>
                        <a:pt x="0" y="9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grpSp>
      </p:grpSp>
      <p:grpSp>
        <p:nvGrpSpPr>
          <p:cNvPr id="178181" name="図形グループ 682"/>
          <p:cNvGrpSpPr>
            <a:grpSpLocks/>
          </p:cNvGrpSpPr>
          <p:nvPr/>
        </p:nvGrpSpPr>
        <p:grpSpPr bwMode="auto">
          <a:xfrm>
            <a:off x="6300788" y="1052513"/>
            <a:ext cx="2438400" cy="3505200"/>
            <a:chOff x="6400800" y="2971800"/>
            <a:chExt cx="1485900" cy="2713038"/>
          </a:xfrm>
        </p:grpSpPr>
        <p:sp>
          <p:nvSpPr>
            <p:cNvPr id="178185" name="Freeform 580"/>
            <p:cNvSpPr>
              <a:spLocks/>
            </p:cNvSpPr>
            <p:nvPr/>
          </p:nvSpPr>
          <p:spPr bwMode="auto">
            <a:xfrm>
              <a:off x="6646863" y="4667250"/>
              <a:ext cx="393700" cy="50800"/>
            </a:xfrm>
            <a:custGeom>
              <a:avLst/>
              <a:gdLst>
                <a:gd name="T0" fmla="*/ 0 w 248"/>
                <a:gd name="T1" fmla="*/ 0 h 32"/>
                <a:gd name="T2" fmla="*/ 2147483647 w 248"/>
                <a:gd name="T3" fmla="*/ 2147483647 h 32"/>
                <a:gd name="T4" fmla="*/ 2147483647 w 248"/>
                <a:gd name="T5" fmla="*/ 2147483647 h 32"/>
                <a:gd name="T6" fmla="*/ 0 60000 65536"/>
                <a:gd name="T7" fmla="*/ 0 60000 65536"/>
                <a:gd name="T8" fmla="*/ 0 60000 65536"/>
                <a:gd name="T9" fmla="*/ 0 w 248"/>
                <a:gd name="T10" fmla="*/ 0 h 32"/>
                <a:gd name="T11" fmla="*/ 248 w 248"/>
                <a:gd name="T12" fmla="*/ 32 h 32"/>
              </a:gdLst>
              <a:ahLst/>
              <a:cxnLst>
                <a:cxn ang="T6">
                  <a:pos x="T0" y="T1"/>
                </a:cxn>
                <a:cxn ang="T7">
                  <a:pos x="T2" y="T3"/>
                </a:cxn>
                <a:cxn ang="T8">
                  <a:pos x="T4" y="T5"/>
                </a:cxn>
              </a:cxnLst>
              <a:rect l="T9" t="T10" r="T11" b="T12"/>
              <a:pathLst>
                <a:path w="248" h="32">
                  <a:moveTo>
                    <a:pt x="0" y="0"/>
                  </a:moveTo>
                  <a:cubicBezTo>
                    <a:pt x="83" y="13"/>
                    <a:pt x="115" y="18"/>
                    <a:pt x="216" y="24"/>
                  </a:cubicBezTo>
                  <a:cubicBezTo>
                    <a:pt x="226" y="26"/>
                    <a:pt x="248" y="32"/>
                    <a:pt x="248" y="32"/>
                  </a:cubicBezTo>
                </a:path>
              </a:pathLst>
            </a:custGeom>
            <a:noFill/>
            <a:ln w="76200">
              <a:solidFill>
                <a:srgbClr val="ABAB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8186" name="Freeform 581"/>
            <p:cNvSpPr>
              <a:spLocks/>
            </p:cNvSpPr>
            <p:nvPr/>
          </p:nvSpPr>
          <p:spPr bwMode="auto">
            <a:xfrm>
              <a:off x="6602413" y="4806950"/>
              <a:ext cx="431800" cy="63500"/>
            </a:xfrm>
            <a:custGeom>
              <a:avLst/>
              <a:gdLst>
                <a:gd name="T0" fmla="*/ 0 w 272"/>
                <a:gd name="T1" fmla="*/ 0 h 40"/>
                <a:gd name="T2" fmla="*/ 2147483647 w 272"/>
                <a:gd name="T3" fmla="*/ 2147483647 h 40"/>
                <a:gd name="T4" fmla="*/ 2147483647 w 272"/>
                <a:gd name="T5" fmla="*/ 2147483647 h 40"/>
                <a:gd name="T6" fmla="*/ 2147483647 w 272"/>
                <a:gd name="T7" fmla="*/ 2147483647 h 40"/>
                <a:gd name="T8" fmla="*/ 0 60000 65536"/>
                <a:gd name="T9" fmla="*/ 0 60000 65536"/>
                <a:gd name="T10" fmla="*/ 0 60000 65536"/>
                <a:gd name="T11" fmla="*/ 0 60000 65536"/>
                <a:gd name="T12" fmla="*/ 0 w 272"/>
                <a:gd name="T13" fmla="*/ 0 h 40"/>
                <a:gd name="T14" fmla="*/ 272 w 272"/>
                <a:gd name="T15" fmla="*/ 40 h 40"/>
              </a:gdLst>
              <a:ahLst/>
              <a:cxnLst>
                <a:cxn ang="T8">
                  <a:pos x="T0" y="T1"/>
                </a:cxn>
                <a:cxn ang="T9">
                  <a:pos x="T2" y="T3"/>
                </a:cxn>
                <a:cxn ang="T10">
                  <a:pos x="T4" y="T5"/>
                </a:cxn>
                <a:cxn ang="T11">
                  <a:pos x="T6" y="T7"/>
                </a:cxn>
              </a:cxnLst>
              <a:rect l="T12" t="T13" r="T14" b="T15"/>
              <a:pathLst>
                <a:path w="272" h="40">
                  <a:moveTo>
                    <a:pt x="0" y="0"/>
                  </a:moveTo>
                  <a:cubicBezTo>
                    <a:pt x="63" y="15"/>
                    <a:pt x="126" y="18"/>
                    <a:pt x="192" y="24"/>
                  </a:cubicBezTo>
                  <a:cubicBezTo>
                    <a:pt x="208" y="26"/>
                    <a:pt x="224" y="28"/>
                    <a:pt x="240" y="32"/>
                  </a:cubicBezTo>
                  <a:cubicBezTo>
                    <a:pt x="250" y="34"/>
                    <a:pt x="272" y="40"/>
                    <a:pt x="272" y="40"/>
                  </a:cubicBezTo>
                </a:path>
              </a:pathLst>
            </a:custGeom>
            <a:noFill/>
            <a:ln w="76200">
              <a:solidFill>
                <a:srgbClr val="ABAB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8187" name="Freeform 582"/>
            <p:cNvSpPr>
              <a:spLocks/>
            </p:cNvSpPr>
            <p:nvPr/>
          </p:nvSpPr>
          <p:spPr bwMode="auto">
            <a:xfrm>
              <a:off x="7243763" y="4730750"/>
              <a:ext cx="406400" cy="1588"/>
            </a:xfrm>
            <a:custGeom>
              <a:avLst/>
              <a:gdLst>
                <a:gd name="T0" fmla="*/ 0 w 256"/>
                <a:gd name="T1" fmla="*/ 0 h 1"/>
                <a:gd name="T2" fmla="*/ 2147483647 w 256"/>
                <a:gd name="T3" fmla="*/ 0 h 1"/>
                <a:gd name="T4" fmla="*/ 0 60000 65536"/>
                <a:gd name="T5" fmla="*/ 0 60000 65536"/>
                <a:gd name="T6" fmla="*/ 0 w 256"/>
                <a:gd name="T7" fmla="*/ 0 h 1"/>
                <a:gd name="T8" fmla="*/ 256 w 256"/>
                <a:gd name="T9" fmla="*/ 1 h 1"/>
              </a:gdLst>
              <a:ahLst/>
              <a:cxnLst>
                <a:cxn ang="T4">
                  <a:pos x="T0" y="T1"/>
                </a:cxn>
                <a:cxn ang="T5">
                  <a:pos x="T2" y="T3"/>
                </a:cxn>
              </a:cxnLst>
              <a:rect l="T6" t="T7" r="T8" b="T9"/>
              <a:pathLst>
                <a:path w="256" h="1">
                  <a:moveTo>
                    <a:pt x="0" y="0"/>
                  </a:moveTo>
                  <a:cubicBezTo>
                    <a:pt x="85" y="0"/>
                    <a:pt x="170" y="0"/>
                    <a:pt x="256" y="0"/>
                  </a:cubicBezTo>
                </a:path>
              </a:pathLst>
            </a:custGeom>
            <a:noFill/>
            <a:ln w="76200">
              <a:solidFill>
                <a:srgbClr val="ABAB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8188" name="Freeform 583"/>
            <p:cNvSpPr>
              <a:spLocks/>
            </p:cNvSpPr>
            <p:nvPr/>
          </p:nvSpPr>
          <p:spPr bwMode="auto">
            <a:xfrm>
              <a:off x="7250113" y="4870450"/>
              <a:ext cx="406400" cy="38100"/>
            </a:xfrm>
            <a:custGeom>
              <a:avLst/>
              <a:gdLst>
                <a:gd name="T0" fmla="*/ 0 w 256"/>
                <a:gd name="T1" fmla="*/ 0 h 24"/>
                <a:gd name="T2" fmla="*/ 2147483647 w 256"/>
                <a:gd name="T3" fmla="*/ 2147483647 h 24"/>
                <a:gd name="T4" fmla="*/ 0 60000 65536"/>
                <a:gd name="T5" fmla="*/ 0 60000 65536"/>
                <a:gd name="T6" fmla="*/ 0 w 256"/>
                <a:gd name="T7" fmla="*/ 0 h 24"/>
                <a:gd name="T8" fmla="*/ 256 w 256"/>
                <a:gd name="T9" fmla="*/ 24 h 24"/>
              </a:gdLst>
              <a:ahLst/>
              <a:cxnLst>
                <a:cxn ang="T4">
                  <a:pos x="T0" y="T1"/>
                </a:cxn>
                <a:cxn ang="T5">
                  <a:pos x="T2" y="T3"/>
                </a:cxn>
              </a:cxnLst>
              <a:rect l="T6" t="T7" r="T8" b="T9"/>
              <a:pathLst>
                <a:path w="256" h="24">
                  <a:moveTo>
                    <a:pt x="0" y="0"/>
                  </a:moveTo>
                  <a:cubicBezTo>
                    <a:pt x="84" y="12"/>
                    <a:pt x="170" y="24"/>
                    <a:pt x="256" y="24"/>
                  </a:cubicBezTo>
                </a:path>
              </a:pathLst>
            </a:custGeom>
            <a:noFill/>
            <a:ln w="76200">
              <a:solidFill>
                <a:srgbClr val="ABAB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8189" name="Freeform 584"/>
            <p:cNvSpPr>
              <a:spLocks/>
            </p:cNvSpPr>
            <p:nvPr/>
          </p:nvSpPr>
          <p:spPr bwMode="auto">
            <a:xfrm>
              <a:off x="7040563" y="4730750"/>
              <a:ext cx="1588" cy="139700"/>
            </a:xfrm>
            <a:custGeom>
              <a:avLst/>
              <a:gdLst>
                <a:gd name="T0" fmla="*/ 0 w 1"/>
                <a:gd name="T1" fmla="*/ 0 h 88"/>
                <a:gd name="T2" fmla="*/ 0 w 1"/>
                <a:gd name="T3" fmla="*/ 2147483647 h 88"/>
                <a:gd name="T4" fmla="*/ 0 60000 65536"/>
                <a:gd name="T5" fmla="*/ 0 60000 65536"/>
                <a:gd name="T6" fmla="*/ 0 w 1"/>
                <a:gd name="T7" fmla="*/ 0 h 88"/>
                <a:gd name="T8" fmla="*/ 1 w 1"/>
                <a:gd name="T9" fmla="*/ 88 h 88"/>
              </a:gdLst>
              <a:ahLst/>
              <a:cxnLst>
                <a:cxn ang="T4">
                  <a:pos x="T0" y="T1"/>
                </a:cxn>
                <a:cxn ang="T5">
                  <a:pos x="T2" y="T3"/>
                </a:cxn>
              </a:cxnLst>
              <a:rect l="T6" t="T7" r="T8" b="T9"/>
              <a:pathLst>
                <a:path w="1" h="88">
                  <a:moveTo>
                    <a:pt x="0" y="0"/>
                  </a:moveTo>
                  <a:cubicBezTo>
                    <a:pt x="0" y="29"/>
                    <a:pt x="0" y="58"/>
                    <a:pt x="0" y="88"/>
                  </a:cubicBezTo>
                </a:path>
              </a:pathLst>
            </a:custGeom>
            <a:noFill/>
            <a:ln w="76200">
              <a:solidFill>
                <a:srgbClr val="ABAB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8190" name="Freeform 585"/>
            <p:cNvSpPr>
              <a:spLocks/>
            </p:cNvSpPr>
            <p:nvPr/>
          </p:nvSpPr>
          <p:spPr bwMode="auto">
            <a:xfrm>
              <a:off x="7243763" y="4737100"/>
              <a:ext cx="12700" cy="127000"/>
            </a:xfrm>
            <a:custGeom>
              <a:avLst/>
              <a:gdLst>
                <a:gd name="T0" fmla="*/ 0 w 8"/>
                <a:gd name="T1" fmla="*/ 0 h 80"/>
                <a:gd name="T2" fmla="*/ 2147483647 w 8"/>
                <a:gd name="T3" fmla="*/ 2147483647 h 80"/>
                <a:gd name="T4" fmla="*/ 2147483647 w 8"/>
                <a:gd name="T5" fmla="*/ 2147483647 h 80"/>
                <a:gd name="T6" fmla="*/ 0 60000 65536"/>
                <a:gd name="T7" fmla="*/ 0 60000 65536"/>
                <a:gd name="T8" fmla="*/ 0 60000 65536"/>
                <a:gd name="T9" fmla="*/ 0 w 8"/>
                <a:gd name="T10" fmla="*/ 0 h 80"/>
                <a:gd name="T11" fmla="*/ 8 w 8"/>
                <a:gd name="T12" fmla="*/ 80 h 80"/>
              </a:gdLst>
              <a:ahLst/>
              <a:cxnLst>
                <a:cxn ang="T6">
                  <a:pos x="T0" y="T1"/>
                </a:cxn>
                <a:cxn ang="T7">
                  <a:pos x="T2" y="T3"/>
                </a:cxn>
                <a:cxn ang="T8">
                  <a:pos x="T4" y="T5"/>
                </a:cxn>
              </a:cxnLst>
              <a:rect l="T9" t="T10" r="T11" b="T12"/>
              <a:pathLst>
                <a:path w="8" h="80">
                  <a:moveTo>
                    <a:pt x="0" y="0"/>
                  </a:moveTo>
                  <a:cubicBezTo>
                    <a:pt x="1" y="14"/>
                    <a:pt x="2" y="29"/>
                    <a:pt x="4" y="44"/>
                  </a:cubicBezTo>
                  <a:cubicBezTo>
                    <a:pt x="5" y="56"/>
                    <a:pt x="8" y="80"/>
                    <a:pt x="8" y="80"/>
                  </a:cubicBezTo>
                </a:path>
              </a:pathLst>
            </a:custGeom>
            <a:noFill/>
            <a:ln w="76200">
              <a:solidFill>
                <a:srgbClr val="ABAB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nvGrpSpPr>
            <p:cNvPr id="178191" name="Group 586"/>
            <p:cNvGrpSpPr>
              <a:grpSpLocks/>
            </p:cNvGrpSpPr>
            <p:nvPr/>
          </p:nvGrpSpPr>
          <p:grpSpPr bwMode="auto">
            <a:xfrm>
              <a:off x="6400800" y="5076825"/>
              <a:ext cx="522288" cy="257175"/>
              <a:chOff x="516" y="3474"/>
              <a:chExt cx="329" cy="162"/>
            </a:xfrm>
          </p:grpSpPr>
          <p:sp>
            <p:nvSpPr>
              <p:cNvPr id="178475" name="Freeform 587"/>
              <p:cNvSpPr>
                <a:spLocks/>
              </p:cNvSpPr>
              <p:nvPr/>
            </p:nvSpPr>
            <p:spPr bwMode="auto">
              <a:xfrm>
                <a:off x="516" y="3474"/>
                <a:ext cx="329" cy="126"/>
              </a:xfrm>
              <a:custGeom>
                <a:avLst/>
                <a:gdLst>
                  <a:gd name="T0" fmla="*/ 0 w 329"/>
                  <a:gd name="T1" fmla="*/ 126 h 126"/>
                  <a:gd name="T2" fmla="*/ 180 w 329"/>
                  <a:gd name="T3" fmla="*/ 46 h 126"/>
                  <a:gd name="T4" fmla="*/ 328 w 329"/>
                  <a:gd name="T5" fmla="*/ 54 h 126"/>
                  <a:gd name="T6" fmla="*/ 0 60000 65536"/>
                  <a:gd name="T7" fmla="*/ 0 60000 65536"/>
                  <a:gd name="T8" fmla="*/ 0 60000 65536"/>
                  <a:gd name="T9" fmla="*/ 0 w 329"/>
                  <a:gd name="T10" fmla="*/ 0 h 126"/>
                  <a:gd name="T11" fmla="*/ 329 w 329"/>
                  <a:gd name="T12" fmla="*/ 126 h 126"/>
                </a:gdLst>
                <a:ahLst/>
                <a:cxnLst>
                  <a:cxn ang="T6">
                    <a:pos x="T0" y="T1"/>
                  </a:cxn>
                  <a:cxn ang="T7">
                    <a:pos x="T2" y="T3"/>
                  </a:cxn>
                  <a:cxn ang="T8">
                    <a:pos x="T4" y="T5"/>
                  </a:cxn>
                </a:cxnLst>
                <a:rect l="T9" t="T10" r="T11" b="T12"/>
                <a:pathLst>
                  <a:path w="329" h="126">
                    <a:moveTo>
                      <a:pt x="0" y="126"/>
                    </a:moveTo>
                    <a:cubicBezTo>
                      <a:pt x="17" y="73"/>
                      <a:pt x="130" y="52"/>
                      <a:pt x="180" y="46"/>
                    </a:cubicBezTo>
                    <a:cubicBezTo>
                      <a:pt x="329" y="50"/>
                      <a:pt x="328" y="0"/>
                      <a:pt x="328" y="54"/>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8476" name="Freeform 588"/>
              <p:cNvSpPr>
                <a:spLocks/>
              </p:cNvSpPr>
              <p:nvPr/>
            </p:nvSpPr>
            <p:spPr bwMode="auto">
              <a:xfrm>
                <a:off x="555" y="3516"/>
                <a:ext cx="285" cy="120"/>
              </a:xfrm>
              <a:custGeom>
                <a:avLst/>
                <a:gdLst>
                  <a:gd name="T0" fmla="*/ 285 w 285"/>
                  <a:gd name="T1" fmla="*/ 0 h 120"/>
                  <a:gd name="T2" fmla="*/ 261 w 285"/>
                  <a:gd name="T3" fmla="*/ 28 h 120"/>
                  <a:gd name="T4" fmla="*/ 237 w 285"/>
                  <a:gd name="T5" fmla="*/ 56 h 120"/>
                  <a:gd name="T6" fmla="*/ 221 w 285"/>
                  <a:gd name="T7" fmla="*/ 40 h 120"/>
                  <a:gd name="T8" fmla="*/ 213 w 285"/>
                  <a:gd name="T9" fmla="*/ 64 h 120"/>
                  <a:gd name="T10" fmla="*/ 201 w 285"/>
                  <a:gd name="T11" fmla="*/ 72 h 120"/>
                  <a:gd name="T12" fmla="*/ 165 w 285"/>
                  <a:gd name="T13" fmla="*/ 76 h 120"/>
                  <a:gd name="T14" fmla="*/ 133 w 285"/>
                  <a:gd name="T15" fmla="*/ 64 h 120"/>
                  <a:gd name="T16" fmla="*/ 85 w 285"/>
                  <a:gd name="T17" fmla="*/ 76 h 120"/>
                  <a:gd name="T18" fmla="*/ 41 w 285"/>
                  <a:gd name="T19" fmla="*/ 104 h 120"/>
                  <a:gd name="T20" fmla="*/ 9 w 285"/>
                  <a:gd name="T21" fmla="*/ 104 h 120"/>
                  <a:gd name="T22" fmla="*/ 1 w 285"/>
                  <a:gd name="T23" fmla="*/ 12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5"/>
                  <a:gd name="T37" fmla="*/ 0 h 120"/>
                  <a:gd name="T38" fmla="*/ 285 w 285"/>
                  <a:gd name="T39" fmla="*/ 120 h 1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5" h="120">
                    <a:moveTo>
                      <a:pt x="285" y="0"/>
                    </a:moveTo>
                    <a:cubicBezTo>
                      <a:pt x="281" y="35"/>
                      <a:pt x="283" y="61"/>
                      <a:pt x="261" y="28"/>
                    </a:cubicBezTo>
                    <a:cubicBezTo>
                      <a:pt x="255" y="43"/>
                      <a:pt x="253" y="50"/>
                      <a:pt x="237" y="56"/>
                    </a:cubicBezTo>
                    <a:cubicBezTo>
                      <a:pt x="237" y="56"/>
                      <a:pt x="231" y="29"/>
                      <a:pt x="221" y="40"/>
                    </a:cubicBezTo>
                    <a:cubicBezTo>
                      <a:pt x="215" y="45"/>
                      <a:pt x="220" y="59"/>
                      <a:pt x="213" y="64"/>
                    </a:cubicBezTo>
                    <a:cubicBezTo>
                      <a:pt x="209" y="66"/>
                      <a:pt x="205" y="69"/>
                      <a:pt x="201" y="72"/>
                    </a:cubicBezTo>
                    <a:cubicBezTo>
                      <a:pt x="191" y="42"/>
                      <a:pt x="180" y="65"/>
                      <a:pt x="165" y="76"/>
                    </a:cubicBezTo>
                    <a:cubicBezTo>
                      <a:pt x="154" y="60"/>
                      <a:pt x="150" y="58"/>
                      <a:pt x="133" y="64"/>
                    </a:cubicBezTo>
                    <a:cubicBezTo>
                      <a:pt x="117" y="86"/>
                      <a:pt x="109" y="84"/>
                      <a:pt x="85" y="76"/>
                    </a:cubicBezTo>
                    <a:cubicBezTo>
                      <a:pt x="67" y="81"/>
                      <a:pt x="60" y="97"/>
                      <a:pt x="41" y="104"/>
                    </a:cubicBezTo>
                    <a:cubicBezTo>
                      <a:pt x="29" y="86"/>
                      <a:pt x="25" y="93"/>
                      <a:pt x="9" y="104"/>
                    </a:cubicBezTo>
                    <a:cubicBezTo>
                      <a:pt x="0" y="117"/>
                      <a:pt x="1" y="111"/>
                      <a:pt x="1" y="12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grpSp>
          <p:nvGrpSpPr>
            <p:cNvPr id="178192" name="Group 589"/>
            <p:cNvGrpSpPr>
              <a:grpSpLocks/>
            </p:cNvGrpSpPr>
            <p:nvPr/>
          </p:nvGrpSpPr>
          <p:grpSpPr bwMode="auto">
            <a:xfrm flipH="1">
              <a:off x="7364412" y="5076825"/>
              <a:ext cx="522288" cy="257175"/>
              <a:chOff x="516" y="3474"/>
              <a:chExt cx="329" cy="162"/>
            </a:xfrm>
          </p:grpSpPr>
          <p:sp>
            <p:nvSpPr>
              <p:cNvPr id="178473" name="Freeform 590"/>
              <p:cNvSpPr>
                <a:spLocks/>
              </p:cNvSpPr>
              <p:nvPr/>
            </p:nvSpPr>
            <p:spPr bwMode="auto">
              <a:xfrm>
                <a:off x="516" y="3474"/>
                <a:ext cx="329" cy="126"/>
              </a:xfrm>
              <a:custGeom>
                <a:avLst/>
                <a:gdLst>
                  <a:gd name="T0" fmla="*/ 0 w 329"/>
                  <a:gd name="T1" fmla="*/ 126 h 126"/>
                  <a:gd name="T2" fmla="*/ 180 w 329"/>
                  <a:gd name="T3" fmla="*/ 46 h 126"/>
                  <a:gd name="T4" fmla="*/ 328 w 329"/>
                  <a:gd name="T5" fmla="*/ 54 h 126"/>
                  <a:gd name="T6" fmla="*/ 0 60000 65536"/>
                  <a:gd name="T7" fmla="*/ 0 60000 65536"/>
                  <a:gd name="T8" fmla="*/ 0 60000 65536"/>
                  <a:gd name="T9" fmla="*/ 0 w 329"/>
                  <a:gd name="T10" fmla="*/ 0 h 126"/>
                  <a:gd name="T11" fmla="*/ 329 w 329"/>
                  <a:gd name="T12" fmla="*/ 126 h 126"/>
                </a:gdLst>
                <a:ahLst/>
                <a:cxnLst>
                  <a:cxn ang="T6">
                    <a:pos x="T0" y="T1"/>
                  </a:cxn>
                  <a:cxn ang="T7">
                    <a:pos x="T2" y="T3"/>
                  </a:cxn>
                  <a:cxn ang="T8">
                    <a:pos x="T4" y="T5"/>
                  </a:cxn>
                </a:cxnLst>
                <a:rect l="T9" t="T10" r="T11" b="T12"/>
                <a:pathLst>
                  <a:path w="329" h="126">
                    <a:moveTo>
                      <a:pt x="0" y="126"/>
                    </a:moveTo>
                    <a:cubicBezTo>
                      <a:pt x="17" y="73"/>
                      <a:pt x="130" y="52"/>
                      <a:pt x="180" y="46"/>
                    </a:cubicBezTo>
                    <a:cubicBezTo>
                      <a:pt x="329" y="50"/>
                      <a:pt x="328" y="0"/>
                      <a:pt x="328" y="54"/>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78474" name="Freeform 591"/>
              <p:cNvSpPr>
                <a:spLocks/>
              </p:cNvSpPr>
              <p:nvPr/>
            </p:nvSpPr>
            <p:spPr bwMode="auto">
              <a:xfrm>
                <a:off x="555" y="3516"/>
                <a:ext cx="285" cy="120"/>
              </a:xfrm>
              <a:custGeom>
                <a:avLst/>
                <a:gdLst>
                  <a:gd name="T0" fmla="*/ 285 w 285"/>
                  <a:gd name="T1" fmla="*/ 0 h 120"/>
                  <a:gd name="T2" fmla="*/ 261 w 285"/>
                  <a:gd name="T3" fmla="*/ 28 h 120"/>
                  <a:gd name="T4" fmla="*/ 237 w 285"/>
                  <a:gd name="T5" fmla="*/ 56 h 120"/>
                  <a:gd name="T6" fmla="*/ 221 w 285"/>
                  <a:gd name="T7" fmla="*/ 40 h 120"/>
                  <a:gd name="T8" fmla="*/ 213 w 285"/>
                  <a:gd name="T9" fmla="*/ 64 h 120"/>
                  <a:gd name="T10" fmla="*/ 201 w 285"/>
                  <a:gd name="T11" fmla="*/ 72 h 120"/>
                  <a:gd name="T12" fmla="*/ 165 w 285"/>
                  <a:gd name="T13" fmla="*/ 76 h 120"/>
                  <a:gd name="T14" fmla="*/ 133 w 285"/>
                  <a:gd name="T15" fmla="*/ 64 h 120"/>
                  <a:gd name="T16" fmla="*/ 85 w 285"/>
                  <a:gd name="T17" fmla="*/ 76 h 120"/>
                  <a:gd name="T18" fmla="*/ 41 w 285"/>
                  <a:gd name="T19" fmla="*/ 104 h 120"/>
                  <a:gd name="T20" fmla="*/ 9 w 285"/>
                  <a:gd name="T21" fmla="*/ 104 h 120"/>
                  <a:gd name="T22" fmla="*/ 1 w 285"/>
                  <a:gd name="T23" fmla="*/ 12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5"/>
                  <a:gd name="T37" fmla="*/ 0 h 120"/>
                  <a:gd name="T38" fmla="*/ 285 w 285"/>
                  <a:gd name="T39" fmla="*/ 120 h 1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5" h="120">
                    <a:moveTo>
                      <a:pt x="285" y="0"/>
                    </a:moveTo>
                    <a:cubicBezTo>
                      <a:pt x="281" y="35"/>
                      <a:pt x="283" y="61"/>
                      <a:pt x="261" y="28"/>
                    </a:cubicBezTo>
                    <a:cubicBezTo>
                      <a:pt x="255" y="43"/>
                      <a:pt x="253" y="50"/>
                      <a:pt x="237" y="56"/>
                    </a:cubicBezTo>
                    <a:cubicBezTo>
                      <a:pt x="237" y="56"/>
                      <a:pt x="231" y="29"/>
                      <a:pt x="221" y="40"/>
                    </a:cubicBezTo>
                    <a:cubicBezTo>
                      <a:pt x="215" y="45"/>
                      <a:pt x="220" y="59"/>
                      <a:pt x="213" y="64"/>
                    </a:cubicBezTo>
                    <a:cubicBezTo>
                      <a:pt x="209" y="66"/>
                      <a:pt x="205" y="69"/>
                      <a:pt x="201" y="72"/>
                    </a:cubicBezTo>
                    <a:cubicBezTo>
                      <a:pt x="191" y="42"/>
                      <a:pt x="180" y="65"/>
                      <a:pt x="165" y="76"/>
                    </a:cubicBezTo>
                    <a:cubicBezTo>
                      <a:pt x="154" y="60"/>
                      <a:pt x="150" y="58"/>
                      <a:pt x="133" y="64"/>
                    </a:cubicBezTo>
                    <a:cubicBezTo>
                      <a:pt x="117" y="86"/>
                      <a:pt x="109" y="84"/>
                      <a:pt x="85" y="76"/>
                    </a:cubicBezTo>
                    <a:cubicBezTo>
                      <a:pt x="67" y="81"/>
                      <a:pt x="60" y="97"/>
                      <a:pt x="41" y="104"/>
                    </a:cubicBezTo>
                    <a:cubicBezTo>
                      <a:pt x="29" y="86"/>
                      <a:pt x="25" y="93"/>
                      <a:pt x="9" y="104"/>
                    </a:cubicBezTo>
                    <a:cubicBezTo>
                      <a:pt x="0" y="117"/>
                      <a:pt x="1" y="111"/>
                      <a:pt x="1" y="12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grpSp>
          <p:nvGrpSpPr>
            <p:cNvPr id="178193" name="Group 302"/>
            <p:cNvGrpSpPr>
              <a:grpSpLocks/>
            </p:cNvGrpSpPr>
            <p:nvPr/>
          </p:nvGrpSpPr>
          <p:grpSpPr bwMode="auto">
            <a:xfrm>
              <a:off x="6684963" y="2971800"/>
              <a:ext cx="958850" cy="2713038"/>
              <a:chOff x="1844" y="2304"/>
              <a:chExt cx="604" cy="1709"/>
            </a:xfrm>
          </p:grpSpPr>
          <p:sp>
            <p:nvSpPr>
              <p:cNvPr id="178197" name="Freeform 303"/>
              <p:cNvSpPr>
                <a:spLocks/>
              </p:cNvSpPr>
              <p:nvPr/>
            </p:nvSpPr>
            <p:spPr bwMode="auto">
              <a:xfrm>
                <a:off x="2294" y="2304"/>
                <a:ext cx="50" cy="76"/>
              </a:xfrm>
              <a:custGeom>
                <a:avLst/>
                <a:gdLst>
                  <a:gd name="T0" fmla="*/ 0 w 113"/>
                  <a:gd name="T1" fmla="*/ 1 h 134"/>
                  <a:gd name="T2" fmla="*/ 0 w 113"/>
                  <a:gd name="T3" fmla="*/ 1 h 134"/>
                  <a:gd name="T4" fmla="*/ 0 w 113"/>
                  <a:gd name="T5" fmla="*/ 1 h 134"/>
                  <a:gd name="T6" fmla="*/ 0 w 113"/>
                  <a:gd name="T7" fmla="*/ 0 h 134"/>
                  <a:gd name="T8" fmla="*/ 0 w 113"/>
                  <a:gd name="T9" fmla="*/ 1 h 134"/>
                  <a:gd name="T10" fmla="*/ 0 w 113"/>
                  <a:gd name="T11" fmla="*/ 1 h 134"/>
                  <a:gd name="T12" fmla="*/ 0 w 113"/>
                  <a:gd name="T13" fmla="*/ 1 h 134"/>
                  <a:gd name="T14" fmla="*/ 0 w 113"/>
                  <a:gd name="T15" fmla="*/ 1 h 134"/>
                  <a:gd name="T16" fmla="*/ 0 w 113"/>
                  <a:gd name="T17" fmla="*/ 1 h 134"/>
                  <a:gd name="T18" fmla="*/ 0 w 113"/>
                  <a:gd name="T19" fmla="*/ 1 h 134"/>
                  <a:gd name="T20" fmla="*/ 0 w 113"/>
                  <a:gd name="T21" fmla="*/ 1 h 134"/>
                  <a:gd name="T22" fmla="*/ 0 w 113"/>
                  <a:gd name="T23" fmla="*/ 1 h 134"/>
                  <a:gd name="T24" fmla="*/ 0 w 113"/>
                  <a:gd name="T25" fmla="*/ 1 h 134"/>
                  <a:gd name="T26" fmla="*/ 0 w 113"/>
                  <a:gd name="T27" fmla="*/ 1 h 134"/>
                  <a:gd name="T28" fmla="*/ 0 w 113"/>
                  <a:gd name="T29" fmla="*/ 1 h 134"/>
                  <a:gd name="T30" fmla="*/ 0 w 113"/>
                  <a:gd name="T31" fmla="*/ 1 h 134"/>
                  <a:gd name="T32" fmla="*/ 0 w 113"/>
                  <a:gd name="T33" fmla="*/ 1 h 134"/>
                  <a:gd name="T34" fmla="*/ 0 w 113"/>
                  <a:gd name="T35" fmla="*/ 1 h 1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3"/>
                  <a:gd name="T55" fmla="*/ 0 h 134"/>
                  <a:gd name="T56" fmla="*/ 113 w 113"/>
                  <a:gd name="T57" fmla="*/ 134 h 1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3" h="134">
                    <a:moveTo>
                      <a:pt x="112" y="9"/>
                    </a:moveTo>
                    <a:lnTo>
                      <a:pt x="99" y="4"/>
                    </a:lnTo>
                    <a:lnTo>
                      <a:pt x="85" y="1"/>
                    </a:lnTo>
                    <a:lnTo>
                      <a:pt x="73" y="0"/>
                    </a:lnTo>
                    <a:lnTo>
                      <a:pt x="60" y="1"/>
                    </a:lnTo>
                    <a:lnTo>
                      <a:pt x="49" y="4"/>
                    </a:lnTo>
                    <a:lnTo>
                      <a:pt x="37" y="8"/>
                    </a:lnTo>
                    <a:lnTo>
                      <a:pt x="27" y="14"/>
                    </a:lnTo>
                    <a:lnTo>
                      <a:pt x="19" y="22"/>
                    </a:lnTo>
                    <a:lnTo>
                      <a:pt x="12" y="32"/>
                    </a:lnTo>
                    <a:lnTo>
                      <a:pt x="5" y="42"/>
                    </a:lnTo>
                    <a:lnTo>
                      <a:pt x="2" y="54"/>
                    </a:lnTo>
                    <a:lnTo>
                      <a:pt x="0" y="67"/>
                    </a:lnTo>
                    <a:lnTo>
                      <a:pt x="0" y="80"/>
                    </a:lnTo>
                    <a:lnTo>
                      <a:pt x="0" y="94"/>
                    </a:lnTo>
                    <a:lnTo>
                      <a:pt x="4" y="107"/>
                    </a:lnTo>
                    <a:lnTo>
                      <a:pt x="9" y="120"/>
                    </a:lnTo>
                    <a:lnTo>
                      <a:pt x="15" y="133"/>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198" name="Line 304"/>
              <p:cNvSpPr>
                <a:spLocks noChangeShapeType="1"/>
              </p:cNvSpPr>
              <p:nvPr/>
            </p:nvSpPr>
            <p:spPr bwMode="auto">
              <a:xfrm flipH="1" flipV="1">
                <a:off x="1937" y="2760"/>
                <a:ext cx="173" cy="1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199" name="Freeform 305"/>
              <p:cNvSpPr>
                <a:spLocks/>
              </p:cNvSpPr>
              <p:nvPr/>
            </p:nvSpPr>
            <p:spPr bwMode="auto">
              <a:xfrm>
                <a:off x="2158" y="2691"/>
                <a:ext cx="78" cy="195"/>
              </a:xfrm>
              <a:custGeom>
                <a:avLst/>
                <a:gdLst>
                  <a:gd name="T0" fmla="*/ 0 w 178"/>
                  <a:gd name="T1" fmla="*/ 0 h 345"/>
                  <a:gd name="T2" fmla="*/ 0 w 178"/>
                  <a:gd name="T3" fmla="*/ 0 h 345"/>
                  <a:gd name="T4" fmla="*/ 0 w 178"/>
                  <a:gd name="T5" fmla="*/ 1 h 345"/>
                  <a:gd name="T6" fmla="*/ 0 w 178"/>
                  <a:gd name="T7" fmla="*/ 1 h 345"/>
                  <a:gd name="T8" fmla="*/ 0 w 178"/>
                  <a:gd name="T9" fmla="*/ 1 h 345"/>
                  <a:gd name="T10" fmla="*/ 0 w 178"/>
                  <a:gd name="T11" fmla="*/ 1 h 345"/>
                  <a:gd name="T12" fmla="*/ 0 w 178"/>
                  <a:gd name="T13" fmla="*/ 1 h 345"/>
                  <a:gd name="T14" fmla="*/ 0 w 178"/>
                  <a:gd name="T15" fmla="*/ 1 h 345"/>
                  <a:gd name="T16" fmla="*/ 0 w 178"/>
                  <a:gd name="T17" fmla="*/ 1 h 345"/>
                  <a:gd name="T18" fmla="*/ 0 w 178"/>
                  <a:gd name="T19" fmla="*/ 1 h 345"/>
                  <a:gd name="T20" fmla="*/ 0 w 178"/>
                  <a:gd name="T21" fmla="*/ 1 h 345"/>
                  <a:gd name="T22" fmla="*/ 0 w 178"/>
                  <a:gd name="T23" fmla="*/ 1 h 345"/>
                  <a:gd name="T24" fmla="*/ 0 w 178"/>
                  <a:gd name="T25" fmla="*/ 1 h 345"/>
                  <a:gd name="T26" fmla="*/ 0 w 178"/>
                  <a:gd name="T27" fmla="*/ 1 h 345"/>
                  <a:gd name="T28" fmla="*/ 0 w 178"/>
                  <a:gd name="T29" fmla="*/ 1 h 345"/>
                  <a:gd name="T30" fmla="*/ 0 w 178"/>
                  <a:gd name="T31" fmla="*/ 1 h 345"/>
                  <a:gd name="T32" fmla="*/ 0 w 178"/>
                  <a:gd name="T33" fmla="*/ 1 h 345"/>
                  <a:gd name="T34" fmla="*/ 0 w 178"/>
                  <a:gd name="T35" fmla="*/ 1 h 345"/>
                  <a:gd name="T36" fmla="*/ 0 w 178"/>
                  <a:gd name="T37" fmla="*/ 1 h 345"/>
                  <a:gd name="T38" fmla="*/ 0 w 178"/>
                  <a:gd name="T39" fmla="*/ 1 h 345"/>
                  <a:gd name="T40" fmla="*/ 0 w 178"/>
                  <a:gd name="T41" fmla="*/ 1 h 345"/>
                  <a:gd name="T42" fmla="*/ 0 w 178"/>
                  <a:gd name="T43" fmla="*/ 1 h 3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8"/>
                  <a:gd name="T67" fmla="*/ 0 h 345"/>
                  <a:gd name="T68" fmla="*/ 178 w 178"/>
                  <a:gd name="T69" fmla="*/ 345 h 3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8" h="345">
                    <a:moveTo>
                      <a:pt x="177" y="0"/>
                    </a:moveTo>
                    <a:lnTo>
                      <a:pt x="170" y="0"/>
                    </a:lnTo>
                    <a:lnTo>
                      <a:pt x="164" y="4"/>
                    </a:lnTo>
                    <a:lnTo>
                      <a:pt x="158" y="9"/>
                    </a:lnTo>
                    <a:lnTo>
                      <a:pt x="151" y="16"/>
                    </a:lnTo>
                    <a:lnTo>
                      <a:pt x="144" y="24"/>
                    </a:lnTo>
                    <a:lnTo>
                      <a:pt x="136" y="34"/>
                    </a:lnTo>
                    <a:lnTo>
                      <a:pt x="128" y="47"/>
                    </a:lnTo>
                    <a:lnTo>
                      <a:pt x="120" y="61"/>
                    </a:lnTo>
                    <a:lnTo>
                      <a:pt x="111" y="76"/>
                    </a:lnTo>
                    <a:lnTo>
                      <a:pt x="101" y="93"/>
                    </a:lnTo>
                    <a:lnTo>
                      <a:pt x="92" y="111"/>
                    </a:lnTo>
                    <a:lnTo>
                      <a:pt x="82" y="130"/>
                    </a:lnTo>
                    <a:lnTo>
                      <a:pt x="73" y="152"/>
                    </a:lnTo>
                    <a:lnTo>
                      <a:pt x="63" y="173"/>
                    </a:lnTo>
                    <a:lnTo>
                      <a:pt x="54" y="196"/>
                    </a:lnTo>
                    <a:lnTo>
                      <a:pt x="44" y="219"/>
                    </a:lnTo>
                    <a:lnTo>
                      <a:pt x="35" y="243"/>
                    </a:lnTo>
                    <a:lnTo>
                      <a:pt x="25" y="268"/>
                    </a:lnTo>
                    <a:lnTo>
                      <a:pt x="17" y="293"/>
                    </a:lnTo>
                    <a:lnTo>
                      <a:pt x="8" y="319"/>
                    </a:lnTo>
                    <a:lnTo>
                      <a:pt x="0" y="344"/>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00" name="Freeform 306"/>
              <p:cNvSpPr>
                <a:spLocks/>
              </p:cNvSpPr>
              <p:nvPr/>
            </p:nvSpPr>
            <p:spPr bwMode="auto">
              <a:xfrm>
                <a:off x="2196" y="2738"/>
                <a:ext cx="85" cy="108"/>
              </a:xfrm>
              <a:custGeom>
                <a:avLst/>
                <a:gdLst>
                  <a:gd name="T0" fmla="*/ 0 w 194"/>
                  <a:gd name="T1" fmla="*/ 0 h 192"/>
                  <a:gd name="T2" fmla="*/ 0 w 194"/>
                  <a:gd name="T3" fmla="*/ 1 h 192"/>
                  <a:gd name="T4" fmla="*/ 0 w 194"/>
                  <a:gd name="T5" fmla="*/ 1 h 192"/>
                  <a:gd name="T6" fmla="*/ 0 w 194"/>
                  <a:gd name="T7" fmla="*/ 1 h 192"/>
                  <a:gd name="T8" fmla="*/ 0 w 194"/>
                  <a:gd name="T9" fmla="*/ 1 h 192"/>
                  <a:gd name="T10" fmla="*/ 0 w 194"/>
                  <a:gd name="T11" fmla="*/ 1 h 192"/>
                  <a:gd name="T12" fmla="*/ 0 w 194"/>
                  <a:gd name="T13" fmla="*/ 1 h 192"/>
                  <a:gd name="T14" fmla="*/ 0 w 194"/>
                  <a:gd name="T15" fmla="*/ 1 h 192"/>
                  <a:gd name="T16" fmla="*/ 0 w 194"/>
                  <a:gd name="T17" fmla="*/ 1 h 192"/>
                  <a:gd name="T18" fmla="*/ 0 w 194"/>
                  <a:gd name="T19" fmla="*/ 1 h 192"/>
                  <a:gd name="T20" fmla="*/ 0 w 194"/>
                  <a:gd name="T21" fmla="*/ 1 h 192"/>
                  <a:gd name="T22" fmla="*/ 0 w 194"/>
                  <a:gd name="T23" fmla="*/ 1 h 192"/>
                  <a:gd name="T24" fmla="*/ 0 w 194"/>
                  <a:gd name="T25" fmla="*/ 1 h 192"/>
                  <a:gd name="T26" fmla="*/ 0 w 194"/>
                  <a:gd name="T27" fmla="*/ 1 h 192"/>
                  <a:gd name="T28" fmla="*/ 0 w 194"/>
                  <a:gd name="T29" fmla="*/ 1 h 192"/>
                  <a:gd name="T30" fmla="*/ 0 w 194"/>
                  <a:gd name="T31" fmla="*/ 1 h 192"/>
                  <a:gd name="T32" fmla="*/ 0 w 194"/>
                  <a:gd name="T33" fmla="*/ 1 h 1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4"/>
                  <a:gd name="T52" fmla="*/ 0 h 192"/>
                  <a:gd name="T53" fmla="*/ 194 w 194"/>
                  <a:gd name="T54" fmla="*/ 192 h 1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4" h="192">
                    <a:moveTo>
                      <a:pt x="193" y="0"/>
                    </a:moveTo>
                    <a:lnTo>
                      <a:pt x="171" y="12"/>
                    </a:lnTo>
                    <a:lnTo>
                      <a:pt x="150" y="26"/>
                    </a:lnTo>
                    <a:lnTo>
                      <a:pt x="130" y="39"/>
                    </a:lnTo>
                    <a:lnTo>
                      <a:pt x="110" y="55"/>
                    </a:lnTo>
                    <a:lnTo>
                      <a:pt x="92" y="69"/>
                    </a:lnTo>
                    <a:lnTo>
                      <a:pt x="74" y="82"/>
                    </a:lnTo>
                    <a:lnTo>
                      <a:pt x="59" y="97"/>
                    </a:lnTo>
                    <a:lnTo>
                      <a:pt x="45" y="110"/>
                    </a:lnTo>
                    <a:lnTo>
                      <a:pt x="33" y="123"/>
                    </a:lnTo>
                    <a:lnTo>
                      <a:pt x="22" y="135"/>
                    </a:lnTo>
                    <a:lnTo>
                      <a:pt x="13" y="147"/>
                    </a:lnTo>
                    <a:lnTo>
                      <a:pt x="7" y="158"/>
                    </a:lnTo>
                    <a:lnTo>
                      <a:pt x="2" y="168"/>
                    </a:lnTo>
                    <a:lnTo>
                      <a:pt x="0" y="177"/>
                    </a:lnTo>
                    <a:lnTo>
                      <a:pt x="0" y="184"/>
                    </a:lnTo>
                    <a:lnTo>
                      <a:pt x="0" y="191"/>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01" name="Line 307"/>
              <p:cNvSpPr>
                <a:spLocks noChangeShapeType="1"/>
              </p:cNvSpPr>
              <p:nvPr/>
            </p:nvSpPr>
            <p:spPr bwMode="auto">
              <a:xfrm>
                <a:off x="2110" y="3376"/>
                <a:ext cx="0" cy="59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202" name="Line 308"/>
              <p:cNvSpPr>
                <a:spLocks noChangeShapeType="1"/>
              </p:cNvSpPr>
              <p:nvPr/>
            </p:nvSpPr>
            <p:spPr bwMode="auto">
              <a:xfrm>
                <a:off x="2164" y="3375"/>
                <a:ext cx="0" cy="53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203" name="Line 309"/>
              <p:cNvSpPr>
                <a:spLocks noChangeShapeType="1"/>
              </p:cNvSpPr>
              <p:nvPr/>
            </p:nvSpPr>
            <p:spPr bwMode="auto">
              <a:xfrm>
                <a:off x="2164" y="2901"/>
                <a:ext cx="0" cy="35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204" name="Line 310"/>
              <p:cNvSpPr>
                <a:spLocks noChangeShapeType="1"/>
              </p:cNvSpPr>
              <p:nvPr/>
            </p:nvSpPr>
            <p:spPr bwMode="auto">
              <a:xfrm>
                <a:off x="2110" y="2899"/>
                <a:ext cx="0" cy="36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205" name="Freeform 311"/>
              <p:cNvSpPr>
                <a:spLocks/>
              </p:cNvSpPr>
              <p:nvPr/>
            </p:nvSpPr>
            <p:spPr bwMode="auto">
              <a:xfrm>
                <a:off x="2102" y="338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06" name="Freeform 312"/>
              <p:cNvSpPr>
                <a:spLocks/>
              </p:cNvSpPr>
              <p:nvPr/>
            </p:nvSpPr>
            <p:spPr bwMode="auto">
              <a:xfrm>
                <a:off x="2102" y="338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07" name="Freeform 313"/>
              <p:cNvSpPr>
                <a:spLocks/>
              </p:cNvSpPr>
              <p:nvPr/>
            </p:nvSpPr>
            <p:spPr bwMode="auto">
              <a:xfrm>
                <a:off x="2102" y="3379"/>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7"/>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7"/>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08" name="Freeform 314"/>
              <p:cNvSpPr>
                <a:spLocks/>
              </p:cNvSpPr>
              <p:nvPr/>
            </p:nvSpPr>
            <p:spPr bwMode="auto">
              <a:xfrm>
                <a:off x="2102" y="337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09" name="Freeform 315"/>
              <p:cNvSpPr>
                <a:spLocks/>
              </p:cNvSpPr>
              <p:nvPr/>
            </p:nvSpPr>
            <p:spPr bwMode="auto">
              <a:xfrm>
                <a:off x="2102" y="337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10" name="Freeform 316"/>
              <p:cNvSpPr>
                <a:spLocks/>
              </p:cNvSpPr>
              <p:nvPr/>
            </p:nvSpPr>
            <p:spPr bwMode="auto">
              <a:xfrm>
                <a:off x="2102" y="337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10"/>
                    </a:lnTo>
                    <a:lnTo>
                      <a:pt x="129" y="11"/>
                    </a:lnTo>
                    <a:lnTo>
                      <a:pt x="117" y="14"/>
                    </a:lnTo>
                    <a:lnTo>
                      <a:pt x="104" y="15"/>
                    </a:lnTo>
                    <a:lnTo>
                      <a:pt x="91" y="16"/>
                    </a:lnTo>
                    <a:lnTo>
                      <a:pt x="78" y="16"/>
                    </a:lnTo>
                    <a:lnTo>
                      <a:pt x="65" y="16"/>
                    </a:lnTo>
                    <a:lnTo>
                      <a:pt x="51" y="15"/>
                    </a:lnTo>
                    <a:lnTo>
                      <a:pt x="39" y="14"/>
                    </a:lnTo>
                    <a:lnTo>
                      <a:pt x="27" y="11"/>
                    </a:lnTo>
                    <a:lnTo>
                      <a:pt x="18" y="10"/>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11" name="Freeform 317"/>
              <p:cNvSpPr>
                <a:spLocks/>
              </p:cNvSpPr>
              <p:nvPr/>
            </p:nvSpPr>
            <p:spPr bwMode="auto">
              <a:xfrm>
                <a:off x="2102" y="3376"/>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12" name="Freeform 318"/>
              <p:cNvSpPr>
                <a:spLocks/>
              </p:cNvSpPr>
              <p:nvPr/>
            </p:nvSpPr>
            <p:spPr bwMode="auto">
              <a:xfrm>
                <a:off x="2102" y="3376"/>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7"/>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7"/>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13" name="Freeform 319"/>
              <p:cNvSpPr>
                <a:spLocks/>
              </p:cNvSpPr>
              <p:nvPr/>
            </p:nvSpPr>
            <p:spPr bwMode="auto">
              <a:xfrm>
                <a:off x="2102" y="3374"/>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4"/>
                    </a:lnTo>
                    <a:lnTo>
                      <a:pt x="104" y="14"/>
                    </a:lnTo>
                    <a:lnTo>
                      <a:pt x="91" y="16"/>
                    </a:lnTo>
                    <a:lnTo>
                      <a:pt x="78" y="16"/>
                    </a:lnTo>
                    <a:lnTo>
                      <a:pt x="65" y="16"/>
                    </a:lnTo>
                    <a:lnTo>
                      <a:pt x="51" y="14"/>
                    </a:lnTo>
                    <a:lnTo>
                      <a:pt x="39" y="14"/>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14" name="Freeform 320"/>
              <p:cNvSpPr>
                <a:spLocks/>
              </p:cNvSpPr>
              <p:nvPr/>
            </p:nvSpPr>
            <p:spPr bwMode="auto">
              <a:xfrm>
                <a:off x="2102" y="337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15" name="Freeform 321"/>
              <p:cNvSpPr>
                <a:spLocks/>
              </p:cNvSpPr>
              <p:nvPr/>
            </p:nvSpPr>
            <p:spPr bwMode="auto">
              <a:xfrm>
                <a:off x="2102" y="342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16" name="Freeform 322"/>
              <p:cNvSpPr>
                <a:spLocks/>
              </p:cNvSpPr>
              <p:nvPr/>
            </p:nvSpPr>
            <p:spPr bwMode="auto">
              <a:xfrm>
                <a:off x="2102" y="3419"/>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17" name="Freeform 323"/>
              <p:cNvSpPr>
                <a:spLocks/>
              </p:cNvSpPr>
              <p:nvPr/>
            </p:nvSpPr>
            <p:spPr bwMode="auto">
              <a:xfrm>
                <a:off x="2102" y="3419"/>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18" name="Freeform 324"/>
              <p:cNvSpPr>
                <a:spLocks/>
              </p:cNvSpPr>
              <p:nvPr/>
            </p:nvSpPr>
            <p:spPr bwMode="auto">
              <a:xfrm>
                <a:off x="2102" y="341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19" name="Freeform 325"/>
              <p:cNvSpPr>
                <a:spLocks/>
              </p:cNvSpPr>
              <p:nvPr/>
            </p:nvSpPr>
            <p:spPr bwMode="auto">
              <a:xfrm>
                <a:off x="2102" y="341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20" name="Freeform 326"/>
              <p:cNvSpPr>
                <a:spLocks/>
              </p:cNvSpPr>
              <p:nvPr/>
            </p:nvSpPr>
            <p:spPr bwMode="auto">
              <a:xfrm>
                <a:off x="2102" y="341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21" name="Freeform 327"/>
              <p:cNvSpPr>
                <a:spLocks/>
              </p:cNvSpPr>
              <p:nvPr/>
            </p:nvSpPr>
            <p:spPr bwMode="auto">
              <a:xfrm>
                <a:off x="2102" y="341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7"/>
                    </a:lnTo>
                    <a:lnTo>
                      <a:pt x="138" y="10"/>
                    </a:lnTo>
                    <a:lnTo>
                      <a:pt x="129" y="12"/>
                    </a:lnTo>
                    <a:lnTo>
                      <a:pt x="117" y="13"/>
                    </a:lnTo>
                    <a:lnTo>
                      <a:pt x="104" y="15"/>
                    </a:lnTo>
                    <a:lnTo>
                      <a:pt x="91" y="16"/>
                    </a:lnTo>
                    <a:lnTo>
                      <a:pt x="78" y="16"/>
                    </a:lnTo>
                    <a:lnTo>
                      <a:pt x="65" y="16"/>
                    </a:lnTo>
                    <a:lnTo>
                      <a:pt x="51" y="15"/>
                    </a:lnTo>
                    <a:lnTo>
                      <a:pt x="39" y="13"/>
                    </a:lnTo>
                    <a:lnTo>
                      <a:pt x="27" y="12"/>
                    </a:lnTo>
                    <a:lnTo>
                      <a:pt x="18" y="10"/>
                    </a:lnTo>
                    <a:lnTo>
                      <a:pt x="10" y="7"/>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22" name="Freeform 328"/>
              <p:cNvSpPr>
                <a:spLocks/>
              </p:cNvSpPr>
              <p:nvPr/>
            </p:nvSpPr>
            <p:spPr bwMode="auto">
              <a:xfrm>
                <a:off x="2102" y="341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23" name="Freeform 329"/>
              <p:cNvSpPr>
                <a:spLocks/>
              </p:cNvSpPr>
              <p:nvPr/>
            </p:nvSpPr>
            <p:spPr bwMode="auto">
              <a:xfrm>
                <a:off x="2102" y="3414"/>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24" name="Freeform 330"/>
              <p:cNvSpPr>
                <a:spLocks/>
              </p:cNvSpPr>
              <p:nvPr/>
            </p:nvSpPr>
            <p:spPr bwMode="auto">
              <a:xfrm>
                <a:off x="2102" y="3413"/>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2"/>
                    </a:lnTo>
                    <a:lnTo>
                      <a:pt x="129" y="13"/>
                    </a:lnTo>
                    <a:lnTo>
                      <a:pt x="117" y="15"/>
                    </a:lnTo>
                    <a:lnTo>
                      <a:pt x="104" y="16"/>
                    </a:lnTo>
                    <a:lnTo>
                      <a:pt x="91" y="16"/>
                    </a:lnTo>
                    <a:lnTo>
                      <a:pt x="78" y="16"/>
                    </a:lnTo>
                    <a:lnTo>
                      <a:pt x="65" y="16"/>
                    </a:lnTo>
                    <a:lnTo>
                      <a:pt x="51" y="16"/>
                    </a:lnTo>
                    <a:lnTo>
                      <a:pt x="39" y="15"/>
                    </a:lnTo>
                    <a:lnTo>
                      <a:pt x="27" y="13"/>
                    </a:lnTo>
                    <a:lnTo>
                      <a:pt x="18" y="12"/>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25" name="Freeform 331"/>
              <p:cNvSpPr>
                <a:spLocks/>
              </p:cNvSpPr>
              <p:nvPr/>
            </p:nvSpPr>
            <p:spPr bwMode="auto">
              <a:xfrm>
                <a:off x="2102" y="340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4"/>
                    </a:lnTo>
                    <a:lnTo>
                      <a:pt x="104" y="14"/>
                    </a:lnTo>
                    <a:lnTo>
                      <a:pt x="91" y="15"/>
                    </a:lnTo>
                    <a:lnTo>
                      <a:pt x="78" y="16"/>
                    </a:lnTo>
                    <a:lnTo>
                      <a:pt x="65" y="15"/>
                    </a:lnTo>
                    <a:lnTo>
                      <a:pt x="51" y="14"/>
                    </a:lnTo>
                    <a:lnTo>
                      <a:pt x="39" y="14"/>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26" name="Freeform 332"/>
              <p:cNvSpPr>
                <a:spLocks/>
              </p:cNvSpPr>
              <p:nvPr/>
            </p:nvSpPr>
            <p:spPr bwMode="auto">
              <a:xfrm>
                <a:off x="2102" y="3400"/>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27" name="Freeform 333"/>
              <p:cNvSpPr>
                <a:spLocks/>
              </p:cNvSpPr>
              <p:nvPr/>
            </p:nvSpPr>
            <p:spPr bwMode="auto">
              <a:xfrm>
                <a:off x="2102" y="339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4"/>
                    </a:lnTo>
                    <a:lnTo>
                      <a:pt x="117" y="15"/>
                    </a:lnTo>
                    <a:lnTo>
                      <a:pt x="104" y="16"/>
                    </a:lnTo>
                    <a:lnTo>
                      <a:pt x="91" y="16"/>
                    </a:lnTo>
                    <a:lnTo>
                      <a:pt x="78" y="16"/>
                    </a:lnTo>
                    <a:lnTo>
                      <a:pt x="65" y="16"/>
                    </a:lnTo>
                    <a:lnTo>
                      <a:pt x="51" y="16"/>
                    </a:lnTo>
                    <a:lnTo>
                      <a:pt x="39" y="15"/>
                    </a:lnTo>
                    <a:lnTo>
                      <a:pt x="27" y="14"/>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28" name="Freeform 334"/>
              <p:cNvSpPr>
                <a:spLocks/>
              </p:cNvSpPr>
              <p:nvPr/>
            </p:nvSpPr>
            <p:spPr bwMode="auto">
              <a:xfrm>
                <a:off x="2102" y="339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4"/>
                    </a:lnTo>
                    <a:lnTo>
                      <a:pt x="104" y="14"/>
                    </a:lnTo>
                    <a:lnTo>
                      <a:pt x="91" y="15"/>
                    </a:lnTo>
                    <a:lnTo>
                      <a:pt x="78" y="16"/>
                    </a:lnTo>
                    <a:lnTo>
                      <a:pt x="65" y="15"/>
                    </a:lnTo>
                    <a:lnTo>
                      <a:pt x="51" y="14"/>
                    </a:lnTo>
                    <a:lnTo>
                      <a:pt x="39" y="14"/>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29" name="Freeform 335"/>
              <p:cNvSpPr>
                <a:spLocks/>
              </p:cNvSpPr>
              <p:nvPr/>
            </p:nvSpPr>
            <p:spPr bwMode="auto">
              <a:xfrm>
                <a:off x="2102" y="339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30" name="Freeform 336"/>
              <p:cNvSpPr>
                <a:spLocks/>
              </p:cNvSpPr>
              <p:nvPr/>
            </p:nvSpPr>
            <p:spPr bwMode="auto">
              <a:xfrm>
                <a:off x="2102" y="339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31" name="Freeform 337"/>
              <p:cNvSpPr>
                <a:spLocks/>
              </p:cNvSpPr>
              <p:nvPr/>
            </p:nvSpPr>
            <p:spPr bwMode="auto">
              <a:xfrm>
                <a:off x="2102" y="339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32" name="Freeform 338"/>
              <p:cNvSpPr>
                <a:spLocks/>
              </p:cNvSpPr>
              <p:nvPr/>
            </p:nvSpPr>
            <p:spPr bwMode="auto">
              <a:xfrm>
                <a:off x="2102" y="339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33" name="Freeform 339"/>
              <p:cNvSpPr>
                <a:spLocks/>
              </p:cNvSpPr>
              <p:nvPr/>
            </p:nvSpPr>
            <p:spPr bwMode="auto">
              <a:xfrm>
                <a:off x="2102" y="339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34" name="Freeform 340"/>
              <p:cNvSpPr>
                <a:spLocks/>
              </p:cNvSpPr>
              <p:nvPr/>
            </p:nvSpPr>
            <p:spPr bwMode="auto">
              <a:xfrm>
                <a:off x="2102" y="339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35" name="Freeform 341"/>
              <p:cNvSpPr>
                <a:spLocks/>
              </p:cNvSpPr>
              <p:nvPr/>
            </p:nvSpPr>
            <p:spPr bwMode="auto">
              <a:xfrm>
                <a:off x="2102" y="3440"/>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36" name="Freeform 342"/>
              <p:cNvSpPr>
                <a:spLocks/>
              </p:cNvSpPr>
              <p:nvPr/>
            </p:nvSpPr>
            <p:spPr bwMode="auto">
              <a:xfrm>
                <a:off x="2102" y="3439"/>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10"/>
                    </a:lnTo>
                    <a:lnTo>
                      <a:pt x="129" y="11"/>
                    </a:lnTo>
                    <a:lnTo>
                      <a:pt x="117" y="13"/>
                    </a:lnTo>
                    <a:lnTo>
                      <a:pt x="104" y="15"/>
                    </a:lnTo>
                    <a:lnTo>
                      <a:pt x="91" y="16"/>
                    </a:lnTo>
                    <a:lnTo>
                      <a:pt x="78" y="16"/>
                    </a:lnTo>
                    <a:lnTo>
                      <a:pt x="65" y="16"/>
                    </a:lnTo>
                    <a:lnTo>
                      <a:pt x="51" y="15"/>
                    </a:lnTo>
                    <a:lnTo>
                      <a:pt x="39" y="13"/>
                    </a:lnTo>
                    <a:lnTo>
                      <a:pt x="27" y="11"/>
                    </a:lnTo>
                    <a:lnTo>
                      <a:pt x="18" y="10"/>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37" name="Freeform 343"/>
              <p:cNvSpPr>
                <a:spLocks/>
              </p:cNvSpPr>
              <p:nvPr/>
            </p:nvSpPr>
            <p:spPr bwMode="auto">
              <a:xfrm>
                <a:off x="2102" y="343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38" name="Freeform 344"/>
              <p:cNvSpPr>
                <a:spLocks/>
              </p:cNvSpPr>
              <p:nvPr/>
            </p:nvSpPr>
            <p:spPr bwMode="auto">
              <a:xfrm>
                <a:off x="2102" y="343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39" name="Freeform 345"/>
              <p:cNvSpPr>
                <a:spLocks/>
              </p:cNvSpPr>
              <p:nvPr/>
            </p:nvSpPr>
            <p:spPr bwMode="auto">
              <a:xfrm>
                <a:off x="2102" y="3437"/>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6"/>
                    </a:lnTo>
                    <a:lnTo>
                      <a:pt x="78" y="16"/>
                    </a:lnTo>
                    <a:lnTo>
                      <a:pt x="65" y="16"/>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40" name="Freeform 346"/>
              <p:cNvSpPr>
                <a:spLocks/>
              </p:cNvSpPr>
              <p:nvPr/>
            </p:nvSpPr>
            <p:spPr bwMode="auto">
              <a:xfrm>
                <a:off x="2102" y="343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41" name="Freeform 347"/>
              <p:cNvSpPr>
                <a:spLocks/>
              </p:cNvSpPr>
              <p:nvPr/>
            </p:nvSpPr>
            <p:spPr bwMode="auto">
              <a:xfrm>
                <a:off x="2102" y="343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42" name="Freeform 348"/>
              <p:cNvSpPr>
                <a:spLocks/>
              </p:cNvSpPr>
              <p:nvPr/>
            </p:nvSpPr>
            <p:spPr bwMode="auto">
              <a:xfrm>
                <a:off x="2102" y="343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43" name="Freeform 349"/>
              <p:cNvSpPr>
                <a:spLocks/>
              </p:cNvSpPr>
              <p:nvPr/>
            </p:nvSpPr>
            <p:spPr bwMode="auto">
              <a:xfrm>
                <a:off x="2102" y="343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44" name="Freeform 350"/>
              <p:cNvSpPr>
                <a:spLocks/>
              </p:cNvSpPr>
              <p:nvPr/>
            </p:nvSpPr>
            <p:spPr bwMode="auto">
              <a:xfrm>
                <a:off x="2102" y="343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45" name="Freeform 351"/>
              <p:cNvSpPr>
                <a:spLocks/>
              </p:cNvSpPr>
              <p:nvPr/>
            </p:nvSpPr>
            <p:spPr bwMode="auto">
              <a:xfrm>
                <a:off x="2102" y="3459"/>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46" name="Freeform 352"/>
              <p:cNvSpPr>
                <a:spLocks/>
              </p:cNvSpPr>
              <p:nvPr/>
            </p:nvSpPr>
            <p:spPr bwMode="auto">
              <a:xfrm>
                <a:off x="2102" y="3458"/>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47" name="Freeform 353"/>
              <p:cNvSpPr>
                <a:spLocks/>
              </p:cNvSpPr>
              <p:nvPr/>
            </p:nvSpPr>
            <p:spPr bwMode="auto">
              <a:xfrm>
                <a:off x="2102" y="345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48" name="Freeform 354"/>
              <p:cNvSpPr>
                <a:spLocks/>
              </p:cNvSpPr>
              <p:nvPr/>
            </p:nvSpPr>
            <p:spPr bwMode="auto">
              <a:xfrm>
                <a:off x="2102" y="3456"/>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5"/>
                    </a:lnTo>
                    <a:lnTo>
                      <a:pt x="104" y="16"/>
                    </a:lnTo>
                    <a:lnTo>
                      <a:pt x="91" y="16"/>
                    </a:lnTo>
                    <a:lnTo>
                      <a:pt x="78" y="16"/>
                    </a:lnTo>
                    <a:lnTo>
                      <a:pt x="65" y="16"/>
                    </a:lnTo>
                    <a:lnTo>
                      <a:pt x="51" y="16"/>
                    </a:lnTo>
                    <a:lnTo>
                      <a:pt x="39" y="15"/>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49" name="Freeform 355"/>
              <p:cNvSpPr>
                <a:spLocks/>
              </p:cNvSpPr>
              <p:nvPr/>
            </p:nvSpPr>
            <p:spPr bwMode="auto">
              <a:xfrm>
                <a:off x="2102" y="345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50" name="Freeform 356"/>
              <p:cNvSpPr>
                <a:spLocks/>
              </p:cNvSpPr>
              <p:nvPr/>
            </p:nvSpPr>
            <p:spPr bwMode="auto">
              <a:xfrm>
                <a:off x="2102" y="345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51" name="Freeform 357"/>
              <p:cNvSpPr>
                <a:spLocks/>
              </p:cNvSpPr>
              <p:nvPr/>
            </p:nvSpPr>
            <p:spPr bwMode="auto">
              <a:xfrm>
                <a:off x="2102" y="345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5"/>
                    </a:lnTo>
                    <a:lnTo>
                      <a:pt x="104" y="15"/>
                    </a:lnTo>
                    <a:lnTo>
                      <a:pt x="91" y="16"/>
                    </a:lnTo>
                    <a:lnTo>
                      <a:pt x="78" y="16"/>
                    </a:lnTo>
                    <a:lnTo>
                      <a:pt x="65" y="16"/>
                    </a:lnTo>
                    <a:lnTo>
                      <a:pt x="51" y="15"/>
                    </a:lnTo>
                    <a:lnTo>
                      <a:pt x="39" y="15"/>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52" name="Freeform 358"/>
              <p:cNvSpPr>
                <a:spLocks/>
              </p:cNvSpPr>
              <p:nvPr/>
            </p:nvSpPr>
            <p:spPr bwMode="auto">
              <a:xfrm>
                <a:off x="2102" y="3453"/>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53" name="Freeform 359"/>
              <p:cNvSpPr>
                <a:spLocks/>
              </p:cNvSpPr>
              <p:nvPr/>
            </p:nvSpPr>
            <p:spPr bwMode="auto">
              <a:xfrm>
                <a:off x="2102" y="345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4"/>
                    </a:lnTo>
                    <a:lnTo>
                      <a:pt x="152" y="7"/>
                    </a:lnTo>
                    <a:lnTo>
                      <a:pt x="146" y="9"/>
                    </a:lnTo>
                    <a:lnTo>
                      <a:pt x="138" y="12"/>
                    </a:lnTo>
                    <a:lnTo>
                      <a:pt x="129" y="14"/>
                    </a:lnTo>
                    <a:lnTo>
                      <a:pt x="117" y="15"/>
                    </a:lnTo>
                    <a:lnTo>
                      <a:pt x="104" y="16"/>
                    </a:lnTo>
                    <a:lnTo>
                      <a:pt x="91" y="16"/>
                    </a:lnTo>
                    <a:lnTo>
                      <a:pt x="78" y="16"/>
                    </a:lnTo>
                    <a:lnTo>
                      <a:pt x="65" y="16"/>
                    </a:lnTo>
                    <a:lnTo>
                      <a:pt x="51" y="16"/>
                    </a:lnTo>
                    <a:lnTo>
                      <a:pt x="39" y="15"/>
                    </a:lnTo>
                    <a:lnTo>
                      <a:pt x="27" y="14"/>
                    </a:lnTo>
                    <a:lnTo>
                      <a:pt x="18" y="12"/>
                    </a:lnTo>
                    <a:lnTo>
                      <a:pt x="10" y="9"/>
                    </a:lnTo>
                    <a:lnTo>
                      <a:pt x="4" y="7"/>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54" name="Freeform 360"/>
              <p:cNvSpPr>
                <a:spLocks/>
              </p:cNvSpPr>
              <p:nvPr/>
            </p:nvSpPr>
            <p:spPr bwMode="auto">
              <a:xfrm>
                <a:off x="2102" y="3451"/>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5"/>
                    </a:lnTo>
                    <a:lnTo>
                      <a:pt x="104" y="15"/>
                    </a:lnTo>
                    <a:lnTo>
                      <a:pt x="91" y="16"/>
                    </a:lnTo>
                    <a:lnTo>
                      <a:pt x="78" y="16"/>
                    </a:lnTo>
                    <a:lnTo>
                      <a:pt x="65" y="16"/>
                    </a:lnTo>
                    <a:lnTo>
                      <a:pt x="51" y="15"/>
                    </a:lnTo>
                    <a:lnTo>
                      <a:pt x="39" y="15"/>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55" name="Freeform 361"/>
              <p:cNvSpPr>
                <a:spLocks/>
              </p:cNvSpPr>
              <p:nvPr/>
            </p:nvSpPr>
            <p:spPr bwMode="auto">
              <a:xfrm>
                <a:off x="2102" y="349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6"/>
                    </a:lnTo>
                    <a:lnTo>
                      <a:pt x="91" y="16"/>
                    </a:lnTo>
                    <a:lnTo>
                      <a:pt x="78" y="16"/>
                    </a:lnTo>
                    <a:lnTo>
                      <a:pt x="65" y="16"/>
                    </a:lnTo>
                    <a:lnTo>
                      <a:pt x="51" y="16"/>
                    </a:lnTo>
                    <a:lnTo>
                      <a:pt x="39" y="14"/>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56" name="Freeform 362"/>
              <p:cNvSpPr>
                <a:spLocks/>
              </p:cNvSpPr>
              <p:nvPr/>
            </p:nvSpPr>
            <p:spPr bwMode="auto">
              <a:xfrm>
                <a:off x="2102" y="3498"/>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57" name="Freeform 363"/>
              <p:cNvSpPr>
                <a:spLocks/>
              </p:cNvSpPr>
              <p:nvPr/>
            </p:nvSpPr>
            <p:spPr bwMode="auto">
              <a:xfrm>
                <a:off x="2102" y="349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58" name="Freeform 364"/>
              <p:cNvSpPr>
                <a:spLocks/>
              </p:cNvSpPr>
              <p:nvPr/>
            </p:nvSpPr>
            <p:spPr bwMode="auto">
              <a:xfrm>
                <a:off x="2102" y="349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59" name="Freeform 365"/>
              <p:cNvSpPr>
                <a:spLocks/>
              </p:cNvSpPr>
              <p:nvPr/>
            </p:nvSpPr>
            <p:spPr bwMode="auto">
              <a:xfrm>
                <a:off x="2102" y="349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60" name="Freeform 366"/>
              <p:cNvSpPr>
                <a:spLocks/>
              </p:cNvSpPr>
              <p:nvPr/>
            </p:nvSpPr>
            <p:spPr bwMode="auto">
              <a:xfrm>
                <a:off x="2102" y="3494"/>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61" name="Freeform 367"/>
              <p:cNvSpPr>
                <a:spLocks/>
              </p:cNvSpPr>
              <p:nvPr/>
            </p:nvSpPr>
            <p:spPr bwMode="auto">
              <a:xfrm>
                <a:off x="2102" y="349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62" name="Freeform 368"/>
              <p:cNvSpPr>
                <a:spLocks/>
              </p:cNvSpPr>
              <p:nvPr/>
            </p:nvSpPr>
            <p:spPr bwMode="auto">
              <a:xfrm>
                <a:off x="2102" y="349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10"/>
                    </a:lnTo>
                    <a:lnTo>
                      <a:pt x="129" y="11"/>
                    </a:lnTo>
                    <a:lnTo>
                      <a:pt x="117" y="14"/>
                    </a:lnTo>
                    <a:lnTo>
                      <a:pt x="104" y="15"/>
                    </a:lnTo>
                    <a:lnTo>
                      <a:pt x="91" y="16"/>
                    </a:lnTo>
                    <a:lnTo>
                      <a:pt x="78" y="16"/>
                    </a:lnTo>
                    <a:lnTo>
                      <a:pt x="65" y="16"/>
                    </a:lnTo>
                    <a:lnTo>
                      <a:pt x="51" y="15"/>
                    </a:lnTo>
                    <a:lnTo>
                      <a:pt x="39" y="14"/>
                    </a:lnTo>
                    <a:lnTo>
                      <a:pt x="27" y="11"/>
                    </a:lnTo>
                    <a:lnTo>
                      <a:pt x="18" y="10"/>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63" name="Freeform 369"/>
              <p:cNvSpPr>
                <a:spLocks/>
              </p:cNvSpPr>
              <p:nvPr/>
            </p:nvSpPr>
            <p:spPr bwMode="auto">
              <a:xfrm>
                <a:off x="2102" y="349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64" name="Freeform 370"/>
              <p:cNvSpPr>
                <a:spLocks/>
              </p:cNvSpPr>
              <p:nvPr/>
            </p:nvSpPr>
            <p:spPr bwMode="auto">
              <a:xfrm>
                <a:off x="2102" y="3491"/>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65" name="Freeform 371"/>
              <p:cNvSpPr>
                <a:spLocks/>
              </p:cNvSpPr>
              <p:nvPr/>
            </p:nvSpPr>
            <p:spPr bwMode="auto">
              <a:xfrm>
                <a:off x="2102" y="3478"/>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4"/>
                    </a:lnTo>
                    <a:lnTo>
                      <a:pt x="152" y="7"/>
                    </a:lnTo>
                    <a:lnTo>
                      <a:pt x="146" y="9"/>
                    </a:lnTo>
                    <a:lnTo>
                      <a:pt x="138" y="12"/>
                    </a:lnTo>
                    <a:lnTo>
                      <a:pt x="129" y="14"/>
                    </a:lnTo>
                    <a:lnTo>
                      <a:pt x="117" y="15"/>
                    </a:lnTo>
                    <a:lnTo>
                      <a:pt x="104" y="16"/>
                    </a:lnTo>
                    <a:lnTo>
                      <a:pt x="91" y="16"/>
                    </a:lnTo>
                    <a:lnTo>
                      <a:pt x="78" y="16"/>
                    </a:lnTo>
                    <a:lnTo>
                      <a:pt x="65" y="16"/>
                    </a:lnTo>
                    <a:lnTo>
                      <a:pt x="51" y="16"/>
                    </a:lnTo>
                    <a:lnTo>
                      <a:pt x="39" y="15"/>
                    </a:lnTo>
                    <a:lnTo>
                      <a:pt x="27" y="14"/>
                    </a:lnTo>
                    <a:lnTo>
                      <a:pt x="18" y="12"/>
                    </a:lnTo>
                    <a:lnTo>
                      <a:pt x="10" y="9"/>
                    </a:lnTo>
                    <a:lnTo>
                      <a:pt x="4" y="7"/>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66" name="Freeform 372"/>
              <p:cNvSpPr>
                <a:spLocks/>
              </p:cNvSpPr>
              <p:nvPr/>
            </p:nvSpPr>
            <p:spPr bwMode="auto">
              <a:xfrm>
                <a:off x="2102" y="347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5"/>
                    </a:lnTo>
                    <a:lnTo>
                      <a:pt x="104" y="16"/>
                    </a:lnTo>
                    <a:lnTo>
                      <a:pt x="91" y="16"/>
                    </a:lnTo>
                    <a:lnTo>
                      <a:pt x="78" y="16"/>
                    </a:lnTo>
                    <a:lnTo>
                      <a:pt x="65" y="16"/>
                    </a:lnTo>
                    <a:lnTo>
                      <a:pt x="51" y="16"/>
                    </a:lnTo>
                    <a:lnTo>
                      <a:pt x="39" y="15"/>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67" name="Freeform 373"/>
              <p:cNvSpPr>
                <a:spLocks/>
              </p:cNvSpPr>
              <p:nvPr/>
            </p:nvSpPr>
            <p:spPr bwMode="auto">
              <a:xfrm>
                <a:off x="2102" y="347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68" name="Freeform 374"/>
              <p:cNvSpPr>
                <a:spLocks/>
              </p:cNvSpPr>
              <p:nvPr/>
            </p:nvSpPr>
            <p:spPr bwMode="auto">
              <a:xfrm>
                <a:off x="2102" y="3476"/>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2"/>
                    </a:lnTo>
                    <a:lnTo>
                      <a:pt x="129" y="13"/>
                    </a:lnTo>
                    <a:lnTo>
                      <a:pt x="117" y="15"/>
                    </a:lnTo>
                    <a:lnTo>
                      <a:pt x="104" y="16"/>
                    </a:lnTo>
                    <a:lnTo>
                      <a:pt x="91" y="16"/>
                    </a:lnTo>
                    <a:lnTo>
                      <a:pt x="78" y="16"/>
                    </a:lnTo>
                    <a:lnTo>
                      <a:pt x="65" y="16"/>
                    </a:lnTo>
                    <a:lnTo>
                      <a:pt x="51" y="16"/>
                    </a:lnTo>
                    <a:lnTo>
                      <a:pt x="39" y="15"/>
                    </a:lnTo>
                    <a:lnTo>
                      <a:pt x="27" y="13"/>
                    </a:lnTo>
                    <a:lnTo>
                      <a:pt x="18" y="12"/>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69" name="Freeform 375"/>
              <p:cNvSpPr>
                <a:spLocks/>
              </p:cNvSpPr>
              <p:nvPr/>
            </p:nvSpPr>
            <p:spPr bwMode="auto">
              <a:xfrm>
                <a:off x="2102" y="347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70" name="Freeform 376"/>
              <p:cNvSpPr>
                <a:spLocks/>
              </p:cNvSpPr>
              <p:nvPr/>
            </p:nvSpPr>
            <p:spPr bwMode="auto">
              <a:xfrm>
                <a:off x="2102" y="3474"/>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71" name="Freeform 377"/>
              <p:cNvSpPr>
                <a:spLocks/>
              </p:cNvSpPr>
              <p:nvPr/>
            </p:nvSpPr>
            <p:spPr bwMode="auto">
              <a:xfrm>
                <a:off x="2102" y="347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72" name="Freeform 378"/>
              <p:cNvSpPr>
                <a:spLocks/>
              </p:cNvSpPr>
              <p:nvPr/>
            </p:nvSpPr>
            <p:spPr bwMode="auto">
              <a:xfrm>
                <a:off x="2102" y="347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73" name="Freeform 379"/>
              <p:cNvSpPr>
                <a:spLocks/>
              </p:cNvSpPr>
              <p:nvPr/>
            </p:nvSpPr>
            <p:spPr bwMode="auto">
              <a:xfrm>
                <a:off x="2102" y="3472"/>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74" name="Freeform 380"/>
              <p:cNvSpPr>
                <a:spLocks/>
              </p:cNvSpPr>
              <p:nvPr/>
            </p:nvSpPr>
            <p:spPr bwMode="auto">
              <a:xfrm>
                <a:off x="2102" y="3471"/>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75" name="Freeform 381"/>
              <p:cNvSpPr>
                <a:spLocks/>
              </p:cNvSpPr>
              <p:nvPr/>
            </p:nvSpPr>
            <p:spPr bwMode="auto">
              <a:xfrm>
                <a:off x="2102" y="351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76" name="Freeform 382"/>
              <p:cNvSpPr>
                <a:spLocks/>
              </p:cNvSpPr>
              <p:nvPr/>
            </p:nvSpPr>
            <p:spPr bwMode="auto">
              <a:xfrm>
                <a:off x="2102" y="3517"/>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77" name="Freeform 383"/>
              <p:cNvSpPr>
                <a:spLocks/>
              </p:cNvSpPr>
              <p:nvPr/>
            </p:nvSpPr>
            <p:spPr bwMode="auto">
              <a:xfrm>
                <a:off x="2102" y="351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2"/>
                    </a:lnTo>
                    <a:lnTo>
                      <a:pt x="117" y="15"/>
                    </a:lnTo>
                    <a:lnTo>
                      <a:pt x="104" y="15"/>
                    </a:lnTo>
                    <a:lnTo>
                      <a:pt x="91" y="16"/>
                    </a:lnTo>
                    <a:lnTo>
                      <a:pt x="78" y="16"/>
                    </a:lnTo>
                    <a:lnTo>
                      <a:pt x="65" y="16"/>
                    </a:lnTo>
                    <a:lnTo>
                      <a:pt x="51" y="15"/>
                    </a:lnTo>
                    <a:lnTo>
                      <a:pt x="39" y="15"/>
                    </a:lnTo>
                    <a:lnTo>
                      <a:pt x="27" y="12"/>
                    </a:lnTo>
                    <a:lnTo>
                      <a:pt x="18" y="10"/>
                    </a:lnTo>
                    <a:lnTo>
                      <a:pt x="10" y="8"/>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78" name="Freeform 384"/>
              <p:cNvSpPr>
                <a:spLocks/>
              </p:cNvSpPr>
              <p:nvPr/>
            </p:nvSpPr>
            <p:spPr bwMode="auto">
              <a:xfrm>
                <a:off x="2102" y="3515"/>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79" name="Freeform 385"/>
              <p:cNvSpPr>
                <a:spLocks/>
              </p:cNvSpPr>
              <p:nvPr/>
            </p:nvSpPr>
            <p:spPr bwMode="auto">
              <a:xfrm>
                <a:off x="2102" y="351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4"/>
                    </a:lnTo>
                    <a:lnTo>
                      <a:pt x="152" y="6"/>
                    </a:lnTo>
                    <a:lnTo>
                      <a:pt x="146" y="9"/>
                    </a:lnTo>
                    <a:lnTo>
                      <a:pt x="138" y="11"/>
                    </a:lnTo>
                    <a:lnTo>
                      <a:pt x="129" y="14"/>
                    </a:lnTo>
                    <a:lnTo>
                      <a:pt x="117" y="15"/>
                    </a:lnTo>
                    <a:lnTo>
                      <a:pt x="104" y="16"/>
                    </a:lnTo>
                    <a:lnTo>
                      <a:pt x="91" y="16"/>
                    </a:lnTo>
                    <a:lnTo>
                      <a:pt x="78" y="16"/>
                    </a:lnTo>
                    <a:lnTo>
                      <a:pt x="65" y="16"/>
                    </a:lnTo>
                    <a:lnTo>
                      <a:pt x="51" y="16"/>
                    </a:lnTo>
                    <a:lnTo>
                      <a:pt x="39" y="15"/>
                    </a:lnTo>
                    <a:lnTo>
                      <a:pt x="27" y="14"/>
                    </a:lnTo>
                    <a:lnTo>
                      <a:pt x="18" y="11"/>
                    </a:lnTo>
                    <a:lnTo>
                      <a:pt x="10" y="9"/>
                    </a:lnTo>
                    <a:lnTo>
                      <a:pt x="4" y="6"/>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80" name="Freeform 386"/>
              <p:cNvSpPr>
                <a:spLocks/>
              </p:cNvSpPr>
              <p:nvPr/>
            </p:nvSpPr>
            <p:spPr bwMode="auto">
              <a:xfrm>
                <a:off x="2102" y="3513"/>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4"/>
                    </a:lnTo>
                    <a:lnTo>
                      <a:pt x="104" y="14"/>
                    </a:lnTo>
                    <a:lnTo>
                      <a:pt x="91" y="15"/>
                    </a:lnTo>
                    <a:lnTo>
                      <a:pt x="78" y="16"/>
                    </a:lnTo>
                    <a:lnTo>
                      <a:pt x="65" y="15"/>
                    </a:lnTo>
                    <a:lnTo>
                      <a:pt x="51" y="14"/>
                    </a:lnTo>
                    <a:lnTo>
                      <a:pt x="39" y="14"/>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81" name="Freeform 387"/>
              <p:cNvSpPr>
                <a:spLocks/>
              </p:cNvSpPr>
              <p:nvPr/>
            </p:nvSpPr>
            <p:spPr bwMode="auto">
              <a:xfrm>
                <a:off x="2102" y="3513"/>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82" name="Freeform 388"/>
              <p:cNvSpPr>
                <a:spLocks/>
              </p:cNvSpPr>
              <p:nvPr/>
            </p:nvSpPr>
            <p:spPr bwMode="auto">
              <a:xfrm>
                <a:off x="2102" y="351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83" name="Freeform 389"/>
              <p:cNvSpPr>
                <a:spLocks/>
              </p:cNvSpPr>
              <p:nvPr/>
            </p:nvSpPr>
            <p:spPr bwMode="auto">
              <a:xfrm>
                <a:off x="2102" y="3511"/>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84" name="Freeform 390"/>
              <p:cNvSpPr>
                <a:spLocks/>
              </p:cNvSpPr>
              <p:nvPr/>
            </p:nvSpPr>
            <p:spPr bwMode="auto">
              <a:xfrm>
                <a:off x="2102" y="3511"/>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85" name="Freeform 391"/>
              <p:cNvSpPr>
                <a:spLocks/>
              </p:cNvSpPr>
              <p:nvPr/>
            </p:nvSpPr>
            <p:spPr bwMode="auto">
              <a:xfrm>
                <a:off x="2100" y="3556"/>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86" name="Freeform 392"/>
              <p:cNvSpPr>
                <a:spLocks/>
              </p:cNvSpPr>
              <p:nvPr/>
            </p:nvSpPr>
            <p:spPr bwMode="auto">
              <a:xfrm>
                <a:off x="2100" y="3556"/>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2"/>
                    </a:lnTo>
                    <a:lnTo>
                      <a:pt x="153" y="5"/>
                    </a:lnTo>
                    <a:lnTo>
                      <a:pt x="147" y="7"/>
                    </a:lnTo>
                    <a:lnTo>
                      <a:pt x="140" y="10"/>
                    </a:lnTo>
                    <a:lnTo>
                      <a:pt x="130" y="12"/>
                    </a:lnTo>
                    <a:lnTo>
                      <a:pt x="118" y="14"/>
                    </a:lnTo>
                    <a:lnTo>
                      <a:pt x="105" y="15"/>
                    </a:lnTo>
                    <a:lnTo>
                      <a:pt x="92" y="16"/>
                    </a:lnTo>
                    <a:lnTo>
                      <a:pt x="79" y="16"/>
                    </a:lnTo>
                    <a:lnTo>
                      <a:pt x="65" y="16"/>
                    </a:lnTo>
                    <a:lnTo>
                      <a:pt x="52" y="15"/>
                    </a:lnTo>
                    <a:lnTo>
                      <a:pt x="40" y="14"/>
                    </a:lnTo>
                    <a:lnTo>
                      <a:pt x="29" y="12"/>
                    </a:lnTo>
                    <a:lnTo>
                      <a:pt x="19" y="10"/>
                    </a:lnTo>
                    <a:lnTo>
                      <a:pt x="11" y="7"/>
                    </a:lnTo>
                    <a:lnTo>
                      <a:pt x="5" y="5"/>
                    </a:lnTo>
                    <a:lnTo>
                      <a:pt x="2"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87" name="Freeform 393"/>
              <p:cNvSpPr>
                <a:spLocks/>
              </p:cNvSpPr>
              <p:nvPr/>
            </p:nvSpPr>
            <p:spPr bwMode="auto">
              <a:xfrm>
                <a:off x="2100" y="3555"/>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6"/>
                    </a:lnTo>
                    <a:lnTo>
                      <a:pt x="79" y="16"/>
                    </a:lnTo>
                    <a:lnTo>
                      <a:pt x="65" y="16"/>
                    </a:lnTo>
                    <a:lnTo>
                      <a:pt x="52" y="14"/>
                    </a:lnTo>
                    <a:lnTo>
                      <a:pt x="40" y="13"/>
                    </a:lnTo>
                    <a:lnTo>
                      <a:pt x="29" y="11"/>
                    </a:lnTo>
                    <a:lnTo>
                      <a:pt x="19" y="9"/>
                    </a:lnTo>
                    <a:lnTo>
                      <a:pt x="11" y="7"/>
                    </a:lnTo>
                    <a:lnTo>
                      <a:pt x="5"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88" name="Freeform 394"/>
              <p:cNvSpPr>
                <a:spLocks/>
              </p:cNvSpPr>
              <p:nvPr/>
            </p:nvSpPr>
            <p:spPr bwMode="auto">
              <a:xfrm>
                <a:off x="2100" y="3554"/>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89" name="Freeform 395"/>
              <p:cNvSpPr>
                <a:spLocks/>
              </p:cNvSpPr>
              <p:nvPr/>
            </p:nvSpPr>
            <p:spPr bwMode="auto">
              <a:xfrm>
                <a:off x="2100" y="3553"/>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8"/>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90" name="Freeform 396"/>
              <p:cNvSpPr>
                <a:spLocks/>
              </p:cNvSpPr>
              <p:nvPr/>
            </p:nvSpPr>
            <p:spPr bwMode="auto">
              <a:xfrm>
                <a:off x="2100" y="3552"/>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5"/>
                    </a:lnTo>
                    <a:lnTo>
                      <a:pt x="79" y="16"/>
                    </a:lnTo>
                    <a:lnTo>
                      <a:pt x="65" y="15"/>
                    </a:lnTo>
                    <a:lnTo>
                      <a:pt x="52" y="14"/>
                    </a:lnTo>
                    <a:lnTo>
                      <a:pt x="40" y="13"/>
                    </a:lnTo>
                    <a:lnTo>
                      <a:pt x="29" y="11"/>
                    </a:lnTo>
                    <a:lnTo>
                      <a:pt x="19" y="9"/>
                    </a:lnTo>
                    <a:lnTo>
                      <a:pt x="11" y="7"/>
                    </a:lnTo>
                    <a:lnTo>
                      <a:pt x="5"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91" name="Freeform 397"/>
              <p:cNvSpPr>
                <a:spLocks/>
              </p:cNvSpPr>
              <p:nvPr/>
            </p:nvSpPr>
            <p:spPr bwMode="auto">
              <a:xfrm>
                <a:off x="2100" y="3552"/>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92" name="Freeform 398"/>
              <p:cNvSpPr>
                <a:spLocks/>
              </p:cNvSpPr>
              <p:nvPr/>
            </p:nvSpPr>
            <p:spPr bwMode="auto">
              <a:xfrm>
                <a:off x="2100" y="3551"/>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8"/>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93" name="Freeform 399"/>
              <p:cNvSpPr>
                <a:spLocks/>
              </p:cNvSpPr>
              <p:nvPr/>
            </p:nvSpPr>
            <p:spPr bwMode="auto">
              <a:xfrm>
                <a:off x="2100" y="3550"/>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5"/>
                    </a:lnTo>
                    <a:lnTo>
                      <a:pt x="79" y="16"/>
                    </a:lnTo>
                    <a:lnTo>
                      <a:pt x="65" y="15"/>
                    </a:lnTo>
                    <a:lnTo>
                      <a:pt x="52" y="14"/>
                    </a:lnTo>
                    <a:lnTo>
                      <a:pt x="40" y="13"/>
                    </a:lnTo>
                    <a:lnTo>
                      <a:pt x="29" y="11"/>
                    </a:lnTo>
                    <a:lnTo>
                      <a:pt x="19" y="9"/>
                    </a:lnTo>
                    <a:lnTo>
                      <a:pt x="11" y="7"/>
                    </a:lnTo>
                    <a:lnTo>
                      <a:pt x="5"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94" name="Freeform 400"/>
              <p:cNvSpPr>
                <a:spLocks/>
              </p:cNvSpPr>
              <p:nvPr/>
            </p:nvSpPr>
            <p:spPr bwMode="auto">
              <a:xfrm>
                <a:off x="2100" y="3550"/>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8"/>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95" name="Freeform 401"/>
              <p:cNvSpPr>
                <a:spLocks/>
              </p:cNvSpPr>
              <p:nvPr/>
            </p:nvSpPr>
            <p:spPr bwMode="auto">
              <a:xfrm>
                <a:off x="2100" y="3537"/>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8"/>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96" name="Freeform 402"/>
              <p:cNvSpPr>
                <a:spLocks/>
              </p:cNvSpPr>
              <p:nvPr/>
            </p:nvSpPr>
            <p:spPr bwMode="auto">
              <a:xfrm>
                <a:off x="2100" y="3535"/>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97" name="Freeform 403"/>
              <p:cNvSpPr>
                <a:spLocks/>
              </p:cNvSpPr>
              <p:nvPr/>
            </p:nvSpPr>
            <p:spPr bwMode="auto">
              <a:xfrm>
                <a:off x="2100" y="3535"/>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2"/>
                    </a:lnTo>
                    <a:lnTo>
                      <a:pt x="153" y="5"/>
                    </a:lnTo>
                    <a:lnTo>
                      <a:pt x="147" y="8"/>
                    </a:lnTo>
                    <a:lnTo>
                      <a:pt x="140" y="10"/>
                    </a:lnTo>
                    <a:lnTo>
                      <a:pt x="130" y="12"/>
                    </a:lnTo>
                    <a:lnTo>
                      <a:pt x="118" y="14"/>
                    </a:lnTo>
                    <a:lnTo>
                      <a:pt x="105" y="15"/>
                    </a:lnTo>
                    <a:lnTo>
                      <a:pt x="92" y="16"/>
                    </a:lnTo>
                    <a:lnTo>
                      <a:pt x="79" y="16"/>
                    </a:lnTo>
                    <a:lnTo>
                      <a:pt x="65" y="16"/>
                    </a:lnTo>
                    <a:lnTo>
                      <a:pt x="52" y="15"/>
                    </a:lnTo>
                    <a:lnTo>
                      <a:pt x="40" y="14"/>
                    </a:lnTo>
                    <a:lnTo>
                      <a:pt x="29" y="12"/>
                    </a:lnTo>
                    <a:lnTo>
                      <a:pt x="19" y="10"/>
                    </a:lnTo>
                    <a:lnTo>
                      <a:pt x="11" y="8"/>
                    </a:lnTo>
                    <a:lnTo>
                      <a:pt x="5" y="5"/>
                    </a:lnTo>
                    <a:lnTo>
                      <a:pt x="2"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98" name="Freeform 404"/>
              <p:cNvSpPr>
                <a:spLocks/>
              </p:cNvSpPr>
              <p:nvPr/>
            </p:nvSpPr>
            <p:spPr bwMode="auto">
              <a:xfrm>
                <a:off x="2100" y="3534"/>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8"/>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299" name="Freeform 405"/>
              <p:cNvSpPr>
                <a:spLocks/>
              </p:cNvSpPr>
              <p:nvPr/>
            </p:nvSpPr>
            <p:spPr bwMode="auto">
              <a:xfrm>
                <a:off x="2100" y="3533"/>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00" name="Freeform 406"/>
              <p:cNvSpPr>
                <a:spLocks/>
              </p:cNvSpPr>
              <p:nvPr/>
            </p:nvSpPr>
            <p:spPr bwMode="auto">
              <a:xfrm>
                <a:off x="2100" y="3532"/>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01" name="Freeform 407"/>
              <p:cNvSpPr>
                <a:spLocks/>
              </p:cNvSpPr>
              <p:nvPr/>
            </p:nvSpPr>
            <p:spPr bwMode="auto">
              <a:xfrm>
                <a:off x="2100" y="3531"/>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2"/>
                    </a:lnTo>
                    <a:lnTo>
                      <a:pt x="153" y="5"/>
                    </a:lnTo>
                    <a:lnTo>
                      <a:pt x="147" y="7"/>
                    </a:lnTo>
                    <a:lnTo>
                      <a:pt x="140" y="10"/>
                    </a:lnTo>
                    <a:lnTo>
                      <a:pt x="130" y="12"/>
                    </a:lnTo>
                    <a:lnTo>
                      <a:pt x="118" y="13"/>
                    </a:lnTo>
                    <a:lnTo>
                      <a:pt x="105" y="15"/>
                    </a:lnTo>
                    <a:lnTo>
                      <a:pt x="92" y="16"/>
                    </a:lnTo>
                    <a:lnTo>
                      <a:pt x="79" y="16"/>
                    </a:lnTo>
                    <a:lnTo>
                      <a:pt x="65" y="16"/>
                    </a:lnTo>
                    <a:lnTo>
                      <a:pt x="52" y="15"/>
                    </a:lnTo>
                    <a:lnTo>
                      <a:pt x="40" y="13"/>
                    </a:lnTo>
                    <a:lnTo>
                      <a:pt x="29" y="12"/>
                    </a:lnTo>
                    <a:lnTo>
                      <a:pt x="19" y="10"/>
                    </a:lnTo>
                    <a:lnTo>
                      <a:pt x="11" y="7"/>
                    </a:lnTo>
                    <a:lnTo>
                      <a:pt x="5" y="5"/>
                    </a:lnTo>
                    <a:lnTo>
                      <a:pt x="2"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02" name="Freeform 408"/>
              <p:cNvSpPr>
                <a:spLocks/>
              </p:cNvSpPr>
              <p:nvPr/>
            </p:nvSpPr>
            <p:spPr bwMode="auto">
              <a:xfrm>
                <a:off x="2100" y="3531"/>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03" name="Freeform 409"/>
              <p:cNvSpPr>
                <a:spLocks/>
              </p:cNvSpPr>
              <p:nvPr/>
            </p:nvSpPr>
            <p:spPr bwMode="auto">
              <a:xfrm>
                <a:off x="2100" y="3530"/>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04" name="Freeform 410"/>
              <p:cNvSpPr>
                <a:spLocks/>
              </p:cNvSpPr>
              <p:nvPr/>
            </p:nvSpPr>
            <p:spPr bwMode="auto">
              <a:xfrm>
                <a:off x="2100" y="3529"/>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10"/>
                    </a:lnTo>
                    <a:lnTo>
                      <a:pt x="130" y="11"/>
                    </a:lnTo>
                    <a:lnTo>
                      <a:pt x="118" y="13"/>
                    </a:lnTo>
                    <a:lnTo>
                      <a:pt x="105" y="15"/>
                    </a:lnTo>
                    <a:lnTo>
                      <a:pt x="92" y="16"/>
                    </a:lnTo>
                    <a:lnTo>
                      <a:pt x="79" y="16"/>
                    </a:lnTo>
                    <a:lnTo>
                      <a:pt x="65" y="16"/>
                    </a:lnTo>
                    <a:lnTo>
                      <a:pt x="52" y="15"/>
                    </a:lnTo>
                    <a:lnTo>
                      <a:pt x="40" y="13"/>
                    </a:lnTo>
                    <a:lnTo>
                      <a:pt x="29" y="11"/>
                    </a:lnTo>
                    <a:lnTo>
                      <a:pt x="19" y="10"/>
                    </a:lnTo>
                    <a:lnTo>
                      <a:pt x="11" y="7"/>
                    </a:lnTo>
                    <a:lnTo>
                      <a:pt x="5"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05" name="Freeform 411"/>
              <p:cNvSpPr>
                <a:spLocks/>
              </p:cNvSpPr>
              <p:nvPr/>
            </p:nvSpPr>
            <p:spPr bwMode="auto">
              <a:xfrm>
                <a:off x="2100" y="3575"/>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5"/>
                    </a:lnTo>
                    <a:lnTo>
                      <a:pt x="79" y="16"/>
                    </a:lnTo>
                    <a:lnTo>
                      <a:pt x="65" y="15"/>
                    </a:lnTo>
                    <a:lnTo>
                      <a:pt x="52" y="14"/>
                    </a:lnTo>
                    <a:lnTo>
                      <a:pt x="40" y="13"/>
                    </a:lnTo>
                    <a:lnTo>
                      <a:pt x="29" y="11"/>
                    </a:lnTo>
                    <a:lnTo>
                      <a:pt x="19" y="9"/>
                    </a:lnTo>
                    <a:lnTo>
                      <a:pt x="11" y="7"/>
                    </a:lnTo>
                    <a:lnTo>
                      <a:pt x="5"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06" name="Freeform 412"/>
              <p:cNvSpPr>
                <a:spLocks/>
              </p:cNvSpPr>
              <p:nvPr/>
            </p:nvSpPr>
            <p:spPr bwMode="auto">
              <a:xfrm>
                <a:off x="2100" y="3575"/>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07" name="Freeform 413"/>
              <p:cNvSpPr>
                <a:spLocks/>
              </p:cNvSpPr>
              <p:nvPr/>
            </p:nvSpPr>
            <p:spPr bwMode="auto">
              <a:xfrm>
                <a:off x="2100" y="3574"/>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8"/>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08" name="Freeform 414"/>
              <p:cNvSpPr>
                <a:spLocks/>
              </p:cNvSpPr>
              <p:nvPr/>
            </p:nvSpPr>
            <p:spPr bwMode="auto">
              <a:xfrm>
                <a:off x="2100" y="3573"/>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5"/>
                    </a:lnTo>
                    <a:lnTo>
                      <a:pt x="79" y="16"/>
                    </a:lnTo>
                    <a:lnTo>
                      <a:pt x="65" y="15"/>
                    </a:lnTo>
                    <a:lnTo>
                      <a:pt x="52" y="14"/>
                    </a:lnTo>
                    <a:lnTo>
                      <a:pt x="40" y="13"/>
                    </a:lnTo>
                    <a:lnTo>
                      <a:pt x="29" y="11"/>
                    </a:lnTo>
                    <a:lnTo>
                      <a:pt x="19" y="9"/>
                    </a:lnTo>
                    <a:lnTo>
                      <a:pt x="11" y="7"/>
                    </a:lnTo>
                    <a:lnTo>
                      <a:pt x="5"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09" name="Freeform 415"/>
              <p:cNvSpPr>
                <a:spLocks/>
              </p:cNvSpPr>
              <p:nvPr/>
            </p:nvSpPr>
            <p:spPr bwMode="auto">
              <a:xfrm>
                <a:off x="2100" y="3573"/>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8"/>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10" name="Freeform 416"/>
              <p:cNvSpPr>
                <a:spLocks/>
              </p:cNvSpPr>
              <p:nvPr/>
            </p:nvSpPr>
            <p:spPr bwMode="auto">
              <a:xfrm>
                <a:off x="2100" y="3572"/>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5"/>
                    </a:lnTo>
                    <a:lnTo>
                      <a:pt x="147" y="8"/>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8"/>
                    </a:lnTo>
                    <a:lnTo>
                      <a:pt x="5" y="5"/>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11" name="Freeform 417"/>
              <p:cNvSpPr>
                <a:spLocks/>
              </p:cNvSpPr>
              <p:nvPr/>
            </p:nvSpPr>
            <p:spPr bwMode="auto">
              <a:xfrm>
                <a:off x="2100" y="3571"/>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1"/>
                    </a:lnTo>
                    <a:lnTo>
                      <a:pt x="153" y="4"/>
                    </a:lnTo>
                    <a:lnTo>
                      <a:pt x="147" y="7"/>
                    </a:lnTo>
                    <a:lnTo>
                      <a:pt x="140" y="9"/>
                    </a:lnTo>
                    <a:lnTo>
                      <a:pt x="130" y="11"/>
                    </a:lnTo>
                    <a:lnTo>
                      <a:pt x="118" y="13"/>
                    </a:lnTo>
                    <a:lnTo>
                      <a:pt x="105" y="14"/>
                    </a:lnTo>
                    <a:lnTo>
                      <a:pt x="92" y="15"/>
                    </a:lnTo>
                    <a:lnTo>
                      <a:pt x="79" y="16"/>
                    </a:lnTo>
                    <a:lnTo>
                      <a:pt x="65" y="15"/>
                    </a:lnTo>
                    <a:lnTo>
                      <a:pt x="52" y="14"/>
                    </a:lnTo>
                    <a:lnTo>
                      <a:pt x="40" y="13"/>
                    </a:lnTo>
                    <a:lnTo>
                      <a:pt x="29" y="11"/>
                    </a:lnTo>
                    <a:lnTo>
                      <a:pt x="19" y="9"/>
                    </a:lnTo>
                    <a:lnTo>
                      <a:pt x="11" y="7"/>
                    </a:lnTo>
                    <a:lnTo>
                      <a:pt x="5"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12" name="Freeform 418"/>
              <p:cNvSpPr>
                <a:spLocks/>
              </p:cNvSpPr>
              <p:nvPr/>
            </p:nvSpPr>
            <p:spPr bwMode="auto">
              <a:xfrm>
                <a:off x="2100" y="3570"/>
                <a:ext cx="70" cy="10"/>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8"/>
                    </a:lnTo>
                    <a:lnTo>
                      <a:pt x="140" y="11"/>
                    </a:lnTo>
                    <a:lnTo>
                      <a:pt x="130" y="13"/>
                    </a:lnTo>
                    <a:lnTo>
                      <a:pt x="118" y="14"/>
                    </a:lnTo>
                    <a:lnTo>
                      <a:pt x="105" y="16"/>
                    </a:lnTo>
                    <a:lnTo>
                      <a:pt x="92" y="16"/>
                    </a:lnTo>
                    <a:lnTo>
                      <a:pt x="79" y="16"/>
                    </a:lnTo>
                    <a:lnTo>
                      <a:pt x="65" y="16"/>
                    </a:lnTo>
                    <a:lnTo>
                      <a:pt x="52" y="16"/>
                    </a:lnTo>
                    <a:lnTo>
                      <a:pt x="40" y="14"/>
                    </a:lnTo>
                    <a:lnTo>
                      <a:pt x="29" y="13"/>
                    </a:lnTo>
                    <a:lnTo>
                      <a:pt x="19" y="11"/>
                    </a:lnTo>
                    <a:lnTo>
                      <a:pt x="11" y="8"/>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13" name="Freeform 419"/>
              <p:cNvSpPr>
                <a:spLocks/>
              </p:cNvSpPr>
              <p:nvPr/>
            </p:nvSpPr>
            <p:spPr bwMode="auto">
              <a:xfrm>
                <a:off x="2100" y="3570"/>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5"/>
                    </a:lnTo>
                    <a:lnTo>
                      <a:pt x="147" y="8"/>
                    </a:lnTo>
                    <a:lnTo>
                      <a:pt x="140" y="10"/>
                    </a:lnTo>
                    <a:lnTo>
                      <a:pt x="130" y="13"/>
                    </a:lnTo>
                    <a:lnTo>
                      <a:pt x="118" y="15"/>
                    </a:lnTo>
                    <a:lnTo>
                      <a:pt x="105" y="16"/>
                    </a:lnTo>
                    <a:lnTo>
                      <a:pt x="92" y="16"/>
                    </a:lnTo>
                    <a:lnTo>
                      <a:pt x="79" y="16"/>
                    </a:lnTo>
                    <a:lnTo>
                      <a:pt x="65" y="16"/>
                    </a:lnTo>
                    <a:lnTo>
                      <a:pt x="52" y="16"/>
                    </a:lnTo>
                    <a:lnTo>
                      <a:pt x="40" y="15"/>
                    </a:lnTo>
                    <a:lnTo>
                      <a:pt x="29" y="13"/>
                    </a:lnTo>
                    <a:lnTo>
                      <a:pt x="19" y="10"/>
                    </a:lnTo>
                    <a:lnTo>
                      <a:pt x="11" y="8"/>
                    </a:lnTo>
                    <a:lnTo>
                      <a:pt x="5" y="5"/>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14" name="Freeform 420"/>
              <p:cNvSpPr>
                <a:spLocks/>
              </p:cNvSpPr>
              <p:nvPr/>
            </p:nvSpPr>
            <p:spPr bwMode="auto">
              <a:xfrm>
                <a:off x="2100" y="3569"/>
                <a:ext cx="70" cy="9"/>
              </a:xfrm>
              <a:custGeom>
                <a:avLst/>
                <a:gdLst>
                  <a:gd name="T0" fmla="*/ 0 w 159"/>
                  <a:gd name="T1" fmla="*/ 0 h 17"/>
                  <a:gd name="T2" fmla="*/ 0 w 159"/>
                  <a:gd name="T3" fmla="*/ 1 h 17"/>
                  <a:gd name="T4" fmla="*/ 0 w 159"/>
                  <a:gd name="T5" fmla="*/ 1 h 17"/>
                  <a:gd name="T6" fmla="*/ 0 w 159"/>
                  <a:gd name="T7" fmla="*/ 1 h 17"/>
                  <a:gd name="T8" fmla="*/ 0 w 159"/>
                  <a:gd name="T9" fmla="*/ 1 h 17"/>
                  <a:gd name="T10" fmla="*/ 0 w 159"/>
                  <a:gd name="T11" fmla="*/ 1 h 17"/>
                  <a:gd name="T12" fmla="*/ 0 w 159"/>
                  <a:gd name="T13" fmla="*/ 1 h 17"/>
                  <a:gd name="T14" fmla="*/ 0 w 159"/>
                  <a:gd name="T15" fmla="*/ 1 h 17"/>
                  <a:gd name="T16" fmla="*/ 0 w 159"/>
                  <a:gd name="T17" fmla="*/ 1 h 17"/>
                  <a:gd name="T18" fmla="*/ 0 w 159"/>
                  <a:gd name="T19" fmla="*/ 1 h 17"/>
                  <a:gd name="T20" fmla="*/ 0 w 159"/>
                  <a:gd name="T21" fmla="*/ 1 h 17"/>
                  <a:gd name="T22" fmla="*/ 0 w 159"/>
                  <a:gd name="T23" fmla="*/ 1 h 17"/>
                  <a:gd name="T24" fmla="*/ 0 w 159"/>
                  <a:gd name="T25" fmla="*/ 1 h 17"/>
                  <a:gd name="T26" fmla="*/ 0 w 159"/>
                  <a:gd name="T27" fmla="*/ 1 h 17"/>
                  <a:gd name="T28" fmla="*/ 0 w 159"/>
                  <a:gd name="T29" fmla="*/ 1 h 17"/>
                  <a:gd name="T30" fmla="*/ 0 w 159"/>
                  <a:gd name="T31" fmla="*/ 1 h 17"/>
                  <a:gd name="T32" fmla="*/ 0 w 159"/>
                  <a:gd name="T33" fmla="*/ 1 h 17"/>
                  <a:gd name="T34" fmla="*/ 0 w 159"/>
                  <a:gd name="T35" fmla="*/ 1 h 17"/>
                  <a:gd name="T36" fmla="*/ 0 w 15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9"/>
                  <a:gd name="T58" fmla="*/ 0 h 17"/>
                  <a:gd name="T59" fmla="*/ 159 w 15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9" h="17">
                    <a:moveTo>
                      <a:pt x="158" y="0"/>
                    </a:moveTo>
                    <a:lnTo>
                      <a:pt x="157" y="3"/>
                    </a:lnTo>
                    <a:lnTo>
                      <a:pt x="153" y="6"/>
                    </a:lnTo>
                    <a:lnTo>
                      <a:pt x="147" y="9"/>
                    </a:lnTo>
                    <a:lnTo>
                      <a:pt x="140" y="11"/>
                    </a:lnTo>
                    <a:lnTo>
                      <a:pt x="130" y="13"/>
                    </a:lnTo>
                    <a:lnTo>
                      <a:pt x="118" y="15"/>
                    </a:lnTo>
                    <a:lnTo>
                      <a:pt x="105" y="16"/>
                    </a:lnTo>
                    <a:lnTo>
                      <a:pt x="92" y="16"/>
                    </a:lnTo>
                    <a:lnTo>
                      <a:pt x="79" y="16"/>
                    </a:lnTo>
                    <a:lnTo>
                      <a:pt x="65" y="16"/>
                    </a:lnTo>
                    <a:lnTo>
                      <a:pt x="52" y="16"/>
                    </a:lnTo>
                    <a:lnTo>
                      <a:pt x="40" y="15"/>
                    </a:lnTo>
                    <a:lnTo>
                      <a:pt x="29" y="13"/>
                    </a:lnTo>
                    <a:lnTo>
                      <a:pt x="19" y="11"/>
                    </a:lnTo>
                    <a:lnTo>
                      <a:pt x="11" y="9"/>
                    </a:lnTo>
                    <a:lnTo>
                      <a:pt x="5"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15" name="Freeform 421"/>
              <p:cNvSpPr>
                <a:spLocks/>
              </p:cNvSpPr>
              <p:nvPr/>
            </p:nvSpPr>
            <p:spPr bwMode="auto">
              <a:xfrm>
                <a:off x="2102" y="321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4"/>
                    </a:lnTo>
                    <a:lnTo>
                      <a:pt x="152" y="6"/>
                    </a:lnTo>
                    <a:lnTo>
                      <a:pt x="146" y="9"/>
                    </a:lnTo>
                    <a:lnTo>
                      <a:pt x="138" y="11"/>
                    </a:lnTo>
                    <a:lnTo>
                      <a:pt x="129" y="14"/>
                    </a:lnTo>
                    <a:lnTo>
                      <a:pt x="117" y="15"/>
                    </a:lnTo>
                    <a:lnTo>
                      <a:pt x="104" y="16"/>
                    </a:lnTo>
                    <a:lnTo>
                      <a:pt x="91" y="16"/>
                    </a:lnTo>
                    <a:lnTo>
                      <a:pt x="78" y="16"/>
                    </a:lnTo>
                    <a:lnTo>
                      <a:pt x="65" y="16"/>
                    </a:lnTo>
                    <a:lnTo>
                      <a:pt x="51" y="16"/>
                    </a:lnTo>
                    <a:lnTo>
                      <a:pt x="39" y="15"/>
                    </a:lnTo>
                    <a:lnTo>
                      <a:pt x="27" y="14"/>
                    </a:lnTo>
                    <a:lnTo>
                      <a:pt x="18" y="11"/>
                    </a:lnTo>
                    <a:lnTo>
                      <a:pt x="10" y="9"/>
                    </a:lnTo>
                    <a:lnTo>
                      <a:pt x="4" y="6"/>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16" name="Freeform 422"/>
              <p:cNvSpPr>
                <a:spLocks/>
              </p:cNvSpPr>
              <p:nvPr/>
            </p:nvSpPr>
            <p:spPr bwMode="auto">
              <a:xfrm>
                <a:off x="2102" y="3217"/>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2"/>
                    </a:lnTo>
                    <a:lnTo>
                      <a:pt x="117" y="15"/>
                    </a:lnTo>
                    <a:lnTo>
                      <a:pt x="104" y="15"/>
                    </a:lnTo>
                    <a:lnTo>
                      <a:pt x="91" y="16"/>
                    </a:lnTo>
                    <a:lnTo>
                      <a:pt x="78" y="16"/>
                    </a:lnTo>
                    <a:lnTo>
                      <a:pt x="65" y="16"/>
                    </a:lnTo>
                    <a:lnTo>
                      <a:pt x="51" y="15"/>
                    </a:lnTo>
                    <a:lnTo>
                      <a:pt x="39" y="15"/>
                    </a:lnTo>
                    <a:lnTo>
                      <a:pt x="27" y="12"/>
                    </a:lnTo>
                    <a:lnTo>
                      <a:pt x="18" y="10"/>
                    </a:lnTo>
                    <a:lnTo>
                      <a:pt x="10" y="8"/>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17" name="Freeform 423"/>
              <p:cNvSpPr>
                <a:spLocks/>
              </p:cNvSpPr>
              <p:nvPr/>
            </p:nvSpPr>
            <p:spPr bwMode="auto">
              <a:xfrm>
                <a:off x="2102" y="3217"/>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18" name="Freeform 424"/>
              <p:cNvSpPr>
                <a:spLocks/>
              </p:cNvSpPr>
              <p:nvPr/>
            </p:nvSpPr>
            <p:spPr bwMode="auto">
              <a:xfrm>
                <a:off x="2102" y="3216"/>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19" name="Freeform 425"/>
              <p:cNvSpPr>
                <a:spLocks/>
              </p:cNvSpPr>
              <p:nvPr/>
            </p:nvSpPr>
            <p:spPr bwMode="auto">
              <a:xfrm>
                <a:off x="2102" y="321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20" name="Freeform 426"/>
              <p:cNvSpPr>
                <a:spLocks/>
              </p:cNvSpPr>
              <p:nvPr/>
            </p:nvSpPr>
            <p:spPr bwMode="auto">
              <a:xfrm>
                <a:off x="2102" y="321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21" name="Freeform 427"/>
              <p:cNvSpPr>
                <a:spLocks/>
              </p:cNvSpPr>
              <p:nvPr/>
            </p:nvSpPr>
            <p:spPr bwMode="auto">
              <a:xfrm>
                <a:off x="2102" y="3213"/>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22" name="Freeform 428"/>
              <p:cNvSpPr>
                <a:spLocks/>
              </p:cNvSpPr>
              <p:nvPr/>
            </p:nvSpPr>
            <p:spPr bwMode="auto">
              <a:xfrm>
                <a:off x="2102" y="321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5"/>
                    </a:lnTo>
                    <a:lnTo>
                      <a:pt x="78" y="16"/>
                    </a:lnTo>
                    <a:lnTo>
                      <a:pt x="65" y="15"/>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23" name="Freeform 429"/>
              <p:cNvSpPr>
                <a:spLocks/>
              </p:cNvSpPr>
              <p:nvPr/>
            </p:nvSpPr>
            <p:spPr bwMode="auto">
              <a:xfrm>
                <a:off x="2102" y="321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24" name="Freeform 430"/>
              <p:cNvSpPr>
                <a:spLocks/>
              </p:cNvSpPr>
              <p:nvPr/>
            </p:nvSpPr>
            <p:spPr bwMode="auto">
              <a:xfrm>
                <a:off x="2102" y="3211"/>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25" name="Freeform 431"/>
              <p:cNvSpPr>
                <a:spLocks/>
              </p:cNvSpPr>
              <p:nvPr/>
            </p:nvSpPr>
            <p:spPr bwMode="auto">
              <a:xfrm>
                <a:off x="2102" y="3241"/>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8"/>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26" name="Freeform 432"/>
              <p:cNvSpPr>
                <a:spLocks/>
              </p:cNvSpPr>
              <p:nvPr/>
            </p:nvSpPr>
            <p:spPr bwMode="auto">
              <a:xfrm>
                <a:off x="2102" y="324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27" name="Freeform 433"/>
              <p:cNvSpPr>
                <a:spLocks/>
              </p:cNvSpPr>
              <p:nvPr/>
            </p:nvSpPr>
            <p:spPr bwMode="auto">
              <a:xfrm>
                <a:off x="2102" y="3239"/>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28" name="Freeform 434"/>
              <p:cNvSpPr>
                <a:spLocks/>
              </p:cNvSpPr>
              <p:nvPr/>
            </p:nvSpPr>
            <p:spPr bwMode="auto">
              <a:xfrm>
                <a:off x="2102" y="3239"/>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8"/>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29" name="Freeform 435"/>
              <p:cNvSpPr>
                <a:spLocks/>
              </p:cNvSpPr>
              <p:nvPr/>
            </p:nvSpPr>
            <p:spPr bwMode="auto">
              <a:xfrm>
                <a:off x="2102" y="3238"/>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30" name="Freeform 436"/>
              <p:cNvSpPr>
                <a:spLocks/>
              </p:cNvSpPr>
              <p:nvPr/>
            </p:nvSpPr>
            <p:spPr bwMode="auto">
              <a:xfrm>
                <a:off x="2102" y="3237"/>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31" name="Freeform 437"/>
              <p:cNvSpPr>
                <a:spLocks/>
              </p:cNvSpPr>
              <p:nvPr/>
            </p:nvSpPr>
            <p:spPr bwMode="auto">
              <a:xfrm>
                <a:off x="2102" y="3236"/>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32" name="Freeform 438"/>
              <p:cNvSpPr>
                <a:spLocks/>
              </p:cNvSpPr>
              <p:nvPr/>
            </p:nvSpPr>
            <p:spPr bwMode="auto">
              <a:xfrm>
                <a:off x="2102" y="3235"/>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4"/>
                    </a:lnTo>
                    <a:lnTo>
                      <a:pt x="146" y="7"/>
                    </a:lnTo>
                    <a:lnTo>
                      <a:pt x="138" y="10"/>
                    </a:lnTo>
                    <a:lnTo>
                      <a:pt x="129" y="12"/>
                    </a:lnTo>
                    <a:lnTo>
                      <a:pt x="117" y="13"/>
                    </a:lnTo>
                    <a:lnTo>
                      <a:pt x="104" y="15"/>
                    </a:lnTo>
                    <a:lnTo>
                      <a:pt x="91" y="16"/>
                    </a:lnTo>
                    <a:lnTo>
                      <a:pt x="78" y="16"/>
                    </a:lnTo>
                    <a:lnTo>
                      <a:pt x="65" y="16"/>
                    </a:lnTo>
                    <a:lnTo>
                      <a:pt x="51" y="15"/>
                    </a:lnTo>
                    <a:lnTo>
                      <a:pt x="39" y="13"/>
                    </a:lnTo>
                    <a:lnTo>
                      <a:pt x="27" y="12"/>
                    </a:lnTo>
                    <a:lnTo>
                      <a:pt x="18" y="10"/>
                    </a:lnTo>
                    <a:lnTo>
                      <a:pt x="10" y="7"/>
                    </a:lnTo>
                    <a:lnTo>
                      <a:pt x="4" y="4"/>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33" name="Freeform 439"/>
              <p:cNvSpPr>
                <a:spLocks/>
              </p:cNvSpPr>
              <p:nvPr/>
            </p:nvSpPr>
            <p:spPr bwMode="auto">
              <a:xfrm>
                <a:off x="2102" y="3234"/>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34" name="Freeform 440"/>
              <p:cNvSpPr>
                <a:spLocks/>
              </p:cNvSpPr>
              <p:nvPr/>
            </p:nvSpPr>
            <p:spPr bwMode="auto">
              <a:xfrm>
                <a:off x="2102" y="3234"/>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35" name="Freeform 441"/>
              <p:cNvSpPr>
                <a:spLocks/>
              </p:cNvSpPr>
              <p:nvPr/>
            </p:nvSpPr>
            <p:spPr bwMode="auto">
              <a:xfrm>
                <a:off x="2102" y="3264"/>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3"/>
                    </a:lnTo>
                    <a:lnTo>
                      <a:pt x="117" y="14"/>
                    </a:lnTo>
                    <a:lnTo>
                      <a:pt x="104" y="15"/>
                    </a:lnTo>
                    <a:lnTo>
                      <a:pt x="91" y="16"/>
                    </a:lnTo>
                    <a:lnTo>
                      <a:pt x="78" y="16"/>
                    </a:lnTo>
                    <a:lnTo>
                      <a:pt x="65" y="16"/>
                    </a:lnTo>
                    <a:lnTo>
                      <a:pt x="51" y="15"/>
                    </a:lnTo>
                    <a:lnTo>
                      <a:pt x="39" y="14"/>
                    </a:lnTo>
                    <a:lnTo>
                      <a:pt x="27" y="13"/>
                    </a:lnTo>
                    <a:lnTo>
                      <a:pt x="18" y="10"/>
                    </a:lnTo>
                    <a:lnTo>
                      <a:pt x="10" y="8"/>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36" name="Freeform 442"/>
              <p:cNvSpPr>
                <a:spLocks/>
              </p:cNvSpPr>
              <p:nvPr/>
            </p:nvSpPr>
            <p:spPr bwMode="auto">
              <a:xfrm>
                <a:off x="2102" y="3263"/>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7"/>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7"/>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37" name="Freeform 443"/>
              <p:cNvSpPr>
                <a:spLocks/>
              </p:cNvSpPr>
              <p:nvPr/>
            </p:nvSpPr>
            <p:spPr bwMode="auto">
              <a:xfrm>
                <a:off x="2102" y="326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38" name="Freeform 444"/>
              <p:cNvSpPr>
                <a:spLocks/>
              </p:cNvSpPr>
              <p:nvPr/>
            </p:nvSpPr>
            <p:spPr bwMode="auto">
              <a:xfrm>
                <a:off x="2102" y="3262"/>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8"/>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8"/>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39" name="Freeform 445"/>
              <p:cNvSpPr>
                <a:spLocks/>
              </p:cNvSpPr>
              <p:nvPr/>
            </p:nvSpPr>
            <p:spPr bwMode="auto">
              <a:xfrm>
                <a:off x="2102" y="3261"/>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10"/>
                    </a:lnTo>
                    <a:lnTo>
                      <a:pt x="129" y="11"/>
                    </a:lnTo>
                    <a:lnTo>
                      <a:pt x="117" y="13"/>
                    </a:lnTo>
                    <a:lnTo>
                      <a:pt x="104" y="15"/>
                    </a:lnTo>
                    <a:lnTo>
                      <a:pt x="91" y="16"/>
                    </a:lnTo>
                    <a:lnTo>
                      <a:pt x="78" y="16"/>
                    </a:lnTo>
                    <a:lnTo>
                      <a:pt x="65" y="16"/>
                    </a:lnTo>
                    <a:lnTo>
                      <a:pt x="51" y="15"/>
                    </a:lnTo>
                    <a:lnTo>
                      <a:pt x="39" y="13"/>
                    </a:lnTo>
                    <a:lnTo>
                      <a:pt x="27" y="11"/>
                    </a:lnTo>
                    <a:lnTo>
                      <a:pt x="18" y="10"/>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40" name="Freeform 446"/>
              <p:cNvSpPr>
                <a:spLocks/>
              </p:cNvSpPr>
              <p:nvPr/>
            </p:nvSpPr>
            <p:spPr bwMode="auto">
              <a:xfrm>
                <a:off x="2102" y="3260"/>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41" name="Freeform 447"/>
              <p:cNvSpPr>
                <a:spLocks/>
              </p:cNvSpPr>
              <p:nvPr/>
            </p:nvSpPr>
            <p:spPr bwMode="auto">
              <a:xfrm>
                <a:off x="2102" y="3260"/>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2"/>
                    </a:lnTo>
                    <a:lnTo>
                      <a:pt x="152" y="5"/>
                    </a:lnTo>
                    <a:lnTo>
                      <a:pt x="146" y="7"/>
                    </a:lnTo>
                    <a:lnTo>
                      <a:pt x="138" y="10"/>
                    </a:lnTo>
                    <a:lnTo>
                      <a:pt x="129" y="12"/>
                    </a:lnTo>
                    <a:lnTo>
                      <a:pt x="117" y="14"/>
                    </a:lnTo>
                    <a:lnTo>
                      <a:pt x="104" y="15"/>
                    </a:lnTo>
                    <a:lnTo>
                      <a:pt x="91" y="16"/>
                    </a:lnTo>
                    <a:lnTo>
                      <a:pt x="78" y="16"/>
                    </a:lnTo>
                    <a:lnTo>
                      <a:pt x="65" y="16"/>
                    </a:lnTo>
                    <a:lnTo>
                      <a:pt x="51" y="15"/>
                    </a:lnTo>
                    <a:lnTo>
                      <a:pt x="39" y="14"/>
                    </a:lnTo>
                    <a:lnTo>
                      <a:pt x="27" y="12"/>
                    </a:lnTo>
                    <a:lnTo>
                      <a:pt x="18" y="10"/>
                    </a:lnTo>
                    <a:lnTo>
                      <a:pt x="10" y="7"/>
                    </a:lnTo>
                    <a:lnTo>
                      <a:pt x="4" y="5"/>
                    </a:lnTo>
                    <a:lnTo>
                      <a:pt x="0" y="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42" name="Freeform 448"/>
              <p:cNvSpPr>
                <a:spLocks/>
              </p:cNvSpPr>
              <p:nvPr/>
            </p:nvSpPr>
            <p:spPr bwMode="auto">
              <a:xfrm>
                <a:off x="2102" y="3259"/>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1"/>
                    </a:lnTo>
                    <a:lnTo>
                      <a:pt x="152" y="4"/>
                    </a:lnTo>
                    <a:lnTo>
                      <a:pt x="146" y="7"/>
                    </a:lnTo>
                    <a:lnTo>
                      <a:pt x="138" y="9"/>
                    </a:lnTo>
                    <a:lnTo>
                      <a:pt x="129" y="11"/>
                    </a:lnTo>
                    <a:lnTo>
                      <a:pt x="117" y="13"/>
                    </a:lnTo>
                    <a:lnTo>
                      <a:pt x="104" y="14"/>
                    </a:lnTo>
                    <a:lnTo>
                      <a:pt x="91" y="16"/>
                    </a:lnTo>
                    <a:lnTo>
                      <a:pt x="78" y="16"/>
                    </a:lnTo>
                    <a:lnTo>
                      <a:pt x="65" y="16"/>
                    </a:lnTo>
                    <a:lnTo>
                      <a:pt x="51" y="14"/>
                    </a:lnTo>
                    <a:lnTo>
                      <a:pt x="39" y="13"/>
                    </a:lnTo>
                    <a:lnTo>
                      <a:pt x="27" y="11"/>
                    </a:lnTo>
                    <a:lnTo>
                      <a:pt x="18" y="9"/>
                    </a:lnTo>
                    <a:lnTo>
                      <a:pt x="10" y="7"/>
                    </a:lnTo>
                    <a:lnTo>
                      <a:pt x="4" y="4"/>
                    </a:lnTo>
                    <a:lnTo>
                      <a:pt x="0"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43" name="Freeform 449"/>
              <p:cNvSpPr>
                <a:spLocks/>
              </p:cNvSpPr>
              <p:nvPr/>
            </p:nvSpPr>
            <p:spPr bwMode="auto">
              <a:xfrm>
                <a:off x="2102" y="3258"/>
                <a:ext cx="69" cy="10"/>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9"/>
                    </a:lnTo>
                    <a:lnTo>
                      <a:pt x="138" y="11"/>
                    </a:lnTo>
                    <a:lnTo>
                      <a:pt x="129" y="13"/>
                    </a:lnTo>
                    <a:lnTo>
                      <a:pt x="117" y="14"/>
                    </a:lnTo>
                    <a:lnTo>
                      <a:pt x="104" y="16"/>
                    </a:lnTo>
                    <a:lnTo>
                      <a:pt x="91" y="16"/>
                    </a:lnTo>
                    <a:lnTo>
                      <a:pt x="78" y="16"/>
                    </a:lnTo>
                    <a:lnTo>
                      <a:pt x="65" y="16"/>
                    </a:lnTo>
                    <a:lnTo>
                      <a:pt x="51" y="16"/>
                    </a:lnTo>
                    <a:lnTo>
                      <a:pt x="39" y="14"/>
                    </a:lnTo>
                    <a:lnTo>
                      <a:pt x="27" y="13"/>
                    </a:lnTo>
                    <a:lnTo>
                      <a:pt x="18" y="11"/>
                    </a:lnTo>
                    <a:lnTo>
                      <a:pt x="10"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44" name="Freeform 450"/>
              <p:cNvSpPr>
                <a:spLocks/>
              </p:cNvSpPr>
              <p:nvPr/>
            </p:nvSpPr>
            <p:spPr bwMode="auto">
              <a:xfrm>
                <a:off x="2102" y="3257"/>
                <a:ext cx="69" cy="9"/>
              </a:xfrm>
              <a:custGeom>
                <a:avLst/>
                <a:gdLst>
                  <a:gd name="T0" fmla="*/ 0 w 158"/>
                  <a:gd name="T1" fmla="*/ 0 h 17"/>
                  <a:gd name="T2" fmla="*/ 0 w 158"/>
                  <a:gd name="T3" fmla="*/ 1 h 17"/>
                  <a:gd name="T4" fmla="*/ 0 w 158"/>
                  <a:gd name="T5" fmla="*/ 1 h 17"/>
                  <a:gd name="T6" fmla="*/ 0 w 158"/>
                  <a:gd name="T7" fmla="*/ 1 h 17"/>
                  <a:gd name="T8" fmla="*/ 0 w 158"/>
                  <a:gd name="T9" fmla="*/ 1 h 17"/>
                  <a:gd name="T10" fmla="*/ 0 w 158"/>
                  <a:gd name="T11" fmla="*/ 1 h 17"/>
                  <a:gd name="T12" fmla="*/ 0 w 158"/>
                  <a:gd name="T13" fmla="*/ 1 h 17"/>
                  <a:gd name="T14" fmla="*/ 0 w 158"/>
                  <a:gd name="T15" fmla="*/ 1 h 17"/>
                  <a:gd name="T16" fmla="*/ 0 w 158"/>
                  <a:gd name="T17" fmla="*/ 1 h 17"/>
                  <a:gd name="T18" fmla="*/ 0 w 158"/>
                  <a:gd name="T19" fmla="*/ 1 h 17"/>
                  <a:gd name="T20" fmla="*/ 0 w 158"/>
                  <a:gd name="T21" fmla="*/ 1 h 17"/>
                  <a:gd name="T22" fmla="*/ 0 w 158"/>
                  <a:gd name="T23" fmla="*/ 1 h 17"/>
                  <a:gd name="T24" fmla="*/ 0 w 158"/>
                  <a:gd name="T25" fmla="*/ 1 h 17"/>
                  <a:gd name="T26" fmla="*/ 0 w 158"/>
                  <a:gd name="T27" fmla="*/ 1 h 17"/>
                  <a:gd name="T28" fmla="*/ 0 w 158"/>
                  <a:gd name="T29" fmla="*/ 1 h 17"/>
                  <a:gd name="T30" fmla="*/ 0 w 158"/>
                  <a:gd name="T31" fmla="*/ 1 h 17"/>
                  <a:gd name="T32" fmla="*/ 0 w 158"/>
                  <a:gd name="T33" fmla="*/ 1 h 17"/>
                  <a:gd name="T34" fmla="*/ 0 w 158"/>
                  <a:gd name="T35" fmla="*/ 1 h 17"/>
                  <a:gd name="T36" fmla="*/ 0 w 15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
                  <a:gd name="T58" fmla="*/ 0 h 17"/>
                  <a:gd name="T59" fmla="*/ 158 w 15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 h="17">
                    <a:moveTo>
                      <a:pt x="157" y="0"/>
                    </a:moveTo>
                    <a:lnTo>
                      <a:pt x="157" y="3"/>
                    </a:lnTo>
                    <a:lnTo>
                      <a:pt x="152" y="6"/>
                    </a:lnTo>
                    <a:lnTo>
                      <a:pt x="146" y="8"/>
                    </a:lnTo>
                    <a:lnTo>
                      <a:pt x="138" y="11"/>
                    </a:lnTo>
                    <a:lnTo>
                      <a:pt x="129" y="13"/>
                    </a:lnTo>
                    <a:lnTo>
                      <a:pt x="117" y="15"/>
                    </a:lnTo>
                    <a:lnTo>
                      <a:pt x="104" y="16"/>
                    </a:lnTo>
                    <a:lnTo>
                      <a:pt x="91" y="16"/>
                    </a:lnTo>
                    <a:lnTo>
                      <a:pt x="78" y="16"/>
                    </a:lnTo>
                    <a:lnTo>
                      <a:pt x="65" y="16"/>
                    </a:lnTo>
                    <a:lnTo>
                      <a:pt x="51" y="16"/>
                    </a:lnTo>
                    <a:lnTo>
                      <a:pt x="39" y="15"/>
                    </a:lnTo>
                    <a:lnTo>
                      <a:pt x="27" y="13"/>
                    </a:lnTo>
                    <a:lnTo>
                      <a:pt x="18" y="11"/>
                    </a:lnTo>
                    <a:lnTo>
                      <a:pt x="10" y="8"/>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45" name="Freeform 451"/>
              <p:cNvSpPr>
                <a:spLocks/>
              </p:cNvSpPr>
              <p:nvPr/>
            </p:nvSpPr>
            <p:spPr bwMode="auto">
              <a:xfrm>
                <a:off x="2062" y="2557"/>
                <a:ext cx="141" cy="29"/>
              </a:xfrm>
              <a:custGeom>
                <a:avLst/>
                <a:gdLst>
                  <a:gd name="T0" fmla="*/ 0 w 321"/>
                  <a:gd name="T1" fmla="*/ 0 h 52"/>
                  <a:gd name="T2" fmla="*/ 0 w 321"/>
                  <a:gd name="T3" fmla="*/ 1 h 52"/>
                  <a:gd name="T4" fmla="*/ 0 w 321"/>
                  <a:gd name="T5" fmla="*/ 1 h 52"/>
                  <a:gd name="T6" fmla="*/ 0 w 321"/>
                  <a:gd name="T7" fmla="*/ 1 h 52"/>
                  <a:gd name="T8" fmla="*/ 0 w 321"/>
                  <a:gd name="T9" fmla="*/ 1 h 52"/>
                  <a:gd name="T10" fmla="*/ 0 w 321"/>
                  <a:gd name="T11" fmla="*/ 1 h 52"/>
                  <a:gd name="T12" fmla="*/ 0 w 321"/>
                  <a:gd name="T13" fmla="*/ 1 h 52"/>
                  <a:gd name="T14" fmla="*/ 0 w 321"/>
                  <a:gd name="T15" fmla="*/ 1 h 52"/>
                  <a:gd name="T16" fmla="*/ 0 w 321"/>
                  <a:gd name="T17" fmla="*/ 1 h 52"/>
                  <a:gd name="T18" fmla="*/ 0 w 321"/>
                  <a:gd name="T19" fmla="*/ 1 h 52"/>
                  <a:gd name="T20" fmla="*/ 0 w 321"/>
                  <a:gd name="T21" fmla="*/ 1 h 52"/>
                  <a:gd name="T22" fmla="*/ 0 w 321"/>
                  <a:gd name="T23" fmla="*/ 1 h 52"/>
                  <a:gd name="T24" fmla="*/ 0 w 321"/>
                  <a:gd name="T25" fmla="*/ 1 h 52"/>
                  <a:gd name="T26" fmla="*/ 0 w 321"/>
                  <a:gd name="T27" fmla="*/ 1 h 52"/>
                  <a:gd name="T28" fmla="*/ 0 w 321"/>
                  <a:gd name="T29" fmla="*/ 1 h 52"/>
                  <a:gd name="T30" fmla="*/ 0 w 321"/>
                  <a:gd name="T31" fmla="*/ 1 h 52"/>
                  <a:gd name="T32" fmla="*/ 0 w 321"/>
                  <a:gd name="T33" fmla="*/ 1 h 52"/>
                  <a:gd name="T34" fmla="*/ 0 w 321"/>
                  <a:gd name="T35" fmla="*/ 1 h 52"/>
                  <a:gd name="T36" fmla="*/ 0 w 321"/>
                  <a:gd name="T37" fmla="*/ 1 h 52"/>
                  <a:gd name="T38" fmla="*/ 0 w 321"/>
                  <a:gd name="T39" fmla="*/ 1 h 52"/>
                  <a:gd name="T40" fmla="*/ 0 w 321"/>
                  <a:gd name="T41" fmla="*/ 1 h 52"/>
                  <a:gd name="T42" fmla="*/ 0 w 321"/>
                  <a:gd name="T43" fmla="*/ 1 h 52"/>
                  <a:gd name="T44" fmla="*/ 0 w 321"/>
                  <a:gd name="T45" fmla="*/ 1 h 52"/>
                  <a:gd name="T46" fmla="*/ 0 w 321"/>
                  <a:gd name="T47" fmla="*/ 1 h 52"/>
                  <a:gd name="T48" fmla="*/ 0 w 321"/>
                  <a:gd name="T49" fmla="*/ 1 h 52"/>
                  <a:gd name="T50" fmla="*/ 0 w 321"/>
                  <a:gd name="T51" fmla="*/ 1 h 52"/>
                  <a:gd name="T52" fmla="*/ 0 w 321"/>
                  <a:gd name="T53" fmla="*/ 0 h 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1"/>
                  <a:gd name="T82" fmla="*/ 0 h 52"/>
                  <a:gd name="T83" fmla="*/ 321 w 321"/>
                  <a:gd name="T84" fmla="*/ 52 h 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1" h="52">
                    <a:moveTo>
                      <a:pt x="320" y="0"/>
                    </a:moveTo>
                    <a:lnTo>
                      <a:pt x="320" y="6"/>
                    </a:lnTo>
                    <a:lnTo>
                      <a:pt x="316" y="12"/>
                    </a:lnTo>
                    <a:lnTo>
                      <a:pt x="309" y="18"/>
                    </a:lnTo>
                    <a:lnTo>
                      <a:pt x="301" y="23"/>
                    </a:lnTo>
                    <a:lnTo>
                      <a:pt x="292" y="29"/>
                    </a:lnTo>
                    <a:lnTo>
                      <a:pt x="279" y="34"/>
                    </a:lnTo>
                    <a:lnTo>
                      <a:pt x="265" y="38"/>
                    </a:lnTo>
                    <a:lnTo>
                      <a:pt x="250" y="42"/>
                    </a:lnTo>
                    <a:lnTo>
                      <a:pt x="234" y="45"/>
                    </a:lnTo>
                    <a:lnTo>
                      <a:pt x="217" y="47"/>
                    </a:lnTo>
                    <a:lnTo>
                      <a:pt x="198" y="50"/>
                    </a:lnTo>
                    <a:lnTo>
                      <a:pt x="180" y="51"/>
                    </a:lnTo>
                    <a:lnTo>
                      <a:pt x="159" y="51"/>
                    </a:lnTo>
                    <a:lnTo>
                      <a:pt x="140" y="51"/>
                    </a:lnTo>
                    <a:lnTo>
                      <a:pt x="122" y="50"/>
                    </a:lnTo>
                    <a:lnTo>
                      <a:pt x="102" y="47"/>
                    </a:lnTo>
                    <a:lnTo>
                      <a:pt x="84" y="45"/>
                    </a:lnTo>
                    <a:lnTo>
                      <a:pt x="69" y="42"/>
                    </a:lnTo>
                    <a:lnTo>
                      <a:pt x="54" y="38"/>
                    </a:lnTo>
                    <a:lnTo>
                      <a:pt x="39" y="34"/>
                    </a:lnTo>
                    <a:lnTo>
                      <a:pt x="27" y="29"/>
                    </a:lnTo>
                    <a:lnTo>
                      <a:pt x="18" y="23"/>
                    </a:lnTo>
                    <a:lnTo>
                      <a:pt x="10" y="18"/>
                    </a:lnTo>
                    <a:lnTo>
                      <a:pt x="3" y="12"/>
                    </a:lnTo>
                    <a:lnTo>
                      <a:pt x="0" y="6"/>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46" name="Freeform 452"/>
              <p:cNvSpPr>
                <a:spLocks/>
              </p:cNvSpPr>
              <p:nvPr/>
            </p:nvSpPr>
            <p:spPr bwMode="auto">
              <a:xfrm>
                <a:off x="2062" y="2527"/>
                <a:ext cx="141" cy="50"/>
              </a:xfrm>
              <a:custGeom>
                <a:avLst/>
                <a:gdLst>
                  <a:gd name="T0" fmla="*/ 0 w 321"/>
                  <a:gd name="T1" fmla="*/ 1 h 89"/>
                  <a:gd name="T2" fmla="*/ 0 w 321"/>
                  <a:gd name="T3" fmla="*/ 1 h 89"/>
                  <a:gd name="T4" fmla="*/ 0 w 321"/>
                  <a:gd name="T5" fmla="*/ 1 h 89"/>
                  <a:gd name="T6" fmla="*/ 0 w 321"/>
                  <a:gd name="T7" fmla="*/ 1 h 89"/>
                  <a:gd name="T8" fmla="*/ 0 w 321"/>
                  <a:gd name="T9" fmla="*/ 1 h 89"/>
                  <a:gd name="T10" fmla="*/ 0 w 321"/>
                  <a:gd name="T11" fmla="*/ 1 h 89"/>
                  <a:gd name="T12" fmla="*/ 0 w 321"/>
                  <a:gd name="T13" fmla="*/ 1 h 89"/>
                  <a:gd name="T14" fmla="*/ 0 w 321"/>
                  <a:gd name="T15" fmla="*/ 1 h 89"/>
                  <a:gd name="T16" fmla="*/ 0 w 321"/>
                  <a:gd name="T17" fmla="*/ 1 h 89"/>
                  <a:gd name="T18" fmla="*/ 0 w 321"/>
                  <a:gd name="T19" fmla="*/ 1 h 89"/>
                  <a:gd name="T20" fmla="*/ 0 w 321"/>
                  <a:gd name="T21" fmla="*/ 1 h 89"/>
                  <a:gd name="T22" fmla="*/ 0 w 321"/>
                  <a:gd name="T23" fmla="*/ 0 h 89"/>
                  <a:gd name="T24" fmla="*/ 0 w 321"/>
                  <a:gd name="T25" fmla="*/ 0 h 89"/>
                  <a:gd name="T26" fmla="*/ 0 w 321"/>
                  <a:gd name="T27" fmla="*/ 0 h 89"/>
                  <a:gd name="T28" fmla="*/ 0 w 321"/>
                  <a:gd name="T29" fmla="*/ 0 h 89"/>
                  <a:gd name="T30" fmla="*/ 0 w 321"/>
                  <a:gd name="T31" fmla="*/ 1 h 89"/>
                  <a:gd name="T32" fmla="*/ 0 w 321"/>
                  <a:gd name="T33" fmla="*/ 1 h 89"/>
                  <a:gd name="T34" fmla="*/ 0 w 321"/>
                  <a:gd name="T35" fmla="*/ 1 h 89"/>
                  <a:gd name="T36" fmla="*/ 0 w 321"/>
                  <a:gd name="T37" fmla="*/ 1 h 89"/>
                  <a:gd name="T38" fmla="*/ 0 w 321"/>
                  <a:gd name="T39" fmla="*/ 1 h 89"/>
                  <a:gd name="T40" fmla="*/ 0 w 321"/>
                  <a:gd name="T41" fmla="*/ 1 h 89"/>
                  <a:gd name="T42" fmla="*/ 0 w 321"/>
                  <a:gd name="T43" fmla="*/ 1 h 89"/>
                  <a:gd name="T44" fmla="*/ 0 w 321"/>
                  <a:gd name="T45" fmla="*/ 1 h 89"/>
                  <a:gd name="T46" fmla="*/ 0 w 321"/>
                  <a:gd name="T47" fmla="*/ 1 h 89"/>
                  <a:gd name="T48" fmla="*/ 0 w 321"/>
                  <a:gd name="T49" fmla="*/ 1 h 89"/>
                  <a:gd name="T50" fmla="*/ 0 w 321"/>
                  <a:gd name="T51" fmla="*/ 1 h 89"/>
                  <a:gd name="T52" fmla="*/ 0 w 321"/>
                  <a:gd name="T53" fmla="*/ 1 h 89"/>
                  <a:gd name="T54" fmla="*/ 0 w 321"/>
                  <a:gd name="T55" fmla="*/ 1 h 89"/>
                  <a:gd name="T56" fmla="*/ 0 w 321"/>
                  <a:gd name="T57" fmla="*/ 1 h 89"/>
                  <a:gd name="T58" fmla="*/ 0 w 321"/>
                  <a:gd name="T59" fmla="*/ 1 h 89"/>
                  <a:gd name="T60" fmla="*/ 0 w 321"/>
                  <a:gd name="T61" fmla="*/ 1 h 89"/>
                  <a:gd name="T62" fmla="*/ 0 w 321"/>
                  <a:gd name="T63" fmla="*/ 1 h 89"/>
                  <a:gd name="T64" fmla="*/ 0 w 321"/>
                  <a:gd name="T65" fmla="*/ 1 h 89"/>
                  <a:gd name="T66" fmla="*/ 0 w 321"/>
                  <a:gd name="T67" fmla="*/ 1 h 89"/>
                  <a:gd name="T68" fmla="*/ 0 w 321"/>
                  <a:gd name="T69" fmla="*/ 1 h 89"/>
                  <a:gd name="T70" fmla="*/ 0 w 321"/>
                  <a:gd name="T71" fmla="*/ 1 h 89"/>
                  <a:gd name="T72" fmla="*/ 0 w 321"/>
                  <a:gd name="T73" fmla="*/ 1 h 89"/>
                  <a:gd name="T74" fmla="*/ 0 w 321"/>
                  <a:gd name="T75" fmla="*/ 1 h 89"/>
                  <a:gd name="T76" fmla="*/ 0 w 321"/>
                  <a:gd name="T77" fmla="*/ 1 h 89"/>
                  <a:gd name="T78" fmla="*/ 0 w 321"/>
                  <a:gd name="T79" fmla="*/ 1 h 89"/>
                  <a:gd name="T80" fmla="*/ 0 w 321"/>
                  <a:gd name="T81" fmla="*/ 1 h 89"/>
                  <a:gd name="T82" fmla="*/ 0 w 321"/>
                  <a:gd name="T83" fmla="*/ 1 h 89"/>
                  <a:gd name="T84" fmla="*/ 0 w 321"/>
                  <a:gd name="T85" fmla="*/ 1 h 89"/>
                  <a:gd name="T86" fmla="*/ 0 w 321"/>
                  <a:gd name="T87" fmla="*/ 1 h 89"/>
                  <a:gd name="T88" fmla="*/ 0 w 321"/>
                  <a:gd name="T89" fmla="*/ 1 h 89"/>
                  <a:gd name="T90" fmla="*/ 0 w 321"/>
                  <a:gd name="T91" fmla="*/ 1 h 89"/>
                  <a:gd name="T92" fmla="*/ 0 w 321"/>
                  <a:gd name="T93" fmla="*/ 1 h 89"/>
                  <a:gd name="T94" fmla="*/ 0 w 321"/>
                  <a:gd name="T95" fmla="*/ 1 h 89"/>
                  <a:gd name="T96" fmla="*/ 0 w 321"/>
                  <a:gd name="T97" fmla="*/ 1 h 89"/>
                  <a:gd name="T98" fmla="*/ 0 w 321"/>
                  <a:gd name="T99" fmla="*/ 1 h 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21"/>
                  <a:gd name="T151" fmla="*/ 0 h 89"/>
                  <a:gd name="T152" fmla="*/ 321 w 321"/>
                  <a:gd name="T153" fmla="*/ 89 h 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21" h="89">
                    <a:moveTo>
                      <a:pt x="0" y="45"/>
                    </a:moveTo>
                    <a:lnTo>
                      <a:pt x="0" y="39"/>
                    </a:lnTo>
                    <a:lnTo>
                      <a:pt x="4" y="33"/>
                    </a:lnTo>
                    <a:lnTo>
                      <a:pt x="11" y="28"/>
                    </a:lnTo>
                    <a:lnTo>
                      <a:pt x="20" y="22"/>
                    </a:lnTo>
                    <a:lnTo>
                      <a:pt x="31" y="18"/>
                    </a:lnTo>
                    <a:lnTo>
                      <a:pt x="44" y="13"/>
                    </a:lnTo>
                    <a:lnTo>
                      <a:pt x="59" y="10"/>
                    </a:lnTo>
                    <a:lnTo>
                      <a:pt x="77" y="7"/>
                    </a:lnTo>
                    <a:lnTo>
                      <a:pt x="95" y="4"/>
                    </a:lnTo>
                    <a:lnTo>
                      <a:pt x="114" y="1"/>
                    </a:lnTo>
                    <a:lnTo>
                      <a:pt x="135" y="0"/>
                    </a:lnTo>
                    <a:lnTo>
                      <a:pt x="155" y="0"/>
                    </a:lnTo>
                    <a:lnTo>
                      <a:pt x="175" y="0"/>
                    </a:lnTo>
                    <a:lnTo>
                      <a:pt x="195" y="0"/>
                    </a:lnTo>
                    <a:lnTo>
                      <a:pt x="215" y="2"/>
                    </a:lnTo>
                    <a:lnTo>
                      <a:pt x="233" y="4"/>
                    </a:lnTo>
                    <a:lnTo>
                      <a:pt x="251" y="8"/>
                    </a:lnTo>
                    <a:lnTo>
                      <a:pt x="267" y="12"/>
                    </a:lnTo>
                    <a:lnTo>
                      <a:pt x="282" y="16"/>
                    </a:lnTo>
                    <a:lnTo>
                      <a:pt x="294" y="20"/>
                    </a:lnTo>
                    <a:lnTo>
                      <a:pt x="305" y="25"/>
                    </a:lnTo>
                    <a:lnTo>
                      <a:pt x="311" y="30"/>
                    </a:lnTo>
                    <a:lnTo>
                      <a:pt x="318" y="36"/>
                    </a:lnTo>
                    <a:lnTo>
                      <a:pt x="320" y="41"/>
                    </a:lnTo>
                    <a:lnTo>
                      <a:pt x="320" y="47"/>
                    </a:lnTo>
                    <a:lnTo>
                      <a:pt x="318" y="53"/>
                    </a:lnTo>
                    <a:lnTo>
                      <a:pt x="311" y="58"/>
                    </a:lnTo>
                    <a:lnTo>
                      <a:pt x="305" y="63"/>
                    </a:lnTo>
                    <a:lnTo>
                      <a:pt x="294" y="68"/>
                    </a:lnTo>
                    <a:lnTo>
                      <a:pt x="282" y="73"/>
                    </a:lnTo>
                    <a:lnTo>
                      <a:pt x="267" y="77"/>
                    </a:lnTo>
                    <a:lnTo>
                      <a:pt x="251" y="80"/>
                    </a:lnTo>
                    <a:lnTo>
                      <a:pt x="233" y="83"/>
                    </a:lnTo>
                    <a:lnTo>
                      <a:pt x="215" y="86"/>
                    </a:lnTo>
                    <a:lnTo>
                      <a:pt x="195" y="88"/>
                    </a:lnTo>
                    <a:lnTo>
                      <a:pt x="175" y="88"/>
                    </a:lnTo>
                    <a:lnTo>
                      <a:pt x="155" y="88"/>
                    </a:lnTo>
                    <a:lnTo>
                      <a:pt x="135" y="88"/>
                    </a:lnTo>
                    <a:lnTo>
                      <a:pt x="114" y="87"/>
                    </a:lnTo>
                    <a:lnTo>
                      <a:pt x="95" y="84"/>
                    </a:lnTo>
                    <a:lnTo>
                      <a:pt x="77" y="82"/>
                    </a:lnTo>
                    <a:lnTo>
                      <a:pt x="59" y="79"/>
                    </a:lnTo>
                    <a:lnTo>
                      <a:pt x="44" y="75"/>
                    </a:lnTo>
                    <a:lnTo>
                      <a:pt x="31" y="71"/>
                    </a:lnTo>
                    <a:lnTo>
                      <a:pt x="20" y="66"/>
                    </a:lnTo>
                    <a:lnTo>
                      <a:pt x="11" y="61"/>
                    </a:lnTo>
                    <a:lnTo>
                      <a:pt x="4" y="56"/>
                    </a:lnTo>
                    <a:lnTo>
                      <a:pt x="0" y="50"/>
                    </a:lnTo>
                    <a:lnTo>
                      <a:pt x="0" y="45"/>
                    </a:lnTo>
                  </a:path>
                </a:pathLst>
              </a:custGeom>
              <a:solidFill>
                <a:srgbClr val="FFFFFF"/>
              </a:solidFill>
              <a:ln w="12700" cap="rnd">
                <a:solidFill>
                  <a:schemeClr val="tx1"/>
                </a:solidFill>
                <a:round/>
                <a:headEnd/>
                <a:tailEnd/>
              </a:ln>
            </p:spPr>
            <p:txBody>
              <a:bodyPr/>
              <a:lstStyle/>
              <a:p>
                <a:endParaRPr lang="ja-JP" altLang="en-US"/>
              </a:p>
            </p:txBody>
          </p:sp>
          <p:sp>
            <p:nvSpPr>
              <p:cNvPr id="178347" name="Freeform 453"/>
              <p:cNvSpPr>
                <a:spLocks/>
              </p:cNvSpPr>
              <p:nvPr/>
            </p:nvSpPr>
            <p:spPr bwMode="auto">
              <a:xfrm>
                <a:off x="2081" y="2539"/>
                <a:ext cx="107" cy="29"/>
              </a:xfrm>
              <a:custGeom>
                <a:avLst/>
                <a:gdLst>
                  <a:gd name="T0" fmla="*/ 0 w 241"/>
                  <a:gd name="T1" fmla="*/ 1 h 52"/>
                  <a:gd name="T2" fmla="*/ 0 w 241"/>
                  <a:gd name="T3" fmla="*/ 1 h 52"/>
                  <a:gd name="T4" fmla="*/ 0 w 241"/>
                  <a:gd name="T5" fmla="*/ 1 h 52"/>
                  <a:gd name="T6" fmla="*/ 0 w 241"/>
                  <a:gd name="T7" fmla="*/ 1 h 52"/>
                  <a:gd name="T8" fmla="*/ 0 w 241"/>
                  <a:gd name="T9" fmla="*/ 1 h 52"/>
                  <a:gd name="T10" fmla="*/ 0 w 241"/>
                  <a:gd name="T11" fmla="*/ 1 h 52"/>
                  <a:gd name="T12" fmla="*/ 0 w 241"/>
                  <a:gd name="T13" fmla="*/ 1 h 52"/>
                  <a:gd name="T14" fmla="*/ 0 w 241"/>
                  <a:gd name="T15" fmla="*/ 1 h 52"/>
                  <a:gd name="T16" fmla="*/ 0 w 241"/>
                  <a:gd name="T17" fmla="*/ 0 h 52"/>
                  <a:gd name="T18" fmla="*/ 0 w 241"/>
                  <a:gd name="T19" fmla="*/ 0 h 52"/>
                  <a:gd name="T20" fmla="*/ 0 w 241"/>
                  <a:gd name="T21" fmla="*/ 0 h 52"/>
                  <a:gd name="T22" fmla="*/ 0 w 241"/>
                  <a:gd name="T23" fmla="*/ 0 h 52"/>
                  <a:gd name="T24" fmla="*/ 0 w 241"/>
                  <a:gd name="T25" fmla="*/ 0 h 52"/>
                  <a:gd name="T26" fmla="*/ 0 w 241"/>
                  <a:gd name="T27" fmla="*/ 0 h 52"/>
                  <a:gd name="T28" fmla="*/ 0 w 241"/>
                  <a:gd name="T29" fmla="*/ 1 h 52"/>
                  <a:gd name="T30" fmla="*/ 0 w 241"/>
                  <a:gd name="T31" fmla="*/ 1 h 52"/>
                  <a:gd name="T32" fmla="*/ 0 w 241"/>
                  <a:gd name="T33" fmla="*/ 1 h 52"/>
                  <a:gd name="T34" fmla="*/ 0 w 241"/>
                  <a:gd name="T35" fmla="*/ 1 h 52"/>
                  <a:gd name="T36" fmla="*/ 0 w 241"/>
                  <a:gd name="T37" fmla="*/ 1 h 52"/>
                  <a:gd name="T38" fmla="*/ 0 w 241"/>
                  <a:gd name="T39" fmla="*/ 1 h 52"/>
                  <a:gd name="T40" fmla="*/ 0 w 241"/>
                  <a:gd name="T41" fmla="*/ 1 h 52"/>
                  <a:gd name="T42" fmla="*/ 0 w 241"/>
                  <a:gd name="T43" fmla="*/ 1 h 52"/>
                  <a:gd name="T44" fmla="*/ 0 w 241"/>
                  <a:gd name="T45" fmla="*/ 1 h 52"/>
                  <a:gd name="T46" fmla="*/ 0 w 241"/>
                  <a:gd name="T47" fmla="*/ 1 h 52"/>
                  <a:gd name="T48" fmla="*/ 0 w 241"/>
                  <a:gd name="T49" fmla="*/ 1 h 52"/>
                  <a:gd name="T50" fmla="*/ 0 w 241"/>
                  <a:gd name="T51" fmla="*/ 1 h 52"/>
                  <a:gd name="T52" fmla="*/ 0 w 241"/>
                  <a:gd name="T53" fmla="*/ 1 h 52"/>
                  <a:gd name="T54" fmla="*/ 0 w 241"/>
                  <a:gd name="T55" fmla="*/ 1 h 52"/>
                  <a:gd name="T56" fmla="*/ 0 w 241"/>
                  <a:gd name="T57" fmla="*/ 1 h 52"/>
                  <a:gd name="T58" fmla="*/ 0 w 241"/>
                  <a:gd name="T59" fmla="*/ 1 h 52"/>
                  <a:gd name="T60" fmla="*/ 0 w 241"/>
                  <a:gd name="T61" fmla="*/ 1 h 52"/>
                  <a:gd name="T62" fmla="*/ 0 w 241"/>
                  <a:gd name="T63" fmla="*/ 1 h 52"/>
                  <a:gd name="T64" fmla="*/ 0 w 241"/>
                  <a:gd name="T65" fmla="*/ 1 h 52"/>
                  <a:gd name="T66" fmla="*/ 0 w 241"/>
                  <a:gd name="T67" fmla="*/ 1 h 52"/>
                  <a:gd name="T68" fmla="*/ 0 w 241"/>
                  <a:gd name="T69" fmla="*/ 1 h 52"/>
                  <a:gd name="T70" fmla="*/ 0 w 241"/>
                  <a:gd name="T71" fmla="*/ 1 h 52"/>
                  <a:gd name="T72" fmla="*/ 0 w 241"/>
                  <a:gd name="T73" fmla="*/ 1 h 52"/>
                  <a:gd name="T74" fmla="*/ 0 w 241"/>
                  <a:gd name="T75" fmla="*/ 1 h 52"/>
                  <a:gd name="T76" fmla="*/ 0 w 241"/>
                  <a:gd name="T77" fmla="*/ 1 h 52"/>
                  <a:gd name="T78" fmla="*/ 0 w 241"/>
                  <a:gd name="T79" fmla="*/ 1 h 52"/>
                  <a:gd name="T80" fmla="*/ 0 w 241"/>
                  <a:gd name="T81" fmla="*/ 1 h 52"/>
                  <a:gd name="T82" fmla="*/ 0 w 241"/>
                  <a:gd name="T83" fmla="*/ 1 h 52"/>
                  <a:gd name="T84" fmla="*/ 0 w 241"/>
                  <a:gd name="T85" fmla="*/ 1 h 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1"/>
                  <a:gd name="T130" fmla="*/ 0 h 52"/>
                  <a:gd name="T131" fmla="*/ 241 w 241"/>
                  <a:gd name="T132" fmla="*/ 52 h 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1" h="52">
                    <a:moveTo>
                      <a:pt x="0" y="25"/>
                    </a:moveTo>
                    <a:lnTo>
                      <a:pt x="0" y="21"/>
                    </a:lnTo>
                    <a:lnTo>
                      <a:pt x="4" y="17"/>
                    </a:lnTo>
                    <a:lnTo>
                      <a:pt x="12" y="14"/>
                    </a:lnTo>
                    <a:lnTo>
                      <a:pt x="21" y="10"/>
                    </a:lnTo>
                    <a:lnTo>
                      <a:pt x="31" y="8"/>
                    </a:lnTo>
                    <a:lnTo>
                      <a:pt x="45" y="4"/>
                    </a:lnTo>
                    <a:lnTo>
                      <a:pt x="60" y="3"/>
                    </a:lnTo>
                    <a:lnTo>
                      <a:pt x="75" y="0"/>
                    </a:lnTo>
                    <a:lnTo>
                      <a:pt x="93" y="0"/>
                    </a:lnTo>
                    <a:lnTo>
                      <a:pt x="111" y="0"/>
                    </a:lnTo>
                    <a:lnTo>
                      <a:pt x="128" y="0"/>
                    </a:lnTo>
                    <a:lnTo>
                      <a:pt x="146" y="0"/>
                    </a:lnTo>
                    <a:lnTo>
                      <a:pt x="164" y="0"/>
                    </a:lnTo>
                    <a:lnTo>
                      <a:pt x="180" y="3"/>
                    </a:lnTo>
                    <a:lnTo>
                      <a:pt x="195" y="4"/>
                    </a:lnTo>
                    <a:lnTo>
                      <a:pt x="207" y="8"/>
                    </a:lnTo>
                    <a:lnTo>
                      <a:pt x="219" y="10"/>
                    </a:lnTo>
                    <a:lnTo>
                      <a:pt x="227" y="14"/>
                    </a:lnTo>
                    <a:lnTo>
                      <a:pt x="235" y="17"/>
                    </a:lnTo>
                    <a:lnTo>
                      <a:pt x="238" y="21"/>
                    </a:lnTo>
                    <a:lnTo>
                      <a:pt x="240" y="25"/>
                    </a:lnTo>
                    <a:lnTo>
                      <a:pt x="238" y="29"/>
                    </a:lnTo>
                    <a:lnTo>
                      <a:pt x="235" y="32"/>
                    </a:lnTo>
                    <a:lnTo>
                      <a:pt x="227" y="36"/>
                    </a:lnTo>
                    <a:lnTo>
                      <a:pt x="219" y="39"/>
                    </a:lnTo>
                    <a:lnTo>
                      <a:pt x="207" y="42"/>
                    </a:lnTo>
                    <a:lnTo>
                      <a:pt x="195" y="45"/>
                    </a:lnTo>
                    <a:lnTo>
                      <a:pt x="180" y="46"/>
                    </a:lnTo>
                    <a:lnTo>
                      <a:pt x="164" y="49"/>
                    </a:lnTo>
                    <a:lnTo>
                      <a:pt x="146" y="50"/>
                    </a:lnTo>
                    <a:lnTo>
                      <a:pt x="128" y="51"/>
                    </a:lnTo>
                    <a:lnTo>
                      <a:pt x="111" y="51"/>
                    </a:lnTo>
                    <a:lnTo>
                      <a:pt x="93" y="50"/>
                    </a:lnTo>
                    <a:lnTo>
                      <a:pt x="75" y="49"/>
                    </a:lnTo>
                    <a:lnTo>
                      <a:pt x="60" y="46"/>
                    </a:lnTo>
                    <a:lnTo>
                      <a:pt x="45" y="45"/>
                    </a:lnTo>
                    <a:lnTo>
                      <a:pt x="31" y="42"/>
                    </a:lnTo>
                    <a:lnTo>
                      <a:pt x="21" y="39"/>
                    </a:lnTo>
                    <a:lnTo>
                      <a:pt x="12" y="36"/>
                    </a:lnTo>
                    <a:lnTo>
                      <a:pt x="4" y="32"/>
                    </a:lnTo>
                    <a:lnTo>
                      <a:pt x="0" y="29"/>
                    </a:lnTo>
                    <a:lnTo>
                      <a:pt x="0" y="25"/>
                    </a:lnTo>
                  </a:path>
                </a:pathLst>
              </a:custGeom>
              <a:solidFill>
                <a:srgbClr val="FFFFFF"/>
              </a:solidFill>
              <a:ln w="12700" cap="rnd">
                <a:solidFill>
                  <a:schemeClr val="tx1"/>
                </a:solidFill>
                <a:round/>
                <a:headEnd/>
                <a:tailEnd/>
              </a:ln>
            </p:spPr>
            <p:txBody>
              <a:bodyPr/>
              <a:lstStyle/>
              <a:p>
                <a:endParaRPr lang="ja-JP" altLang="en-US"/>
              </a:p>
            </p:txBody>
          </p:sp>
          <p:sp>
            <p:nvSpPr>
              <p:cNvPr id="178348" name="Line 454"/>
              <p:cNvSpPr>
                <a:spLocks noChangeShapeType="1"/>
              </p:cNvSpPr>
              <p:nvPr/>
            </p:nvSpPr>
            <p:spPr bwMode="auto">
              <a:xfrm>
                <a:off x="2203" y="2551"/>
                <a:ext cx="0" cy="1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49" name="Line 455"/>
              <p:cNvSpPr>
                <a:spLocks noChangeShapeType="1"/>
              </p:cNvSpPr>
              <p:nvPr/>
            </p:nvSpPr>
            <p:spPr bwMode="auto">
              <a:xfrm>
                <a:off x="2203" y="2679"/>
                <a:ext cx="0" cy="5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50" name="Line 456"/>
              <p:cNvSpPr>
                <a:spLocks noChangeShapeType="1"/>
              </p:cNvSpPr>
              <p:nvPr/>
            </p:nvSpPr>
            <p:spPr bwMode="auto">
              <a:xfrm flipH="1">
                <a:off x="2170" y="2815"/>
                <a:ext cx="60" cy="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51" name="Line 457"/>
              <p:cNvSpPr>
                <a:spLocks noChangeShapeType="1"/>
              </p:cNvSpPr>
              <p:nvPr/>
            </p:nvSpPr>
            <p:spPr bwMode="auto">
              <a:xfrm>
                <a:off x="2074" y="2563"/>
                <a:ext cx="0" cy="2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52" name="Line 458"/>
              <p:cNvSpPr>
                <a:spLocks noChangeShapeType="1"/>
              </p:cNvSpPr>
              <p:nvPr/>
            </p:nvSpPr>
            <p:spPr bwMode="auto">
              <a:xfrm flipH="1">
                <a:off x="2221" y="2666"/>
                <a:ext cx="113" cy="13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53" name="Line 459"/>
              <p:cNvSpPr>
                <a:spLocks noChangeShapeType="1"/>
              </p:cNvSpPr>
              <p:nvPr/>
            </p:nvSpPr>
            <p:spPr bwMode="auto">
              <a:xfrm flipH="1">
                <a:off x="2196" y="2616"/>
                <a:ext cx="89" cy="10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54" name="Line 460"/>
              <p:cNvSpPr>
                <a:spLocks noChangeShapeType="1"/>
              </p:cNvSpPr>
              <p:nvPr/>
            </p:nvSpPr>
            <p:spPr bwMode="auto">
              <a:xfrm flipH="1" flipV="1">
                <a:off x="2333" y="2643"/>
                <a:ext cx="1" cy="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55" name="Line 461"/>
              <p:cNvSpPr>
                <a:spLocks noChangeShapeType="1"/>
              </p:cNvSpPr>
              <p:nvPr/>
            </p:nvSpPr>
            <p:spPr bwMode="auto">
              <a:xfrm flipH="1">
                <a:off x="2283" y="2612"/>
                <a:ext cx="20" cy="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56" name="Line 462"/>
              <p:cNvSpPr>
                <a:spLocks noChangeShapeType="1"/>
              </p:cNvSpPr>
              <p:nvPr/>
            </p:nvSpPr>
            <p:spPr bwMode="auto">
              <a:xfrm flipV="1">
                <a:off x="2332" y="2625"/>
                <a:ext cx="13" cy="1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57" name="Line 463"/>
              <p:cNvSpPr>
                <a:spLocks noChangeShapeType="1"/>
              </p:cNvSpPr>
              <p:nvPr/>
            </p:nvSpPr>
            <p:spPr bwMode="auto">
              <a:xfrm flipH="1">
                <a:off x="2302" y="2595"/>
                <a:ext cx="13" cy="1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58" name="Freeform 464"/>
              <p:cNvSpPr>
                <a:spLocks/>
              </p:cNvSpPr>
              <p:nvPr/>
            </p:nvSpPr>
            <p:spPr bwMode="auto">
              <a:xfrm>
                <a:off x="2310" y="2591"/>
                <a:ext cx="38" cy="36"/>
              </a:xfrm>
              <a:custGeom>
                <a:avLst/>
                <a:gdLst>
                  <a:gd name="T0" fmla="*/ 0 w 85"/>
                  <a:gd name="T1" fmla="*/ 1 h 64"/>
                  <a:gd name="T2" fmla="*/ 0 w 85"/>
                  <a:gd name="T3" fmla="*/ 1 h 64"/>
                  <a:gd name="T4" fmla="*/ 0 w 85"/>
                  <a:gd name="T5" fmla="*/ 0 h 64"/>
                  <a:gd name="T6" fmla="*/ 0 w 85"/>
                  <a:gd name="T7" fmla="*/ 0 h 64"/>
                  <a:gd name="T8" fmla="*/ 0 w 85"/>
                  <a:gd name="T9" fmla="*/ 0 h 64"/>
                  <a:gd name="T10" fmla="*/ 0 w 85"/>
                  <a:gd name="T11" fmla="*/ 1 h 64"/>
                  <a:gd name="T12" fmla="*/ 0 w 85"/>
                  <a:gd name="T13" fmla="*/ 1 h 64"/>
                  <a:gd name="T14" fmla="*/ 0 w 85"/>
                  <a:gd name="T15" fmla="*/ 1 h 64"/>
                  <a:gd name="T16" fmla="*/ 0 w 85"/>
                  <a:gd name="T17" fmla="*/ 1 h 64"/>
                  <a:gd name="T18" fmla="*/ 0 w 85"/>
                  <a:gd name="T19" fmla="*/ 1 h 64"/>
                  <a:gd name="T20" fmla="*/ 0 w 85"/>
                  <a:gd name="T21" fmla="*/ 1 h 64"/>
                  <a:gd name="T22" fmla="*/ 0 w 85"/>
                  <a:gd name="T23" fmla="*/ 1 h 64"/>
                  <a:gd name="T24" fmla="*/ 0 w 85"/>
                  <a:gd name="T25" fmla="*/ 1 h 64"/>
                  <a:gd name="T26" fmla="*/ 0 w 85"/>
                  <a:gd name="T27" fmla="*/ 1 h 64"/>
                  <a:gd name="T28" fmla="*/ 0 w 85"/>
                  <a:gd name="T29" fmla="*/ 1 h 64"/>
                  <a:gd name="T30" fmla="*/ 0 w 85"/>
                  <a:gd name="T31" fmla="*/ 1 h 64"/>
                  <a:gd name="T32" fmla="*/ 0 w 85"/>
                  <a:gd name="T33" fmla="*/ 1 h 64"/>
                  <a:gd name="T34" fmla="*/ 0 w 85"/>
                  <a:gd name="T35" fmla="*/ 1 h 64"/>
                  <a:gd name="T36" fmla="*/ 0 w 85"/>
                  <a:gd name="T37" fmla="*/ 1 h 64"/>
                  <a:gd name="T38" fmla="*/ 0 w 85"/>
                  <a:gd name="T39" fmla="*/ 1 h 64"/>
                  <a:gd name="T40" fmla="*/ 0 w 85"/>
                  <a:gd name="T41" fmla="*/ 1 h 64"/>
                  <a:gd name="T42" fmla="*/ 0 w 85"/>
                  <a:gd name="T43" fmla="*/ 1 h 64"/>
                  <a:gd name="T44" fmla="*/ 0 w 85"/>
                  <a:gd name="T45" fmla="*/ 1 h 64"/>
                  <a:gd name="T46" fmla="*/ 0 w 85"/>
                  <a:gd name="T47" fmla="*/ 1 h 64"/>
                  <a:gd name="T48" fmla="*/ 0 w 85"/>
                  <a:gd name="T49" fmla="*/ 1 h 64"/>
                  <a:gd name="T50" fmla="*/ 0 w 85"/>
                  <a:gd name="T51" fmla="*/ 1 h 64"/>
                  <a:gd name="T52" fmla="*/ 0 w 85"/>
                  <a:gd name="T53" fmla="*/ 1 h 64"/>
                  <a:gd name="T54" fmla="*/ 0 w 85"/>
                  <a:gd name="T55" fmla="*/ 1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5"/>
                  <a:gd name="T85" fmla="*/ 0 h 64"/>
                  <a:gd name="T86" fmla="*/ 85 w 85"/>
                  <a:gd name="T87" fmla="*/ 64 h 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5" h="64">
                    <a:moveTo>
                      <a:pt x="5" y="5"/>
                    </a:moveTo>
                    <a:lnTo>
                      <a:pt x="11" y="2"/>
                    </a:lnTo>
                    <a:lnTo>
                      <a:pt x="18" y="0"/>
                    </a:lnTo>
                    <a:lnTo>
                      <a:pt x="28" y="0"/>
                    </a:lnTo>
                    <a:lnTo>
                      <a:pt x="36" y="0"/>
                    </a:lnTo>
                    <a:lnTo>
                      <a:pt x="45" y="4"/>
                    </a:lnTo>
                    <a:lnTo>
                      <a:pt x="56" y="7"/>
                    </a:lnTo>
                    <a:lnTo>
                      <a:pt x="65" y="13"/>
                    </a:lnTo>
                    <a:lnTo>
                      <a:pt x="71" y="19"/>
                    </a:lnTo>
                    <a:lnTo>
                      <a:pt x="78" y="26"/>
                    </a:lnTo>
                    <a:lnTo>
                      <a:pt x="82" y="34"/>
                    </a:lnTo>
                    <a:lnTo>
                      <a:pt x="84" y="40"/>
                    </a:lnTo>
                    <a:lnTo>
                      <a:pt x="83" y="47"/>
                    </a:lnTo>
                    <a:lnTo>
                      <a:pt x="81" y="54"/>
                    </a:lnTo>
                    <a:lnTo>
                      <a:pt x="76" y="58"/>
                    </a:lnTo>
                    <a:lnTo>
                      <a:pt x="69" y="61"/>
                    </a:lnTo>
                    <a:lnTo>
                      <a:pt x="61" y="63"/>
                    </a:lnTo>
                    <a:lnTo>
                      <a:pt x="52" y="62"/>
                    </a:lnTo>
                    <a:lnTo>
                      <a:pt x="42" y="60"/>
                    </a:lnTo>
                    <a:lnTo>
                      <a:pt x="32" y="57"/>
                    </a:lnTo>
                    <a:lnTo>
                      <a:pt x="23" y="53"/>
                    </a:lnTo>
                    <a:lnTo>
                      <a:pt x="15" y="46"/>
                    </a:lnTo>
                    <a:lnTo>
                      <a:pt x="8" y="39"/>
                    </a:lnTo>
                    <a:lnTo>
                      <a:pt x="3" y="32"/>
                    </a:lnTo>
                    <a:lnTo>
                      <a:pt x="1" y="25"/>
                    </a:lnTo>
                    <a:lnTo>
                      <a:pt x="0" y="18"/>
                    </a:lnTo>
                    <a:lnTo>
                      <a:pt x="1" y="12"/>
                    </a:lnTo>
                    <a:lnTo>
                      <a:pt x="5" y="5"/>
                    </a:lnTo>
                  </a:path>
                </a:pathLst>
              </a:custGeom>
              <a:solidFill>
                <a:srgbClr val="FFFFFF"/>
              </a:solidFill>
              <a:ln w="12700" cap="rnd">
                <a:solidFill>
                  <a:schemeClr val="tx1"/>
                </a:solidFill>
                <a:round/>
                <a:headEnd/>
                <a:tailEnd/>
              </a:ln>
            </p:spPr>
            <p:txBody>
              <a:bodyPr/>
              <a:lstStyle/>
              <a:p>
                <a:endParaRPr lang="ja-JP" altLang="en-US"/>
              </a:p>
            </p:txBody>
          </p:sp>
          <p:sp>
            <p:nvSpPr>
              <p:cNvPr id="178359" name="Line 465"/>
              <p:cNvSpPr>
                <a:spLocks noChangeShapeType="1"/>
              </p:cNvSpPr>
              <p:nvPr/>
            </p:nvSpPr>
            <p:spPr bwMode="auto">
              <a:xfrm>
                <a:off x="1963" y="2712"/>
                <a:ext cx="110" cy="7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60" name="Line 466"/>
              <p:cNvSpPr>
                <a:spLocks noChangeShapeType="1"/>
              </p:cNvSpPr>
              <p:nvPr/>
            </p:nvSpPr>
            <p:spPr bwMode="auto">
              <a:xfrm>
                <a:off x="1930" y="2758"/>
                <a:ext cx="174" cy="1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61" name="Freeform 467"/>
              <p:cNvSpPr>
                <a:spLocks/>
              </p:cNvSpPr>
              <p:nvPr/>
            </p:nvSpPr>
            <p:spPr bwMode="auto">
              <a:xfrm>
                <a:off x="1937" y="2710"/>
                <a:ext cx="37" cy="47"/>
              </a:xfrm>
              <a:custGeom>
                <a:avLst/>
                <a:gdLst>
                  <a:gd name="T0" fmla="*/ 0 w 85"/>
                  <a:gd name="T1" fmla="*/ 1 h 83"/>
                  <a:gd name="T2" fmla="*/ 0 w 85"/>
                  <a:gd name="T3" fmla="*/ 1 h 83"/>
                  <a:gd name="T4" fmla="*/ 0 w 85"/>
                  <a:gd name="T5" fmla="*/ 1 h 83"/>
                  <a:gd name="T6" fmla="*/ 0 w 85"/>
                  <a:gd name="T7" fmla="*/ 1 h 83"/>
                  <a:gd name="T8" fmla="*/ 0 w 85"/>
                  <a:gd name="T9" fmla="*/ 1 h 83"/>
                  <a:gd name="T10" fmla="*/ 0 w 85"/>
                  <a:gd name="T11" fmla="*/ 1 h 83"/>
                  <a:gd name="T12" fmla="*/ 0 w 85"/>
                  <a:gd name="T13" fmla="*/ 1 h 83"/>
                  <a:gd name="T14" fmla="*/ 0 w 85"/>
                  <a:gd name="T15" fmla="*/ 1 h 83"/>
                  <a:gd name="T16" fmla="*/ 0 w 85"/>
                  <a:gd name="T17" fmla="*/ 1 h 83"/>
                  <a:gd name="T18" fmla="*/ 0 w 85"/>
                  <a:gd name="T19" fmla="*/ 1 h 83"/>
                  <a:gd name="T20" fmla="*/ 0 w 85"/>
                  <a:gd name="T21" fmla="*/ 1 h 83"/>
                  <a:gd name="T22" fmla="*/ 0 w 85"/>
                  <a:gd name="T23" fmla="*/ 1 h 83"/>
                  <a:gd name="T24" fmla="*/ 0 w 85"/>
                  <a:gd name="T25" fmla="*/ 0 h 83"/>
                  <a:gd name="T26" fmla="*/ 0 w 85"/>
                  <a:gd name="T27" fmla="*/ 0 h 83"/>
                  <a:gd name="T28" fmla="*/ 0 w 85"/>
                  <a:gd name="T29" fmla="*/ 0 h 83"/>
                  <a:gd name="T30" fmla="*/ 0 w 85"/>
                  <a:gd name="T31" fmla="*/ 1 h 83"/>
                  <a:gd name="T32" fmla="*/ 0 w 85"/>
                  <a:gd name="T33" fmla="*/ 1 h 83"/>
                  <a:gd name="T34" fmla="*/ 0 w 85"/>
                  <a:gd name="T35" fmla="*/ 1 h 83"/>
                  <a:gd name="T36" fmla="*/ 0 w 85"/>
                  <a:gd name="T37" fmla="*/ 1 h 83"/>
                  <a:gd name="T38" fmla="*/ 0 w 85"/>
                  <a:gd name="T39" fmla="*/ 1 h 83"/>
                  <a:gd name="T40" fmla="*/ 0 w 85"/>
                  <a:gd name="T41" fmla="*/ 1 h 83"/>
                  <a:gd name="T42" fmla="*/ 0 w 85"/>
                  <a:gd name="T43" fmla="*/ 1 h 83"/>
                  <a:gd name="T44" fmla="*/ 0 w 85"/>
                  <a:gd name="T45" fmla="*/ 1 h 83"/>
                  <a:gd name="T46" fmla="*/ 0 w 85"/>
                  <a:gd name="T47" fmla="*/ 1 h 83"/>
                  <a:gd name="T48" fmla="*/ 0 w 85"/>
                  <a:gd name="T49" fmla="*/ 1 h 83"/>
                  <a:gd name="T50" fmla="*/ 0 w 85"/>
                  <a:gd name="T51" fmla="*/ 1 h 83"/>
                  <a:gd name="T52" fmla="*/ 0 w 85"/>
                  <a:gd name="T53" fmla="*/ 1 h 83"/>
                  <a:gd name="T54" fmla="*/ 0 w 85"/>
                  <a:gd name="T55" fmla="*/ 1 h 83"/>
                  <a:gd name="T56" fmla="*/ 0 w 85"/>
                  <a:gd name="T57" fmla="*/ 1 h 83"/>
                  <a:gd name="T58" fmla="*/ 0 w 85"/>
                  <a:gd name="T59" fmla="*/ 1 h 83"/>
                  <a:gd name="T60" fmla="*/ 0 w 85"/>
                  <a:gd name="T61" fmla="*/ 1 h 8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5"/>
                  <a:gd name="T94" fmla="*/ 0 h 83"/>
                  <a:gd name="T95" fmla="*/ 85 w 85"/>
                  <a:gd name="T96" fmla="*/ 83 h 8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5" h="83">
                    <a:moveTo>
                      <a:pt x="8" y="79"/>
                    </a:moveTo>
                    <a:lnTo>
                      <a:pt x="4" y="75"/>
                    </a:lnTo>
                    <a:lnTo>
                      <a:pt x="1" y="69"/>
                    </a:lnTo>
                    <a:lnTo>
                      <a:pt x="0" y="63"/>
                    </a:lnTo>
                    <a:lnTo>
                      <a:pt x="0" y="55"/>
                    </a:lnTo>
                    <a:lnTo>
                      <a:pt x="2" y="46"/>
                    </a:lnTo>
                    <a:lnTo>
                      <a:pt x="6" y="38"/>
                    </a:lnTo>
                    <a:lnTo>
                      <a:pt x="12" y="30"/>
                    </a:lnTo>
                    <a:lnTo>
                      <a:pt x="19" y="22"/>
                    </a:lnTo>
                    <a:lnTo>
                      <a:pt x="28" y="15"/>
                    </a:lnTo>
                    <a:lnTo>
                      <a:pt x="36" y="9"/>
                    </a:lnTo>
                    <a:lnTo>
                      <a:pt x="44" y="4"/>
                    </a:lnTo>
                    <a:lnTo>
                      <a:pt x="54" y="0"/>
                    </a:lnTo>
                    <a:lnTo>
                      <a:pt x="62" y="0"/>
                    </a:lnTo>
                    <a:lnTo>
                      <a:pt x="70" y="0"/>
                    </a:lnTo>
                    <a:lnTo>
                      <a:pt x="76" y="2"/>
                    </a:lnTo>
                    <a:lnTo>
                      <a:pt x="80" y="5"/>
                    </a:lnTo>
                    <a:lnTo>
                      <a:pt x="83" y="11"/>
                    </a:lnTo>
                    <a:lnTo>
                      <a:pt x="84" y="18"/>
                    </a:lnTo>
                    <a:lnTo>
                      <a:pt x="84" y="25"/>
                    </a:lnTo>
                    <a:lnTo>
                      <a:pt x="82" y="35"/>
                    </a:lnTo>
                    <a:lnTo>
                      <a:pt x="78" y="42"/>
                    </a:lnTo>
                    <a:lnTo>
                      <a:pt x="71" y="51"/>
                    </a:lnTo>
                    <a:lnTo>
                      <a:pt x="65" y="59"/>
                    </a:lnTo>
                    <a:lnTo>
                      <a:pt x="56" y="66"/>
                    </a:lnTo>
                    <a:lnTo>
                      <a:pt x="47" y="72"/>
                    </a:lnTo>
                    <a:lnTo>
                      <a:pt x="39" y="77"/>
                    </a:lnTo>
                    <a:lnTo>
                      <a:pt x="30" y="80"/>
                    </a:lnTo>
                    <a:lnTo>
                      <a:pt x="22" y="82"/>
                    </a:lnTo>
                    <a:lnTo>
                      <a:pt x="14" y="81"/>
                    </a:lnTo>
                    <a:lnTo>
                      <a:pt x="8" y="79"/>
                    </a:lnTo>
                  </a:path>
                </a:pathLst>
              </a:custGeom>
              <a:solidFill>
                <a:srgbClr val="FFFFFF"/>
              </a:solidFill>
              <a:ln w="12700" cap="rnd">
                <a:solidFill>
                  <a:schemeClr val="tx1"/>
                </a:solidFill>
                <a:round/>
                <a:headEnd/>
                <a:tailEnd/>
              </a:ln>
            </p:spPr>
            <p:txBody>
              <a:bodyPr/>
              <a:lstStyle/>
              <a:p>
                <a:endParaRPr lang="ja-JP" altLang="en-US"/>
              </a:p>
            </p:txBody>
          </p:sp>
          <p:sp>
            <p:nvSpPr>
              <p:cNvPr id="178362" name="Freeform 468"/>
              <p:cNvSpPr>
                <a:spLocks/>
              </p:cNvSpPr>
              <p:nvPr/>
            </p:nvSpPr>
            <p:spPr bwMode="auto">
              <a:xfrm>
                <a:off x="1942" y="2715"/>
                <a:ext cx="29" cy="38"/>
              </a:xfrm>
              <a:custGeom>
                <a:avLst/>
                <a:gdLst>
                  <a:gd name="T0" fmla="*/ 0 w 66"/>
                  <a:gd name="T1" fmla="*/ 1 h 67"/>
                  <a:gd name="T2" fmla="*/ 0 w 66"/>
                  <a:gd name="T3" fmla="*/ 1 h 67"/>
                  <a:gd name="T4" fmla="*/ 0 w 66"/>
                  <a:gd name="T5" fmla="*/ 1 h 67"/>
                  <a:gd name="T6" fmla="*/ 0 w 66"/>
                  <a:gd name="T7" fmla="*/ 1 h 67"/>
                  <a:gd name="T8" fmla="*/ 0 w 66"/>
                  <a:gd name="T9" fmla="*/ 1 h 67"/>
                  <a:gd name="T10" fmla="*/ 0 w 66"/>
                  <a:gd name="T11" fmla="*/ 1 h 67"/>
                  <a:gd name="T12" fmla="*/ 0 w 66"/>
                  <a:gd name="T13" fmla="*/ 1 h 67"/>
                  <a:gd name="T14" fmla="*/ 0 w 66"/>
                  <a:gd name="T15" fmla="*/ 1 h 67"/>
                  <a:gd name="T16" fmla="*/ 0 w 66"/>
                  <a:gd name="T17" fmla="*/ 1 h 67"/>
                  <a:gd name="T18" fmla="*/ 0 w 66"/>
                  <a:gd name="T19" fmla="*/ 1 h 67"/>
                  <a:gd name="T20" fmla="*/ 0 w 66"/>
                  <a:gd name="T21" fmla="*/ 1 h 67"/>
                  <a:gd name="T22" fmla="*/ 0 w 66"/>
                  <a:gd name="T23" fmla="*/ 1 h 67"/>
                  <a:gd name="T24" fmla="*/ 0 w 66"/>
                  <a:gd name="T25" fmla="*/ 0 h 67"/>
                  <a:gd name="T26" fmla="*/ 0 w 66"/>
                  <a:gd name="T27" fmla="*/ 0 h 67"/>
                  <a:gd name="T28" fmla="*/ 0 w 66"/>
                  <a:gd name="T29" fmla="*/ 1 h 67"/>
                  <a:gd name="T30" fmla="*/ 0 w 66"/>
                  <a:gd name="T31" fmla="*/ 1 h 67"/>
                  <a:gd name="T32" fmla="*/ 0 w 66"/>
                  <a:gd name="T33" fmla="*/ 1 h 67"/>
                  <a:gd name="T34" fmla="*/ 0 w 66"/>
                  <a:gd name="T35" fmla="*/ 1 h 67"/>
                  <a:gd name="T36" fmla="*/ 0 w 66"/>
                  <a:gd name="T37" fmla="*/ 1 h 67"/>
                  <a:gd name="T38" fmla="*/ 0 w 66"/>
                  <a:gd name="T39" fmla="*/ 1 h 67"/>
                  <a:gd name="T40" fmla="*/ 0 w 66"/>
                  <a:gd name="T41" fmla="*/ 1 h 67"/>
                  <a:gd name="T42" fmla="*/ 0 w 66"/>
                  <a:gd name="T43" fmla="*/ 1 h 67"/>
                  <a:gd name="T44" fmla="*/ 0 w 66"/>
                  <a:gd name="T45" fmla="*/ 1 h 67"/>
                  <a:gd name="T46" fmla="*/ 0 w 66"/>
                  <a:gd name="T47" fmla="*/ 1 h 67"/>
                  <a:gd name="T48" fmla="*/ 0 w 66"/>
                  <a:gd name="T49" fmla="*/ 1 h 67"/>
                  <a:gd name="T50" fmla="*/ 0 w 66"/>
                  <a:gd name="T51" fmla="*/ 1 h 67"/>
                  <a:gd name="T52" fmla="*/ 0 w 66"/>
                  <a:gd name="T53" fmla="*/ 1 h 67"/>
                  <a:gd name="T54" fmla="*/ 0 w 66"/>
                  <a:gd name="T55" fmla="*/ 1 h 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67"/>
                  <a:gd name="T86" fmla="*/ 66 w 66"/>
                  <a:gd name="T87" fmla="*/ 67 h 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67">
                    <a:moveTo>
                      <a:pt x="5" y="64"/>
                    </a:moveTo>
                    <a:lnTo>
                      <a:pt x="2" y="61"/>
                    </a:lnTo>
                    <a:lnTo>
                      <a:pt x="0" y="57"/>
                    </a:lnTo>
                    <a:lnTo>
                      <a:pt x="0" y="50"/>
                    </a:lnTo>
                    <a:lnTo>
                      <a:pt x="2" y="44"/>
                    </a:lnTo>
                    <a:lnTo>
                      <a:pt x="6" y="37"/>
                    </a:lnTo>
                    <a:lnTo>
                      <a:pt x="11" y="28"/>
                    </a:lnTo>
                    <a:lnTo>
                      <a:pt x="17" y="22"/>
                    </a:lnTo>
                    <a:lnTo>
                      <a:pt x="24" y="14"/>
                    </a:lnTo>
                    <a:lnTo>
                      <a:pt x="31" y="8"/>
                    </a:lnTo>
                    <a:lnTo>
                      <a:pt x="38" y="4"/>
                    </a:lnTo>
                    <a:lnTo>
                      <a:pt x="46" y="1"/>
                    </a:lnTo>
                    <a:lnTo>
                      <a:pt x="52" y="0"/>
                    </a:lnTo>
                    <a:lnTo>
                      <a:pt x="57" y="0"/>
                    </a:lnTo>
                    <a:lnTo>
                      <a:pt x="61" y="2"/>
                    </a:lnTo>
                    <a:lnTo>
                      <a:pt x="64" y="5"/>
                    </a:lnTo>
                    <a:lnTo>
                      <a:pt x="65" y="12"/>
                    </a:lnTo>
                    <a:lnTo>
                      <a:pt x="63" y="17"/>
                    </a:lnTo>
                    <a:lnTo>
                      <a:pt x="61" y="26"/>
                    </a:lnTo>
                    <a:lnTo>
                      <a:pt x="56" y="33"/>
                    </a:lnTo>
                    <a:lnTo>
                      <a:pt x="50" y="40"/>
                    </a:lnTo>
                    <a:lnTo>
                      <a:pt x="44" y="48"/>
                    </a:lnTo>
                    <a:lnTo>
                      <a:pt x="37" y="54"/>
                    </a:lnTo>
                    <a:lnTo>
                      <a:pt x="30" y="59"/>
                    </a:lnTo>
                    <a:lnTo>
                      <a:pt x="22" y="62"/>
                    </a:lnTo>
                    <a:lnTo>
                      <a:pt x="16" y="65"/>
                    </a:lnTo>
                    <a:lnTo>
                      <a:pt x="10" y="66"/>
                    </a:lnTo>
                    <a:lnTo>
                      <a:pt x="5" y="64"/>
                    </a:lnTo>
                  </a:path>
                </a:pathLst>
              </a:custGeom>
              <a:solidFill>
                <a:srgbClr val="FFFFFF"/>
              </a:solidFill>
              <a:ln w="12700" cap="rnd">
                <a:solidFill>
                  <a:schemeClr val="tx1"/>
                </a:solidFill>
                <a:round/>
                <a:headEnd/>
                <a:tailEnd/>
              </a:ln>
            </p:spPr>
            <p:txBody>
              <a:bodyPr/>
              <a:lstStyle/>
              <a:p>
                <a:endParaRPr lang="ja-JP" altLang="en-US"/>
              </a:p>
            </p:txBody>
          </p:sp>
          <p:sp>
            <p:nvSpPr>
              <p:cNvPr id="178363" name="Line 469"/>
              <p:cNvSpPr>
                <a:spLocks noChangeShapeType="1"/>
              </p:cNvSpPr>
              <p:nvPr/>
            </p:nvSpPr>
            <p:spPr bwMode="auto">
              <a:xfrm flipH="1" flipV="1">
                <a:off x="1866" y="2783"/>
                <a:ext cx="128" cy="1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64" name="Line 470"/>
              <p:cNvSpPr>
                <a:spLocks noChangeShapeType="1"/>
              </p:cNvSpPr>
              <p:nvPr/>
            </p:nvSpPr>
            <p:spPr bwMode="auto">
              <a:xfrm flipH="1" flipV="1">
                <a:off x="1897" y="2774"/>
                <a:ext cx="78" cy="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65" name="Line 471"/>
              <p:cNvSpPr>
                <a:spLocks noChangeShapeType="1"/>
              </p:cNvSpPr>
              <p:nvPr/>
            </p:nvSpPr>
            <p:spPr bwMode="auto">
              <a:xfrm flipV="1">
                <a:off x="1902" y="2753"/>
                <a:ext cx="2" cy="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66" name="Line 472"/>
              <p:cNvSpPr>
                <a:spLocks noChangeShapeType="1"/>
              </p:cNvSpPr>
              <p:nvPr/>
            </p:nvSpPr>
            <p:spPr bwMode="auto">
              <a:xfrm flipV="1">
                <a:off x="1883" y="2752"/>
                <a:ext cx="2" cy="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67" name="Freeform 473"/>
              <p:cNvSpPr>
                <a:spLocks/>
              </p:cNvSpPr>
              <p:nvPr/>
            </p:nvSpPr>
            <p:spPr bwMode="auto">
              <a:xfrm>
                <a:off x="1878" y="2721"/>
                <a:ext cx="33" cy="30"/>
              </a:xfrm>
              <a:custGeom>
                <a:avLst/>
                <a:gdLst>
                  <a:gd name="T0" fmla="*/ 0 w 74"/>
                  <a:gd name="T1" fmla="*/ 1 h 54"/>
                  <a:gd name="T2" fmla="*/ 0 w 74"/>
                  <a:gd name="T3" fmla="*/ 1 h 54"/>
                  <a:gd name="T4" fmla="*/ 0 w 74"/>
                  <a:gd name="T5" fmla="*/ 1 h 54"/>
                  <a:gd name="T6" fmla="*/ 0 w 74"/>
                  <a:gd name="T7" fmla="*/ 1 h 54"/>
                  <a:gd name="T8" fmla="*/ 0 w 74"/>
                  <a:gd name="T9" fmla="*/ 1 h 54"/>
                  <a:gd name="T10" fmla="*/ 0 w 74"/>
                  <a:gd name="T11" fmla="*/ 1 h 54"/>
                  <a:gd name="T12" fmla="*/ 0 w 74"/>
                  <a:gd name="T13" fmla="*/ 1 h 54"/>
                  <a:gd name="T14" fmla="*/ 0 w 74"/>
                  <a:gd name="T15" fmla="*/ 1 h 54"/>
                  <a:gd name="T16" fmla="*/ 0 w 74"/>
                  <a:gd name="T17" fmla="*/ 1 h 54"/>
                  <a:gd name="T18" fmla="*/ 0 w 74"/>
                  <a:gd name="T19" fmla="*/ 0 h 54"/>
                  <a:gd name="T20" fmla="*/ 0 w 74"/>
                  <a:gd name="T21" fmla="*/ 0 h 54"/>
                  <a:gd name="T22" fmla="*/ 0 w 74"/>
                  <a:gd name="T23" fmla="*/ 1 h 54"/>
                  <a:gd name="T24" fmla="*/ 0 w 74"/>
                  <a:gd name="T25" fmla="*/ 1 h 54"/>
                  <a:gd name="T26" fmla="*/ 0 w 74"/>
                  <a:gd name="T27" fmla="*/ 1 h 54"/>
                  <a:gd name="T28" fmla="*/ 0 w 74"/>
                  <a:gd name="T29" fmla="*/ 1 h 54"/>
                  <a:gd name="T30" fmla="*/ 0 w 74"/>
                  <a:gd name="T31" fmla="*/ 1 h 54"/>
                  <a:gd name="T32" fmla="*/ 0 w 74"/>
                  <a:gd name="T33" fmla="*/ 1 h 54"/>
                  <a:gd name="T34" fmla="*/ 0 w 74"/>
                  <a:gd name="T35" fmla="*/ 1 h 54"/>
                  <a:gd name="T36" fmla="*/ 0 w 74"/>
                  <a:gd name="T37" fmla="*/ 1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
                  <a:gd name="T58" fmla="*/ 0 h 54"/>
                  <a:gd name="T59" fmla="*/ 74 w 74"/>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 h="54">
                    <a:moveTo>
                      <a:pt x="58" y="53"/>
                    </a:moveTo>
                    <a:lnTo>
                      <a:pt x="64" y="48"/>
                    </a:lnTo>
                    <a:lnTo>
                      <a:pt x="70" y="41"/>
                    </a:lnTo>
                    <a:lnTo>
                      <a:pt x="73" y="33"/>
                    </a:lnTo>
                    <a:lnTo>
                      <a:pt x="73" y="26"/>
                    </a:lnTo>
                    <a:lnTo>
                      <a:pt x="70" y="18"/>
                    </a:lnTo>
                    <a:lnTo>
                      <a:pt x="64" y="11"/>
                    </a:lnTo>
                    <a:lnTo>
                      <a:pt x="58" y="6"/>
                    </a:lnTo>
                    <a:lnTo>
                      <a:pt x="48" y="2"/>
                    </a:lnTo>
                    <a:lnTo>
                      <a:pt x="39" y="0"/>
                    </a:lnTo>
                    <a:lnTo>
                      <a:pt x="29" y="0"/>
                    </a:lnTo>
                    <a:lnTo>
                      <a:pt x="20" y="4"/>
                    </a:lnTo>
                    <a:lnTo>
                      <a:pt x="12" y="8"/>
                    </a:lnTo>
                    <a:lnTo>
                      <a:pt x="5" y="13"/>
                    </a:lnTo>
                    <a:lnTo>
                      <a:pt x="1" y="21"/>
                    </a:lnTo>
                    <a:lnTo>
                      <a:pt x="0" y="29"/>
                    </a:lnTo>
                    <a:lnTo>
                      <a:pt x="0" y="36"/>
                    </a:lnTo>
                    <a:lnTo>
                      <a:pt x="3" y="43"/>
                    </a:lnTo>
                    <a:lnTo>
                      <a:pt x="10" y="5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68" name="Line 474"/>
              <p:cNvSpPr>
                <a:spLocks noChangeShapeType="1"/>
              </p:cNvSpPr>
              <p:nvPr/>
            </p:nvSpPr>
            <p:spPr bwMode="auto">
              <a:xfrm flipH="1" flipV="1">
                <a:off x="1859" y="2766"/>
                <a:ext cx="24" cy="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69" name="Freeform 475"/>
              <p:cNvSpPr>
                <a:spLocks/>
              </p:cNvSpPr>
              <p:nvPr/>
            </p:nvSpPr>
            <p:spPr bwMode="auto">
              <a:xfrm>
                <a:off x="1881" y="2778"/>
                <a:ext cx="22" cy="9"/>
              </a:xfrm>
              <a:custGeom>
                <a:avLst/>
                <a:gdLst>
                  <a:gd name="T0" fmla="*/ 0 w 48"/>
                  <a:gd name="T1" fmla="*/ 1 h 17"/>
                  <a:gd name="T2" fmla="*/ 0 w 48"/>
                  <a:gd name="T3" fmla="*/ 1 h 17"/>
                  <a:gd name="T4" fmla="*/ 0 w 48"/>
                  <a:gd name="T5" fmla="*/ 1 h 17"/>
                  <a:gd name="T6" fmla="*/ 0 w 48"/>
                  <a:gd name="T7" fmla="*/ 1 h 17"/>
                  <a:gd name="T8" fmla="*/ 0 w 48"/>
                  <a:gd name="T9" fmla="*/ 1 h 17"/>
                  <a:gd name="T10" fmla="*/ 0 w 48"/>
                  <a:gd name="T11" fmla="*/ 1 h 17"/>
                  <a:gd name="T12" fmla="*/ 0 w 48"/>
                  <a:gd name="T13" fmla="*/ 1 h 17"/>
                  <a:gd name="T14" fmla="*/ 0 w 48"/>
                  <a:gd name="T15" fmla="*/ 1 h 17"/>
                  <a:gd name="T16" fmla="*/ 0 w 48"/>
                  <a:gd name="T17" fmla="*/ 1 h 17"/>
                  <a:gd name="T18" fmla="*/ 0 w 48"/>
                  <a:gd name="T19" fmla="*/ 1 h 17"/>
                  <a:gd name="T20" fmla="*/ 0 w 48"/>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17"/>
                  <a:gd name="T35" fmla="*/ 48 w 4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17">
                    <a:moveTo>
                      <a:pt x="47" y="9"/>
                    </a:moveTo>
                    <a:lnTo>
                      <a:pt x="46" y="11"/>
                    </a:lnTo>
                    <a:lnTo>
                      <a:pt x="43" y="14"/>
                    </a:lnTo>
                    <a:lnTo>
                      <a:pt x="37" y="14"/>
                    </a:lnTo>
                    <a:lnTo>
                      <a:pt x="31" y="16"/>
                    </a:lnTo>
                    <a:lnTo>
                      <a:pt x="23" y="16"/>
                    </a:lnTo>
                    <a:lnTo>
                      <a:pt x="16" y="16"/>
                    </a:lnTo>
                    <a:lnTo>
                      <a:pt x="10" y="14"/>
                    </a:lnTo>
                    <a:lnTo>
                      <a:pt x="4" y="9"/>
                    </a:lnTo>
                    <a:lnTo>
                      <a:pt x="0" y="5"/>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70" name="Freeform 476"/>
              <p:cNvSpPr>
                <a:spLocks/>
              </p:cNvSpPr>
              <p:nvPr/>
            </p:nvSpPr>
            <p:spPr bwMode="auto">
              <a:xfrm>
                <a:off x="1853" y="2766"/>
                <a:ext cx="8" cy="13"/>
              </a:xfrm>
              <a:custGeom>
                <a:avLst/>
                <a:gdLst>
                  <a:gd name="T0" fmla="*/ 0 w 19"/>
                  <a:gd name="T1" fmla="*/ 0 h 23"/>
                  <a:gd name="T2" fmla="*/ 0 w 19"/>
                  <a:gd name="T3" fmla="*/ 0 h 23"/>
                  <a:gd name="T4" fmla="*/ 0 w 19"/>
                  <a:gd name="T5" fmla="*/ 1 h 23"/>
                  <a:gd name="T6" fmla="*/ 0 w 19"/>
                  <a:gd name="T7" fmla="*/ 1 h 23"/>
                  <a:gd name="T8" fmla="*/ 0 w 19"/>
                  <a:gd name="T9" fmla="*/ 1 h 23"/>
                  <a:gd name="T10" fmla="*/ 0 w 19"/>
                  <a:gd name="T11" fmla="*/ 1 h 23"/>
                  <a:gd name="T12" fmla="*/ 0 w 19"/>
                  <a:gd name="T13" fmla="*/ 1 h 23"/>
                  <a:gd name="T14" fmla="*/ 0 w 19"/>
                  <a:gd name="T15" fmla="*/ 1 h 23"/>
                  <a:gd name="T16" fmla="*/ 0 w 19"/>
                  <a:gd name="T17" fmla="*/ 1 h 23"/>
                  <a:gd name="T18" fmla="*/ 0 w 19"/>
                  <a:gd name="T19" fmla="*/ 1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3"/>
                  <a:gd name="T32" fmla="*/ 19 w 19"/>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3">
                    <a:moveTo>
                      <a:pt x="18" y="0"/>
                    </a:moveTo>
                    <a:lnTo>
                      <a:pt x="12" y="0"/>
                    </a:lnTo>
                    <a:lnTo>
                      <a:pt x="8" y="2"/>
                    </a:lnTo>
                    <a:lnTo>
                      <a:pt x="3" y="5"/>
                    </a:lnTo>
                    <a:lnTo>
                      <a:pt x="0" y="8"/>
                    </a:lnTo>
                    <a:lnTo>
                      <a:pt x="0" y="13"/>
                    </a:lnTo>
                    <a:lnTo>
                      <a:pt x="1" y="16"/>
                    </a:lnTo>
                    <a:lnTo>
                      <a:pt x="4" y="19"/>
                    </a:lnTo>
                    <a:lnTo>
                      <a:pt x="9" y="21"/>
                    </a:lnTo>
                    <a:lnTo>
                      <a:pt x="14" y="22"/>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71" name="Line 477"/>
              <p:cNvSpPr>
                <a:spLocks noChangeShapeType="1"/>
              </p:cNvSpPr>
              <p:nvPr/>
            </p:nvSpPr>
            <p:spPr bwMode="auto">
              <a:xfrm flipH="1" flipV="1">
                <a:off x="1859" y="2780"/>
                <a:ext cx="19" cy="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72" name="Line 478"/>
              <p:cNvSpPr>
                <a:spLocks noChangeShapeType="1"/>
              </p:cNvSpPr>
              <p:nvPr/>
            </p:nvSpPr>
            <p:spPr bwMode="auto">
              <a:xfrm flipH="1" flipV="1">
                <a:off x="1844" y="2780"/>
                <a:ext cx="157" cy="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73" name="Freeform 479"/>
              <p:cNvSpPr>
                <a:spLocks/>
              </p:cNvSpPr>
              <p:nvPr/>
            </p:nvSpPr>
            <p:spPr bwMode="auto">
              <a:xfrm>
                <a:off x="2077" y="2669"/>
                <a:ext cx="114" cy="19"/>
              </a:xfrm>
              <a:custGeom>
                <a:avLst/>
                <a:gdLst>
                  <a:gd name="T0" fmla="*/ 0 w 257"/>
                  <a:gd name="T1" fmla="*/ 0 h 33"/>
                  <a:gd name="T2" fmla="*/ 0 w 257"/>
                  <a:gd name="T3" fmla="*/ 1 h 33"/>
                  <a:gd name="T4" fmla="*/ 0 w 257"/>
                  <a:gd name="T5" fmla="*/ 1 h 33"/>
                  <a:gd name="T6" fmla="*/ 0 w 257"/>
                  <a:gd name="T7" fmla="*/ 1 h 33"/>
                  <a:gd name="T8" fmla="*/ 0 w 257"/>
                  <a:gd name="T9" fmla="*/ 1 h 33"/>
                  <a:gd name="T10" fmla="*/ 0 w 257"/>
                  <a:gd name="T11" fmla="*/ 1 h 33"/>
                  <a:gd name="T12" fmla="*/ 0 w 257"/>
                  <a:gd name="T13" fmla="*/ 1 h 33"/>
                  <a:gd name="T14" fmla="*/ 0 w 257"/>
                  <a:gd name="T15" fmla="*/ 1 h 33"/>
                  <a:gd name="T16" fmla="*/ 0 w 257"/>
                  <a:gd name="T17" fmla="*/ 1 h 33"/>
                  <a:gd name="T18" fmla="*/ 0 w 257"/>
                  <a:gd name="T19" fmla="*/ 1 h 33"/>
                  <a:gd name="T20" fmla="*/ 0 w 257"/>
                  <a:gd name="T21" fmla="*/ 1 h 33"/>
                  <a:gd name="T22" fmla="*/ 0 w 257"/>
                  <a:gd name="T23" fmla="*/ 1 h 33"/>
                  <a:gd name="T24" fmla="*/ 0 w 257"/>
                  <a:gd name="T25" fmla="*/ 1 h 33"/>
                  <a:gd name="T26" fmla="*/ 0 w 257"/>
                  <a:gd name="T27" fmla="*/ 1 h 33"/>
                  <a:gd name="T28" fmla="*/ 0 w 257"/>
                  <a:gd name="T29" fmla="*/ 1 h 33"/>
                  <a:gd name="T30" fmla="*/ 0 w 257"/>
                  <a:gd name="T31" fmla="*/ 1 h 33"/>
                  <a:gd name="T32" fmla="*/ 0 w 257"/>
                  <a:gd name="T33" fmla="*/ 1 h 33"/>
                  <a:gd name="T34" fmla="*/ 0 w 257"/>
                  <a:gd name="T35" fmla="*/ 1 h 33"/>
                  <a:gd name="T36" fmla="*/ 0 w 257"/>
                  <a:gd name="T37" fmla="*/ 1 h 33"/>
                  <a:gd name="T38" fmla="*/ 0 w 257"/>
                  <a:gd name="T39" fmla="*/ 1 h 33"/>
                  <a:gd name="T40" fmla="*/ 0 w 257"/>
                  <a:gd name="T41" fmla="*/ 1 h 33"/>
                  <a:gd name="T42" fmla="*/ 0 w 257"/>
                  <a:gd name="T43" fmla="*/ 1 h 33"/>
                  <a:gd name="T44" fmla="*/ 0 w 257"/>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3"/>
                  <a:gd name="T71" fmla="*/ 257 w 257"/>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3">
                    <a:moveTo>
                      <a:pt x="256" y="0"/>
                    </a:moveTo>
                    <a:lnTo>
                      <a:pt x="254" y="4"/>
                    </a:lnTo>
                    <a:lnTo>
                      <a:pt x="251" y="9"/>
                    </a:lnTo>
                    <a:lnTo>
                      <a:pt x="243" y="13"/>
                    </a:lnTo>
                    <a:lnTo>
                      <a:pt x="235" y="17"/>
                    </a:lnTo>
                    <a:lnTo>
                      <a:pt x="224" y="21"/>
                    </a:lnTo>
                    <a:lnTo>
                      <a:pt x="211" y="23"/>
                    </a:lnTo>
                    <a:lnTo>
                      <a:pt x="197" y="27"/>
                    </a:lnTo>
                    <a:lnTo>
                      <a:pt x="181" y="29"/>
                    </a:lnTo>
                    <a:lnTo>
                      <a:pt x="163" y="31"/>
                    </a:lnTo>
                    <a:lnTo>
                      <a:pt x="145" y="32"/>
                    </a:lnTo>
                    <a:lnTo>
                      <a:pt x="127" y="32"/>
                    </a:lnTo>
                    <a:lnTo>
                      <a:pt x="108" y="32"/>
                    </a:lnTo>
                    <a:lnTo>
                      <a:pt x="92" y="31"/>
                    </a:lnTo>
                    <a:lnTo>
                      <a:pt x="74" y="29"/>
                    </a:lnTo>
                    <a:lnTo>
                      <a:pt x="58" y="27"/>
                    </a:lnTo>
                    <a:lnTo>
                      <a:pt x="43" y="23"/>
                    </a:lnTo>
                    <a:lnTo>
                      <a:pt x="31" y="21"/>
                    </a:lnTo>
                    <a:lnTo>
                      <a:pt x="20" y="17"/>
                    </a:lnTo>
                    <a:lnTo>
                      <a:pt x="11" y="13"/>
                    </a:lnTo>
                    <a:lnTo>
                      <a:pt x="4" y="9"/>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74" name="Freeform 480"/>
              <p:cNvSpPr>
                <a:spLocks/>
              </p:cNvSpPr>
              <p:nvPr/>
            </p:nvSpPr>
            <p:spPr bwMode="auto">
              <a:xfrm>
                <a:off x="2098" y="2953"/>
                <a:ext cx="78" cy="10"/>
              </a:xfrm>
              <a:custGeom>
                <a:avLst/>
                <a:gdLst>
                  <a:gd name="T0" fmla="*/ 0 w 177"/>
                  <a:gd name="T1" fmla="*/ 0 h 17"/>
                  <a:gd name="T2" fmla="*/ 0 w 177"/>
                  <a:gd name="T3" fmla="*/ 1 h 17"/>
                  <a:gd name="T4" fmla="*/ 0 w 177"/>
                  <a:gd name="T5" fmla="*/ 1 h 17"/>
                  <a:gd name="T6" fmla="*/ 0 w 177"/>
                  <a:gd name="T7" fmla="*/ 1 h 17"/>
                  <a:gd name="T8" fmla="*/ 0 w 177"/>
                  <a:gd name="T9" fmla="*/ 1 h 17"/>
                  <a:gd name="T10" fmla="*/ 0 w 177"/>
                  <a:gd name="T11" fmla="*/ 1 h 17"/>
                  <a:gd name="T12" fmla="*/ 0 w 177"/>
                  <a:gd name="T13" fmla="*/ 1 h 17"/>
                  <a:gd name="T14" fmla="*/ 0 w 177"/>
                  <a:gd name="T15" fmla="*/ 1 h 17"/>
                  <a:gd name="T16" fmla="*/ 0 w 177"/>
                  <a:gd name="T17" fmla="*/ 1 h 17"/>
                  <a:gd name="T18" fmla="*/ 0 w 177"/>
                  <a:gd name="T19" fmla="*/ 1 h 17"/>
                  <a:gd name="T20" fmla="*/ 0 w 177"/>
                  <a:gd name="T21" fmla="*/ 1 h 17"/>
                  <a:gd name="T22" fmla="*/ 0 w 177"/>
                  <a:gd name="T23" fmla="*/ 1 h 17"/>
                  <a:gd name="T24" fmla="*/ 0 w 177"/>
                  <a:gd name="T25" fmla="*/ 1 h 17"/>
                  <a:gd name="T26" fmla="*/ 0 w 177"/>
                  <a:gd name="T27" fmla="*/ 1 h 17"/>
                  <a:gd name="T28" fmla="*/ 0 w 177"/>
                  <a:gd name="T29" fmla="*/ 1 h 17"/>
                  <a:gd name="T30" fmla="*/ 0 w 177"/>
                  <a:gd name="T31" fmla="*/ 1 h 17"/>
                  <a:gd name="T32" fmla="*/ 0 w 177"/>
                  <a:gd name="T33" fmla="*/ 1 h 17"/>
                  <a:gd name="T34" fmla="*/ 0 w 177"/>
                  <a:gd name="T35" fmla="*/ 1 h 17"/>
                  <a:gd name="T36" fmla="*/ 0 w 177"/>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7"/>
                  <a:gd name="T58" fmla="*/ 0 h 17"/>
                  <a:gd name="T59" fmla="*/ 177 w 17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7" h="17">
                    <a:moveTo>
                      <a:pt x="176" y="0"/>
                    </a:moveTo>
                    <a:lnTo>
                      <a:pt x="174" y="3"/>
                    </a:lnTo>
                    <a:lnTo>
                      <a:pt x="170" y="5"/>
                    </a:lnTo>
                    <a:lnTo>
                      <a:pt x="162" y="8"/>
                    </a:lnTo>
                    <a:lnTo>
                      <a:pt x="155" y="10"/>
                    </a:lnTo>
                    <a:lnTo>
                      <a:pt x="144" y="13"/>
                    </a:lnTo>
                    <a:lnTo>
                      <a:pt x="132" y="15"/>
                    </a:lnTo>
                    <a:lnTo>
                      <a:pt x="118" y="16"/>
                    </a:lnTo>
                    <a:lnTo>
                      <a:pt x="102" y="16"/>
                    </a:lnTo>
                    <a:lnTo>
                      <a:pt x="87" y="16"/>
                    </a:lnTo>
                    <a:lnTo>
                      <a:pt x="72" y="16"/>
                    </a:lnTo>
                    <a:lnTo>
                      <a:pt x="56" y="16"/>
                    </a:lnTo>
                    <a:lnTo>
                      <a:pt x="43" y="15"/>
                    </a:lnTo>
                    <a:lnTo>
                      <a:pt x="30" y="13"/>
                    </a:lnTo>
                    <a:lnTo>
                      <a:pt x="20" y="10"/>
                    </a:lnTo>
                    <a:lnTo>
                      <a:pt x="12" y="8"/>
                    </a:lnTo>
                    <a:lnTo>
                      <a:pt x="4" y="5"/>
                    </a:lnTo>
                    <a:lnTo>
                      <a:pt x="1"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75" name="Line 481"/>
              <p:cNvSpPr>
                <a:spLocks noChangeShapeType="1"/>
              </p:cNvSpPr>
              <p:nvPr/>
            </p:nvSpPr>
            <p:spPr bwMode="auto">
              <a:xfrm>
                <a:off x="2107" y="2962"/>
                <a:ext cx="0" cy="29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76" name="Line 482"/>
              <p:cNvSpPr>
                <a:spLocks noChangeShapeType="1"/>
              </p:cNvSpPr>
              <p:nvPr/>
            </p:nvSpPr>
            <p:spPr bwMode="auto">
              <a:xfrm>
                <a:off x="2170" y="2964"/>
                <a:ext cx="0" cy="29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77" name="Line 483"/>
              <p:cNvSpPr>
                <a:spLocks noChangeShapeType="1"/>
              </p:cNvSpPr>
              <p:nvPr/>
            </p:nvSpPr>
            <p:spPr bwMode="auto">
              <a:xfrm>
                <a:off x="2170" y="3371"/>
                <a:ext cx="0" cy="33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78" name="Line 484"/>
              <p:cNvSpPr>
                <a:spLocks noChangeShapeType="1"/>
              </p:cNvSpPr>
              <p:nvPr/>
            </p:nvSpPr>
            <p:spPr bwMode="auto">
              <a:xfrm>
                <a:off x="2106" y="3371"/>
                <a:ext cx="0" cy="33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79" name="Freeform 485"/>
              <p:cNvSpPr>
                <a:spLocks/>
              </p:cNvSpPr>
              <p:nvPr/>
            </p:nvSpPr>
            <p:spPr bwMode="auto">
              <a:xfrm>
                <a:off x="1994" y="3680"/>
                <a:ext cx="271" cy="273"/>
              </a:xfrm>
              <a:custGeom>
                <a:avLst/>
                <a:gdLst>
                  <a:gd name="T0" fmla="*/ 0 w 614"/>
                  <a:gd name="T1" fmla="*/ 0 h 483"/>
                  <a:gd name="T2" fmla="*/ 0 w 614"/>
                  <a:gd name="T3" fmla="*/ 1 h 483"/>
                  <a:gd name="T4" fmla="*/ 0 w 614"/>
                  <a:gd name="T5" fmla="*/ 1 h 483"/>
                  <a:gd name="T6" fmla="*/ 0 w 614"/>
                  <a:gd name="T7" fmla="*/ 1 h 483"/>
                  <a:gd name="T8" fmla="*/ 0 w 614"/>
                  <a:gd name="T9" fmla="*/ 1 h 483"/>
                  <a:gd name="T10" fmla="*/ 0 w 614"/>
                  <a:gd name="T11" fmla="*/ 1 h 483"/>
                  <a:gd name="T12" fmla="*/ 0 w 614"/>
                  <a:gd name="T13" fmla="*/ 1 h 483"/>
                  <a:gd name="T14" fmla="*/ 0 w 614"/>
                  <a:gd name="T15" fmla="*/ 1 h 483"/>
                  <a:gd name="T16" fmla="*/ 0 w 614"/>
                  <a:gd name="T17" fmla="*/ 1 h 483"/>
                  <a:gd name="T18" fmla="*/ 0 w 614"/>
                  <a:gd name="T19" fmla="*/ 1 h 483"/>
                  <a:gd name="T20" fmla="*/ 0 w 614"/>
                  <a:gd name="T21" fmla="*/ 1 h 483"/>
                  <a:gd name="T22" fmla="*/ 0 w 614"/>
                  <a:gd name="T23" fmla="*/ 1 h 483"/>
                  <a:gd name="T24" fmla="*/ 0 w 614"/>
                  <a:gd name="T25" fmla="*/ 1 h 483"/>
                  <a:gd name="T26" fmla="*/ 0 w 614"/>
                  <a:gd name="T27" fmla="*/ 1 h 483"/>
                  <a:gd name="T28" fmla="*/ 0 w 614"/>
                  <a:gd name="T29" fmla="*/ 1 h 483"/>
                  <a:gd name="T30" fmla="*/ 0 w 614"/>
                  <a:gd name="T31" fmla="*/ 1 h 483"/>
                  <a:gd name="T32" fmla="*/ 0 w 614"/>
                  <a:gd name="T33" fmla="*/ 1 h 483"/>
                  <a:gd name="T34" fmla="*/ 0 w 614"/>
                  <a:gd name="T35" fmla="*/ 1 h 483"/>
                  <a:gd name="T36" fmla="*/ 0 w 614"/>
                  <a:gd name="T37" fmla="*/ 1 h 483"/>
                  <a:gd name="T38" fmla="*/ 0 w 614"/>
                  <a:gd name="T39" fmla="*/ 1 h 483"/>
                  <a:gd name="T40" fmla="*/ 0 w 614"/>
                  <a:gd name="T41" fmla="*/ 1 h 483"/>
                  <a:gd name="T42" fmla="*/ 0 w 614"/>
                  <a:gd name="T43" fmla="*/ 1 h 483"/>
                  <a:gd name="T44" fmla="*/ 0 w 614"/>
                  <a:gd name="T45" fmla="*/ 1 h 483"/>
                  <a:gd name="T46" fmla="*/ 0 w 614"/>
                  <a:gd name="T47" fmla="*/ 1 h 483"/>
                  <a:gd name="T48" fmla="*/ 0 w 614"/>
                  <a:gd name="T49" fmla="*/ 1 h 483"/>
                  <a:gd name="T50" fmla="*/ 0 w 614"/>
                  <a:gd name="T51" fmla="*/ 1 h 483"/>
                  <a:gd name="T52" fmla="*/ 0 w 614"/>
                  <a:gd name="T53" fmla="*/ 1 h 483"/>
                  <a:gd name="T54" fmla="*/ 0 w 614"/>
                  <a:gd name="T55" fmla="*/ 1 h 483"/>
                  <a:gd name="T56" fmla="*/ 0 w 614"/>
                  <a:gd name="T57" fmla="*/ 1 h 483"/>
                  <a:gd name="T58" fmla="*/ 0 w 614"/>
                  <a:gd name="T59" fmla="*/ 1 h 483"/>
                  <a:gd name="T60" fmla="*/ 0 w 614"/>
                  <a:gd name="T61" fmla="*/ 1 h 483"/>
                  <a:gd name="T62" fmla="*/ 0 w 614"/>
                  <a:gd name="T63" fmla="*/ 1 h 483"/>
                  <a:gd name="T64" fmla="*/ 0 w 614"/>
                  <a:gd name="T65" fmla="*/ 1 h 483"/>
                  <a:gd name="T66" fmla="*/ 0 w 614"/>
                  <a:gd name="T67" fmla="*/ 1 h 483"/>
                  <a:gd name="T68" fmla="*/ 0 w 614"/>
                  <a:gd name="T69" fmla="*/ 1 h 483"/>
                  <a:gd name="T70" fmla="*/ 0 w 614"/>
                  <a:gd name="T71" fmla="*/ 1 h 483"/>
                  <a:gd name="T72" fmla="*/ 0 w 614"/>
                  <a:gd name="T73" fmla="*/ 1 h 483"/>
                  <a:gd name="T74" fmla="*/ 0 w 614"/>
                  <a:gd name="T75" fmla="*/ 1 h 483"/>
                  <a:gd name="T76" fmla="*/ 0 w 614"/>
                  <a:gd name="T77" fmla="*/ 1 h 483"/>
                  <a:gd name="T78" fmla="*/ 0 w 614"/>
                  <a:gd name="T79" fmla="*/ 1 h 483"/>
                  <a:gd name="T80" fmla="*/ 0 w 614"/>
                  <a:gd name="T81" fmla="*/ 1 h 483"/>
                  <a:gd name="T82" fmla="*/ 0 w 614"/>
                  <a:gd name="T83" fmla="*/ 1 h 483"/>
                  <a:gd name="T84" fmla="*/ 0 w 614"/>
                  <a:gd name="T85" fmla="*/ 1 h 483"/>
                  <a:gd name="T86" fmla="*/ 0 w 614"/>
                  <a:gd name="T87" fmla="*/ 1 h 483"/>
                  <a:gd name="T88" fmla="*/ 0 w 614"/>
                  <a:gd name="T89" fmla="*/ 1 h 483"/>
                  <a:gd name="T90" fmla="*/ 0 w 614"/>
                  <a:gd name="T91" fmla="*/ 1 h 483"/>
                  <a:gd name="T92" fmla="*/ 0 w 614"/>
                  <a:gd name="T93" fmla="*/ 1 h 483"/>
                  <a:gd name="T94" fmla="*/ 0 w 614"/>
                  <a:gd name="T95" fmla="*/ 1 h 483"/>
                  <a:gd name="T96" fmla="*/ 0 w 614"/>
                  <a:gd name="T97" fmla="*/ 1 h 483"/>
                  <a:gd name="T98" fmla="*/ 0 w 614"/>
                  <a:gd name="T99" fmla="*/ 1 h 483"/>
                  <a:gd name="T100" fmla="*/ 0 w 614"/>
                  <a:gd name="T101" fmla="*/ 1 h 483"/>
                  <a:gd name="T102" fmla="*/ 0 w 614"/>
                  <a:gd name="T103" fmla="*/ 1 h 483"/>
                  <a:gd name="T104" fmla="*/ 0 w 614"/>
                  <a:gd name="T105" fmla="*/ 1 h 483"/>
                  <a:gd name="T106" fmla="*/ 0 w 614"/>
                  <a:gd name="T107" fmla="*/ 1 h 483"/>
                  <a:gd name="T108" fmla="*/ 0 w 614"/>
                  <a:gd name="T109" fmla="*/ 1 h 483"/>
                  <a:gd name="T110" fmla="*/ 0 w 614"/>
                  <a:gd name="T111" fmla="*/ 1 h 483"/>
                  <a:gd name="T112" fmla="*/ 0 w 614"/>
                  <a:gd name="T113" fmla="*/ 1 h 483"/>
                  <a:gd name="T114" fmla="*/ 0 w 614"/>
                  <a:gd name="T115" fmla="*/ 1 h 483"/>
                  <a:gd name="T116" fmla="*/ 0 w 614"/>
                  <a:gd name="T117" fmla="*/ 1 h 483"/>
                  <a:gd name="T118" fmla="*/ 0 w 614"/>
                  <a:gd name="T119" fmla="*/ 1 h 483"/>
                  <a:gd name="T120" fmla="*/ 0 w 614"/>
                  <a:gd name="T121" fmla="*/ 1 h 483"/>
                  <a:gd name="T122" fmla="*/ 0 w 614"/>
                  <a:gd name="T123" fmla="*/ 1 h 483"/>
                  <a:gd name="T124" fmla="*/ 0 w 614"/>
                  <a:gd name="T125" fmla="*/ 1 h 4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4"/>
                  <a:gd name="T190" fmla="*/ 0 h 483"/>
                  <a:gd name="T191" fmla="*/ 614 w 614"/>
                  <a:gd name="T192" fmla="*/ 483 h 48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4" h="483">
                    <a:moveTo>
                      <a:pt x="381" y="0"/>
                    </a:moveTo>
                    <a:lnTo>
                      <a:pt x="409" y="7"/>
                    </a:lnTo>
                    <a:lnTo>
                      <a:pt x="435" y="15"/>
                    </a:lnTo>
                    <a:lnTo>
                      <a:pt x="461" y="26"/>
                    </a:lnTo>
                    <a:lnTo>
                      <a:pt x="484" y="38"/>
                    </a:lnTo>
                    <a:lnTo>
                      <a:pt x="506" y="51"/>
                    </a:lnTo>
                    <a:lnTo>
                      <a:pt x="528" y="68"/>
                    </a:lnTo>
                    <a:lnTo>
                      <a:pt x="546" y="85"/>
                    </a:lnTo>
                    <a:lnTo>
                      <a:pt x="562" y="103"/>
                    </a:lnTo>
                    <a:lnTo>
                      <a:pt x="577" y="123"/>
                    </a:lnTo>
                    <a:lnTo>
                      <a:pt x="589" y="143"/>
                    </a:lnTo>
                    <a:lnTo>
                      <a:pt x="599" y="164"/>
                    </a:lnTo>
                    <a:lnTo>
                      <a:pt x="607" y="186"/>
                    </a:lnTo>
                    <a:lnTo>
                      <a:pt x="611" y="209"/>
                    </a:lnTo>
                    <a:lnTo>
                      <a:pt x="613" y="232"/>
                    </a:lnTo>
                    <a:lnTo>
                      <a:pt x="612" y="255"/>
                    </a:lnTo>
                    <a:lnTo>
                      <a:pt x="610" y="276"/>
                    </a:lnTo>
                    <a:lnTo>
                      <a:pt x="604" y="299"/>
                    </a:lnTo>
                    <a:lnTo>
                      <a:pt x="595" y="321"/>
                    </a:lnTo>
                    <a:lnTo>
                      <a:pt x="584" y="342"/>
                    </a:lnTo>
                    <a:lnTo>
                      <a:pt x="572" y="362"/>
                    </a:lnTo>
                    <a:lnTo>
                      <a:pt x="555" y="381"/>
                    </a:lnTo>
                    <a:lnTo>
                      <a:pt x="537" y="400"/>
                    </a:lnTo>
                    <a:lnTo>
                      <a:pt x="517" y="415"/>
                    </a:lnTo>
                    <a:lnTo>
                      <a:pt x="496" y="430"/>
                    </a:lnTo>
                    <a:lnTo>
                      <a:pt x="473" y="443"/>
                    </a:lnTo>
                    <a:lnTo>
                      <a:pt x="448" y="455"/>
                    </a:lnTo>
                    <a:lnTo>
                      <a:pt x="422" y="464"/>
                    </a:lnTo>
                    <a:lnTo>
                      <a:pt x="395" y="472"/>
                    </a:lnTo>
                    <a:lnTo>
                      <a:pt x="368" y="477"/>
                    </a:lnTo>
                    <a:lnTo>
                      <a:pt x="340" y="482"/>
                    </a:lnTo>
                    <a:lnTo>
                      <a:pt x="311" y="482"/>
                    </a:lnTo>
                    <a:lnTo>
                      <a:pt x="283" y="482"/>
                    </a:lnTo>
                    <a:lnTo>
                      <a:pt x="254" y="479"/>
                    </a:lnTo>
                    <a:lnTo>
                      <a:pt x="227" y="474"/>
                    </a:lnTo>
                    <a:lnTo>
                      <a:pt x="200" y="467"/>
                    </a:lnTo>
                    <a:lnTo>
                      <a:pt x="175" y="459"/>
                    </a:lnTo>
                    <a:lnTo>
                      <a:pt x="149" y="447"/>
                    </a:lnTo>
                    <a:lnTo>
                      <a:pt x="125" y="435"/>
                    </a:lnTo>
                    <a:lnTo>
                      <a:pt x="102" y="420"/>
                    </a:lnTo>
                    <a:lnTo>
                      <a:pt x="82" y="405"/>
                    </a:lnTo>
                    <a:lnTo>
                      <a:pt x="64" y="388"/>
                    </a:lnTo>
                    <a:lnTo>
                      <a:pt x="48" y="369"/>
                    </a:lnTo>
                    <a:lnTo>
                      <a:pt x="33" y="349"/>
                    </a:lnTo>
                    <a:lnTo>
                      <a:pt x="21" y="328"/>
                    </a:lnTo>
                    <a:lnTo>
                      <a:pt x="13" y="307"/>
                    </a:lnTo>
                    <a:lnTo>
                      <a:pt x="5" y="285"/>
                    </a:lnTo>
                    <a:lnTo>
                      <a:pt x="1" y="263"/>
                    </a:lnTo>
                    <a:lnTo>
                      <a:pt x="0" y="240"/>
                    </a:lnTo>
                    <a:lnTo>
                      <a:pt x="1" y="217"/>
                    </a:lnTo>
                    <a:lnTo>
                      <a:pt x="5" y="194"/>
                    </a:lnTo>
                    <a:lnTo>
                      <a:pt x="11" y="172"/>
                    </a:lnTo>
                    <a:lnTo>
                      <a:pt x="19" y="151"/>
                    </a:lnTo>
                    <a:lnTo>
                      <a:pt x="31" y="130"/>
                    </a:lnTo>
                    <a:lnTo>
                      <a:pt x="44" y="111"/>
                    </a:lnTo>
                    <a:lnTo>
                      <a:pt x="60" y="92"/>
                    </a:lnTo>
                    <a:lnTo>
                      <a:pt x="78" y="73"/>
                    </a:lnTo>
                    <a:lnTo>
                      <a:pt x="98" y="57"/>
                    </a:lnTo>
                    <a:lnTo>
                      <a:pt x="121" y="43"/>
                    </a:lnTo>
                    <a:lnTo>
                      <a:pt x="144" y="30"/>
                    </a:lnTo>
                    <a:lnTo>
                      <a:pt x="168" y="19"/>
                    </a:lnTo>
                    <a:lnTo>
                      <a:pt x="194" y="10"/>
                    </a:lnTo>
                    <a:lnTo>
                      <a:pt x="221" y="2"/>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80" name="Freeform 486"/>
              <p:cNvSpPr>
                <a:spLocks/>
              </p:cNvSpPr>
              <p:nvPr/>
            </p:nvSpPr>
            <p:spPr bwMode="auto">
              <a:xfrm>
                <a:off x="2070" y="3703"/>
                <a:ext cx="128" cy="25"/>
              </a:xfrm>
              <a:custGeom>
                <a:avLst/>
                <a:gdLst>
                  <a:gd name="T0" fmla="*/ 0 w 289"/>
                  <a:gd name="T1" fmla="*/ 1 h 45"/>
                  <a:gd name="T2" fmla="*/ 0 w 289"/>
                  <a:gd name="T3" fmla="*/ 1 h 45"/>
                  <a:gd name="T4" fmla="*/ 0 w 289"/>
                  <a:gd name="T5" fmla="*/ 1 h 45"/>
                  <a:gd name="T6" fmla="*/ 0 w 289"/>
                  <a:gd name="T7" fmla="*/ 1 h 45"/>
                  <a:gd name="T8" fmla="*/ 0 w 289"/>
                  <a:gd name="T9" fmla="*/ 1 h 45"/>
                  <a:gd name="T10" fmla="*/ 0 w 289"/>
                  <a:gd name="T11" fmla="*/ 1 h 45"/>
                  <a:gd name="T12" fmla="*/ 0 w 289"/>
                  <a:gd name="T13" fmla="*/ 1 h 45"/>
                  <a:gd name="T14" fmla="*/ 0 w 289"/>
                  <a:gd name="T15" fmla="*/ 1 h 45"/>
                  <a:gd name="T16" fmla="*/ 0 w 289"/>
                  <a:gd name="T17" fmla="*/ 1 h 45"/>
                  <a:gd name="T18" fmla="*/ 0 w 289"/>
                  <a:gd name="T19" fmla="*/ 1 h 45"/>
                  <a:gd name="T20" fmla="*/ 0 w 289"/>
                  <a:gd name="T21" fmla="*/ 1 h 45"/>
                  <a:gd name="T22" fmla="*/ 0 w 289"/>
                  <a:gd name="T23" fmla="*/ 1 h 45"/>
                  <a:gd name="T24" fmla="*/ 0 w 289"/>
                  <a:gd name="T25" fmla="*/ 1 h 45"/>
                  <a:gd name="T26" fmla="*/ 0 w 289"/>
                  <a:gd name="T27" fmla="*/ 1 h 45"/>
                  <a:gd name="T28" fmla="*/ 0 w 289"/>
                  <a:gd name="T29" fmla="*/ 1 h 45"/>
                  <a:gd name="T30" fmla="*/ 0 w 289"/>
                  <a:gd name="T31" fmla="*/ 1 h 45"/>
                  <a:gd name="T32" fmla="*/ 0 w 289"/>
                  <a:gd name="T33" fmla="*/ 1 h 45"/>
                  <a:gd name="T34" fmla="*/ 0 w 289"/>
                  <a:gd name="T35" fmla="*/ 1 h 45"/>
                  <a:gd name="T36" fmla="*/ 0 w 289"/>
                  <a:gd name="T37" fmla="*/ 1 h 45"/>
                  <a:gd name="T38" fmla="*/ 0 w 289"/>
                  <a:gd name="T39" fmla="*/ 1 h 45"/>
                  <a:gd name="T40" fmla="*/ 0 w 289"/>
                  <a:gd name="T41" fmla="*/ 1 h 45"/>
                  <a:gd name="T42" fmla="*/ 0 w 289"/>
                  <a:gd name="T43" fmla="*/ 1 h 45"/>
                  <a:gd name="T44" fmla="*/ 0 w 289"/>
                  <a:gd name="T45" fmla="*/ 1 h 45"/>
                  <a:gd name="T46" fmla="*/ 0 w 289"/>
                  <a:gd name="T47" fmla="*/ 1 h 45"/>
                  <a:gd name="T48" fmla="*/ 0 w 289"/>
                  <a:gd name="T49" fmla="*/ 0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9"/>
                  <a:gd name="T76" fmla="*/ 0 h 45"/>
                  <a:gd name="T77" fmla="*/ 289 w 289"/>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9" h="45">
                    <a:moveTo>
                      <a:pt x="0" y="5"/>
                    </a:moveTo>
                    <a:lnTo>
                      <a:pt x="0" y="10"/>
                    </a:lnTo>
                    <a:lnTo>
                      <a:pt x="3" y="15"/>
                    </a:lnTo>
                    <a:lnTo>
                      <a:pt x="9" y="20"/>
                    </a:lnTo>
                    <a:lnTo>
                      <a:pt x="17" y="24"/>
                    </a:lnTo>
                    <a:lnTo>
                      <a:pt x="28" y="28"/>
                    </a:lnTo>
                    <a:lnTo>
                      <a:pt x="41" y="32"/>
                    </a:lnTo>
                    <a:lnTo>
                      <a:pt x="54" y="36"/>
                    </a:lnTo>
                    <a:lnTo>
                      <a:pt x="71" y="38"/>
                    </a:lnTo>
                    <a:lnTo>
                      <a:pt x="87" y="40"/>
                    </a:lnTo>
                    <a:lnTo>
                      <a:pt x="106" y="42"/>
                    </a:lnTo>
                    <a:lnTo>
                      <a:pt x="123" y="44"/>
                    </a:lnTo>
                    <a:lnTo>
                      <a:pt x="142" y="44"/>
                    </a:lnTo>
                    <a:lnTo>
                      <a:pt x="162" y="44"/>
                    </a:lnTo>
                    <a:lnTo>
                      <a:pt x="179" y="42"/>
                    </a:lnTo>
                    <a:lnTo>
                      <a:pt x="198" y="39"/>
                    </a:lnTo>
                    <a:lnTo>
                      <a:pt x="215" y="38"/>
                    </a:lnTo>
                    <a:lnTo>
                      <a:pt x="231" y="35"/>
                    </a:lnTo>
                    <a:lnTo>
                      <a:pt x="245" y="30"/>
                    </a:lnTo>
                    <a:lnTo>
                      <a:pt x="257" y="26"/>
                    </a:lnTo>
                    <a:lnTo>
                      <a:pt x="267" y="22"/>
                    </a:lnTo>
                    <a:lnTo>
                      <a:pt x="276" y="16"/>
                    </a:lnTo>
                    <a:lnTo>
                      <a:pt x="282" y="11"/>
                    </a:lnTo>
                    <a:lnTo>
                      <a:pt x="285" y="5"/>
                    </a:lnTo>
                    <a:lnTo>
                      <a:pt x="288"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81" name="Line 487"/>
              <p:cNvSpPr>
                <a:spLocks noChangeShapeType="1"/>
              </p:cNvSpPr>
              <p:nvPr/>
            </p:nvSpPr>
            <p:spPr bwMode="auto">
              <a:xfrm>
                <a:off x="2171" y="3728"/>
                <a:ext cx="0" cy="22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82" name="Line 488"/>
              <p:cNvSpPr>
                <a:spLocks noChangeShapeType="1"/>
              </p:cNvSpPr>
              <p:nvPr/>
            </p:nvSpPr>
            <p:spPr bwMode="auto">
              <a:xfrm>
                <a:off x="2106" y="3728"/>
                <a:ext cx="0" cy="22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83" name="Freeform 489"/>
              <p:cNvSpPr>
                <a:spLocks/>
              </p:cNvSpPr>
              <p:nvPr/>
            </p:nvSpPr>
            <p:spPr bwMode="auto">
              <a:xfrm>
                <a:off x="2038" y="3749"/>
                <a:ext cx="36" cy="108"/>
              </a:xfrm>
              <a:custGeom>
                <a:avLst/>
                <a:gdLst>
                  <a:gd name="T0" fmla="*/ 0 w 81"/>
                  <a:gd name="T1" fmla="*/ 0 h 193"/>
                  <a:gd name="T2" fmla="*/ 0 w 81"/>
                  <a:gd name="T3" fmla="*/ 1 h 193"/>
                  <a:gd name="T4" fmla="*/ 0 w 81"/>
                  <a:gd name="T5" fmla="*/ 1 h 193"/>
                  <a:gd name="T6" fmla="*/ 0 w 81"/>
                  <a:gd name="T7" fmla="*/ 1 h 193"/>
                  <a:gd name="T8" fmla="*/ 0 w 81"/>
                  <a:gd name="T9" fmla="*/ 1 h 193"/>
                  <a:gd name="T10" fmla="*/ 0 w 81"/>
                  <a:gd name="T11" fmla="*/ 1 h 193"/>
                  <a:gd name="T12" fmla="*/ 0 w 81"/>
                  <a:gd name="T13" fmla="*/ 1 h 193"/>
                  <a:gd name="T14" fmla="*/ 0 w 81"/>
                  <a:gd name="T15" fmla="*/ 1 h 193"/>
                  <a:gd name="T16" fmla="*/ 0 w 81"/>
                  <a:gd name="T17" fmla="*/ 1 h 193"/>
                  <a:gd name="T18" fmla="*/ 0 w 81"/>
                  <a:gd name="T19" fmla="*/ 1 h 193"/>
                  <a:gd name="T20" fmla="*/ 0 w 81"/>
                  <a:gd name="T21" fmla="*/ 1 h 193"/>
                  <a:gd name="T22" fmla="*/ 0 w 81"/>
                  <a:gd name="T23" fmla="*/ 1 h 193"/>
                  <a:gd name="T24" fmla="*/ 0 w 81"/>
                  <a:gd name="T25" fmla="*/ 1 h 193"/>
                  <a:gd name="T26" fmla="*/ 0 w 81"/>
                  <a:gd name="T27" fmla="*/ 1 h 193"/>
                  <a:gd name="T28" fmla="*/ 0 w 81"/>
                  <a:gd name="T29" fmla="*/ 1 h 193"/>
                  <a:gd name="T30" fmla="*/ 0 w 81"/>
                  <a:gd name="T31" fmla="*/ 1 h 193"/>
                  <a:gd name="T32" fmla="*/ 0 w 81"/>
                  <a:gd name="T33" fmla="*/ 1 h 193"/>
                  <a:gd name="T34" fmla="*/ 0 w 81"/>
                  <a:gd name="T35" fmla="*/ 1 h 193"/>
                  <a:gd name="T36" fmla="*/ 0 w 81"/>
                  <a:gd name="T37" fmla="*/ 1 h 193"/>
                  <a:gd name="T38" fmla="*/ 0 w 81"/>
                  <a:gd name="T39" fmla="*/ 1 h 193"/>
                  <a:gd name="T40" fmla="*/ 0 w 81"/>
                  <a:gd name="T41" fmla="*/ 1 h 193"/>
                  <a:gd name="T42" fmla="*/ 0 w 81"/>
                  <a:gd name="T43" fmla="*/ 1 h 193"/>
                  <a:gd name="T44" fmla="*/ 0 w 81"/>
                  <a:gd name="T45" fmla="*/ 1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
                  <a:gd name="T70" fmla="*/ 0 h 193"/>
                  <a:gd name="T71" fmla="*/ 81 w 81"/>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 h="193">
                    <a:moveTo>
                      <a:pt x="80" y="0"/>
                    </a:moveTo>
                    <a:lnTo>
                      <a:pt x="67" y="1"/>
                    </a:lnTo>
                    <a:lnTo>
                      <a:pt x="58" y="4"/>
                    </a:lnTo>
                    <a:lnTo>
                      <a:pt x="47" y="9"/>
                    </a:lnTo>
                    <a:lnTo>
                      <a:pt x="37" y="15"/>
                    </a:lnTo>
                    <a:lnTo>
                      <a:pt x="27" y="23"/>
                    </a:lnTo>
                    <a:lnTo>
                      <a:pt x="19" y="33"/>
                    </a:lnTo>
                    <a:lnTo>
                      <a:pt x="13" y="43"/>
                    </a:lnTo>
                    <a:lnTo>
                      <a:pt x="7" y="56"/>
                    </a:lnTo>
                    <a:lnTo>
                      <a:pt x="3" y="69"/>
                    </a:lnTo>
                    <a:lnTo>
                      <a:pt x="0" y="82"/>
                    </a:lnTo>
                    <a:lnTo>
                      <a:pt x="0" y="96"/>
                    </a:lnTo>
                    <a:lnTo>
                      <a:pt x="0" y="109"/>
                    </a:lnTo>
                    <a:lnTo>
                      <a:pt x="1" y="122"/>
                    </a:lnTo>
                    <a:lnTo>
                      <a:pt x="3" y="136"/>
                    </a:lnTo>
                    <a:lnTo>
                      <a:pt x="6" y="148"/>
                    </a:lnTo>
                    <a:lnTo>
                      <a:pt x="9" y="159"/>
                    </a:lnTo>
                    <a:lnTo>
                      <a:pt x="13" y="169"/>
                    </a:lnTo>
                    <a:lnTo>
                      <a:pt x="18" y="177"/>
                    </a:lnTo>
                    <a:lnTo>
                      <a:pt x="22" y="183"/>
                    </a:lnTo>
                    <a:lnTo>
                      <a:pt x="28" y="188"/>
                    </a:lnTo>
                    <a:lnTo>
                      <a:pt x="34" y="191"/>
                    </a:lnTo>
                    <a:lnTo>
                      <a:pt x="40" y="192"/>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84" name="Freeform 490"/>
              <p:cNvSpPr>
                <a:spLocks/>
              </p:cNvSpPr>
              <p:nvPr/>
            </p:nvSpPr>
            <p:spPr bwMode="auto">
              <a:xfrm>
                <a:off x="2028" y="3749"/>
                <a:ext cx="36" cy="108"/>
              </a:xfrm>
              <a:custGeom>
                <a:avLst/>
                <a:gdLst>
                  <a:gd name="T0" fmla="*/ 0 w 81"/>
                  <a:gd name="T1" fmla="*/ 0 h 193"/>
                  <a:gd name="T2" fmla="*/ 0 w 81"/>
                  <a:gd name="T3" fmla="*/ 1 h 193"/>
                  <a:gd name="T4" fmla="*/ 0 w 81"/>
                  <a:gd name="T5" fmla="*/ 1 h 193"/>
                  <a:gd name="T6" fmla="*/ 0 w 81"/>
                  <a:gd name="T7" fmla="*/ 1 h 193"/>
                  <a:gd name="T8" fmla="*/ 0 w 81"/>
                  <a:gd name="T9" fmla="*/ 1 h 193"/>
                  <a:gd name="T10" fmla="*/ 0 w 81"/>
                  <a:gd name="T11" fmla="*/ 1 h 193"/>
                  <a:gd name="T12" fmla="*/ 0 w 81"/>
                  <a:gd name="T13" fmla="*/ 1 h 193"/>
                  <a:gd name="T14" fmla="*/ 0 w 81"/>
                  <a:gd name="T15" fmla="*/ 1 h 193"/>
                  <a:gd name="T16" fmla="*/ 0 w 81"/>
                  <a:gd name="T17" fmla="*/ 1 h 193"/>
                  <a:gd name="T18" fmla="*/ 0 w 81"/>
                  <a:gd name="T19" fmla="*/ 1 h 193"/>
                  <a:gd name="T20" fmla="*/ 0 w 81"/>
                  <a:gd name="T21" fmla="*/ 1 h 193"/>
                  <a:gd name="T22" fmla="*/ 0 w 81"/>
                  <a:gd name="T23" fmla="*/ 1 h 193"/>
                  <a:gd name="T24" fmla="*/ 0 w 81"/>
                  <a:gd name="T25" fmla="*/ 1 h 193"/>
                  <a:gd name="T26" fmla="*/ 0 w 81"/>
                  <a:gd name="T27" fmla="*/ 1 h 193"/>
                  <a:gd name="T28" fmla="*/ 0 w 81"/>
                  <a:gd name="T29" fmla="*/ 1 h 193"/>
                  <a:gd name="T30" fmla="*/ 0 w 81"/>
                  <a:gd name="T31" fmla="*/ 1 h 193"/>
                  <a:gd name="T32" fmla="*/ 0 w 81"/>
                  <a:gd name="T33" fmla="*/ 1 h 193"/>
                  <a:gd name="T34" fmla="*/ 0 w 81"/>
                  <a:gd name="T35" fmla="*/ 1 h 193"/>
                  <a:gd name="T36" fmla="*/ 0 w 81"/>
                  <a:gd name="T37" fmla="*/ 1 h 193"/>
                  <a:gd name="T38" fmla="*/ 0 w 81"/>
                  <a:gd name="T39" fmla="*/ 1 h 193"/>
                  <a:gd name="T40" fmla="*/ 0 w 81"/>
                  <a:gd name="T41" fmla="*/ 1 h 193"/>
                  <a:gd name="T42" fmla="*/ 0 w 81"/>
                  <a:gd name="T43" fmla="*/ 1 h 193"/>
                  <a:gd name="T44" fmla="*/ 0 w 81"/>
                  <a:gd name="T45" fmla="*/ 1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
                  <a:gd name="T70" fmla="*/ 0 h 193"/>
                  <a:gd name="T71" fmla="*/ 81 w 81"/>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 h="193">
                    <a:moveTo>
                      <a:pt x="80" y="0"/>
                    </a:moveTo>
                    <a:lnTo>
                      <a:pt x="68" y="1"/>
                    </a:lnTo>
                    <a:lnTo>
                      <a:pt x="56" y="4"/>
                    </a:lnTo>
                    <a:lnTo>
                      <a:pt x="47" y="9"/>
                    </a:lnTo>
                    <a:lnTo>
                      <a:pt x="37" y="15"/>
                    </a:lnTo>
                    <a:lnTo>
                      <a:pt x="27" y="23"/>
                    </a:lnTo>
                    <a:lnTo>
                      <a:pt x="19" y="33"/>
                    </a:lnTo>
                    <a:lnTo>
                      <a:pt x="13" y="43"/>
                    </a:lnTo>
                    <a:lnTo>
                      <a:pt x="7" y="56"/>
                    </a:lnTo>
                    <a:lnTo>
                      <a:pt x="3" y="69"/>
                    </a:lnTo>
                    <a:lnTo>
                      <a:pt x="1" y="82"/>
                    </a:lnTo>
                    <a:lnTo>
                      <a:pt x="0" y="96"/>
                    </a:lnTo>
                    <a:lnTo>
                      <a:pt x="0" y="109"/>
                    </a:lnTo>
                    <a:lnTo>
                      <a:pt x="2" y="122"/>
                    </a:lnTo>
                    <a:lnTo>
                      <a:pt x="4" y="136"/>
                    </a:lnTo>
                    <a:lnTo>
                      <a:pt x="6" y="148"/>
                    </a:lnTo>
                    <a:lnTo>
                      <a:pt x="10" y="159"/>
                    </a:lnTo>
                    <a:lnTo>
                      <a:pt x="14" y="169"/>
                    </a:lnTo>
                    <a:lnTo>
                      <a:pt x="18" y="177"/>
                    </a:lnTo>
                    <a:lnTo>
                      <a:pt x="23" y="183"/>
                    </a:lnTo>
                    <a:lnTo>
                      <a:pt x="28" y="188"/>
                    </a:lnTo>
                    <a:lnTo>
                      <a:pt x="34" y="191"/>
                    </a:lnTo>
                    <a:lnTo>
                      <a:pt x="40" y="192"/>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85" name="Line 491"/>
              <p:cNvSpPr>
                <a:spLocks noChangeShapeType="1"/>
              </p:cNvSpPr>
              <p:nvPr/>
            </p:nvSpPr>
            <p:spPr bwMode="auto">
              <a:xfrm flipH="1">
                <a:off x="2045" y="3864"/>
                <a:ext cx="11"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86" name="Line 492"/>
              <p:cNvSpPr>
                <a:spLocks noChangeShapeType="1"/>
              </p:cNvSpPr>
              <p:nvPr/>
            </p:nvSpPr>
            <p:spPr bwMode="auto">
              <a:xfrm flipH="1">
                <a:off x="2059" y="3747"/>
                <a:ext cx="1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87" name="Freeform 493"/>
              <p:cNvSpPr>
                <a:spLocks/>
              </p:cNvSpPr>
              <p:nvPr/>
            </p:nvSpPr>
            <p:spPr bwMode="auto">
              <a:xfrm>
                <a:off x="2066" y="3728"/>
                <a:ext cx="15" cy="12"/>
              </a:xfrm>
              <a:custGeom>
                <a:avLst/>
                <a:gdLst>
                  <a:gd name="T0" fmla="*/ 0 w 33"/>
                  <a:gd name="T1" fmla="*/ 1 h 21"/>
                  <a:gd name="T2" fmla="*/ 0 w 33"/>
                  <a:gd name="T3" fmla="*/ 1 h 21"/>
                  <a:gd name="T4" fmla="*/ 0 w 33"/>
                  <a:gd name="T5" fmla="*/ 1 h 21"/>
                  <a:gd name="T6" fmla="*/ 0 w 33"/>
                  <a:gd name="T7" fmla="*/ 0 h 21"/>
                  <a:gd name="T8" fmla="*/ 0 w 33"/>
                  <a:gd name="T9" fmla="*/ 0 h 21"/>
                  <a:gd name="T10" fmla="*/ 0 w 33"/>
                  <a:gd name="T11" fmla="*/ 0 h 21"/>
                  <a:gd name="T12" fmla="*/ 0 w 33"/>
                  <a:gd name="T13" fmla="*/ 1 h 21"/>
                  <a:gd name="T14" fmla="*/ 0 w 33"/>
                  <a:gd name="T15" fmla="*/ 1 h 21"/>
                  <a:gd name="T16" fmla="*/ 0 w 33"/>
                  <a:gd name="T17" fmla="*/ 1 h 21"/>
                  <a:gd name="T18" fmla="*/ 0 w 33"/>
                  <a:gd name="T19" fmla="*/ 1 h 21"/>
                  <a:gd name="T20" fmla="*/ 0 w 33"/>
                  <a:gd name="T21" fmla="*/ 1 h 21"/>
                  <a:gd name="T22" fmla="*/ 0 w 33"/>
                  <a:gd name="T23" fmla="*/ 1 h 21"/>
                  <a:gd name="T24" fmla="*/ 0 w 33"/>
                  <a:gd name="T25" fmla="*/ 1 h 21"/>
                  <a:gd name="T26" fmla="*/ 0 w 33"/>
                  <a:gd name="T27" fmla="*/ 1 h 21"/>
                  <a:gd name="T28" fmla="*/ 0 w 33"/>
                  <a:gd name="T29" fmla="*/ 1 h 21"/>
                  <a:gd name="T30" fmla="*/ 0 w 33"/>
                  <a:gd name="T31" fmla="*/ 1 h 21"/>
                  <a:gd name="T32" fmla="*/ 0 w 33"/>
                  <a:gd name="T33" fmla="*/ 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21"/>
                  <a:gd name="T53" fmla="*/ 33 w 33"/>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21">
                    <a:moveTo>
                      <a:pt x="0" y="10"/>
                    </a:moveTo>
                    <a:lnTo>
                      <a:pt x="0" y="6"/>
                    </a:lnTo>
                    <a:lnTo>
                      <a:pt x="3" y="2"/>
                    </a:lnTo>
                    <a:lnTo>
                      <a:pt x="9" y="0"/>
                    </a:lnTo>
                    <a:lnTo>
                      <a:pt x="15" y="0"/>
                    </a:lnTo>
                    <a:lnTo>
                      <a:pt x="21" y="0"/>
                    </a:lnTo>
                    <a:lnTo>
                      <a:pt x="26" y="2"/>
                    </a:lnTo>
                    <a:lnTo>
                      <a:pt x="29" y="6"/>
                    </a:lnTo>
                    <a:lnTo>
                      <a:pt x="32" y="10"/>
                    </a:lnTo>
                    <a:lnTo>
                      <a:pt x="29" y="14"/>
                    </a:lnTo>
                    <a:lnTo>
                      <a:pt x="26" y="17"/>
                    </a:lnTo>
                    <a:lnTo>
                      <a:pt x="21" y="20"/>
                    </a:lnTo>
                    <a:lnTo>
                      <a:pt x="15" y="20"/>
                    </a:lnTo>
                    <a:lnTo>
                      <a:pt x="9" y="20"/>
                    </a:lnTo>
                    <a:lnTo>
                      <a:pt x="3" y="17"/>
                    </a:lnTo>
                    <a:lnTo>
                      <a:pt x="0" y="14"/>
                    </a:lnTo>
                    <a:lnTo>
                      <a:pt x="0" y="10"/>
                    </a:lnTo>
                  </a:path>
                </a:pathLst>
              </a:custGeom>
              <a:solidFill>
                <a:srgbClr val="FFFFFF"/>
              </a:solidFill>
              <a:ln w="12700" cap="rnd">
                <a:solidFill>
                  <a:schemeClr val="tx1"/>
                </a:solidFill>
                <a:round/>
                <a:headEnd/>
                <a:tailEnd/>
              </a:ln>
            </p:spPr>
            <p:txBody>
              <a:bodyPr/>
              <a:lstStyle/>
              <a:p>
                <a:endParaRPr lang="ja-JP" altLang="en-US"/>
              </a:p>
            </p:txBody>
          </p:sp>
          <p:sp>
            <p:nvSpPr>
              <p:cNvPr id="178388" name="Line 494"/>
              <p:cNvSpPr>
                <a:spLocks noChangeShapeType="1"/>
              </p:cNvSpPr>
              <p:nvPr/>
            </p:nvSpPr>
            <p:spPr bwMode="auto">
              <a:xfrm>
                <a:off x="2171" y="3966"/>
                <a:ext cx="0" cy="3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89" name="Line 495"/>
              <p:cNvSpPr>
                <a:spLocks noChangeShapeType="1"/>
              </p:cNvSpPr>
              <p:nvPr/>
            </p:nvSpPr>
            <p:spPr bwMode="auto">
              <a:xfrm>
                <a:off x="2106" y="3966"/>
                <a:ext cx="0" cy="3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390" name="Freeform 496"/>
              <p:cNvSpPr>
                <a:spLocks/>
              </p:cNvSpPr>
              <p:nvPr/>
            </p:nvSpPr>
            <p:spPr bwMode="auto">
              <a:xfrm>
                <a:off x="2100" y="4003"/>
                <a:ext cx="71" cy="10"/>
              </a:xfrm>
              <a:custGeom>
                <a:avLst/>
                <a:gdLst>
                  <a:gd name="T0" fmla="*/ 0 w 161"/>
                  <a:gd name="T1" fmla="*/ 0 h 17"/>
                  <a:gd name="T2" fmla="*/ 0 w 161"/>
                  <a:gd name="T3" fmla="*/ 1 h 17"/>
                  <a:gd name="T4" fmla="*/ 0 w 161"/>
                  <a:gd name="T5" fmla="*/ 1 h 17"/>
                  <a:gd name="T6" fmla="*/ 0 w 161"/>
                  <a:gd name="T7" fmla="*/ 1 h 17"/>
                  <a:gd name="T8" fmla="*/ 0 w 161"/>
                  <a:gd name="T9" fmla="*/ 1 h 17"/>
                  <a:gd name="T10" fmla="*/ 0 w 161"/>
                  <a:gd name="T11" fmla="*/ 1 h 17"/>
                  <a:gd name="T12" fmla="*/ 0 w 161"/>
                  <a:gd name="T13" fmla="*/ 1 h 17"/>
                  <a:gd name="T14" fmla="*/ 0 w 161"/>
                  <a:gd name="T15" fmla="*/ 1 h 17"/>
                  <a:gd name="T16" fmla="*/ 0 w 161"/>
                  <a:gd name="T17" fmla="*/ 1 h 17"/>
                  <a:gd name="T18" fmla="*/ 0 w 161"/>
                  <a:gd name="T19" fmla="*/ 1 h 17"/>
                  <a:gd name="T20" fmla="*/ 0 w 161"/>
                  <a:gd name="T21" fmla="*/ 1 h 17"/>
                  <a:gd name="T22" fmla="*/ 0 w 161"/>
                  <a:gd name="T23" fmla="*/ 1 h 17"/>
                  <a:gd name="T24" fmla="*/ 0 w 161"/>
                  <a:gd name="T25" fmla="*/ 1 h 17"/>
                  <a:gd name="T26" fmla="*/ 0 w 161"/>
                  <a:gd name="T27" fmla="*/ 1 h 17"/>
                  <a:gd name="T28" fmla="*/ 0 w 161"/>
                  <a:gd name="T29" fmla="*/ 1 h 17"/>
                  <a:gd name="T30" fmla="*/ 0 w 161"/>
                  <a:gd name="T31" fmla="*/ 1 h 17"/>
                  <a:gd name="T32" fmla="*/ 0 w 161"/>
                  <a:gd name="T33" fmla="*/ 1 h 17"/>
                  <a:gd name="T34" fmla="*/ 0 w 161"/>
                  <a:gd name="T35" fmla="*/ 1 h 17"/>
                  <a:gd name="T36" fmla="*/ 0 w 161"/>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1"/>
                  <a:gd name="T58" fmla="*/ 0 h 17"/>
                  <a:gd name="T59" fmla="*/ 161 w 16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1" h="17">
                    <a:moveTo>
                      <a:pt x="160" y="0"/>
                    </a:moveTo>
                    <a:lnTo>
                      <a:pt x="160" y="3"/>
                    </a:lnTo>
                    <a:lnTo>
                      <a:pt x="156" y="6"/>
                    </a:lnTo>
                    <a:lnTo>
                      <a:pt x="149" y="9"/>
                    </a:lnTo>
                    <a:lnTo>
                      <a:pt x="141" y="12"/>
                    </a:lnTo>
                    <a:lnTo>
                      <a:pt x="132" y="13"/>
                    </a:lnTo>
                    <a:lnTo>
                      <a:pt x="120" y="15"/>
                    </a:lnTo>
                    <a:lnTo>
                      <a:pt x="107" y="16"/>
                    </a:lnTo>
                    <a:lnTo>
                      <a:pt x="93" y="16"/>
                    </a:lnTo>
                    <a:lnTo>
                      <a:pt x="80" y="16"/>
                    </a:lnTo>
                    <a:lnTo>
                      <a:pt x="66" y="16"/>
                    </a:lnTo>
                    <a:lnTo>
                      <a:pt x="53" y="16"/>
                    </a:lnTo>
                    <a:lnTo>
                      <a:pt x="40" y="15"/>
                    </a:lnTo>
                    <a:lnTo>
                      <a:pt x="29" y="13"/>
                    </a:lnTo>
                    <a:lnTo>
                      <a:pt x="19" y="12"/>
                    </a:lnTo>
                    <a:lnTo>
                      <a:pt x="11" y="9"/>
                    </a:lnTo>
                    <a:lnTo>
                      <a:pt x="4" y="6"/>
                    </a:lnTo>
                    <a:lnTo>
                      <a:pt x="1"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91" name="Freeform 497"/>
              <p:cNvSpPr>
                <a:spLocks/>
              </p:cNvSpPr>
              <p:nvPr/>
            </p:nvSpPr>
            <p:spPr bwMode="auto">
              <a:xfrm>
                <a:off x="2300" y="2613"/>
                <a:ext cx="33" cy="28"/>
              </a:xfrm>
              <a:custGeom>
                <a:avLst/>
                <a:gdLst>
                  <a:gd name="T0" fmla="*/ 0 w 74"/>
                  <a:gd name="T1" fmla="*/ 1 h 50"/>
                  <a:gd name="T2" fmla="*/ 0 w 74"/>
                  <a:gd name="T3" fmla="*/ 1 h 50"/>
                  <a:gd name="T4" fmla="*/ 0 w 74"/>
                  <a:gd name="T5" fmla="*/ 1 h 50"/>
                  <a:gd name="T6" fmla="*/ 0 w 74"/>
                  <a:gd name="T7" fmla="*/ 1 h 50"/>
                  <a:gd name="T8" fmla="*/ 0 w 74"/>
                  <a:gd name="T9" fmla="*/ 1 h 50"/>
                  <a:gd name="T10" fmla="*/ 0 w 74"/>
                  <a:gd name="T11" fmla="*/ 1 h 50"/>
                  <a:gd name="T12" fmla="*/ 0 w 74"/>
                  <a:gd name="T13" fmla="*/ 1 h 50"/>
                  <a:gd name="T14" fmla="*/ 0 w 74"/>
                  <a:gd name="T15" fmla="*/ 1 h 50"/>
                  <a:gd name="T16" fmla="*/ 0 w 74"/>
                  <a:gd name="T17" fmla="*/ 1 h 50"/>
                  <a:gd name="T18" fmla="*/ 0 w 74"/>
                  <a:gd name="T19" fmla="*/ 1 h 50"/>
                  <a:gd name="T20" fmla="*/ 0 w 74"/>
                  <a:gd name="T21" fmla="*/ 1 h 50"/>
                  <a:gd name="T22" fmla="*/ 0 w 74"/>
                  <a:gd name="T23" fmla="*/ 1 h 50"/>
                  <a:gd name="T24" fmla="*/ 0 w 74"/>
                  <a:gd name="T25" fmla="*/ 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50"/>
                  <a:gd name="T41" fmla="*/ 74 w 74"/>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50">
                    <a:moveTo>
                      <a:pt x="73" y="49"/>
                    </a:moveTo>
                    <a:lnTo>
                      <a:pt x="62" y="49"/>
                    </a:lnTo>
                    <a:lnTo>
                      <a:pt x="53" y="49"/>
                    </a:lnTo>
                    <a:lnTo>
                      <a:pt x="46" y="48"/>
                    </a:lnTo>
                    <a:lnTo>
                      <a:pt x="38" y="45"/>
                    </a:lnTo>
                    <a:lnTo>
                      <a:pt x="34" y="43"/>
                    </a:lnTo>
                    <a:lnTo>
                      <a:pt x="26" y="41"/>
                    </a:lnTo>
                    <a:lnTo>
                      <a:pt x="19" y="39"/>
                    </a:lnTo>
                    <a:lnTo>
                      <a:pt x="12" y="34"/>
                    </a:lnTo>
                    <a:lnTo>
                      <a:pt x="8" y="26"/>
                    </a:lnTo>
                    <a:lnTo>
                      <a:pt x="3" y="18"/>
                    </a:lnTo>
                    <a:lnTo>
                      <a:pt x="0" y="9"/>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92" name="Freeform 498"/>
              <p:cNvSpPr>
                <a:spLocks/>
              </p:cNvSpPr>
              <p:nvPr/>
            </p:nvSpPr>
            <p:spPr bwMode="auto">
              <a:xfrm>
                <a:off x="2077" y="2627"/>
                <a:ext cx="114" cy="19"/>
              </a:xfrm>
              <a:custGeom>
                <a:avLst/>
                <a:gdLst>
                  <a:gd name="T0" fmla="*/ 0 w 257"/>
                  <a:gd name="T1" fmla="*/ 0 h 33"/>
                  <a:gd name="T2" fmla="*/ 0 w 257"/>
                  <a:gd name="T3" fmla="*/ 1 h 33"/>
                  <a:gd name="T4" fmla="*/ 0 w 257"/>
                  <a:gd name="T5" fmla="*/ 1 h 33"/>
                  <a:gd name="T6" fmla="*/ 0 w 257"/>
                  <a:gd name="T7" fmla="*/ 1 h 33"/>
                  <a:gd name="T8" fmla="*/ 0 w 257"/>
                  <a:gd name="T9" fmla="*/ 1 h 33"/>
                  <a:gd name="T10" fmla="*/ 0 w 257"/>
                  <a:gd name="T11" fmla="*/ 1 h 33"/>
                  <a:gd name="T12" fmla="*/ 0 w 257"/>
                  <a:gd name="T13" fmla="*/ 1 h 33"/>
                  <a:gd name="T14" fmla="*/ 0 w 257"/>
                  <a:gd name="T15" fmla="*/ 1 h 33"/>
                  <a:gd name="T16" fmla="*/ 0 w 257"/>
                  <a:gd name="T17" fmla="*/ 1 h 33"/>
                  <a:gd name="T18" fmla="*/ 0 w 257"/>
                  <a:gd name="T19" fmla="*/ 1 h 33"/>
                  <a:gd name="T20" fmla="*/ 0 w 257"/>
                  <a:gd name="T21" fmla="*/ 1 h 33"/>
                  <a:gd name="T22" fmla="*/ 0 w 257"/>
                  <a:gd name="T23" fmla="*/ 1 h 33"/>
                  <a:gd name="T24" fmla="*/ 0 w 257"/>
                  <a:gd name="T25" fmla="*/ 1 h 33"/>
                  <a:gd name="T26" fmla="*/ 0 w 257"/>
                  <a:gd name="T27" fmla="*/ 1 h 33"/>
                  <a:gd name="T28" fmla="*/ 0 w 257"/>
                  <a:gd name="T29" fmla="*/ 1 h 33"/>
                  <a:gd name="T30" fmla="*/ 0 w 257"/>
                  <a:gd name="T31" fmla="*/ 1 h 33"/>
                  <a:gd name="T32" fmla="*/ 0 w 257"/>
                  <a:gd name="T33" fmla="*/ 1 h 33"/>
                  <a:gd name="T34" fmla="*/ 0 w 257"/>
                  <a:gd name="T35" fmla="*/ 1 h 33"/>
                  <a:gd name="T36" fmla="*/ 0 w 257"/>
                  <a:gd name="T37" fmla="*/ 1 h 33"/>
                  <a:gd name="T38" fmla="*/ 0 w 257"/>
                  <a:gd name="T39" fmla="*/ 1 h 33"/>
                  <a:gd name="T40" fmla="*/ 0 w 257"/>
                  <a:gd name="T41" fmla="*/ 1 h 33"/>
                  <a:gd name="T42" fmla="*/ 0 w 257"/>
                  <a:gd name="T43" fmla="*/ 1 h 33"/>
                  <a:gd name="T44" fmla="*/ 0 w 257"/>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3"/>
                  <a:gd name="T71" fmla="*/ 257 w 257"/>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3">
                    <a:moveTo>
                      <a:pt x="256" y="0"/>
                    </a:moveTo>
                    <a:lnTo>
                      <a:pt x="254" y="4"/>
                    </a:lnTo>
                    <a:lnTo>
                      <a:pt x="251" y="9"/>
                    </a:lnTo>
                    <a:lnTo>
                      <a:pt x="243" y="13"/>
                    </a:lnTo>
                    <a:lnTo>
                      <a:pt x="235" y="18"/>
                    </a:lnTo>
                    <a:lnTo>
                      <a:pt x="224" y="21"/>
                    </a:lnTo>
                    <a:lnTo>
                      <a:pt x="211" y="24"/>
                    </a:lnTo>
                    <a:lnTo>
                      <a:pt x="197" y="27"/>
                    </a:lnTo>
                    <a:lnTo>
                      <a:pt x="181" y="29"/>
                    </a:lnTo>
                    <a:lnTo>
                      <a:pt x="163" y="32"/>
                    </a:lnTo>
                    <a:lnTo>
                      <a:pt x="145" y="32"/>
                    </a:lnTo>
                    <a:lnTo>
                      <a:pt x="127" y="32"/>
                    </a:lnTo>
                    <a:lnTo>
                      <a:pt x="108" y="32"/>
                    </a:lnTo>
                    <a:lnTo>
                      <a:pt x="92" y="32"/>
                    </a:lnTo>
                    <a:lnTo>
                      <a:pt x="74" y="29"/>
                    </a:lnTo>
                    <a:lnTo>
                      <a:pt x="58" y="27"/>
                    </a:lnTo>
                    <a:lnTo>
                      <a:pt x="43" y="24"/>
                    </a:lnTo>
                    <a:lnTo>
                      <a:pt x="31" y="21"/>
                    </a:lnTo>
                    <a:lnTo>
                      <a:pt x="20" y="18"/>
                    </a:lnTo>
                    <a:lnTo>
                      <a:pt x="11" y="13"/>
                    </a:lnTo>
                    <a:lnTo>
                      <a:pt x="4" y="9"/>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93" name="Freeform 499"/>
              <p:cNvSpPr>
                <a:spLocks/>
              </p:cNvSpPr>
              <p:nvPr/>
            </p:nvSpPr>
            <p:spPr bwMode="auto">
              <a:xfrm>
                <a:off x="2077" y="2608"/>
                <a:ext cx="114" cy="19"/>
              </a:xfrm>
              <a:custGeom>
                <a:avLst/>
                <a:gdLst>
                  <a:gd name="T0" fmla="*/ 0 w 257"/>
                  <a:gd name="T1" fmla="*/ 1 h 34"/>
                  <a:gd name="T2" fmla="*/ 0 w 257"/>
                  <a:gd name="T3" fmla="*/ 1 h 34"/>
                  <a:gd name="T4" fmla="*/ 0 w 257"/>
                  <a:gd name="T5" fmla="*/ 1 h 34"/>
                  <a:gd name="T6" fmla="*/ 0 w 257"/>
                  <a:gd name="T7" fmla="*/ 1 h 34"/>
                  <a:gd name="T8" fmla="*/ 0 w 257"/>
                  <a:gd name="T9" fmla="*/ 1 h 34"/>
                  <a:gd name="T10" fmla="*/ 0 w 257"/>
                  <a:gd name="T11" fmla="*/ 1 h 34"/>
                  <a:gd name="T12" fmla="*/ 0 w 257"/>
                  <a:gd name="T13" fmla="*/ 1 h 34"/>
                  <a:gd name="T14" fmla="*/ 0 w 257"/>
                  <a:gd name="T15" fmla="*/ 1 h 34"/>
                  <a:gd name="T16" fmla="*/ 0 w 257"/>
                  <a:gd name="T17" fmla="*/ 1 h 34"/>
                  <a:gd name="T18" fmla="*/ 0 w 257"/>
                  <a:gd name="T19" fmla="*/ 1 h 34"/>
                  <a:gd name="T20" fmla="*/ 0 w 257"/>
                  <a:gd name="T21" fmla="*/ 0 h 34"/>
                  <a:gd name="T22" fmla="*/ 0 w 257"/>
                  <a:gd name="T23" fmla="*/ 0 h 34"/>
                  <a:gd name="T24" fmla="*/ 0 w 257"/>
                  <a:gd name="T25" fmla="*/ 0 h 34"/>
                  <a:gd name="T26" fmla="*/ 0 w 257"/>
                  <a:gd name="T27" fmla="*/ 1 h 34"/>
                  <a:gd name="T28" fmla="*/ 0 w 257"/>
                  <a:gd name="T29" fmla="*/ 1 h 34"/>
                  <a:gd name="T30" fmla="*/ 0 w 257"/>
                  <a:gd name="T31" fmla="*/ 1 h 34"/>
                  <a:gd name="T32" fmla="*/ 0 w 257"/>
                  <a:gd name="T33" fmla="*/ 1 h 34"/>
                  <a:gd name="T34" fmla="*/ 0 w 257"/>
                  <a:gd name="T35" fmla="*/ 1 h 34"/>
                  <a:gd name="T36" fmla="*/ 0 w 257"/>
                  <a:gd name="T37" fmla="*/ 1 h 34"/>
                  <a:gd name="T38" fmla="*/ 0 w 257"/>
                  <a:gd name="T39" fmla="*/ 1 h 34"/>
                  <a:gd name="T40" fmla="*/ 0 w 257"/>
                  <a:gd name="T41" fmla="*/ 1 h 34"/>
                  <a:gd name="T42" fmla="*/ 0 w 257"/>
                  <a:gd name="T43" fmla="*/ 1 h 34"/>
                  <a:gd name="T44" fmla="*/ 0 w 257"/>
                  <a:gd name="T45" fmla="*/ 1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4"/>
                  <a:gd name="T71" fmla="*/ 257 w 257"/>
                  <a:gd name="T72" fmla="*/ 34 h 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4">
                    <a:moveTo>
                      <a:pt x="256" y="33"/>
                    </a:moveTo>
                    <a:lnTo>
                      <a:pt x="254" y="28"/>
                    </a:lnTo>
                    <a:lnTo>
                      <a:pt x="251" y="23"/>
                    </a:lnTo>
                    <a:lnTo>
                      <a:pt x="243" y="19"/>
                    </a:lnTo>
                    <a:lnTo>
                      <a:pt x="235" y="15"/>
                    </a:lnTo>
                    <a:lnTo>
                      <a:pt x="224" y="11"/>
                    </a:lnTo>
                    <a:lnTo>
                      <a:pt x="211" y="9"/>
                    </a:lnTo>
                    <a:lnTo>
                      <a:pt x="197" y="5"/>
                    </a:lnTo>
                    <a:lnTo>
                      <a:pt x="181" y="3"/>
                    </a:lnTo>
                    <a:lnTo>
                      <a:pt x="163" y="1"/>
                    </a:lnTo>
                    <a:lnTo>
                      <a:pt x="145" y="0"/>
                    </a:lnTo>
                    <a:lnTo>
                      <a:pt x="127" y="0"/>
                    </a:lnTo>
                    <a:lnTo>
                      <a:pt x="108" y="0"/>
                    </a:lnTo>
                    <a:lnTo>
                      <a:pt x="92" y="1"/>
                    </a:lnTo>
                    <a:lnTo>
                      <a:pt x="74" y="3"/>
                    </a:lnTo>
                    <a:lnTo>
                      <a:pt x="58" y="5"/>
                    </a:lnTo>
                    <a:lnTo>
                      <a:pt x="43" y="9"/>
                    </a:lnTo>
                    <a:lnTo>
                      <a:pt x="31" y="11"/>
                    </a:lnTo>
                    <a:lnTo>
                      <a:pt x="20" y="15"/>
                    </a:lnTo>
                    <a:lnTo>
                      <a:pt x="11" y="19"/>
                    </a:lnTo>
                    <a:lnTo>
                      <a:pt x="4" y="23"/>
                    </a:lnTo>
                    <a:lnTo>
                      <a:pt x="0" y="28"/>
                    </a:lnTo>
                    <a:lnTo>
                      <a:pt x="0" y="33"/>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94" name="Freeform 500"/>
              <p:cNvSpPr>
                <a:spLocks/>
              </p:cNvSpPr>
              <p:nvPr/>
            </p:nvSpPr>
            <p:spPr bwMode="auto">
              <a:xfrm>
                <a:off x="2079" y="2698"/>
                <a:ext cx="112" cy="13"/>
              </a:xfrm>
              <a:custGeom>
                <a:avLst/>
                <a:gdLst>
                  <a:gd name="T0" fmla="*/ 0 w 254"/>
                  <a:gd name="T1" fmla="*/ 0 h 24"/>
                  <a:gd name="T2" fmla="*/ 0 w 254"/>
                  <a:gd name="T3" fmla="*/ 1 h 24"/>
                  <a:gd name="T4" fmla="*/ 0 w 254"/>
                  <a:gd name="T5" fmla="*/ 1 h 24"/>
                  <a:gd name="T6" fmla="*/ 0 w 254"/>
                  <a:gd name="T7" fmla="*/ 1 h 24"/>
                  <a:gd name="T8" fmla="*/ 0 w 254"/>
                  <a:gd name="T9" fmla="*/ 1 h 24"/>
                  <a:gd name="T10" fmla="*/ 0 w 254"/>
                  <a:gd name="T11" fmla="*/ 1 h 24"/>
                  <a:gd name="T12" fmla="*/ 0 w 254"/>
                  <a:gd name="T13" fmla="*/ 1 h 24"/>
                  <a:gd name="T14" fmla="*/ 0 w 254"/>
                  <a:gd name="T15" fmla="*/ 1 h 24"/>
                  <a:gd name="T16" fmla="*/ 0 w 254"/>
                  <a:gd name="T17" fmla="*/ 1 h 24"/>
                  <a:gd name="T18" fmla="*/ 0 w 254"/>
                  <a:gd name="T19" fmla="*/ 1 h 24"/>
                  <a:gd name="T20" fmla="*/ 0 w 254"/>
                  <a:gd name="T21" fmla="*/ 1 h 24"/>
                  <a:gd name="T22" fmla="*/ 0 w 254"/>
                  <a:gd name="T23" fmla="*/ 1 h 24"/>
                  <a:gd name="T24" fmla="*/ 0 w 254"/>
                  <a:gd name="T25" fmla="*/ 1 h 24"/>
                  <a:gd name="T26" fmla="*/ 0 w 254"/>
                  <a:gd name="T27" fmla="*/ 1 h 24"/>
                  <a:gd name="T28" fmla="*/ 0 w 254"/>
                  <a:gd name="T29" fmla="*/ 1 h 24"/>
                  <a:gd name="T30" fmla="*/ 0 w 254"/>
                  <a:gd name="T31" fmla="*/ 1 h 24"/>
                  <a:gd name="T32" fmla="*/ 0 w 254"/>
                  <a:gd name="T33" fmla="*/ 1 h 24"/>
                  <a:gd name="T34" fmla="*/ 0 w 254"/>
                  <a:gd name="T35" fmla="*/ 1 h 24"/>
                  <a:gd name="T36" fmla="*/ 0 w 254"/>
                  <a:gd name="T37" fmla="*/ 1 h 24"/>
                  <a:gd name="T38" fmla="*/ 0 w 254"/>
                  <a:gd name="T39" fmla="*/ 1 h 24"/>
                  <a:gd name="T40" fmla="*/ 0 w 254"/>
                  <a:gd name="T41" fmla="*/ 1 h 24"/>
                  <a:gd name="T42" fmla="*/ 0 w 254"/>
                  <a:gd name="T43" fmla="*/ 1 h 24"/>
                  <a:gd name="T44" fmla="*/ 0 w 254"/>
                  <a:gd name="T45" fmla="*/ 0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4"/>
                  <a:gd name="T70" fmla="*/ 0 h 24"/>
                  <a:gd name="T71" fmla="*/ 254 w 254"/>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4" h="24">
                    <a:moveTo>
                      <a:pt x="253" y="0"/>
                    </a:moveTo>
                    <a:lnTo>
                      <a:pt x="250" y="3"/>
                    </a:lnTo>
                    <a:lnTo>
                      <a:pt x="247" y="5"/>
                    </a:lnTo>
                    <a:lnTo>
                      <a:pt x="239" y="9"/>
                    </a:lnTo>
                    <a:lnTo>
                      <a:pt x="232" y="12"/>
                    </a:lnTo>
                    <a:lnTo>
                      <a:pt x="222" y="15"/>
                    </a:lnTo>
                    <a:lnTo>
                      <a:pt x="209" y="16"/>
                    </a:lnTo>
                    <a:lnTo>
                      <a:pt x="194" y="19"/>
                    </a:lnTo>
                    <a:lnTo>
                      <a:pt x="178" y="20"/>
                    </a:lnTo>
                    <a:lnTo>
                      <a:pt x="161" y="22"/>
                    </a:lnTo>
                    <a:lnTo>
                      <a:pt x="145" y="23"/>
                    </a:lnTo>
                    <a:lnTo>
                      <a:pt x="126" y="23"/>
                    </a:lnTo>
                    <a:lnTo>
                      <a:pt x="107" y="23"/>
                    </a:lnTo>
                    <a:lnTo>
                      <a:pt x="91" y="22"/>
                    </a:lnTo>
                    <a:lnTo>
                      <a:pt x="74" y="20"/>
                    </a:lnTo>
                    <a:lnTo>
                      <a:pt x="58" y="19"/>
                    </a:lnTo>
                    <a:lnTo>
                      <a:pt x="43" y="16"/>
                    </a:lnTo>
                    <a:lnTo>
                      <a:pt x="31" y="15"/>
                    </a:lnTo>
                    <a:lnTo>
                      <a:pt x="20" y="12"/>
                    </a:lnTo>
                    <a:lnTo>
                      <a:pt x="13" y="9"/>
                    </a:lnTo>
                    <a:lnTo>
                      <a:pt x="6" y="5"/>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95" name="Freeform 501"/>
              <p:cNvSpPr>
                <a:spLocks/>
              </p:cNvSpPr>
              <p:nvPr/>
            </p:nvSpPr>
            <p:spPr bwMode="auto">
              <a:xfrm>
                <a:off x="2077" y="2698"/>
                <a:ext cx="114" cy="19"/>
              </a:xfrm>
              <a:custGeom>
                <a:avLst/>
                <a:gdLst>
                  <a:gd name="T0" fmla="*/ 0 w 257"/>
                  <a:gd name="T1" fmla="*/ 0 h 33"/>
                  <a:gd name="T2" fmla="*/ 0 w 257"/>
                  <a:gd name="T3" fmla="*/ 1 h 33"/>
                  <a:gd name="T4" fmla="*/ 0 w 257"/>
                  <a:gd name="T5" fmla="*/ 1 h 33"/>
                  <a:gd name="T6" fmla="*/ 0 w 257"/>
                  <a:gd name="T7" fmla="*/ 1 h 33"/>
                  <a:gd name="T8" fmla="*/ 0 w 257"/>
                  <a:gd name="T9" fmla="*/ 1 h 33"/>
                  <a:gd name="T10" fmla="*/ 0 w 257"/>
                  <a:gd name="T11" fmla="*/ 1 h 33"/>
                  <a:gd name="T12" fmla="*/ 0 w 257"/>
                  <a:gd name="T13" fmla="*/ 1 h 33"/>
                  <a:gd name="T14" fmla="*/ 0 w 257"/>
                  <a:gd name="T15" fmla="*/ 1 h 33"/>
                  <a:gd name="T16" fmla="*/ 0 w 257"/>
                  <a:gd name="T17" fmla="*/ 1 h 33"/>
                  <a:gd name="T18" fmla="*/ 0 w 257"/>
                  <a:gd name="T19" fmla="*/ 1 h 33"/>
                  <a:gd name="T20" fmla="*/ 0 w 257"/>
                  <a:gd name="T21" fmla="*/ 1 h 33"/>
                  <a:gd name="T22" fmla="*/ 0 w 257"/>
                  <a:gd name="T23" fmla="*/ 1 h 33"/>
                  <a:gd name="T24" fmla="*/ 0 w 257"/>
                  <a:gd name="T25" fmla="*/ 1 h 33"/>
                  <a:gd name="T26" fmla="*/ 0 w 257"/>
                  <a:gd name="T27" fmla="*/ 1 h 33"/>
                  <a:gd name="T28" fmla="*/ 0 w 257"/>
                  <a:gd name="T29" fmla="*/ 1 h 33"/>
                  <a:gd name="T30" fmla="*/ 0 w 257"/>
                  <a:gd name="T31" fmla="*/ 1 h 33"/>
                  <a:gd name="T32" fmla="*/ 0 w 257"/>
                  <a:gd name="T33" fmla="*/ 1 h 33"/>
                  <a:gd name="T34" fmla="*/ 0 w 257"/>
                  <a:gd name="T35" fmla="*/ 1 h 33"/>
                  <a:gd name="T36" fmla="*/ 0 w 257"/>
                  <a:gd name="T37" fmla="*/ 1 h 33"/>
                  <a:gd name="T38" fmla="*/ 0 w 257"/>
                  <a:gd name="T39" fmla="*/ 1 h 33"/>
                  <a:gd name="T40" fmla="*/ 0 w 257"/>
                  <a:gd name="T41" fmla="*/ 1 h 33"/>
                  <a:gd name="T42" fmla="*/ 0 w 257"/>
                  <a:gd name="T43" fmla="*/ 1 h 33"/>
                  <a:gd name="T44" fmla="*/ 0 w 257"/>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3"/>
                  <a:gd name="T71" fmla="*/ 257 w 257"/>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3">
                    <a:moveTo>
                      <a:pt x="256" y="0"/>
                    </a:moveTo>
                    <a:lnTo>
                      <a:pt x="254" y="4"/>
                    </a:lnTo>
                    <a:lnTo>
                      <a:pt x="251" y="9"/>
                    </a:lnTo>
                    <a:lnTo>
                      <a:pt x="243" y="13"/>
                    </a:lnTo>
                    <a:lnTo>
                      <a:pt x="235" y="18"/>
                    </a:lnTo>
                    <a:lnTo>
                      <a:pt x="224" y="21"/>
                    </a:lnTo>
                    <a:lnTo>
                      <a:pt x="211" y="23"/>
                    </a:lnTo>
                    <a:lnTo>
                      <a:pt x="197" y="27"/>
                    </a:lnTo>
                    <a:lnTo>
                      <a:pt x="181" y="29"/>
                    </a:lnTo>
                    <a:lnTo>
                      <a:pt x="163" y="31"/>
                    </a:lnTo>
                    <a:lnTo>
                      <a:pt x="145" y="32"/>
                    </a:lnTo>
                    <a:lnTo>
                      <a:pt x="127" y="32"/>
                    </a:lnTo>
                    <a:lnTo>
                      <a:pt x="108" y="32"/>
                    </a:lnTo>
                    <a:lnTo>
                      <a:pt x="92" y="31"/>
                    </a:lnTo>
                    <a:lnTo>
                      <a:pt x="74" y="29"/>
                    </a:lnTo>
                    <a:lnTo>
                      <a:pt x="58" y="27"/>
                    </a:lnTo>
                    <a:lnTo>
                      <a:pt x="43" y="23"/>
                    </a:lnTo>
                    <a:lnTo>
                      <a:pt x="31" y="21"/>
                    </a:lnTo>
                    <a:lnTo>
                      <a:pt x="20" y="18"/>
                    </a:lnTo>
                    <a:lnTo>
                      <a:pt x="11" y="13"/>
                    </a:lnTo>
                    <a:lnTo>
                      <a:pt x="4" y="9"/>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96" name="Freeform 502"/>
              <p:cNvSpPr>
                <a:spLocks/>
              </p:cNvSpPr>
              <p:nvPr/>
            </p:nvSpPr>
            <p:spPr bwMode="auto">
              <a:xfrm>
                <a:off x="2181" y="2673"/>
                <a:ext cx="9" cy="23"/>
              </a:xfrm>
              <a:custGeom>
                <a:avLst/>
                <a:gdLst>
                  <a:gd name="T0" fmla="*/ 0 w 19"/>
                  <a:gd name="T1" fmla="*/ 0 h 42"/>
                  <a:gd name="T2" fmla="*/ 0 w 19"/>
                  <a:gd name="T3" fmla="*/ 1 h 42"/>
                  <a:gd name="T4" fmla="*/ 0 w 19"/>
                  <a:gd name="T5" fmla="*/ 1 h 42"/>
                  <a:gd name="T6" fmla="*/ 0 w 19"/>
                  <a:gd name="T7" fmla="*/ 1 h 42"/>
                  <a:gd name="T8" fmla="*/ 0 60000 65536"/>
                  <a:gd name="T9" fmla="*/ 0 60000 65536"/>
                  <a:gd name="T10" fmla="*/ 0 60000 65536"/>
                  <a:gd name="T11" fmla="*/ 0 60000 65536"/>
                  <a:gd name="T12" fmla="*/ 0 w 19"/>
                  <a:gd name="T13" fmla="*/ 0 h 42"/>
                  <a:gd name="T14" fmla="*/ 19 w 19"/>
                  <a:gd name="T15" fmla="*/ 42 h 42"/>
                </a:gdLst>
                <a:ahLst/>
                <a:cxnLst>
                  <a:cxn ang="T8">
                    <a:pos x="T0" y="T1"/>
                  </a:cxn>
                  <a:cxn ang="T9">
                    <a:pos x="T2" y="T3"/>
                  </a:cxn>
                  <a:cxn ang="T10">
                    <a:pos x="T4" y="T5"/>
                  </a:cxn>
                  <a:cxn ang="T11">
                    <a:pos x="T6" y="T7"/>
                  </a:cxn>
                </a:cxnLst>
                <a:rect l="T12" t="T13" r="T14" b="T15"/>
                <a:pathLst>
                  <a:path w="19" h="42">
                    <a:moveTo>
                      <a:pt x="13" y="0"/>
                    </a:moveTo>
                    <a:lnTo>
                      <a:pt x="0" y="12"/>
                    </a:lnTo>
                    <a:lnTo>
                      <a:pt x="0" y="29"/>
                    </a:lnTo>
                    <a:lnTo>
                      <a:pt x="18" y="41"/>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97" name="Freeform 503"/>
              <p:cNvSpPr>
                <a:spLocks/>
              </p:cNvSpPr>
              <p:nvPr/>
            </p:nvSpPr>
            <p:spPr bwMode="auto">
              <a:xfrm>
                <a:off x="2181" y="2701"/>
                <a:ext cx="9" cy="22"/>
              </a:xfrm>
              <a:custGeom>
                <a:avLst/>
                <a:gdLst>
                  <a:gd name="T0" fmla="*/ 0 w 19"/>
                  <a:gd name="T1" fmla="*/ 0 h 39"/>
                  <a:gd name="T2" fmla="*/ 0 w 19"/>
                  <a:gd name="T3" fmla="*/ 1 h 39"/>
                  <a:gd name="T4" fmla="*/ 0 w 19"/>
                  <a:gd name="T5" fmla="*/ 1 h 39"/>
                  <a:gd name="T6" fmla="*/ 0 w 19"/>
                  <a:gd name="T7" fmla="*/ 1 h 39"/>
                  <a:gd name="T8" fmla="*/ 0 60000 65536"/>
                  <a:gd name="T9" fmla="*/ 0 60000 65536"/>
                  <a:gd name="T10" fmla="*/ 0 60000 65536"/>
                  <a:gd name="T11" fmla="*/ 0 60000 65536"/>
                  <a:gd name="T12" fmla="*/ 0 w 19"/>
                  <a:gd name="T13" fmla="*/ 0 h 39"/>
                  <a:gd name="T14" fmla="*/ 19 w 19"/>
                  <a:gd name="T15" fmla="*/ 39 h 39"/>
                </a:gdLst>
                <a:ahLst/>
                <a:cxnLst>
                  <a:cxn ang="T8">
                    <a:pos x="T0" y="T1"/>
                  </a:cxn>
                  <a:cxn ang="T9">
                    <a:pos x="T2" y="T3"/>
                  </a:cxn>
                  <a:cxn ang="T10">
                    <a:pos x="T4" y="T5"/>
                  </a:cxn>
                  <a:cxn ang="T11">
                    <a:pos x="T6" y="T7"/>
                  </a:cxn>
                </a:cxnLst>
                <a:rect l="T12" t="T13" r="T14" b="T15"/>
                <a:pathLst>
                  <a:path w="19" h="39">
                    <a:moveTo>
                      <a:pt x="13" y="0"/>
                    </a:moveTo>
                    <a:lnTo>
                      <a:pt x="0" y="11"/>
                    </a:lnTo>
                    <a:lnTo>
                      <a:pt x="0" y="27"/>
                    </a:lnTo>
                    <a:lnTo>
                      <a:pt x="18" y="38"/>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98" name="Freeform 504"/>
              <p:cNvSpPr>
                <a:spLocks/>
              </p:cNvSpPr>
              <p:nvPr/>
            </p:nvSpPr>
            <p:spPr bwMode="auto">
              <a:xfrm>
                <a:off x="2079" y="2725"/>
                <a:ext cx="112" cy="14"/>
              </a:xfrm>
              <a:custGeom>
                <a:avLst/>
                <a:gdLst>
                  <a:gd name="T0" fmla="*/ 0 w 254"/>
                  <a:gd name="T1" fmla="*/ 0 h 25"/>
                  <a:gd name="T2" fmla="*/ 0 w 254"/>
                  <a:gd name="T3" fmla="*/ 1 h 25"/>
                  <a:gd name="T4" fmla="*/ 0 w 254"/>
                  <a:gd name="T5" fmla="*/ 1 h 25"/>
                  <a:gd name="T6" fmla="*/ 0 w 254"/>
                  <a:gd name="T7" fmla="*/ 1 h 25"/>
                  <a:gd name="T8" fmla="*/ 0 w 254"/>
                  <a:gd name="T9" fmla="*/ 1 h 25"/>
                  <a:gd name="T10" fmla="*/ 0 w 254"/>
                  <a:gd name="T11" fmla="*/ 1 h 25"/>
                  <a:gd name="T12" fmla="*/ 0 w 254"/>
                  <a:gd name="T13" fmla="*/ 1 h 25"/>
                  <a:gd name="T14" fmla="*/ 0 w 254"/>
                  <a:gd name="T15" fmla="*/ 1 h 25"/>
                  <a:gd name="T16" fmla="*/ 0 w 254"/>
                  <a:gd name="T17" fmla="*/ 1 h 25"/>
                  <a:gd name="T18" fmla="*/ 0 w 254"/>
                  <a:gd name="T19" fmla="*/ 1 h 25"/>
                  <a:gd name="T20" fmla="*/ 0 w 254"/>
                  <a:gd name="T21" fmla="*/ 1 h 25"/>
                  <a:gd name="T22" fmla="*/ 0 w 254"/>
                  <a:gd name="T23" fmla="*/ 1 h 25"/>
                  <a:gd name="T24" fmla="*/ 0 w 254"/>
                  <a:gd name="T25" fmla="*/ 1 h 25"/>
                  <a:gd name="T26" fmla="*/ 0 w 254"/>
                  <a:gd name="T27" fmla="*/ 1 h 25"/>
                  <a:gd name="T28" fmla="*/ 0 w 254"/>
                  <a:gd name="T29" fmla="*/ 1 h 25"/>
                  <a:gd name="T30" fmla="*/ 0 w 254"/>
                  <a:gd name="T31" fmla="*/ 1 h 25"/>
                  <a:gd name="T32" fmla="*/ 0 w 254"/>
                  <a:gd name="T33" fmla="*/ 1 h 25"/>
                  <a:gd name="T34" fmla="*/ 0 w 254"/>
                  <a:gd name="T35" fmla="*/ 1 h 25"/>
                  <a:gd name="T36" fmla="*/ 0 w 254"/>
                  <a:gd name="T37" fmla="*/ 1 h 25"/>
                  <a:gd name="T38" fmla="*/ 0 w 254"/>
                  <a:gd name="T39" fmla="*/ 1 h 25"/>
                  <a:gd name="T40" fmla="*/ 0 w 254"/>
                  <a:gd name="T41" fmla="*/ 1 h 25"/>
                  <a:gd name="T42" fmla="*/ 0 w 254"/>
                  <a:gd name="T43" fmla="*/ 1 h 25"/>
                  <a:gd name="T44" fmla="*/ 0 w 254"/>
                  <a:gd name="T45" fmla="*/ 0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4"/>
                  <a:gd name="T70" fmla="*/ 0 h 25"/>
                  <a:gd name="T71" fmla="*/ 254 w 254"/>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4" h="25">
                    <a:moveTo>
                      <a:pt x="253" y="0"/>
                    </a:moveTo>
                    <a:lnTo>
                      <a:pt x="250" y="4"/>
                    </a:lnTo>
                    <a:lnTo>
                      <a:pt x="247" y="6"/>
                    </a:lnTo>
                    <a:lnTo>
                      <a:pt x="239" y="9"/>
                    </a:lnTo>
                    <a:lnTo>
                      <a:pt x="232" y="12"/>
                    </a:lnTo>
                    <a:lnTo>
                      <a:pt x="222" y="15"/>
                    </a:lnTo>
                    <a:lnTo>
                      <a:pt x="209" y="17"/>
                    </a:lnTo>
                    <a:lnTo>
                      <a:pt x="194" y="20"/>
                    </a:lnTo>
                    <a:lnTo>
                      <a:pt x="178" y="21"/>
                    </a:lnTo>
                    <a:lnTo>
                      <a:pt x="161" y="23"/>
                    </a:lnTo>
                    <a:lnTo>
                      <a:pt x="145" y="23"/>
                    </a:lnTo>
                    <a:lnTo>
                      <a:pt x="126" y="24"/>
                    </a:lnTo>
                    <a:lnTo>
                      <a:pt x="107" y="23"/>
                    </a:lnTo>
                    <a:lnTo>
                      <a:pt x="91" y="23"/>
                    </a:lnTo>
                    <a:lnTo>
                      <a:pt x="74" y="21"/>
                    </a:lnTo>
                    <a:lnTo>
                      <a:pt x="58" y="20"/>
                    </a:lnTo>
                    <a:lnTo>
                      <a:pt x="43" y="17"/>
                    </a:lnTo>
                    <a:lnTo>
                      <a:pt x="31" y="15"/>
                    </a:lnTo>
                    <a:lnTo>
                      <a:pt x="20" y="12"/>
                    </a:lnTo>
                    <a:lnTo>
                      <a:pt x="13" y="9"/>
                    </a:lnTo>
                    <a:lnTo>
                      <a:pt x="6" y="6"/>
                    </a:lnTo>
                    <a:lnTo>
                      <a:pt x="2"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399" name="Freeform 505"/>
              <p:cNvSpPr>
                <a:spLocks/>
              </p:cNvSpPr>
              <p:nvPr/>
            </p:nvSpPr>
            <p:spPr bwMode="auto">
              <a:xfrm>
                <a:off x="2077" y="2725"/>
                <a:ext cx="114" cy="19"/>
              </a:xfrm>
              <a:custGeom>
                <a:avLst/>
                <a:gdLst>
                  <a:gd name="T0" fmla="*/ 0 w 257"/>
                  <a:gd name="T1" fmla="*/ 0 h 33"/>
                  <a:gd name="T2" fmla="*/ 0 w 257"/>
                  <a:gd name="T3" fmla="*/ 1 h 33"/>
                  <a:gd name="T4" fmla="*/ 0 w 257"/>
                  <a:gd name="T5" fmla="*/ 1 h 33"/>
                  <a:gd name="T6" fmla="*/ 0 w 257"/>
                  <a:gd name="T7" fmla="*/ 1 h 33"/>
                  <a:gd name="T8" fmla="*/ 0 w 257"/>
                  <a:gd name="T9" fmla="*/ 1 h 33"/>
                  <a:gd name="T10" fmla="*/ 0 w 257"/>
                  <a:gd name="T11" fmla="*/ 1 h 33"/>
                  <a:gd name="T12" fmla="*/ 0 w 257"/>
                  <a:gd name="T13" fmla="*/ 1 h 33"/>
                  <a:gd name="T14" fmla="*/ 0 w 257"/>
                  <a:gd name="T15" fmla="*/ 1 h 33"/>
                  <a:gd name="T16" fmla="*/ 0 w 257"/>
                  <a:gd name="T17" fmla="*/ 1 h 33"/>
                  <a:gd name="T18" fmla="*/ 0 w 257"/>
                  <a:gd name="T19" fmla="*/ 1 h 33"/>
                  <a:gd name="T20" fmla="*/ 0 w 257"/>
                  <a:gd name="T21" fmla="*/ 1 h 33"/>
                  <a:gd name="T22" fmla="*/ 0 w 257"/>
                  <a:gd name="T23" fmla="*/ 1 h 33"/>
                  <a:gd name="T24" fmla="*/ 0 w 257"/>
                  <a:gd name="T25" fmla="*/ 1 h 33"/>
                  <a:gd name="T26" fmla="*/ 0 w 257"/>
                  <a:gd name="T27" fmla="*/ 1 h 33"/>
                  <a:gd name="T28" fmla="*/ 0 w 257"/>
                  <a:gd name="T29" fmla="*/ 1 h 33"/>
                  <a:gd name="T30" fmla="*/ 0 w 257"/>
                  <a:gd name="T31" fmla="*/ 1 h 33"/>
                  <a:gd name="T32" fmla="*/ 0 w 257"/>
                  <a:gd name="T33" fmla="*/ 1 h 33"/>
                  <a:gd name="T34" fmla="*/ 0 w 257"/>
                  <a:gd name="T35" fmla="*/ 1 h 33"/>
                  <a:gd name="T36" fmla="*/ 0 w 257"/>
                  <a:gd name="T37" fmla="*/ 1 h 33"/>
                  <a:gd name="T38" fmla="*/ 0 w 257"/>
                  <a:gd name="T39" fmla="*/ 1 h 33"/>
                  <a:gd name="T40" fmla="*/ 0 w 257"/>
                  <a:gd name="T41" fmla="*/ 1 h 33"/>
                  <a:gd name="T42" fmla="*/ 0 w 257"/>
                  <a:gd name="T43" fmla="*/ 1 h 33"/>
                  <a:gd name="T44" fmla="*/ 0 w 257"/>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3"/>
                  <a:gd name="T71" fmla="*/ 257 w 257"/>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3">
                    <a:moveTo>
                      <a:pt x="256" y="0"/>
                    </a:moveTo>
                    <a:lnTo>
                      <a:pt x="254" y="4"/>
                    </a:lnTo>
                    <a:lnTo>
                      <a:pt x="251" y="9"/>
                    </a:lnTo>
                    <a:lnTo>
                      <a:pt x="243" y="13"/>
                    </a:lnTo>
                    <a:lnTo>
                      <a:pt x="235" y="18"/>
                    </a:lnTo>
                    <a:lnTo>
                      <a:pt x="224" y="21"/>
                    </a:lnTo>
                    <a:lnTo>
                      <a:pt x="211" y="24"/>
                    </a:lnTo>
                    <a:lnTo>
                      <a:pt x="197" y="27"/>
                    </a:lnTo>
                    <a:lnTo>
                      <a:pt x="181" y="30"/>
                    </a:lnTo>
                    <a:lnTo>
                      <a:pt x="163" y="32"/>
                    </a:lnTo>
                    <a:lnTo>
                      <a:pt x="145" y="32"/>
                    </a:lnTo>
                    <a:lnTo>
                      <a:pt x="127" y="32"/>
                    </a:lnTo>
                    <a:lnTo>
                      <a:pt x="108" y="32"/>
                    </a:lnTo>
                    <a:lnTo>
                      <a:pt x="92" y="32"/>
                    </a:lnTo>
                    <a:lnTo>
                      <a:pt x="74" y="30"/>
                    </a:lnTo>
                    <a:lnTo>
                      <a:pt x="58" y="27"/>
                    </a:lnTo>
                    <a:lnTo>
                      <a:pt x="43" y="24"/>
                    </a:lnTo>
                    <a:lnTo>
                      <a:pt x="31" y="21"/>
                    </a:lnTo>
                    <a:lnTo>
                      <a:pt x="20" y="18"/>
                    </a:lnTo>
                    <a:lnTo>
                      <a:pt x="11" y="13"/>
                    </a:lnTo>
                    <a:lnTo>
                      <a:pt x="4" y="9"/>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00" name="Freeform 506"/>
              <p:cNvSpPr>
                <a:spLocks/>
              </p:cNvSpPr>
              <p:nvPr/>
            </p:nvSpPr>
            <p:spPr bwMode="auto">
              <a:xfrm>
                <a:off x="2182" y="2730"/>
                <a:ext cx="9" cy="21"/>
              </a:xfrm>
              <a:custGeom>
                <a:avLst/>
                <a:gdLst>
                  <a:gd name="T0" fmla="*/ 0 w 20"/>
                  <a:gd name="T1" fmla="*/ 0 h 37"/>
                  <a:gd name="T2" fmla="*/ 0 w 20"/>
                  <a:gd name="T3" fmla="*/ 1 h 37"/>
                  <a:gd name="T4" fmla="*/ 0 w 20"/>
                  <a:gd name="T5" fmla="*/ 1 h 37"/>
                  <a:gd name="T6" fmla="*/ 0 w 20"/>
                  <a:gd name="T7" fmla="*/ 1 h 37"/>
                  <a:gd name="T8" fmla="*/ 0 60000 65536"/>
                  <a:gd name="T9" fmla="*/ 0 60000 65536"/>
                  <a:gd name="T10" fmla="*/ 0 60000 65536"/>
                  <a:gd name="T11" fmla="*/ 0 60000 65536"/>
                  <a:gd name="T12" fmla="*/ 0 w 20"/>
                  <a:gd name="T13" fmla="*/ 0 h 37"/>
                  <a:gd name="T14" fmla="*/ 20 w 20"/>
                  <a:gd name="T15" fmla="*/ 37 h 37"/>
                </a:gdLst>
                <a:ahLst/>
                <a:cxnLst>
                  <a:cxn ang="T8">
                    <a:pos x="T0" y="T1"/>
                  </a:cxn>
                  <a:cxn ang="T9">
                    <a:pos x="T2" y="T3"/>
                  </a:cxn>
                  <a:cxn ang="T10">
                    <a:pos x="T4" y="T5"/>
                  </a:cxn>
                  <a:cxn ang="T11">
                    <a:pos x="T6" y="T7"/>
                  </a:cxn>
                </a:cxnLst>
                <a:rect l="T12" t="T13" r="T14" b="T15"/>
                <a:pathLst>
                  <a:path w="20" h="37">
                    <a:moveTo>
                      <a:pt x="14" y="0"/>
                    </a:moveTo>
                    <a:lnTo>
                      <a:pt x="0" y="11"/>
                    </a:lnTo>
                    <a:lnTo>
                      <a:pt x="0" y="26"/>
                    </a:lnTo>
                    <a:lnTo>
                      <a:pt x="19" y="36"/>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01" name="Freeform 507"/>
              <p:cNvSpPr>
                <a:spLocks/>
              </p:cNvSpPr>
              <p:nvPr/>
            </p:nvSpPr>
            <p:spPr bwMode="auto">
              <a:xfrm>
                <a:off x="2077" y="2752"/>
                <a:ext cx="114" cy="14"/>
              </a:xfrm>
              <a:custGeom>
                <a:avLst/>
                <a:gdLst>
                  <a:gd name="T0" fmla="*/ 0 w 257"/>
                  <a:gd name="T1" fmla="*/ 0 h 25"/>
                  <a:gd name="T2" fmla="*/ 0 w 257"/>
                  <a:gd name="T3" fmla="*/ 1 h 25"/>
                  <a:gd name="T4" fmla="*/ 0 w 257"/>
                  <a:gd name="T5" fmla="*/ 1 h 25"/>
                  <a:gd name="T6" fmla="*/ 0 w 257"/>
                  <a:gd name="T7" fmla="*/ 1 h 25"/>
                  <a:gd name="T8" fmla="*/ 0 w 257"/>
                  <a:gd name="T9" fmla="*/ 1 h 25"/>
                  <a:gd name="T10" fmla="*/ 0 w 257"/>
                  <a:gd name="T11" fmla="*/ 1 h 25"/>
                  <a:gd name="T12" fmla="*/ 0 w 257"/>
                  <a:gd name="T13" fmla="*/ 1 h 25"/>
                  <a:gd name="T14" fmla="*/ 0 w 257"/>
                  <a:gd name="T15" fmla="*/ 1 h 25"/>
                  <a:gd name="T16" fmla="*/ 0 w 257"/>
                  <a:gd name="T17" fmla="*/ 1 h 25"/>
                  <a:gd name="T18" fmla="*/ 0 w 257"/>
                  <a:gd name="T19" fmla="*/ 1 h 25"/>
                  <a:gd name="T20" fmla="*/ 0 w 257"/>
                  <a:gd name="T21" fmla="*/ 1 h 25"/>
                  <a:gd name="T22" fmla="*/ 0 w 257"/>
                  <a:gd name="T23" fmla="*/ 1 h 25"/>
                  <a:gd name="T24" fmla="*/ 0 w 257"/>
                  <a:gd name="T25" fmla="*/ 1 h 25"/>
                  <a:gd name="T26" fmla="*/ 0 w 257"/>
                  <a:gd name="T27" fmla="*/ 1 h 25"/>
                  <a:gd name="T28" fmla="*/ 0 w 257"/>
                  <a:gd name="T29" fmla="*/ 1 h 25"/>
                  <a:gd name="T30" fmla="*/ 0 w 257"/>
                  <a:gd name="T31" fmla="*/ 1 h 25"/>
                  <a:gd name="T32" fmla="*/ 0 w 257"/>
                  <a:gd name="T33" fmla="*/ 1 h 25"/>
                  <a:gd name="T34" fmla="*/ 0 w 257"/>
                  <a:gd name="T35" fmla="*/ 1 h 25"/>
                  <a:gd name="T36" fmla="*/ 0 w 257"/>
                  <a:gd name="T37" fmla="*/ 1 h 25"/>
                  <a:gd name="T38" fmla="*/ 0 w 257"/>
                  <a:gd name="T39" fmla="*/ 1 h 25"/>
                  <a:gd name="T40" fmla="*/ 0 w 257"/>
                  <a:gd name="T41" fmla="*/ 1 h 25"/>
                  <a:gd name="T42" fmla="*/ 0 w 257"/>
                  <a:gd name="T43" fmla="*/ 1 h 25"/>
                  <a:gd name="T44" fmla="*/ 0 w 257"/>
                  <a:gd name="T45" fmla="*/ 0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25"/>
                  <a:gd name="T71" fmla="*/ 257 w 257"/>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25">
                    <a:moveTo>
                      <a:pt x="256" y="0"/>
                    </a:moveTo>
                    <a:lnTo>
                      <a:pt x="254" y="4"/>
                    </a:lnTo>
                    <a:lnTo>
                      <a:pt x="251" y="7"/>
                    </a:lnTo>
                    <a:lnTo>
                      <a:pt x="243" y="10"/>
                    </a:lnTo>
                    <a:lnTo>
                      <a:pt x="235" y="13"/>
                    </a:lnTo>
                    <a:lnTo>
                      <a:pt x="224" y="16"/>
                    </a:lnTo>
                    <a:lnTo>
                      <a:pt x="211" y="18"/>
                    </a:lnTo>
                    <a:lnTo>
                      <a:pt x="197" y="20"/>
                    </a:lnTo>
                    <a:lnTo>
                      <a:pt x="181" y="21"/>
                    </a:lnTo>
                    <a:lnTo>
                      <a:pt x="163" y="23"/>
                    </a:lnTo>
                    <a:lnTo>
                      <a:pt x="145" y="24"/>
                    </a:lnTo>
                    <a:lnTo>
                      <a:pt x="127" y="24"/>
                    </a:lnTo>
                    <a:lnTo>
                      <a:pt x="108" y="24"/>
                    </a:lnTo>
                    <a:lnTo>
                      <a:pt x="92" y="23"/>
                    </a:lnTo>
                    <a:lnTo>
                      <a:pt x="74" y="21"/>
                    </a:lnTo>
                    <a:lnTo>
                      <a:pt x="58" y="20"/>
                    </a:lnTo>
                    <a:lnTo>
                      <a:pt x="43" y="18"/>
                    </a:lnTo>
                    <a:lnTo>
                      <a:pt x="31" y="16"/>
                    </a:lnTo>
                    <a:lnTo>
                      <a:pt x="20" y="13"/>
                    </a:lnTo>
                    <a:lnTo>
                      <a:pt x="11" y="10"/>
                    </a:lnTo>
                    <a:lnTo>
                      <a:pt x="4" y="7"/>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02" name="Freeform 508"/>
              <p:cNvSpPr>
                <a:spLocks/>
              </p:cNvSpPr>
              <p:nvPr/>
            </p:nvSpPr>
            <p:spPr bwMode="auto">
              <a:xfrm>
                <a:off x="2077" y="2753"/>
                <a:ext cx="114" cy="18"/>
              </a:xfrm>
              <a:custGeom>
                <a:avLst/>
                <a:gdLst>
                  <a:gd name="T0" fmla="*/ 0 w 257"/>
                  <a:gd name="T1" fmla="*/ 0 h 33"/>
                  <a:gd name="T2" fmla="*/ 0 w 257"/>
                  <a:gd name="T3" fmla="*/ 1 h 33"/>
                  <a:gd name="T4" fmla="*/ 0 w 257"/>
                  <a:gd name="T5" fmla="*/ 1 h 33"/>
                  <a:gd name="T6" fmla="*/ 0 w 257"/>
                  <a:gd name="T7" fmla="*/ 1 h 33"/>
                  <a:gd name="T8" fmla="*/ 0 w 257"/>
                  <a:gd name="T9" fmla="*/ 1 h 33"/>
                  <a:gd name="T10" fmla="*/ 0 w 257"/>
                  <a:gd name="T11" fmla="*/ 1 h 33"/>
                  <a:gd name="T12" fmla="*/ 0 w 257"/>
                  <a:gd name="T13" fmla="*/ 1 h 33"/>
                  <a:gd name="T14" fmla="*/ 0 w 257"/>
                  <a:gd name="T15" fmla="*/ 1 h 33"/>
                  <a:gd name="T16" fmla="*/ 0 w 257"/>
                  <a:gd name="T17" fmla="*/ 1 h 33"/>
                  <a:gd name="T18" fmla="*/ 0 w 257"/>
                  <a:gd name="T19" fmla="*/ 1 h 33"/>
                  <a:gd name="T20" fmla="*/ 0 w 257"/>
                  <a:gd name="T21" fmla="*/ 1 h 33"/>
                  <a:gd name="T22" fmla="*/ 0 w 257"/>
                  <a:gd name="T23" fmla="*/ 1 h 33"/>
                  <a:gd name="T24" fmla="*/ 0 w 257"/>
                  <a:gd name="T25" fmla="*/ 1 h 33"/>
                  <a:gd name="T26" fmla="*/ 0 w 257"/>
                  <a:gd name="T27" fmla="*/ 1 h 33"/>
                  <a:gd name="T28" fmla="*/ 0 w 257"/>
                  <a:gd name="T29" fmla="*/ 1 h 33"/>
                  <a:gd name="T30" fmla="*/ 0 w 257"/>
                  <a:gd name="T31" fmla="*/ 1 h 33"/>
                  <a:gd name="T32" fmla="*/ 0 w 257"/>
                  <a:gd name="T33" fmla="*/ 1 h 33"/>
                  <a:gd name="T34" fmla="*/ 0 w 257"/>
                  <a:gd name="T35" fmla="*/ 1 h 33"/>
                  <a:gd name="T36" fmla="*/ 0 w 257"/>
                  <a:gd name="T37" fmla="*/ 1 h 33"/>
                  <a:gd name="T38" fmla="*/ 0 w 257"/>
                  <a:gd name="T39" fmla="*/ 1 h 33"/>
                  <a:gd name="T40" fmla="*/ 0 w 257"/>
                  <a:gd name="T41" fmla="*/ 1 h 33"/>
                  <a:gd name="T42" fmla="*/ 0 w 257"/>
                  <a:gd name="T43" fmla="*/ 1 h 33"/>
                  <a:gd name="T44" fmla="*/ 0 w 257"/>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7"/>
                  <a:gd name="T70" fmla="*/ 0 h 33"/>
                  <a:gd name="T71" fmla="*/ 257 w 257"/>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7" h="33">
                    <a:moveTo>
                      <a:pt x="256" y="0"/>
                    </a:moveTo>
                    <a:lnTo>
                      <a:pt x="254" y="4"/>
                    </a:lnTo>
                    <a:lnTo>
                      <a:pt x="251" y="10"/>
                    </a:lnTo>
                    <a:lnTo>
                      <a:pt x="243" y="13"/>
                    </a:lnTo>
                    <a:lnTo>
                      <a:pt x="235" y="17"/>
                    </a:lnTo>
                    <a:lnTo>
                      <a:pt x="224" y="21"/>
                    </a:lnTo>
                    <a:lnTo>
                      <a:pt x="211" y="24"/>
                    </a:lnTo>
                    <a:lnTo>
                      <a:pt x="197" y="27"/>
                    </a:lnTo>
                    <a:lnTo>
                      <a:pt x="181" y="29"/>
                    </a:lnTo>
                    <a:lnTo>
                      <a:pt x="163" y="31"/>
                    </a:lnTo>
                    <a:lnTo>
                      <a:pt x="145" y="32"/>
                    </a:lnTo>
                    <a:lnTo>
                      <a:pt x="127" y="32"/>
                    </a:lnTo>
                    <a:lnTo>
                      <a:pt x="108" y="32"/>
                    </a:lnTo>
                    <a:lnTo>
                      <a:pt x="92" y="31"/>
                    </a:lnTo>
                    <a:lnTo>
                      <a:pt x="74" y="29"/>
                    </a:lnTo>
                    <a:lnTo>
                      <a:pt x="58" y="27"/>
                    </a:lnTo>
                    <a:lnTo>
                      <a:pt x="43" y="24"/>
                    </a:lnTo>
                    <a:lnTo>
                      <a:pt x="31" y="21"/>
                    </a:lnTo>
                    <a:lnTo>
                      <a:pt x="20" y="17"/>
                    </a:lnTo>
                    <a:lnTo>
                      <a:pt x="11" y="13"/>
                    </a:lnTo>
                    <a:lnTo>
                      <a:pt x="4" y="10"/>
                    </a:lnTo>
                    <a:lnTo>
                      <a:pt x="0" y="4"/>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03" name="Freeform 509"/>
              <p:cNvSpPr>
                <a:spLocks/>
              </p:cNvSpPr>
              <p:nvPr/>
            </p:nvSpPr>
            <p:spPr bwMode="auto">
              <a:xfrm>
                <a:off x="2081" y="2703"/>
                <a:ext cx="9" cy="20"/>
              </a:xfrm>
              <a:custGeom>
                <a:avLst/>
                <a:gdLst>
                  <a:gd name="T0" fmla="*/ 0 w 20"/>
                  <a:gd name="T1" fmla="*/ 0 h 37"/>
                  <a:gd name="T2" fmla="*/ 0 w 20"/>
                  <a:gd name="T3" fmla="*/ 1 h 37"/>
                  <a:gd name="T4" fmla="*/ 0 w 20"/>
                  <a:gd name="T5" fmla="*/ 1 h 37"/>
                  <a:gd name="T6" fmla="*/ 0 w 20"/>
                  <a:gd name="T7" fmla="*/ 1 h 37"/>
                  <a:gd name="T8" fmla="*/ 0 60000 65536"/>
                  <a:gd name="T9" fmla="*/ 0 60000 65536"/>
                  <a:gd name="T10" fmla="*/ 0 60000 65536"/>
                  <a:gd name="T11" fmla="*/ 0 60000 65536"/>
                  <a:gd name="T12" fmla="*/ 0 w 20"/>
                  <a:gd name="T13" fmla="*/ 0 h 37"/>
                  <a:gd name="T14" fmla="*/ 20 w 20"/>
                  <a:gd name="T15" fmla="*/ 37 h 37"/>
                </a:gdLst>
                <a:ahLst/>
                <a:cxnLst>
                  <a:cxn ang="T8">
                    <a:pos x="T0" y="T1"/>
                  </a:cxn>
                  <a:cxn ang="T9">
                    <a:pos x="T2" y="T3"/>
                  </a:cxn>
                  <a:cxn ang="T10">
                    <a:pos x="T4" y="T5"/>
                  </a:cxn>
                  <a:cxn ang="T11">
                    <a:pos x="T6" y="T7"/>
                  </a:cxn>
                </a:cxnLst>
                <a:rect l="T12" t="T13" r="T14" b="T15"/>
                <a:pathLst>
                  <a:path w="20" h="37">
                    <a:moveTo>
                      <a:pt x="1" y="0"/>
                    </a:moveTo>
                    <a:lnTo>
                      <a:pt x="19" y="11"/>
                    </a:lnTo>
                    <a:lnTo>
                      <a:pt x="19" y="26"/>
                    </a:lnTo>
                    <a:lnTo>
                      <a:pt x="0" y="36"/>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04" name="Freeform 510"/>
              <p:cNvSpPr>
                <a:spLocks/>
              </p:cNvSpPr>
              <p:nvPr/>
            </p:nvSpPr>
            <p:spPr bwMode="auto">
              <a:xfrm>
                <a:off x="2081" y="2675"/>
                <a:ext cx="9" cy="21"/>
              </a:xfrm>
              <a:custGeom>
                <a:avLst/>
                <a:gdLst>
                  <a:gd name="T0" fmla="*/ 0 w 20"/>
                  <a:gd name="T1" fmla="*/ 0 h 37"/>
                  <a:gd name="T2" fmla="*/ 0 w 20"/>
                  <a:gd name="T3" fmla="*/ 1 h 37"/>
                  <a:gd name="T4" fmla="*/ 0 w 20"/>
                  <a:gd name="T5" fmla="*/ 1 h 37"/>
                  <a:gd name="T6" fmla="*/ 0 w 20"/>
                  <a:gd name="T7" fmla="*/ 1 h 37"/>
                  <a:gd name="T8" fmla="*/ 0 60000 65536"/>
                  <a:gd name="T9" fmla="*/ 0 60000 65536"/>
                  <a:gd name="T10" fmla="*/ 0 60000 65536"/>
                  <a:gd name="T11" fmla="*/ 0 60000 65536"/>
                  <a:gd name="T12" fmla="*/ 0 w 20"/>
                  <a:gd name="T13" fmla="*/ 0 h 37"/>
                  <a:gd name="T14" fmla="*/ 20 w 20"/>
                  <a:gd name="T15" fmla="*/ 37 h 37"/>
                </a:gdLst>
                <a:ahLst/>
                <a:cxnLst>
                  <a:cxn ang="T8">
                    <a:pos x="T0" y="T1"/>
                  </a:cxn>
                  <a:cxn ang="T9">
                    <a:pos x="T2" y="T3"/>
                  </a:cxn>
                  <a:cxn ang="T10">
                    <a:pos x="T4" y="T5"/>
                  </a:cxn>
                  <a:cxn ang="T11">
                    <a:pos x="T6" y="T7"/>
                  </a:cxn>
                </a:cxnLst>
                <a:rect l="T12" t="T13" r="T14" b="T15"/>
                <a:pathLst>
                  <a:path w="20" h="37">
                    <a:moveTo>
                      <a:pt x="1" y="0"/>
                    </a:moveTo>
                    <a:lnTo>
                      <a:pt x="19" y="10"/>
                    </a:lnTo>
                    <a:lnTo>
                      <a:pt x="19" y="25"/>
                    </a:lnTo>
                    <a:lnTo>
                      <a:pt x="0" y="36"/>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05" name="Freeform 511"/>
              <p:cNvSpPr>
                <a:spLocks/>
              </p:cNvSpPr>
              <p:nvPr/>
            </p:nvSpPr>
            <p:spPr bwMode="auto">
              <a:xfrm>
                <a:off x="2081" y="2730"/>
                <a:ext cx="9" cy="21"/>
              </a:xfrm>
              <a:custGeom>
                <a:avLst/>
                <a:gdLst>
                  <a:gd name="T0" fmla="*/ 0 w 20"/>
                  <a:gd name="T1" fmla="*/ 0 h 37"/>
                  <a:gd name="T2" fmla="*/ 0 w 20"/>
                  <a:gd name="T3" fmla="*/ 1 h 37"/>
                  <a:gd name="T4" fmla="*/ 0 w 20"/>
                  <a:gd name="T5" fmla="*/ 1 h 37"/>
                  <a:gd name="T6" fmla="*/ 0 w 20"/>
                  <a:gd name="T7" fmla="*/ 1 h 37"/>
                  <a:gd name="T8" fmla="*/ 0 60000 65536"/>
                  <a:gd name="T9" fmla="*/ 0 60000 65536"/>
                  <a:gd name="T10" fmla="*/ 0 60000 65536"/>
                  <a:gd name="T11" fmla="*/ 0 60000 65536"/>
                  <a:gd name="T12" fmla="*/ 0 w 20"/>
                  <a:gd name="T13" fmla="*/ 0 h 37"/>
                  <a:gd name="T14" fmla="*/ 20 w 20"/>
                  <a:gd name="T15" fmla="*/ 37 h 37"/>
                </a:gdLst>
                <a:ahLst/>
                <a:cxnLst>
                  <a:cxn ang="T8">
                    <a:pos x="T0" y="T1"/>
                  </a:cxn>
                  <a:cxn ang="T9">
                    <a:pos x="T2" y="T3"/>
                  </a:cxn>
                  <a:cxn ang="T10">
                    <a:pos x="T4" y="T5"/>
                  </a:cxn>
                  <a:cxn ang="T11">
                    <a:pos x="T6" y="T7"/>
                  </a:cxn>
                </a:cxnLst>
                <a:rect l="T12" t="T13" r="T14" b="T15"/>
                <a:pathLst>
                  <a:path w="20" h="37">
                    <a:moveTo>
                      <a:pt x="4" y="0"/>
                    </a:moveTo>
                    <a:lnTo>
                      <a:pt x="19" y="11"/>
                    </a:lnTo>
                    <a:lnTo>
                      <a:pt x="19" y="26"/>
                    </a:lnTo>
                    <a:lnTo>
                      <a:pt x="0" y="36"/>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06" name="Line 512"/>
              <p:cNvSpPr>
                <a:spLocks noChangeShapeType="1"/>
              </p:cNvSpPr>
              <p:nvPr/>
            </p:nvSpPr>
            <p:spPr bwMode="auto">
              <a:xfrm>
                <a:off x="2190" y="2626"/>
                <a:ext cx="0" cy="4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07" name="Line 513"/>
              <p:cNvSpPr>
                <a:spLocks noChangeShapeType="1"/>
              </p:cNvSpPr>
              <p:nvPr/>
            </p:nvSpPr>
            <p:spPr bwMode="auto">
              <a:xfrm>
                <a:off x="2086" y="2628"/>
                <a:ext cx="0" cy="4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08" name="Freeform 514"/>
              <p:cNvSpPr>
                <a:spLocks/>
              </p:cNvSpPr>
              <p:nvPr/>
            </p:nvSpPr>
            <p:spPr bwMode="auto">
              <a:xfrm>
                <a:off x="2081" y="2612"/>
                <a:ext cx="107" cy="29"/>
              </a:xfrm>
              <a:custGeom>
                <a:avLst/>
                <a:gdLst>
                  <a:gd name="T0" fmla="*/ 0 w 241"/>
                  <a:gd name="T1" fmla="*/ 1 h 51"/>
                  <a:gd name="T2" fmla="*/ 0 w 241"/>
                  <a:gd name="T3" fmla="*/ 1 h 51"/>
                  <a:gd name="T4" fmla="*/ 0 w 241"/>
                  <a:gd name="T5" fmla="*/ 1 h 51"/>
                  <a:gd name="T6" fmla="*/ 0 w 241"/>
                  <a:gd name="T7" fmla="*/ 1 h 51"/>
                  <a:gd name="T8" fmla="*/ 0 w 241"/>
                  <a:gd name="T9" fmla="*/ 1 h 51"/>
                  <a:gd name="T10" fmla="*/ 0 w 241"/>
                  <a:gd name="T11" fmla="*/ 1 h 51"/>
                  <a:gd name="T12" fmla="*/ 0 w 241"/>
                  <a:gd name="T13" fmla="*/ 1 h 51"/>
                  <a:gd name="T14" fmla="*/ 0 w 241"/>
                  <a:gd name="T15" fmla="*/ 1 h 51"/>
                  <a:gd name="T16" fmla="*/ 0 w 241"/>
                  <a:gd name="T17" fmla="*/ 1 h 51"/>
                  <a:gd name="T18" fmla="*/ 0 w 241"/>
                  <a:gd name="T19" fmla="*/ 0 h 51"/>
                  <a:gd name="T20" fmla="*/ 0 w 241"/>
                  <a:gd name="T21" fmla="*/ 0 h 51"/>
                  <a:gd name="T22" fmla="*/ 0 w 241"/>
                  <a:gd name="T23" fmla="*/ 0 h 51"/>
                  <a:gd name="T24" fmla="*/ 0 w 241"/>
                  <a:gd name="T25" fmla="*/ 0 h 51"/>
                  <a:gd name="T26" fmla="*/ 0 w 241"/>
                  <a:gd name="T27" fmla="*/ 1 h 51"/>
                  <a:gd name="T28" fmla="*/ 0 w 241"/>
                  <a:gd name="T29" fmla="*/ 1 h 51"/>
                  <a:gd name="T30" fmla="*/ 0 w 241"/>
                  <a:gd name="T31" fmla="*/ 1 h 51"/>
                  <a:gd name="T32" fmla="*/ 0 w 241"/>
                  <a:gd name="T33" fmla="*/ 1 h 51"/>
                  <a:gd name="T34" fmla="*/ 0 w 241"/>
                  <a:gd name="T35" fmla="*/ 1 h 51"/>
                  <a:gd name="T36" fmla="*/ 0 w 241"/>
                  <a:gd name="T37" fmla="*/ 1 h 51"/>
                  <a:gd name="T38" fmla="*/ 0 w 241"/>
                  <a:gd name="T39" fmla="*/ 1 h 51"/>
                  <a:gd name="T40" fmla="*/ 0 w 241"/>
                  <a:gd name="T41" fmla="*/ 1 h 51"/>
                  <a:gd name="T42" fmla="*/ 0 w 241"/>
                  <a:gd name="T43" fmla="*/ 1 h 51"/>
                  <a:gd name="T44" fmla="*/ 0 w 241"/>
                  <a:gd name="T45" fmla="*/ 1 h 51"/>
                  <a:gd name="T46" fmla="*/ 0 w 241"/>
                  <a:gd name="T47" fmla="*/ 1 h 51"/>
                  <a:gd name="T48" fmla="*/ 0 w 241"/>
                  <a:gd name="T49" fmla="*/ 1 h 51"/>
                  <a:gd name="T50" fmla="*/ 0 w 241"/>
                  <a:gd name="T51" fmla="*/ 1 h 51"/>
                  <a:gd name="T52" fmla="*/ 0 w 241"/>
                  <a:gd name="T53" fmla="*/ 1 h 51"/>
                  <a:gd name="T54" fmla="*/ 0 w 241"/>
                  <a:gd name="T55" fmla="*/ 1 h 51"/>
                  <a:gd name="T56" fmla="*/ 0 w 241"/>
                  <a:gd name="T57" fmla="*/ 1 h 51"/>
                  <a:gd name="T58" fmla="*/ 0 w 241"/>
                  <a:gd name="T59" fmla="*/ 1 h 51"/>
                  <a:gd name="T60" fmla="*/ 0 w 241"/>
                  <a:gd name="T61" fmla="*/ 1 h 51"/>
                  <a:gd name="T62" fmla="*/ 0 w 241"/>
                  <a:gd name="T63" fmla="*/ 1 h 51"/>
                  <a:gd name="T64" fmla="*/ 0 w 241"/>
                  <a:gd name="T65" fmla="*/ 1 h 51"/>
                  <a:gd name="T66" fmla="*/ 0 w 241"/>
                  <a:gd name="T67" fmla="*/ 1 h 51"/>
                  <a:gd name="T68" fmla="*/ 0 w 241"/>
                  <a:gd name="T69" fmla="*/ 1 h 51"/>
                  <a:gd name="T70" fmla="*/ 0 w 241"/>
                  <a:gd name="T71" fmla="*/ 1 h 51"/>
                  <a:gd name="T72" fmla="*/ 0 w 241"/>
                  <a:gd name="T73" fmla="*/ 1 h 51"/>
                  <a:gd name="T74" fmla="*/ 0 w 241"/>
                  <a:gd name="T75" fmla="*/ 1 h 51"/>
                  <a:gd name="T76" fmla="*/ 0 w 241"/>
                  <a:gd name="T77" fmla="*/ 1 h 51"/>
                  <a:gd name="T78" fmla="*/ 0 w 241"/>
                  <a:gd name="T79" fmla="*/ 1 h 51"/>
                  <a:gd name="T80" fmla="*/ 0 w 241"/>
                  <a:gd name="T81" fmla="*/ 1 h 51"/>
                  <a:gd name="T82" fmla="*/ 0 w 241"/>
                  <a:gd name="T83" fmla="*/ 1 h 51"/>
                  <a:gd name="T84" fmla="*/ 0 w 241"/>
                  <a:gd name="T85" fmla="*/ 1 h 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1"/>
                  <a:gd name="T130" fmla="*/ 0 h 51"/>
                  <a:gd name="T131" fmla="*/ 241 w 241"/>
                  <a:gd name="T132" fmla="*/ 51 h 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1" h="51">
                    <a:moveTo>
                      <a:pt x="0" y="25"/>
                    </a:moveTo>
                    <a:lnTo>
                      <a:pt x="0" y="21"/>
                    </a:lnTo>
                    <a:lnTo>
                      <a:pt x="4" y="18"/>
                    </a:lnTo>
                    <a:lnTo>
                      <a:pt x="12" y="14"/>
                    </a:lnTo>
                    <a:lnTo>
                      <a:pt x="21" y="11"/>
                    </a:lnTo>
                    <a:lnTo>
                      <a:pt x="31" y="8"/>
                    </a:lnTo>
                    <a:lnTo>
                      <a:pt x="45" y="5"/>
                    </a:lnTo>
                    <a:lnTo>
                      <a:pt x="60" y="3"/>
                    </a:lnTo>
                    <a:lnTo>
                      <a:pt x="75" y="1"/>
                    </a:lnTo>
                    <a:lnTo>
                      <a:pt x="93" y="0"/>
                    </a:lnTo>
                    <a:lnTo>
                      <a:pt x="111" y="0"/>
                    </a:lnTo>
                    <a:lnTo>
                      <a:pt x="128" y="0"/>
                    </a:lnTo>
                    <a:lnTo>
                      <a:pt x="146" y="0"/>
                    </a:lnTo>
                    <a:lnTo>
                      <a:pt x="164" y="1"/>
                    </a:lnTo>
                    <a:lnTo>
                      <a:pt x="180" y="3"/>
                    </a:lnTo>
                    <a:lnTo>
                      <a:pt x="195" y="5"/>
                    </a:lnTo>
                    <a:lnTo>
                      <a:pt x="207" y="8"/>
                    </a:lnTo>
                    <a:lnTo>
                      <a:pt x="219" y="11"/>
                    </a:lnTo>
                    <a:lnTo>
                      <a:pt x="227" y="14"/>
                    </a:lnTo>
                    <a:lnTo>
                      <a:pt x="235" y="18"/>
                    </a:lnTo>
                    <a:lnTo>
                      <a:pt x="238" y="21"/>
                    </a:lnTo>
                    <a:lnTo>
                      <a:pt x="240" y="25"/>
                    </a:lnTo>
                    <a:lnTo>
                      <a:pt x="238" y="29"/>
                    </a:lnTo>
                    <a:lnTo>
                      <a:pt x="235" y="33"/>
                    </a:lnTo>
                    <a:lnTo>
                      <a:pt x="227" y="37"/>
                    </a:lnTo>
                    <a:lnTo>
                      <a:pt x="219" y="40"/>
                    </a:lnTo>
                    <a:lnTo>
                      <a:pt x="207" y="42"/>
                    </a:lnTo>
                    <a:lnTo>
                      <a:pt x="195" y="45"/>
                    </a:lnTo>
                    <a:lnTo>
                      <a:pt x="180" y="47"/>
                    </a:lnTo>
                    <a:lnTo>
                      <a:pt x="164" y="49"/>
                    </a:lnTo>
                    <a:lnTo>
                      <a:pt x="146" y="50"/>
                    </a:lnTo>
                    <a:lnTo>
                      <a:pt x="128" y="50"/>
                    </a:lnTo>
                    <a:lnTo>
                      <a:pt x="111" y="50"/>
                    </a:lnTo>
                    <a:lnTo>
                      <a:pt x="93" y="50"/>
                    </a:lnTo>
                    <a:lnTo>
                      <a:pt x="75" y="49"/>
                    </a:lnTo>
                    <a:lnTo>
                      <a:pt x="60" y="47"/>
                    </a:lnTo>
                    <a:lnTo>
                      <a:pt x="45" y="45"/>
                    </a:lnTo>
                    <a:lnTo>
                      <a:pt x="31" y="42"/>
                    </a:lnTo>
                    <a:lnTo>
                      <a:pt x="21" y="40"/>
                    </a:lnTo>
                    <a:lnTo>
                      <a:pt x="12" y="37"/>
                    </a:lnTo>
                    <a:lnTo>
                      <a:pt x="4" y="33"/>
                    </a:lnTo>
                    <a:lnTo>
                      <a:pt x="0" y="29"/>
                    </a:lnTo>
                    <a:lnTo>
                      <a:pt x="0" y="25"/>
                    </a:lnTo>
                  </a:path>
                </a:pathLst>
              </a:custGeom>
              <a:solidFill>
                <a:srgbClr val="FFFFFF"/>
              </a:solidFill>
              <a:ln w="12700" cap="rnd">
                <a:solidFill>
                  <a:schemeClr val="tx1"/>
                </a:solidFill>
                <a:round/>
                <a:headEnd/>
                <a:tailEnd/>
              </a:ln>
            </p:spPr>
            <p:txBody>
              <a:bodyPr/>
              <a:lstStyle/>
              <a:p>
                <a:endParaRPr lang="ja-JP" altLang="en-US"/>
              </a:p>
            </p:txBody>
          </p:sp>
          <p:sp>
            <p:nvSpPr>
              <p:cNvPr id="178409" name="Line 515"/>
              <p:cNvSpPr>
                <a:spLocks noChangeShapeType="1"/>
              </p:cNvSpPr>
              <p:nvPr/>
            </p:nvSpPr>
            <p:spPr bwMode="auto">
              <a:xfrm>
                <a:off x="2164" y="3949"/>
                <a:ext cx="7"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10" name="Freeform 516"/>
              <p:cNvSpPr>
                <a:spLocks/>
              </p:cNvSpPr>
              <p:nvPr/>
            </p:nvSpPr>
            <p:spPr bwMode="auto">
              <a:xfrm>
                <a:off x="2279" y="2620"/>
                <a:ext cx="52" cy="44"/>
              </a:xfrm>
              <a:custGeom>
                <a:avLst/>
                <a:gdLst>
                  <a:gd name="T0" fmla="*/ 0 w 117"/>
                  <a:gd name="T1" fmla="*/ 1 h 78"/>
                  <a:gd name="T2" fmla="*/ 0 w 117"/>
                  <a:gd name="T3" fmla="*/ 1 h 78"/>
                  <a:gd name="T4" fmla="*/ 0 w 117"/>
                  <a:gd name="T5" fmla="*/ 1 h 78"/>
                  <a:gd name="T6" fmla="*/ 0 w 117"/>
                  <a:gd name="T7" fmla="*/ 1 h 78"/>
                  <a:gd name="T8" fmla="*/ 0 w 117"/>
                  <a:gd name="T9" fmla="*/ 1 h 78"/>
                  <a:gd name="T10" fmla="*/ 0 w 117"/>
                  <a:gd name="T11" fmla="*/ 1 h 78"/>
                  <a:gd name="T12" fmla="*/ 0 w 117"/>
                  <a:gd name="T13" fmla="*/ 1 h 78"/>
                  <a:gd name="T14" fmla="*/ 0 w 117"/>
                  <a:gd name="T15" fmla="*/ 1 h 78"/>
                  <a:gd name="T16" fmla="*/ 0 w 117"/>
                  <a:gd name="T17" fmla="*/ 1 h 78"/>
                  <a:gd name="T18" fmla="*/ 0 w 117"/>
                  <a:gd name="T19" fmla="*/ 1 h 78"/>
                  <a:gd name="T20" fmla="*/ 0 w 117"/>
                  <a:gd name="T21" fmla="*/ 1 h 78"/>
                  <a:gd name="T22" fmla="*/ 0 w 117"/>
                  <a:gd name="T23" fmla="*/ 1 h 78"/>
                  <a:gd name="T24" fmla="*/ 0 w 117"/>
                  <a:gd name="T25" fmla="*/ 1 h 78"/>
                  <a:gd name="T26" fmla="*/ 0 w 117"/>
                  <a:gd name="T27" fmla="*/ 1 h 78"/>
                  <a:gd name="T28" fmla="*/ 0 w 117"/>
                  <a:gd name="T29" fmla="*/ 1 h 78"/>
                  <a:gd name="T30" fmla="*/ 0 w 117"/>
                  <a:gd name="T31" fmla="*/ 0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7"/>
                  <a:gd name="T49" fmla="*/ 0 h 78"/>
                  <a:gd name="T50" fmla="*/ 117 w 117"/>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7" h="78">
                    <a:moveTo>
                      <a:pt x="116" y="77"/>
                    </a:moveTo>
                    <a:lnTo>
                      <a:pt x="103" y="77"/>
                    </a:lnTo>
                    <a:lnTo>
                      <a:pt x="91" y="75"/>
                    </a:lnTo>
                    <a:lnTo>
                      <a:pt x="79" y="74"/>
                    </a:lnTo>
                    <a:lnTo>
                      <a:pt x="69" y="72"/>
                    </a:lnTo>
                    <a:lnTo>
                      <a:pt x="60" y="69"/>
                    </a:lnTo>
                    <a:lnTo>
                      <a:pt x="55" y="66"/>
                    </a:lnTo>
                    <a:lnTo>
                      <a:pt x="44" y="65"/>
                    </a:lnTo>
                    <a:lnTo>
                      <a:pt x="36" y="62"/>
                    </a:lnTo>
                    <a:lnTo>
                      <a:pt x="28" y="57"/>
                    </a:lnTo>
                    <a:lnTo>
                      <a:pt x="19" y="51"/>
                    </a:lnTo>
                    <a:lnTo>
                      <a:pt x="13" y="42"/>
                    </a:lnTo>
                    <a:lnTo>
                      <a:pt x="8" y="33"/>
                    </a:lnTo>
                    <a:lnTo>
                      <a:pt x="3" y="22"/>
                    </a:lnTo>
                    <a:lnTo>
                      <a:pt x="0" y="1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11" name="Freeform 517"/>
              <p:cNvSpPr>
                <a:spLocks/>
              </p:cNvSpPr>
              <p:nvPr/>
            </p:nvSpPr>
            <p:spPr bwMode="auto">
              <a:xfrm>
                <a:off x="2232" y="2690"/>
                <a:ext cx="51" cy="44"/>
              </a:xfrm>
              <a:custGeom>
                <a:avLst/>
                <a:gdLst>
                  <a:gd name="T0" fmla="*/ 0 w 116"/>
                  <a:gd name="T1" fmla="*/ 1 h 79"/>
                  <a:gd name="T2" fmla="*/ 0 w 116"/>
                  <a:gd name="T3" fmla="*/ 1 h 79"/>
                  <a:gd name="T4" fmla="*/ 0 w 116"/>
                  <a:gd name="T5" fmla="*/ 1 h 79"/>
                  <a:gd name="T6" fmla="*/ 0 w 116"/>
                  <a:gd name="T7" fmla="*/ 1 h 79"/>
                  <a:gd name="T8" fmla="*/ 0 w 116"/>
                  <a:gd name="T9" fmla="*/ 1 h 79"/>
                  <a:gd name="T10" fmla="*/ 0 w 116"/>
                  <a:gd name="T11" fmla="*/ 1 h 79"/>
                  <a:gd name="T12" fmla="*/ 0 w 116"/>
                  <a:gd name="T13" fmla="*/ 1 h 79"/>
                  <a:gd name="T14" fmla="*/ 0 w 116"/>
                  <a:gd name="T15" fmla="*/ 1 h 79"/>
                  <a:gd name="T16" fmla="*/ 0 w 116"/>
                  <a:gd name="T17" fmla="*/ 1 h 79"/>
                  <a:gd name="T18" fmla="*/ 0 w 116"/>
                  <a:gd name="T19" fmla="*/ 1 h 79"/>
                  <a:gd name="T20" fmla="*/ 0 w 116"/>
                  <a:gd name="T21" fmla="*/ 1 h 79"/>
                  <a:gd name="T22" fmla="*/ 0 w 116"/>
                  <a:gd name="T23" fmla="*/ 1 h 79"/>
                  <a:gd name="T24" fmla="*/ 0 w 116"/>
                  <a:gd name="T25" fmla="*/ 1 h 79"/>
                  <a:gd name="T26" fmla="*/ 0 w 116"/>
                  <a:gd name="T27" fmla="*/ 1 h 79"/>
                  <a:gd name="T28" fmla="*/ 0 w 116"/>
                  <a:gd name="T29" fmla="*/ 1 h 79"/>
                  <a:gd name="T30" fmla="*/ 0 w 116"/>
                  <a:gd name="T31" fmla="*/ 0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6"/>
                  <a:gd name="T49" fmla="*/ 0 h 79"/>
                  <a:gd name="T50" fmla="*/ 116 w 116"/>
                  <a:gd name="T51" fmla="*/ 79 h 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6" h="79">
                    <a:moveTo>
                      <a:pt x="115" y="78"/>
                    </a:moveTo>
                    <a:lnTo>
                      <a:pt x="102" y="78"/>
                    </a:lnTo>
                    <a:lnTo>
                      <a:pt x="90" y="76"/>
                    </a:lnTo>
                    <a:lnTo>
                      <a:pt x="78" y="75"/>
                    </a:lnTo>
                    <a:lnTo>
                      <a:pt x="68" y="73"/>
                    </a:lnTo>
                    <a:lnTo>
                      <a:pt x="59" y="70"/>
                    </a:lnTo>
                    <a:lnTo>
                      <a:pt x="54" y="67"/>
                    </a:lnTo>
                    <a:lnTo>
                      <a:pt x="43" y="65"/>
                    </a:lnTo>
                    <a:lnTo>
                      <a:pt x="35" y="63"/>
                    </a:lnTo>
                    <a:lnTo>
                      <a:pt x="27" y="58"/>
                    </a:lnTo>
                    <a:lnTo>
                      <a:pt x="19" y="52"/>
                    </a:lnTo>
                    <a:lnTo>
                      <a:pt x="12" y="43"/>
                    </a:lnTo>
                    <a:lnTo>
                      <a:pt x="7" y="34"/>
                    </a:lnTo>
                    <a:lnTo>
                      <a:pt x="2" y="23"/>
                    </a:lnTo>
                    <a:lnTo>
                      <a:pt x="0" y="12"/>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12" name="Line 518"/>
              <p:cNvSpPr>
                <a:spLocks noChangeShapeType="1"/>
              </p:cNvSpPr>
              <p:nvPr/>
            </p:nvSpPr>
            <p:spPr bwMode="auto">
              <a:xfrm>
                <a:off x="2186" y="2761"/>
                <a:ext cx="0" cy="3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13" name="Line 519"/>
              <p:cNvSpPr>
                <a:spLocks noChangeShapeType="1"/>
              </p:cNvSpPr>
              <p:nvPr/>
            </p:nvSpPr>
            <p:spPr bwMode="auto">
              <a:xfrm>
                <a:off x="2089" y="2761"/>
                <a:ext cx="0" cy="4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14" name="Line 520"/>
              <p:cNvSpPr>
                <a:spLocks noChangeShapeType="1"/>
              </p:cNvSpPr>
              <p:nvPr/>
            </p:nvSpPr>
            <p:spPr bwMode="auto">
              <a:xfrm flipH="1" flipV="1">
                <a:off x="1964" y="2719"/>
                <a:ext cx="125" cy="8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15" name="Line 521"/>
              <p:cNvSpPr>
                <a:spLocks noChangeShapeType="1"/>
              </p:cNvSpPr>
              <p:nvPr/>
            </p:nvSpPr>
            <p:spPr bwMode="auto">
              <a:xfrm>
                <a:off x="2186" y="2579"/>
                <a:ext cx="0" cy="4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16" name="Line 522"/>
              <p:cNvSpPr>
                <a:spLocks noChangeShapeType="1"/>
              </p:cNvSpPr>
              <p:nvPr/>
            </p:nvSpPr>
            <p:spPr bwMode="auto">
              <a:xfrm>
                <a:off x="2090" y="2580"/>
                <a:ext cx="0" cy="4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17" name="Line 523"/>
              <p:cNvSpPr>
                <a:spLocks noChangeShapeType="1"/>
              </p:cNvSpPr>
              <p:nvPr/>
            </p:nvSpPr>
            <p:spPr bwMode="auto">
              <a:xfrm flipV="1">
                <a:off x="2104" y="2895"/>
                <a:ext cx="0" cy="5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18" name="Line 524"/>
              <p:cNvSpPr>
                <a:spLocks noChangeShapeType="1"/>
              </p:cNvSpPr>
              <p:nvPr/>
            </p:nvSpPr>
            <p:spPr bwMode="auto">
              <a:xfrm flipV="1">
                <a:off x="2175" y="2895"/>
                <a:ext cx="0" cy="5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19" name="Freeform 525"/>
              <p:cNvSpPr>
                <a:spLocks/>
              </p:cNvSpPr>
              <p:nvPr/>
            </p:nvSpPr>
            <p:spPr bwMode="auto">
              <a:xfrm>
                <a:off x="2097" y="2895"/>
                <a:ext cx="78" cy="10"/>
              </a:xfrm>
              <a:custGeom>
                <a:avLst/>
                <a:gdLst>
                  <a:gd name="T0" fmla="*/ 0 w 176"/>
                  <a:gd name="T1" fmla="*/ 0 h 17"/>
                  <a:gd name="T2" fmla="*/ 0 w 176"/>
                  <a:gd name="T3" fmla="*/ 1 h 17"/>
                  <a:gd name="T4" fmla="*/ 0 w 176"/>
                  <a:gd name="T5" fmla="*/ 1 h 17"/>
                  <a:gd name="T6" fmla="*/ 0 w 176"/>
                  <a:gd name="T7" fmla="*/ 1 h 17"/>
                  <a:gd name="T8" fmla="*/ 0 w 176"/>
                  <a:gd name="T9" fmla="*/ 1 h 17"/>
                  <a:gd name="T10" fmla="*/ 0 w 176"/>
                  <a:gd name="T11" fmla="*/ 1 h 17"/>
                  <a:gd name="T12" fmla="*/ 0 w 176"/>
                  <a:gd name="T13" fmla="*/ 1 h 17"/>
                  <a:gd name="T14" fmla="*/ 0 w 176"/>
                  <a:gd name="T15" fmla="*/ 1 h 17"/>
                  <a:gd name="T16" fmla="*/ 0 w 176"/>
                  <a:gd name="T17" fmla="*/ 1 h 17"/>
                  <a:gd name="T18" fmla="*/ 0 w 176"/>
                  <a:gd name="T19" fmla="*/ 1 h 17"/>
                  <a:gd name="T20" fmla="*/ 0 w 176"/>
                  <a:gd name="T21" fmla="*/ 1 h 17"/>
                  <a:gd name="T22" fmla="*/ 0 w 176"/>
                  <a:gd name="T23" fmla="*/ 1 h 17"/>
                  <a:gd name="T24" fmla="*/ 0 w 176"/>
                  <a:gd name="T25" fmla="*/ 1 h 17"/>
                  <a:gd name="T26" fmla="*/ 0 w 176"/>
                  <a:gd name="T27" fmla="*/ 1 h 17"/>
                  <a:gd name="T28" fmla="*/ 0 w 176"/>
                  <a:gd name="T29" fmla="*/ 1 h 17"/>
                  <a:gd name="T30" fmla="*/ 0 w 176"/>
                  <a:gd name="T31" fmla="*/ 1 h 17"/>
                  <a:gd name="T32" fmla="*/ 0 w 176"/>
                  <a:gd name="T33" fmla="*/ 1 h 17"/>
                  <a:gd name="T34" fmla="*/ 0 w 176"/>
                  <a:gd name="T35" fmla="*/ 1 h 17"/>
                  <a:gd name="T36" fmla="*/ 0 w 176"/>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7"/>
                  <a:gd name="T59" fmla="*/ 176 w 17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7">
                    <a:moveTo>
                      <a:pt x="175" y="0"/>
                    </a:moveTo>
                    <a:lnTo>
                      <a:pt x="173" y="1"/>
                    </a:lnTo>
                    <a:lnTo>
                      <a:pt x="169" y="4"/>
                    </a:lnTo>
                    <a:lnTo>
                      <a:pt x="163" y="7"/>
                    </a:lnTo>
                    <a:lnTo>
                      <a:pt x="154" y="9"/>
                    </a:lnTo>
                    <a:lnTo>
                      <a:pt x="144" y="11"/>
                    </a:lnTo>
                    <a:lnTo>
                      <a:pt x="132" y="14"/>
                    </a:lnTo>
                    <a:lnTo>
                      <a:pt x="117" y="14"/>
                    </a:lnTo>
                    <a:lnTo>
                      <a:pt x="102" y="15"/>
                    </a:lnTo>
                    <a:lnTo>
                      <a:pt x="87" y="16"/>
                    </a:lnTo>
                    <a:lnTo>
                      <a:pt x="72" y="15"/>
                    </a:lnTo>
                    <a:lnTo>
                      <a:pt x="57" y="14"/>
                    </a:lnTo>
                    <a:lnTo>
                      <a:pt x="43" y="14"/>
                    </a:lnTo>
                    <a:lnTo>
                      <a:pt x="31" y="11"/>
                    </a:lnTo>
                    <a:lnTo>
                      <a:pt x="21" y="9"/>
                    </a:lnTo>
                    <a:lnTo>
                      <a:pt x="13" y="7"/>
                    </a:lnTo>
                    <a:lnTo>
                      <a:pt x="5"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20" name="Freeform 526"/>
              <p:cNvSpPr>
                <a:spLocks/>
              </p:cNvSpPr>
              <p:nvPr/>
            </p:nvSpPr>
            <p:spPr bwMode="auto">
              <a:xfrm>
                <a:off x="2105" y="2893"/>
                <a:ext cx="60" cy="9"/>
              </a:xfrm>
              <a:custGeom>
                <a:avLst/>
                <a:gdLst>
                  <a:gd name="T0" fmla="*/ 0 w 136"/>
                  <a:gd name="T1" fmla="*/ 0 h 17"/>
                  <a:gd name="T2" fmla="*/ 0 w 136"/>
                  <a:gd name="T3" fmla="*/ 1 h 17"/>
                  <a:gd name="T4" fmla="*/ 0 w 136"/>
                  <a:gd name="T5" fmla="*/ 1 h 17"/>
                  <a:gd name="T6" fmla="*/ 0 w 136"/>
                  <a:gd name="T7" fmla="*/ 1 h 17"/>
                  <a:gd name="T8" fmla="*/ 0 w 136"/>
                  <a:gd name="T9" fmla="*/ 1 h 17"/>
                  <a:gd name="T10" fmla="*/ 0 w 136"/>
                  <a:gd name="T11" fmla="*/ 1 h 17"/>
                  <a:gd name="T12" fmla="*/ 0 w 136"/>
                  <a:gd name="T13" fmla="*/ 1 h 17"/>
                  <a:gd name="T14" fmla="*/ 0 w 136"/>
                  <a:gd name="T15" fmla="*/ 1 h 17"/>
                  <a:gd name="T16" fmla="*/ 0 w 136"/>
                  <a:gd name="T17" fmla="*/ 1 h 17"/>
                  <a:gd name="T18" fmla="*/ 0 w 136"/>
                  <a:gd name="T19" fmla="*/ 1 h 17"/>
                  <a:gd name="T20" fmla="*/ 0 w 136"/>
                  <a:gd name="T21" fmla="*/ 1 h 17"/>
                  <a:gd name="T22" fmla="*/ 0 w 136"/>
                  <a:gd name="T23" fmla="*/ 1 h 17"/>
                  <a:gd name="T24" fmla="*/ 0 w 136"/>
                  <a:gd name="T25" fmla="*/ 1 h 17"/>
                  <a:gd name="T26" fmla="*/ 0 w 136"/>
                  <a:gd name="T27" fmla="*/ 1 h 17"/>
                  <a:gd name="T28" fmla="*/ 0 w 136"/>
                  <a:gd name="T29" fmla="*/ 1 h 17"/>
                  <a:gd name="T30" fmla="*/ 0 w 136"/>
                  <a:gd name="T31" fmla="*/ 1 h 17"/>
                  <a:gd name="T32" fmla="*/ 0 w 136"/>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17"/>
                  <a:gd name="T53" fmla="*/ 136 w 136"/>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17">
                    <a:moveTo>
                      <a:pt x="135" y="0"/>
                    </a:moveTo>
                    <a:lnTo>
                      <a:pt x="134" y="3"/>
                    </a:lnTo>
                    <a:lnTo>
                      <a:pt x="130" y="6"/>
                    </a:lnTo>
                    <a:lnTo>
                      <a:pt x="123" y="9"/>
                    </a:lnTo>
                    <a:lnTo>
                      <a:pt x="115" y="12"/>
                    </a:lnTo>
                    <a:lnTo>
                      <a:pt x="104" y="14"/>
                    </a:lnTo>
                    <a:lnTo>
                      <a:pt x="92" y="15"/>
                    </a:lnTo>
                    <a:lnTo>
                      <a:pt x="80" y="16"/>
                    </a:lnTo>
                    <a:lnTo>
                      <a:pt x="67" y="16"/>
                    </a:lnTo>
                    <a:lnTo>
                      <a:pt x="54" y="16"/>
                    </a:lnTo>
                    <a:lnTo>
                      <a:pt x="41" y="15"/>
                    </a:lnTo>
                    <a:lnTo>
                      <a:pt x="29" y="14"/>
                    </a:lnTo>
                    <a:lnTo>
                      <a:pt x="19" y="12"/>
                    </a:lnTo>
                    <a:lnTo>
                      <a:pt x="11" y="9"/>
                    </a:lnTo>
                    <a:lnTo>
                      <a:pt x="4" y="6"/>
                    </a:lnTo>
                    <a:lnTo>
                      <a:pt x="0"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21" name="Freeform 527"/>
              <p:cNvSpPr>
                <a:spLocks/>
              </p:cNvSpPr>
              <p:nvPr/>
            </p:nvSpPr>
            <p:spPr bwMode="auto">
              <a:xfrm>
                <a:off x="2105" y="2884"/>
                <a:ext cx="60" cy="9"/>
              </a:xfrm>
              <a:custGeom>
                <a:avLst/>
                <a:gdLst>
                  <a:gd name="T0" fmla="*/ 0 w 136"/>
                  <a:gd name="T1" fmla="*/ 1 h 17"/>
                  <a:gd name="T2" fmla="*/ 0 w 136"/>
                  <a:gd name="T3" fmla="*/ 1 h 17"/>
                  <a:gd name="T4" fmla="*/ 0 w 136"/>
                  <a:gd name="T5" fmla="*/ 1 h 17"/>
                  <a:gd name="T6" fmla="*/ 0 w 136"/>
                  <a:gd name="T7" fmla="*/ 1 h 17"/>
                  <a:gd name="T8" fmla="*/ 0 w 136"/>
                  <a:gd name="T9" fmla="*/ 1 h 17"/>
                  <a:gd name="T10" fmla="*/ 0 w 136"/>
                  <a:gd name="T11" fmla="*/ 1 h 17"/>
                  <a:gd name="T12" fmla="*/ 0 w 136"/>
                  <a:gd name="T13" fmla="*/ 1 h 17"/>
                  <a:gd name="T14" fmla="*/ 0 w 136"/>
                  <a:gd name="T15" fmla="*/ 0 h 17"/>
                  <a:gd name="T16" fmla="*/ 0 w 136"/>
                  <a:gd name="T17" fmla="*/ 0 h 17"/>
                  <a:gd name="T18" fmla="*/ 0 w 136"/>
                  <a:gd name="T19" fmla="*/ 0 h 17"/>
                  <a:gd name="T20" fmla="*/ 0 w 136"/>
                  <a:gd name="T21" fmla="*/ 1 h 17"/>
                  <a:gd name="T22" fmla="*/ 0 w 136"/>
                  <a:gd name="T23" fmla="*/ 1 h 17"/>
                  <a:gd name="T24" fmla="*/ 0 w 136"/>
                  <a:gd name="T25" fmla="*/ 1 h 17"/>
                  <a:gd name="T26" fmla="*/ 0 w 136"/>
                  <a:gd name="T27" fmla="*/ 1 h 17"/>
                  <a:gd name="T28" fmla="*/ 0 w 136"/>
                  <a:gd name="T29" fmla="*/ 1 h 17"/>
                  <a:gd name="T30" fmla="*/ 0 w 136"/>
                  <a:gd name="T31" fmla="*/ 1 h 17"/>
                  <a:gd name="T32" fmla="*/ 0 w 136"/>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6"/>
                  <a:gd name="T52" fmla="*/ 0 h 17"/>
                  <a:gd name="T53" fmla="*/ 136 w 136"/>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6" h="17">
                    <a:moveTo>
                      <a:pt x="135" y="16"/>
                    </a:moveTo>
                    <a:lnTo>
                      <a:pt x="134" y="14"/>
                    </a:lnTo>
                    <a:lnTo>
                      <a:pt x="130" y="10"/>
                    </a:lnTo>
                    <a:lnTo>
                      <a:pt x="123" y="7"/>
                    </a:lnTo>
                    <a:lnTo>
                      <a:pt x="115" y="5"/>
                    </a:lnTo>
                    <a:lnTo>
                      <a:pt x="104" y="3"/>
                    </a:lnTo>
                    <a:lnTo>
                      <a:pt x="92" y="1"/>
                    </a:lnTo>
                    <a:lnTo>
                      <a:pt x="80" y="0"/>
                    </a:lnTo>
                    <a:lnTo>
                      <a:pt x="67" y="0"/>
                    </a:lnTo>
                    <a:lnTo>
                      <a:pt x="54" y="0"/>
                    </a:lnTo>
                    <a:lnTo>
                      <a:pt x="41" y="1"/>
                    </a:lnTo>
                    <a:lnTo>
                      <a:pt x="29" y="3"/>
                    </a:lnTo>
                    <a:lnTo>
                      <a:pt x="19" y="5"/>
                    </a:lnTo>
                    <a:lnTo>
                      <a:pt x="11" y="7"/>
                    </a:lnTo>
                    <a:lnTo>
                      <a:pt x="4" y="10"/>
                    </a:lnTo>
                    <a:lnTo>
                      <a:pt x="0" y="14"/>
                    </a:lnTo>
                    <a:lnTo>
                      <a:pt x="0" y="16"/>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22" name="Freeform 528"/>
              <p:cNvSpPr>
                <a:spLocks/>
              </p:cNvSpPr>
              <p:nvPr/>
            </p:nvSpPr>
            <p:spPr bwMode="auto">
              <a:xfrm>
                <a:off x="1958" y="3288"/>
                <a:ext cx="338" cy="64"/>
              </a:xfrm>
              <a:custGeom>
                <a:avLst/>
                <a:gdLst>
                  <a:gd name="T0" fmla="*/ 0 w 769"/>
                  <a:gd name="T1" fmla="*/ 1 h 113"/>
                  <a:gd name="T2" fmla="*/ 0 w 769"/>
                  <a:gd name="T3" fmla="*/ 1 h 113"/>
                  <a:gd name="T4" fmla="*/ 0 w 769"/>
                  <a:gd name="T5" fmla="*/ 1 h 113"/>
                  <a:gd name="T6" fmla="*/ 0 w 769"/>
                  <a:gd name="T7" fmla="*/ 1 h 113"/>
                  <a:gd name="T8" fmla="*/ 0 w 769"/>
                  <a:gd name="T9" fmla="*/ 1 h 113"/>
                  <a:gd name="T10" fmla="*/ 0 w 769"/>
                  <a:gd name="T11" fmla="*/ 1 h 113"/>
                  <a:gd name="T12" fmla="*/ 0 w 769"/>
                  <a:gd name="T13" fmla="*/ 1 h 113"/>
                  <a:gd name="T14" fmla="*/ 0 w 769"/>
                  <a:gd name="T15" fmla="*/ 1 h 113"/>
                  <a:gd name="T16" fmla="*/ 0 w 769"/>
                  <a:gd name="T17" fmla="*/ 0 h 113"/>
                  <a:gd name="T18" fmla="*/ 0 w 769"/>
                  <a:gd name="T19" fmla="*/ 0 h 113"/>
                  <a:gd name="T20" fmla="*/ 0 w 769"/>
                  <a:gd name="T21" fmla="*/ 0 h 113"/>
                  <a:gd name="T22" fmla="*/ 0 w 769"/>
                  <a:gd name="T23" fmla="*/ 1 h 113"/>
                  <a:gd name="T24" fmla="*/ 0 w 769"/>
                  <a:gd name="T25" fmla="*/ 1 h 113"/>
                  <a:gd name="T26" fmla="*/ 0 w 769"/>
                  <a:gd name="T27" fmla="*/ 1 h 113"/>
                  <a:gd name="T28" fmla="*/ 0 w 769"/>
                  <a:gd name="T29" fmla="*/ 1 h 113"/>
                  <a:gd name="T30" fmla="*/ 0 w 769"/>
                  <a:gd name="T31" fmla="*/ 1 h 113"/>
                  <a:gd name="T32" fmla="*/ 0 w 769"/>
                  <a:gd name="T33" fmla="*/ 1 h 113"/>
                  <a:gd name="T34" fmla="*/ 0 w 769"/>
                  <a:gd name="T35" fmla="*/ 1 h 113"/>
                  <a:gd name="T36" fmla="*/ 0 w 769"/>
                  <a:gd name="T37" fmla="*/ 1 h 113"/>
                  <a:gd name="T38" fmla="*/ 0 w 769"/>
                  <a:gd name="T39" fmla="*/ 1 h 113"/>
                  <a:gd name="T40" fmla="*/ 0 w 769"/>
                  <a:gd name="T41" fmla="*/ 1 h 113"/>
                  <a:gd name="T42" fmla="*/ 0 w 769"/>
                  <a:gd name="T43" fmla="*/ 1 h 113"/>
                  <a:gd name="T44" fmla="*/ 0 w 769"/>
                  <a:gd name="T45" fmla="*/ 1 h 113"/>
                  <a:gd name="T46" fmla="*/ 0 w 769"/>
                  <a:gd name="T47" fmla="*/ 1 h 113"/>
                  <a:gd name="T48" fmla="*/ 0 w 769"/>
                  <a:gd name="T49" fmla="*/ 1 h 113"/>
                  <a:gd name="T50" fmla="*/ 0 w 769"/>
                  <a:gd name="T51" fmla="*/ 1 h 113"/>
                  <a:gd name="T52" fmla="*/ 0 w 769"/>
                  <a:gd name="T53" fmla="*/ 1 h 113"/>
                  <a:gd name="T54" fmla="*/ 0 w 769"/>
                  <a:gd name="T55" fmla="*/ 1 h 113"/>
                  <a:gd name="T56" fmla="*/ 0 w 769"/>
                  <a:gd name="T57" fmla="*/ 1 h 113"/>
                  <a:gd name="T58" fmla="*/ 0 w 769"/>
                  <a:gd name="T59" fmla="*/ 1 h 113"/>
                  <a:gd name="T60" fmla="*/ 0 w 769"/>
                  <a:gd name="T61" fmla="*/ 1 h 113"/>
                  <a:gd name="T62" fmla="*/ 0 w 769"/>
                  <a:gd name="T63" fmla="*/ 1 h 113"/>
                  <a:gd name="T64" fmla="*/ 0 w 769"/>
                  <a:gd name="T65" fmla="*/ 1 h 113"/>
                  <a:gd name="T66" fmla="*/ 0 w 769"/>
                  <a:gd name="T67" fmla="*/ 1 h 113"/>
                  <a:gd name="T68" fmla="*/ 0 w 769"/>
                  <a:gd name="T69" fmla="*/ 1 h 113"/>
                  <a:gd name="T70" fmla="*/ 0 w 769"/>
                  <a:gd name="T71" fmla="*/ 1 h 113"/>
                  <a:gd name="T72" fmla="*/ 0 w 769"/>
                  <a:gd name="T73" fmla="*/ 1 h 113"/>
                  <a:gd name="T74" fmla="*/ 0 w 769"/>
                  <a:gd name="T75" fmla="*/ 1 h 1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9"/>
                  <a:gd name="T115" fmla="*/ 0 h 113"/>
                  <a:gd name="T116" fmla="*/ 769 w 769"/>
                  <a:gd name="T117" fmla="*/ 113 h 1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9" h="113">
                    <a:moveTo>
                      <a:pt x="0" y="55"/>
                    </a:moveTo>
                    <a:lnTo>
                      <a:pt x="0" y="50"/>
                    </a:lnTo>
                    <a:lnTo>
                      <a:pt x="4" y="46"/>
                    </a:lnTo>
                    <a:lnTo>
                      <a:pt x="12" y="41"/>
                    </a:lnTo>
                    <a:lnTo>
                      <a:pt x="20" y="37"/>
                    </a:lnTo>
                    <a:lnTo>
                      <a:pt x="32" y="33"/>
                    </a:lnTo>
                    <a:lnTo>
                      <a:pt x="47" y="29"/>
                    </a:lnTo>
                    <a:lnTo>
                      <a:pt x="63" y="24"/>
                    </a:lnTo>
                    <a:lnTo>
                      <a:pt x="82" y="20"/>
                    </a:lnTo>
                    <a:lnTo>
                      <a:pt x="104" y="17"/>
                    </a:lnTo>
                    <a:lnTo>
                      <a:pt x="127" y="14"/>
                    </a:lnTo>
                    <a:lnTo>
                      <a:pt x="151" y="10"/>
                    </a:lnTo>
                    <a:lnTo>
                      <a:pt x="177" y="8"/>
                    </a:lnTo>
                    <a:lnTo>
                      <a:pt x="206" y="6"/>
                    </a:lnTo>
                    <a:lnTo>
                      <a:pt x="235" y="4"/>
                    </a:lnTo>
                    <a:lnTo>
                      <a:pt x="265" y="2"/>
                    </a:lnTo>
                    <a:lnTo>
                      <a:pt x="296" y="0"/>
                    </a:lnTo>
                    <a:lnTo>
                      <a:pt x="327" y="0"/>
                    </a:lnTo>
                    <a:lnTo>
                      <a:pt x="360" y="0"/>
                    </a:lnTo>
                    <a:lnTo>
                      <a:pt x="391" y="0"/>
                    </a:lnTo>
                    <a:lnTo>
                      <a:pt x="424" y="0"/>
                    </a:lnTo>
                    <a:lnTo>
                      <a:pt x="456" y="0"/>
                    </a:lnTo>
                    <a:lnTo>
                      <a:pt x="486" y="1"/>
                    </a:lnTo>
                    <a:lnTo>
                      <a:pt x="517" y="3"/>
                    </a:lnTo>
                    <a:lnTo>
                      <a:pt x="547" y="4"/>
                    </a:lnTo>
                    <a:lnTo>
                      <a:pt x="576" y="7"/>
                    </a:lnTo>
                    <a:lnTo>
                      <a:pt x="603" y="9"/>
                    </a:lnTo>
                    <a:lnTo>
                      <a:pt x="628" y="12"/>
                    </a:lnTo>
                    <a:lnTo>
                      <a:pt x="653" y="16"/>
                    </a:lnTo>
                    <a:lnTo>
                      <a:pt x="673" y="19"/>
                    </a:lnTo>
                    <a:lnTo>
                      <a:pt x="694" y="22"/>
                    </a:lnTo>
                    <a:lnTo>
                      <a:pt x="712" y="26"/>
                    </a:lnTo>
                    <a:lnTo>
                      <a:pt x="727" y="30"/>
                    </a:lnTo>
                    <a:lnTo>
                      <a:pt x="740" y="35"/>
                    </a:lnTo>
                    <a:lnTo>
                      <a:pt x="751" y="39"/>
                    </a:lnTo>
                    <a:lnTo>
                      <a:pt x="759" y="44"/>
                    </a:lnTo>
                    <a:lnTo>
                      <a:pt x="765" y="49"/>
                    </a:lnTo>
                    <a:lnTo>
                      <a:pt x="768" y="53"/>
                    </a:lnTo>
                    <a:lnTo>
                      <a:pt x="768" y="58"/>
                    </a:lnTo>
                    <a:lnTo>
                      <a:pt x="765" y="62"/>
                    </a:lnTo>
                    <a:lnTo>
                      <a:pt x="759" y="67"/>
                    </a:lnTo>
                    <a:lnTo>
                      <a:pt x="751" y="71"/>
                    </a:lnTo>
                    <a:lnTo>
                      <a:pt x="740" y="76"/>
                    </a:lnTo>
                    <a:lnTo>
                      <a:pt x="727" y="80"/>
                    </a:lnTo>
                    <a:lnTo>
                      <a:pt x="712" y="84"/>
                    </a:lnTo>
                    <a:lnTo>
                      <a:pt x="694" y="88"/>
                    </a:lnTo>
                    <a:lnTo>
                      <a:pt x="673" y="91"/>
                    </a:lnTo>
                    <a:lnTo>
                      <a:pt x="653" y="95"/>
                    </a:lnTo>
                    <a:lnTo>
                      <a:pt x="628" y="98"/>
                    </a:lnTo>
                    <a:lnTo>
                      <a:pt x="603" y="101"/>
                    </a:lnTo>
                    <a:lnTo>
                      <a:pt x="576" y="103"/>
                    </a:lnTo>
                    <a:lnTo>
                      <a:pt x="547" y="106"/>
                    </a:lnTo>
                    <a:lnTo>
                      <a:pt x="517" y="107"/>
                    </a:lnTo>
                    <a:lnTo>
                      <a:pt x="486" y="109"/>
                    </a:lnTo>
                    <a:lnTo>
                      <a:pt x="456" y="110"/>
                    </a:lnTo>
                    <a:lnTo>
                      <a:pt x="424" y="112"/>
                    </a:lnTo>
                    <a:lnTo>
                      <a:pt x="391" y="112"/>
                    </a:lnTo>
                    <a:lnTo>
                      <a:pt x="360" y="112"/>
                    </a:lnTo>
                    <a:lnTo>
                      <a:pt x="327" y="111"/>
                    </a:lnTo>
                    <a:lnTo>
                      <a:pt x="296" y="110"/>
                    </a:lnTo>
                    <a:lnTo>
                      <a:pt x="265" y="108"/>
                    </a:lnTo>
                    <a:lnTo>
                      <a:pt x="235" y="107"/>
                    </a:lnTo>
                    <a:lnTo>
                      <a:pt x="206" y="104"/>
                    </a:lnTo>
                    <a:lnTo>
                      <a:pt x="177" y="102"/>
                    </a:lnTo>
                    <a:lnTo>
                      <a:pt x="151" y="100"/>
                    </a:lnTo>
                    <a:lnTo>
                      <a:pt x="127" y="97"/>
                    </a:lnTo>
                    <a:lnTo>
                      <a:pt x="104" y="93"/>
                    </a:lnTo>
                    <a:lnTo>
                      <a:pt x="82" y="91"/>
                    </a:lnTo>
                    <a:lnTo>
                      <a:pt x="63" y="87"/>
                    </a:lnTo>
                    <a:lnTo>
                      <a:pt x="47" y="82"/>
                    </a:lnTo>
                    <a:lnTo>
                      <a:pt x="32" y="78"/>
                    </a:lnTo>
                    <a:lnTo>
                      <a:pt x="20" y="73"/>
                    </a:lnTo>
                    <a:lnTo>
                      <a:pt x="12" y="70"/>
                    </a:lnTo>
                    <a:lnTo>
                      <a:pt x="4" y="65"/>
                    </a:lnTo>
                    <a:lnTo>
                      <a:pt x="0" y="60"/>
                    </a:lnTo>
                    <a:lnTo>
                      <a:pt x="0" y="55"/>
                    </a:lnTo>
                  </a:path>
                </a:pathLst>
              </a:custGeom>
              <a:solidFill>
                <a:srgbClr val="FFFFFF"/>
              </a:solidFill>
              <a:ln w="12700" cap="rnd">
                <a:solidFill>
                  <a:schemeClr val="tx1"/>
                </a:solidFill>
                <a:round/>
                <a:headEnd/>
                <a:tailEnd/>
              </a:ln>
            </p:spPr>
            <p:txBody>
              <a:bodyPr/>
              <a:lstStyle/>
              <a:p>
                <a:endParaRPr lang="ja-JP" altLang="en-US"/>
              </a:p>
            </p:txBody>
          </p:sp>
          <p:sp>
            <p:nvSpPr>
              <p:cNvPr id="178423" name="Freeform 529"/>
              <p:cNvSpPr>
                <a:spLocks/>
              </p:cNvSpPr>
              <p:nvPr/>
            </p:nvSpPr>
            <p:spPr bwMode="auto">
              <a:xfrm>
                <a:off x="1958" y="3332"/>
                <a:ext cx="338" cy="34"/>
              </a:xfrm>
              <a:custGeom>
                <a:avLst/>
                <a:gdLst>
                  <a:gd name="T0" fmla="*/ 0 w 769"/>
                  <a:gd name="T1" fmla="*/ 0 h 60"/>
                  <a:gd name="T2" fmla="*/ 0 w 769"/>
                  <a:gd name="T3" fmla="*/ 1 h 60"/>
                  <a:gd name="T4" fmla="*/ 0 w 769"/>
                  <a:gd name="T5" fmla="*/ 1 h 60"/>
                  <a:gd name="T6" fmla="*/ 0 w 769"/>
                  <a:gd name="T7" fmla="*/ 1 h 60"/>
                  <a:gd name="T8" fmla="*/ 0 w 769"/>
                  <a:gd name="T9" fmla="*/ 1 h 60"/>
                  <a:gd name="T10" fmla="*/ 0 w 769"/>
                  <a:gd name="T11" fmla="*/ 1 h 60"/>
                  <a:gd name="T12" fmla="*/ 0 w 769"/>
                  <a:gd name="T13" fmla="*/ 1 h 60"/>
                  <a:gd name="T14" fmla="*/ 0 w 769"/>
                  <a:gd name="T15" fmla="*/ 1 h 60"/>
                  <a:gd name="T16" fmla="*/ 0 w 769"/>
                  <a:gd name="T17" fmla="*/ 1 h 60"/>
                  <a:gd name="T18" fmla="*/ 0 w 769"/>
                  <a:gd name="T19" fmla="*/ 1 h 60"/>
                  <a:gd name="T20" fmla="*/ 0 w 769"/>
                  <a:gd name="T21" fmla="*/ 1 h 60"/>
                  <a:gd name="T22" fmla="*/ 0 w 769"/>
                  <a:gd name="T23" fmla="*/ 1 h 60"/>
                  <a:gd name="T24" fmla="*/ 0 w 769"/>
                  <a:gd name="T25" fmla="*/ 1 h 60"/>
                  <a:gd name="T26" fmla="*/ 0 w 769"/>
                  <a:gd name="T27" fmla="*/ 1 h 60"/>
                  <a:gd name="T28" fmla="*/ 0 w 769"/>
                  <a:gd name="T29" fmla="*/ 1 h 60"/>
                  <a:gd name="T30" fmla="*/ 0 w 769"/>
                  <a:gd name="T31" fmla="*/ 1 h 60"/>
                  <a:gd name="T32" fmla="*/ 0 w 769"/>
                  <a:gd name="T33" fmla="*/ 1 h 60"/>
                  <a:gd name="T34" fmla="*/ 0 w 769"/>
                  <a:gd name="T35" fmla="*/ 1 h 60"/>
                  <a:gd name="T36" fmla="*/ 0 w 769"/>
                  <a:gd name="T37" fmla="*/ 1 h 60"/>
                  <a:gd name="T38" fmla="*/ 0 w 769"/>
                  <a:gd name="T39" fmla="*/ 1 h 60"/>
                  <a:gd name="T40" fmla="*/ 0 w 769"/>
                  <a:gd name="T41" fmla="*/ 1 h 60"/>
                  <a:gd name="T42" fmla="*/ 0 w 769"/>
                  <a:gd name="T43" fmla="*/ 1 h 60"/>
                  <a:gd name="T44" fmla="*/ 0 w 769"/>
                  <a:gd name="T45" fmla="*/ 1 h 60"/>
                  <a:gd name="T46" fmla="*/ 0 w 769"/>
                  <a:gd name="T47" fmla="*/ 1 h 60"/>
                  <a:gd name="T48" fmla="*/ 0 w 769"/>
                  <a:gd name="T49" fmla="*/ 1 h 60"/>
                  <a:gd name="T50" fmla="*/ 0 w 769"/>
                  <a:gd name="T51" fmla="*/ 1 h 60"/>
                  <a:gd name="T52" fmla="*/ 0 w 769"/>
                  <a:gd name="T53" fmla="*/ 1 h 60"/>
                  <a:gd name="T54" fmla="*/ 0 w 769"/>
                  <a:gd name="T55" fmla="*/ 1 h 60"/>
                  <a:gd name="T56" fmla="*/ 0 w 769"/>
                  <a:gd name="T57" fmla="*/ 1 h 60"/>
                  <a:gd name="T58" fmla="*/ 0 w 769"/>
                  <a:gd name="T59" fmla="*/ 1 h 60"/>
                  <a:gd name="T60" fmla="*/ 0 w 769"/>
                  <a:gd name="T61" fmla="*/ 1 h 60"/>
                  <a:gd name="T62" fmla="*/ 0 w 769"/>
                  <a:gd name="T63" fmla="*/ 1 h 60"/>
                  <a:gd name="T64" fmla="*/ 0 w 769"/>
                  <a:gd name="T65" fmla="*/ 1 h 60"/>
                  <a:gd name="T66" fmla="*/ 0 w 769"/>
                  <a:gd name="T67" fmla="*/ 1 h 60"/>
                  <a:gd name="T68" fmla="*/ 0 w 769"/>
                  <a:gd name="T69" fmla="*/ 1 h 60"/>
                  <a:gd name="T70" fmla="*/ 0 w 769"/>
                  <a:gd name="T71" fmla="*/ 1 h 60"/>
                  <a:gd name="T72" fmla="*/ 0 w 769"/>
                  <a:gd name="T73" fmla="*/ 1 h 60"/>
                  <a:gd name="T74" fmla="*/ 0 w 769"/>
                  <a:gd name="T75" fmla="*/ 1 h 60"/>
                  <a:gd name="T76" fmla="*/ 0 w 769"/>
                  <a:gd name="T77" fmla="*/ 0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9"/>
                  <a:gd name="T118" fmla="*/ 0 h 60"/>
                  <a:gd name="T119" fmla="*/ 769 w 769"/>
                  <a:gd name="T120" fmla="*/ 60 h 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9" h="60">
                    <a:moveTo>
                      <a:pt x="768" y="0"/>
                    </a:moveTo>
                    <a:lnTo>
                      <a:pt x="766" y="4"/>
                    </a:lnTo>
                    <a:lnTo>
                      <a:pt x="762" y="10"/>
                    </a:lnTo>
                    <a:lnTo>
                      <a:pt x="756" y="14"/>
                    </a:lnTo>
                    <a:lnTo>
                      <a:pt x="746" y="19"/>
                    </a:lnTo>
                    <a:lnTo>
                      <a:pt x="735" y="23"/>
                    </a:lnTo>
                    <a:lnTo>
                      <a:pt x="720" y="27"/>
                    </a:lnTo>
                    <a:lnTo>
                      <a:pt x="704" y="32"/>
                    </a:lnTo>
                    <a:lnTo>
                      <a:pt x="685" y="36"/>
                    </a:lnTo>
                    <a:lnTo>
                      <a:pt x="665" y="40"/>
                    </a:lnTo>
                    <a:lnTo>
                      <a:pt x="642" y="43"/>
                    </a:lnTo>
                    <a:lnTo>
                      <a:pt x="617" y="47"/>
                    </a:lnTo>
                    <a:lnTo>
                      <a:pt x="591" y="49"/>
                    </a:lnTo>
                    <a:lnTo>
                      <a:pt x="564" y="51"/>
                    </a:lnTo>
                    <a:lnTo>
                      <a:pt x="535" y="54"/>
                    </a:lnTo>
                    <a:lnTo>
                      <a:pt x="505" y="55"/>
                    </a:lnTo>
                    <a:lnTo>
                      <a:pt x="474" y="57"/>
                    </a:lnTo>
                    <a:lnTo>
                      <a:pt x="443" y="59"/>
                    </a:lnTo>
                    <a:lnTo>
                      <a:pt x="410" y="59"/>
                    </a:lnTo>
                    <a:lnTo>
                      <a:pt x="378" y="59"/>
                    </a:lnTo>
                    <a:lnTo>
                      <a:pt x="348" y="59"/>
                    </a:lnTo>
                    <a:lnTo>
                      <a:pt x="316" y="59"/>
                    </a:lnTo>
                    <a:lnTo>
                      <a:pt x="286" y="57"/>
                    </a:lnTo>
                    <a:lnTo>
                      <a:pt x="256" y="55"/>
                    </a:lnTo>
                    <a:lnTo>
                      <a:pt x="226" y="54"/>
                    </a:lnTo>
                    <a:lnTo>
                      <a:pt x="198" y="51"/>
                    </a:lnTo>
                    <a:lnTo>
                      <a:pt x="172" y="49"/>
                    </a:lnTo>
                    <a:lnTo>
                      <a:pt x="145" y="47"/>
                    </a:lnTo>
                    <a:lnTo>
                      <a:pt x="121" y="43"/>
                    </a:lnTo>
                    <a:lnTo>
                      <a:pt x="99" y="40"/>
                    </a:lnTo>
                    <a:lnTo>
                      <a:pt x="79" y="36"/>
                    </a:lnTo>
                    <a:lnTo>
                      <a:pt x="61" y="32"/>
                    </a:lnTo>
                    <a:lnTo>
                      <a:pt x="44" y="27"/>
                    </a:lnTo>
                    <a:lnTo>
                      <a:pt x="30" y="23"/>
                    </a:lnTo>
                    <a:lnTo>
                      <a:pt x="19" y="19"/>
                    </a:lnTo>
                    <a:lnTo>
                      <a:pt x="10" y="14"/>
                    </a:lnTo>
                    <a:lnTo>
                      <a:pt x="4" y="10"/>
                    </a:lnTo>
                    <a:lnTo>
                      <a:pt x="0" y="5"/>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24" name="Line 530"/>
              <p:cNvSpPr>
                <a:spLocks noChangeShapeType="1"/>
              </p:cNvSpPr>
              <p:nvPr/>
            </p:nvSpPr>
            <p:spPr bwMode="auto">
              <a:xfrm>
                <a:off x="2296" y="3323"/>
                <a:ext cx="0" cy="1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25" name="Freeform 531"/>
              <p:cNvSpPr>
                <a:spLocks/>
              </p:cNvSpPr>
              <p:nvPr/>
            </p:nvSpPr>
            <p:spPr bwMode="auto">
              <a:xfrm>
                <a:off x="2130" y="3368"/>
                <a:ext cx="19" cy="20"/>
              </a:xfrm>
              <a:custGeom>
                <a:avLst/>
                <a:gdLst>
                  <a:gd name="T0" fmla="*/ 0 w 43"/>
                  <a:gd name="T1" fmla="*/ 0 h 36"/>
                  <a:gd name="T2" fmla="*/ 0 w 43"/>
                  <a:gd name="T3" fmla="*/ 1 h 36"/>
                  <a:gd name="T4" fmla="*/ 0 w 43"/>
                  <a:gd name="T5" fmla="*/ 1 h 36"/>
                  <a:gd name="T6" fmla="*/ 0 w 43"/>
                  <a:gd name="T7" fmla="*/ 0 h 36"/>
                  <a:gd name="T8" fmla="*/ 0 w 43"/>
                  <a:gd name="T9" fmla="*/ 0 h 36"/>
                  <a:gd name="T10" fmla="*/ 0 60000 65536"/>
                  <a:gd name="T11" fmla="*/ 0 60000 65536"/>
                  <a:gd name="T12" fmla="*/ 0 60000 65536"/>
                  <a:gd name="T13" fmla="*/ 0 60000 65536"/>
                  <a:gd name="T14" fmla="*/ 0 60000 65536"/>
                  <a:gd name="T15" fmla="*/ 0 w 43"/>
                  <a:gd name="T16" fmla="*/ 0 h 36"/>
                  <a:gd name="T17" fmla="*/ 43 w 43"/>
                  <a:gd name="T18" fmla="*/ 36 h 36"/>
                </a:gdLst>
                <a:ahLst/>
                <a:cxnLst>
                  <a:cxn ang="T10">
                    <a:pos x="T0" y="T1"/>
                  </a:cxn>
                  <a:cxn ang="T11">
                    <a:pos x="T2" y="T3"/>
                  </a:cxn>
                  <a:cxn ang="T12">
                    <a:pos x="T4" y="T5"/>
                  </a:cxn>
                  <a:cxn ang="T13">
                    <a:pos x="T6" y="T7"/>
                  </a:cxn>
                  <a:cxn ang="T14">
                    <a:pos x="T8" y="T9"/>
                  </a:cxn>
                </a:cxnLst>
                <a:rect l="T15" t="T16" r="T17" b="T18"/>
                <a:pathLst>
                  <a:path w="43" h="36">
                    <a:moveTo>
                      <a:pt x="0" y="0"/>
                    </a:moveTo>
                    <a:lnTo>
                      <a:pt x="0" y="35"/>
                    </a:lnTo>
                    <a:lnTo>
                      <a:pt x="42" y="35"/>
                    </a:lnTo>
                    <a:lnTo>
                      <a:pt x="42" y="0"/>
                    </a:lnTo>
                    <a:lnTo>
                      <a:pt x="0" y="0"/>
                    </a:lnTo>
                  </a:path>
                </a:pathLst>
              </a:custGeom>
              <a:solidFill>
                <a:srgbClr val="FFFFFF"/>
              </a:solidFill>
              <a:ln w="12700" cap="rnd">
                <a:solidFill>
                  <a:schemeClr val="tx1"/>
                </a:solidFill>
                <a:round/>
                <a:headEnd/>
                <a:tailEnd/>
              </a:ln>
            </p:spPr>
            <p:txBody>
              <a:bodyPr/>
              <a:lstStyle/>
              <a:p>
                <a:endParaRPr lang="ja-JP" altLang="en-US"/>
              </a:p>
            </p:txBody>
          </p:sp>
          <p:sp>
            <p:nvSpPr>
              <p:cNvPr id="178426" name="Line 532"/>
              <p:cNvSpPr>
                <a:spLocks noChangeShapeType="1"/>
              </p:cNvSpPr>
              <p:nvPr/>
            </p:nvSpPr>
            <p:spPr bwMode="auto">
              <a:xfrm flipV="1">
                <a:off x="2216" y="3380"/>
                <a:ext cx="13" cy="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27" name="Line 533"/>
              <p:cNvSpPr>
                <a:spLocks noChangeShapeType="1"/>
              </p:cNvSpPr>
              <p:nvPr/>
            </p:nvSpPr>
            <p:spPr bwMode="auto">
              <a:xfrm>
                <a:off x="2229" y="3361"/>
                <a:ext cx="0" cy="1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28" name="Freeform 534"/>
              <p:cNvSpPr>
                <a:spLocks/>
              </p:cNvSpPr>
              <p:nvPr/>
            </p:nvSpPr>
            <p:spPr bwMode="auto">
              <a:xfrm>
                <a:off x="2278" y="3344"/>
                <a:ext cx="10" cy="18"/>
              </a:xfrm>
              <a:custGeom>
                <a:avLst/>
                <a:gdLst>
                  <a:gd name="T0" fmla="*/ 0 w 22"/>
                  <a:gd name="T1" fmla="*/ 0 h 32"/>
                  <a:gd name="T2" fmla="*/ 0 w 22"/>
                  <a:gd name="T3" fmla="*/ 1 h 32"/>
                  <a:gd name="T4" fmla="*/ 0 w 22"/>
                  <a:gd name="T5" fmla="*/ 1 h 32"/>
                  <a:gd name="T6" fmla="*/ 0 w 22"/>
                  <a:gd name="T7" fmla="*/ 1 h 32"/>
                  <a:gd name="T8" fmla="*/ 0 60000 65536"/>
                  <a:gd name="T9" fmla="*/ 0 60000 65536"/>
                  <a:gd name="T10" fmla="*/ 0 60000 65536"/>
                  <a:gd name="T11" fmla="*/ 0 60000 65536"/>
                  <a:gd name="T12" fmla="*/ 0 w 22"/>
                  <a:gd name="T13" fmla="*/ 0 h 32"/>
                  <a:gd name="T14" fmla="*/ 22 w 22"/>
                  <a:gd name="T15" fmla="*/ 32 h 32"/>
                </a:gdLst>
                <a:ahLst/>
                <a:cxnLst>
                  <a:cxn ang="T8">
                    <a:pos x="T0" y="T1"/>
                  </a:cxn>
                  <a:cxn ang="T9">
                    <a:pos x="T2" y="T3"/>
                  </a:cxn>
                  <a:cxn ang="T10">
                    <a:pos x="T4" y="T5"/>
                  </a:cxn>
                  <a:cxn ang="T11">
                    <a:pos x="T6" y="T7"/>
                  </a:cxn>
                </a:cxnLst>
                <a:rect l="T12" t="T13" r="T14" b="T15"/>
                <a:pathLst>
                  <a:path w="22" h="32">
                    <a:moveTo>
                      <a:pt x="21" y="0"/>
                    </a:moveTo>
                    <a:lnTo>
                      <a:pt x="21" y="18"/>
                    </a:lnTo>
                    <a:lnTo>
                      <a:pt x="0" y="31"/>
                    </a:lnTo>
                    <a:lnTo>
                      <a:pt x="0" y="7"/>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29" name="Line 535"/>
              <p:cNvSpPr>
                <a:spLocks noChangeShapeType="1"/>
              </p:cNvSpPr>
              <p:nvPr/>
            </p:nvSpPr>
            <p:spPr bwMode="auto">
              <a:xfrm flipH="1" flipV="1">
                <a:off x="2257" y="3354"/>
                <a:ext cx="22" cy="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30" name="Line 536"/>
              <p:cNvSpPr>
                <a:spLocks noChangeShapeType="1"/>
              </p:cNvSpPr>
              <p:nvPr/>
            </p:nvSpPr>
            <p:spPr bwMode="auto">
              <a:xfrm flipH="1" flipV="1">
                <a:off x="2043" y="3377"/>
                <a:ext cx="13" cy="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31" name="Line 537"/>
              <p:cNvSpPr>
                <a:spLocks noChangeShapeType="1"/>
              </p:cNvSpPr>
              <p:nvPr/>
            </p:nvSpPr>
            <p:spPr bwMode="auto">
              <a:xfrm>
                <a:off x="2056" y="3363"/>
                <a:ext cx="0" cy="1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32" name="Line 538"/>
              <p:cNvSpPr>
                <a:spLocks noChangeShapeType="1"/>
              </p:cNvSpPr>
              <p:nvPr/>
            </p:nvSpPr>
            <p:spPr bwMode="auto">
              <a:xfrm flipV="1">
                <a:off x="2044" y="3361"/>
                <a:ext cx="0" cy="1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33" name="Line 539"/>
              <p:cNvSpPr>
                <a:spLocks noChangeShapeType="1"/>
              </p:cNvSpPr>
              <p:nvPr/>
            </p:nvSpPr>
            <p:spPr bwMode="auto">
              <a:xfrm flipV="1">
                <a:off x="2055" y="3364"/>
                <a:ext cx="19" cy="1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34" name="Line 540"/>
              <p:cNvSpPr>
                <a:spLocks noChangeShapeType="1"/>
              </p:cNvSpPr>
              <p:nvPr/>
            </p:nvSpPr>
            <p:spPr bwMode="auto">
              <a:xfrm flipH="1" flipV="1">
                <a:off x="2191" y="3366"/>
                <a:ext cx="25" cy="19"/>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35" name="Line 541"/>
              <p:cNvSpPr>
                <a:spLocks noChangeShapeType="1"/>
              </p:cNvSpPr>
              <p:nvPr/>
            </p:nvSpPr>
            <p:spPr bwMode="auto">
              <a:xfrm flipV="1">
                <a:off x="2215" y="3363"/>
                <a:ext cx="0" cy="2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36" name="Freeform 542"/>
              <p:cNvSpPr>
                <a:spLocks/>
              </p:cNvSpPr>
              <p:nvPr/>
            </p:nvSpPr>
            <p:spPr bwMode="auto">
              <a:xfrm>
                <a:off x="2070" y="3335"/>
                <a:ext cx="46" cy="9"/>
              </a:xfrm>
              <a:custGeom>
                <a:avLst/>
                <a:gdLst>
                  <a:gd name="T0" fmla="*/ 0 w 105"/>
                  <a:gd name="T1" fmla="*/ 1 h 17"/>
                  <a:gd name="T2" fmla="*/ 0 w 105"/>
                  <a:gd name="T3" fmla="*/ 1 h 17"/>
                  <a:gd name="T4" fmla="*/ 0 w 105"/>
                  <a:gd name="T5" fmla="*/ 1 h 17"/>
                  <a:gd name="T6" fmla="*/ 0 w 105"/>
                  <a:gd name="T7" fmla="*/ 1 h 17"/>
                  <a:gd name="T8" fmla="*/ 0 w 105"/>
                  <a:gd name="T9" fmla="*/ 1 h 17"/>
                  <a:gd name="T10" fmla="*/ 0 w 105"/>
                  <a:gd name="T11" fmla="*/ 1 h 17"/>
                  <a:gd name="T12" fmla="*/ 0 w 105"/>
                  <a:gd name="T13" fmla="*/ 0 h 17"/>
                  <a:gd name="T14" fmla="*/ 0 w 105"/>
                  <a:gd name="T15" fmla="*/ 0 h 17"/>
                  <a:gd name="T16" fmla="*/ 0 w 105"/>
                  <a:gd name="T17" fmla="*/ 0 h 17"/>
                  <a:gd name="T18" fmla="*/ 0 w 105"/>
                  <a:gd name="T19" fmla="*/ 1 h 17"/>
                  <a:gd name="T20" fmla="*/ 0 w 105"/>
                  <a:gd name="T21" fmla="*/ 1 h 17"/>
                  <a:gd name="T22" fmla="*/ 0 w 105"/>
                  <a:gd name="T23" fmla="*/ 1 h 17"/>
                  <a:gd name="T24" fmla="*/ 0 w 105"/>
                  <a:gd name="T25" fmla="*/ 1 h 17"/>
                  <a:gd name="T26" fmla="*/ 0 w 105"/>
                  <a:gd name="T27" fmla="*/ 1 h 17"/>
                  <a:gd name="T28" fmla="*/ 0 w 105"/>
                  <a:gd name="T29" fmla="*/ 1 h 17"/>
                  <a:gd name="T30" fmla="*/ 0 w 105"/>
                  <a:gd name="T31" fmla="*/ 1 h 17"/>
                  <a:gd name="T32" fmla="*/ 0 w 105"/>
                  <a:gd name="T33" fmla="*/ 1 h 17"/>
                  <a:gd name="T34" fmla="*/ 0 w 105"/>
                  <a:gd name="T35" fmla="*/ 1 h 17"/>
                  <a:gd name="T36" fmla="*/ 0 w 105"/>
                  <a:gd name="T37" fmla="*/ 1 h 17"/>
                  <a:gd name="T38" fmla="*/ 0 w 105"/>
                  <a:gd name="T39" fmla="*/ 1 h 17"/>
                  <a:gd name="T40" fmla="*/ 0 w 105"/>
                  <a:gd name="T41" fmla="*/ 1 h 17"/>
                  <a:gd name="T42" fmla="*/ 0 w 105"/>
                  <a:gd name="T43" fmla="*/ 1 h 17"/>
                  <a:gd name="T44" fmla="*/ 0 w 105"/>
                  <a:gd name="T45" fmla="*/ 1 h 17"/>
                  <a:gd name="T46" fmla="*/ 0 w 105"/>
                  <a:gd name="T47" fmla="*/ 1 h 17"/>
                  <a:gd name="T48" fmla="*/ 0 w 105"/>
                  <a:gd name="T49" fmla="*/ 1 h 17"/>
                  <a:gd name="T50" fmla="*/ 0 w 105"/>
                  <a:gd name="T51" fmla="*/ 1 h 17"/>
                  <a:gd name="T52" fmla="*/ 0 w 105"/>
                  <a:gd name="T53" fmla="*/ 1 h 17"/>
                  <a:gd name="T54" fmla="*/ 0 w 105"/>
                  <a:gd name="T55" fmla="*/ 1 h 17"/>
                  <a:gd name="T56" fmla="*/ 0 w 105"/>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17"/>
                  <a:gd name="T89" fmla="*/ 105 w 105"/>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17">
                    <a:moveTo>
                      <a:pt x="0" y="9"/>
                    </a:moveTo>
                    <a:lnTo>
                      <a:pt x="1" y="7"/>
                    </a:lnTo>
                    <a:lnTo>
                      <a:pt x="5" y="5"/>
                    </a:lnTo>
                    <a:lnTo>
                      <a:pt x="12" y="3"/>
                    </a:lnTo>
                    <a:lnTo>
                      <a:pt x="20" y="2"/>
                    </a:lnTo>
                    <a:lnTo>
                      <a:pt x="29" y="1"/>
                    </a:lnTo>
                    <a:lnTo>
                      <a:pt x="40" y="0"/>
                    </a:lnTo>
                    <a:lnTo>
                      <a:pt x="52" y="0"/>
                    </a:lnTo>
                    <a:lnTo>
                      <a:pt x="63" y="0"/>
                    </a:lnTo>
                    <a:lnTo>
                      <a:pt x="74" y="1"/>
                    </a:lnTo>
                    <a:lnTo>
                      <a:pt x="84" y="2"/>
                    </a:lnTo>
                    <a:lnTo>
                      <a:pt x="92" y="3"/>
                    </a:lnTo>
                    <a:lnTo>
                      <a:pt x="99" y="5"/>
                    </a:lnTo>
                    <a:lnTo>
                      <a:pt x="102" y="7"/>
                    </a:lnTo>
                    <a:lnTo>
                      <a:pt x="104" y="9"/>
                    </a:lnTo>
                    <a:lnTo>
                      <a:pt x="102" y="10"/>
                    </a:lnTo>
                    <a:lnTo>
                      <a:pt x="99" y="12"/>
                    </a:lnTo>
                    <a:lnTo>
                      <a:pt x="92" y="14"/>
                    </a:lnTo>
                    <a:lnTo>
                      <a:pt x="84" y="15"/>
                    </a:lnTo>
                    <a:lnTo>
                      <a:pt x="74" y="16"/>
                    </a:lnTo>
                    <a:lnTo>
                      <a:pt x="63" y="16"/>
                    </a:lnTo>
                    <a:lnTo>
                      <a:pt x="52" y="16"/>
                    </a:lnTo>
                    <a:lnTo>
                      <a:pt x="40" y="16"/>
                    </a:lnTo>
                    <a:lnTo>
                      <a:pt x="29" y="16"/>
                    </a:lnTo>
                    <a:lnTo>
                      <a:pt x="20" y="15"/>
                    </a:lnTo>
                    <a:lnTo>
                      <a:pt x="12" y="14"/>
                    </a:lnTo>
                    <a:lnTo>
                      <a:pt x="5" y="12"/>
                    </a:lnTo>
                    <a:lnTo>
                      <a:pt x="1" y="10"/>
                    </a:lnTo>
                    <a:lnTo>
                      <a:pt x="0" y="9"/>
                    </a:lnTo>
                  </a:path>
                </a:pathLst>
              </a:custGeom>
              <a:solidFill>
                <a:srgbClr val="FFFFFF"/>
              </a:solidFill>
              <a:ln w="12700" cap="rnd">
                <a:solidFill>
                  <a:schemeClr val="tx1"/>
                </a:solidFill>
                <a:round/>
                <a:headEnd/>
                <a:tailEnd/>
              </a:ln>
            </p:spPr>
            <p:txBody>
              <a:bodyPr/>
              <a:lstStyle/>
              <a:p>
                <a:endParaRPr lang="ja-JP" altLang="en-US"/>
              </a:p>
            </p:txBody>
          </p:sp>
          <p:sp>
            <p:nvSpPr>
              <p:cNvPr id="178437" name="Freeform 543"/>
              <p:cNvSpPr>
                <a:spLocks/>
              </p:cNvSpPr>
              <p:nvPr/>
            </p:nvSpPr>
            <p:spPr bwMode="auto">
              <a:xfrm>
                <a:off x="2146" y="3335"/>
                <a:ext cx="46" cy="9"/>
              </a:xfrm>
              <a:custGeom>
                <a:avLst/>
                <a:gdLst>
                  <a:gd name="T0" fmla="*/ 0 w 104"/>
                  <a:gd name="T1" fmla="*/ 1 h 17"/>
                  <a:gd name="T2" fmla="*/ 0 w 104"/>
                  <a:gd name="T3" fmla="*/ 1 h 17"/>
                  <a:gd name="T4" fmla="*/ 0 w 104"/>
                  <a:gd name="T5" fmla="*/ 1 h 17"/>
                  <a:gd name="T6" fmla="*/ 0 w 104"/>
                  <a:gd name="T7" fmla="*/ 1 h 17"/>
                  <a:gd name="T8" fmla="*/ 0 w 104"/>
                  <a:gd name="T9" fmla="*/ 1 h 17"/>
                  <a:gd name="T10" fmla="*/ 0 w 104"/>
                  <a:gd name="T11" fmla="*/ 1 h 17"/>
                  <a:gd name="T12" fmla="*/ 0 w 104"/>
                  <a:gd name="T13" fmla="*/ 0 h 17"/>
                  <a:gd name="T14" fmla="*/ 0 w 104"/>
                  <a:gd name="T15" fmla="*/ 0 h 17"/>
                  <a:gd name="T16" fmla="*/ 0 w 104"/>
                  <a:gd name="T17" fmla="*/ 0 h 17"/>
                  <a:gd name="T18" fmla="*/ 0 w 104"/>
                  <a:gd name="T19" fmla="*/ 1 h 17"/>
                  <a:gd name="T20" fmla="*/ 0 w 104"/>
                  <a:gd name="T21" fmla="*/ 1 h 17"/>
                  <a:gd name="T22" fmla="*/ 0 w 104"/>
                  <a:gd name="T23" fmla="*/ 1 h 17"/>
                  <a:gd name="T24" fmla="*/ 0 w 104"/>
                  <a:gd name="T25" fmla="*/ 1 h 17"/>
                  <a:gd name="T26" fmla="*/ 0 w 104"/>
                  <a:gd name="T27" fmla="*/ 1 h 17"/>
                  <a:gd name="T28" fmla="*/ 0 w 104"/>
                  <a:gd name="T29" fmla="*/ 1 h 17"/>
                  <a:gd name="T30" fmla="*/ 0 w 104"/>
                  <a:gd name="T31" fmla="*/ 1 h 17"/>
                  <a:gd name="T32" fmla="*/ 0 w 104"/>
                  <a:gd name="T33" fmla="*/ 1 h 17"/>
                  <a:gd name="T34" fmla="*/ 0 w 104"/>
                  <a:gd name="T35" fmla="*/ 1 h 17"/>
                  <a:gd name="T36" fmla="*/ 0 w 104"/>
                  <a:gd name="T37" fmla="*/ 1 h 17"/>
                  <a:gd name="T38" fmla="*/ 0 w 104"/>
                  <a:gd name="T39" fmla="*/ 1 h 17"/>
                  <a:gd name="T40" fmla="*/ 0 w 104"/>
                  <a:gd name="T41" fmla="*/ 1 h 17"/>
                  <a:gd name="T42" fmla="*/ 0 w 104"/>
                  <a:gd name="T43" fmla="*/ 1 h 17"/>
                  <a:gd name="T44" fmla="*/ 0 w 104"/>
                  <a:gd name="T45" fmla="*/ 1 h 17"/>
                  <a:gd name="T46" fmla="*/ 0 w 104"/>
                  <a:gd name="T47" fmla="*/ 1 h 17"/>
                  <a:gd name="T48" fmla="*/ 0 w 104"/>
                  <a:gd name="T49" fmla="*/ 1 h 17"/>
                  <a:gd name="T50" fmla="*/ 0 w 104"/>
                  <a:gd name="T51" fmla="*/ 1 h 17"/>
                  <a:gd name="T52" fmla="*/ 0 w 104"/>
                  <a:gd name="T53" fmla="*/ 1 h 17"/>
                  <a:gd name="T54" fmla="*/ 0 w 104"/>
                  <a:gd name="T55" fmla="*/ 1 h 17"/>
                  <a:gd name="T56" fmla="*/ 0 w 104"/>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
                  <a:gd name="T88" fmla="*/ 0 h 17"/>
                  <a:gd name="T89" fmla="*/ 104 w 104"/>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 h="17">
                    <a:moveTo>
                      <a:pt x="0" y="9"/>
                    </a:moveTo>
                    <a:lnTo>
                      <a:pt x="0" y="7"/>
                    </a:lnTo>
                    <a:lnTo>
                      <a:pt x="4" y="5"/>
                    </a:lnTo>
                    <a:lnTo>
                      <a:pt x="10" y="3"/>
                    </a:lnTo>
                    <a:lnTo>
                      <a:pt x="18" y="2"/>
                    </a:lnTo>
                    <a:lnTo>
                      <a:pt x="28" y="1"/>
                    </a:lnTo>
                    <a:lnTo>
                      <a:pt x="39" y="0"/>
                    </a:lnTo>
                    <a:lnTo>
                      <a:pt x="51" y="0"/>
                    </a:lnTo>
                    <a:lnTo>
                      <a:pt x="63" y="0"/>
                    </a:lnTo>
                    <a:lnTo>
                      <a:pt x="73" y="1"/>
                    </a:lnTo>
                    <a:lnTo>
                      <a:pt x="83" y="2"/>
                    </a:lnTo>
                    <a:lnTo>
                      <a:pt x="91" y="3"/>
                    </a:lnTo>
                    <a:lnTo>
                      <a:pt x="97" y="5"/>
                    </a:lnTo>
                    <a:lnTo>
                      <a:pt x="101" y="7"/>
                    </a:lnTo>
                    <a:lnTo>
                      <a:pt x="103" y="9"/>
                    </a:lnTo>
                    <a:lnTo>
                      <a:pt x="101" y="10"/>
                    </a:lnTo>
                    <a:lnTo>
                      <a:pt x="97" y="12"/>
                    </a:lnTo>
                    <a:lnTo>
                      <a:pt x="91" y="14"/>
                    </a:lnTo>
                    <a:lnTo>
                      <a:pt x="83" y="15"/>
                    </a:lnTo>
                    <a:lnTo>
                      <a:pt x="73" y="16"/>
                    </a:lnTo>
                    <a:lnTo>
                      <a:pt x="63" y="16"/>
                    </a:lnTo>
                    <a:lnTo>
                      <a:pt x="51" y="16"/>
                    </a:lnTo>
                    <a:lnTo>
                      <a:pt x="39" y="16"/>
                    </a:lnTo>
                    <a:lnTo>
                      <a:pt x="28" y="16"/>
                    </a:lnTo>
                    <a:lnTo>
                      <a:pt x="18" y="15"/>
                    </a:lnTo>
                    <a:lnTo>
                      <a:pt x="10" y="14"/>
                    </a:lnTo>
                    <a:lnTo>
                      <a:pt x="4" y="12"/>
                    </a:lnTo>
                    <a:lnTo>
                      <a:pt x="0" y="10"/>
                    </a:lnTo>
                    <a:lnTo>
                      <a:pt x="0" y="9"/>
                    </a:lnTo>
                  </a:path>
                </a:pathLst>
              </a:custGeom>
              <a:solidFill>
                <a:srgbClr val="FFFFFF"/>
              </a:solidFill>
              <a:ln w="12700" cap="rnd">
                <a:solidFill>
                  <a:schemeClr val="tx1"/>
                </a:solidFill>
                <a:round/>
                <a:headEnd/>
                <a:tailEnd/>
              </a:ln>
            </p:spPr>
            <p:txBody>
              <a:bodyPr/>
              <a:lstStyle/>
              <a:p>
                <a:endParaRPr lang="ja-JP" altLang="en-US"/>
              </a:p>
            </p:txBody>
          </p:sp>
          <p:sp>
            <p:nvSpPr>
              <p:cNvPr id="178438" name="Freeform 544"/>
              <p:cNvSpPr>
                <a:spLocks/>
              </p:cNvSpPr>
              <p:nvPr/>
            </p:nvSpPr>
            <p:spPr bwMode="auto">
              <a:xfrm>
                <a:off x="2204" y="3319"/>
                <a:ext cx="46" cy="10"/>
              </a:xfrm>
              <a:custGeom>
                <a:avLst/>
                <a:gdLst>
                  <a:gd name="T0" fmla="*/ 0 w 104"/>
                  <a:gd name="T1" fmla="*/ 1 h 17"/>
                  <a:gd name="T2" fmla="*/ 0 w 104"/>
                  <a:gd name="T3" fmla="*/ 1 h 17"/>
                  <a:gd name="T4" fmla="*/ 0 w 104"/>
                  <a:gd name="T5" fmla="*/ 1 h 17"/>
                  <a:gd name="T6" fmla="*/ 0 w 104"/>
                  <a:gd name="T7" fmla="*/ 1 h 17"/>
                  <a:gd name="T8" fmla="*/ 0 w 104"/>
                  <a:gd name="T9" fmla="*/ 1 h 17"/>
                  <a:gd name="T10" fmla="*/ 0 w 104"/>
                  <a:gd name="T11" fmla="*/ 1 h 17"/>
                  <a:gd name="T12" fmla="*/ 0 w 104"/>
                  <a:gd name="T13" fmla="*/ 0 h 17"/>
                  <a:gd name="T14" fmla="*/ 0 w 104"/>
                  <a:gd name="T15" fmla="*/ 0 h 17"/>
                  <a:gd name="T16" fmla="*/ 0 w 104"/>
                  <a:gd name="T17" fmla="*/ 0 h 17"/>
                  <a:gd name="T18" fmla="*/ 0 w 104"/>
                  <a:gd name="T19" fmla="*/ 1 h 17"/>
                  <a:gd name="T20" fmla="*/ 0 w 104"/>
                  <a:gd name="T21" fmla="*/ 1 h 17"/>
                  <a:gd name="T22" fmla="*/ 0 w 104"/>
                  <a:gd name="T23" fmla="*/ 1 h 17"/>
                  <a:gd name="T24" fmla="*/ 0 w 104"/>
                  <a:gd name="T25" fmla="*/ 1 h 17"/>
                  <a:gd name="T26" fmla="*/ 0 w 104"/>
                  <a:gd name="T27" fmla="*/ 1 h 17"/>
                  <a:gd name="T28" fmla="*/ 0 w 104"/>
                  <a:gd name="T29" fmla="*/ 1 h 17"/>
                  <a:gd name="T30" fmla="*/ 0 w 104"/>
                  <a:gd name="T31" fmla="*/ 1 h 17"/>
                  <a:gd name="T32" fmla="*/ 0 w 104"/>
                  <a:gd name="T33" fmla="*/ 1 h 17"/>
                  <a:gd name="T34" fmla="*/ 0 w 104"/>
                  <a:gd name="T35" fmla="*/ 1 h 17"/>
                  <a:gd name="T36" fmla="*/ 0 w 104"/>
                  <a:gd name="T37" fmla="*/ 1 h 17"/>
                  <a:gd name="T38" fmla="*/ 0 w 104"/>
                  <a:gd name="T39" fmla="*/ 1 h 17"/>
                  <a:gd name="T40" fmla="*/ 0 w 104"/>
                  <a:gd name="T41" fmla="*/ 1 h 17"/>
                  <a:gd name="T42" fmla="*/ 0 w 104"/>
                  <a:gd name="T43" fmla="*/ 1 h 17"/>
                  <a:gd name="T44" fmla="*/ 0 w 104"/>
                  <a:gd name="T45" fmla="*/ 1 h 17"/>
                  <a:gd name="T46" fmla="*/ 0 w 104"/>
                  <a:gd name="T47" fmla="*/ 1 h 17"/>
                  <a:gd name="T48" fmla="*/ 0 w 104"/>
                  <a:gd name="T49" fmla="*/ 1 h 17"/>
                  <a:gd name="T50" fmla="*/ 0 w 104"/>
                  <a:gd name="T51" fmla="*/ 1 h 17"/>
                  <a:gd name="T52" fmla="*/ 0 w 104"/>
                  <a:gd name="T53" fmla="*/ 1 h 17"/>
                  <a:gd name="T54" fmla="*/ 0 w 104"/>
                  <a:gd name="T55" fmla="*/ 1 h 17"/>
                  <a:gd name="T56" fmla="*/ 0 w 104"/>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
                  <a:gd name="T88" fmla="*/ 0 h 17"/>
                  <a:gd name="T89" fmla="*/ 104 w 104"/>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 h="17">
                    <a:moveTo>
                      <a:pt x="0" y="8"/>
                    </a:moveTo>
                    <a:lnTo>
                      <a:pt x="0" y="7"/>
                    </a:lnTo>
                    <a:lnTo>
                      <a:pt x="4" y="5"/>
                    </a:lnTo>
                    <a:lnTo>
                      <a:pt x="11" y="3"/>
                    </a:lnTo>
                    <a:lnTo>
                      <a:pt x="18" y="2"/>
                    </a:lnTo>
                    <a:lnTo>
                      <a:pt x="28" y="1"/>
                    </a:lnTo>
                    <a:lnTo>
                      <a:pt x="39" y="0"/>
                    </a:lnTo>
                    <a:lnTo>
                      <a:pt x="51" y="0"/>
                    </a:lnTo>
                    <a:lnTo>
                      <a:pt x="63" y="0"/>
                    </a:lnTo>
                    <a:lnTo>
                      <a:pt x="73" y="1"/>
                    </a:lnTo>
                    <a:lnTo>
                      <a:pt x="82" y="2"/>
                    </a:lnTo>
                    <a:lnTo>
                      <a:pt x="90" y="3"/>
                    </a:lnTo>
                    <a:lnTo>
                      <a:pt x="98" y="5"/>
                    </a:lnTo>
                    <a:lnTo>
                      <a:pt x="102" y="7"/>
                    </a:lnTo>
                    <a:lnTo>
                      <a:pt x="103" y="8"/>
                    </a:lnTo>
                    <a:lnTo>
                      <a:pt x="102" y="10"/>
                    </a:lnTo>
                    <a:lnTo>
                      <a:pt x="98" y="13"/>
                    </a:lnTo>
                    <a:lnTo>
                      <a:pt x="90" y="14"/>
                    </a:lnTo>
                    <a:lnTo>
                      <a:pt x="82" y="15"/>
                    </a:lnTo>
                    <a:lnTo>
                      <a:pt x="73" y="16"/>
                    </a:lnTo>
                    <a:lnTo>
                      <a:pt x="63" y="16"/>
                    </a:lnTo>
                    <a:lnTo>
                      <a:pt x="51" y="16"/>
                    </a:lnTo>
                    <a:lnTo>
                      <a:pt x="39" y="16"/>
                    </a:lnTo>
                    <a:lnTo>
                      <a:pt x="28" y="16"/>
                    </a:lnTo>
                    <a:lnTo>
                      <a:pt x="18" y="15"/>
                    </a:lnTo>
                    <a:lnTo>
                      <a:pt x="11" y="14"/>
                    </a:lnTo>
                    <a:lnTo>
                      <a:pt x="4" y="13"/>
                    </a:lnTo>
                    <a:lnTo>
                      <a:pt x="0" y="10"/>
                    </a:lnTo>
                    <a:lnTo>
                      <a:pt x="0" y="8"/>
                    </a:lnTo>
                  </a:path>
                </a:pathLst>
              </a:custGeom>
              <a:solidFill>
                <a:srgbClr val="FFFFFF"/>
              </a:solidFill>
              <a:ln w="12700" cap="rnd">
                <a:solidFill>
                  <a:schemeClr val="tx1"/>
                </a:solidFill>
                <a:round/>
                <a:headEnd/>
                <a:tailEnd/>
              </a:ln>
            </p:spPr>
            <p:txBody>
              <a:bodyPr/>
              <a:lstStyle/>
              <a:p>
                <a:endParaRPr lang="ja-JP" altLang="en-US"/>
              </a:p>
            </p:txBody>
          </p:sp>
          <p:sp>
            <p:nvSpPr>
              <p:cNvPr id="178439" name="Freeform 545"/>
              <p:cNvSpPr>
                <a:spLocks/>
              </p:cNvSpPr>
              <p:nvPr/>
            </p:nvSpPr>
            <p:spPr bwMode="auto">
              <a:xfrm>
                <a:off x="2011" y="3319"/>
                <a:ext cx="46" cy="10"/>
              </a:xfrm>
              <a:custGeom>
                <a:avLst/>
                <a:gdLst>
                  <a:gd name="T0" fmla="*/ 0 w 104"/>
                  <a:gd name="T1" fmla="*/ 1 h 17"/>
                  <a:gd name="T2" fmla="*/ 0 w 104"/>
                  <a:gd name="T3" fmla="*/ 1 h 17"/>
                  <a:gd name="T4" fmla="*/ 0 w 104"/>
                  <a:gd name="T5" fmla="*/ 1 h 17"/>
                  <a:gd name="T6" fmla="*/ 0 w 104"/>
                  <a:gd name="T7" fmla="*/ 1 h 17"/>
                  <a:gd name="T8" fmla="*/ 0 w 104"/>
                  <a:gd name="T9" fmla="*/ 1 h 17"/>
                  <a:gd name="T10" fmla="*/ 0 w 104"/>
                  <a:gd name="T11" fmla="*/ 1 h 17"/>
                  <a:gd name="T12" fmla="*/ 0 w 104"/>
                  <a:gd name="T13" fmla="*/ 0 h 17"/>
                  <a:gd name="T14" fmla="*/ 0 w 104"/>
                  <a:gd name="T15" fmla="*/ 0 h 17"/>
                  <a:gd name="T16" fmla="*/ 0 w 104"/>
                  <a:gd name="T17" fmla="*/ 0 h 17"/>
                  <a:gd name="T18" fmla="*/ 0 w 104"/>
                  <a:gd name="T19" fmla="*/ 1 h 17"/>
                  <a:gd name="T20" fmla="*/ 0 w 104"/>
                  <a:gd name="T21" fmla="*/ 1 h 17"/>
                  <a:gd name="T22" fmla="*/ 0 w 104"/>
                  <a:gd name="T23" fmla="*/ 1 h 17"/>
                  <a:gd name="T24" fmla="*/ 0 w 104"/>
                  <a:gd name="T25" fmla="*/ 1 h 17"/>
                  <a:gd name="T26" fmla="*/ 0 w 104"/>
                  <a:gd name="T27" fmla="*/ 1 h 17"/>
                  <a:gd name="T28" fmla="*/ 0 w 104"/>
                  <a:gd name="T29" fmla="*/ 1 h 17"/>
                  <a:gd name="T30" fmla="*/ 0 w 104"/>
                  <a:gd name="T31" fmla="*/ 1 h 17"/>
                  <a:gd name="T32" fmla="*/ 0 w 104"/>
                  <a:gd name="T33" fmla="*/ 1 h 17"/>
                  <a:gd name="T34" fmla="*/ 0 w 104"/>
                  <a:gd name="T35" fmla="*/ 1 h 17"/>
                  <a:gd name="T36" fmla="*/ 0 w 104"/>
                  <a:gd name="T37" fmla="*/ 1 h 17"/>
                  <a:gd name="T38" fmla="*/ 0 w 104"/>
                  <a:gd name="T39" fmla="*/ 1 h 17"/>
                  <a:gd name="T40" fmla="*/ 0 w 104"/>
                  <a:gd name="T41" fmla="*/ 1 h 17"/>
                  <a:gd name="T42" fmla="*/ 0 w 104"/>
                  <a:gd name="T43" fmla="*/ 1 h 17"/>
                  <a:gd name="T44" fmla="*/ 0 w 104"/>
                  <a:gd name="T45" fmla="*/ 1 h 17"/>
                  <a:gd name="T46" fmla="*/ 0 w 104"/>
                  <a:gd name="T47" fmla="*/ 1 h 17"/>
                  <a:gd name="T48" fmla="*/ 0 w 104"/>
                  <a:gd name="T49" fmla="*/ 1 h 17"/>
                  <a:gd name="T50" fmla="*/ 0 w 104"/>
                  <a:gd name="T51" fmla="*/ 1 h 17"/>
                  <a:gd name="T52" fmla="*/ 0 w 104"/>
                  <a:gd name="T53" fmla="*/ 1 h 17"/>
                  <a:gd name="T54" fmla="*/ 0 w 104"/>
                  <a:gd name="T55" fmla="*/ 1 h 17"/>
                  <a:gd name="T56" fmla="*/ 0 w 104"/>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
                  <a:gd name="T88" fmla="*/ 0 h 17"/>
                  <a:gd name="T89" fmla="*/ 104 w 104"/>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 h="17">
                    <a:moveTo>
                      <a:pt x="0" y="8"/>
                    </a:moveTo>
                    <a:lnTo>
                      <a:pt x="1" y="7"/>
                    </a:lnTo>
                    <a:lnTo>
                      <a:pt x="4" y="5"/>
                    </a:lnTo>
                    <a:lnTo>
                      <a:pt x="10" y="3"/>
                    </a:lnTo>
                    <a:lnTo>
                      <a:pt x="18" y="2"/>
                    </a:lnTo>
                    <a:lnTo>
                      <a:pt x="28" y="1"/>
                    </a:lnTo>
                    <a:lnTo>
                      <a:pt x="39" y="0"/>
                    </a:lnTo>
                    <a:lnTo>
                      <a:pt x="51" y="0"/>
                    </a:lnTo>
                    <a:lnTo>
                      <a:pt x="62" y="0"/>
                    </a:lnTo>
                    <a:lnTo>
                      <a:pt x="73" y="1"/>
                    </a:lnTo>
                    <a:lnTo>
                      <a:pt x="83" y="2"/>
                    </a:lnTo>
                    <a:lnTo>
                      <a:pt x="91" y="3"/>
                    </a:lnTo>
                    <a:lnTo>
                      <a:pt x="97" y="5"/>
                    </a:lnTo>
                    <a:lnTo>
                      <a:pt x="101" y="7"/>
                    </a:lnTo>
                    <a:lnTo>
                      <a:pt x="103" y="8"/>
                    </a:lnTo>
                    <a:lnTo>
                      <a:pt x="101" y="10"/>
                    </a:lnTo>
                    <a:lnTo>
                      <a:pt x="97" y="13"/>
                    </a:lnTo>
                    <a:lnTo>
                      <a:pt x="91" y="14"/>
                    </a:lnTo>
                    <a:lnTo>
                      <a:pt x="83" y="15"/>
                    </a:lnTo>
                    <a:lnTo>
                      <a:pt x="73" y="16"/>
                    </a:lnTo>
                    <a:lnTo>
                      <a:pt x="62" y="16"/>
                    </a:lnTo>
                    <a:lnTo>
                      <a:pt x="51" y="16"/>
                    </a:lnTo>
                    <a:lnTo>
                      <a:pt x="39" y="16"/>
                    </a:lnTo>
                    <a:lnTo>
                      <a:pt x="28" y="16"/>
                    </a:lnTo>
                    <a:lnTo>
                      <a:pt x="18" y="15"/>
                    </a:lnTo>
                    <a:lnTo>
                      <a:pt x="10" y="14"/>
                    </a:lnTo>
                    <a:lnTo>
                      <a:pt x="4" y="13"/>
                    </a:lnTo>
                    <a:lnTo>
                      <a:pt x="1" y="10"/>
                    </a:lnTo>
                    <a:lnTo>
                      <a:pt x="0" y="8"/>
                    </a:lnTo>
                  </a:path>
                </a:pathLst>
              </a:custGeom>
              <a:solidFill>
                <a:srgbClr val="FFFFFF"/>
              </a:solidFill>
              <a:ln w="12700" cap="rnd">
                <a:solidFill>
                  <a:schemeClr val="tx1"/>
                </a:solidFill>
                <a:round/>
                <a:headEnd/>
                <a:tailEnd/>
              </a:ln>
            </p:spPr>
            <p:txBody>
              <a:bodyPr/>
              <a:lstStyle/>
              <a:p>
                <a:endParaRPr lang="ja-JP" altLang="en-US"/>
              </a:p>
            </p:txBody>
          </p:sp>
          <p:sp>
            <p:nvSpPr>
              <p:cNvPr id="178440" name="Freeform 546"/>
              <p:cNvSpPr>
                <a:spLocks/>
              </p:cNvSpPr>
              <p:nvPr/>
            </p:nvSpPr>
            <p:spPr bwMode="auto">
              <a:xfrm>
                <a:off x="2044" y="3296"/>
                <a:ext cx="46" cy="9"/>
              </a:xfrm>
              <a:custGeom>
                <a:avLst/>
                <a:gdLst>
                  <a:gd name="T0" fmla="*/ 0 w 105"/>
                  <a:gd name="T1" fmla="*/ 1 h 17"/>
                  <a:gd name="T2" fmla="*/ 0 w 105"/>
                  <a:gd name="T3" fmla="*/ 1 h 17"/>
                  <a:gd name="T4" fmla="*/ 0 w 105"/>
                  <a:gd name="T5" fmla="*/ 1 h 17"/>
                  <a:gd name="T6" fmla="*/ 0 w 105"/>
                  <a:gd name="T7" fmla="*/ 1 h 17"/>
                  <a:gd name="T8" fmla="*/ 0 w 105"/>
                  <a:gd name="T9" fmla="*/ 1 h 17"/>
                  <a:gd name="T10" fmla="*/ 0 w 105"/>
                  <a:gd name="T11" fmla="*/ 1 h 17"/>
                  <a:gd name="T12" fmla="*/ 0 w 105"/>
                  <a:gd name="T13" fmla="*/ 0 h 17"/>
                  <a:gd name="T14" fmla="*/ 0 w 105"/>
                  <a:gd name="T15" fmla="*/ 0 h 17"/>
                  <a:gd name="T16" fmla="*/ 0 w 105"/>
                  <a:gd name="T17" fmla="*/ 0 h 17"/>
                  <a:gd name="T18" fmla="*/ 0 w 105"/>
                  <a:gd name="T19" fmla="*/ 1 h 17"/>
                  <a:gd name="T20" fmla="*/ 0 w 105"/>
                  <a:gd name="T21" fmla="*/ 1 h 17"/>
                  <a:gd name="T22" fmla="*/ 0 w 105"/>
                  <a:gd name="T23" fmla="*/ 1 h 17"/>
                  <a:gd name="T24" fmla="*/ 0 w 105"/>
                  <a:gd name="T25" fmla="*/ 1 h 17"/>
                  <a:gd name="T26" fmla="*/ 0 w 105"/>
                  <a:gd name="T27" fmla="*/ 1 h 17"/>
                  <a:gd name="T28" fmla="*/ 0 w 105"/>
                  <a:gd name="T29" fmla="*/ 1 h 17"/>
                  <a:gd name="T30" fmla="*/ 0 w 105"/>
                  <a:gd name="T31" fmla="*/ 1 h 17"/>
                  <a:gd name="T32" fmla="*/ 0 w 105"/>
                  <a:gd name="T33" fmla="*/ 1 h 17"/>
                  <a:gd name="T34" fmla="*/ 0 w 105"/>
                  <a:gd name="T35" fmla="*/ 1 h 17"/>
                  <a:gd name="T36" fmla="*/ 0 w 105"/>
                  <a:gd name="T37" fmla="*/ 1 h 17"/>
                  <a:gd name="T38" fmla="*/ 0 w 105"/>
                  <a:gd name="T39" fmla="*/ 1 h 17"/>
                  <a:gd name="T40" fmla="*/ 0 w 105"/>
                  <a:gd name="T41" fmla="*/ 1 h 17"/>
                  <a:gd name="T42" fmla="*/ 0 w 105"/>
                  <a:gd name="T43" fmla="*/ 1 h 17"/>
                  <a:gd name="T44" fmla="*/ 0 w 105"/>
                  <a:gd name="T45" fmla="*/ 1 h 17"/>
                  <a:gd name="T46" fmla="*/ 0 w 105"/>
                  <a:gd name="T47" fmla="*/ 1 h 17"/>
                  <a:gd name="T48" fmla="*/ 0 w 105"/>
                  <a:gd name="T49" fmla="*/ 1 h 17"/>
                  <a:gd name="T50" fmla="*/ 0 w 105"/>
                  <a:gd name="T51" fmla="*/ 1 h 17"/>
                  <a:gd name="T52" fmla="*/ 0 w 105"/>
                  <a:gd name="T53" fmla="*/ 1 h 17"/>
                  <a:gd name="T54" fmla="*/ 0 w 105"/>
                  <a:gd name="T55" fmla="*/ 1 h 17"/>
                  <a:gd name="T56" fmla="*/ 0 w 105"/>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5"/>
                  <a:gd name="T88" fmla="*/ 0 h 17"/>
                  <a:gd name="T89" fmla="*/ 105 w 105"/>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5" h="17">
                    <a:moveTo>
                      <a:pt x="0" y="9"/>
                    </a:moveTo>
                    <a:lnTo>
                      <a:pt x="1" y="7"/>
                    </a:lnTo>
                    <a:lnTo>
                      <a:pt x="5" y="5"/>
                    </a:lnTo>
                    <a:lnTo>
                      <a:pt x="11" y="3"/>
                    </a:lnTo>
                    <a:lnTo>
                      <a:pt x="19" y="2"/>
                    </a:lnTo>
                    <a:lnTo>
                      <a:pt x="29" y="1"/>
                    </a:lnTo>
                    <a:lnTo>
                      <a:pt x="41" y="0"/>
                    </a:lnTo>
                    <a:lnTo>
                      <a:pt x="52" y="0"/>
                    </a:lnTo>
                    <a:lnTo>
                      <a:pt x="64" y="0"/>
                    </a:lnTo>
                    <a:lnTo>
                      <a:pt x="74" y="1"/>
                    </a:lnTo>
                    <a:lnTo>
                      <a:pt x="85" y="2"/>
                    </a:lnTo>
                    <a:lnTo>
                      <a:pt x="93" y="3"/>
                    </a:lnTo>
                    <a:lnTo>
                      <a:pt x="99" y="5"/>
                    </a:lnTo>
                    <a:lnTo>
                      <a:pt x="103" y="7"/>
                    </a:lnTo>
                    <a:lnTo>
                      <a:pt x="104" y="9"/>
                    </a:lnTo>
                    <a:lnTo>
                      <a:pt x="103" y="10"/>
                    </a:lnTo>
                    <a:lnTo>
                      <a:pt x="99" y="13"/>
                    </a:lnTo>
                    <a:lnTo>
                      <a:pt x="93" y="14"/>
                    </a:lnTo>
                    <a:lnTo>
                      <a:pt x="85" y="15"/>
                    </a:lnTo>
                    <a:lnTo>
                      <a:pt x="74" y="16"/>
                    </a:lnTo>
                    <a:lnTo>
                      <a:pt x="64" y="16"/>
                    </a:lnTo>
                    <a:lnTo>
                      <a:pt x="52" y="16"/>
                    </a:lnTo>
                    <a:lnTo>
                      <a:pt x="41" y="16"/>
                    </a:lnTo>
                    <a:lnTo>
                      <a:pt x="29" y="16"/>
                    </a:lnTo>
                    <a:lnTo>
                      <a:pt x="19" y="15"/>
                    </a:lnTo>
                    <a:lnTo>
                      <a:pt x="11" y="14"/>
                    </a:lnTo>
                    <a:lnTo>
                      <a:pt x="5" y="13"/>
                    </a:lnTo>
                    <a:lnTo>
                      <a:pt x="1" y="10"/>
                    </a:lnTo>
                    <a:lnTo>
                      <a:pt x="0" y="9"/>
                    </a:lnTo>
                  </a:path>
                </a:pathLst>
              </a:custGeom>
              <a:solidFill>
                <a:srgbClr val="FFFFFF"/>
              </a:solidFill>
              <a:ln w="12700" cap="rnd">
                <a:solidFill>
                  <a:schemeClr val="tx1"/>
                </a:solidFill>
                <a:round/>
                <a:headEnd/>
                <a:tailEnd/>
              </a:ln>
            </p:spPr>
            <p:txBody>
              <a:bodyPr/>
              <a:lstStyle/>
              <a:p>
                <a:endParaRPr lang="ja-JP" altLang="en-US"/>
              </a:p>
            </p:txBody>
          </p:sp>
          <p:sp>
            <p:nvSpPr>
              <p:cNvPr id="178441" name="Freeform 547"/>
              <p:cNvSpPr>
                <a:spLocks/>
              </p:cNvSpPr>
              <p:nvPr/>
            </p:nvSpPr>
            <p:spPr bwMode="auto">
              <a:xfrm>
                <a:off x="2188" y="3296"/>
                <a:ext cx="45" cy="9"/>
              </a:xfrm>
              <a:custGeom>
                <a:avLst/>
                <a:gdLst>
                  <a:gd name="T0" fmla="*/ 0 w 104"/>
                  <a:gd name="T1" fmla="*/ 1 h 17"/>
                  <a:gd name="T2" fmla="*/ 0 w 104"/>
                  <a:gd name="T3" fmla="*/ 1 h 17"/>
                  <a:gd name="T4" fmla="*/ 0 w 104"/>
                  <a:gd name="T5" fmla="*/ 1 h 17"/>
                  <a:gd name="T6" fmla="*/ 0 w 104"/>
                  <a:gd name="T7" fmla="*/ 1 h 17"/>
                  <a:gd name="T8" fmla="*/ 0 w 104"/>
                  <a:gd name="T9" fmla="*/ 1 h 17"/>
                  <a:gd name="T10" fmla="*/ 0 w 104"/>
                  <a:gd name="T11" fmla="*/ 1 h 17"/>
                  <a:gd name="T12" fmla="*/ 0 w 104"/>
                  <a:gd name="T13" fmla="*/ 0 h 17"/>
                  <a:gd name="T14" fmla="*/ 0 w 104"/>
                  <a:gd name="T15" fmla="*/ 0 h 17"/>
                  <a:gd name="T16" fmla="*/ 0 w 104"/>
                  <a:gd name="T17" fmla="*/ 0 h 17"/>
                  <a:gd name="T18" fmla="*/ 0 w 104"/>
                  <a:gd name="T19" fmla="*/ 1 h 17"/>
                  <a:gd name="T20" fmla="*/ 0 w 104"/>
                  <a:gd name="T21" fmla="*/ 1 h 17"/>
                  <a:gd name="T22" fmla="*/ 0 w 104"/>
                  <a:gd name="T23" fmla="*/ 1 h 17"/>
                  <a:gd name="T24" fmla="*/ 0 w 104"/>
                  <a:gd name="T25" fmla="*/ 1 h 17"/>
                  <a:gd name="T26" fmla="*/ 0 w 104"/>
                  <a:gd name="T27" fmla="*/ 1 h 17"/>
                  <a:gd name="T28" fmla="*/ 0 w 104"/>
                  <a:gd name="T29" fmla="*/ 1 h 17"/>
                  <a:gd name="T30" fmla="*/ 0 w 104"/>
                  <a:gd name="T31" fmla="*/ 1 h 17"/>
                  <a:gd name="T32" fmla="*/ 0 w 104"/>
                  <a:gd name="T33" fmla="*/ 1 h 17"/>
                  <a:gd name="T34" fmla="*/ 0 w 104"/>
                  <a:gd name="T35" fmla="*/ 1 h 17"/>
                  <a:gd name="T36" fmla="*/ 0 w 104"/>
                  <a:gd name="T37" fmla="*/ 1 h 17"/>
                  <a:gd name="T38" fmla="*/ 0 w 104"/>
                  <a:gd name="T39" fmla="*/ 1 h 17"/>
                  <a:gd name="T40" fmla="*/ 0 w 104"/>
                  <a:gd name="T41" fmla="*/ 1 h 17"/>
                  <a:gd name="T42" fmla="*/ 0 w 104"/>
                  <a:gd name="T43" fmla="*/ 1 h 17"/>
                  <a:gd name="T44" fmla="*/ 0 w 104"/>
                  <a:gd name="T45" fmla="*/ 1 h 17"/>
                  <a:gd name="T46" fmla="*/ 0 w 104"/>
                  <a:gd name="T47" fmla="*/ 1 h 17"/>
                  <a:gd name="T48" fmla="*/ 0 w 104"/>
                  <a:gd name="T49" fmla="*/ 1 h 17"/>
                  <a:gd name="T50" fmla="*/ 0 w 104"/>
                  <a:gd name="T51" fmla="*/ 1 h 17"/>
                  <a:gd name="T52" fmla="*/ 0 w 104"/>
                  <a:gd name="T53" fmla="*/ 1 h 17"/>
                  <a:gd name="T54" fmla="*/ 0 w 104"/>
                  <a:gd name="T55" fmla="*/ 1 h 17"/>
                  <a:gd name="T56" fmla="*/ 0 w 104"/>
                  <a:gd name="T57" fmla="*/ 1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
                  <a:gd name="T88" fmla="*/ 0 h 17"/>
                  <a:gd name="T89" fmla="*/ 104 w 104"/>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 h="17">
                    <a:moveTo>
                      <a:pt x="0" y="9"/>
                    </a:moveTo>
                    <a:lnTo>
                      <a:pt x="0" y="7"/>
                    </a:lnTo>
                    <a:lnTo>
                      <a:pt x="4" y="5"/>
                    </a:lnTo>
                    <a:lnTo>
                      <a:pt x="10" y="3"/>
                    </a:lnTo>
                    <a:lnTo>
                      <a:pt x="18" y="2"/>
                    </a:lnTo>
                    <a:lnTo>
                      <a:pt x="29" y="1"/>
                    </a:lnTo>
                    <a:lnTo>
                      <a:pt x="39" y="0"/>
                    </a:lnTo>
                    <a:lnTo>
                      <a:pt x="51" y="0"/>
                    </a:lnTo>
                    <a:lnTo>
                      <a:pt x="63" y="0"/>
                    </a:lnTo>
                    <a:lnTo>
                      <a:pt x="74" y="1"/>
                    </a:lnTo>
                    <a:lnTo>
                      <a:pt x="84" y="2"/>
                    </a:lnTo>
                    <a:lnTo>
                      <a:pt x="92" y="3"/>
                    </a:lnTo>
                    <a:lnTo>
                      <a:pt x="98" y="5"/>
                    </a:lnTo>
                    <a:lnTo>
                      <a:pt x="101" y="7"/>
                    </a:lnTo>
                    <a:lnTo>
                      <a:pt x="103" y="9"/>
                    </a:lnTo>
                    <a:lnTo>
                      <a:pt x="101" y="10"/>
                    </a:lnTo>
                    <a:lnTo>
                      <a:pt x="98" y="13"/>
                    </a:lnTo>
                    <a:lnTo>
                      <a:pt x="92" y="14"/>
                    </a:lnTo>
                    <a:lnTo>
                      <a:pt x="84" y="15"/>
                    </a:lnTo>
                    <a:lnTo>
                      <a:pt x="74" y="16"/>
                    </a:lnTo>
                    <a:lnTo>
                      <a:pt x="63" y="16"/>
                    </a:lnTo>
                    <a:lnTo>
                      <a:pt x="51" y="16"/>
                    </a:lnTo>
                    <a:lnTo>
                      <a:pt x="39" y="16"/>
                    </a:lnTo>
                    <a:lnTo>
                      <a:pt x="29" y="16"/>
                    </a:lnTo>
                    <a:lnTo>
                      <a:pt x="18" y="15"/>
                    </a:lnTo>
                    <a:lnTo>
                      <a:pt x="10" y="14"/>
                    </a:lnTo>
                    <a:lnTo>
                      <a:pt x="4" y="13"/>
                    </a:lnTo>
                    <a:lnTo>
                      <a:pt x="0" y="10"/>
                    </a:lnTo>
                    <a:lnTo>
                      <a:pt x="0" y="9"/>
                    </a:lnTo>
                  </a:path>
                </a:pathLst>
              </a:custGeom>
              <a:solidFill>
                <a:srgbClr val="FFFFFF"/>
              </a:solidFill>
              <a:ln w="12700" cap="rnd">
                <a:solidFill>
                  <a:schemeClr val="tx1"/>
                </a:solidFill>
                <a:round/>
                <a:headEnd/>
                <a:tailEnd/>
              </a:ln>
            </p:spPr>
            <p:txBody>
              <a:bodyPr/>
              <a:lstStyle/>
              <a:p>
                <a:endParaRPr lang="ja-JP" altLang="en-US"/>
              </a:p>
            </p:txBody>
          </p:sp>
          <p:sp>
            <p:nvSpPr>
              <p:cNvPr id="178442" name="Freeform 548"/>
              <p:cNvSpPr>
                <a:spLocks/>
              </p:cNvSpPr>
              <p:nvPr/>
            </p:nvSpPr>
            <p:spPr bwMode="auto">
              <a:xfrm>
                <a:off x="2098" y="3355"/>
                <a:ext cx="8" cy="10"/>
              </a:xfrm>
              <a:custGeom>
                <a:avLst/>
                <a:gdLst>
                  <a:gd name="T0" fmla="*/ 0 w 19"/>
                  <a:gd name="T1" fmla="*/ 1 h 18"/>
                  <a:gd name="T2" fmla="*/ 0 w 19"/>
                  <a:gd name="T3" fmla="*/ 1 h 18"/>
                  <a:gd name="T4" fmla="*/ 0 w 19"/>
                  <a:gd name="T5" fmla="*/ 0 h 18"/>
                  <a:gd name="T6" fmla="*/ 0 w 19"/>
                  <a:gd name="T7" fmla="*/ 0 h 18"/>
                  <a:gd name="T8" fmla="*/ 0 w 19"/>
                  <a:gd name="T9" fmla="*/ 1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18" y="17"/>
                    </a:moveTo>
                    <a:lnTo>
                      <a:pt x="0" y="17"/>
                    </a:lnTo>
                    <a:lnTo>
                      <a:pt x="0" y="0"/>
                    </a:lnTo>
                    <a:lnTo>
                      <a:pt x="18" y="0"/>
                    </a:lnTo>
                    <a:lnTo>
                      <a:pt x="18" y="17"/>
                    </a:lnTo>
                  </a:path>
                </a:pathLst>
              </a:custGeom>
              <a:solidFill>
                <a:srgbClr val="FFFFFF"/>
              </a:solidFill>
              <a:ln w="9525" cap="rnd">
                <a:solidFill>
                  <a:schemeClr val="tx1"/>
                </a:solidFill>
                <a:round/>
                <a:headEnd/>
                <a:tailEnd/>
              </a:ln>
            </p:spPr>
            <p:txBody>
              <a:bodyPr/>
              <a:lstStyle/>
              <a:p>
                <a:endParaRPr lang="ja-JP" altLang="en-US"/>
              </a:p>
            </p:txBody>
          </p:sp>
          <p:sp>
            <p:nvSpPr>
              <p:cNvPr id="178443" name="Freeform 549"/>
              <p:cNvSpPr>
                <a:spLocks/>
              </p:cNvSpPr>
              <p:nvPr/>
            </p:nvSpPr>
            <p:spPr bwMode="auto">
              <a:xfrm>
                <a:off x="2170" y="3356"/>
                <a:ext cx="8" cy="9"/>
              </a:xfrm>
              <a:custGeom>
                <a:avLst/>
                <a:gdLst>
                  <a:gd name="T0" fmla="*/ 0 w 20"/>
                  <a:gd name="T1" fmla="*/ 1 h 17"/>
                  <a:gd name="T2" fmla="*/ 0 w 20"/>
                  <a:gd name="T3" fmla="*/ 1 h 17"/>
                  <a:gd name="T4" fmla="*/ 0 w 20"/>
                  <a:gd name="T5" fmla="*/ 0 h 17"/>
                  <a:gd name="T6" fmla="*/ 0 w 20"/>
                  <a:gd name="T7" fmla="*/ 0 h 17"/>
                  <a:gd name="T8" fmla="*/ 0 w 20"/>
                  <a:gd name="T9" fmla="*/ 1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19" y="16"/>
                    </a:moveTo>
                    <a:lnTo>
                      <a:pt x="0" y="16"/>
                    </a:lnTo>
                    <a:lnTo>
                      <a:pt x="0" y="0"/>
                    </a:lnTo>
                    <a:lnTo>
                      <a:pt x="19" y="0"/>
                    </a:lnTo>
                    <a:lnTo>
                      <a:pt x="19" y="16"/>
                    </a:lnTo>
                  </a:path>
                </a:pathLst>
              </a:custGeom>
              <a:solidFill>
                <a:srgbClr val="FFFFFF"/>
              </a:solidFill>
              <a:ln w="9525" cap="rnd">
                <a:solidFill>
                  <a:schemeClr val="tx1"/>
                </a:solidFill>
                <a:round/>
                <a:headEnd/>
                <a:tailEnd/>
              </a:ln>
            </p:spPr>
            <p:txBody>
              <a:bodyPr/>
              <a:lstStyle/>
              <a:p>
                <a:endParaRPr lang="ja-JP" altLang="en-US"/>
              </a:p>
            </p:txBody>
          </p:sp>
          <p:sp>
            <p:nvSpPr>
              <p:cNvPr id="178444" name="Freeform 550"/>
              <p:cNvSpPr>
                <a:spLocks/>
              </p:cNvSpPr>
              <p:nvPr/>
            </p:nvSpPr>
            <p:spPr bwMode="auto">
              <a:xfrm>
                <a:off x="2096" y="3275"/>
                <a:ext cx="79" cy="9"/>
              </a:xfrm>
              <a:custGeom>
                <a:avLst/>
                <a:gdLst>
                  <a:gd name="T0" fmla="*/ 0 w 178"/>
                  <a:gd name="T1" fmla="*/ 0 h 17"/>
                  <a:gd name="T2" fmla="*/ 0 w 178"/>
                  <a:gd name="T3" fmla="*/ 1 h 17"/>
                  <a:gd name="T4" fmla="*/ 0 w 178"/>
                  <a:gd name="T5" fmla="*/ 1 h 17"/>
                  <a:gd name="T6" fmla="*/ 0 w 178"/>
                  <a:gd name="T7" fmla="*/ 1 h 17"/>
                  <a:gd name="T8" fmla="*/ 0 w 178"/>
                  <a:gd name="T9" fmla="*/ 1 h 17"/>
                  <a:gd name="T10" fmla="*/ 0 w 178"/>
                  <a:gd name="T11" fmla="*/ 1 h 17"/>
                  <a:gd name="T12" fmla="*/ 0 w 178"/>
                  <a:gd name="T13" fmla="*/ 1 h 17"/>
                  <a:gd name="T14" fmla="*/ 0 w 178"/>
                  <a:gd name="T15" fmla="*/ 1 h 17"/>
                  <a:gd name="T16" fmla="*/ 0 w 178"/>
                  <a:gd name="T17" fmla="*/ 1 h 17"/>
                  <a:gd name="T18" fmla="*/ 0 w 178"/>
                  <a:gd name="T19" fmla="*/ 1 h 17"/>
                  <a:gd name="T20" fmla="*/ 0 w 178"/>
                  <a:gd name="T21" fmla="*/ 1 h 17"/>
                  <a:gd name="T22" fmla="*/ 0 w 178"/>
                  <a:gd name="T23" fmla="*/ 1 h 17"/>
                  <a:gd name="T24" fmla="*/ 0 w 178"/>
                  <a:gd name="T25" fmla="*/ 1 h 17"/>
                  <a:gd name="T26" fmla="*/ 0 w 178"/>
                  <a:gd name="T27" fmla="*/ 1 h 17"/>
                  <a:gd name="T28" fmla="*/ 0 w 178"/>
                  <a:gd name="T29" fmla="*/ 1 h 17"/>
                  <a:gd name="T30" fmla="*/ 0 w 178"/>
                  <a:gd name="T31" fmla="*/ 1 h 17"/>
                  <a:gd name="T32" fmla="*/ 0 w 178"/>
                  <a:gd name="T33" fmla="*/ 1 h 17"/>
                  <a:gd name="T34" fmla="*/ 0 w 178"/>
                  <a:gd name="T35" fmla="*/ 1 h 17"/>
                  <a:gd name="T36" fmla="*/ 0 w 17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
                  <a:gd name="T58" fmla="*/ 0 h 17"/>
                  <a:gd name="T59" fmla="*/ 178 w 17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 h="17">
                    <a:moveTo>
                      <a:pt x="177" y="0"/>
                    </a:moveTo>
                    <a:lnTo>
                      <a:pt x="175" y="1"/>
                    </a:lnTo>
                    <a:lnTo>
                      <a:pt x="171" y="4"/>
                    </a:lnTo>
                    <a:lnTo>
                      <a:pt x="165" y="7"/>
                    </a:lnTo>
                    <a:lnTo>
                      <a:pt x="156" y="9"/>
                    </a:lnTo>
                    <a:lnTo>
                      <a:pt x="146" y="11"/>
                    </a:lnTo>
                    <a:lnTo>
                      <a:pt x="133" y="13"/>
                    </a:lnTo>
                    <a:lnTo>
                      <a:pt x="119" y="14"/>
                    </a:lnTo>
                    <a:lnTo>
                      <a:pt x="104" y="15"/>
                    </a:lnTo>
                    <a:lnTo>
                      <a:pt x="88" y="16"/>
                    </a:lnTo>
                    <a:lnTo>
                      <a:pt x="74" y="15"/>
                    </a:lnTo>
                    <a:lnTo>
                      <a:pt x="58" y="14"/>
                    </a:lnTo>
                    <a:lnTo>
                      <a:pt x="44" y="13"/>
                    </a:lnTo>
                    <a:lnTo>
                      <a:pt x="32" y="11"/>
                    </a:lnTo>
                    <a:lnTo>
                      <a:pt x="21" y="9"/>
                    </a:lnTo>
                    <a:lnTo>
                      <a:pt x="13" y="7"/>
                    </a:lnTo>
                    <a:lnTo>
                      <a:pt x="6" y="4"/>
                    </a:lnTo>
                    <a:lnTo>
                      <a:pt x="2" y="1"/>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45" name="Freeform 551"/>
              <p:cNvSpPr>
                <a:spLocks/>
              </p:cNvSpPr>
              <p:nvPr/>
            </p:nvSpPr>
            <p:spPr bwMode="auto">
              <a:xfrm>
                <a:off x="2166" y="3273"/>
                <a:ext cx="8" cy="10"/>
              </a:xfrm>
              <a:custGeom>
                <a:avLst/>
                <a:gdLst>
                  <a:gd name="T0" fmla="*/ 0 w 20"/>
                  <a:gd name="T1" fmla="*/ 1 h 17"/>
                  <a:gd name="T2" fmla="*/ 0 w 20"/>
                  <a:gd name="T3" fmla="*/ 1 h 17"/>
                  <a:gd name="T4" fmla="*/ 0 w 20"/>
                  <a:gd name="T5" fmla="*/ 1 h 17"/>
                  <a:gd name="T6" fmla="*/ 0 w 20"/>
                  <a:gd name="T7" fmla="*/ 0 h 17"/>
                  <a:gd name="T8" fmla="*/ 0 60000 65536"/>
                  <a:gd name="T9" fmla="*/ 0 60000 65536"/>
                  <a:gd name="T10" fmla="*/ 0 60000 65536"/>
                  <a:gd name="T11" fmla="*/ 0 60000 65536"/>
                  <a:gd name="T12" fmla="*/ 0 w 20"/>
                  <a:gd name="T13" fmla="*/ 0 h 17"/>
                  <a:gd name="T14" fmla="*/ 20 w 20"/>
                  <a:gd name="T15" fmla="*/ 17 h 17"/>
                </a:gdLst>
                <a:ahLst/>
                <a:cxnLst>
                  <a:cxn ang="T8">
                    <a:pos x="T0" y="T1"/>
                  </a:cxn>
                  <a:cxn ang="T9">
                    <a:pos x="T2" y="T3"/>
                  </a:cxn>
                  <a:cxn ang="T10">
                    <a:pos x="T4" y="T5"/>
                  </a:cxn>
                  <a:cxn ang="T11">
                    <a:pos x="T6" y="T7"/>
                  </a:cxn>
                </a:cxnLst>
                <a:rect l="T12" t="T13" r="T14" b="T15"/>
                <a:pathLst>
                  <a:path w="20" h="17">
                    <a:moveTo>
                      <a:pt x="19" y="16"/>
                    </a:moveTo>
                    <a:lnTo>
                      <a:pt x="17" y="6"/>
                    </a:lnTo>
                    <a:lnTo>
                      <a:pt x="9"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46" name="Freeform 552"/>
              <p:cNvSpPr>
                <a:spLocks/>
              </p:cNvSpPr>
              <p:nvPr/>
            </p:nvSpPr>
            <p:spPr bwMode="auto">
              <a:xfrm>
                <a:off x="2098" y="3273"/>
                <a:ext cx="9" cy="10"/>
              </a:xfrm>
              <a:custGeom>
                <a:avLst/>
                <a:gdLst>
                  <a:gd name="T0" fmla="*/ 0 w 20"/>
                  <a:gd name="T1" fmla="*/ 1 h 17"/>
                  <a:gd name="T2" fmla="*/ 0 w 20"/>
                  <a:gd name="T3" fmla="*/ 1 h 17"/>
                  <a:gd name="T4" fmla="*/ 0 w 20"/>
                  <a:gd name="T5" fmla="*/ 0 h 17"/>
                  <a:gd name="T6" fmla="*/ 0 w 20"/>
                  <a:gd name="T7" fmla="*/ 0 h 17"/>
                  <a:gd name="T8" fmla="*/ 0 60000 65536"/>
                  <a:gd name="T9" fmla="*/ 0 60000 65536"/>
                  <a:gd name="T10" fmla="*/ 0 60000 65536"/>
                  <a:gd name="T11" fmla="*/ 0 60000 65536"/>
                  <a:gd name="T12" fmla="*/ 0 w 20"/>
                  <a:gd name="T13" fmla="*/ 0 h 17"/>
                  <a:gd name="T14" fmla="*/ 20 w 20"/>
                  <a:gd name="T15" fmla="*/ 17 h 17"/>
                </a:gdLst>
                <a:ahLst/>
                <a:cxnLst>
                  <a:cxn ang="T8">
                    <a:pos x="T0" y="T1"/>
                  </a:cxn>
                  <a:cxn ang="T9">
                    <a:pos x="T2" y="T3"/>
                  </a:cxn>
                  <a:cxn ang="T10">
                    <a:pos x="T4" y="T5"/>
                  </a:cxn>
                  <a:cxn ang="T11">
                    <a:pos x="T6" y="T7"/>
                  </a:cxn>
                </a:cxnLst>
                <a:rect l="T12" t="T13" r="T14" b="T15"/>
                <a:pathLst>
                  <a:path w="20" h="17">
                    <a:moveTo>
                      <a:pt x="0" y="16"/>
                    </a:moveTo>
                    <a:lnTo>
                      <a:pt x="3" y="6"/>
                    </a:lnTo>
                    <a:lnTo>
                      <a:pt x="9" y="0"/>
                    </a:lnTo>
                    <a:lnTo>
                      <a:pt x="19"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47" name="Freeform 553"/>
              <p:cNvSpPr>
                <a:spLocks/>
              </p:cNvSpPr>
              <p:nvPr/>
            </p:nvSpPr>
            <p:spPr bwMode="auto">
              <a:xfrm>
                <a:off x="2096" y="3312"/>
                <a:ext cx="79" cy="9"/>
              </a:xfrm>
              <a:custGeom>
                <a:avLst/>
                <a:gdLst>
                  <a:gd name="T0" fmla="*/ 0 w 178"/>
                  <a:gd name="T1" fmla="*/ 0 h 17"/>
                  <a:gd name="T2" fmla="*/ 0 w 178"/>
                  <a:gd name="T3" fmla="*/ 1 h 17"/>
                  <a:gd name="T4" fmla="*/ 0 w 178"/>
                  <a:gd name="T5" fmla="*/ 1 h 17"/>
                  <a:gd name="T6" fmla="*/ 0 w 178"/>
                  <a:gd name="T7" fmla="*/ 1 h 17"/>
                  <a:gd name="T8" fmla="*/ 0 w 178"/>
                  <a:gd name="T9" fmla="*/ 1 h 17"/>
                  <a:gd name="T10" fmla="*/ 0 w 178"/>
                  <a:gd name="T11" fmla="*/ 1 h 17"/>
                  <a:gd name="T12" fmla="*/ 0 w 178"/>
                  <a:gd name="T13" fmla="*/ 1 h 17"/>
                  <a:gd name="T14" fmla="*/ 0 w 178"/>
                  <a:gd name="T15" fmla="*/ 1 h 17"/>
                  <a:gd name="T16" fmla="*/ 0 w 178"/>
                  <a:gd name="T17" fmla="*/ 1 h 17"/>
                  <a:gd name="T18" fmla="*/ 0 w 178"/>
                  <a:gd name="T19" fmla="*/ 1 h 17"/>
                  <a:gd name="T20" fmla="*/ 0 w 178"/>
                  <a:gd name="T21" fmla="*/ 1 h 17"/>
                  <a:gd name="T22" fmla="*/ 0 w 178"/>
                  <a:gd name="T23" fmla="*/ 1 h 17"/>
                  <a:gd name="T24" fmla="*/ 0 w 178"/>
                  <a:gd name="T25" fmla="*/ 1 h 17"/>
                  <a:gd name="T26" fmla="*/ 0 w 178"/>
                  <a:gd name="T27" fmla="*/ 1 h 17"/>
                  <a:gd name="T28" fmla="*/ 0 w 178"/>
                  <a:gd name="T29" fmla="*/ 1 h 17"/>
                  <a:gd name="T30" fmla="*/ 0 w 178"/>
                  <a:gd name="T31" fmla="*/ 1 h 17"/>
                  <a:gd name="T32" fmla="*/ 0 w 178"/>
                  <a:gd name="T33" fmla="*/ 1 h 17"/>
                  <a:gd name="T34" fmla="*/ 0 w 178"/>
                  <a:gd name="T35" fmla="*/ 1 h 17"/>
                  <a:gd name="T36" fmla="*/ 0 w 17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
                  <a:gd name="T58" fmla="*/ 0 h 17"/>
                  <a:gd name="T59" fmla="*/ 178 w 17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 h="17">
                    <a:moveTo>
                      <a:pt x="177" y="0"/>
                    </a:moveTo>
                    <a:lnTo>
                      <a:pt x="175" y="3"/>
                    </a:lnTo>
                    <a:lnTo>
                      <a:pt x="171" y="6"/>
                    </a:lnTo>
                    <a:lnTo>
                      <a:pt x="165" y="9"/>
                    </a:lnTo>
                    <a:lnTo>
                      <a:pt x="156" y="11"/>
                    </a:lnTo>
                    <a:lnTo>
                      <a:pt x="146" y="13"/>
                    </a:lnTo>
                    <a:lnTo>
                      <a:pt x="133" y="14"/>
                    </a:lnTo>
                    <a:lnTo>
                      <a:pt x="119" y="16"/>
                    </a:lnTo>
                    <a:lnTo>
                      <a:pt x="104" y="16"/>
                    </a:lnTo>
                    <a:lnTo>
                      <a:pt x="88" y="16"/>
                    </a:lnTo>
                    <a:lnTo>
                      <a:pt x="74" y="16"/>
                    </a:lnTo>
                    <a:lnTo>
                      <a:pt x="58" y="16"/>
                    </a:lnTo>
                    <a:lnTo>
                      <a:pt x="44" y="14"/>
                    </a:lnTo>
                    <a:lnTo>
                      <a:pt x="32" y="13"/>
                    </a:lnTo>
                    <a:lnTo>
                      <a:pt x="21" y="11"/>
                    </a:lnTo>
                    <a:lnTo>
                      <a:pt x="13" y="9"/>
                    </a:lnTo>
                    <a:lnTo>
                      <a:pt x="6" y="6"/>
                    </a:lnTo>
                    <a:lnTo>
                      <a:pt x="2" y="3"/>
                    </a:lnTo>
                    <a:lnTo>
                      <a:pt x="0" y="0"/>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48" name="Freeform 554"/>
              <p:cNvSpPr>
                <a:spLocks/>
              </p:cNvSpPr>
              <p:nvPr/>
            </p:nvSpPr>
            <p:spPr bwMode="auto">
              <a:xfrm>
                <a:off x="2097" y="3284"/>
                <a:ext cx="77" cy="17"/>
              </a:xfrm>
              <a:custGeom>
                <a:avLst/>
                <a:gdLst>
                  <a:gd name="T0" fmla="*/ 0 w 174"/>
                  <a:gd name="T1" fmla="*/ 1 h 29"/>
                  <a:gd name="T2" fmla="*/ 0 w 174"/>
                  <a:gd name="T3" fmla="*/ 1 h 29"/>
                  <a:gd name="T4" fmla="*/ 0 w 174"/>
                  <a:gd name="T5" fmla="*/ 0 h 29"/>
                  <a:gd name="T6" fmla="*/ 0 w 174"/>
                  <a:gd name="T7" fmla="*/ 0 h 29"/>
                  <a:gd name="T8" fmla="*/ 0 w 174"/>
                  <a:gd name="T9" fmla="*/ 1 h 29"/>
                  <a:gd name="T10" fmla="*/ 0 60000 65536"/>
                  <a:gd name="T11" fmla="*/ 0 60000 65536"/>
                  <a:gd name="T12" fmla="*/ 0 60000 65536"/>
                  <a:gd name="T13" fmla="*/ 0 60000 65536"/>
                  <a:gd name="T14" fmla="*/ 0 60000 65536"/>
                  <a:gd name="T15" fmla="*/ 0 w 174"/>
                  <a:gd name="T16" fmla="*/ 0 h 29"/>
                  <a:gd name="T17" fmla="*/ 174 w 174"/>
                  <a:gd name="T18" fmla="*/ 29 h 29"/>
                </a:gdLst>
                <a:ahLst/>
                <a:cxnLst>
                  <a:cxn ang="T10">
                    <a:pos x="T0" y="T1"/>
                  </a:cxn>
                  <a:cxn ang="T11">
                    <a:pos x="T2" y="T3"/>
                  </a:cxn>
                  <a:cxn ang="T12">
                    <a:pos x="T4" y="T5"/>
                  </a:cxn>
                  <a:cxn ang="T13">
                    <a:pos x="T6" y="T7"/>
                  </a:cxn>
                  <a:cxn ang="T14">
                    <a:pos x="T8" y="T9"/>
                  </a:cxn>
                </a:cxnLst>
                <a:rect l="T15" t="T16" r="T17" b="T18"/>
                <a:pathLst>
                  <a:path w="174" h="29">
                    <a:moveTo>
                      <a:pt x="173" y="28"/>
                    </a:moveTo>
                    <a:lnTo>
                      <a:pt x="0" y="28"/>
                    </a:lnTo>
                    <a:lnTo>
                      <a:pt x="0" y="0"/>
                    </a:lnTo>
                    <a:lnTo>
                      <a:pt x="173" y="0"/>
                    </a:lnTo>
                    <a:lnTo>
                      <a:pt x="173" y="28"/>
                    </a:lnTo>
                  </a:path>
                </a:pathLst>
              </a:custGeom>
              <a:solidFill>
                <a:srgbClr val="FFFFFF"/>
              </a:solidFill>
              <a:ln w="9525" cap="rnd">
                <a:solidFill>
                  <a:schemeClr val="tx1"/>
                </a:solidFill>
                <a:round/>
                <a:headEnd/>
                <a:tailEnd/>
              </a:ln>
            </p:spPr>
            <p:txBody>
              <a:bodyPr/>
              <a:lstStyle/>
              <a:p>
                <a:endParaRPr lang="ja-JP" altLang="en-US"/>
              </a:p>
            </p:txBody>
          </p:sp>
          <p:sp>
            <p:nvSpPr>
              <p:cNvPr id="178449" name="Line 555"/>
              <p:cNvSpPr>
                <a:spLocks noChangeShapeType="1"/>
              </p:cNvSpPr>
              <p:nvPr/>
            </p:nvSpPr>
            <p:spPr bwMode="auto">
              <a:xfrm>
                <a:off x="2103" y="3275"/>
                <a:ext cx="0" cy="3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50" name="Line 556"/>
              <p:cNvSpPr>
                <a:spLocks noChangeShapeType="1"/>
              </p:cNvSpPr>
              <p:nvPr/>
            </p:nvSpPr>
            <p:spPr bwMode="auto">
              <a:xfrm>
                <a:off x="2174" y="3275"/>
                <a:ext cx="0" cy="3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51" name="Freeform 557"/>
              <p:cNvSpPr>
                <a:spLocks/>
              </p:cNvSpPr>
              <p:nvPr/>
            </p:nvSpPr>
            <p:spPr bwMode="auto">
              <a:xfrm>
                <a:off x="2104" y="3279"/>
                <a:ext cx="8" cy="10"/>
              </a:xfrm>
              <a:custGeom>
                <a:avLst/>
                <a:gdLst>
                  <a:gd name="T0" fmla="*/ 0 w 19"/>
                  <a:gd name="T1" fmla="*/ 1 h 17"/>
                  <a:gd name="T2" fmla="*/ 0 w 19"/>
                  <a:gd name="T3" fmla="*/ 1 h 17"/>
                  <a:gd name="T4" fmla="*/ 0 w 19"/>
                  <a:gd name="T5" fmla="*/ 0 h 17"/>
                  <a:gd name="T6" fmla="*/ 0 w 19"/>
                  <a:gd name="T7" fmla="*/ 1 h 17"/>
                  <a:gd name="T8" fmla="*/ 0 w 19"/>
                  <a:gd name="T9" fmla="*/ 1 h 17"/>
                  <a:gd name="T10" fmla="*/ 0 60000 65536"/>
                  <a:gd name="T11" fmla="*/ 0 60000 65536"/>
                  <a:gd name="T12" fmla="*/ 0 60000 65536"/>
                  <a:gd name="T13" fmla="*/ 0 60000 65536"/>
                  <a:gd name="T14" fmla="*/ 0 60000 65536"/>
                  <a:gd name="T15" fmla="*/ 0 w 19"/>
                  <a:gd name="T16" fmla="*/ 0 h 17"/>
                  <a:gd name="T17" fmla="*/ 19 w 19"/>
                  <a:gd name="T18" fmla="*/ 17 h 17"/>
                </a:gdLst>
                <a:ahLst/>
                <a:cxnLst>
                  <a:cxn ang="T10">
                    <a:pos x="T0" y="T1"/>
                  </a:cxn>
                  <a:cxn ang="T11">
                    <a:pos x="T2" y="T3"/>
                  </a:cxn>
                  <a:cxn ang="T12">
                    <a:pos x="T4" y="T5"/>
                  </a:cxn>
                  <a:cxn ang="T13">
                    <a:pos x="T6" y="T7"/>
                  </a:cxn>
                  <a:cxn ang="T14">
                    <a:pos x="T8" y="T9"/>
                  </a:cxn>
                </a:cxnLst>
                <a:rect l="T15" t="T16" r="T17" b="T18"/>
                <a:pathLst>
                  <a:path w="19" h="17">
                    <a:moveTo>
                      <a:pt x="13" y="16"/>
                    </a:moveTo>
                    <a:lnTo>
                      <a:pt x="0" y="13"/>
                    </a:lnTo>
                    <a:lnTo>
                      <a:pt x="4" y="0"/>
                    </a:lnTo>
                    <a:lnTo>
                      <a:pt x="18" y="3"/>
                    </a:lnTo>
                    <a:lnTo>
                      <a:pt x="13" y="16"/>
                    </a:lnTo>
                  </a:path>
                </a:pathLst>
              </a:custGeom>
              <a:solidFill>
                <a:srgbClr val="FFFFFF"/>
              </a:solidFill>
              <a:ln w="9525" cap="rnd">
                <a:solidFill>
                  <a:schemeClr val="tx1"/>
                </a:solidFill>
                <a:round/>
                <a:headEnd/>
                <a:tailEnd/>
              </a:ln>
            </p:spPr>
            <p:txBody>
              <a:bodyPr/>
              <a:lstStyle/>
              <a:p>
                <a:endParaRPr lang="ja-JP" altLang="en-US"/>
              </a:p>
            </p:txBody>
          </p:sp>
          <p:sp>
            <p:nvSpPr>
              <p:cNvPr id="178452" name="Freeform 558"/>
              <p:cNvSpPr>
                <a:spLocks/>
              </p:cNvSpPr>
              <p:nvPr/>
            </p:nvSpPr>
            <p:spPr bwMode="auto">
              <a:xfrm>
                <a:off x="2160" y="3281"/>
                <a:ext cx="9" cy="9"/>
              </a:xfrm>
              <a:custGeom>
                <a:avLst/>
                <a:gdLst>
                  <a:gd name="T0" fmla="*/ 0 w 20"/>
                  <a:gd name="T1" fmla="*/ 1 h 17"/>
                  <a:gd name="T2" fmla="*/ 0 w 20"/>
                  <a:gd name="T3" fmla="*/ 1 h 17"/>
                  <a:gd name="T4" fmla="*/ 0 w 20"/>
                  <a:gd name="T5" fmla="*/ 1 h 17"/>
                  <a:gd name="T6" fmla="*/ 0 w 20"/>
                  <a:gd name="T7" fmla="*/ 0 h 17"/>
                  <a:gd name="T8" fmla="*/ 0 w 20"/>
                  <a:gd name="T9" fmla="*/ 1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19" y="12"/>
                    </a:moveTo>
                    <a:lnTo>
                      <a:pt x="4" y="16"/>
                    </a:lnTo>
                    <a:lnTo>
                      <a:pt x="0" y="1"/>
                    </a:lnTo>
                    <a:lnTo>
                      <a:pt x="14" y="0"/>
                    </a:lnTo>
                    <a:lnTo>
                      <a:pt x="19" y="12"/>
                    </a:lnTo>
                  </a:path>
                </a:pathLst>
              </a:custGeom>
              <a:solidFill>
                <a:srgbClr val="FFFFFF"/>
              </a:solidFill>
              <a:ln w="9525" cap="rnd">
                <a:solidFill>
                  <a:schemeClr val="tx1"/>
                </a:solidFill>
                <a:round/>
                <a:headEnd/>
                <a:tailEnd/>
              </a:ln>
            </p:spPr>
            <p:txBody>
              <a:bodyPr/>
              <a:lstStyle/>
              <a:p>
                <a:endParaRPr lang="ja-JP" altLang="en-US"/>
              </a:p>
            </p:txBody>
          </p:sp>
          <p:sp>
            <p:nvSpPr>
              <p:cNvPr id="178453" name="Freeform 559"/>
              <p:cNvSpPr>
                <a:spLocks/>
              </p:cNvSpPr>
              <p:nvPr/>
            </p:nvSpPr>
            <p:spPr bwMode="auto">
              <a:xfrm>
                <a:off x="2232" y="2655"/>
                <a:ext cx="8" cy="9"/>
              </a:xfrm>
              <a:custGeom>
                <a:avLst/>
                <a:gdLst>
                  <a:gd name="T0" fmla="*/ 0 w 20"/>
                  <a:gd name="T1" fmla="*/ 1 h 17"/>
                  <a:gd name="T2" fmla="*/ 0 w 20"/>
                  <a:gd name="T3" fmla="*/ 1 h 17"/>
                  <a:gd name="T4" fmla="*/ 0 w 20"/>
                  <a:gd name="T5" fmla="*/ 1 h 17"/>
                  <a:gd name="T6" fmla="*/ 0 w 20"/>
                  <a:gd name="T7" fmla="*/ 0 h 17"/>
                  <a:gd name="T8" fmla="*/ 0 w 20"/>
                  <a:gd name="T9" fmla="*/ 1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0" y="11"/>
                    </a:moveTo>
                    <a:lnTo>
                      <a:pt x="7" y="16"/>
                    </a:lnTo>
                    <a:lnTo>
                      <a:pt x="19" y="6"/>
                    </a:lnTo>
                    <a:lnTo>
                      <a:pt x="12" y="0"/>
                    </a:lnTo>
                    <a:lnTo>
                      <a:pt x="0" y="11"/>
                    </a:lnTo>
                  </a:path>
                </a:pathLst>
              </a:custGeom>
              <a:solidFill>
                <a:srgbClr val="FFFFFF"/>
              </a:solidFill>
              <a:ln w="12700" cap="rnd">
                <a:solidFill>
                  <a:schemeClr val="tx1"/>
                </a:solidFill>
                <a:round/>
                <a:headEnd/>
                <a:tailEnd/>
              </a:ln>
            </p:spPr>
            <p:txBody>
              <a:bodyPr/>
              <a:lstStyle/>
              <a:p>
                <a:endParaRPr lang="ja-JP" altLang="en-US"/>
              </a:p>
            </p:txBody>
          </p:sp>
          <p:sp>
            <p:nvSpPr>
              <p:cNvPr id="178454" name="Freeform 560"/>
              <p:cNvSpPr>
                <a:spLocks/>
              </p:cNvSpPr>
              <p:nvPr/>
            </p:nvSpPr>
            <p:spPr bwMode="auto">
              <a:xfrm>
                <a:off x="2228" y="2660"/>
                <a:ext cx="8" cy="10"/>
              </a:xfrm>
              <a:custGeom>
                <a:avLst/>
                <a:gdLst>
                  <a:gd name="T0" fmla="*/ 0 w 19"/>
                  <a:gd name="T1" fmla="*/ 1 h 17"/>
                  <a:gd name="T2" fmla="*/ 0 w 19"/>
                  <a:gd name="T3" fmla="*/ 1 h 17"/>
                  <a:gd name="T4" fmla="*/ 0 w 19"/>
                  <a:gd name="T5" fmla="*/ 1 h 17"/>
                  <a:gd name="T6" fmla="*/ 0 w 19"/>
                  <a:gd name="T7" fmla="*/ 0 h 17"/>
                  <a:gd name="T8" fmla="*/ 0 w 19"/>
                  <a:gd name="T9" fmla="*/ 1 h 17"/>
                  <a:gd name="T10" fmla="*/ 0 60000 65536"/>
                  <a:gd name="T11" fmla="*/ 0 60000 65536"/>
                  <a:gd name="T12" fmla="*/ 0 60000 65536"/>
                  <a:gd name="T13" fmla="*/ 0 60000 65536"/>
                  <a:gd name="T14" fmla="*/ 0 60000 65536"/>
                  <a:gd name="T15" fmla="*/ 0 w 19"/>
                  <a:gd name="T16" fmla="*/ 0 h 17"/>
                  <a:gd name="T17" fmla="*/ 19 w 19"/>
                  <a:gd name="T18" fmla="*/ 17 h 17"/>
                </a:gdLst>
                <a:ahLst/>
                <a:cxnLst>
                  <a:cxn ang="T10">
                    <a:pos x="T0" y="T1"/>
                  </a:cxn>
                  <a:cxn ang="T11">
                    <a:pos x="T2" y="T3"/>
                  </a:cxn>
                  <a:cxn ang="T12">
                    <a:pos x="T4" y="T5"/>
                  </a:cxn>
                  <a:cxn ang="T13">
                    <a:pos x="T6" y="T7"/>
                  </a:cxn>
                  <a:cxn ang="T14">
                    <a:pos x="T8" y="T9"/>
                  </a:cxn>
                </a:cxnLst>
                <a:rect l="T15" t="T16" r="T17" b="T18"/>
                <a:pathLst>
                  <a:path w="19" h="17">
                    <a:moveTo>
                      <a:pt x="0" y="13"/>
                    </a:moveTo>
                    <a:lnTo>
                      <a:pt x="5" y="16"/>
                    </a:lnTo>
                    <a:lnTo>
                      <a:pt x="18" y="4"/>
                    </a:lnTo>
                    <a:lnTo>
                      <a:pt x="12" y="0"/>
                    </a:lnTo>
                    <a:lnTo>
                      <a:pt x="0" y="13"/>
                    </a:lnTo>
                  </a:path>
                </a:pathLst>
              </a:custGeom>
              <a:solidFill>
                <a:srgbClr val="FFFFFF"/>
              </a:solidFill>
              <a:ln w="12700" cap="rnd">
                <a:solidFill>
                  <a:schemeClr val="tx1"/>
                </a:solidFill>
                <a:round/>
                <a:headEnd/>
                <a:tailEnd/>
              </a:ln>
            </p:spPr>
            <p:txBody>
              <a:bodyPr/>
              <a:lstStyle/>
              <a:p>
                <a:endParaRPr lang="ja-JP" altLang="en-US"/>
              </a:p>
            </p:txBody>
          </p:sp>
          <p:sp>
            <p:nvSpPr>
              <p:cNvPr id="178455" name="Line 561"/>
              <p:cNvSpPr>
                <a:spLocks noChangeShapeType="1"/>
              </p:cNvSpPr>
              <p:nvPr/>
            </p:nvSpPr>
            <p:spPr bwMode="auto">
              <a:xfrm>
                <a:off x="2340" y="2309"/>
                <a:ext cx="38" cy="3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56" name="Line 562"/>
              <p:cNvSpPr>
                <a:spLocks noChangeShapeType="1"/>
              </p:cNvSpPr>
              <p:nvPr/>
            </p:nvSpPr>
            <p:spPr bwMode="auto">
              <a:xfrm>
                <a:off x="2290" y="2379"/>
                <a:ext cx="37" cy="3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57" name="Freeform 563"/>
              <p:cNvSpPr>
                <a:spLocks/>
              </p:cNvSpPr>
              <p:nvPr/>
            </p:nvSpPr>
            <p:spPr bwMode="auto">
              <a:xfrm>
                <a:off x="2352" y="2373"/>
                <a:ext cx="55" cy="66"/>
              </a:xfrm>
              <a:custGeom>
                <a:avLst/>
                <a:gdLst>
                  <a:gd name="T0" fmla="*/ 0 w 123"/>
                  <a:gd name="T1" fmla="*/ 0 h 117"/>
                  <a:gd name="T2" fmla="*/ 0 w 123"/>
                  <a:gd name="T3" fmla="*/ 1 h 117"/>
                  <a:gd name="T4" fmla="*/ 0 w 123"/>
                  <a:gd name="T5" fmla="*/ 1 h 117"/>
                  <a:gd name="T6" fmla="*/ 0 w 123"/>
                  <a:gd name="T7" fmla="*/ 1 h 117"/>
                  <a:gd name="T8" fmla="*/ 0 w 123"/>
                  <a:gd name="T9" fmla="*/ 1 h 117"/>
                  <a:gd name="T10" fmla="*/ 0 w 123"/>
                  <a:gd name="T11" fmla="*/ 1 h 117"/>
                  <a:gd name="T12" fmla="*/ 0 w 123"/>
                  <a:gd name="T13" fmla="*/ 1 h 117"/>
                  <a:gd name="T14" fmla="*/ 0 60000 65536"/>
                  <a:gd name="T15" fmla="*/ 0 60000 65536"/>
                  <a:gd name="T16" fmla="*/ 0 60000 65536"/>
                  <a:gd name="T17" fmla="*/ 0 60000 65536"/>
                  <a:gd name="T18" fmla="*/ 0 60000 65536"/>
                  <a:gd name="T19" fmla="*/ 0 60000 65536"/>
                  <a:gd name="T20" fmla="*/ 0 60000 65536"/>
                  <a:gd name="T21" fmla="*/ 0 w 123"/>
                  <a:gd name="T22" fmla="*/ 0 h 117"/>
                  <a:gd name="T23" fmla="*/ 123 w 123"/>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117">
                    <a:moveTo>
                      <a:pt x="122" y="0"/>
                    </a:moveTo>
                    <a:lnTo>
                      <a:pt x="106" y="21"/>
                    </a:lnTo>
                    <a:lnTo>
                      <a:pt x="89" y="42"/>
                    </a:lnTo>
                    <a:lnTo>
                      <a:pt x="69" y="64"/>
                    </a:lnTo>
                    <a:lnTo>
                      <a:pt x="47" y="82"/>
                    </a:lnTo>
                    <a:lnTo>
                      <a:pt x="25" y="100"/>
                    </a:lnTo>
                    <a:lnTo>
                      <a:pt x="0" y="116"/>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58" name="Freeform 564"/>
              <p:cNvSpPr>
                <a:spLocks/>
              </p:cNvSpPr>
              <p:nvPr/>
            </p:nvSpPr>
            <p:spPr bwMode="auto">
              <a:xfrm>
                <a:off x="2333" y="2354"/>
                <a:ext cx="64" cy="74"/>
              </a:xfrm>
              <a:custGeom>
                <a:avLst/>
                <a:gdLst>
                  <a:gd name="T0" fmla="*/ 0 w 146"/>
                  <a:gd name="T1" fmla="*/ 1 h 131"/>
                  <a:gd name="T2" fmla="*/ 0 w 146"/>
                  <a:gd name="T3" fmla="*/ 1 h 131"/>
                  <a:gd name="T4" fmla="*/ 0 w 146"/>
                  <a:gd name="T5" fmla="*/ 1 h 131"/>
                  <a:gd name="T6" fmla="*/ 0 w 146"/>
                  <a:gd name="T7" fmla="*/ 0 h 131"/>
                  <a:gd name="T8" fmla="*/ 0 w 146"/>
                  <a:gd name="T9" fmla="*/ 1 h 131"/>
                  <a:gd name="T10" fmla="*/ 0 60000 65536"/>
                  <a:gd name="T11" fmla="*/ 0 60000 65536"/>
                  <a:gd name="T12" fmla="*/ 0 60000 65536"/>
                  <a:gd name="T13" fmla="*/ 0 60000 65536"/>
                  <a:gd name="T14" fmla="*/ 0 60000 65536"/>
                  <a:gd name="T15" fmla="*/ 0 w 146"/>
                  <a:gd name="T16" fmla="*/ 0 h 131"/>
                  <a:gd name="T17" fmla="*/ 146 w 146"/>
                  <a:gd name="T18" fmla="*/ 131 h 131"/>
                </a:gdLst>
                <a:ahLst/>
                <a:cxnLst>
                  <a:cxn ang="T10">
                    <a:pos x="T0" y="T1"/>
                  </a:cxn>
                  <a:cxn ang="T11">
                    <a:pos x="T2" y="T3"/>
                  </a:cxn>
                  <a:cxn ang="T12">
                    <a:pos x="T4" y="T5"/>
                  </a:cxn>
                  <a:cxn ang="T13">
                    <a:pos x="T6" y="T7"/>
                  </a:cxn>
                  <a:cxn ang="T14">
                    <a:pos x="T8" y="T9"/>
                  </a:cxn>
                </a:cxnLst>
                <a:rect l="T15" t="T16" r="T17" b="T18"/>
                <a:pathLst>
                  <a:path w="146" h="131">
                    <a:moveTo>
                      <a:pt x="145" y="16"/>
                    </a:moveTo>
                    <a:lnTo>
                      <a:pt x="23" y="130"/>
                    </a:lnTo>
                    <a:lnTo>
                      <a:pt x="0" y="115"/>
                    </a:lnTo>
                    <a:lnTo>
                      <a:pt x="121" y="0"/>
                    </a:lnTo>
                    <a:lnTo>
                      <a:pt x="145" y="16"/>
                    </a:lnTo>
                  </a:path>
                </a:pathLst>
              </a:custGeom>
              <a:solidFill>
                <a:srgbClr val="FFFFFF"/>
              </a:solidFill>
              <a:ln w="9525" cap="rnd">
                <a:solidFill>
                  <a:schemeClr val="tx1"/>
                </a:solidFill>
                <a:round/>
                <a:headEnd/>
                <a:tailEnd/>
              </a:ln>
            </p:spPr>
            <p:txBody>
              <a:bodyPr/>
              <a:lstStyle/>
              <a:p>
                <a:endParaRPr lang="ja-JP" altLang="en-US"/>
              </a:p>
            </p:txBody>
          </p:sp>
          <p:sp>
            <p:nvSpPr>
              <p:cNvPr id="178459" name="Freeform 565"/>
              <p:cNvSpPr>
                <a:spLocks/>
              </p:cNvSpPr>
              <p:nvPr/>
            </p:nvSpPr>
            <p:spPr bwMode="auto">
              <a:xfrm>
                <a:off x="2323" y="2344"/>
                <a:ext cx="55" cy="66"/>
              </a:xfrm>
              <a:custGeom>
                <a:avLst/>
                <a:gdLst>
                  <a:gd name="T0" fmla="*/ 0 w 124"/>
                  <a:gd name="T1" fmla="*/ 0 h 118"/>
                  <a:gd name="T2" fmla="*/ 0 w 124"/>
                  <a:gd name="T3" fmla="*/ 1 h 118"/>
                  <a:gd name="T4" fmla="*/ 0 w 124"/>
                  <a:gd name="T5" fmla="*/ 1 h 118"/>
                  <a:gd name="T6" fmla="*/ 0 w 124"/>
                  <a:gd name="T7" fmla="*/ 1 h 118"/>
                  <a:gd name="T8" fmla="*/ 0 w 124"/>
                  <a:gd name="T9" fmla="*/ 1 h 118"/>
                  <a:gd name="T10" fmla="*/ 0 w 124"/>
                  <a:gd name="T11" fmla="*/ 1 h 118"/>
                  <a:gd name="T12" fmla="*/ 0 w 124"/>
                  <a:gd name="T13" fmla="*/ 1 h 118"/>
                  <a:gd name="T14" fmla="*/ 0 60000 65536"/>
                  <a:gd name="T15" fmla="*/ 0 60000 65536"/>
                  <a:gd name="T16" fmla="*/ 0 60000 65536"/>
                  <a:gd name="T17" fmla="*/ 0 60000 65536"/>
                  <a:gd name="T18" fmla="*/ 0 60000 65536"/>
                  <a:gd name="T19" fmla="*/ 0 60000 65536"/>
                  <a:gd name="T20" fmla="*/ 0 60000 65536"/>
                  <a:gd name="T21" fmla="*/ 0 w 124"/>
                  <a:gd name="T22" fmla="*/ 0 h 118"/>
                  <a:gd name="T23" fmla="*/ 124 w 124"/>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118">
                    <a:moveTo>
                      <a:pt x="123" y="0"/>
                    </a:moveTo>
                    <a:lnTo>
                      <a:pt x="107" y="22"/>
                    </a:lnTo>
                    <a:lnTo>
                      <a:pt x="89" y="43"/>
                    </a:lnTo>
                    <a:lnTo>
                      <a:pt x="70" y="64"/>
                    </a:lnTo>
                    <a:lnTo>
                      <a:pt x="48" y="82"/>
                    </a:lnTo>
                    <a:lnTo>
                      <a:pt x="25" y="100"/>
                    </a:lnTo>
                    <a:lnTo>
                      <a:pt x="0" y="117"/>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60" name="Line 566"/>
              <p:cNvSpPr>
                <a:spLocks noChangeShapeType="1"/>
              </p:cNvSpPr>
              <p:nvPr/>
            </p:nvSpPr>
            <p:spPr bwMode="auto">
              <a:xfrm>
                <a:off x="2381" y="2349"/>
                <a:ext cx="25" cy="2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61" name="Line 567"/>
              <p:cNvSpPr>
                <a:spLocks noChangeShapeType="1"/>
              </p:cNvSpPr>
              <p:nvPr/>
            </p:nvSpPr>
            <p:spPr bwMode="auto">
              <a:xfrm>
                <a:off x="2331" y="2420"/>
                <a:ext cx="25" cy="2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62" name="Freeform 568"/>
              <p:cNvSpPr>
                <a:spLocks/>
              </p:cNvSpPr>
              <p:nvPr/>
            </p:nvSpPr>
            <p:spPr bwMode="auto">
              <a:xfrm>
                <a:off x="2329" y="2350"/>
                <a:ext cx="54" cy="66"/>
              </a:xfrm>
              <a:custGeom>
                <a:avLst/>
                <a:gdLst>
                  <a:gd name="T0" fmla="*/ 0 w 123"/>
                  <a:gd name="T1" fmla="*/ 0 h 118"/>
                  <a:gd name="T2" fmla="*/ 0 w 123"/>
                  <a:gd name="T3" fmla="*/ 1 h 118"/>
                  <a:gd name="T4" fmla="*/ 0 w 123"/>
                  <a:gd name="T5" fmla="*/ 1 h 118"/>
                  <a:gd name="T6" fmla="*/ 0 w 123"/>
                  <a:gd name="T7" fmla="*/ 1 h 118"/>
                  <a:gd name="T8" fmla="*/ 0 w 123"/>
                  <a:gd name="T9" fmla="*/ 1 h 118"/>
                  <a:gd name="T10" fmla="*/ 0 w 123"/>
                  <a:gd name="T11" fmla="*/ 1 h 118"/>
                  <a:gd name="T12" fmla="*/ 0 w 123"/>
                  <a:gd name="T13" fmla="*/ 1 h 118"/>
                  <a:gd name="T14" fmla="*/ 0 60000 65536"/>
                  <a:gd name="T15" fmla="*/ 0 60000 65536"/>
                  <a:gd name="T16" fmla="*/ 0 60000 65536"/>
                  <a:gd name="T17" fmla="*/ 0 60000 65536"/>
                  <a:gd name="T18" fmla="*/ 0 60000 65536"/>
                  <a:gd name="T19" fmla="*/ 0 60000 65536"/>
                  <a:gd name="T20" fmla="*/ 0 60000 65536"/>
                  <a:gd name="T21" fmla="*/ 0 w 123"/>
                  <a:gd name="T22" fmla="*/ 0 h 118"/>
                  <a:gd name="T23" fmla="*/ 123 w 123"/>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118">
                    <a:moveTo>
                      <a:pt x="122" y="0"/>
                    </a:moveTo>
                    <a:lnTo>
                      <a:pt x="106" y="22"/>
                    </a:lnTo>
                    <a:lnTo>
                      <a:pt x="89" y="43"/>
                    </a:lnTo>
                    <a:lnTo>
                      <a:pt x="68" y="64"/>
                    </a:lnTo>
                    <a:lnTo>
                      <a:pt x="47" y="82"/>
                    </a:lnTo>
                    <a:lnTo>
                      <a:pt x="24" y="100"/>
                    </a:lnTo>
                    <a:lnTo>
                      <a:pt x="0" y="117"/>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63" name="Freeform 569"/>
              <p:cNvSpPr>
                <a:spLocks/>
              </p:cNvSpPr>
              <p:nvPr/>
            </p:nvSpPr>
            <p:spPr bwMode="auto">
              <a:xfrm>
                <a:off x="2374" y="2347"/>
                <a:ext cx="10" cy="10"/>
              </a:xfrm>
              <a:custGeom>
                <a:avLst/>
                <a:gdLst>
                  <a:gd name="T0" fmla="*/ 0 w 22"/>
                  <a:gd name="T1" fmla="*/ 0 h 17"/>
                  <a:gd name="T2" fmla="*/ 0 w 22"/>
                  <a:gd name="T3" fmla="*/ 1 h 17"/>
                  <a:gd name="T4" fmla="*/ 0 w 22"/>
                  <a:gd name="T5" fmla="*/ 1 h 17"/>
                  <a:gd name="T6" fmla="*/ 0 w 22"/>
                  <a:gd name="T7" fmla="*/ 1 h 17"/>
                  <a:gd name="T8" fmla="*/ 0 w 22"/>
                  <a:gd name="T9" fmla="*/ 1 h 17"/>
                  <a:gd name="T10" fmla="*/ 0 60000 65536"/>
                  <a:gd name="T11" fmla="*/ 0 60000 65536"/>
                  <a:gd name="T12" fmla="*/ 0 60000 65536"/>
                  <a:gd name="T13" fmla="*/ 0 60000 65536"/>
                  <a:gd name="T14" fmla="*/ 0 60000 65536"/>
                  <a:gd name="T15" fmla="*/ 0 w 22"/>
                  <a:gd name="T16" fmla="*/ 0 h 17"/>
                  <a:gd name="T17" fmla="*/ 22 w 22"/>
                  <a:gd name="T18" fmla="*/ 17 h 17"/>
                </a:gdLst>
                <a:ahLst/>
                <a:cxnLst>
                  <a:cxn ang="T10">
                    <a:pos x="T0" y="T1"/>
                  </a:cxn>
                  <a:cxn ang="T11">
                    <a:pos x="T2" y="T3"/>
                  </a:cxn>
                  <a:cxn ang="T12">
                    <a:pos x="T4" y="T5"/>
                  </a:cxn>
                  <a:cxn ang="T13">
                    <a:pos x="T6" y="T7"/>
                  </a:cxn>
                  <a:cxn ang="T14">
                    <a:pos x="T8" y="T9"/>
                  </a:cxn>
                </a:cxnLst>
                <a:rect l="T15" t="T16" r="T17" b="T18"/>
                <a:pathLst>
                  <a:path w="22" h="17">
                    <a:moveTo>
                      <a:pt x="0" y="0"/>
                    </a:moveTo>
                    <a:lnTo>
                      <a:pt x="3" y="11"/>
                    </a:lnTo>
                    <a:lnTo>
                      <a:pt x="6" y="16"/>
                    </a:lnTo>
                    <a:lnTo>
                      <a:pt x="10" y="16"/>
                    </a:lnTo>
                    <a:lnTo>
                      <a:pt x="21" y="8"/>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64" name="Freeform 570"/>
              <p:cNvSpPr>
                <a:spLocks/>
              </p:cNvSpPr>
              <p:nvPr/>
            </p:nvSpPr>
            <p:spPr bwMode="auto">
              <a:xfrm>
                <a:off x="2325" y="2410"/>
                <a:ext cx="8" cy="10"/>
              </a:xfrm>
              <a:custGeom>
                <a:avLst/>
                <a:gdLst>
                  <a:gd name="T0" fmla="*/ 0 w 19"/>
                  <a:gd name="T1" fmla="*/ 0 h 18"/>
                  <a:gd name="T2" fmla="*/ 0 w 19"/>
                  <a:gd name="T3" fmla="*/ 1 h 18"/>
                  <a:gd name="T4" fmla="*/ 0 w 19"/>
                  <a:gd name="T5" fmla="*/ 1 h 18"/>
                  <a:gd name="T6" fmla="*/ 0 w 19"/>
                  <a:gd name="T7" fmla="*/ 1 h 18"/>
                  <a:gd name="T8" fmla="*/ 0 w 19"/>
                  <a:gd name="T9" fmla="*/ 1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0" y="0"/>
                    </a:moveTo>
                    <a:lnTo>
                      <a:pt x="7" y="2"/>
                    </a:lnTo>
                    <a:lnTo>
                      <a:pt x="15" y="5"/>
                    </a:lnTo>
                    <a:lnTo>
                      <a:pt x="18" y="7"/>
                    </a:lnTo>
                    <a:lnTo>
                      <a:pt x="15" y="17"/>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65" name="Line 571"/>
              <p:cNvSpPr>
                <a:spLocks noChangeShapeType="1"/>
              </p:cNvSpPr>
              <p:nvPr/>
            </p:nvSpPr>
            <p:spPr bwMode="auto">
              <a:xfrm flipH="1">
                <a:off x="2182" y="2333"/>
                <a:ext cx="251" cy="31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66" name="Line 572"/>
              <p:cNvSpPr>
                <a:spLocks noChangeShapeType="1"/>
              </p:cNvSpPr>
              <p:nvPr/>
            </p:nvSpPr>
            <p:spPr bwMode="auto">
              <a:xfrm flipH="1">
                <a:off x="2181" y="2333"/>
                <a:ext cx="262"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67" name="Freeform 573"/>
              <p:cNvSpPr>
                <a:spLocks/>
              </p:cNvSpPr>
              <p:nvPr/>
            </p:nvSpPr>
            <p:spPr bwMode="auto">
              <a:xfrm>
                <a:off x="2343" y="2365"/>
                <a:ext cx="62" cy="72"/>
              </a:xfrm>
              <a:custGeom>
                <a:avLst/>
                <a:gdLst>
                  <a:gd name="T0" fmla="*/ 0 w 141"/>
                  <a:gd name="T1" fmla="*/ 1 h 128"/>
                  <a:gd name="T2" fmla="*/ 0 w 141"/>
                  <a:gd name="T3" fmla="*/ 1 h 128"/>
                  <a:gd name="T4" fmla="*/ 0 w 141"/>
                  <a:gd name="T5" fmla="*/ 1 h 128"/>
                  <a:gd name="T6" fmla="*/ 0 w 141"/>
                  <a:gd name="T7" fmla="*/ 0 h 128"/>
                  <a:gd name="T8" fmla="*/ 0 w 141"/>
                  <a:gd name="T9" fmla="*/ 1 h 128"/>
                  <a:gd name="T10" fmla="*/ 0 60000 65536"/>
                  <a:gd name="T11" fmla="*/ 0 60000 65536"/>
                  <a:gd name="T12" fmla="*/ 0 60000 65536"/>
                  <a:gd name="T13" fmla="*/ 0 60000 65536"/>
                  <a:gd name="T14" fmla="*/ 0 60000 65536"/>
                  <a:gd name="T15" fmla="*/ 0 w 141"/>
                  <a:gd name="T16" fmla="*/ 0 h 128"/>
                  <a:gd name="T17" fmla="*/ 141 w 141"/>
                  <a:gd name="T18" fmla="*/ 128 h 128"/>
                </a:gdLst>
                <a:ahLst/>
                <a:cxnLst>
                  <a:cxn ang="T10">
                    <a:pos x="T0" y="T1"/>
                  </a:cxn>
                  <a:cxn ang="T11">
                    <a:pos x="T2" y="T3"/>
                  </a:cxn>
                  <a:cxn ang="T12">
                    <a:pos x="T4" y="T5"/>
                  </a:cxn>
                  <a:cxn ang="T13">
                    <a:pos x="T6" y="T7"/>
                  </a:cxn>
                  <a:cxn ang="T14">
                    <a:pos x="T8" y="T9"/>
                  </a:cxn>
                </a:cxnLst>
                <a:rect l="T15" t="T16" r="T17" b="T18"/>
                <a:pathLst>
                  <a:path w="141" h="128">
                    <a:moveTo>
                      <a:pt x="140" y="14"/>
                    </a:moveTo>
                    <a:lnTo>
                      <a:pt x="21" y="127"/>
                    </a:lnTo>
                    <a:lnTo>
                      <a:pt x="0" y="113"/>
                    </a:lnTo>
                    <a:lnTo>
                      <a:pt x="119" y="0"/>
                    </a:lnTo>
                    <a:lnTo>
                      <a:pt x="140" y="14"/>
                    </a:lnTo>
                  </a:path>
                </a:pathLst>
              </a:custGeom>
              <a:solidFill>
                <a:srgbClr val="FFFFFF"/>
              </a:solidFill>
              <a:ln w="9525" cap="rnd">
                <a:solidFill>
                  <a:schemeClr val="tx1"/>
                </a:solidFill>
                <a:round/>
                <a:headEnd/>
                <a:tailEnd/>
              </a:ln>
            </p:spPr>
            <p:txBody>
              <a:bodyPr/>
              <a:lstStyle/>
              <a:p>
                <a:endParaRPr lang="ja-JP" altLang="en-US"/>
              </a:p>
            </p:txBody>
          </p:sp>
          <p:sp>
            <p:nvSpPr>
              <p:cNvPr id="178468" name="Line 574"/>
              <p:cNvSpPr>
                <a:spLocks noChangeShapeType="1"/>
              </p:cNvSpPr>
              <p:nvPr/>
            </p:nvSpPr>
            <p:spPr bwMode="auto">
              <a:xfrm flipH="1">
                <a:off x="2181" y="2336"/>
                <a:ext cx="267" cy="33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ja-JP" altLang="en-US"/>
              </a:p>
            </p:txBody>
          </p:sp>
          <p:sp>
            <p:nvSpPr>
              <p:cNvPr id="178469" name="Freeform 575"/>
              <p:cNvSpPr>
                <a:spLocks/>
              </p:cNvSpPr>
              <p:nvPr/>
            </p:nvSpPr>
            <p:spPr bwMode="auto">
              <a:xfrm>
                <a:off x="2433" y="2324"/>
                <a:ext cx="11" cy="10"/>
              </a:xfrm>
              <a:custGeom>
                <a:avLst/>
                <a:gdLst>
                  <a:gd name="T0" fmla="*/ 0 w 25"/>
                  <a:gd name="T1" fmla="*/ 1 h 17"/>
                  <a:gd name="T2" fmla="*/ 0 w 25"/>
                  <a:gd name="T3" fmla="*/ 1 h 17"/>
                  <a:gd name="T4" fmla="*/ 0 w 25"/>
                  <a:gd name="T5" fmla="*/ 1 h 17"/>
                  <a:gd name="T6" fmla="*/ 0 w 25"/>
                  <a:gd name="T7" fmla="*/ 1 h 17"/>
                  <a:gd name="T8" fmla="*/ 0 w 25"/>
                  <a:gd name="T9" fmla="*/ 0 h 17"/>
                  <a:gd name="T10" fmla="*/ 0 w 25"/>
                  <a:gd name="T11" fmla="*/ 0 h 17"/>
                  <a:gd name="T12" fmla="*/ 0 w 25"/>
                  <a:gd name="T13" fmla="*/ 0 h 17"/>
                  <a:gd name="T14" fmla="*/ 0 w 25"/>
                  <a:gd name="T15" fmla="*/ 1 h 17"/>
                  <a:gd name="T16" fmla="*/ 0 w 25"/>
                  <a:gd name="T17" fmla="*/ 1 h 17"/>
                  <a:gd name="T18" fmla="*/ 0 w 25"/>
                  <a:gd name="T19" fmla="*/ 1 h 17"/>
                  <a:gd name="T20" fmla="*/ 0 w 25"/>
                  <a:gd name="T21" fmla="*/ 1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17"/>
                  <a:gd name="T35" fmla="*/ 25 w 25"/>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17">
                    <a:moveTo>
                      <a:pt x="0" y="16"/>
                    </a:moveTo>
                    <a:lnTo>
                      <a:pt x="1" y="11"/>
                    </a:lnTo>
                    <a:lnTo>
                      <a:pt x="4" y="5"/>
                    </a:lnTo>
                    <a:lnTo>
                      <a:pt x="10" y="2"/>
                    </a:lnTo>
                    <a:lnTo>
                      <a:pt x="15" y="0"/>
                    </a:lnTo>
                    <a:lnTo>
                      <a:pt x="20" y="2"/>
                    </a:lnTo>
                    <a:lnTo>
                      <a:pt x="22" y="5"/>
                    </a:lnTo>
                    <a:lnTo>
                      <a:pt x="24" y="11"/>
                    </a:lnTo>
                    <a:lnTo>
                      <a:pt x="24" y="16"/>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70" name="Freeform 576"/>
              <p:cNvSpPr>
                <a:spLocks/>
              </p:cNvSpPr>
              <p:nvPr/>
            </p:nvSpPr>
            <p:spPr bwMode="auto">
              <a:xfrm>
                <a:off x="2439" y="2325"/>
                <a:ext cx="9" cy="10"/>
              </a:xfrm>
              <a:custGeom>
                <a:avLst/>
                <a:gdLst>
                  <a:gd name="T0" fmla="*/ 0 w 20"/>
                  <a:gd name="T1" fmla="*/ 0 h 17"/>
                  <a:gd name="T2" fmla="*/ 0 w 20"/>
                  <a:gd name="T3" fmla="*/ 1 h 17"/>
                  <a:gd name="T4" fmla="*/ 0 w 20"/>
                  <a:gd name="T5" fmla="*/ 1 h 17"/>
                  <a:gd name="T6" fmla="*/ 0 w 20"/>
                  <a:gd name="T7" fmla="*/ 1 h 17"/>
                  <a:gd name="T8" fmla="*/ 0 w 20"/>
                  <a:gd name="T9" fmla="*/ 1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0" y="0"/>
                    </a:moveTo>
                    <a:lnTo>
                      <a:pt x="7" y="1"/>
                    </a:lnTo>
                    <a:lnTo>
                      <a:pt x="14" y="4"/>
                    </a:lnTo>
                    <a:lnTo>
                      <a:pt x="17" y="10"/>
                    </a:lnTo>
                    <a:lnTo>
                      <a:pt x="19" y="16"/>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8471" name="Freeform 577"/>
              <p:cNvSpPr>
                <a:spLocks/>
              </p:cNvSpPr>
              <p:nvPr/>
            </p:nvSpPr>
            <p:spPr bwMode="auto">
              <a:xfrm>
                <a:off x="2331" y="2643"/>
                <a:ext cx="23" cy="23"/>
              </a:xfrm>
              <a:custGeom>
                <a:avLst/>
                <a:gdLst>
                  <a:gd name="T0" fmla="*/ 0 w 53"/>
                  <a:gd name="T1" fmla="*/ 1 h 42"/>
                  <a:gd name="T2" fmla="*/ 0 w 53"/>
                  <a:gd name="T3" fmla="*/ 0 h 42"/>
                  <a:gd name="T4" fmla="*/ 0 w 53"/>
                  <a:gd name="T5" fmla="*/ 1 h 42"/>
                  <a:gd name="T6" fmla="*/ 0 w 53"/>
                  <a:gd name="T7" fmla="*/ 1 h 42"/>
                  <a:gd name="T8" fmla="*/ 0 60000 65536"/>
                  <a:gd name="T9" fmla="*/ 0 60000 65536"/>
                  <a:gd name="T10" fmla="*/ 0 60000 65536"/>
                  <a:gd name="T11" fmla="*/ 0 60000 65536"/>
                  <a:gd name="T12" fmla="*/ 0 w 53"/>
                  <a:gd name="T13" fmla="*/ 0 h 42"/>
                  <a:gd name="T14" fmla="*/ 53 w 53"/>
                  <a:gd name="T15" fmla="*/ 42 h 42"/>
                </a:gdLst>
                <a:ahLst/>
                <a:cxnLst>
                  <a:cxn ang="T8">
                    <a:pos x="T0" y="T1"/>
                  </a:cxn>
                  <a:cxn ang="T9">
                    <a:pos x="T2" y="T3"/>
                  </a:cxn>
                  <a:cxn ang="T10">
                    <a:pos x="T4" y="T5"/>
                  </a:cxn>
                  <a:cxn ang="T11">
                    <a:pos x="T6" y="T7"/>
                  </a:cxn>
                </a:cxnLst>
                <a:rect l="T12" t="T13" r="T14" b="T15"/>
                <a:pathLst>
                  <a:path w="53" h="42">
                    <a:moveTo>
                      <a:pt x="25" y="41"/>
                    </a:moveTo>
                    <a:lnTo>
                      <a:pt x="0" y="0"/>
                    </a:lnTo>
                    <a:lnTo>
                      <a:pt x="52" y="20"/>
                    </a:lnTo>
                    <a:lnTo>
                      <a:pt x="25" y="41"/>
                    </a:lnTo>
                  </a:path>
                </a:pathLst>
              </a:custGeom>
              <a:solidFill>
                <a:srgbClr val="000000"/>
              </a:solidFill>
              <a:ln w="9525" cap="rnd">
                <a:solidFill>
                  <a:schemeClr val="tx1"/>
                </a:solidFill>
                <a:round/>
                <a:headEnd/>
                <a:tailEnd/>
              </a:ln>
            </p:spPr>
            <p:txBody>
              <a:bodyPr/>
              <a:lstStyle/>
              <a:p>
                <a:endParaRPr lang="ja-JP" altLang="en-US"/>
              </a:p>
            </p:txBody>
          </p:sp>
          <p:sp>
            <p:nvSpPr>
              <p:cNvPr id="178472" name="Freeform 578"/>
              <p:cNvSpPr>
                <a:spLocks/>
              </p:cNvSpPr>
              <p:nvPr/>
            </p:nvSpPr>
            <p:spPr bwMode="auto">
              <a:xfrm>
                <a:off x="2376" y="2434"/>
                <a:ext cx="25" cy="16"/>
              </a:xfrm>
              <a:custGeom>
                <a:avLst/>
                <a:gdLst>
                  <a:gd name="T0" fmla="*/ 0 w 58"/>
                  <a:gd name="T1" fmla="*/ 1 h 29"/>
                  <a:gd name="T2" fmla="*/ 0 w 58"/>
                  <a:gd name="T3" fmla="*/ 0 h 29"/>
                  <a:gd name="T4" fmla="*/ 0 w 58"/>
                  <a:gd name="T5" fmla="*/ 0 h 29"/>
                  <a:gd name="T6" fmla="*/ 0 w 58"/>
                  <a:gd name="T7" fmla="*/ 1 h 29"/>
                  <a:gd name="T8" fmla="*/ 0 60000 65536"/>
                  <a:gd name="T9" fmla="*/ 0 60000 65536"/>
                  <a:gd name="T10" fmla="*/ 0 60000 65536"/>
                  <a:gd name="T11" fmla="*/ 0 60000 65536"/>
                  <a:gd name="T12" fmla="*/ 0 w 58"/>
                  <a:gd name="T13" fmla="*/ 0 h 29"/>
                  <a:gd name="T14" fmla="*/ 58 w 58"/>
                  <a:gd name="T15" fmla="*/ 29 h 29"/>
                </a:gdLst>
                <a:ahLst/>
                <a:cxnLst>
                  <a:cxn ang="T8">
                    <a:pos x="T0" y="T1"/>
                  </a:cxn>
                  <a:cxn ang="T9">
                    <a:pos x="T2" y="T3"/>
                  </a:cxn>
                  <a:cxn ang="T10">
                    <a:pos x="T4" y="T5"/>
                  </a:cxn>
                  <a:cxn ang="T11">
                    <a:pos x="T6" y="T7"/>
                  </a:cxn>
                </a:cxnLst>
                <a:rect l="T12" t="T13" r="T14" b="T15"/>
                <a:pathLst>
                  <a:path w="58" h="29">
                    <a:moveTo>
                      <a:pt x="44" y="28"/>
                    </a:moveTo>
                    <a:lnTo>
                      <a:pt x="0" y="0"/>
                    </a:lnTo>
                    <a:lnTo>
                      <a:pt x="57" y="0"/>
                    </a:lnTo>
                    <a:lnTo>
                      <a:pt x="44" y="28"/>
                    </a:lnTo>
                  </a:path>
                </a:pathLst>
              </a:custGeom>
              <a:solidFill>
                <a:srgbClr val="000000"/>
              </a:solidFill>
              <a:ln w="9525" cap="rnd">
                <a:solidFill>
                  <a:schemeClr val="tx1"/>
                </a:solidFill>
                <a:round/>
                <a:headEnd/>
                <a:tailEnd/>
              </a:ln>
            </p:spPr>
            <p:txBody>
              <a:bodyPr/>
              <a:lstStyle/>
              <a:p>
                <a:endParaRPr lang="ja-JP" altLang="en-US"/>
              </a:p>
            </p:txBody>
          </p:sp>
        </p:grpSp>
        <p:sp>
          <p:nvSpPr>
            <p:cNvPr id="178194" name="AutoShape 592"/>
            <p:cNvSpPr>
              <a:spLocks noChangeArrowheads="1"/>
            </p:cNvSpPr>
            <p:nvPr/>
          </p:nvSpPr>
          <p:spPr bwMode="auto">
            <a:xfrm rot="17349908" flipV="1">
              <a:off x="6643255" y="5047107"/>
              <a:ext cx="378781" cy="2801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200 w 21600"/>
                <a:gd name="T19" fmla="*/ 3150 h 21600"/>
                <a:gd name="T20" fmla="*/ 1840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99" y="10800"/>
                  </a:moveTo>
                  <a:cubicBezTo>
                    <a:pt x="17999" y="6824"/>
                    <a:pt x="14775" y="3601"/>
                    <a:pt x="10800" y="3601"/>
                  </a:cubicBezTo>
                  <a:cubicBezTo>
                    <a:pt x="9808" y="3600"/>
                    <a:pt x="8827" y="3805"/>
                    <a:pt x="7918" y="4202"/>
                  </a:cubicBezTo>
                  <a:lnTo>
                    <a:pt x="6477" y="902"/>
                  </a:lnTo>
                  <a:cubicBezTo>
                    <a:pt x="7840" y="307"/>
                    <a:pt x="9312" y="-1"/>
                    <a:pt x="10800" y="0"/>
                  </a:cubicBezTo>
                  <a:cubicBezTo>
                    <a:pt x="16764" y="0"/>
                    <a:pt x="21599" y="4835"/>
                    <a:pt x="21600" y="10799"/>
                  </a:cubicBezTo>
                  <a:lnTo>
                    <a:pt x="21600" y="10800"/>
                  </a:lnTo>
                  <a:lnTo>
                    <a:pt x="24300" y="10800"/>
                  </a:lnTo>
                  <a:lnTo>
                    <a:pt x="19800" y="15301"/>
                  </a:lnTo>
                  <a:lnTo>
                    <a:pt x="15299" y="10800"/>
                  </a:lnTo>
                  <a:lnTo>
                    <a:pt x="17999"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78195" name="AutoShape 593"/>
            <p:cNvSpPr>
              <a:spLocks noChangeArrowheads="1"/>
            </p:cNvSpPr>
            <p:nvPr/>
          </p:nvSpPr>
          <p:spPr bwMode="auto">
            <a:xfrm rot="3714958" flipH="1" flipV="1">
              <a:off x="7271481" y="5034792"/>
              <a:ext cx="342900" cy="3048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200 w 21600"/>
                <a:gd name="T19" fmla="*/ 3150 h 21600"/>
                <a:gd name="T20" fmla="*/ 1840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99" y="10800"/>
                  </a:moveTo>
                  <a:cubicBezTo>
                    <a:pt x="17999" y="6824"/>
                    <a:pt x="14775" y="3601"/>
                    <a:pt x="10800" y="3601"/>
                  </a:cubicBezTo>
                  <a:cubicBezTo>
                    <a:pt x="9808" y="3600"/>
                    <a:pt x="8827" y="3805"/>
                    <a:pt x="7918" y="4202"/>
                  </a:cubicBezTo>
                  <a:lnTo>
                    <a:pt x="6477" y="902"/>
                  </a:lnTo>
                  <a:cubicBezTo>
                    <a:pt x="7840" y="307"/>
                    <a:pt x="9312" y="-1"/>
                    <a:pt x="10800" y="0"/>
                  </a:cubicBezTo>
                  <a:cubicBezTo>
                    <a:pt x="16764" y="0"/>
                    <a:pt x="21599" y="4835"/>
                    <a:pt x="21600" y="10799"/>
                  </a:cubicBezTo>
                  <a:lnTo>
                    <a:pt x="21600" y="10800"/>
                  </a:lnTo>
                  <a:lnTo>
                    <a:pt x="24300" y="10800"/>
                  </a:lnTo>
                  <a:lnTo>
                    <a:pt x="19800" y="15301"/>
                  </a:lnTo>
                  <a:lnTo>
                    <a:pt x="15299" y="10800"/>
                  </a:lnTo>
                  <a:lnTo>
                    <a:pt x="17999"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78196" name="Text Box 594"/>
            <p:cNvSpPr txBox="1">
              <a:spLocks noChangeArrowheads="1"/>
            </p:cNvSpPr>
            <p:nvPr/>
          </p:nvSpPr>
          <p:spPr bwMode="auto">
            <a:xfrm>
              <a:off x="6419850" y="5226050"/>
              <a:ext cx="590550" cy="26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solidFill>
                    <a:srgbClr val="0000FF"/>
                  </a:solidFill>
                  <a:latin typeface="Times" panose="02020603050405020304" pitchFamily="18" charset="0"/>
                  <a:ea typeface="ＭＳ ゴシック" panose="020B0609070205080204" pitchFamily="49" charset="-128"/>
                </a:rPr>
                <a:t>胃液</a:t>
              </a:r>
            </a:p>
          </p:txBody>
        </p:sp>
      </p:grpSp>
      <p:sp>
        <p:nvSpPr>
          <p:cNvPr id="178182" name="テキスト ボックス 680"/>
          <p:cNvSpPr txBox="1">
            <a:spLocks noChangeArrowheads="1"/>
          </p:cNvSpPr>
          <p:nvPr/>
        </p:nvSpPr>
        <p:spPr bwMode="auto">
          <a:xfrm>
            <a:off x="585788" y="957263"/>
            <a:ext cx="6340475"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kumimoji="0" lang="ja-JP" altLang="en-US" sz="2400">
                <a:solidFill>
                  <a:srgbClr val="0A1742"/>
                </a:solidFill>
                <a:latin typeface="ＭＳ ゴシック" panose="020B0609070205080204" pitchFamily="49" charset="-128"/>
                <a:ea typeface="ＭＳ ゴシック" panose="020B0609070205080204" pitchFamily="49" charset="-128"/>
              </a:rPr>
              <a:t>胃瘻造設後に、体や胃の変形・偏位や筋緊張</a:t>
            </a:r>
            <a:endParaRPr kumimoji="0" lang="en-US" altLang="ja-JP" sz="2400">
              <a:solidFill>
                <a:srgbClr val="0A1742"/>
              </a:solidFill>
              <a:latin typeface="ＭＳ ゴシック" panose="020B0609070205080204" pitchFamily="49" charset="-128"/>
              <a:ea typeface="ＭＳ ゴシック" panose="020B0609070205080204" pitchFamily="49" charset="-128"/>
            </a:endParaRPr>
          </a:p>
          <a:p>
            <a:pPr eaLnBrk="1" hangingPunct="1">
              <a:spcBef>
                <a:spcPct val="0"/>
              </a:spcBef>
              <a:buFontTx/>
              <a:buNone/>
            </a:pPr>
            <a:r>
              <a:rPr kumimoji="0" lang="ja-JP" altLang="en-US" sz="2400">
                <a:solidFill>
                  <a:srgbClr val="0A1742"/>
                </a:solidFill>
                <a:latin typeface="ＭＳ ゴシック" panose="020B0609070205080204" pitchFamily="49" charset="-128"/>
                <a:ea typeface="ＭＳ ゴシック" panose="020B0609070205080204" pitchFamily="49" charset="-128"/>
              </a:rPr>
              <a:t>亢進のため胃と腹壁の間にズレが生じて</a:t>
            </a:r>
            <a:endParaRPr kumimoji="0" lang="en-US" altLang="ja-JP" sz="2400">
              <a:solidFill>
                <a:srgbClr val="0A1742"/>
              </a:solidFill>
              <a:latin typeface="ＭＳ ゴシック" panose="020B0609070205080204" pitchFamily="49" charset="-128"/>
              <a:ea typeface="ＭＳ ゴシック" panose="020B0609070205080204" pitchFamily="49" charset="-128"/>
            </a:endParaRPr>
          </a:p>
          <a:p>
            <a:pPr eaLnBrk="1" hangingPunct="1">
              <a:spcBef>
                <a:spcPct val="0"/>
              </a:spcBef>
              <a:spcAft>
                <a:spcPts val="600"/>
              </a:spcAft>
              <a:buFontTx/>
              <a:buNone/>
            </a:pPr>
            <a:r>
              <a:rPr kumimoji="0" lang="ja-JP" altLang="en-US" sz="2400">
                <a:solidFill>
                  <a:srgbClr val="0000FF"/>
                </a:solidFill>
                <a:latin typeface="ＭＳ ゴシック" panose="020B0609070205080204" pitchFamily="49" charset="-128"/>
                <a:ea typeface="ＭＳ ゴシック" panose="020B0609070205080204" pitchFamily="49" charset="-128"/>
              </a:rPr>
              <a:t>＊胃の脱落</a:t>
            </a:r>
          </a:p>
          <a:p>
            <a:pPr eaLnBrk="1" hangingPunct="1">
              <a:spcBef>
                <a:spcPct val="0"/>
              </a:spcBef>
              <a:spcAft>
                <a:spcPts val="600"/>
              </a:spcAft>
              <a:buFontTx/>
              <a:buNone/>
            </a:pPr>
            <a:r>
              <a:rPr kumimoji="0" lang="ja-JP" altLang="en-US" sz="2400">
                <a:solidFill>
                  <a:srgbClr val="0000FF"/>
                </a:solidFill>
                <a:latin typeface="ＭＳ ゴシック" panose="020B0609070205080204" pitchFamily="49" charset="-128"/>
                <a:ea typeface="ＭＳ ゴシック" panose="020B0609070205080204" pitchFamily="49" charset="-128"/>
              </a:rPr>
              <a:t>＊胃内容物の腹腔への漏出による腹膜炎</a:t>
            </a:r>
            <a:endParaRPr kumimoji="0" lang="en-US" altLang="ja-JP" sz="2400">
              <a:solidFill>
                <a:srgbClr val="0000FF"/>
              </a:solidFill>
              <a:latin typeface="ＭＳ ゴシック" panose="020B0609070205080204" pitchFamily="49" charset="-128"/>
              <a:ea typeface="ＭＳ ゴシック" panose="020B0609070205080204" pitchFamily="49" charset="-128"/>
            </a:endParaRPr>
          </a:p>
          <a:p>
            <a:pPr eaLnBrk="1" hangingPunct="1">
              <a:spcBef>
                <a:spcPct val="0"/>
              </a:spcBef>
              <a:spcAft>
                <a:spcPts val="600"/>
              </a:spcAft>
              <a:buFontTx/>
              <a:buNone/>
            </a:pPr>
            <a:r>
              <a:rPr kumimoji="0" lang="ja-JP" altLang="en-US" sz="2400">
                <a:solidFill>
                  <a:srgbClr val="0000FF"/>
                </a:solidFill>
                <a:latin typeface="ＭＳ ゴシック" panose="020B0609070205080204" pitchFamily="49" charset="-128"/>
                <a:ea typeface="ＭＳ ゴシック" panose="020B0609070205080204" pitchFamily="49" charset="-128"/>
              </a:rPr>
              <a:t>＊胃瘻ｶﾃｰﾃﾙ交換時のｶﾃｰﾃﾙの腹腔内進入</a:t>
            </a:r>
          </a:p>
          <a:p>
            <a:pPr eaLnBrk="1" hangingPunct="1">
              <a:spcBef>
                <a:spcPct val="0"/>
              </a:spcBef>
              <a:buFontTx/>
              <a:buNone/>
            </a:pPr>
            <a:r>
              <a:rPr kumimoji="0" lang="ja-JP" altLang="en-US" sz="2400">
                <a:solidFill>
                  <a:srgbClr val="0A1742"/>
                </a:solidFill>
                <a:latin typeface="ＭＳ ゴシック" panose="020B0609070205080204" pitchFamily="49" charset="-128"/>
                <a:ea typeface="ＭＳ ゴシック" panose="020B0609070205080204" pitchFamily="49" charset="-128"/>
              </a:rPr>
              <a:t>を起こす可能性がある。</a:t>
            </a:r>
          </a:p>
        </p:txBody>
      </p:sp>
      <p:sp>
        <p:nvSpPr>
          <p:cNvPr id="178183" name="テキスト ボックス 683"/>
          <p:cNvSpPr txBox="1">
            <a:spLocks noChangeArrowheads="1"/>
          </p:cNvSpPr>
          <p:nvPr/>
        </p:nvSpPr>
        <p:spPr bwMode="auto">
          <a:xfrm>
            <a:off x="5610225" y="4595813"/>
            <a:ext cx="35702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kumimoji="0" lang="ja-JP" altLang="en-US" sz="2400">
                <a:solidFill>
                  <a:srgbClr val="CC0000"/>
                </a:solidFill>
                <a:latin typeface="ＭＳ ゴシック" panose="020B0609070205080204" pitchFamily="49" charset="-128"/>
                <a:ea typeface="ＭＳ ゴシック" panose="020B0609070205080204" pitchFamily="49" charset="-128"/>
              </a:rPr>
              <a:t>胃瘻造設時は</a:t>
            </a:r>
            <a:endParaRPr kumimoji="0" lang="en-US" altLang="ja-JP" sz="2400">
              <a:solidFill>
                <a:srgbClr val="CC0000"/>
              </a:solidFill>
              <a:latin typeface="ＭＳ ゴシック" panose="020B0609070205080204" pitchFamily="49" charset="-128"/>
              <a:ea typeface="ＭＳ ゴシック" panose="020B0609070205080204" pitchFamily="49" charset="-128"/>
            </a:endParaRPr>
          </a:p>
          <a:p>
            <a:pPr algn="ctr" eaLnBrk="1" hangingPunct="1">
              <a:spcBef>
                <a:spcPct val="0"/>
              </a:spcBef>
              <a:buFontTx/>
              <a:buNone/>
            </a:pPr>
            <a:r>
              <a:rPr kumimoji="0" lang="ja-JP" altLang="en-US" sz="2400">
                <a:solidFill>
                  <a:srgbClr val="CC0000"/>
                </a:solidFill>
                <a:latin typeface="ＭＳ ゴシック" panose="020B0609070205080204" pitchFamily="49" charset="-128"/>
                <a:ea typeface="ＭＳ ゴシック" panose="020B0609070205080204" pitchFamily="49" charset="-128"/>
              </a:rPr>
              <a:t>胃瘻部での胃壁と腹壁の</a:t>
            </a:r>
            <a:endParaRPr kumimoji="0" lang="en-US" altLang="ja-JP" sz="2400">
              <a:solidFill>
                <a:srgbClr val="CC0000"/>
              </a:solidFill>
              <a:latin typeface="ＭＳ ゴシック" panose="020B0609070205080204" pitchFamily="49" charset="-128"/>
              <a:ea typeface="ＭＳ ゴシック" panose="020B0609070205080204" pitchFamily="49" charset="-128"/>
            </a:endParaRPr>
          </a:p>
          <a:p>
            <a:pPr algn="ctr" eaLnBrk="1" hangingPunct="1">
              <a:spcBef>
                <a:spcPct val="0"/>
              </a:spcBef>
              <a:buFontTx/>
              <a:buNone/>
            </a:pPr>
            <a:r>
              <a:rPr kumimoji="0" lang="ja-JP" altLang="en-US" sz="2400">
                <a:solidFill>
                  <a:srgbClr val="CC0000"/>
                </a:solidFill>
                <a:latin typeface="ＭＳ ゴシック" panose="020B0609070205080204" pitchFamily="49" charset="-128"/>
                <a:ea typeface="ＭＳ ゴシック" panose="020B0609070205080204" pitchFamily="49" charset="-128"/>
              </a:rPr>
              <a:t>補強的固定がしっかり</a:t>
            </a:r>
            <a:endParaRPr kumimoji="0" lang="en-US" altLang="ja-JP" sz="2400">
              <a:solidFill>
                <a:srgbClr val="CC0000"/>
              </a:solidFill>
              <a:latin typeface="ＭＳ ゴシック" panose="020B0609070205080204" pitchFamily="49" charset="-128"/>
              <a:ea typeface="ＭＳ ゴシック" panose="020B0609070205080204" pitchFamily="49" charset="-128"/>
            </a:endParaRPr>
          </a:p>
          <a:p>
            <a:pPr algn="ctr" eaLnBrk="1" hangingPunct="1">
              <a:spcBef>
                <a:spcPct val="0"/>
              </a:spcBef>
              <a:buFontTx/>
              <a:buNone/>
            </a:pPr>
            <a:r>
              <a:rPr kumimoji="0" lang="ja-JP" altLang="en-US" sz="2400">
                <a:solidFill>
                  <a:srgbClr val="CC0000"/>
                </a:solidFill>
                <a:latin typeface="ＭＳ ゴシック" panose="020B0609070205080204" pitchFamily="49" charset="-128"/>
                <a:ea typeface="ＭＳ ゴシック" panose="020B0609070205080204" pitchFamily="49" charset="-128"/>
              </a:rPr>
              <a:t>なされる必要がある。</a:t>
            </a:r>
            <a:endParaRPr kumimoji="0" lang="en-US" altLang="ja-JP" sz="2400">
              <a:solidFill>
                <a:srgbClr val="CC0000"/>
              </a:solidFill>
              <a:latin typeface="ＭＳ ゴシック" panose="020B0609070205080204" pitchFamily="49" charset="-128"/>
              <a:ea typeface="ＭＳ ゴシック" panose="020B0609070205080204" pitchFamily="49" charset="-128"/>
            </a:endParaRPr>
          </a:p>
        </p:txBody>
      </p:sp>
      <p:sp>
        <p:nvSpPr>
          <p:cNvPr id="178184" name="テキスト ボックス 684"/>
          <p:cNvSpPr txBox="1">
            <a:spLocks noChangeArrowheads="1"/>
          </p:cNvSpPr>
          <p:nvPr/>
        </p:nvSpPr>
        <p:spPr bwMode="auto">
          <a:xfrm>
            <a:off x="142875" y="3549650"/>
            <a:ext cx="4494213"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kumimoji="0" lang="ja-JP" altLang="en-US" sz="2400">
                <a:solidFill>
                  <a:srgbClr val="CC0000"/>
                </a:solidFill>
                <a:latin typeface="ＭＳ Ｐゴシック" panose="020B0600070205080204" pitchFamily="50" charset="-128"/>
              </a:rPr>
              <a:t>とくに造設手術後の初期</a:t>
            </a:r>
            <a:endParaRPr kumimoji="0" lang="en-US" altLang="ja-JP" sz="2400">
              <a:solidFill>
                <a:srgbClr val="CC0000"/>
              </a:solidFill>
              <a:latin typeface="ＭＳ Ｐゴシック" panose="020B0600070205080204" pitchFamily="50" charset="-128"/>
            </a:endParaRPr>
          </a:p>
          <a:p>
            <a:pPr eaLnBrk="1" hangingPunct="1">
              <a:lnSpc>
                <a:spcPct val="90000"/>
              </a:lnSpc>
              <a:spcBef>
                <a:spcPct val="0"/>
              </a:spcBef>
              <a:buFontTx/>
              <a:buNone/>
            </a:pPr>
            <a:r>
              <a:rPr kumimoji="0" lang="ja-JP" altLang="en-US" sz="2400">
                <a:solidFill>
                  <a:srgbClr val="CC0000"/>
                </a:solidFill>
                <a:latin typeface="ＭＳ Ｐゴシック" panose="020B0600070205080204" pitchFamily="50" charset="-128"/>
              </a:rPr>
              <a:t>は胃瘻部の固定が不安定</a:t>
            </a:r>
            <a:endParaRPr kumimoji="0" lang="en-US" altLang="ja-JP" sz="2400">
              <a:solidFill>
                <a:srgbClr val="CC0000"/>
              </a:solidFill>
              <a:latin typeface="ＭＳ Ｐゴシック" panose="020B0600070205080204" pitchFamily="50" charset="-128"/>
            </a:endParaRPr>
          </a:p>
          <a:p>
            <a:pPr eaLnBrk="1" hangingPunct="1">
              <a:lnSpc>
                <a:spcPct val="90000"/>
              </a:lnSpc>
              <a:spcBef>
                <a:spcPct val="0"/>
              </a:spcBef>
              <a:buFontTx/>
              <a:buNone/>
            </a:pPr>
            <a:r>
              <a:rPr kumimoji="0" lang="ja-JP" altLang="en-US" sz="2400">
                <a:solidFill>
                  <a:srgbClr val="CC0000"/>
                </a:solidFill>
                <a:latin typeface="ＭＳ Ｐゴシック" panose="020B0600070205080204" pitchFamily="50" charset="-128"/>
              </a:rPr>
              <a:t>なので上記のリスクを考</a:t>
            </a:r>
            <a:endParaRPr kumimoji="0" lang="en-US" altLang="ja-JP" sz="2400">
              <a:solidFill>
                <a:srgbClr val="CC0000"/>
              </a:solidFill>
              <a:latin typeface="ＭＳ Ｐゴシック" panose="020B0600070205080204" pitchFamily="50" charset="-128"/>
            </a:endParaRPr>
          </a:p>
          <a:p>
            <a:pPr eaLnBrk="1" hangingPunct="1">
              <a:lnSpc>
                <a:spcPct val="90000"/>
              </a:lnSpc>
              <a:spcBef>
                <a:spcPct val="0"/>
              </a:spcBef>
              <a:buFontTx/>
              <a:buNone/>
            </a:pPr>
            <a:r>
              <a:rPr kumimoji="0" lang="ja-JP" altLang="en-US" sz="2400">
                <a:solidFill>
                  <a:srgbClr val="CC0000"/>
                </a:solidFill>
                <a:latin typeface="ＭＳ Ｐゴシック" panose="020B0600070205080204" pitchFamily="50" charset="-128"/>
              </a:rPr>
              <a:t>え胃瘻カテーテル交換は</a:t>
            </a:r>
            <a:endParaRPr kumimoji="0" lang="en-US" altLang="ja-JP" sz="2400">
              <a:solidFill>
                <a:srgbClr val="CC0000"/>
              </a:solidFill>
              <a:latin typeface="ＭＳ Ｐゴシック" panose="020B0600070205080204" pitchFamily="50" charset="-128"/>
            </a:endParaRPr>
          </a:p>
          <a:p>
            <a:pPr eaLnBrk="1" hangingPunct="1">
              <a:lnSpc>
                <a:spcPct val="90000"/>
              </a:lnSpc>
              <a:spcBef>
                <a:spcPct val="0"/>
              </a:spcBef>
              <a:buFontTx/>
              <a:buNone/>
            </a:pPr>
            <a:r>
              <a:rPr kumimoji="0" lang="ja-JP" altLang="en-US" sz="2400">
                <a:solidFill>
                  <a:srgbClr val="CC0000"/>
                </a:solidFill>
                <a:latin typeface="ＭＳ Ｐゴシック" panose="020B0600070205080204" pitchFamily="50" charset="-128"/>
              </a:rPr>
              <a:t>慎重に行う。</a:t>
            </a:r>
            <a:endParaRPr kumimoji="0" lang="en-US" altLang="ja-JP" sz="2400">
              <a:solidFill>
                <a:srgbClr val="CC0000"/>
              </a:solidFill>
              <a:latin typeface="ＭＳ Ｐゴシック" panose="020B0600070205080204" pitchFamily="50" charset="-128"/>
            </a:endParaRPr>
          </a:p>
          <a:p>
            <a:pPr eaLnBrk="1" hangingPunct="1">
              <a:lnSpc>
                <a:spcPct val="90000"/>
              </a:lnSpc>
              <a:spcBef>
                <a:spcPct val="0"/>
              </a:spcBef>
              <a:buFontTx/>
              <a:buNone/>
            </a:pPr>
            <a:r>
              <a:rPr kumimoji="0" lang="ja-JP" altLang="en-US" sz="2400">
                <a:solidFill>
                  <a:srgbClr val="CC0000"/>
                </a:solidFill>
                <a:latin typeface="ＭＳ Ｐゴシック" panose="020B0600070205080204" pitchFamily="50" charset="-128"/>
              </a:rPr>
              <a:t>手術後かなり経ってから</a:t>
            </a:r>
            <a:endParaRPr kumimoji="0" lang="en-US" altLang="ja-JP" sz="2400">
              <a:solidFill>
                <a:srgbClr val="CC0000"/>
              </a:solidFill>
              <a:latin typeface="ＭＳ Ｐゴシック" panose="020B0600070205080204" pitchFamily="50" charset="-128"/>
            </a:endParaRPr>
          </a:p>
          <a:p>
            <a:pPr eaLnBrk="1" hangingPunct="1">
              <a:lnSpc>
                <a:spcPct val="90000"/>
              </a:lnSpc>
              <a:spcBef>
                <a:spcPct val="0"/>
              </a:spcBef>
              <a:buFontTx/>
              <a:buNone/>
            </a:pPr>
            <a:r>
              <a:rPr kumimoji="0" lang="ja-JP" altLang="en-US" sz="2400">
                <a:solidFill>
                  <a:srgbClr val="CC0000"/>
                </a:solidFill>
                <a:latin typeface="ＭＳ Ｐゴシック" panose="020B0600070205080204" pitchFamily="50" charset="-128"/>
              </a:rPr>
              <a:t>でも、腹壁と胃がズレて</a:t>
            </a:r>
            <a:endParaRPr kumimoji="0" lang="en-US" altLang="ja-JP" sz="2400">
              <a:solidFill>
                <a:srgbClr val="CC0000"/>
              </a:solidFill>
              <a:latin typeface="ＭＳ Ｐゴシック" panose="020B0600070205080204" pitchFamily="50" charset="-128"/>
            </a:endParaRPr>
          </a:p>
          <a:p>
            <a:pPr eaLnBrk="1" hangingPunct="1">
              <a:lnSpc>
                <a:spcPct val="90000"/>
              </a:lnSpc>
              <a:spcBef>
                <a:spcPct val="0"/>
              </a:spcBef>
              <a:buFontTx/>
              <a:buNone/>
            </a:pPr>
            <a:r>
              <a:rPr kumimoji="0" lang="ja-JP" altLang="en-US" sz="2400">
                <a:solidFill>
                  <a:srgbClr val="CC0000"/>
                </a:solidFill>
                <a:latin typeface="ＭＳ Ｐゴシック" panose="020B0600070205080204" pitchFamily="50" charset="-128"/>
              </a:rPr>
              <a:t>きてカテーテルがスムーズに</a:t>
            </a:r>
            <a:endParaRPr kumimoji="0" lang="en-US" altLang="ja-JP" sz="2400">
              <a:solidFill>
                <a:srgbClr val="CC0000"/>
              </a:solidFill>
              <a:latin typeface="ＭＳ Ｐゴシック" panose="020B0600070205080204" pitchFamily="50" charset="-128"/>
            </a:endParaRPr>
          </a:p>
          <a:p>
            <a:pPr eaLnBrk="1" hangingPunct="1">
              <a:lnSpc>
                <a:spcPct val="90000"/>
              </a:lnSpc>
              <a:spcBef>
                <a:spcPct val="0"/>
              </a:spcBef>
              <a:buFontTx/>
              <a:buNone/>
            </a:pPr>
            <a:r>
              <a:rPr kumimoji="0" lang="ja-JP" altLang="en-US" sz="2400">
                <a:solidFill>
                  <a:srgbClr val="CC0000"/>
                </a:solidFill>
                <a:latin typeface="ＭＳ Ｐゴシック" panose="020B0600070205080204" pitchFamily="50" charset="-128"/>
              </a:rPr>
              <a:t>挿入できなくなることがある。</a:t>
            </a:r>
            <a:endParaRPr lang="ja-JP" altLang="en-US" sz="2400">
              <a:latin typeface="ＭＳ Ｐゴシック" panose="020B0600070205080204" pitchFamily="50" charset="-128"/>
            </a:endParaRPr>
          </a:p>
        </p:txBody>
      </p:sp>
      <p:sp>
        <p:nvSpPr>
          <p:cNvPr id="595"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D49</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5" descr="小野田麻美3"/>
          <p:cNvPicPr>
            <a:picLocks noChangeAspect="1" noChangeArrowheads="1"/>
          </p:cNvPicPr>
          <p:nvPr/>
        </p:nvPicPr>
        <p:blipFill>
          <a:blip r:embed="rId2" cstate="print">
            <a:extLst>
              <a:ext uri="{28A0092B-C50C-407E-A947-70E740481C1C}">
                <a14:useLocalDpi xmlns:a14="http://schemas.microsoft.com/office/drawing/2010/main" val="0"/>
              </a:ext>
            </a:extLst>
          </a:blip>
          <a:srcRect t="9937"/>
          <a:stretch>
            <a:fillRect/>
          </a:stretch>
        </p:blipFill>
        <p:spPr bwMode="auto">
          <a:xfrm>
            <a:off x="5257800" y="3213100"/>
            <a:ext cx="3276600"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Text Box 6"/>
          <p:cNvSpPr txBox="1">
            <a:spLocks noChangeArrowheads="1"/>
          </p:cNvSpPr>
          <p:nvPr/>
        </p:nvSpPr>
        <p:spPr bwMode="auto">
          <a:xfrm>
            <a:off x="4433888" y="5505450"/>
            <a:ext cx="554037" cy="101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ＭＳ ゴシック" panose="020B0609070205080204" pitchFamily="49" charset="-128"/>
                <a:ea typeface="ＭＳ ゴシック" panose="020B0609070205080204" pitchFamily="49" charset="-128"/>
              </a:rPr>
              <a:t>肋骨弓</a:t>
            </a:r>
          </a:p>
        </p:txBody>
      </p:sp>
      <p:sp>
        <p:nvSpPr>
          <p:cNvPr id="179204" name="Line 7"/>
          <p:cNvSpPr>
            <a:spLocks noChangeShapeType="1"/>
          </p:cNvSpPr>
          <p:nvPr/>
        </p:nvSpPr>
        <p:spPr bwMode="auto">
          <a:xfrm>
            <a:off x="5029200" y="6096000"/>
            <a:ext cx="479425" cy="14288"/>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9205" name="Line 8"/>
          <p:cNvSpPr>
            <a:spLocks noChangeShapeType="1"/>
          </p:cNvSpPr>
          <p:nvPr/>
        </p:nvSpPr>
        <p:spPr bwMode="auto">
          <a:xfrm flipV="1">
            <a:off x="5508625" y="5578475"/>
            <a:ext cx="0" cy="574675"/>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9206" name="Text Box 9"/>
          <p:cNvSpPr txBox="1">
            <a:spLocks noChangeArrowheads="1"/>
          </p:cNvSpPr>
          <p:nvPr/>
        </p:nvSpPr>
        <p:spPr bwMode="auto">
          <a:xfrm>
            <a:off x="4460875" y="4191000"/>
            <a:ext cx="492125"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ＭＳ ゴシック" panose="020B0609070205080204" pitchFamily="49" charset="-128"/>
                <a:ea typeface="ＭＳ ゴシック" panose="020B0609070205080204" pitchFamily="49" charset="-128"/>
              </a:rPr>
              <a:t>胃</a:t>
            </a:r>
          </a:p>
        </p:txBody>
      </p:sp>
      <p:sp>
        <p:nvSpPr>
          <p:cNvPr id="179207" name="Line 10"/>
          <p:cNvSpPr>
            <a:spLocks noChangeShapeType="1"/>
          </p:cNvSpPr>
          <p:nvPr/>
        </p:nvSpPr>
        <p:spPr bwMode="auto">
          <a:xfrm>
            <a:off x="4953000" y="4495800"/>
            <a:ext cx="1150938"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pic>
        <p:nvPicPr>
          <p:cNvPr id="179208" name="Picture 12" descr="suzukiUGI"/>
          <p:cNvPicPr>
            <a:picLocks noChangeAspect="1" noChangeArrowheads="1"/>
          </p:cNvPicPr>
          <p:nvPr/>
        </p:nvPicPr>
        <p:blipFill>
          <a:blip r:embed="rId3" cstate="print">
            <a:extLst>
              <a:ext uri="{28A0092B-C50C-407E-A947-70E740481C1C}">
                <a14:useLocalDpi xmlns:a14="http://schemas.microsoft.com/office/drawing/2010/main" val="0"/>
              </a:ext>
            </a:extLst>
          </a:blip>
          <a:srcRect l="10817"/>
          <a:stretch>
            <a:fillRect/>
          </a:stretch>
        </p:blipFill>
        <p:spPr bwMode="auto">
          <a:xfrm>
            <a:off x="762000" y="3249613"/>
            <a:ext cx="3429000" cy="353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9" name="Line 13"/>
          <p:cNvSpPr>
            <a:spLocks noChangeShapeType="1"/>
          </p:cNvSpPr>
          <p:nvPr/>
        </p:nvSpPr>
        <p:spPr bwMode="auto">
          <a:xfrm flipH="1">
            <a:off x="3505200" y="4343400"/>
            <a:ext cx="936625"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9210" name="Line 14"/>
          <p:cNvSpPr>
            <a:spLocks noChangeShapeType="1"/>
          </p:cNvSpPr>
          <p:nvPr/>
        </p:nvSpPr>
        <p:spPr bwMode="auto">
          <a:xfrm flipH="1" flipV="1">
            <a:off x="2051050" y="5937250"/>
            <a:ext cx="2368550" cy="635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79211" name="Rectangle 2"/>
          <p:cNvSpPr txBox="1">
            <a:spLocks noChangeArrowheads="1"/>
          </p:cNvSpPr>
          <p:nvPr/>
        </p:nvSpPr>
        <p:spPr bwMode="auto">
          <a:xfrm>
            <a:off x="683756" y="132269"/>
            <a:ext cx="7776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dirty="0">
                <a:solidFill>
                  <a:schemeClr val="tx2"/>
                </a:solidFill>
                <a:latin typeface="ＭＳ ゴシック" panose="020B0609070205080204" pitchFamily="49" charset="-128"/>
                <a:ea typeface="ＭＳ ゴシック" panose="020B0609070205080204" pitchFamily="49" charset="-128"/>
              </a:rPr>
              <a:t>重症心身</a:t>
            </a:r>
            <a:r>
              <a:rPr lang="ja-JP" altLang="en-US" dirty="0" smtClean="0">
                <a:solidFill>
                  <a:schemeClr val="tx2"/>
                </a:solidFill>
                <a:latin typeface="ＭＳ ゴシック" panose="020B0609070205080204" pitchFamily="49" charset="-128"/>
                <a:ea typeface="ＭＳ ゴシック" panose="020B0609070205080204" pitchFamily="49" charset="-128"/>
              </a:rPr>
              <a:t>障害児者等で</a:t>
            </a:r>
            <a:r>
              <a:rPr lang="ja-JP" altLang="en-US" dirty="0">
                <a:solidFill>
                  <a:schemeClr val="tx2"/>
                </a:solidFill>
                <a:latin typeface="ＭＳ ゴシック" panose="020B0609070205080204" pitchFamily="49" charset="-128"/>
                <a:ea typeface="ＭＳ ゴシック" panose="020B0609070205080204" pitchFamily="49" charset="-128"/>
              </a:rPr>
              <a:t>の胃瘻の注意点 ２</a:t>
            </a:r>
            <a:endParaRPr lang="ja-JP" altLang="en-US" u="sng" dirty="0">
              <a:solidFill>
                <a:schemeClr val="tx2"/>
              </a:solidFill>
              <a:latin typeface="ＭＳ ゴシック" panose="020B0609070205080204" pitchFamily="49" charset="-128"/>
              <a:ea typeface="ＭＳ ゴシック" panose="020B0609070205080204" pitchFamily="49" charset="-128"/>
            </a:endParaRPr>
          </a:p>
        </p:txBody>
      </p:sp>
      <p:sp>
        <p:nvSpPr>
          <p:cNvPr id="179212" name="Rectangle 6"/>
          <p:cNvSpPr>
            <a:spLocks noChangeArrowheads="1"/>
          </p:cNvSpPr>
          <p:nvPr/>
        </p:nvSpPr>
        <p:spPr bwMode="auto">
          <a:xfrm>
            <a:off x="495300" y="760413"/>
            <a:ext cx="8153400" cy="76200"/>
          </a:xfrm>
          <a:prstGeom prst="rect">
            <a:avLst/>
          </a:prstGeom>
          <a:gradFill rotWithShape="0">
            <a:gsLst>
              <a:gs pos="0">
                <a:srgbClr val="17175E"/>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79213" name="テキスト ボックス 13"/>
          <p:cNvSpPr txBox="1">
            <a:spLocks noChangeArrowheads="1"/>
          </p:cNvSpPr>
          <p:nvPr/>
        </p:nvSpPr>
        <p:spPr bwMode="auto">
          <a:xfrm>
            <a:off x="827088" y="836613"/>
            <a:ext cx="7572375" cy="2232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spcAft>
                <a:spcPts val="600"/>
              </a:spcAft>
              <a:buFontTx/>
              <a:buNone/>
            </a:pPr>
            <a:r>
              <a:rPr lang="ja-JP" altLang="en-US" sz="2400" i="1">
                <a:solidFill>
                  <a:srgbClr val="0000FF"/>
                </a:solidFill>
                <a:latin typeface="ＭＳ ゴシック" panose="020B0609070205080204" pitchFamily="49" charset="-128"/>
                <a:ea typeface="ＭＳ ゴシック" panose="020B0609070205080204" pitchFamily="49" charset="-128"/>
              </a:rPr>
              <a:t>重症児者では胃がかなり上に偏位していることが多い</a:t>
            </a:r>
            <a:endParaRPr lang="en-US" altLang="ja-JP" sz="2000">
              <a:solidFill>
                <a:srgbClr val="FF0000"/>
              </a:solidFill>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000">
                <a:latin typeface="ＭＳ ゴシック" panose="020B0609070205080204" pitchFamily="49" charset="-128"/>
                <a:ea typeface="ＭＳ ゴシック" panose="020B0609070205080204" pitchFamily="49" charset="-128"/>
              </a:rPr>
              <a:t>　</a:t>
            </a:r>
            <a:r>
              <a:rPr lang="en-US" altLang="ja-JP" sz="2000">
                <a:latin typeface="ＭＳ ゴシック" panose="020B0609070205080204" pitchFamily="49" charset="-128"/>
                <a:ea typeface="ＭＳ ゴシック" panose="020B0609070205080204" pitchFamily="49" charset="-128"/>
              </a:rPr>
              <a:t>→</a:t>
            </a:r>
            <a:r>
              <a:rPr lang="ja-JP" altLang="en-US" sz="2000">
                <a:solidFill>
                  <a:srgbClr val="CC0000"/>
                </a:solidFill>
                <a:latin typeface="ＭＳ ゴシック" panose="020B0609070205080204" pitchFamily="49" charset="-128"/>
                <a:ea typeface="ＭＳ ゴシック" panose="020B0609070205080204" pitchFamily="49" charset="-128"/>
              </a:rPr>
              <a:t>　</a:t>
            </a:r>
            <a:r>
              <a:rPr kumimoji="0" lang="ja-JP" altLang="en-US" sz="2000">
                <a:solidFill>
                  <a:srgbClr val="0A1742"/>
                </a:solidFill>
                <a:latin typeface="ＭＳ ゴシック" panose="020B0609070205080204" pitchFamily="49" charset="-128"/>
                <a:ea typeface="ＭＳ ゴシック" panose="020B0609070205080204" pitchFamily="49" charset="-128"/>
              </a:rPr>
              <a:t>通常の</a:t>
            </a:r>
            <a:r>
              <a:rPr kumimoji="0" lang="en-US" altLang="ja-JP" sz="2000">
                <a:solidFill>
                  <a:srgbClr val="0A1742"/>
                </a:solidFill>
                <a:latin typeface="ＭＳ ゴシック" panose="020B0609070205080204" pitchFamily="49" charset="-128"/>
                <a:ea typeface="ＭＳ ゴシック" panose="020B0609070205080204" pitchFamily="49" charset="-128"/>
              </a:rPr>
              <a:t>PEG</a:t>
            </a:r>
            <a:r>
              <a:rPr kumimoji="0" lang="ja-JP" altLang="en-US" sz="2000">
                <a:solidFill>
                  <a:srgbClr val="0A1742"/>
                </a:solidFill>
                <a:latin typeface="ＭＳ ゴシック" panose="020B0609070205080204" pitchFamily="49" charset="-128"/>
                <a:ea typeface="ＭＳ ゴシック" panose="020B0609070205080204" pitchFamily="49" charset="-128"/>
              </a:rPr>
              <a:t>では、</a:t>
            </a:r>
            <a:r>
              <a:rPr kumimoji="0" lang="ja-JP" altLang="en-US" sz="2000">
                <a:solidFill>
                  <a:srgbClr val="FF0000"/>
                </a:solidFill>
                <a:latin typeface="ＭＳ ゴシック" panose="020B0609070205080204" pitchFamily="49" charset="-128"/>
                <a:ea typeface="ＭＳ ゴシック" panose="020B0609070205080204" pitchFamily="49" charset="-128"/>
              </a:rPr>
              <a:t>胃瘻造設が位置的に困難な場合</a:t>
            </a:r>
            <a:r>
              <a:rPr kumimoji="0" lang="ja-JP" altLang="en-US" sz="2000">
                <a:solidFill>
                  <a:srgbClr val="0A1742"/>
                </a:solidFill>
                <a:latin typeface="ＭＳ ゴシック" panose="020B0609070205080204" pitchFamily="49" charset="-128"/>
                <a:ea typeface="ＭＳ ゴシック" panose="020B0609070205080204" pitchFamily="49" charset="-128"/>
              </a:rPr>
              <a:t>があり　</a:t>
            </a:r>
            <a:endParaRPr kumimoji="0" lang="en-US" altLang="ja-JP" sz="2000">
              <a:solidFill>
                <a:srgbClr val="0A1742"/>
              </a:solidFill>
              <a:latin typeface="ＭＳ ゴシック" panose="020B0609070205080204" pitchFamily="49" charset="-128"/>
              <a:ea typeface="ＭＳ ゴシック" panose="020B0609070205080204" pitchFamily="49" charset="-128"/>
            </a:endParaRPr>
          </a:p>
          <a:p>
            <a:pPr eaLnBrk="1" hangingPunct="1">
              <a:spcBef>
                <a:spcPct val="0"/>
              </a:spcBef>
              <a:spcAft>
                <a:spcPts val="600"/>
              </a:spcAft>
              <a:buFontTx/>
              <a:buNone/>
            </a:pPr>
            <a:r>
              <a:rPr kumimoji="0" lang="ja-JP" altLang="en-US" sz="2000">
                <a:solidFill>
                  <a:srgbClr val="0A1742"/>
                </a:solidFill>
                <a:latin typeface="ＭＳ ゴシック" panose="020B0609070205080204" pitchFamily="49" charset="-128"/>
                <a:ea typeface="ＭＳ ゴシック" panose="020B0609070205080204" pitchFamily="49" charset="-128"/>
              </a:rPr>
              <a:t>　　　</a:t>
            </a:r>
            <a:r>
              <a:rPr kumimoji="0" lang="ja-JP" altLang="en-US" sz="2000">
                <a:solidFill>
                  <a:srgbClr val="FF0000"/>
                </a:solidFill>
                <a:latin typeface="ＭＳ ゴシック" panose="020B0609070205080204" pitchFamily="49" charset="-128"/>
                <a:ea typeface="ＭＳ ゴシック" panose="020B0609070205080204" pitchFamily="49" charset="-128"/>
              </a:rPr>
              <a:t>腸瘻</a:t>
            </a:r>
            <a:r>
              <a:rPr kumimoji="0" lang="ja-JP" altLang="en-US" sz="2000">
                <a:solidFill>
                  <a:srgbClr val="0A1742"/>
                </a:solidFill>
                <a:latin typeface="ＭＳ ゴシック" panose="020B0609070205080204" pitchFamily="49" charset="-128"/>
                <a:ea typeface="ＭＳ ゴシック" panose="020B0609070205080204" pitchFamily="49" charset="-128"/>
              </a:rPr>
              <a:t>にならざるを得ない場合もある</a:t>
            </a:r>
            <a:endParaRPr kumimoji="0" lang="en-US" altLang="ja-JP" sz="2000">
              <a:solidFill>
                <a:srgbClr val="0A1742"/>
              </a:solidFill>
              <a:latin typeface="ＭＳ ゴシック" panose="020B0609070205080204" pitchFamily="49" charset="-128"/>
              <a:ea typeface="ＭＳ ゴシック" panose="020B0609070205080204" pitchFamily="49" charset="-128"/>
            </a:endParaRPr>
          </a:p>
          <a:p>
            <a:pPr eaLnBrk="1" hangingPunct="1">
              <a:spcBef>
                <a:spcPct val="0"/>
              </a:spcBef>
              <a:buFontTx/>
              <a:buNone/>
            </a:pPr>
            <a:r>
              <a:rPr kumimoji="0" lang="ja-JP" altLang="en-US" sz="2000">
                <a:solidFill>
                  <a:srgbClr val="0A1742"/>
                </a:solidFill>
                <a:latin typeface="ＭＳ ゴシック" panose="020B0609070205080204" pitchFamily="49" charset="-128"/>
                <a:ea typeface="ＭＳ ゴシック" panose="020B0609070205080204" pitchFamily="49" charset="-128"/>
              </a:rPr>
              <a:t>　</a:t>
            </a:r>
            <a:r>
              <a:rPr kumimoji="0" lang="en-US" altLang="ja-JP" sz="2000">
                <a:solidFill>
                  <a:srgbClr val="0A1742"/>
                </a:solidFill>
                <a:latin typeface="ＭＳ ゴシック" panose="020B0609070205080204" pitchFamily="49" charset="-128"/>
                <a:ea typeface="ＭＳ ゴシック" panose="020B0609070205080204" pitchFamily="49" charset="-128"/>
              </a:rPr>
              <a:t>→</a:t>
            </a:r>
            <a:r>
              <a:rPr kumimoji="0" lang="ja-JP" altLang="en-US" sz="2000">
                <a:solidFill>
                  <a:srgbClr val="0A1742"/>
                </a:solidFill>
                <a:latin typeface="ＭＳ ゴシック" panose="020B0609070205080204" pitchFamily="49" charset="-128"/>
                <a:ea typeface="ＭＳ ゴシック" panose="020B0609070205080204" pitchFamily="49" charset="-128"/>
              </a:rPr>
              <a:t>　胃を引き下げて胃瘻を作る場合、胃瘻造設のみでは</a:t>
            </a:r>
            <a:endParaRPr kumimoji="0" lang="en-US" altLang="ja-JP" sz="2000">
              <a:solidFill>
                <a:srgbClr val="0A1742"/>
              </a:solidFill>
              <a:latin typeface="ＭＳ ゴシック" panose="020B0609070205080204" pitchFamily="49" charset="-128"/>
              <a:ea typeface="ＭＳ ゴシック" panose="020B0609070205080204" pitchFamily="49" charset="-128"/>
            </a:endParaRPr>
          </a:p>
          <a:p>
            <a:pPr eaLnBrk="1" hangingPunct="1">
              <a:spcBef>
                <a:spcPct val="0"/>
              </a:spcBef>
              <a:buFontTx/>
              <a:buNone/>
            </a:pPr>
            <a:r>
              <a:rPr kumimoji="0" lang="ja-JP" altLang="en-US" sz="2000">
                <a:solidFill>
                  <a:srgbClr val="0A1742"/>
                </a:solidFill>
                <a:latin typeface="ＭＳ ゴシック" panose="020B0609070205080204" pitchFamily="49" charset="-128"/>
                <a:ea typeface="ＭＳ ゴシック" panose="020B0609070205080204" pitchFamily="49" charset="-128"/>
              </a:rPr>
              <a:t>　　　胃食道逆流症</a:t>
            </a:r>
            <a:r>
              <a:rPr lang="ja-JP" altLang="en-US" sz="2000">
                <a:latin typeface="ＭＳ ゴシック" panose="020B0609070205080204" pitchFamily="49" charset="-128"/>
                <a:ea typeface="ＭＳ ゴシック" panose="020B0609070205080204" pitchFamily="49" charset="-128"/>
              </a:rPr>
              <a:t>を来しやすくなることがある</a:t>
            </a:r>
            <a:endParaRPr lang="en-US" altLang="ja-JP" sz="2000">
              <a:latin typeface="ＭＳ ゴシック" panose="020B0609070205080204" pitchFamily="49" charset="-128"/>
              <a:ea typeface="ＭＳ ゴシック" panose="020B0609070205080204" pitchFamily="49" charset="-128"/>
            </a:endParaRPr>
          </a:p>
          <a:p>
            <a:pPr eaLnBrk="1" hangingPunct="1">
              <a:spcBef>
                <a:spcPts val="600"/>
              </a:spcBef>
              <a:buFontTx/>
              <a:buNone/>
            </a:pPr>
            <a:r>
              <a:rPr lang="ja-JP" altLang="en-US" sz="2000">
                <a:latin typeface="ＭＳ ゴシック" panose="020B0609070205080204" pitchFamily="49" charset="-128"/>
                <a:ea typeface="ＭＳ ゴシック" panose="020B0609070205080204" pitchFamily="49" charset="-128"/>
              </a:rPr>
              <a:t>　</a:t>
            </a:r>
            <a:r>
              <a:rPr lang="en-US" altLang="ja-JP" sz="2000">
                <a:latin typeface="ＭＳ ゴシック" panose="020B0609070205080204" pitchFamily="49" charset="-128"/>
                <a:ea typeface="ＭＳ ゴシック" panose="020B0609070205080204" pitchFamily="49" charset="-128"/>
              </a:rPr>
              <a:t>→</a:t>
            </a:r>
            <a:r>
              <a:rPr lang="ja-JP" altLang="en-US" sz="2000">
                <a:latin typeface="ＭＳ ゴシック" panose="020B0609070205080204" pitchFamily="49" charset="-128"/>
                <a:ea typeface="ＭＳ ゴシック" panose="020B0609070205080204" pitchFamily="49" charset="-128"/>
              </a:rPr>
              <a:t>　重症児者では</a:t>
            </a:r>
            <a:r>
              <a:rPr lang="ja-JP" altLang="en-US" sz="2000">
                <a:solidFill>
                  <a:srgbClr val="FF0000"/>
                </a:solidFill>
                <a:latin typeface="ＭＳ ゴシック" panose="020B0609070205080204" pitchFamily="49" charset="-128"/>
                <a:ea typeface="ＭＳ ゴシック" panose="020B0609070205080204" pitchFamily="49" charset="-128"/>
              </a:rPr>
              <a:t>胃瘻は幽門の近くにあることが多い</a:t>
            </a:r>
            <a:endParaRPr kumimoji="0" lang="en-US" altLang="ja-JP" sz="2000">
              <a:solidFill>
                <a:srgbClr val="0A1742"/>
              </a:solidFill>
              <a:latin typeface="ＭＳ ゴシック" panose="020B0609070205080204" pitchFamily="49" charset="-128"/>
              <a:ea typeface="ＭＳ ゴシック" panose="020B0609070205080204" pitchFamily="49" charset="-128"/>
            </a:endParaRPr>
          </a:p>
        </p:txBody>
      </p:sp>
      <p:sp>
        <p:nvSpPr>
          <p:cNvPr id="14"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D50</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txBox="1">
            <a:spLocks noChangeArrowheads="1"/>
          </p:cNvSpPr>
          <p:nvPr/>
        </p:nvSpPr>
        <p:spPr bwMode="auto">
          <a:xfrm>
            <a:off x="1590675" y="12700"/>
            <a:ext cx="593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algn="ctr" eaLnBrk="1" hangingPunct="1"/>
            <a:r>
              <a:rPr lang="ja-JP" altLang="en-US" sz="3200">
                <a:solidFill>
                  <a:srgbClr val="000000"/>
                </a:solidFill>
                <a:latin typeface="ＭＳ ゴシック" panose="020B0609070205080204" pitchFamily="49" charset="-128"/>
                <a:ea typeface="ＭＳ ゴシック" panose="020B0609070205080204" pitchFamily="49" charset="-128"/>
              </a:rPr>
              <a:t>胃瘻カテーテルについての注意</a:t>
            </a:r>
            <a:endParaRPr lang="ja-JP" altLang="en-US" sz="3200" u="sng">
              <a:solidFill>
                <a:srgbClr val="000000"/>
              </a:solidFill>
              <a:latin typeface="ＭＳ ゴシック" panose="020B0609070205080204" pitchFamily="49" charset="-128"/>
              <a:ea typeface="ＭＳ ゴシック" panose="020B0609070205080204" pitchFamily="49" charset="-128"/>
            </a:endParaRPr>
          </a:p>
        </p:txBody>
      </p:sp>
      <p:sp>
        <p:nvSpPr>
          <p:cNvPr id="79875" name="Rectangle 6"/>
          <p:cNvSpPr>
            <a:spLocks noChangeArrowheads="1"/>
          </p:cNvSpPr>
          <p:nvPr/>
        </p:nvSpPr>
        <p:spPr bwMode="auto">
          <a:xfrm>
            <a:off x="381000" y="620713"/>
            <a:ext cx="8382000" cy="76200"/>
          </a:xfrm>
          <a:prstGeom prst="rect">
            <a:avLst/>
          </a:prstGeom>
          <a:gradFill rotWithShape="0">
            <a:gsLst>
              <a:gs pos="0">
                <a:srgbClr val="17175E"/>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hangingPunct="1"/>
            <a:endParaRPr lang="ja-JP" altLang="en-US">
              <a:solidFill>
                <a:srgbClr val="000000"/>
              </a:solidFill>
            </a:endParaRPr>
          </a:p>
        </p:txBody>
      </p:sp>
      <p:sp>
        <p:nvSpPr>
          <p:cNvPr id="11268" name="テキスト ボックス 679"/>
          <p:cNvSpPr txBox="1">
            <a:spLocks noChangeArrowheads="1"/>
          </p:cNvSpPr>
          <p:nvPr/>
        </p:nvSpPr>
        <p:spPr bwMode="auto">
          <a:xfrm>
            <a:off x="234950" y="741363"/>
            <a:ext cx="8642350" cy="6126162"/>
          </a:xfrm>
          <a:prstGeom prst="rect">
            <a:avLst/>
          </a:prstGeom>
          <a:noFill/>
          <a:ln w="9525">
            <a:noFill/>
            <a:miter lim="800000"/>
            <a:headEnd/>
            <a:tailEnd/>
          </a:ln>
        </p:spPr>
        <p:txBody>
          <a:bodyPr>
            <a:spAutoFit/>
          </a:bodyPr>
          <a:lstStyle/>
          <a:p>
            <a:pPr marL="268288" indent="-268288">
              <a:buClr>
                <a:srgbClr val="3333CC"/>
              </a:buClr>
              <a:buFont typeface="Wingdings" pitchFamily="2" charset="2"/>
              <a:buChar char="u"/>
              <a:defRPr/>
            </a:pPr>
            <a:r>
              <a:rPr lang="ja-JP" altLang="en-US" sz="2200" dirty="0">
                <a:solidFill>
                  <a:srgbClr val="000000"/>
                </a:solidFill>
                <a:latin typeface="ＭＳ ゴシック" pitchFamily="49" charset="-128"/>
                <a:ea typeface="ＭＳ ゴシック" pitchFamily="49" charset="-128"/>
              </a:rPr>
              <a:t>カテーテルが、無理がない方向で（基本的には腹壁と垂直に）　入っている状態が保たれるようにする。</a:t>
            </a:r>
            <a:endParaRPr lang="en-US" altLang="ja-JP" sz="2200" dirty="0">
              <a:solidFill>
                <a:srgbClr val="000000"/>
              </a:solidFill>
              <a:latin typeface="ＭＳ ゴシック" pitchFamily="49" charset="-128"/>
              <a:ea typeface="ＭＳ ゴシック" pitchFamily="49" charset="-128"/>
            </a:endParaRPr>
          </a:p>
          <a:p>
            <a:pPr>
              <a:spcBef>
                <a:spcPts val="800"/>
              </a:spcBef>
              <a:buClr>
                <a:srgbClr val="3333CC"/>
              </a:buClr>
              <a:buFont typeface="Wingdings" pitchFamily="2" charset="2"/>
              <a:buChar char="u"/>
              <a:defRPr/>
            </a:pPr>
            <a:r>
              <a:rPr lang="ja-JP" altLang="en-US" sz="2200" dirty="0">
                <a:solidFill>
                  <a:srgbClr val="000000"/>
                </a:solidFill>
                <a:latin typeface="ＭＳ ゴシック" pitchFamily="49" charset="-128"/>
                <a:ea typeface="ＭＳ ゴシック" pitchFamily="49" charset="-128"/>
              </a:rPr>
              <a:t>チューブ型ｶﾃｰﾃﾙの胃瘻部の</a:t>
            </a:r>
            <a:r>
              <a:rPr lang="ja-JP" altLang="en-US" sz="2200" dirty="0">
                <a:solidFill>
                  <a:srgbClr val="FF0000"/>
                </a:solidFill>
                <a:latin typeface="ＭＳ ゴシック" pitchFamily="49" charset="-128"/>
                <a:ea typeface="ＭＳ ゴシック" pitchFamily="49" charset="-128"/>
              </a:rPr>
              <a:t>固定がきつ過ぎたり、胃瘻ボタンが</a:t>
            </a:r>
            <a:endParaRPr lang="en-US" altLang="ja-JP" sz="2200" dirty="0">
              <a:solidFill>
                <a:srgbClr val="FF0000"/>
              </a:solidFill>
              <a:latin typeface="ＭＳ ゴシック" pitchFamily="49" charset="-128"/>
              <a:ea typeface="ＭＳ ゴシック" pitchFamily="49" charset="-128"/>
            </a:endParaRPr>
          </a:p>
          <a:p>
            <a:pPr>
              <a:buClr>
                <a:srgbClr val="3333CC"/>
              </a:buClr>
              <a:defRPr/>
            </a:pPr>
            <a:r>
              <a:rPr lang="ja-JP" altLang="en-US" sz="2200" dirty="0">
                <a:solidFill>
                  <a:srgbClr val="FF0000"/>
                </a:solidFill>
                <a:latin typeface="ＭＳ ゴシック" pitchFamily="49" charset="-128"/>
                <a:ea typeface="ＭＳ ゴシック" pitchFamily="49" charset="-128"/>
              </a:rPr>
              <a:t>　短すぎると</a:t>
            </a:r>
            <a:r>
              <a:rPr lang="ja-JP" altLang="en-US" sz="2200" dirty="0">
                <a:solidFill>
                  <a:srgbClr val="000000"/>
                </a:solidFill>
                <a:latin typeface="ＭＳ ゴシック" pitchFamily="49" charset="-128"/>
                <a:ea typeface="ＭＳ ゴシック" pitchFamily="49" charset="-128"/>
              </a:rPr>
              <a:t>、</a:t>
            </a:r>
            <a:r>
              <a:rPr lang="ja-JP" altLang="en-US" sz="2200" dirty="0">
                <a:solidFill>
                  <a:srgbClr val="0000FF"/>
                </a:solidFill>
                <a:latin typeface="ＭＳ ゴシック" pitchFamily="49" charset="-128"/>
                <a:ea typeface="ＭＳ ゴシック" pitchFamily="49" charset="-128"/>
              </a:rPr>
              <a:t>胃壁の損傷（バンパー埋没症候群）を生じたり、</a:t>
            </a:r>
            <a:endParaRPr lang="en-US" altLang="ja-JP" sz="2200" dirty="0">
              <a:solidFill>
                <a:srgbClr val="0000FF"/>
              </a:solidFill>
              <a:latin typeface="ＭＳ ゴシック" pitchFamily="49" charset="-128"/>
              <a:ea typeface="ＭＳ ゴシック" pitchFamily="49" charset="-128"/>
            </a:endParaRPr>
          </a:p>
          <a:p>
            <a:pPr>
              <a:buClr>
                <a:srgbClr val="3333CC"/>
              </a:buClr>
              <a:defRPr/>
            </a:pPr>
            <a:r>
              <a:rPr lang="ja-JP" altLang="en-US" sz="2200" dirty="0">
                <a:solidFill>
                  <a:srgbClr val="0000FF"/>
                </a:solidFill>
                <a:latin typeface="ＭＳ ゴシック" pitchFamily="49" charset="-128"/>
                <a:ea typeface="ＭＳ ゴシック" pitchFamily="49" charset="-128"/>
              </a:rPr>
              <a:t>　肉芽の原因</a:t>
            </a:r>
            <a:r>
              <a:rPr lang="ja-JP" altLang="en-US" sz="2200" dirty="0">
                <a:solidFill>
                  <a:srgbClr val="000000"/>
                </a:solidFill>
                <a:latin typeface="ＭＳ ゴシック" pitchFamily="49" charset="-128"/>
                <a:ea typeface="ＭＳ ゴシック" pitchFamily="49" charset="-128"/>
              </a:rPr>
              <a:t>になる可能性がある。</a:t>
            </a:r>
            <a:endParaRPr lang="en-US" altLang="ja-JP" sz="2200" dirty="0">
              <a:solidFill>
                <a:srgbClr val="000000"/>
              </a:solidFill>
              <a:latin typeface="ＭＳ ゴシック" pitchFamily="49" charset="-128"/>
              <a:ea typeface="ＭＳ ゴシック" pitchFamily="49" charset="-128"/>
            </a:endParaRPr>
          </a:p>
          <a:p>
            <a:pPr>
              <a:spcBef>
                <a:spcPts val="800"/>
              </a:spcBef>
              <a:buClr>
                <a:srgbClr val="3333CC"/>
              </a:buClr>
              <a:buFont typeface="Wingdings" pitchFamily="2" charset="2"/>
              <a:buChar char="u"/>
              <a:defRPr/>
            </a:pPr>
            <a:r>
              <a:rPr lang="ja-JP" altLang="en-US" sz="2200" dirty="0">
                <a:solidFill>
                  <a:srgbClr val="000000"/>
                </a:solidFill>
                <a:latin typeface="ＭＳ ゴシック" pitchFamily="49" charset="-128"/>
                <a:ea typeface="ＭＳ ゴシック" pitchFamily="49" charset="-128"/>
              </a:rPr>
              <a:t>カテーテルバルンの水は時間が経つと減少するので、</a:t>
            </a:r>
            <a:r>
              <a:rPr lang="ja-JP" altLang="en-US" sz="2200" dirty="0">
                <a:solidFill>
                  <a:srgbClr val="FF0000"/>
                </a:solidFill>
                <a:latin typeface="ＭＳ ゴシック" pitchFamily="49" charset="-128"/>
                <a:ea typeface="ＭＳ ゴシック" pitchFamily="49" charset="-128"/>
              </a:rPr>
              <a:t>定期的に（１週～１ヶ月間隔）バルーン水の量の確認と補充を</a:t>
            </a:r>
            <a:r>
              <a:rPr lang="ja-JP" altLang="en-US" sz="2200" dirty="0">
                <a:solidFill>
                  <a:srgbClr val="000000"/>
                </a:solidFill>
                <a:latin typeface="ＭＳ ゴシック" pitchFamily="49" charset="-128"/>
                <a:ea typeface="ＭＳ ゴシック" pitchFamily="49" charset="-128"/>
              </a:rPr>
              <a:t>する。</a:t>
            </a:r>
            <a:endParaRPr lang="en-US" altLang="ja-JP" sz="2200" dirty="0">
              <a:solidFill>
                <a:srgbClr val="000000"/>
              </a:solidFill>
              <a:latin typeface="ＭＳ ゴシック" pitchFamily="49" charset="-128"/>
              <a:ea typeface="ＭＳ ゴシック" pitchFamily="49" charset="-128"/>
            </a:endParaRPr>
          </a:p>
          <a:p>
            <a:pPr marL="268288" indent="-268288">
              <a:spcBef>
                <a:spcPts val="600"/>
              </a:spcBef>
              <a:buClr>
                <a:srgbClr val="3333CC"/>
              </a:buClr>
              <a:defRPr/>
            </a:pPr>
            <a:r>
              <a:rPr lang="ja-JP" altLang="en-US" sz="2200" dirty="0">
                <a:solidFill>
                  <a:srgbClr val="000000"/>
                </a:solidFill>
                <a:latin typeface="ＭＳ ゴシック" pitchFamily="49" charset="-128"/>
                <a:ea typeface="ＭＳ ゴシック" pitchFamily="49" charset="-128"/>
              </a:rPr>
              <a:t>＊胃瘻が幽門に近い位置にある時には、バルーンに入れる水は少</a:t>
            </a:r>
            <a:endParaRPr lang="en-US" altLang="ja-JP" sz="2200" dirty="0">
              <a:solidFill>
                <a:srgbClr val="000000"/>
              </a:solidFill>
              <a:latin typeface="ＭＳ ゴシック" pitchFamily="49" charset="-128"/>
              <a:ea typeface="ＭＳ ゴシック" pitchFamily="49" charset="-128"/>
            </a:endParaRPr>
          </a:p>
          <a:p>
            <a:pPr marL="268288" indent="-268288">
              <a:spcBef>
                <a:spcPts val="0"/>
              </a:spcBef>
              <a:buClr>
                <a:srgbClr val="3333CC"/>
              </a:buClr>
              <a:defRPr/>
            </a:pPr>
            <a:r>
              <a:rPr lang="ja-JP" altLang="en-US" sz="2200" dirty="0">
                <a:solidFill>
                  <a:srgbClr val="000000"/>
                </a:solidFill>
                <a:latin typeface="ＭＳ ゴシック" pitchFamily="49" charset="-128"/>
                <a:ea typeface="ＭＳ ゴシック" pitchFamily="49" charset="-128"/>
              </a:rPr>
              <a:t>　なめの方が良い場合がある。）</a:t>
            </a:r>
            <a:endParaRPr lang="en-US" altLang="ja-JP" sz="2200" dirty="0">
              <a:solidFill>
                <a:srgbClr val="000000"/>
              </a:solidFill>
              <a:latin typeface="ＭＳ ゴシック" pitchFamily="49" charset="-128"/>
              <a:ea typeface="ＭＳ ゴシック" pitchFamily="49" charset="-128"/>
            </a:endParaRPr>
          </a:p>
          <a:p>
            <a:pPr>
              <a:spcBef>
                <a:spcPts val="800"/>
              </a:spcBef>
              <a:buClr>
                <a:srgbClr val="3333CC"/>
              </a:buClr>
              <a:buFont typeface="Wingdings" pitchFamily="2" charset="2"/>
              <a:buChar char="u"/>
              <a:defRPr/>
            </a:pPr>
            <a:r>
              <a:rPr lang="ja-JP" altLang="en-US" sz="2200" dirty="0">
                <a:solidFill>
                  <a:srgbClr val="FF0000"/>
                </a:solidFill>
                <a:latin typeface="ＭＳ ゴシック" pitchFamily="49" charset="-128"/>
                <a:ea typeface="ＭＳ ゴシック" pitchFamily="49" charset="-128"/>
              </a:rPr>
              <a:t>腹臥位の姿勢</a:t>
            </a:r>
            <a:r>
              <a:rPr lang="ja-JP" altLang="en-US" sz="2200" dirty="0">
                <a:solidFill>
                  <a:srgbClr val="000000"/>
                </a:solidFill>
                <a:latin typeface="ＭＳ ゴシック" pitchFamily="49" charset="-128"/>
                <a:ea typeface="ＭＳ ゴシック" pitchFamily="49" charset="-128"/>
              </a:rPr>
              <a:t>をとる時</a:t>
            </a:r>
            <a:endParaRPr lang="en-US" altLang="ja-JP" sz="2200" dirty="0">
              <a:solidFill>
                <a:srgbClr val="000000"/>
              </a:solidFill>
              <a:latin typeface="ＭＳ ゴシック" pitchFamily="49" charset="-128"/>
              <a:ea typeface="ＭＳ ゴシック" pitchFamily="49" charset="-128"/>
            </a:endParaRPr>
          </a:p>
          <a:p>
            <a:pPr>
              <a:buClr>
                <a:srgbClr val="3333CC"/>
              </a:buClr>
              <a:defRPr/>
            </a:pPr>
            <a:r>
              <a:rPr lang="ja-JP" altLang="en-US" sz="2200" dirty="0">
                <a:solidFill>
                  <a:srgbClr val="000000"/>
                </a:solidFill>
                <a:latin typeface="ＭＳ ゴシック" pitchFamily="49" charset="-128"/>
                <a:ea typeface="ＭＳ ゴシック" pitchFamily="49" charset="-128"/>
              </a:rPr>
              <a:t>　</a:t>
            </a:r>
            <a:r>
              <a:rPr lang="ja-JP" altLang="en-US" sz="2200" dirty="0">
                <a:solidFill>
                  <a:srgbClr val="FF0000"/>
                </a:solidFill>
                <a:latin typeface="ＭＳ ゴシック" pitchFamily="49" charset="-128"/>
                <a:ea typeface="ＭＳ ゴシック" pitchFamily="49" charset="-128"/>
              </a:rPr>
              <a:t>胃瘻チューブの部分が無理に圧迫されないよう</a:t>
            </a:r>
            <a:r>
              <a:rPr lang="ja-JP" altLang="en-US" sz="2200" dirty="0">
                <a:solidFill>
                  <a:srgbClr val="000000"/>
                </a:solidFill>
                <a:latin typeface="ＭＳ ゴシック" pitchFamily="49" charset="-128"/>
                <a:ea typeface="ＭＳ ゴシック" pitchFamily="49" charset="-128"/>
              </a:rPr>
              <a:t>工夫する。</a:t>
            </a:r>
            <a:endParaRPr lang="en-US" altLang="ja-JP" sz="2200" dirty="0">
              <a:solidFill>
                <a:srgbClr val="000000"/>
              </a:solidFill>
              <a:latin typeface="ＭＳ ゴシック" pitchFamily="49" charset="-128"/>
              <a:ea typeface="ＭＳ ゴシック" pitchFamily="49" charset="-128"/>
            </a:endParaRPr>
          </a:p>
          <a:p>
            <a:pPr>
              <a:buClr>
                <a:srgbClr val="3333CC"/>
              </a:buClr>
              <a:defRPr/>
            </a:pPr>
            <a:r>
              <a:rPr lang="ja-JP" altLang="en-US" sz="2200" dirty="0">
                <a:solidFill>
                  <a:srgbClr val="000000"/>
                </a:solidFill>
                <a:latin typeface="ＭＳ ゴシック" pitchFamily="49" charset="-128"/>
                <a:ea typeface="ＭＳ ゴシック" pitchFamily="49" charset="-128"/>
              </a:rPr>
              <a:t>　腹臥位では胃瘻ボタンが抜けやすい傾向があることに留意する。</a:t>
            </a:r>
            <a:endParaRPr lang="en-US" altLang="ja-JP" sz="2200" dirty="0">
              <a:solidFill>
                <a:srgbClr val="000000"/>
              </a:solidFill>
              <a:latin typeface="ＭＳ ゴシック" pitchFamily="49" charset="-128"/>
              <a:ea typeface="ＭＳ ゴシック" pitchFamily="49" charset="-128"/>
            </a:endParaRPr>
          </a:p>
          <a:p>
            <a:pPr>
              <a:spcAft>
                <a:spcPts val="0"/>
              </a:spcAft>
              <a:buClr>
                <a:srgbClr val="3333CC"/>
              </a:buClr>
              <a:defRPr/>
            </a:pPr>
            <a:r>
              <a:rPr lang="en-US" altLang="ja-JP" sz="2200" dirty="0">
                <a:solidFill>
                  <a:srgbClr val="000000"/>
                </a:solidFill>
                <a:latin typeface="ＭＳ ゴシック" pitchFamily="49" charset="-128"/>
                <a:ea typeface="ＭＳ ゴシック" pitchFamily="49" charset="-128"/>
              </a:rPr>
              <a:t>  </a:t>
            </a:r>
            <a:r>
              <a:rPr lang="ja-JP" altLang="en-US" sz="2200" dirty="0">
                <a:solidFill>
                  <a:srgbClr val="000000"/>
                </a:solidFill>
                <a:latin typeface="ＭＳ ゴシック" pitchFamily="49" charset="-128"/>
                <a:ea typeface="ＭＳ ゴシック" pitchFamily="49" charset="-128"/>
              </a:rPr>
              <a:t>胃瘻からの液漏れ（胃液、栄養剤の漏れ）がある時は避ける。</a:t>
            </a:r>
            <a:endParaRPr lang="en-US" altLang="ja-JP" sz="2200" dirty="0">
              <a:solidFill>
                <a:srgbClr val="000000"/>
              </a:solidFill>
              <a:latin typeface="ＭＳ ゴシック" pitchFamily="49" charset="-128"/>
              <a:ea typeface="ＭＳ ゴシック" pitchFamily="49" charset="-128"/>
            </a:endParaRPr>
          </a:p>
          <a:p>
            <a:pPr>
              <a:spcBef>
                <a:spcPts val="800"/>
              </a:spcBef>
              <a:buClr>
                <a:srgbClr val="3333CC"/>
              </a:buClr>
              <a:buFont typeface="Wingdings" pitchFamily="2" charset="2"/>
              <a:buChar char="u"/>
              <a:defRPr/>
            </a:pPr>
            <a:r>
              <a:rPr lang="ja-JP" altLang="en-US" sz="2200" b="1" dirty="0">
                <a:solidFill>
                  <a:srgbClr val="0407CC"/>
                </a:solidFill>
                <a:latin typeface="Times" charset="0"/>
              </a:rPr>
              <a:t>入浴やプール遊びの時</a:t>
            </a:r>
            <a:endParaRPr lang="ja-JP" altLang="en-US" sz="2200" dirty="0">
              <a:solidFill>
                <a:srgbClr val="0407CC"/>
              </a:solidFill>
              <a:latin typeface="Times" charset="0"/>
            </a:endParaRPr>
          </a:p>
          <a:p>
            <a:pPr lvl="1">
              <a:defRPr/>
            </a:pPr>
            <a:r>
              <a:rPr lang="ja-JP" altLang="en-US" sz="2200" dirty="0">
                <a:solidFill>
                  <a:srgbClr val="000000"/>
                </a:solidFill>
                <a:latin typeface="Times" charset="0"/>
              </a:rPr>
              <a:t>固定をしっかりしておけばそのまま入ってかまわない。</a:t>
            </a:r>
          </a:p>
          <a:p>
            <a:pPr lvl="1">
              <a:defRPr/>
            </a:pPr>
            <a:r>
              <a:rPr lang="ja-JP" altLang="en-US" sz="2200" dirty="0">
                <a:solidFill>
                  <a:srgbClr val="000000"/>
                </a:solidFill>
                <a:latin typeface="Times" charset="0"/>
              </a:rPr>
              <a:t>出てきてから胃瘻部の観察とガーゼ交換を行う</a:t>
            </a:r>
            <a:endParaRPr lang="en-US" altLang="ja-JP" sz="2200" dirty="0">
              <a:solidFill>
                <a:srgbClr val="000000"/>
              </a:solidFill>
              <a:latin typeface="ＭＳ ゴシック" pitchFamily="49" charset="-128"/>
              <a:ea typeface="ＭＳ ゴシック" pitchFamily="49" charset="-128"/>
            </a:endParaRPr>
          </a:p>
        </p:txBody>
      </p:sp>
      <p:sp>
        <p:nvSpPr>
          <p:cNvPr id="5"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D51</a:t>
            </a:r>
          </a:p>
        </p:txBody>
      </p:sp>
    </p:spTree>
    <p:extLst>
      <p:ext uri="{BB962C8B-B14F-4D97-AF65-F5344CB8AC3E}">
        <p14:creationId xmlns:p14="http://schemas.microsoft.com/office/powerpoint/2010/main" val="189049052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正方形/長方形 1"/>
          <p:cNvSpPr>
            <a:spLocks noChangeArrowheads="1"/>
          </p:cNvSpPr>
          <p:nvPr/>
        </p:nvSpPr>
        <p:spPr bwMode="auto">
          <a:xfrm>
            <a:off x="34925" y="1987550"/>
            <a:ext cx="9072563" cy="4918075"/>
          </a:xfrm>
          <a:prstGeom prst="rect">
            <a:avLst/>
          </a:prstGeom>
          <a:noFill/>
          <a:ln w="9525">
            <a:noFill/>
            <a:miter lim="800000"/>
            <a:headEnd/>
            <a:tailEnd/>
          </a:ln>
        </p:spPr>
        <p:txBody>
          <a:bodyPr>
            <a:spAutoFit/>
          </a:bodyPr>
          <a:lstStyle/>
          <a:p>
            <a:pPr>
              <a:lnSpc>
                <a:spcPct val="90000"/>
              </a:lnSpc>
              <a:buClr>
                <a:srgbClr val="3333CC"/>
              </a:buClr>
              <a:buFont typeface="ＭＳ Ｐゴシック" pitchFamily="50" charset="-128"/>
              <a:buChar char="◆"/>
              <a:defRPr/>
            </a:pPr>
            <a:r>
              <a:rPr lang="ja-JP" altLang="en-US" sz="2400" dirty="0">
                <a:solidFill>
                  <a:srgbClr val="000090"/>
                </a:solidFill>
                <a:latin typeface="ＭＳ ゴシック" pitchFamily="49" charset="-128"/>
                <a:ea typeface="ＭＳ ゴシック" pitchFamily="49" charset="-128"/>
              </a:rPr>
              <a:t>胃瘻チューブが抜けた時の対応　</a:t>
            </a:r>
            <a:endParaRPr lang="en-US" altLang="ja-JP" sz="2400" dirty="0">
              <a:solidFill>
                <a:srgbClr val="000090"/>
              </a:solidFill>
              <a:latin typeface="ＭＳ ゴシック" pitchFamily="49" charset="-128"/>
              <a:ea typeface="ＭＳ ゴシック" pitchFamily="49" charset="-128"/>
            </a:endParaRPr>
          </a:p>
          <a:p>
            <a:pPr>
              <a:buClr>
                <a:srgbClr val="3333CC"/>
              </a:buClr>
              <a:defRPr/>
            </a:pPr>
            <a:r>
              <a:rPr lang="ja-JP" altLang="en-US" sz="2000" dirty="0">
                <a:solidFill>
                  <a:srgbClr val="000000"/>
                </a:solidFill>
                <a:latin typeface="ＭＳ ゴシック" pitchFamily="49" charset="-128"/>
                <a:ea typeface="ＭＳ ゴシック" pitchFamily="49" charset="-128"/>
              </a:rPr>
              <a:t>　抜けたままにしておいて時間が経ってしまうと、胃瘻の穴が狭くなり、</a:t>
            </a:r>
            <a:endParaRPr lang="en-US" altLang="ja-JP" sz="2000" dirty="0">
              <a:solidFill>
                <a:srgbClr val="000000"/>
              </a:solidFill>
              <a:latin typeface="ＭＳ ゴシック" pitchFamily="49" charset="-128"/>
              <a:ea typeface="ＭＳ ゴシック" pitchFamily="49" charset="-128"/>
            </a:endParaRPr>
          </a:p>
          <a:p>
            <a:pPr marL="173038" indent="-173038">
              <a:buClr>
                <a:srgbClr val="3333CC"/>
              </a:buClr>
              <a:defRPr/>
            </a:pPr>
            <a:r>
              <a:rPr lang="ja-JP" altLang="en-US" sz="2000" dirty="0">
                <a:solidFill>
                  <a:srgbClr val="000000"/>
                </a:solidFill>
                <a:latin typeface="ＭＳ ゴシック" pitchFamily="49" charset="-128"/>
                <a:ea typeface="ＭＳ ゴシック" pitchFamily="49" charset="-128"/>
              </a:rPr>
              <a:t>　同じサイズの胃瘻チューブが入らなくなることがある。抜けた場合の対応</a:t>
            </a:r>
            <a:endParaRPr lang="en-US" altLang="ja-JP" sz="2000" dirty="0">
              <a:solidFill>
                <a:srgbClr val="000000"/>
              </a:solidFill>
              <a:latin typeface="ＭＳ ゴシック" pitchFamily="49" charset="-128"/>
              <a:ea typeface="ＭＳ ゴシック" pitchFamily="49" charset="-128"/>
            </a:endParaRPr>
          </a:p>
          <a:p>
            <a:pPr marL="173038" indent="-173038">
              <a:buClr>
                <a:srgbClr val="3333CC"/>
              </a:buClr>
              <a:defRPr/>
            </a:pPr>
            <a:r>
              <a:rPr lang="ja-JP" altLang="en-US" sz="2000" dirty="0">
                <a:solidFill>
                  <a:srgbClr val="000000"/>
                </a:solidFill>
                <a:latin typeface="ＭＳ ゴシック" pitchFamily="49" charset="-128"/>
                <a:ea typeface="ＭＳ ゴシック" pitchFamily="49" charset="-128"/>
              </a:rPr>
              <a:t>　を主治医と確認しバルーン用の注射器など必要な物を常時用意しておく。</a:t>
            </a:r>
            <a:endParaRPr lang="en-US" altLang="ja-JP" sz="2000" dirty="0">
              <a:solidFill>
                <a:srgbClr val="000000"/>
              </a:solidFill>
              <a:latin typeface="ＭＳ ゴシック" pitchFamily="49" charset="-128"/>
              <a:ea typeface="ＭＳ ゴシック" pitchFamily="49" charset="-128"/>
            </a:endParaRPr>
          </a:p>
          <a:p>
            <a:pPr marL="268288" indent="-268288">
              <a:buClr>
                <a:srgbClr val="3333CC"/>
              </a:buClr>
              <a:defRPr/>
            </a:pPr>
            <a:r>
              <a:rPr lang="ja-JP" altLang="en-US" sz="2000" dirty="0">
                <a:solidFill>
                  <a:srgbClr val="000000"/>
                </a:solidFill>
                <a:latin typeface="Times" charset="0"/>
              </a:rPr>
              <a:t>＊すぐに再挿入されることが望ましいが、挿入時に無理やり押し込んで、腹壁と胃壁の間に誤って挿入されてしまうと危険。</a:t>
            </a:r>
            <a:endParaRPr lang="en-US" altLang="ja-JP" sz="2000" dirty="0">
              <a:solidFill>
                <a:srgbClr val="000000"/>
              </a:solidFill>
              <a:latin typeface="ＭＳ ゴシック" pitchFamily="49" charset="-128"/>
              <a:ea typeface="ＭＳ ゴシック" pitchFamily="49" charset="-128"/>
            </a:endParaRPr>
          </a:p>
          <a:p>
            <a:pPr marL="725488" indent="-725488">
              <a:lnSpc>
                <a:spcPct val="90000"/>
              </a:lnSpc>
              <a:spcBef>
                <a:spcPts val="1200"/>
              </a:spcBef>
              <a:buClr>
                <a:srgbClr val="3333CC"/>
              </a:buClr>
              <a:defRPr/>
            </a:pPr>
            <a:r>
              <a:rPr lang="ja-JP" altLang="en-US" sz="2000" dirty="0">
                <a:solidFill>
                  <a:srgbClr val="000000"/>
                </a:solidFill>
                <a:latin typeface="ＭＳ ゴシック" pitchFamily="49" charset="-128"/>
                <a:ea typeface="ＭＳ ゴシック" pitchFamily="49" charset="-128"/>
              </a:rPr>
              <a:t>例１：胃瘻カテーテルでなく、入っているカテーテルより少し細めのチューブ（ネラトンカテーテル、吸引チューブ、導尿用カテーテルなど）を、</a:t>
            </a:r>
            <a:endParaRPr lang="en-US" altLang="ja-JP" sz="2000" dirty="0">
              <a:solidFill>
                <a:srgbClr val="000000"/>
              </a:solidFill>
              <a:latin typeface="ＭＳ ゴシック" pitchFamily="49" charset="-128"/>
              <a:ea typeface="ＭＳ ゴシック" pitchFamily="49" charset="-128"/>
            </a:endParaRPr>
          </a:p>
          <a:p>
            <a:pPr marL="725488" indent="-725488">
              <a:lnSpc>
                <a:spcPct val="90000"/>
              </a:lnSpc>
              <a:spcBef>
                <a:spcPts val="0"/>
              </a:spcBef>
              <a:buClr>
                <a:srgbClr val="3333CC"/>
              </a:buClr>
              <a:defRPr/>
            </a:pPr>
            <a:r>
              <a:rPr lang="ja-JP" altLang="en-US" sz="2000" dirty="0">
                <a:solidFill>
                  <a:srgbClr val="000000"/>
                </a:solidFill>
                <a:latin typeface="ＭＳ ゴシック" pitchFamily="49" charset="-128"/>
                <a:ea typeface="ＭＳ ゴシック" pitchFamily="49" charset="-128"/>
              </a:rPr>
              <a:t>　　　５</a:t>
            </a:r>
            <a:r>
              <a:rPr lang="en-US" altLang="ja-JP" sz="2000" dirty="0">
                <a:solidFill>
                  <a:srgbClr val="000000"/>
                </a:solidFill>
                <a:latin typeface="ＭＳ ゴシック" pitchFamily="49" charset="-128"/>
                <a:ea typeface="ＭＳ ゴシック" pitchFamily="49" charset="-128"/>
              </a:rPr>
              <a:t>cm</a:t>
            </a:r>
            <a:r>
              <a:rPr lang="ja-JP" altLang="en-US" sz="2000" dirty="0">
                <a:solidFill>
                  <a:srgbClr val="000000"/>
                </a:solidFill>
                <a:latin typeface="ＭＳ ゴシック" pitchFamily="49" charset="-128"/>
                <a:ea typeface="ＭＳ ゴシック" pitchFamily="49" charset="-128"/>
              </a:rPr>
              <a:t>程度挿入しテープで固定しておいて受診。</a:t>
            </a:r>
            <a:endParaRPr lang="en-US" altLang="ja-JP" sz="2000" dirty="0">
              <a:solidFill>
                <a:srgbClr val="000000"/>
              </a:solidFill>
              <a:latin typeface="ＭＳ ゴシック" pitchFamily="49" charset="-128"/>
              <a:ea typeface="ＭＳ ゴシック" pitchFamily="49" charset="-128"/>
            </a:endParaRPr>
          </a:p>
          <a:p>
            <a:pPr>
              <a:lnSpc>
                <a:spcPct val="90000"/>
              </a:lnSpc>
              <a:spcBef>
                <a:spcPts val="1200"/>
              </a:spcBef>
              <a:buClr>
                <a:srgbClr val="3333CC"/>
              </a:buClr>
              <a:defRPr/>
            </a:pPr>
            <a:r>
              <a:rPr lang="ja-JP" altLang="en-US" sz="2000" dirty="0">
                <a:solidFill>
                  <a:srgbClr val="000000"/>
                </a:solidFill>
                <a:latin typeface="ＭＳ ゴシック" pitchFamily="49" charset="-128"/>
                <a:ea typeface="ＭＳ ゴシック" pitchFamily="49" charset="-128"/>
              </a:rPr>
              <a:t>例２：バルーンタイプの胃瘻カテーテルであれば、バルンの水を全部抜いて、</a:t>
            </a:r>
            <a:endParaRPr lang="en-US" altLang="ja-JP" sz="2000" dirty="0">
              <a:solidFill>
                <a:srgbClr val="000000"/>
              </a:solidFill>
              <a:latin typeface="ＭＳ ゴシック" pitchFamily="49" charset="-128"/>
              <a:ea typeface="ＭＳ ゴシック" pitchFamily="49" charset="-128"/>
            </a:endParaRPr>
          </a:p>
          <a:p>
            <a:pPr>
              <a:lnSpc>
                <a:spcPct val="90000"/>
              </a:lnSpc>
              <a:buClr>
                <a:srgbClr val="3333CC"/>
              </a:buClr>
              <a:defRPr/>
            </a:pPr>
            <a:r>
              <a:rPr lang="ja-JP" altLang="en-US" sz="2000" dirty="0">
                <a:solidFill>
                  <a:srgbClr val="000000"/>
                </a:solidFill>
                <a:latin typeface="ＭＳ ゴシック" pitchFamily="49" charset="-128"/>
                <a:ea typeface="ＭＳ ゴシック" pitchFamily="49" charset="-128"/>
              </a:rPr>
              <a:t>　　　そのチューブを再挿入しておいて受診。</a:t>
            </a:r>
            <a:endParaRPr lang="en-US" altLang="ja-JP" sz="2000" dirty="0">
              <a:solidFill>
                <a:srgbClr val="000000"/>
              </a:solidFill>
              <a:latin typeface="ＭＳ ゴシック" pitchFamily="49" charset="-128"/>
              <a:ea typeface="ＭＳ ゴシック" pitchFamily="49" charset="-128"/>
            </a:endParaRPr>
          </a:p>
          <a:p>
            <a:pPr>
              <a:lnSpc>
                <a:spcPct val="90000"/>
              </a:lnSpc>
              <a:buClr>
                <a:srgbClr val="3333CC"/>
              </a:buClr>
              <a:defRPr/>
            </a:pPr>
            <a:r>
              <a:rPr lang="ja-JP" altLang="en-US" sz="2000" dirty="0">
                <a:solidFill>
                  <a:srgbClr val="000000"/>
                </a:solidFill>
                <a:latin typeface="ＭＳ ゴシック" pitchFamily="49" charset="-128"/>
                <a:ea typeface="ＭＳ ゴシック" pitchFamily="49" charset="-128"/>
              </a:rPr>
              <a:t>　　＊</a:t>
            </a:r>
            <a:r>
              <a:rPr lang="ja-JP" altLang="en-US" sz="2000" dirty="0">
                <a:solidFill>
                  <a:srgbClr val="FF0000"/>
                </a:solidFill>
                <a:latin typeface="ＭＳ ゴシック" pitchFamily="49" charset="-128"/>
                <a:ea typeface="ＭＳ ゴシック" pitchFamily="49" charset="-128"/>
              </a:rPr>
              <a:t>水を完全に抜くのがむずかしい場合もある</a:t>
            </a:r>
            <a:r>
              <a:rPr lang="ja-JP" altLang="en-US" sz="2000" dirty="0">
                <a:solidFill>
                  <a:srgbClr val="000000"/>
                </a:solidFill>
                <a:latin typeface="ＭＳ ゴシック" pitchFamily="49" charset="-128"/>
                <a:ea typeface="ＭＳ ゴシック" pitchFamily="49" charset="-128"/>
              </a:rPr>
              <a:t>ので注意</a:t>
            </a:r>
            <a:endParaRPr lang="en-US" altLang="ja-JP" sz="2000" dirty="0">
              <a:solidFill>
                <a:srgbClr val="000000"/>
              </a:solidFill>
              <a:latin typeface="ＭＳ ゴシック" pitchFamily="49" charset="-128"/>
              <a:ea typeface="ＭＳ ゴシック" pitchFamily="49" charset="-128"/>
            </a:endParaRPr>
          </a:p>
          <a:p>
            <a:pPr>
              <a:lnSpc>
                <a:spcPct val="90000"/>
              </a:lnSpc>
              <a:buClr>
                <a:srgbClr val="3333CC"/>
              </a:buClr>
              <a:defRPr/>
            </a:pPr>
            <a:r>
              <a:rPr lang="ja-JP" altLang="en-US" sz="2000" dirty="0">
                <a:solidFill>
                  <a:srgbClr val="000000"/>
                </a:solidFill>
                <a:latin typeface="ＭＳ ゴシック" pitchFamily="49" charset="-128"/>
                <a:ea typeface="ＭＳ ゴシック" pitchFamily="49" charset="-128"/>
              </a:rPr>
              <a:t>　　＊胃瘻に押し込む時に、</a:t>
            </a:r>
            <a:r>
              <a:rPr lang="ja-JP" altLang="en-US" sz="2000" dirty="0">
                <a:solidFill>
                  <a:srgbClr val="FF0000"/>
                </a:solidFill>
                <a:latin typeface="ＭＳ ゴシック" pitchFamily="49" charset="-128"/>
                <a:ea typeface="ＭＳ ゴシック" pitchFamily="49" charset="-128"/>
              </a:rPr>
              <a:t>シャフトの部分が折れ曲がって挿入できない</a:t>
            </a:r>
            <a:endParaRPr lang="en-US" altLang="ja-JP" sz="2000" dirty="0">
              <a:solidFill>
                <a:srgbClr val="FF0000"/>
              </a:solidFill>
              <a:latin typeface="ＭＳ ゴシック" pitchFamily="49" charset="-128"/>
              <a:ea typeface="ＭＳ ゴシック" pitchFamily="49" charset="-128"/>
            </a:endParaRPr>
          </a:p>
          <a:p>
            <a:pPr>
              <a:lnSpc>
                <a:spcPct val="90000"/>
              </a:lnSpc>
              <a:spcAft>
                <a:spcPts val="0"/>
              </a:spcAft>
              <a:buClr>
                <a:srgbClr val="3333CC"/>
              </a:buClr>
              <a:defRPr/>
            </a:pPr>
            <a:r>
              <a:rPr lang="ja-JP" altLang="en-US" sz="2000" dirty="0">
                <a:solidFill>
                  <a:srgbClr val="FF0000"/>
                </a:solidFill>
                <a:latin typeface="ＭＳ ゴシック" pitchFamily="49" charset="-128"/>
                <a:ea typeface="ＭＳ ゴシック" pitchFamily="49" charset="-128"/>
              </a:rPr>
              <a:t>　　　ことがあり、シャフトの部分を曲がらないよう保持</a:t>
            </a:r>
            <a:r>
              <a:rPr lang="ja-JP" altLang="en-US" sz="2000" dirty="0">
                <a:solidFill>
                  <a:srgbClr val="000000"/>
                </a:solidFill>
                <a:latin typeface="ＭＳ ゴシック" pitchFamily="49" charset="-128"/>
                <a:ea typeface="ＭＳ ゴシック" pitchFamily="49" charset="-128"/>
              </a:rPr>
              <a:t>して挿入する。</a:t>
            </a:r>
            <a:endParaRPr lang="en-US" altLang="ja-JP" sz="2000" dirty="0">
              <a:solidFill>
                <a:srgbClr val="000000"/>
              </a:solidFill>
              <a:latin typeface="ＭＳ ゴシック" pitchFamily="49" charset="-128"/>
              <a:ea typeface="ＭＳ ゴシック" pitchFamily="49" charset="-128"/>
            </a:endParaRPr>
          </a:p>
          <a:p>
            <a:pPr>
              <a:lnSpc>
                <a:spcPct val="90000"/>
              </a:lnSpc>
              <a:spcAft>
                <a:spcPts val="1200"/>
              </a:spcAft>
              <a:buClr>
                <a:srgbClr val="3333CC"/>
              </a:buClr>
              <a:defRPr/>
            </a:pPr>
            <a:r>
              <a:rPr lang="ja-JP" altLang="en-US" sz="2000" dirty="0">
                <a:solidFill>
                  <a:srgbClr val="000000"/>
                </a:solidFill>
                <a:latin typeface="ＭＳ ゴシック" pitchFamily="49" charset="-128"/>
                <a:ea typeface="ＭＳ ゴシック" pitchFamily="49" charset="-128"/>
              </a:rPr>
              <a:t>　　＊胃瘻造設してから間もない時期には、例１の方法の方が安全。</a:t>
            </a:r>
            <a:endParaRPr lang="en-US" altLang="ja-JP" sz="2000" dirty="0">
              <a:solidFill>
                <a:srgbClr val="000000"/>
              </a:solidFill>
              <a:latin typeface="ＭＳ ゴシック" pitchFamily="49" charset="-128"/>
              <a:ea typeface="ＭＳ ゴシック" pitchFamily="49" charset="-128"/>
            </a:endParaRPr>
          </a:p>
        </p:txBody>
      </p:sp>
      <p:sp>
        <p:nvSpPr>
          <p:cNvPr id="84995" name="テキスト ボックス 4"/>
          <p:cNvSpPr txBox="1">
            <a:spLocks noChangeArrowheads="1"/>
          </p:cNvSpPr>
          <p:nvPr/>
        </p:nvSpPr>
        <p:spPr bwMode="auto">
          <a:xfrm>
            <a:off x="241300" y="765175"/>
            <a:ext cx="8507413"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hangingPunct="1">
              <a:lnSpc>
                <a:spcPct val="80000"/>
              </a:lnSpc>
              <a:buClr>
                <a:srgbClr val="3333CC"/>
              </a:buClr>
              <a:buFont typeface="Wingdings" panose="05000000000000000000" pitchFamily="2" charset="2"/>
              <a:buChar char="u"/>
            </a:pPr>
            <a:r>
              <a:rPr lang="ja-JP" altLang="en-US">
                <a:solidFill>
                  <a:srgbClr val="000090"/>
                </a:solidFill>
                <a:latin typeface="ＭＳ ゴシック" panose="020B0609070205080204" pitchFamily="49" charset="-128"/>
                <a:ea typeface="ＭＳ ゴシック" panose="020B0609070205080204" pitchFamily="49" charset="-128"/>
              </a:rPr>
              <a:t>胃瘻カテーテルの事故抜去の原因と対策</a:t>
            </a:r>
            <a:endParaRPr lang="en-US" altLang="ja-JP">
              <a:solidFill>
                <a:srgbClr val="000090"/>
              </a:solidFill>
              <a:latin typeface="ＭＳ ゴシック" panose="020B0609070205080204" pitchFamily="49" charset="-128"/>
              <a:ea typeface="ＭＳ ゴシック" panose="020B0609070205080204" pitchFamily="49" charset="-128"/>
            </a:endParaRPr>
          </a:p>
          <a:p>
            <a:pPr eaLnBrk="1" hangingPunct="1">
              <a:lnSpc>
                <a:spcPct val="90000"/>
              </a:lnSpc>
              <a:buClr>
                <a:srgbClr val="3333CC"/>
              </a:buClr>
            </a:pPr>
            <a:r>
              <a:rPr lang="ja-JP" altLang="en-US" sz="2000">
                <a:solidFill>
                  <a:srgbClr val="000000"/>
                </a:solidFill>
                <a:latin typeface="ＭＳ ゴシック" panose="020B0609070205080204" pitchFamily="49" charset="-128"/>
                <a:ea typeface="ＭＳ ゴシック" panose="020B0609070205080204" pitchFamily="49" charset="-128"/>
              </a:rPr>
              <a:t>　＊カテーテルのバルンの水の減少</a:t>
            </a:r>
            <a:endParaRPr lang="en-US" altLang="ja-JP" sz="2000">
              <a:solidFill>
                <a:srgbClr val="000000"/>
              </a:solidFill>
              <a:latin typeface="ＭＳ ゴシック" panose="020B0609070205080204" pitchFamily="49" charset="-128"/>
              <a:ea typeface="ＭＳ ゴシック" panose="020B0609070205080204" pitchFamily="49" charset="-128"/>
            </a:endParaRPr>
          </a:p>
          <a:p>
            <a:pPr eaLnBrk="1" hangingPunct="1">
              <a:lnSpc>
                <a:spcPct val="80000"/>
              </a:lnSpc>
            </a:pPr>
            <a:r>
              <a:rPr lang="ja-JP" altLang="en-US">
                <a:solidFill>
                  <a:srgbClr val="000000"/>
                </a:solidFill>
                <a:latin typeface="ＭＳ ゴシック" panose="020B0609070205080204" pitchFamily="49" charset="-128"/>
                <a:ea typeface="ＭＳ ゴシック" panose="020B0609070205080204" pitchFamily="49" charset="-128"/>
              </a:rPr>
              <a:t>　　　　　　　　　→ </a:t>
            </a:r>
            <a:r>
              <a:rPr lang="ja-JP" altLang="en-US" sz="2000">
                <a:solidFill>
                  <a:srgbClr val="FF0000"/>
                </a:solidFill>
                <a:latin typeface="ＭＳ ゴシック" panose="020B0609070205080204" pitchFamily="49" charset="-128"/>
                <a:ea typeface="ＭＳ ゴシック" panose="020B0609070205080204" pitchFamily="49" charset="-128"/>
              </a:rPr>
              <a:t>定期的にバルーンの水を確認</a:t>
            </a:r>
            <a:r>
              <a:rPr lang="ja-JP" altLang="en-US" sz="2000">
                <a:solidFill>
                  <a:srgbClr val="000000"/>
                </a:solidFill>
                <a:latin typeface="ＭＳ ゴシック" panose="020B0609070205080204" pitchFamily="49" charset="-128"/>
                <a:ea typeface="ＭＳ ゴシック" panose="020B0609070205080204" pitchFamily="49" charset="-128"/>
              </a:rPr>
              <a:t>し補充する</a:t>
            </a:r>
            <a:endParaRPr lang="en-US" altLang="ja-JP" sz="2000">
              <a:solidFill>
                <a:srgbClr val="000000"/>
              </a:solidFill>
              <a:latin typeface="ＭＳ ゴシック" panose="020B0609070205080204" pitchFamily="49" charset="-128"/>
              <a:ea typeface="ＭＳ ゴシック" panose="020B0609070205080204" pitchFamily="49" charset="-128"/>
            </a:endParaRPr>
          </a:p>
          <a:p>
            <a:pPr eaLnBrk="1" hangingPunct="1">
              <a:lnSpc>
                <a:spcPct val="80000"/>
              </a:lnSpc>
              <a:buClr>
                <a:srgbClr val="3333CC"/>
              </a:buClr>
            </a:pPr>
            <a:r>
              <a:rPr lang="ja-JP" altLang="en-US" sz="2000">
                <a:solidFill>
                  <a:srgbClr val="000000"/>
                </a:solidFill>
                <a:latin typeface="ＭＳ ゴシック" panose="020B0609070205080204" pitchFamily="49" charset="-128"/>
                <a:ea typeface="ＭＳ ゴシック" panose="020B0609070205080204" pitchFamily="49" charset="-128"/>
              </a:rPr>
              <a:t>　＊無理な力が加わる  </a:t>
            </a:r>
            <a:r>
              <a:rPr lang="ja-JP" altLang="en-US">
                <a:solidFill>
                  <a:srgbClr val="000000"/>
                </a:solidFill>
                <a:latin typeface="ＭＳ ゴシック" panose="020B0609070205080204" pitchFamily="49" charset="-128"/>
                <a:ea typeface="ＭＳ ゴシック" panose="020B0609070205080204" pitchFamily="49" charset="-128"/>
              </a:rPr>
              <a:t>→　</a:t>
            </a:r>
            <a:r>
              <a:rPr lang="ja-JP" altLang="en-US" sz="2000">
                <a:solidFill>
                  <a:srgbClr val="FF0000"/>
                </a:solidFill>
                <a:latin typeface="ＭＳ ゴシック" panose="020B0609070205080204" pitchFamily="49" charset="-128"/>
                <a:ea typeface="ＭＳ ゴシック" panose="020B0609070205080204" pitchFamily="49" charset="-128"/>
              </a:rPr>
              <a:t>腹臥位の取り方</a:t>
            </a:r>
            <a:r>
              <a:rPr lang="ja-JP" altLang="en-US" sz="2000">
                <a:solidFill>
                  <a:srgbClr val="000000"/>
                </a:solidFill>
                <a:latin typeface="ＭＳ ゴシック" panose="020B0609070205080204" pitchFamily="49" charset="-128"/>
                <a:ea typeface="ＭＳ ゴシック" panose="020B0609070205080204" pitchFamily="49" charset="-128"/>
              </a:rPr>
              <a:t>などに注意</a:t>
            </a:r>
          </a:p>
        </p:txBody>
      </p:sp>
      <p:sp>
        <p:nvSpPr>
          <p:cNvPr id="84996" name="Rectangle 2"/>
          <p:cNvSpPr txBox="1">
            <a:spLocks noChangeArrowheads="1"/>
          </p:cNvSpPr>
          <p:nvPr/>
        </p:nvSpPr>
        <p:spPr bwMode="auto">
          <a:xfrm>
            <a:off x="1201738" y="19050"/>
            <a:ext cx="67516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algn="ctr" eaLnBrk="1" hangingPunct="1"/>
            <a:r>
              <a:rPr lang="ja-JP" altLang="en-US" sz="3200">
                <a:solidFill>
                  <a:srgbClr val="000000"/>
                </a:solidFill>
                <a:latin typeface="ＭＳ ゴシック" panose="020B0609070205080204" pitchFamily="49" charset="-128"/>
                <a:ea typeface="ＭＳ ゴシック" panose="020B0609070205080204" pitchFamily="49" charset="-128"/>
              </a:rPr>
              <a:t>胃瘻カテーテルの事故抜去への対応</a:t>
            </a:r>
          </a:p>
        </p:txBody>
      </p:sp>
      <p:sp>
        <p:nvSpPr>
          <p:cNvPr id="84997" name="Rectangle 3"/>
          <p:cNvSpPr>
            <a:spLocks noChangeArrowheads="1"/>
          </p:cNvSpPr>
          <p:nvPr/>
        </p:nvSpPr>
        <p:spPr bwMode="auto">
          <a:xfrm>
            <a:off x="390525" y="627063"/>
            <a:ext cx="8458200" cy="53975"/>
          </a:xfrm>
          <a:prstGeom prst="rect">
            <a:avLst/>
          </a:prstGeom>
          <a:gradFill rotWithShape="0">
            <a:gsLst>
              <a:gs pos="0">
                <a:srgbClr val="17175E"/>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hangingPunct="1"/>
            <a:endParaRPr lang="ja-JP" altLang="en-US">
              <a:solidFill>
                <a:srgbClr val="000000"/>
              </a:solidFill>
            </a:endParaRPr>
          </a:p>
        </p:txBody>
      </p:sp>
      <p:sp>
        <p:nvSpPr>
          <p:cNvPr id="6"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D52</a:t>
            </a:r>
          </a:p>
        </p:txBody>
      </p:sp>
    </p:spTree>
    <p:extLst>
      <p:ext uri="{BB962C8B-B14F-4D97-AF65-F5344CB8AC3E}">
        <p14:creationId xmlns:p14="http://schemas.microsoft.com/office/powerpoint/2010/main" val="117628082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body" idx="4294967295"/>
          </p:nvPr>
        </p:nvSpPr>
        <p:spPr>
          <a:xfrm>
            <a:off x="149225" y="703263"/>
            <a:ext cx="8994775" cy="6002337"/>
          </a:xfrm>
        </p:spPr>
        <p:txBody>
          <a:bodyPr>
            <a:spAutoFit/>
          </a:bodyPr>
          <a:lstStyle/>
          <a:p>
            <a:pPr algn="just" eaLnBrk="1" hangingPunct="1">
              <a:lnSpc>
                <a:spcPct val="70000"/>
              </a:lnSpc>
              <a:spcBef>
                <a:spcPct val="50000"/>
              </a:spcBef>
              <a:buFontTx/>
              <a:buNone/>
            </a:pPr>
            <a:r>
              <a:rPr lang="en-US" altLang="ja-JP" sz="2400" dirty="0" smtClean="0">
                <a:solidFill>
                  <a:srgbClr val="0407CC"/>
                </a:solidFill>
                <a:latin typeface="ＭＳ ゴシック" panose="020B0609070205080204" pitchFamily="49" charset="-128"/>
                <a:ea typeface="ＭＳ ゴシック" panose="020B0609070205080204" pitchFamily="49" charset="-128"/>
              </a:rPr>
              <a:t>①</a:t>
            </a:r>
            <a:r>
              <a:rPr lang="ja-JP" altLang="en-US" sz="2400" dirty="0" smtClean="0">
                <a:solidFill>
                  <a:srgbClr val="0407CC"/>
                </a:solidFill>
                <a:latin typeface="ＭＳ ゴシック" panose="020B0609070205080204" pitchFamily="49" charset="-128"/>
                <a:ea typeface="ＭＳ ゴシック" panose="020B0609070205080204" pitchFamily="49" charset="-128"/>
              </a:rPr>
              <a:t>胃からの流出を促し、食道への逆流を防ぐために</a:t>
            </a:r>
            <a:endParaRPr lang="ja-JP" altLang="en-US" sz="2400" b="1" dirty="0" smtClean="0">
              <a:latin typeface="ＭＳ ゴシック" panose="020B0609070205080204" pitchFamily="49" charset="-128"/>
              <a:ea typeface="ＭＳ ゴシック" panose="020B0609070205080204" pitchFamily="49" charset="-128"/>
            </a:endParaRPr>
          </a:p>
          <a:p>
            <a:pPr lvl="1" algn="just" eaLnBrk="1" hangingPunct="1">
              <a:lnSpc>
                <a:spcPct val="70000"/>
              </a:lnSpc>
              <a:spcBef>
                <a:spcPct val="50000"/>
              </a:spcBef>
              <a:buFont typeface="Wingdings" panose="05000000000000000000" pitchFamily="2" charset="2"/>
              <a:buChar char="l"/>
            </a:pPr>
            <a:r>
              <a:rPr lang="ja-JP" altLang="en-US" sz="2400" u="sng" dirty="0" smtClean="0">
                <a:latin typeface="ＭＳ ゴシック" panose="020B0609070205080204" pitchFamily="49" charset="-128"/>
                <a:ea typeface="ＭＳ ゴシック" panose="020B0609070205080204" pitchFamily="49" charset="-128"/>
              </a:rPr>
              <a:t>上体を高く</a:t>
            </a:r>
            <a:r>
              <a:rPr lang="ja-JP" altLang="en-US" sz="2400" dirty="0" smtClean="0">
                <a:latin typeface="ＭＳ ゴシック" panose="020B0609070205080204" pitchFamily="49" charset="-128"/>
                <a:ea typeface="ＭＳ ゴシック" panose="020B0609070205080204" pitchFamily="49" charset="-128"/>
              </a:rPr>
              <a:t>した姿勢</a:t>
            </a:r>
          </a:p>
          <a:p>
            <a:pPr lvl="2" algn="just" eaLnBrk="1" hangingPunct="1">
              <a:lnSpc>
                <a:spcPct val="70000"/>
              </a:lnSpc>
              <a:spcBef>
                <a:spcPct val="50000"/>
              </a:spcBef>
              <a:buFontTx/>
              <a:buNone/>
            </a:pPr>
            <a:r>
              <a:rPr lang="ja-JP" altLang="en-US" sz="2000" dirty="0" smtClean="0">
                <a:latin typeface="ＭＳ ゴシック" panose="020B0609070205080204" pitchFamily="49" charset="-128"/>
                <a:ea typeface="ＭＳ ゴシック" panose="020B0609070205080204" pitchFamily="49" charset="-128"/>
              </a:rPr>
              <a:t>＊三角マットなどで</a:t>
            </a:r>
            <a:r>
              <a:rPr lang="en-US" altLang="ja-JP" sz="2000" dirty="0" smtClean="0">
                <a:latin typeface="ＭＳ ゴシック" panose="020B0609070205080204" pitchFamily="49" charset="-128"/>
                <a:ea typeface="ＭＳ ゴシック" panose="020B0609070205080204" pitchFamily="49" charset="-128"/>
              </a:rPr>
              <a:t>15〜30</a:t>
            </a:r>
            <a:r>
              <a:rPr lang="ja-JP" altLang="en-US" sz="2000" dirty="0" smtClean="0">
                <a:latin typeface="ＭＳ ゴシック" panose="020B0609070205080204" pitchFamily="49" charset="-128"/>
                <a:ea typeface="ＭＳ ゴシック" panose="020B0609070205080204" pitchFamily="49" charset="-128"/>
              </a:rPr>
              <a:t>度に角度をつける</a:t>
            </a:r>
          </a:p>
          <a:p>
            <a:pPr lvl="2" algn="just" eaLnBrk="1" hangingPunct="1">
              <a:lnSpc>
                <a:spcPct val="70000"/>
              </a:lnSpc>
              <a:spcBef>
                <a:spcPct val="50000"/>
              </a:spcBef>
              <a:buFontTx/>
              <a:buNone/>
            </a:pPr>
            <a:r>
              <a:rPr lang="ja-JP" altLang="en-US" sz="2000" dirty="0" smtClean="0">
                <a:latin typeface="ＭＳ ゴシック" panose="020B0609070205080204" pitchFamily="49" charset="-128"/>
                <a:ea typeface="ＭＳ ゴシック" panose="020B0609070205080204" pitchFamily="49" charset="-128"/>
              </a:rPr>
              <a:t>＊クッションチェアに座った姿勢</a:t>
            </a:r>
          </a:p>
          <a:p>
            <a:pPr lvl="1" algn="just" eaLnBrk="1" hangingPunct="1">
              <a:lnSpc>
                <a:spcPct val="70000"/>
              </a:lnSpc>
              <a:spcBef>
                <a:spcPct val="50000"/>
              </a:spcBef>
              <a:buFont typeface="Wingdings" panose="05000000000000000000" pitchFamily="2" charset="2"/>
              <a:buChar char="l"/>
            </a:pPr>
            <a:r>
              <a:rPr lang="ja-JP" altLang="en-US" sz="2400" u="sng" dirty="0" smtClean="0">
                <a:latin typeface="ＭＳ ゴシック" panose="020B0609070205080204" pitchFamily="49" charset="-128"/>
                <a:ea typeface="ＭＳ ゴシック" panose="020B0609070205080204" pitchFamily="49" charset="-128"/>
              </a:rPr>
              <a:t>右下側臥位</a:t>
            </a:r>
            <a:endParaRPr lang="ja-JP" altLang="en-US" sz="2400" dirty="0" smtClean="0">
              <a:latin typeface="ＭＳ ゴシック" panose="020B0609070205080204" pitchFamily="49" charset="-128"/>
              <a:ea typeface="ＭＳ ゴシック" panose="020B0609070205080204" pitchFamily="49" charset="-128"/>
            </a:endParaRPr>
          </a:p>
          <a:p>
            <a:pPr lvl="2" algn="just" eaLnBrk="1" hangingPunct="1">
              <a:lnSpc>
                <a:spcPct val="70000"/>
              </a:lnSpc>
              <a:spcBef>
                <a:spcPct val="50000"/>
              </a:spcBef>
              <a:buFontTx/>
              <a:buNone/>
            </a:pPr>
            <a:r>
              <a:rPr lang="ja-JP" altLang="en-US" sz="2000" dirty="0" smtClean="0">
                <a:latin typeface="ＭＳ ゴシック" panose="020B0609070205080204" pitchFamily="49" charset="-128"/>
                <a:ea typeface="ＭＳ ゴシック" panose="020B0609070205080204" pitchFamily="49" charset="-128"/>
              </a:rPr>
              <a:t>＊胃の入り口から出口への流れが促進されるので一般的に良い</a:t>
            </a:r>
          </a:p>
          <a:p>
            <a:pPr lvl="2" algn="just" eaLnBrk="1" hangingPunct="1">
              <a:lnSpc>
                <a:spcPct val="70000"/>
              </a:lnSpc>
              <a:spcBef>
                <a:spcPct val="50000"/>
              </a:spcBef>
              <a:buFontTx/>
              <a:buNone/>
            </a:pPr>
            <a:r>
              <a:rPr lang="ja-JP" altLang="en-US" sz="2000" dirty="0" smtClean="0">
                <a:latin typeface="ＭＳ ゴシック" panose="020B0609070205080204" pitchFamily="49" charset="-128"/>
                <a:ea typeface="ＭＳ ゴシック" panose="020B0609070205080204" pitchFamily="49" charset="-128"/>
              </a:rPr>
              <a:t>＊脊柱の左凸の側彎（背骨が左側に出ている）のあるケースでは</a:t>
            </a:r>
          </a:p>
          <a:p>
            <a:pPr lvl="2" algn="just" eaLnBrk="1" hangingPunct="1">
              <a:lnSpc>
                <a:spcPct val="70000"/>
              </a:lnSpc>
              <a:spcBef>
                <a:spcPct val="50000"/>
              </a:spcBef>
              <a:buFontTx/>
              <a:buNone/>
            </a:pPr>
            <a:r>
              <a:rPr lang="ja-JP" altLang="en-US" sz="2000" dirty="0" smtClean="0">
                <a:latin typeface="ＭＳ ゴシック" panose="020B0609070205080204" pitchFamily="49" charset="-128"/>
                <a:ea typeface="ＭＳ ゴシック" panose="020B0609070205080204" pitchFamily="49" charset="-128"/>
              </a:rPr>
              <a:t>　この姿勢は胃から食道への逆流を悪化させることがある</a:t>
            </a:r>
          </a:p>
          <a:p>
            <a:pPr lvl="1" algn="just" eaLnBrk="1" hangingPunct="1">
              <a:lnSpc>
                <a:spcPct val="70000"/>
              </a:lnSpc>
              <a:spcBef>
                <a:spcPct val="50000"/>
              </a:spcBef>
              <a:buFont typeface="Wingdings" panose="05000000000000000000" pitchFamily="2" charset="2"/>
              <a:buChar char="l"/>
            </a:pPr>
            <a:r>
              <a:rPr lang="ja-JP" altLang="en-US" sz="2400" u="sng" dirty="0" smtClean="0">
                <a:latin typeface="ＭＳ ゴシック" panose="020B0609070205080204" pitchFamily="49" charset="-128"/>
                <a:ea typeface="ＭＳ ゴシック" panose="020B0609070205080204" pitchFamily="49" charset="-128"/>
              </a:rPr>
              <a:t>左下側臥位</a:t>
            </a:r>
            <a:endParaRPr lang="ja-JP" altLang="en-US" sz="2400" dirty="0" smtClean="0">
              <a:latin typeface="ＭＳ ゴシック" panose="020B0609070205080204" pitchFamily="49" charset="-128"/>
              <a:ea typeface="ＭＳ ゴシック" panose="020B0609070205080204" pitchFamily="49" charset="-128"/>
            </a:endParaRPr>
          </a:p>
          <a:p>
            <a:pPr lvl="2" algn="just" eaLnBrk="1" hangingPunct="1">
              <a:lnSpc>
                <a:spcPct val="70000"/>
              </a:lnSpc>
              <a:spcBef>
                <a:spcPct val="50000"/>
              </a:spcBef>
              <a:buFontTx/>
              <a:buNone/>
            </a:pPr>
            <a:r>
              <a:rPr lang="ja-JP" altLang="en-US" sz="2000" dirty="0" smtClean="0">
                <a:latin typeface="ＭＳ ゴシック" panose="020B0609070205080204" pitchFamily="49" charset="-128"/>
                <a:ea typeface="ＭＳ ゴシック" panose="020B0609070205080204" pitchFamily="49" charset="-128"/>
              </a:rPr>
              <a:t>＊脊柱の左凸側彎のある子ども</a:t>
            </a:r>
          </a:p>
          <a:p>
            <a:pPr lvl="2" algn="just" eaLnBrk="1" hangingPunct="1">
              <a:lnSpc>
                <a:spcPct val="70000"/>
              </a:lnSpc>
              <a:spcBef>
                <a:spcPct val="50000"/>
              </a:spcBef>
              <a:buFontTx/>
              <a:buNone/>
            </a:pPr>
            <a:r>
              <a:rPr lang="ja-JP" altLang="en-US" sz="2000" dirty="0" smtClean="0">
                <a:latin typeface="ＭＳ ゴシック" panose="020B0609070205080204" pitchFamily="49" charset="-128"/>
                <a:ea typeface="ＭＳ ゴシック" panose="020B0609070205080204" pitchFamily="49" charset="-128"/>
              </a:rPr>
              <a:t>＊上腸管膜動脈症候群様の十二指腸通過障害のある子ども</a:t>
            </a:r>
          </a:p>
          <a:p>
            <a:pPr algn="just" eaLnBrk="1" hangingPunct="1">
              <a:spcBef>
                <a:spcPct val="50000"/>
              </a:spcBef>
              <a:buFontTx/>
              <a:buNone/>
            </a:pPr>
            <a:r>
              <a:rPr lang="en-US" altLang="ja-JP" sz="2400" dirty="0" smtClean="0">
                <a:solidFill>
                  <a:srgbClr val="0407CC"/>
                </a:solidFill>
                <a:latin typeface="ＭＳ ゴシック" panose="020B0609070205080204" pitchFamily="49" charset="-128"/>
                <a:ea typeface="ＭＳ ゴシック" panose="020B0609070205080204" pitchFamily="49" charset="-128"/>
              </a:rPr>
              <a:t>②</a:t>
            </a:r>
            <a:r>
              <a:rPr lang="ja-JP" altLang="en-US" sz="2400" dirty="0" smtClean="0">
                <a:solidFill>
                  <a:srgbClr val="0407CC"/>
                </a:solidFill>
                <a:latin typeface="ＭＳ ゴシック" panose="020B0609070205080204" pitchFamily="49" charset="-128"/>
                <a:ea typeface="ＭＳ ゴシック" panose="020B0609070205080204" pitchFamily="49" charset="-128"/>
              </a:rPr>
              <a:t>緊張の亢進を抑制し、唾液の貯留・流入を軽減し、</a:t>
            </a:r>
            <a:r>
              <a:rPr lang="ja-JP" altLang="en-US" sz="2400" dirty="0" smtClean="0">
                <a:solidFill>
                  <a:srgbClr val="FF0000"/>
                </a:solidFill>
                <a:latin typeface="ＭＳ ゴシック" panose="020B0609070205080204" pitchFamily="49" charset="-128"/>
                <a:ea typeface="ＭＳ ゴシック" panose="020B0609070205080204" pitchFamily="49" charset="-128"/>
              </a:rPr>
              <a:t>舌根</a:t>
            </a:r>
            <a:endParaRPr lang="en-US" altLang="ja-JP" sz="2400" dirty="0" smtClean="0">
              <a:solidFill>
                <a:srgbClr val="FF0000"/>
              </a:solidFill>
              <a:latin typeface="ＭＳ ゴシック" panose="020B0609070205080204" pitchFamily="49" charset="-128"/>
              <a:ea typeface="ＭＳ ゴシック" panose="020B0609070205080204" pitchFamily="49" charset="-128"/>
            </a:endParaRPr>
          </a:p>
          <a:p>
            <a:pPr algn="just" eaLnBrk="1" hangingPunct="1">
              <a:spcBef>
                <a:spcPct val="0"/>
              </a:spcBef>
              <a:buFontTx/>
              <a:buNone/>
            </a:pPr>
            <a:r>
              <a:rPr lang="ja-JP" altLang="en-US" sz="2400" dirty="0" smtClean="0">
                <a:solidFill>
                  <a:srgbClr val="FF0000"/>
                </a:solidFill>
                <a:latin typeface="ＭＳ ゴシック" panose="020B0609070205080204" pitchFamily="49" charset="-128"/>
                <a:ea typeface="ＭＳ ゴシック" panose="020B0609070205080204" pitchFamily="49" charset="-128"/>
              </a:rPr>
              <a:t>　沈下・喉頭部狭窄、喘鳴や、陥没呼吸・努力呼吸を</a:t>
            </a:r>
            <a:r>
              <a:rPr lang="ja-JP" altLang="en-US" sz="2400" dirty="0" smtClean="0">
                <a:solidFill>
                  <a:srgbClr val="0407CC"/>
                </a:solidFill>
                <a:latin typeface="ＭＳ ゴシック" panose="020B0609070205080204" pitchFamily="49" charset="-128"/>
                <a:ea typeface="ＭＳ ゴシック" panose="020B0609070205080204" pitchFamily="49" charset="-128"/>
              </a:rPr>
              <a:t>軽減</a:t>
            </a:r>
            <a:endParaRPr lang="en-US" altLang="ja-JP" sz="2400" dirty="0" smtClean="0">
              <a:solidFill>
                <a:srgbClr val="0407CC"/>
              </a:solidFill>
              <a:latin typeface="ＭＳ ゴシック" panose="020B0609070205080204" pitchFamily="49" charset="-128"/>
              <a:ea typeface="ＭＳ ゴシック" panose="020B0609070205080204" pitchFamily="49" charset="-128"/>
            </a:endParaRPr>
          </a:p>
          <a:p>
            <a:pPr algn="just" eaLnBrk="1" hangingPunct="1">
              <a:spcBef>
                <a:spcPct val="0"/>
              </a:spcBef>
              <a:buFontTx/>
              <a:buNone/>
            </a:pPr>
            <a:r>
              <a:rPr lang="ja-JP" altLang="en-US" sz="2400" dirty="0" smtClean="0">
                <a:solidFill>
                  <a:srgbClr val="0407CC"/>
                </a:solidFill>
                <a:latin typeface="ＭＳ ゴシック" panose="020B0609070205080204" pitchFamily="49" charset="-128"/>
                <a:ea typeface="ＭＳ ゴシック" panose="020B0609070205080204" pitchFamily="49" charset="-128"/>
              </a:rPr>
              <a:t>　するために</a:t>
            </a:r>
            <a:endParaRPr lang="ja-JP" altLang="en-US" sz="2400" dirty="0" smtClean="0">
              <a:latin typeface="ＭＳ ゴシック" panose="020B0609070205080204" pitchFamily="49" charset="-128"/>
              <a:ea typeface="ＭＳ ゴシック" panose="020B0609070205080204" pitchFamily="49" charset="-128"/>
            </a:endParaRPr>
          </a:p>
          <a:p>
            <a:pPr lvl="1" algn="just" eaLnBrk="1" hangingPunct="1">
              <a:lnSpc>
                <a:spcPct val="70000"/>
              </a:lnSpc>
              <a:spcBef>
                <a:spcPct val="50000"/>
              </a:spcBef>
              <a:buFont typeface="Wingdings" panose="05000000000000000000" pitchFamily="2" charset="2"/>
              <a:buChar char="l"/>
            </a:pPr>
            <a:r>
              <a:rPr lang="ja-JP" altLang="en-US" sz="2400" u="sng" dirty="0" smtClean="0">
                <a:latin typeface="ＭＳ ゴシック" panose="020B0609070205080204" pitchFamily="49" charset="-128"/>
                <a:ea typeface="ＭＳ ゴシック" panose="020B0609070205080204" pitchFamily="49" charset="-128"/>
              </a:rPr>
              <a:t>抱っこ</a:t>
            </a:r>
            <a:r>
              <a:rPr lang="ja-JP" altLang="en-US" sz="2400" dirty="0" smtClean="0">
                <a:latin typeface="ＭＳ ゴシック" panose="020B0609070205080204" pitchFamily="49" charset="-128"/>
                <a:ea typeface="ＭＳ ゴシック" panose="020B0609070205080204" pitchFamily="49" charset="-128"/>
              </a:rPr>
              <a:t>・</a:t>
            </a:r>
            <a:r>
              <a:rPr lang="ja-JP" altLang="en-US" sz="2400" u="sng" dirty="0" smtClean="0">
                <a:latin typeface="ＭＳ ゴシック" panose="020B0609070205080204" pitchFamily="49" charset="-128"/>
                <a:ea typeface="ＭＳ ゴシック" panose="020B0609070205080204" pitchFamily="49" charset="-128"/>
              </a:rPr>
              <a:t>腹臥位</a:t>
            </a:r>
            <a:r>
              <a:rPr lang="ja-JP" altLang="en-US" sz="2400" dirty="0" smtClean="0">
                <a:latin typeface="ＭＳ ゴシック" panose="020B0609070205080204" pitchFamily="49" charset="-128"/>
                <a:ea typeface="ＭＳ ゴシック" panose="020B0609070205080204" pitchFamily="49" charset="-128"/>
              </a:rPr>
              <a:t>・</a:t>
            </a:r>
            <a:r>
              <a:rPr lang="ja-JP" altLang="en-US" sz="2400" u="sng" dirty="0" smtClean="0">
                <a:latin typeface="ＭＳ ゴシック" panose="020B0609070205080204" pitchFamily="49" charset="-128"/>
                <a:ea typeface="ＭＳ ゴシック" panose="020B0609070205080204" pitchFamily="49" charset="-128"/>
              </a:rPr>
              <a:t>腹臥位に近い側臥位</a:t>
            </a:r>
            <a:r>
              <a:rPr lang="ja-JP" altLang="en-US" sz="2400" dirty="0" smtClean="0">
                <a:latin typeface="ＭＳ ゴシック" panose="020B0609070205080204" pitchFamily="49" charset="-128"/>
                <a:ea typeface="ＭＳ ゴシック" panose="020B0609070205080204" pitchFamily="49" charset="-128"/>
              </a:rPr>
              <a:t>での注入</a:t>
            </a:r>
            <a:endParaRPr lang="ja-JP" altLang="en-US" sz="2000" dirty="0" smtClean="0">
              <a:latin typeface="ＭＳ ゴシック" panose="020B0609070205080204" pitchFamily="49" charset="-128"/>
              <a:ea typeface="ＭＳ ゴシック" panose="020B0609070205080204" pitchFamily="49" charset="-128"/>
            </a:endParaRPr>
          </a:p>
        </p:txBody>
      </p:sp>
      <p:sp>
        <p:nvSpPr>
          <p:cNvPr id="54275" name="Rectangle 2"/>
          <p:cNvSpPr txBox="1">
            <a:spLocks noChangeArrowheads="1"/>
          </p:cNvSpPr>
          <p:nvPr/>
        </p:nvSpPr>
        <p:spPr bwMode="auto">
          <a:xfrm>
            <a:off x="2838191" y="-27275"/>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algn="ctr" eaLnBrk="1" hangingPunct="1"/>
            <a:r>
              <a:rPr lang="ja-JP" altLang="en-US" sz="3200" dirty="0" smtClean="0">
                <a:solidFill>
                  <a:srgbClr val="000000"/>
                </a:solidFill>
                <a:latin typeface="ＭＳ ゴシック" panose="020B0609070205080204" pitchFamily="49" charset="-128"/>
                <a:ea typeface="ＭＳ ゴシック" panose="020B0609070205080204" pitchFamily="49" charset="-128"/>
              </a:rPr>
              <a:t>注入</a:t>
            </a:r>
            <a:r>
              <a:rPr lang="ja-JP" altLang="en-US" sz="3200" dirty="0">
                <a:solidFill>
                  <a:srgbClr val="000000"/>
                </a:solidFill>
                <a:latin typeface="ＭＳ ゴシック" panose="020B0609070205080204" pitchFamily="49" charset="-128"/>
                <a:ea typeface="ＭＳ ゴシック" panose="020B0609070205080204" pitchFamily="49" charset="-128"/>
              </a:rPr>
              <a:t>時の姿勢配慮</a:t>
            </a:r>
            <a:endParaRPr lang="ja-JP" altLang="en-US" sz="3200" u="sng" dirty="0">
              <a:solidFill>
                <a:srgbClr val="000000"/>
              </a:solidFill>
              <a:latin typeface="ＭＳ ゴシック" panose="020B0609070205080204" pitchFamily="49" charset="-128"/>
              <a:ea typeface="ＭＳ ゴシック" panose="020B0609070205080204" pitchFamily="49" charset="-128"/>
            </a:endParaRPr>
          </a:p>
        </p:txBody>
      </p:sp>
      <p:sp>
        <p:nvSpPr>
          <p:cNvPr id="54276" name="Rectangle 5"/>
          <p:cNvSpPr>
            <a:spLocks noChangeArrowheads="1"/>
          </p:cNvSpPr>
          <p:nvPr/>
        </p:nvSpPr>
        <p:spPr bwMode="auto">
          <a:xfrm>
            <a:off x="381000" y="508000"/>
            <a:ext cx="8382000" cy="76200"/>
          </a:xfrm>
          <a:prstGeom prst="rect">
            <a:avLst/>
          </a:prstGeom>
          <a:gradFill rotWithShape="0">
            <a:gsLst>
              <a:gs pos="0">
                <a:srgbClr val="17175E"/>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hangingPunct="1"/>
            <a:endParaRPr lang="ja-JP" altLang="en-US">
              <a:solidFill>
                <a:srgbClr val="000000"/>
              </a:solidFill>
              <a:latin typeface="ＭＳ ゴシック" panose="020B0609070205080204" pitchFamily="49" charset="-128"/>
              <a:ea typeface="ＭＳ ゴシック" panose="020B0609070205080204" pitchFamily="49" charset="-128"/>
            </a:endParaRPr>
          </a:p>
        </p:txBody>
      </p:sp>
      <p:sp>
        <p:nvSpPr>
          <p:cNvPr id="5"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D53</a:t>
            </a:r>
          </a:p>
        </p:txBody>
      </p:sp>
    </p:spTree>
    <p:extLst>
      <p:ext uri="{BB962C8B-B14F-4D97-AF65-F5344CB8AC3E}">
        <p14:creationId xmlns:p14="http://schemas.microsoft.com/office/powerpoint/2010/main" val="21477585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横巻き 20"/>
          <p:cNvSpPr/>
          <p:nvPr/>
        </p:nvSpPr>
        <p:spPr>
          <a:xfrm>
            <a:off x="1869719" y="785081"/>
            <a:ext cx="5307411" cy="1391383"/>
          </a:xfrm>
          <a:prstGeom prst="horizontalScroll">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wrap="none" anchor="ctr">
            <a:spAutoFit/>
          </a:bodyPr>
          <a:lstStyle/>
          <a:p>
            <a:pPr algn="ctr">
              <a:lnSpc>
                <a:spcPct val="120000"/>
              </a:lnSpc>
              <a:defRPr/>
            </a:pPr>
            <a:r>
              <a:rPr lang="ja-JP" altLang="en-US" sz="2585" dirty="0">
                <a:solidFill>
                  <a:srgbClr val="0000CC"/>
                </a:solidFill>
                <a:latin typeface="ＭＳ ゴシック" pitchFamily="49" charset="-128"/>
                <a:ea typeface="ＭＳ ゴシック" pitchFamily="49" charset="-128"/>
              </a:rPr>
              <a:t>しっかり見守る</a:t>
            </a:r>
            <a:r>
              <a:rPr lang="en-US" altLang="ja-JP" sz="2215" dirty="0">
                <a:solidFill>
                  <a:srgbClr val="0000CC"/>
                </a:solidFill>
                <a:latin typeface="ＭＳ ゴシック" pitchFamily="49" charset="-128"/>
                <a:ea typeface="ＭＳ ゴシック" pitchFamily="49" charset="-128"/>
              </a:rPr>
              <a:t>(</a:t>
            </a:r>
            <a:r>
              <a:rPr lang="ja-JP" altLang="en-US" sz="2215" dirty="0">
                <a:solidFill>
                  <a:srgbClr val="0000CC"/>
                </a:solidFill>
                <a:latin typeface="ＭＳ ゴシック" pitchFamily="49" charset="-128"/>
                <a:ea typeface="ＭＳ ゴシック" pitchFamily="49" charset="-128"/>
              </a:rPr>
              <a:t>看護師だけでなく</a:t>
            </a:r>
            <a:r>
              <a:rPr lang="en-US" altLang="ja-JP" sz="2215" dirty="0">
                <a:solidFill>
                  <a:srgbClr val="0000CC"/>
                </a:solidFill>
                <a:latin typeface="ＭＳ ゴシック" pitchFamily="49" charset="-128"/>
                <a:ea typeface="ＭＳ ゴシック" pitchFamily="49" charset="-128"/>
              </a:rPr>
              <a:t>)</a:t>
            </a:r>
          </a:p>
          <a:p>
            <a:pPr algn="ctr">
              <a:lnSpc>
                <a:spcPct val="120000"/>
              </a:lnSpc>
              <a:defRPr/>
            </a:pPr>
            <a:r>
              <a:rPr lang="ja-JP" altLang="en-US" sz="2585" dirty="0">
                <a:solidFill>
                  <a:srgbClr val="FF0000"/>
                </a:solidFill>
                <a:latin typeface="ＭＳ ゴシック" pitchFamily="49" charset="-128"/>
                <a:ea typeface="ＭＳ ゴシック" pitchFamily="49" charset="-128"/>
              </a:rPr>
              <a:t>異常があったら一時中止</a:t>
            </a:r>
            <a:endParaRPr lang="en-US" altLang="ja-JP" sz="2585" dirty="0">
              <a:solidFill>
                <a:srgbClr val="FF0000"/>
              </a:solidFill>
              <a:latin typeface="ＭＳ ゴシック" pitchFamily="49" charset="-128"/>
              <a:ea typeface="ＭＳ ゴシック" pitchFamily="49" charset="-128"/>
            </a:endParaRPr>
          </a:p>
        </p:txBody>
      </p:sp>
      <p:sp>
        <p:nvSpPr>
          <p:cNvPr id="19" name="角丸四角形 18"/>
          <p:cNvSpPr/>
          <p:nvPr/>
        </p:nvSpPr>
        <p:spPr>
          <a:xfrm>
            <a:off x="211015" y="4970603"/>
            <a:ext cx="4006994" cy="1233529"/>
          </a:xfrm>
          <a:prstGeom prst="round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wrap="none" anchor="ctr">
            <a:spAutoFit/>
          </a:bodyPr>
          <a:lstStyle/>
          <a:p>
            <a:pPr>
              <a:defRPr/>
            </a:pPr>
            <a:r>
              <a:rPr lang="ja-JP" altLang="en-US" sz="2215" b="1" dirty="0">
                <a:solidFill>
                  <a:srgbClr val="3333CC"/>
                </a:solidFill>
                <a:latin typeface="ＭＳ ゴシック" pitchFamily="49" charset="-128"/>
                <a:ea typeface="ＭＳ ゴシック" pitchFamily="49" charset="-128"/>
              </a:rPr>
              <a:t>チユーブの先が食道やのどに</a:t>
            </a:r>
            <a:endParaRPr lang="en-US" altLang="ja-JP" sz="2215" b="1" dirty="0">
              <a:solidFill>
                <a:srgbClr val="3333CC"/>
              </a:solidFill>
              <a:latin typeface="ＭＳ ゴシック" pitchFamily="49" charset="-128"/>
              <a:ea typeface="ＭＳ ゴシック" pitchFamily="49" charset="-128"/>
            </a:endParaRPr>
          </a:p>
          <a:p>
            <a:pPr>
              <a:defRPr/>
            </a:pPr>
            <a:r>
              <a:rPr lang="ja-JP" altLang="en-US" sz="2215" b="1" dirty="0">
                <a:solidFill>
                  <a:srgbClr val="3333CC"/>
                </a:solidFill>
                <a:latin typeface="ＭＳ ゴシック" pitchFamily="49" charset="-128"/>
                <a:ea typeface="ＭＳ ゴシック" pitchFamily="49" charset="-128"/>
              </a:rPr>
              <a:t>上ってきている可能性がある</a:t>
            </a:r>
          </a:p>
          <a:p>
            <a:pPr>
              <a:defRPr/>
            </a:pPr>
            <a:r>
              <a:rPr lang="ja-JP" altLang="en-US" sz="2215" b="1" dirty="0">
                <a:solidFill>
                  <a:srgbClr val="3333CC"/>
                </a:solidFill>
                <a:latin typeface="ＭＳ ゴシック" pitchFamily="49" charset="-128"/>
                <a:ea typeface="ＭＳ ゴシック" pitchFamily="49" charset="-128"/>
              </a:rPr>
              <a:t>チューブの位置の再確認を！</a:t>
            </a:r>
          </a:p>
        </p:txBody>
      </p:sp>
      <p:sp>
        <p:nvSpPr>
          <p:cNvPr id="20" name="角丸四角形 19"/>
          <p:cNvSpPr/>
          <p:nvPr/>
        </p:nvSpPr>
        <p:spPr>
          <a:xfrm>
            <a:off x="4289201" y="4960053"/>
            <a:ext cx="4642546" cy="1233529"/>
          </a:xfrm>
          <a:prstGeom prst="round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wrap="none" anchor="ctr">
            <a:spAutoFit/>
          </a:bodyPr>
          <a:lstStyle/>
          <a:p>
            <a:pPr>
              <a:defRPr/>
            </a:pPr>
            <a:r>
              <a:rPr lang="ja-JP" altLang="en-US" sz="2215" b="1" dirty="0">
                <a:solidFill>
                  <a:srgbClr val="FF0000"/>
                </a:solidFill>
                <a:latin typeface="ＭＳ ゴシック" pitchFamily="49" charset="-128"/>
                <a:ea typeface="ＭＳ ゴシック" pitchFamily="49" charset="-128"/>
              </a:rPr>
              <a:t>注入を一時中止</a:t>
            </a:r>
            <a:r>
              <a:rPr lang="en-US" altLang="ja-JP" sz="1846" b="1" dirty="0">
                <a:solidFill>
                  <a:srgbClr val="FF0000"/>
                </a:solidFill>
                <a:latin typeface="ＭＳ ゴシック" pitchFamily="49" charset="-128"/>
                <a:ea typeface="ＭＳ ゴシック" pitchFamily="49" charset="-128"/>
              </a:rPr>
              <a:t>(</a:t>
            </a:r>
            <a:r>
              <a:rPr lang="ja-JP" altLang="en-US" sz="1846" b="1" dirty="0">
                <a:solidFill>
                  <a:srgbClr val="FF0000"/>
                </a:solidFill>
                <a:latin typeface="ＭＳ ゴシック" pitchFamily="49" charset="-128"/>
                <a:ea typeface="ＭＳ ゴシック" pitchFamily="49" charset="-128"/>
              </a:rPr>
              <a:t>看護師でなくとも可</a:t>
            </a:r>
            <a:r>
              <a:rPr lang="en-US" altLang="ja-JP" sz="1846" b="1" dirty="0">
                <a:solidFill>
                  <a:srgbClr val="FF0000"/>
                </a:solidFill>
                <a:latin typeface="ＭＳ ゴシック" pitchFamily="49" charset="-128"/>
                <a:ea typeface="ＭＳ ゴシック" pitchFamily="49" charset="-128"/>
              </a:rPr>
              <a:t>)</a:t>
            </a:r>
          </a:p>
          <a:p>
            <a:pPr>
              <a:defRPr/>
            </a:pPr>
            <a:r>
              <a:rPr lang="ja-JP" altLang="en-US" sz="2215" b="1" dirty="0">
                <a:solidFill>
                  <a:srgbClr val="3333CC"/>
                </a:solidFill>
                <a:latin typeface="ＭＳ ゴシック" pitchFamily="49" charset="-128"/>
                <a:ea typeface="ＭＳ ゴシック" pitchFamily="49" charset="-128"/>
              </a:rPr>
              <a:t>姿勢を整える</a:t>
            </a:r>
          </a:p>
          <a:p>
            <a:pPr>
              <a:defRPr/>
            </a:pPr>
            <a:r>
              <a:rPr lang="ja-JP" altLang="en-US" sz="2215" b="1" dirty="0">
                <a:solidFill>
                  <a:srgbClr val="3333CC"/>
                </a:solidFill>
                <a:latin typeface="ＭＳ ゴシック" pitchFamily="49" charset="-128"/>
                <a:ea typeface="ＭＳ ゴシック" pitchFamily="49" charset="-128"/>
              </a:rPr>
              <a:t>落ち着くまで様子をみる</a:t>
            </a:r>
            <a:endParaRPr lang="en-US" altLang="ja-JP" sz="2215" b="1" dirty="0">
              <a:solidFill>
                <a:srgbClr val="3333CC"/>
              </a:solidFill>
              <a:latin typeface="ＭＳ ゴシック" pitchFamily="49" charset="-128"/>
              <a:ea typeface="ＭＳ ゴシック" pitchFamily="49" charset="-128"/>
            </a:endParaRPr>
          </a:p>
        </p:txBody>
      </p:sp>
      <p:sp>
        <p:nvSpPr>
          <p:cNvPr id="68614" name="AutoShape 2"/>
          <p:cNvSpPr>
            <a:spLocks noChangeArrowheads="1"/>
          </p:cNvSpPr>
          <p:nvPr/>
        </p:nvSpPr>
        <p:spPr bwMode="auto">
          <a:xfrm>
            <a:off x="5301762" y="2092569"/>
            <a:ext cx="2800350" cy="1688123"/>
          </a:xfrm>
          <a:prstGeom prst="cloudCallout">
            <a:avLst>
              <a:gd name="adj1" fmla="val -16212"/>
              <a:gd name="adj2" fmla="val 32968"/>
            </a:avLst>
          </a:prstGeom>
          <a:solidFill>
            <a:srgbClr val="FCFFEE"/>
          </a:solidFill>
          <a:ln w="9525">
            <a:solidFill>
              <a:schemeClr val="tx1"/>
            </a:solidFill>
            <a:round/>
            <a:headEnd/>
            <a:tailEnd/>
          </a:ln>
        </p:spPr>
        <p:txBody>
          <a:bodyPr wrap="none" anchor="ct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algn="ctr" eaLnBrk="1" hangingPunct="1"/>
            <a:r>
              <a:rPr lang="ja-JP" altLang="en-US" sz="2215" dirty="0">
                <a:solidFill>
                  <a:srgbClr val="FF0000"/>
                </a:solidFill>
                <a:latin typeface="ＭＳ ゴシック" panose="020B0609070205080204" pitchFamily="49" charset="-128"/>
                <a:ea typeface="ＭＳ ゴシック" panose="020B0609070205080204" pitchFamily="49" charset="-128"/>
              </a:rPr>
              <a:t>　</a:t>
            </a:r>
            <a:r>
              <a:rPr lang="ja-JP" altLang="en-US" sz="2585" dirty="0">
                <a:solidFill>
                  <a:srgbClr val="FF0000"/>
                </a:solidFill>
                <a:latin typeface="ＭＳ ゴシック" panose="020B0609070205080204" pitchFamily="49" charset="-128"/>
                <a:ea typeface="ＭＳ ゴシック" panose="020B0609070205080204" pitchFamily="49" charset="-128"/>
              </a:rPr>
              <a:t>注入物の逆流</a:t>
            </a:r>
            <a:endParaRPr lang="en-US" altLang="ja-JP" sz="2585" dirty="0">
              <a:solidFill>
                <a:srgbClr val="FF0000"/>
              </a:solidFill>
              <a:latin typeface="ＭＳ ゴシック" panose="020B0609070205080204" pitchFamily="49" charset="-128"/>
              <a:ea typeface="ＭＳ ゴシック" panose="020B0609070205080204" pitchFamily="49" charset="-128"/>
            </a:endParaRPr>
          </a:p>
          <a:p>
            <a:pPr algn="ctr" eaLnBrk="1" hangingPunct="1">
              <a:spcBef>
                <a:spcPts val="554"/>
              </a:spcBef>
            </a:pPr>
            <a:r>
              <a:rPr lang="ja-JP" altLang="en-US" sz="2215" dirty="0">
                <a:solidFill>
                  <a:srgbClr val="FF0000"/>
                </a:solidFill>
                <a:latin typeface="ＭＳ ゴシック" panose="020B0609070205080204" pitchFamily="49" charset="-128"/>
                <a:ea typeface="ＭＳ ゴシック" panose="020B0609070205080204" pitchFamily="49" charset="-128"/>
              </a:rPr>
              <a:t>唾液の貯留</a:t>
            </a:r>
          </a:p>
          <a:p>
            <a:pPr algn="ctr" eaLnBrk="1" hangingPunct="1"/>
            <a:endParaRPr lang="en-US" altLang="ja-JP" sz="2215" dirty="0">
              <a:solidFill>
                <a:srgbClr val="FF0000"/>
              </a:solidFill>
              <a:latin typeface="ＭＳ ゴシック" panose="020B0609070205080204" pitchFamily="49" charset="-128"/>
              <a:ea typeface="ＭＳ ゴシック" panose="020B0609070205080204" pitchFamily="49" charset="-128"/>
            </a:endParaRPr>
          </a:p>
        </p:txBody>
      </p:sp>
      <p:sp>
        <p:nvSpPr>
          <p:cNvPr id="68615" name="AutoShape 3"/>
          <p:cNvSpPr>
            <a:spLocks noChangeArrowheads="1"/>
          </p:cNvSpPr>
          <p:nvPr/>
        </p:nvSpPr>
        <p:spPr bwMode="auto">
          <a:xfrm>
            <a:off x="3194247" y="2106637"/>
            <a:ext cx="2311003" cy="1406769"/>
          </a:xfrm>
          <a:prstGeom prst="cloudCallout">
            <a:avLst>
              <a:gd name="adj1" fmla="val 41943"/>
              <a:gd name="adj2" fmla="val 62597"/>
            </a:avLst>
          </a:prstGeom>
          <a:solidFill>
            <a:srgbClr val="FCFFEF"/>
          </a:solidFill>
          <a:ln w="9525">
            <a:solidFill>
              <a:schemeClr val="tx1"/>
            </a:solidFill>
            <a:round/>
            <a:headEnd/>
            <a:tailEnd/>
          </a:ln>
        </p:spPr>
        <p:txBody>
          <a:bodyPr wrap="none" anchor="ct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algn="ctr" eaLnBrk="1" hangingPunct="1"/>
            <a:r>
              <a:rPr lang="ja-JP" altLang="en-US" sz="2215" dirty="0">
                <a:solidFill>
                  <a:srgbClr val="FF0000"/>
                </a:solidFill>
                <a:latin typeface="ＭＳ ゴシック" panose="020B0609070205080204" pitchFamily="49" charset="-128"/>
                <a:ea typeface="ＭＳ ゴシック" panose="020B0609070205080204" pitchFamily="49" charset="-128"/>
              </a:rPr>
              <a:t>　</a:t>
            </a:r>
            <a:endParaRPr lang="en-US" altLang="ja-JP" sz="2215" dirty="0">
              <a:solidFill>
                <a:srgbClr val="FF0000"/>
              </a:solidFill>
              <a:latin typeface="ＭＳ ゴシック" panose="020B0609070205080204" pitchFamily="49" charset="-128"/>
              <a:ea typeface="ＭＳ ゴシック" panose="020B0609070205080204" pitchFamily="49" charset="-128"/>
            </a:endParaRPr>
          </a:p>
          <a:p>
            <a:pPr algn="ctr" eaLnBrk="1" hangingPunct="1"/>
            <a:endParaRPr lang="en-US" altLang="ja-JP" sz="2954" dirty="0">
              <a:solidFill>
                <a:srgbClr val="FF0000"/>
              </a:solidFill>
              <a:latin typeface="ＭＳ ゴシック" panose="020B0609070205080204" pitchFamily="49" charset="-128"/>
              <a:ea typeface="ＭＳ ゴシック" panose="020B0609070205080204" pitchFamily="49" charset="-128"/>
            </a:endParaRPr>
          </a:p>
          <a:p>
            <a:pPr algn="ctr" eaLnBrk="1" hangingPunct="1"/>
            <a:r>
              <a:rPr lang="ja-JP" altLang="en-US" sz="2954" dirty="0">
                <a:solidFill>
                  <a:srgbClr val="FF0000"/>
                </a:solidFill>
                <a:latin typeface="ＭＳ ゴシック" panose="020B0609070205080204" pitchFamily="49" charset="-128"/>
                <a:ea typeface="ＭＳ ゴシック" panose="020B0609070205080204" pitchFamily="49" charset="-128"/>
              </a:rPr>
              <a:t>誤嚥の</a:t>
            </a:r>
            <a:endParaRPr lang="en-US" altLang="ja-JP" sz="2954" dirty="0">
              <a:solidFill>
                <a:srgbClr val="FF0000"/>
              </a:solidFill>
              <a:latin typeface="ＭＳ ゴシック" panose="020B0609070205080204" pitchFamily="49" charset="-128"/>
              <a:ea typeface="ＭＳ ゴシック" panose="020B0609070205080204" pitchFamily="49" charset="-128"/>
            </a:endParaRPr>
          </a:p>
          <a:p>
            <a:pPr algn="ctr" eaLnBrk="1" hangingPunct="1"/>
            <a:r>
              <a:rPr lang="en-US" altLang="ja-JP" sz="2954" dirty="0">
                <a:solidFill>
                  <a:srgbClr val="FF0000"/>
                </a:solidFill>
                <a:latin typeface="ＭＳ ゴシック" panose="020B0609070205080204" pitchFamily="49" charset="-128"/>
                <a:ea typeface="ＭＳ ゴシック" panose="020B0609070205080204" pitchFamily="49" charset="-128"/>
              </a:rPr>
              <a:t> </a:t>
            </a:r>
            <a:r>
              <a:rPr lang="ja-JP" altLang="en-US" sz="2954" dirty="0">
                <a:solidFill>
                  <a:srgbClr val="FF0000"/>
                </a:solidFill>
                <a:latin typeface="ＭＳ ゴシック" panose="020B0609070205080204" pitchFamily="49" charset="-128"/>
                <a:ea typeface="ＭＳ ゴシック" panose="020B0609070205080204" pitchFamily="49" charset="-128"/>
              </a:rPr>
              <a:t>危険</a:t>
            </a:r>
          </a:p>
          <a:p>
            <a:pPr algn="ctr" eaLnBrk="1" hangingPunct="1"/>
            <a:endParaRPr lang="ja-JP" altLang="en-US" sz="2215" dirty="0">
              <a:solidFill>
                <a:srgbClr val="FF0000"/>
              </a:solidFill>
              <a:latin typeface="ＭＳ ゴシック" panose="020B0609070205080204" pitchFamily="49" charset="-128"/>
              <a:ea typeface="ＭＳ ゴシック" panose="020B0609070205080204" pitchFamily="49" charset="-128"/>
            </a:endParaRPr>
          </a:p>
          <a:p>
            <a:pPr algn="ctr" eaLnBrk="1" hangingPunct="1"/>
            <a:endParaRPr lang="en-US" altLang="ja-JP" sz="2215" dirty="0">
              <a:solidFill>
                <a:srgbClr val="FF0000"/>
              </a:solidFill>
              <a:latin typeface="ＭＳ ゴシック" panose="020B0609070205080204" pitchFamily="49" charset="-128"/>
              <a:ea typeface="ＭＳ ゴシック" panose="020B0609070205080204" pitchFamily="49" charset="-128"/>
            </a:endParaRPr>
          </a:p>
        </p:txBody>
      </p:sp>
      <p:sp>
        <p:nvSpPr>
          <p:cNvPr id="68616" name="Rectangle 6"/>
          <p:cNvSpPr>
            <a:spLocks noChangeArrowheads="1"/>
          </p:cNvSpPr>
          <p:nvPr/>
        </p:nvSpPr>
        <p:spPr bwMode="auto">
          <a:xfrm>
            <a:off x="1002324" y="760534"/>
            <a:ext cx="6427177" cy="66462"/>
          </a:xfrm>
          <a:prstGeom prst="rect">
            <a:avLst/>
          </a:prstGeom>
          <a:gradFill rotWithShape="0">
            <a:gsLst>
              <a:gs pos="0">
                <a:srgbClr val="17175E"/>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hangingPunct="1"/>
            <a:endParaRPr lang="ja-JP" altLang="en-US" sz="2215">
              <a:solidFill>
                <a:srgbClr val="000000"/>
              </a:solidFill>
              <a:latin typeface="ＭＳ ゴシック" panose="020B0609070205080204" pitchFamily="49" charset="-128"/>
              <a:ea typeface="ＭＳ ゴシック" panose="020B0609070205080204" pitchFamily="49" charset="-128"/>
            </a:endParaRPr>
          </a:p>
        </p:txBody>
      </p:sp>
      <p:sp>
        <p:nvSpPr>
          <p:cNvPr id="68621" name="Rectangle 12"/>
          <p:cNvSpPr>
            <a:spLocks noGrp="1" noChangeArrowheads="1"/>
          </p:cNvSpPr>
          <p:nvPr>
            <p:ph type="title"/>
          </p:nvPr>
        </p:nvSpPr>
        <p:spPr>
          <a:xfrm>
            <a:off x="2237897" y="252017"/>
            <a:ext cx="4724370" cy="546945"/>
          </a:xfrm>
        </p:spPr>
        <p:txBody>
          <a:bodyPr wrap="none">
            <a:spAutoFit/>
          </a:bodyPr>
          <a:lstStyle/>
          <a:p>
            <a:pPr eaLnBrk="1" hangingPunct="1"/>
            <a:r>
              <a:rPr lang="ja-JP" altLang="en-US" sz="2954" dirty="0">
                <a:latin typeface="ＭＳ ゴシック" panose="020B0609070205080204" pitchFamily="49" charset="-128"/>
                <a:ea typeface="ＭＳ ゴシック" panose="020B0609070205080204" pitchFamily="49" charset="-128"/>
              </a:rPr>
              <a:t>注入中の状態の観察と対応</a:t>
            </a:r>
          </a:p>
        </p:txBody>
      </p:sp>
      <p:sp>
        <p:nvSpPr>
          <p:cNvPr id="68624" name="AutoShape 3"/>
          <p:cNvSpPr>
            <a:spLocks noChangeArrowheads="1"/>
          </p:cNvSpPr>
          <p:nvPr/>
        </p:nvSpPr>
        <p:spPr bwMode="auto">
          <a:xfrm>
            <a:off x="126610" y="2095207"/>
            <a:ext cx="3175781" cy="1516673"/>
          </a:xfrm>
          <a:prstGeom prst="cloudCallout">
            <a:avLst>
              <a:gd name="adj1" fmla="val -22894"/>
              <a:gd name="adj2" fmla="val 41352"/>
            </a:avLst>
          </a:prstGeom>
          <a:solidFill>
            <a:schemeClr val="bg1"/>
          </a:solidFill>
          <a:ln w="9525">
            <a:solidFill>
              <a:schemeClr val="tx1"/>
            </a:solidFill>
            <a:round/>
            <a:headEnd/>
            <a:tailEnd/>
          </a:ln>
        </p:spPr>
        <p:txBody>
          <a:bodyPr wrap="none" anchor="ct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algn="ctr" eaLnBrk="1" hangingPunct="1"/>
            <a:r>
              <a:rPr lang="ja-JP" altLang="en-US" sz="2215" dirty="0">
                <a:solidFill>
                  <a:srgbClr val="FF0000"/>
                </a:solidFill>
                <a:latin typeface="ＭＳ ゴシック" panose="020B0609070205080204" pitchFamily="49" charset="-128"/>
                <a:ea typeface="ＭＳ ゴシック" panose="020B0609070205080204" pitchFamily="49" charset="-128"/>
              </a:rPr>
              <a:t>　</a:t>
            </a:r>
            <a:endParaRPr lang="en-US" altLang="ja-JP" sz="2215" dirty="0">
              <a:solidFill>
                <a:srgbClr val="FF0000"/>
              </a:solidFill>
              <a:latin typeface="ＭＳ ゴシック" panose="020B0609070205080204" pitchFamily="49" charset="-128"/>
              <a:ea typeface="ＭＳ ゴシック" panose="020B0609070205080204" pitchFamily="49" charset="-128"/>
            </a:endParaRPr>
          </a:p>
          <a:p>
            <a:pPr algn="ctr" eaLnBrk="1" hangingPunct="1"/>
            <a:endParaRPr lang="en-US" altLang="ja-JP" sz="2215" dirty="0">
              <a:solidFill>
                <a:srgbClr val="000000"/>
              </a:solidFill>
              <a:latin typeface="ＭＳ ゴシック" panose="020B0609070205080204" pitchFamily="49" charset="-128"/>
              <a:ea typeface="ＭＳ ゴシック" panose="020B0609070205080204" pitchFamily="49" charset="-128"/>
            </a:endParaRPr>
          </a:p>
          <a:p>
            <a:pPr algn="ctr" eaLnBrk="1" hangingPunct="1">
              <a:spcBef>
                <a:spcPts val="1108"/>
              </a:spcBef>
            </a:pPr>
            <a:r>
              <a:rPr lang="en-US" altLang="ja-JP" sz="2215" dirty="0">
                <a:solidFill>
                  <a:srgbClr val="000000"/>
                </a:solidFill>
                <a:latin typeface="ＭＳ ゴシック" panose="020B0609070205080204" pitchFamily="49" charset="-128"/>
                <a:ea typeface="ＭＳ ゴシック" panose="020B0609070205080204" pitchFamily="49" charset="-128"/>
              </a:rPr>
              <a:t>  </a:t>
            </a:r>
            <a:r>
              <a:rPr lang="ja-JP" altLang="en-US" sz="2215" dirty="0">
                <a:solidFill>
                  <a:srgbClr val="0033CC"/>
                </a:solidFill>
                <a:latin typeface="ＭＳ ゴシック" panose="020B0609070205080204" pitchFamily="49" charset="-128"/>
                <a:ea typeface="ＭＳ ゴシック" panose="020B0609070205080204" pitchFamily="49" charset="-128"/>
              </a:rPr>
              <a:t>注入滴下が速過ぎる</a:t>
            </a:r>
            <a:endParaRPr lang="en-US" altLang="ja-JP" sz="2215" dirty="0">
              <a:solidFill>
                <a:srgbClr val="0033CC"/>
              </a:solidFill>
              <a:latin typeface="ＭＳ ゴシック" panose="020B0609070205080204" pitchFamily="49" charset="-128"/>
              <a:ea typeface="ＭＳ ゴシック" panose="020B0609070205080204" pitchFamily="49" charset="-128"/>
            </a:endParaRPr>
          </a:p>
          <a:p>
            <a:pPr algn="ctr" eaLnBrk="1" hangingPunct="1"/>
            <a:r>
              <a:rPr lang="ja-JP" altLang="en-US" sz="1662" b="1" dirty="0">
                <a:solidFill>
                  <a:srgbClr val="000000"/>
                </a:solidFill>
                <a:latin typeface="ＭＳ ゴシック" panose="020B0609070205080204" pitchFamily="49" charset="-128"/>
                <a:ea typeface="ＭＳ ゴシック" panose="020B0609070205080204" pitchFamily="49" charset="-128"/>
              </a:rPr>
              <a:t>あっと言う間に多量に</a:t>
            </a:r>
            <a:endParaRPr lang="en-US" altLang="ja-JP" sz="1662" b="1" dirty="0">
              <a:solidFill>
                <a:srgbClr val="000000"/>
              </a:solidFill>
              <a:latin typeface="ＭＳ ゴシック" panose="020B0609070205080204" pitchFamily="49" charset="-128"/>
              <a:ea typeface="ＭＳ ゴシック" panose="020B0609070205080204" pitchFamily="49" charset="-128"/>
            </a:endParaRPr>
          </a:p>
          <a:p>
            <a:pPr algn="ctr" eaLnBrk="1" hangingPunct="1"/>
            <a:r>
              <a:rPr lang="ja-JP" altLang="en-US" sz="1662" b="1" dirty="0">
                <a:solidFill>
                  <a:srgbClr val="000000"/>
                </a:solidFill>
                <a:latin typeface="ＭＳ ゴシック" panose="020B0609070205080204" pitchFamily="49" charset="-128"/>
                <a:ea typeface="ＭＳ ゴシック" panose="020B0609070205080204" pitchFamily="49" charset="-128"/>
              </a:rPr>
              <a:t>入ってしまうことがあり</a:t>
            </a:r>
            <a:endParaRPr lang="en-US" altLang="ja-JP" sz="1662" b="1" dirty="0">
              <a:solidFill>
                <a:srgbClr val="000000"/>
              </a:solidFill>
              <a:latin typeface="ＭＳ ゴシック" panose="020B0609070205080204" pitchFamily="49" charset="-128"/>
              <a:ea typeface="ＭＳ ゴシック" panose="020B0609070205080204" pitchFamily="49" charset="-128"/>
            </a:endParaRPr>
          </a:p>
          <a:p>
            <a:pPr algn="ctr" eaLnBrk="1" hangingPunct="1"/>
            <a:r>
              <a:rPr lang="ja-JP" altLang="en-US" sz="1662" b="1" dirty="0">
                <a:solidFill>
                  <a:srgbClr val="000000"/>
                </a:solidFill>
                <a:latin typeface="ＭＳ ゴシック" panose="020B0609070205080204" pitchFamily="49" charset="-128"/>
                <a:ea typeface="ＭＳ ゴシック" panose="020B0609070205080204" pitchFamily="49" charset="-128"/>
              </a:rPr>
              <a:t>危険</a:t>
            </a:r>
            <a:endParaRPr lang="ja-JP" altLang="en-US" sz="1846" b="1" dirty="0">
              <a:solidFill>
                <a:srgbClr val="000000"/>
              </a:solidFill>
              <a:latin typeface="ＭＳ ゴシック" panose="020B0609070205080204" pitchFamily="49" charset="-128"/>
              <a:ea typeface="ＭＳ ゴシック" panose="020B0609070205080204" pitchFamily="49" charset="-128"/>
            </a:endParaRPr>
          </a:p>
          <a:p>
            <a:pPr algn="ctr" eaLnBrk="1" hangingPunct="1"/>
            <a:endParaRPr lang="ja-JP" altLang="en-US" sz="2215" dirty="0">
              <a:solidFill>
                <a:srgbClr val="FF0000"/>
              </a:solidFill>
              <a:latin typeface="ＭＳ ゴシック" panose="020B0609070205080204" pitchFamily="49" charset="-128"/>
              <a:ea typeface="ＭＳ ゴシック" panose="020B0609070205080204" pitchFamily="49" charset="-128"/>
            </a:endParaRPr>
          </a:p>
          <a:p>
            <a:pPr algn="ctr" eaLnBrk="1" hangingPunct="1"/>
            <a:endParaRPr lang="en-US" altLang="ja-JP" sz="2215" dirty="0">
              <a:solidFill>
                <a:srgbClr val="FF0000"/>
              </a:solidFill>
              <a:latin typeface="ＭＳ ゴシック" panose="020B0609070205080204" pitchFamily="49" charset="-128"/>
              <a:ea typeface="ＭＳ ゴシック" panose="020B0609070205080204" pitchFamily="49" charset="-128"/>
            </a:endParaRPr>
          </a:p>
        </p:txBody>
      </p:sp>
      <p:sp>
        <p:nvSpPr>
          <p:cNvPr id="14" name="円/楕円 13"/>
          <p:cNvSpPr/>
          <p:nvPr/>
        </p:nvSpPr>
        <p:spPr>
          <a:xfrm>
            <a:off x="158262" y="3756074"/>
            <a:ext cx="2732649" cy="896815"/>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2031" dirty="0">
                <a:solidFill>
                  <a:srgbClr val="000000"/>
                </a:solidFill>
              </a:rPr>
              <a:t>途中でチューブ</a:t>
            </a:r>
            <a:endParaRPr lang="en-US" altLang="ja-JP" sz="2031" dirty="0">
              <a:solidFill>
                <a:srgbClr val="000000"/>
              </a:solidFill>
            </a:endParaRPr>
          </a:p>
          <a:p>
            <a:pPr algn="ctr" fontAlgn="auto">
              <a:spcBef>
                <a:spcPts val="0"/>
              </a:spcBef>
              <a:spcAft>
                <a:spcPts val="0"/>
              </a:spcAft>
            </a:pPr>
            <a:r>
              <a:rPr lang="ja-JP" altLang="en-US" sz="2031" dirty="0">
                <a:solidFill>
                  <a:srgbClr val="000000"/>
                </a:solidFill>
              </a:rPr>
              <a:t>が抜けてしまう</a:t>
            </a:r>
          </a:p>
        </p:txBody>
      </p:sp>
      <p:sp>
        <p:nvSpPr>
          <p:cNvPr id="16" name="円/楕円 15"/>
          <p:cNvSpPr/>
          <p:nvPr/>
        </p:nvSpPr>
        <p:spPr>
          <a:xfrm>
            <a:off x="4621237" y="3397348"/>
            <a:ext cx="3539290" cy="1434905"/>
          </a:xfrm>
          <a:prstGeom prst="ellipse">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ja-JP" altLang="en-US" sz="2031" dirty="0">
                <a:solidFill>
                  <a:srgbClr val="000000"/>
                </a:solidFill>
              </a:rPr>
              <a:t>　</a:t>
            </a:r>
            <a:r>
              <a:rPr lang="ja-JP" altLang="en-US" sz="2215" dirty="0">
                <a:solidFill>
                  <a:srgbClr val="000000"/>
                </a:solidFill>
                <a:latin typeface="ＭＳ ゴシック" panose="020B0609070205080204" pitchFamily="49" charset="-128"/>
                <a:ea typeface="ＭＳ ゴシック" panose="020B0609070205080204" pitchFamily="49" charset="-128"/>
              </a:rPr>
              <a:t>咳込み</a:t>
            </a:r>
          </a:p>
          <a:p>
            <a:pPr algn="ctr">
              <a:lnSpc>
                <a:spcPct val="110000"/>
              </a:lnSpc>
            </a:pPr>
            <a:r>
              <a:rPr lang="ja-JP" altLang="en-US" sz="2215" dirty="0">
                <a:solidFill>
                  <a:srgbClr val="000000"/>
                </a:solidFill>
                <a:latin typeface="ＭＳ ゴシック" panose="020B0609070205080204" pitchFamily="49" charset="-128"/>
                <a:ea typeface="ＭＳ ゴシック" panose="020B0609070205080204" pitchFamily="49" charset="-128"/>
              </a:rPr>
              <a:t>喘鳴の出現</a:t>
            </a:r>
            <a:r>
              <a:rPr lang="en-US" altLang="ja-JP" sz="2215" dirty="0">
                <a:solidFill>
                  <a:srgbClr val="000000"/>
                </a:solidFill>
                <a:latin typeface="ＭＳ ゴシック" panose="020B0609070205080204" pitchFamily="49" charset="-128"/>
                <a:ea typeface="ＭＳ ゴシック" panose="020B0609070205080204" pitchFamily="49" charset="-128"/>
              </a:rPr>
              <a:t>､</a:t>
            </a:r>
            <a:r>
              <a:rPr lang="ja-JP" altLang="en-US" sz="2215" dirty="0">
                <a:solidFill>
                  <a:srgbClr val="000000"/>
                </a:solidFill>
                <a:latin typeface="ＭＳ ゴシック" panose="020B0609070205080204" pitchFamily="49" charset="-128"/>
                <a:ea typeface="ＭＳ ゴシック" panose="020B0609070205080204" pitchFamily="49" charset="-128"/>
              </a:rPr>
              <a:t>悪化</a:t>
            </a:r>
          </a:p>
          <a:p>
            <a:pPr algn="ctr">
              <a:lnSpc>
                <a:spcPct val="110000"/>
              </a:lnSpc>
            </a:pPr>
            <a:r>
              <a:rPr lang="ja-JP" altLang="en-US" sz="2215" dirty="0">
                <a:solidFill>
                  <a:srgbClr val="000000"/>
                </a:solidFill>
                <a:latin typeface="ＭＳ ゴシック" panose="020B0609070205080204" pitchFamily="49" charset="-128"/>
                <a:ea typeface="ＭＳ ゴシック" panose="020B0609070205080204" pitchFamily="49" charset="-128"/>
              </a:rPr>
              <a:t>努力呼吸</a:t>
            </a:r>
          </a:p>
        </p:txBody>
      </p:sp>
      <p:sp>
        <p:nvSpPr>
          <p:cNvPr id="17" name="円/楕円 16"/>
          <p:cNvSpPr/>
          <p:nvPr/>
        </p:nvSpPr>
        <p:spPr>
          <a:xfrm>
            <a:off x="2556803" y="3643532"/>
            <a:ext cx="2465363" cy="1104314"/>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sz="2031" dirty="0">
                <a:solidFill>
                  <a:srgbClr val="000000"/>
                </a:solidFill>
              </a:rPr>
              <a:t>　嘔吐しそうに　</a:t>
            </a:r>
            <a:endParaRPr lang="en-US" altLang="ja-JP" sz="2031" dirty="0">
              <a:solidFill>
                <a:srgbClr val="000000"/>
              </a:solidFill>
            </a:endParaRPr>
          </a:p>
          <a:p>
            <a:pPr fontAlgn="auto">
              <a:spcBef>
                <a:spcPts val="0"/>
              </a:spcBef>
              <a:spcAft>
                <a:spcPts val="0"/>
              </a:spcAft>
            </a:pPr>
            <a:r>
              <a:rPr lang="ja-JP" altLang="en-US" sz="2031" dirty="0">
                <a:solidFill>
                  <a:srgbClr val="000000"/>
                </a:solidFill>
              </a:rPr>
              <a:t>　　なる</a:t>
            </a:r>
            <a:endParaRPr lang="en-US" altLang="ja-JP" sz="2031" dirty="0">
              <a:solidFill>
                <a:srgbClr val="000000"/>
              </a:solidFill>
            </a:endParaRPr>
          </a:p>
          <a:p>
            <a:pPr fontAlgn="auto">
              <a:spcBef>
                <a:spcPts val="0"/>
              </a:spcBef>
              <a:spcAft>
                <a:spcPts val="0"/>
              </a:spcAft>
            </a:pPr>
            <a:r>
              <a:rPr lang="ja-JP" altLang="en-US" sz="2031" dirty="0">
                <a:solidFill>
                  <a:srgbClr val="000000"/>
                </a:solidFill>
              </a:rPr>
              <a:t>　嘔吐する</a:t>
            </a:r>
            <a:endParaRPr lang="en-US" altLang="ja-JP" sz="2031" dirty="0">
              <a:solidFill>
                <a:srgbClr val="000000"/>
              </a:solidFill>
            </a:endParaRPr>
          </a:p>
        </p:txBody>
      </p:sp>
      <p:sp>
        <p:nvSpPr>
          <p:cNvPr id="18" name="円/楕円 17"/>
          <p:cNvSpPr/>
          <p:nvPr/>
        </p:nvSpPr>
        <p:spPr>
          <a:xfrm>
            <a:off x="7677443" y="3541541"/>
            <a:ext cx="1406769" cy="1026942"/>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20000"/>
              </a:lnSpc>
              <a:spcBef>
                <a:spcPts val="0"/>
              </a:spcBef>
              <a:spcAft>
                <a:spcPts val="0"/>
              </a:spcAft>
            </a:pPr>
            <a:r>
              <a:rPr lang="ja-JP" altLang="en-US" sz="2031" dirty="0">
                <a:solidFill>
                  <a:srgbClr val="000000"/>
                </a:solidFill>
              </a:rPr>
              <a:t>　痙攣</a:t>
            </a:r>
            <a:endParaRPr lang="en-US" altLang="ja-JP" sz="2031" dirty="0">
              <a:solidFill>
                <a:srgbClr val="000000"/>
              </a:solidFill>
            </a:endParaRPr>
          </a:p>
          <a:p>
            <a:pPr fontAlgn="auto">
              <a:lnSpc>
                <a:spcPct val="120000"/>
              </a:lnSpc>
              <a:spcBef>
                <a:spcPts val="0"/>
              </a:spcBef>
              <a:spcAft>
                <a:spcPts val="0"/>
              </a:spcAft>
            </a:pPr>
            <a:r>
              <a:rPr lang="ja-JP" altLang="en-US" sz="2031" dirty="0">
                <a:solidFill>
                  <a:srgbClr val="000000"/>
                </a:solidFill>
              </a:rPr>
              <a:t>　緊張</a:t>
            </a:r>
            <a:endParaRPr lang="en-US" altLang="ja-JP" sz="2031" dirty="0">
              <a:solidFill>
                <a:srgbClr val="000000"/>
              </a:solidFill>
            </a:endParaRPr>
          </a:p>
        </p:txBody>
      </p:sp>
      <p:sp>
        <p:nvSpPr>
          <p:cNvPr id="15"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D54</a:t>
            </a:r>
          </a:p>
        </p:txBody>
      </p:sp>
    </p:spTree>
    <p:extLst>
      <p:ext uri="{BB962C8B-B14F-4D97-AF65-F5344CB8AC3E}">
        <p14:creationId xmlns:p14="http://schemas.microsoft.com/office/powerpoint/2010/main" val="38853372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テキスト ボックス 3"/>
          <p:cNvSpPr txBox="1">
            <a:spLocks noChangeArrowheads="1"/>
          </p:cNvSpPr>
          <p:nvPr/>
        </p:nvSpPr>
        <p:spPr bwMode="auto">
          <a:xfrm>
            <a:off x="179388" y="-26988"/>
            <a:ext cx="8883650" cy="65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dirty="0">
                <a:latin typeface="ＭＳ Ｐゴシック" panose="020B0600070205080204" pitchFamily="50" charset="-128"/>
              </a:rPr>
              <a:t>自分で寝返りのできない</a:t>
            </a:r>
            <a:r>
              <a:rPr lang="ja-JP" altLang="en-US" sz="2800" dirty="0" smtClean="0">
                <a:latin typeface="ＭＳ Ｐゴシック" panose="020B0600070205080204" pitchFamily="50" charset="-128"/>
              </a:rPr>
              <a:t>重症心身障害児者等に</a:t>
            </a:r>
            <a:r>
              <a:rPr lang="ja-JP" altLang="en-US" sz="2800" dirty="0">
                <a:latin typeface="ＭＳ Ｐゴシック" panose="020B0600070205080204" pitchFamily="50" charset="-128"/>
              </a:rPr>
              <a:t>とって、適切な</a:t>
            </a:r>
            <a:r>
              <a:rPr lang="ja-JP" altLang="en-US" sz="2800" dirty="0" smtClean="0">
                <a:latin typeface="ＭＳ Ｐゴシック" panose="020B0600070205080204" pitchFamily="50" charset="-128"/>
              </a:rPr>
              <a:t>腹臥位</a:t>
            </a:r>
            <a:r>
              <a:rPr lang="ja-JP" altLang="en-US" sz="2800" dirty="0">
                <a:latin typeface="ＭＳ Ｐゴシック" panose="020B0600070205080204" pitchFamily="50" charset="-128"/>
              </a:rPr>
              <a:t>（うつ伏せの姿勢）の姿勢を取れるようにしてあげる</a:t>
            </a:r>
            <a:r>
              <a:rPr lang="ja-JP" altLang="en-US" sz="2800" dirty="0" smtClean="0">
                <a:latin typeface="ＭＳ Ｐゴシック" panose="020B0600070205080204" pitchFamily="50" charset="-128"/>
              </a:rPr>
              <a:t>こと</a:t>
            </a:r>
            <a:r>
              <a:rPr lang="ja-JP" altLang="en-US" sz="2800" dirty="0">
                <a:latin typeface="ＭＳ Ｐゴシック" panose="020B0600070205080204" pitchFamily="50" charset="-128"/>
              </a:rPr>
              <a:t>は、健康の維持のために、非常に重要</a:t>
            </a:r>
            <a:endParaRPr lang="en-US" altLang="ja-JP" sz="2800" dirty="0">
              <a:latin typeface="ＭＳ Ｐゴシック" panose="020B0600070205080204" pitchFamily="50" charset="-128"/>
            </a:endParaRPr>
          </a:p>
          <a:p>
            <a:pPr eaLnBrk="1" hangingPunct="1"/>
            <a:r>
              <a:rPr lang="ja-JP" altLang="en-US" sz="2800" dirty="0">
                <a:latin typeface="ＭＳ Ｐゴシック" panose="020B0600070205080204" pitchFamily="50" charset="-128"/>
              </a:rPr>
              <a:t>　・呼吸の障害の悪化防止</a:t>
            </a:r>
            <a:endParaRPr lang="en-US" altLang="ja-JP" sz="2800" dirty="0">
              <a:latin typeface="ＭＳ Ｐゴシック" panose="020B0600070205080204" pitchFamily="50" charset="-128"/>
            </a:endParaRPr>
          </a:p>
          <a:p>
            <a:pPr eaLnBrk="1" hangingPunct="1"/>
            <a:r>
              <a:rPr lang="ja-JP" altLang="en-US" sz="2800" dirty="0">
                <a:latin typeface="ＭＳ Ｐゴシック" panose="020B0600070205080204" pitchFamily="50" charset="-128"/>
              </a:rPr>
              <a:t>　・消化管の障害の悪化防止</a:t>
            </a:r>
            <a:endParaRPr lang="en-US" altLang="ja-JP" sz="2800" dirty="0">
              <a:latin typeface="ＭＳ Ｐゴシック" panose="020B0600070205080204" pitchFamily="50" charset="-128"/>
            </a:endParaRPr>
          </a:p>
          <a:p>
            <a:pPr eaLnBrk="1" hangingPunct="1"/>
            <a:r>
              <a:rPr lang="ja-JP" altLang="en-US" sz="2800" dirty="0">
                <a:latin typeface="ＭＳ Ｐゴシック" panose="020B0600070205080204" pitchFamily="50" charset="-128"/>
              </a:rPr>
              <a:t>　・筋緊張の緩和　　　　　　など</a:t>
            </a:r>
            <a:endParaRPr lang="en-US" altLang="ja-JP" sz="2800" dirty="0">
              <a:latin typeface="ＭＳ Ｐゴシック" panose="020B0600070205080204" pitchFamily="50" charset="-128"/>
            </a:endParaRPr>
          </a:p>
          <a:p>
            <a:pPr eaLnBrk="1" hangingPunct="1"/>
            <a:r>
              <a:rPr lang="ja-JP" altLang="en-US" sz="2800" dirty="0">
                <a:latin typeface="ＭＳ Ｐゴシック" panose="020B0600070205080204" pitchFamily="50" charset="-128"/>
              </a:rPr>
              <a:t>同じ、「寝たきりで坐位が取れない」（大島分類１、４）重症</a:t>
            </a:r>
            <a:endParaRPr lang="en-US" altLang="ja-JP" sz="2800" dirty="0">
              <a:latin typeface="ＭＳ Ｐゴシック" panose="020B0600070205080204" pitchFamily="50" charset="-128"/>
            </a:endParaRPr>
          </a:p>
          <a:p>
            <a:pPr eaLnBrk="1" hangingPunct="1"/>
            <a:r>
              <a:rPr lang="ja-JP" altLang="en-US" sz="2800" dirty="0">
                <a:latin typeface="ＭＳ Ｐゴシック" panose="020B0600070205080204" pitchFamily="50" charset="-128"/>
              </a:rPr>
              <a:t>児者であっても、寝返りができない人では、寝返りができ</a:t>
            </a:r>
            <a:endParaRPr lang="en-US" altLang="ja-JP" sz="2800" dirty="0">
              <a:latin typeface="ＭＳ Ｐゴシック" panose="020B0600070205080204" pitchFamily="50" charset="-128"/>
            </a:endParaRPr>
          </a:p>
          <a:p>
            <a:pPr eaLnBrk="1" hangingPunct="1"/>
            <a:r>
              <a:rPr lang="ja-JP" altLang="en-US" sz="2800" dirty="0">
                <a:latin typeface="ＭＳ Ｐゴシック" panose="020B0600070205080204" pitchFamily="50" charset="-128"/>
              </a:rPr>
              <a:t>て自分で腹臥位になれる人より、合併症がはるかに多い</a:t>
            </a:r>
            <a:endParaRPr lang="en-US" altLang="ja-JP" sz="2800" dirty="0">
              <a:latin typeface="ＭＳ Ｐゴシック" panose="020B0600070205080204" pitchFamily="50" charset="-128"/>
            </a:endParaRPr>
          </a:p>
          <a:p>
            <a:pPr eaLnBrk="1" hangingPunct="1">
              <a:spcBef>
                <a:spcPts val="1200"/>
              </a:spcBef>
            </a:pPr>
            <a:r>
              <a:rPr lang="ja-JP" altLang="en-US" sz="2800" dirty="0">
                <a:solidFill>
                  <a:srgbClr val="FF0000"/>
                </a:solidFill>
                <a:latin typeface="ＭＳ Ｐゴシック" panose="020B0600070205080204" pitchFamily="50" charset="-128"/>
              </a:rPr>
              <a:t>重症児者にとって</a:t>
            </a:r>
            <a:r>
              <a:rPr lang="ja-JP" altLang="en-US" sz="2800" b="1" dirty="0">
                <a:solidFill>
                  <a:srgbClr val="FF0000"/>
                </a:solidFill>
                <a:latin typeface="ＭＳ Ｐゴシック" panose="020B0600070205080204" pitchFamily="50" charset="-128"/>
              </a:rPr>
              <a:t>「適切な腹臥位は命を守る姿勢」</a:t>
            </a:r>
            <a:r>
              <a:rPr lang="ja-JP" altLang="en-US" sz="2800" dirty="0">
                <a:solidFill>
                  <a:srgbClr val="FF0000"/>
                </a:solidFill>
                <a:latin typeface="ＭＳ Ｐゴシック" panose="020B0600070205080204" pitchFamily="50" charset="-128"/>
              </a:rPr>
              <a:t>である</a:t>
            </a:r>
            <a:endParaRPr lang="en-US" altLang="ja-JP" sz="2800" dirty="0">
              <a:solidFill>
                <a:srgbClr val="FF0000"/>
              </a:solidFill>
              <a:latin typeface="ＭＳ Ｐゴシック" panose="020B0600070205080204" pitchFamily="50" charset="-128"/>
            </a:endParaRPr>
          </a:p>
          <a:p>
            <a:pPr eaLnBrk="1" hangingPunct="1">
              <a:spcBef>
                <a:spcPts val="1200"/>
              </a:spcBef>
            </a:pPr>
            <a:r>
              <a:rPr lang="ja-JP" altLang="en-US" sz="2800" dirty="0">
                <a:latin typeface="ＭＳ Ｐゴシック" panose="020B0600070205080204" pitchFamily="50" charset="-128"/>
              </a:rPr>
              <a:t>幼少時から寝返りの機能を、促進、維持することが重要</a:t>
            </a:r>
            <a:endParaRPr lang="en-US" altLang="ja-JP" sz="2800" dirty="0">
              <a:latin typeface="ＭＳ Ｐゴシック" panose="020B0600070205080204" pitchFamily="50" charset="-128"/>
            </a:endParaRPr>
          </a:p>
          <a:p>
            <a:pPr eaLnBrk="1" hangingPunct="1">
              <a:spcBef>
                <a:spcPts val="1200"/>
              </a:spcBef>
            </a:pPr>
            <a:r>
              <a:rPr lang="ja-JP" altLang="en-US" sz="2800" dirty="0">
                <a:solidFill>
                  <a:srgbClr val="FF0000"/>
                </a:solidFill>
                <a:latin typeface="ＭＳ Ｐゴシック" panose="020B0600070205080204" pitchFamily="50" charset="-128"/>
              </a:rPr>
              <a:t>適切な腹臥位を可能にするための腹臥位保持装置（腹臥位マット、プローンキーパー）は、座位保持装置と同等の重要な意味がある。個別のオーダーメイドでの作成が必要。</a:t>
            </a:r>
            <a:endParaRPr lang="en-US" altLang="ja-JP" sz="2800" dirty="0">
              <a:solidFill>
                <a:srgbClr val="FF0000"/>
              </a:solidFill>
              <a:latin typeface="ＭＳ Ｐゴシック" panose="020B0600070205080204" pitchFamily="50" charset="-128"/>
            </a:endParaRPr>
          </a:p>
        </p:txBody>
      </p:sp>
      <p:sp>
        <p:nvSpPr>
          <p:cNvPr id="4" name="テキスト ボックス 1"/>
          <p:cNvSpPr txBox="1">
            <a:spLocks noChangeArrowheads="1"/>
          </p:cNvSpPr>
          <p:nvPr/>
        </p:nvSpPr>
        <p:spPr bwMode="auto">
          <a:xfrm>
            <a:off x="8539372" y="6372036"/>
            <a:ext cx="4251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C9</a:t>
            </a:r>
          </a:p>
          <a:p>
            <a:pPr eaLnBrk="1" hangingPunct="1"/>
            <a:endParaRPr lang="ja-JP" alt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cstate="print">
            <a:lum bright="-12000" contrast="18000"/>
            <a:extLst>
              <a:ext uri="{28A0092B-C50C-407E-A947-70E740481C1C}">
                <a14:useLocalDpi xmlns:a14="http://schemas.microsoft.com/office/drawing/2010/main" val="0"/>
              </a:ext>
            </a:extLst>
          </a:blip>
          <a:srcRect l="5232" r="5814" b="6976"/>
          <a:stretch>
            <a:fillRect/>
          </a:stretch>
        </p:blipFill>
        <p:spPr bwMode="auto">
          <a:xfrm>
            <a:off x="4355976" y="2996952"/>
            <a:ext cx="4711842" cy="3695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4931" name="Picture 3"/>
          <p:cNvPicPr>
            <a:picLocks noChangeAspect="1" noChangeArrowheads="1"/>
          </p:cNvPicPr>
          <p:nvPr/>
        </p:nvPicPr>
        <p:blipFill rotWithShape="1">
          <a:blip r:embed="rId4" cstate="print">
            <a:lum bright="-12000" contrast="18000"/>
            <a:extLst>
              <a:ext uri="{28A0092B-C50C-407E-A947-70E740481C1C}">
                <a14:useLocalDpi xmlns:a14="http://schemas.microsoft.com/office/drawing/2010/main" val="0"/>
              </a:ext>
            </a:extLst>
          </a:blip>
          <a:srcRect l="13110" t="17357" r="29216" b="9645"/>
          <a:stretch/>
        </p:blipFill>
        <p:spPr bwMode="auto">
          <a:xfrm>
            <a:off x="107504" y="2708920"/>
            <a:ext cx="4248472" cy="40324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493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076" t="10866" r="25705" b="4378"/>
          <a:stretch/>
        </p:blipFill>
        <p:spPr bwMode="auto">
          <a:xfrm>
            <a:off x="6084168" y="1419"/>
            <a:ext cx="2304256" cy="299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484962" y="55510"/>
            <a:ext cx="2646878" cy="584775"/>
          </a:xfrm>
          <a:prstGeom prst="rect">
            <a:avLst/>
          </a:prstGeom>
          <a:noFill/>
          <a:ln w="28575">
            <a:solidFill>
              <a:srgbClr val="0000FF"/>
            </a:solidFill>
          </a:ln>
        </p:spPr>
        <p:txBody>
          <a:bodyPr wrap="none" rtlCol="0">
            <a:spAutoFit/>
          </a:bodyPr>
          <a:lstStyle/>
          <a:p>
            <a:r>
              <a:rPr kumimoji="1" lang="ja-JP" altLang="en-US" sz="3200" dirty="0" smtClean="0"/>
              <a:t>胃食道逆流症</a:t>
            </a:r>
            <a:endParaRPr kumimoji="1" lang="ja-JP" altLang="en-US" sz="3200" dirty="0"/>
          </a:p>
        </p:txBody>
      </p:sp>
      <p:sp>
        <p:nvSpPr>
          <p:cNvPr id="3" name="テキスト ボックス 2"/>
          <p:cNvSpPr txBox="1"/>
          <p:nvPr/>
        </p:nvSpPr>
        <p:spPr>
          <a:xfrm>
            <a:off x="323528" y="727852"/>
            <a:ext cx="5688632" cy="1938992"/>
          </a:xfrm>
          <a:prstGeom prst="rect">
            <a:avLst/>
          </a:prstGeom>
          <a:noFill/>
        </p:spPr>
        <p:txBody>
          <a:bodyPr wrap="square" rtlCol="0">
            <a:spAutoFit/>
          </a:bodyPr>
          <a:lstStyle/>
          <a:p>
            <a:r>
              <a:rPr kumimoji="1" lang="ja-JP" altLang="en-US" sz="2400" dirty="0" smtClean="0">
                <a:latin typeface="ＭＳ Ｐゴシック" pitchFamily="50" charset="-128"/>
                <a:ea typeface="ＭＳ Ｐゴシック" pitchFamily="50" charset="-128"/>
              </a:rPr>
              <a:t>重症心身障害児者等では合併することが多く、呼吸の障害と悪循環となり、健康に大きく影響する</a:t>
            </a:r>
            <a:endParaRPr kumimoji="1" lang="en-US" altLang="ja-JP" sz="2400" dirty="0" smtClean="0">
              <a:latin typeface="ＭＳ Ｐゴシック" pitchFamily="50" charset="-128"/>
              <a:ea typeface="ＭＳ Ｐゴシック" pitchFamily="50" charset="-128"/>
            </a:endParaRPr>
          </a:p>
          <a:p>
            <a:r>
              <a:rPr lang="ja-JP" altLang="en-US" sz="2400" dirty="0">
                <a:latin typeface="ＭＳ Ｐゴシック" pitchFamily="50" charset="-128"/>
                <a:ea typeface="ＭＳ Ｐゴシック" pitchFamily="50" charset="-128"/>
              </a:rPr>
              <a:t>食道裂孔</a:t>
            </a:r>
            <a:r>
              <a:rPr lang="ja-JP" altLang="en-US" sz="2400" dirty="0" smtClean="0">
                <a:latin typeface="ＭＳ Ｐゴシック" pitchFamily="50" charset="-128"/>
                <a:ea typeface="ＭＳ Ｐゴシック" pitchFamily="50" charset="-128"/>
              </a:rPr>
              <a:t>ヘルニア（</a:t>
            </a:r>
            <a:r>
              <a:rPr kumimoji="1" lang="ja-JP" altLang="en-US" sz="2400" dirty="0" smtClean="0">
                <a:latin typeface="ＭＳ Ｐゴシック" pitchFamily="50" charset="-128"/>
                <a:ea typeface="ＭＳ Ｐゴシック" pitchFamily="50" charset="-128"/>
              </a:rPr>
              <a:t>胃の一部が胸郭に出た状態）となっていることもある</a:t>
            </a:r>
            <a:endParaRPr kumimoji="1" lang="en-US" altLang="ja-JP" sz="2400" dirty="0" smtClean="0">
              <a:latin typeface="ＭＳ Ｐゴシック" pitchFamily="50" charset="-128"/>
              <a:ea typeface="ＭＳ Ｐゴシック" pitchFamily="50" charset="-128"/>
            </a:endParaRPr>
          </a:p>
        </p:txBody>
      </p:sp>
      <p:sp>
        <p:nvSpPr>
          <p:cNvPr id="7" name="テキスト ボックス 1"/>
          <p:cNvSpPr txBox="1">
            <a:spLocks noChangeArrowheads="1"/>
          </p:cNvSpPr>
          <p:nvPr/>
        </p:nvSpPr>
        <p:spPr bwMode="auto">
          <a:xfrm>
            <a:off x="8550592" y="2413992"/>
            <a:ext cx="413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E1</a:t>
            </a:r>
          </a:p>
        </p:txBody>
      </p:sp>
    </p:spTree>
    <p:extLst>
      <p:ext uri="{BB962C8B-B14F-4D97-AF65-F5344CB8AC3E}">
        <p14:creationId xmlns:p14="http://schemas.microsoft.com/office/powerpoint/2010/main" val="5253451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685800" y="-26988"/>
            <a:ext cx="7772400" cy="1143001"/>
          </a:xfrm>
        </p:spPr>
        <p:txBody>
          <a:bodyPr/>
          <a:lstStyle/>
          <a:p>
            <a:pPr eaLnBrk="1" hangingPunct="1"/>
            <a:r>
              <a:rPr lang="ja-JP" altLang="en-US" b="1" smtClean="0">
                <a:latin typeface="ＭＳ Ｐゴシック" panose="020B0600070205080204" pitchFamily="50" charset="-128"/>
              </a:rPr>
              <a:t>胃食道逆流症の原因</a:t>
            </a:r>
          </a:p>
        </p:txBody>
      </p:sp>
      <p:sp>
        <p:nvSpPr>
          <p:cNvPr id="181251" name="Rectangle 3"/>
          <p:cNvSpPr>
            <a:spLocks noChangeArrowheads="1"/>
          </p:cNvSpPr>
          <p:nvPr/>
        </p:nvSpPr>
        <p:spPr bwMode="auto">
          <a:xfrm>
            <a:off x="762000" y="958850"/>
            <a:ext cx="7696200" cy="76200"/>
          </a:xfrm>
          <a:prstGeom prst="rect">
            <a:avLst/>
          </a:prstGeom>
          <a:gradFill rotWithShape="0">
            <a:gsLst>
              <a:gs pos="0">
                <a:srgbClr val="17175E"/>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37931725" indent="-37474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en-US" sz="2400">
              <a:solidFill>
                <a:srgbClr val="000000"/>
              </a:solidFill>
              <a:latin typeface="ＭＳ Ｐゴシック" panose="020B0600070205080204" pitchFamily="50" charset="-128"/>
            </a:endParaRPr>
          </a:p>
        </p:txBody>
      </p:sp>
      <p:sp>
        <p:nvSpPr>
          <p:cNvPr id="181252" name="Oval 4"/>
          <p:cNvSpPr>
            <a:spLocks noChangeArrowheads="1"/>
          </p:cNvSpPr>
          <p:nvPr/>
        </p:nvSpPr>
        <p:spPr bwMode="auto">
          <a:xfrm>
            <a:off x="3635375" y="1052513"/>
            <a:ext cx="1927225" cy="1524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37931725" indent="-37474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en-US" sz="2400">
              <a:solidFill>
                <a:srgbClr val="000000"/>
              </a:solidFill>
              <a:latin typeface="ＭＳ Ｐゴシック" panose="020B0600070205080204" pitchFamily="50" charset="-128"/>
            </a:endParaRPr>
          </a:p>
        </p:txBody>
      </p:sp>
      <p:sp>
        <p:nvSpPr>
          <p:cNvPr id="181253" name="Text Box 5"/>
          <p:cNvSpPr txBox="1">
            <a:spLocks noChangeArrowheads="1"/>
          </p:cNvSpPr>
          <p:nvPr/>
        </p:nvSpPr>
        <p:spPr bwMode="auto">
          <a:xfrm>
            <a:off x="179388" y="2133600"/>
            <a:ext cx="3151187" cy="2447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37931725" indent="-37474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30000"/>
              </a:lnSpc>
              <a:buFontTx/>
              <a:buChar char="•"/>
            </a:pPr>
            <a:r>
              <a:rPr lang="en-US" altLang="ja-JP" sz="2400">
                <a:solidFill>
                  <a:srgbClr val="000000"/>
                </a:solidFill>
                <a:latin typeface="ＭＳ Ｐゴシック" panose="020B0600070205080204" pitchFamily="50" charset="-128"/>
              </a:rPr>
              <a:t> </a:t>
            </a:r>
            <a:r>
              <a:rPr lang="ja-JP" altLang="en-US" sz="2400">
                <a:solidFill>
                  <a:srgbClr val="000000"/>
                </a:solidFill>
                <a:latin typeface="ＭＳ Ｐゴシック" panose="020B0600070205080204" pitchFamily="50" charset="-128"/>
              </a:rPr>
              <a:t>食道運動障害</a:t>
            </a:r>
          </a:p>
          <a:p>
            <a:pPr eaLnBrk="1" hangingPunct="1">
              <a:lnSpc>
                <a:spcPct val="130000"/>
              </a:lnSpc>
              <a:buFontTx/>
              <a:buChar char="•"/>
            </a:pPr>
            <a:r>
              <a:rPr lang="ja-JP" altLang="en-US" sz="2400">
                <a:solidFill>
                  <a:srgbClr val="000000"/>
                </a:solidFill>
                <a:latin typeface="ＭＳ Ｐゴシック" panose="020B0600070205080204" pitchFamily="50" charset="-128"/>
              </a:rPr>
              <a:t> 下部食道括約筋障害</a:t>
            </a:r>
          </a:p>
          <a:p>
            <a:pPr eaLnBrk="1" hangingPunct="1">
              <a:lnSpc>
                <a:spcPct val="130000"/>
              </a:lnSpc>
              <a:buFontTx/>
              <a:buChar char="•"/>
            </a:pPr>
            <a:r>
              <a:rPr lang="ja-JP" altLang="en-US" sz="2400">
                <a:solidFill>
                  <a:srgbClr val="000000"/>
                </a:solidFill>
                <a:latin typeface="ＭＳ Ｐゴシック" panose="020B0600070205080204" pitchFamily="50" charset="-128"/>
              </a:rPr>
              <a:t> 胃・幽門運動障害</a:t>
            </a:r>
          </a:p>
          <a:p>
            <a:pPr eaLnBrk="1" hangingPunct="1">
              <a:lnSpc>
                <a:spcPct val="130000"/>
              </a:lnSpc>
              <a:buFontTx/>
              <a:buChar char="•"/>
            </a:pPr>
            <a:r>
              <a:rPr lang="ja-JP" altLang="en-US" sz="2400">
                <a:solidFill>
                  <a:srgbClr val="000000"/>
                </a:solidFill>
                <a:latin typeface="ＭＳ Ｐゴシック" panose="020B0600070205080204" pitchFamily="50" charset="-128"/>
              </a:rPr>
              <a:t> 小腸通過障害</a:t>
            </a:r>
            <a:endParaRPr lang="en-US" altLang="ja-JP" sz="2400">
              <a:solidFill>
                <a:srgbClr val="000000"/>
              </a:solidFill>
              <a:latin typeface="ＭＳ Ｐゴシック" panose="020B0600070205080204" pitchFamily="50" charset="-128"/>
            </a:endParaRPr>
          </a:p>
          <a:p>
            <a:pPr eaLnBrk="1" hangingPunct="1">
              <a:lnSpc>
                <a:spcPct val="130000"/>
              </a:lnSpc>
              <a:buFontTx/>
              <a:buChar char="•"/>
            </a:pPr>
            <a:r>
              <a:rPr lang="ja-JP" altLang="en-US" sz="2400">
                <a:solidFill>
                  <a:srgbClr val="000000"/>
                </a:solidFill>
                <a:latin typeface="ＭＳ Ｐゴシック" panose="020B0600070205080204" pitchFamily="50" charset="-128"/>
              </a:rPr>
              <a:t> 小腸・結腸運動障害</a:t>
            </a:r>
            <a:endParaRPr lang="en-US" altLang="ja-JP" sz="2400">
              <a:solidFill>
                <a:srgbClr val="000000"/>
              </a:solidFill>
              <a:latin typeface="ＭＳ Ｐゴシック" panose="020B0600070205080204" pitchFamily="50" charset="-128"/>
            </a:endParaRPr>
          </a:p>
          <a:p>
            <a:pPr eaLnBrk="1" hangingPunct="1">
              <a:lnSpc>
                <a:spcPct val="130000"/>
              </a:lnSpc>
              <a:buFontTx/>
              <a:buChar char="•"/>
            </a:pPr>
            <a:endParaRPr lang="ja-JP" altLang="en-US" sz="2400" u="sng">
              <a:solidFill>
                <a:srgbClr val="000000"/>
              </a:solidFill>
              <a:latin typeface="ＭＳ Ｐゴシック" panose="020B0600070205080204" pitchFamily="50" charset="-128"/>
            </a:endParaRPr>
          </a:p>
        </p:txBody>
      </p:sp>
      <p:sp>
        <p:nvSpPr>
          <p:cNvPr id="181254" name="Text Box 6"/>
          <p:cNvSpPr txBox="1">
            <a:spLocks noChangeArrowheads="1"/>
          </p:cNvSpPr>
          <p:nvPr/>
        </p:nvSpPr>
        <p:spPr bwMode="auto">
          <a:xfrm>
            <a:off x="6084888" y="2133600"/>
            <a:ext cx="2667000" cy="249237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37931725" indent="-37474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30000"/>
              </a:lnSpc>
              <a:buFontTx/>
              <a:buChar char="•"/>
            </a:pPr>
            <a:r>
              <a:rPr lang="en-US" altLang="ja-JP" sz="2400">
                <a:solidFill>
                  <a:srgbClr val="000000"/>
                </a:solidFill>
                <a:latin typeface="ＭＳ Ｐゴシック" panose="020B0600070205080204" pitchFamily="50" charset="-128"/>
              </a:rPr>
              <a:t> </a:t>
            </a:r>
            <a:r>
              <a:rPr lang="ja-JP" altLang="en-US" sz="2400">
                <a:solidFill>
                  <a:srgbClr val="000000"/>
                </a:solidFill>
                <a:latin typeface="ＭＳ Ｐゴシック" panose="020B0600070205080204" pitchFamily="50" charset="-128"/>
              </a:rPr>
              <a:t>閉塞性呼吸障害</a:t>
            </a:r>
          </a:p>
          <a:p>
            <a:pPr eaLnBrk="1" hangingPunct="1">
              <a:lnSpc>
                <a:spcPct val="130000"/>
              </a:lnSpc>
              <a:buFontTx/>
              <a:buChar char="•"/>
            </a:pPr>
            <a:r>
              <a:rPr lang="ja-JP" altLang="en-US" sz="2400">
                <a:solidFill>
                  <a:srgbClr val="000000"/>
                </a:solidFill>
                <a:latin typeface="ＭＳ Ｐゴシック" panose="020B0600070205080204" pitchFamily="50" charset="-128"/>
              </a:rPr>
              <a:t> 筋緊張亢進</a:t>
            </a:r>
          </a:p>
          <a:p>
            <a:pPr eaLnBrk="1" hangingPunct="1">
              <a:lnSpc>
                <a:spcPct val="130000"/>
              </a:lnSpc>
              <a:buFontTx/>
              <a:buChar char="•"/>
            </a:pPr>
            <a:r>
              <a:rPr lang="ja-JP" altLang="en-US" sz="2400">
                <a:solidFill>
                  <a:srgbClr val="000000"/>
                </a:solidFill>
                <a:latin typeface="ＭＳ Ｐゴシック" panose="020B0600070205080204" pitchFamily="50" charset="-128"/>
              </a:rPr>
              <a:t> 心理的嘔吐反射</a:t>
            </a:r>
          </a:p>
          <a:p>
            <a:pPr eaLnBrk="1" hangingPunct="1">
              <a:lnSpc>
                <a:spcPct val="130000"/>
              </a:lnSpc>
              <a:buFontTx/>
              <a:buChar char="•"/>
            </a:pPr>
            <a:r>
              <a:rPr lang="ja-JP" altLang="en-US" sz="2400">
                <a:solidFill>
                  <a:srgbClr val="000000"/>
                </a:solidFill>
                <a:latin typeface="ＭＳ Ｐゴシック" panose="020B0600070205080204" pitchFamily="50" charset="-128"/>
              </a:rPr>
              <a:t> 食物アレルギー</a:t>
            </a:r>
            <a:endParaRPr lang="en-US" altLang="ja-JP" sz="2400">
              <a:solidFill>
                <a:srgbClr val="000000"/>
              </a:solidFill>
              <a:latin typeface="ＭＳ Ｐゴシック" panose="020B0600070205080204" pitchFamily="50" charset="-128"/>
            </a:endParaRPr>
          </a:p>
          <a:p>
            <a:pPr eaLnBrk="1" hangingPunct="1">
              <a:lnSpc>
                <a:spcPct val="130000"/>
              </a:lnSpc>
              <a:buFontTx/>
              <a:buChar char="•"/>
            </a:pPr>
            <a:r>
              <a:rPr lang="ja-JP" altLang="en-US" sz="2400">
                <a:solidFill>
                  <a:srgbClr val="000000"/>
                </a:solidFill>
                <a:latin typeface="ＭＳ Ｐゴシック" panose="020B0600070205080204" pitchFamily="50" charset="-128"/>
              </a:rPr>
              <a:t> 空気嚥下</a:t>
            </a:r>
          </a:p>
        </p:txBody>
      </p:sp>
      <p:sp>
        <p:nvSpPr>
          <p:cNvPr id="181255" name="Text Box 7"/>
          <p:cNvSpPr txBox="1">
            <a:spLocks noChangeArrowheads="1"/>
          </p:cNvSpPr>
          <p:nvPr/>
        </p:nvSpPr>
        <p:spPr bwMode="auto">
          <a:xfrm>
            <a:off x="250825" y="1443038"/>
            <a:ext cx="2814638" cy="519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37931725" indent="-37474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i="1">
                <a:solidFill>
                  <a:srgbClr val="000000"/>
                </a:solidFill>
                <a:latin typeface="ＭＳ Ｐゴシック" panose="020B0600070205080204" pitchFamily="50" charset="-128"/>
              </a:rPr>
              <a:t>消化管運動障害</a:t>
            </a:r>
          </a:p>
        </p:txBody>
      </p:sp>
      <p:sp>
        <p:nvSpPr>
          <p:cNvPr id="181256" name="Text Box 8"/>
          <p:cNvSpPr txBox="1">
            <a:spLocks noChangeArrowheads="1"/>
          </p:cNvSpPr>
          <p:nvPr/>
        </p:nvSpPr>
        <p:spPr bwMode="auto">
          <a:xfrm>
            <a:off x="5929313" y="1443038"/>
            <a:ext cx="3062287" cy="519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37931725" indent="-37474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i="1">
                <a:solidFill>
                  <a:srgbClr val="000000"/>
                </a:solidFill>
                <a:latin typeface="ＭＳ Ｐゴシック" panose="020B0600070205080204" pitchFamily="50" charset="-128"/>
              </a:rPr>
              <a:t>消化管以外の因子</a:t>
            </a:r>
          </a:p>
        </p:txBody>
      </p:sp>
      <p:sp>
        <p:nvSpPr>
          <p:cNvPr id="181257" name="AutoShape 9"/>
          <p:cNvSpPr>
            <a:spLocks noChangeArrowheads="1"/>
          </p:cNvSpPr>
          <p:nvPr/>
        </p:nvSpPr>
        <p:spPr bwMode="auto">
          <a:xfrm>
            <a:off x="3025775" y="1581150"/>
            <a:ext cx="609600" cy="3048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37931725" indent="-37474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en-US" sz="2400">
              <a:solidFill>
                <a:srgbClr val="000000"/>
              </a:solidFill>
              <a:latin typeface="ＭＳ Ｐゴシック" panose="020B0600070205080204" pitchFamily="50" charset="-128"/>
            </a:endParaRPr>
          </a:p>
        </p:txBody>
      </p:sp>
      <p:sp>
        <p:nvSpPr>
          <p:cNvPr id="181258" name="AutoShape 10"/>
          <p:cNvSpPr>
            <a:spLocks noChangeArrowheads="1"/>
          </p:cNvSpPr>
          <p:nvPr/>
        </p:nvSpPr>
        <p:spPr bwMode="auto">
          <a:xfrm flipH="1">
            <a:off x="5562600" y="1581150"/>
            <a:ext cx="457200" cy="304800"/>
          </a:xfrm>
          <a:prstGeom prst="rightArrow">
            <a:avLst>
              <a:gd name="adj1" fmla="val 50000"/>
              <a:gd name="adj2" fmla="val 37500"/>
            </a:avLst>
          </a:prstGeom>
          <a:solidFill>
            <a:schemeClr val="accent2"/>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37931725" indent="-37474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en-US" sz="2400">
              <a:solidFill>
                <a:srgbClr val="000000"/>
              </a:solidFill>
              <a:latin typeface="ＭＳ Ｐゴシック" panose="020B0600070205080204" pitchFamily="50" charset="-128"/>
            </a:endParaRPr>
          </a:p>
        </p:txBody>
      </p:sp>
      <p:sp>
        <p:nvSpPr>
          <p:cNvPr id="181259" name="Text Box 11"/>
          <p:cNvSpPr txBox="1">
            <a:spLocks noChangeArrowheads="1"/>
          </p:cNvSpPr>
          <p:nvPr/>
        </p:nvSpPr>
        <p:spPr bwMode="auto">
          <a:xfrm>
            <a:off x="3759200" y="1196975"/>
            <a:ext cx="15605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37931725" indent="-37474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3600" b="1" i="1">
                <a:solidFill>
                  <a:srgbClr val="000000"/>
                </a:solidFill>
                <a:latin typeface="ＭＳ Ｐゴシック" panose="020B0600070205080204" pitchFamily="50" charset="-128"/>
              </a:rPr>
              <a:t>胃食道</a:t>
            </a:r>
          </a:p>
          <a:p>
            <a:pPr eaLnBrk="1" hangingPunct="1"/>
            <a:r>
              <a:rPr lang="ja-JP" altLang="en-US" sz="3600" b="1" i="1">
                <a:solidFill>
                  <a:srgbClr val="000000"/>
                </a:solidFill>
                <a:latin typeface="ＭＳ Ｐゴシック" panose="020B0600070205080204" pitchFamily="50" charset="-128"/>
              </a:rPr>
              <a:t>逆流症</a:t>
            </a:r>
          </a:p>
        </p:txBody>
      </p:sp>
      <p:sp>
        <p:nvSpPr>
          <p:cNvPr id="181260" name="Oval 12"/>
          <p:cNvSpPr>
            <a:spLocks noChangeArrowheads="1"/>
          </p:cNvSpPr>
          <p:nvPr/>
        </p:nvSpPr>
        <p:spPr bwMode="auto">
          <a:xfrm>
            <a:off x="53975" y="5241925"/>
            <a:ext cx="2286000" cy="1066800"/>
          </a:xfrm>
          <a:prstGeom prst="ellipse">
            <a:avLst/>
          </a:prstGeom>
          <a:solidFill>
            <a:schemeClr val="bg1"/>
          </a:solidFill>
          <a:ln w="9525">
            <a:solidFill>
              <a:schemeClr val="tx1"/>
            </a:solidFill>
            <a:round/>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37931725" indent="-37474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2400">
                <a:solidFill>
                  <a:srgbClr val="000000"/>
                </a:solidFill>
                <a:latin typeface="ＭＳ Ｐゴシック" panose="020B0600070205080204" pitchFamily="50" charset="-128"/>
              </a:rPr>
              <a:t>緊張緩和薬や</a:t>
            </a:r>
          </a:p>
          <a:p>
            <a:pPr algn="ctr" eaLnBrk="1" hangingPunct="1"/>
            <a:r>
              <a:rPr lang="ja-JP" altLang="en-US" sz="2400">
                <a:solidFill>
                  <a:srgbClr val="000000"/>
                </a:solidFill>
                <a:latin typeface="ＭＳ Ｐゴシック" panose="020B0600070205080204" pitchFamily="50" charset="-128"/>
              </a:rPr>
              <a:t>抗痙攣薬内服</a:t>
            </a:r>
          </a:p>
        </p:txBody>
      </p:sp>
      <p:sp>
        <p:nvSpPr>
          <p:cNvPr id="181261" name="Oval 13"/>
          <p:cNvSpPr>
            <a:spLocks noChangeArrowheads="1"/>
          </p:cNvSpPr>
          <p:nvPr/>
        </p:nvSpPr>
        <p:spPr bwMode="auto">
          <a:xfrm>
            <a:off x="4100513" y="5340350"/>
            <a:ext cx="2286000" cy="1066800"/>
          </a:xfrm>
          <a:prstGeom prst="ellipse">
            <a:avLst/>
          </a:prstGeom>
          <a:solidFill>
            <a:schemeClr val="bg1"/>
          </a:solidFill>
          <a:ln w="9525">
            <a:solidFill>
              <a:schemeClr val="tx1"/>
            </a:solidFill>
            <a:round/>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37931725" indent="-37474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2400">
                <a:solidFill>
                  <a:srgbClr val="000000"/>
                </a:solidFill>
                <a:latin typeface="ＭＳ Ｐゴシック" panose="020B0600070205080204" pitchFamily="50" charset="-128"/>
              </a:rPr>
              <a:t>体の変形拘縮</a:t>
            </a:r>
          </a:p>
          <a:p>
            <a:pPr algn="ctr" eaLnBrk="1" hangingPunct="1"/>
            <a:r>
              <a:rPr lang="ja-JP" altLang="en-US" sz="2400">
                <a:solidFill>
                  <a:srgbClr val="000000"/>
                </a:solidFill>
                <a:latin typeface="ＭＳ Ｐゴシック" panose="020B0600070205080204" pitchFamily="50" charset="-128"/>
              </a:rPr>
              <a:t>側弯</a:t>
            </a:r>
          </a:p>
        </p:txBody>
      </p:sp>
      <p:sp>
        <p:nvSpPr>
          <p:cNvPr id="181262" name="Oval 14"/>
          <p:cNvSpPr>
            <a:spLocks noChangeArrowheads="1"/>
          </p:cNvSpPr>
          <p:nvPr/>
        </p:nvSpPr>
        <p:spPr bwMode="auto">
          <a:xfrm>
            <a:off x="2311400" y="5661025"/>
            <a:ext cx="1828800" cy="1066800"/>
          </a:xfrm>
          <a:prstGeom prst="ellipse">
            <a:avLst/>
          </a:prstGeom>
          <a:solidFill>
            <a:schemeClr val="bg1"/>
          </a:solidFill>
          <a:ln w="9525">
            <a:solidFill>
              <a:schemeClr val="tx1"/>
            </a:solidFill>
            <a:round/>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37931725" indent="-37474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2400">
                <a:solidFill>
                  <a:srgbClr val="000000"/>
                </a:solidFill>
                <a:latin typeface="ＭＳ Ｐゴシック" panose="020B0600070205080204" pitchFamily="50" charset="-128"/>
              </a:rPr>
              <a:t>運動障害</a:t>
            </a:r>
          </a:p>
          <a:p>
            <a:pPr algn="ctr" eaLnBrk="1" hangingPunct="1"/>
            <a:r>
              <a:rPr lang="ja-JP" altLang="en-US" sz="2400">
                <a:solidFill>
                  <a:srgbClr val="000000"/>
                </a:solidFill>
                <a:latin typeface="ＭＳ Ｐゴシック" panose="020B0600070205080204" pitchFamily="50" charset="-128"/>
              </a:rPr>
              <a:t>寝たきり</a:t>
            </a:r>
          </a:p>
        </p:txBody>
      </p:sp>
      <p:sp>
        <p:nvSpPr>
          <p:cNvPr id="181263" name="Line 15"/>
          <p:cNvSpPr>
            <a:spLocks noChangeShapeType="1"/>
          </p:cNvSpPr>
          <p:nvPr/>
        </p:nvSpPr>
        <p:spPr bwMode="auto">
          <a:xfrm flipV="1">
            <a:off x="1196975" y="4581525"/>
            <a:ext cx="66675" cy="6302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1264" name="Line 16"/>
          <p:cNvSpPr>
            <a:spLocks noChangeShapeType="1"/>
          </p:cNvSpPr>
          <p:nvPr/>
        </p:nvSpPr>
        <p:spPr bwMode="auto">
          <a:xfrm flipH="1" flipV="1">
            <a:off x="1979613" y="4581525"/>
            <a:ext cx="1214437" cy="10461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1265" name="Line 17"/>
          <p:cNvSpPr>
            <a:spLocks noChangeShapeType="1"/>
          </p:cNvSpPr>
          <p:nvPr/>
        </p:nvSpPr>
        <p:spPr bwMode="auto">
          <a:xfrm flipH="1" flipV="1">
            <a:off x="2843213" y="4581525"/>
            <a:ext cx="1766887" cy="7921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1266" name="Text Box 8"/>
          <p:cNvSpPr txBox="1">
            <a:spLocks noChangeArrowheads="1"/>
          </p:cNvSpPr>
          <p:nvPr/>
        </p:nvSpPr>
        <p:spPr bwMode="auto">
          <a:xfrm>
            <a:off x="3635375" y="3195638"/>
            <a:ext cx="2093913"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37931725" indent="-37474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2800" i="1">
                <a:solidFill>
                  <a:srgbClr val="000000"/>
                </a:solidFill>
                <a:latin typeface="ＭＳ Ｐゴシック" panose="020B0600070205080204" pitchFamily="50" charset="-128"/>
              </a:rPr>
              <a:t>食道裂孔の</a:t>
            </a:r>
            <a:endParaRPr lang="en-US" altLang="ja-JP" sz="2800" i="1">
              <a:solidFill>
                <a:srgbClr val="000000"/>
              </a:solidFill>
              <a:latin typeface="ＭＳ Ｐゴシック" panose="020B0600070205080204" pitchFamily="50" charset="-128"/>
            </a:endParaRPr>
          </a:p>
          <a:p>
            <a:pPr algn="ctr" eaLnBrk="1" hangingPunct="1"/>
            <a:r>
              <a:rPr lang="ja-JP" altLang="en-US" sz="2800" i="1">
                <a:solidFill>
                  <a:srgbClr val="000000"/>
                </a:solidFill>
                <a:latin typeface="ＭＳ Ｐゴシック" panose="020B0600070205080204" pitchFamily="50" charset="-128"/>
              </a:rPr>
              <a:t>緩み</a:t>
            </a:r>
          </a:p>
        </p:txBody>
      </p:sp>
      <p:sp>
        <p:nvSpPr>
          <p:cNvPr id="181267" name="Line 17"/>
          <p:cNvSpPr>
            <a:spLocks noChangeShapeType="1"/>
          </p:cNvSpPr>
          <p:nvPr/>
        </p:nvSpPr>
        <p:spPr bwMode="auto">
          <a:xfrm flipH="1" flipV="1">
            <a:off x="4819650" y="4154488"/>
            <a:ext cx="257175" cy="11858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1268" name="AutoShape 10"/>
          <p:cNvSpPr>
            <a:spLocks noChangeArrowheads="1"/>
          </p:cNvSpPr>
          <p:nvPr/>
        </p:nvSpPr>
        <p:spPr bwMode="auto">
          <a:xfrm rot="5400000" flipH="1">
            <a:off x="4438650" y="2784475"/>
            <a:ext cx="457200" cy="304800"/>
          </a:xfrm>
          <a:prstGeom prst="rightArrow">
            <a:avLst>
              <a:gd name="adj1" fmla="val 50000"/>
              <a:gd name="adj2" fmla="val 37500"/>
            </a:avLst>
          </a:prstGeom>
          <a:solidFill>
            <a:srgbClr val="0070C0"/>
          </a:solidFill>
          <a:ln w="9525">
            <a:solidFill>
              <a:schemeClr val="tx1"/>
            </a:solidFill>
            <a:miter lim="800000"/>
            <a:headEnd/>
            <a:tailEnd/>
          </a:ln>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37931725" indent="-37474525"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en-US" sz="2400">
              <a:solidFill>
                <a:srgbClr val="000000"/>
              </a:solidFill>
              <a:latin typeface="ＭＳ Ｐゴシック" panose="020B0600070205080204" pitchFamily="50" charset="-128"/>
            </a:endParaRPr>
          </a:p>
        </p:txBody>
      </p:sp>
      <p:sp>
        <p:nvSpPr>
          <p:cNvPr id="21" name="テキスト ボックス 1"/>
          <p:cNvSpPr txBox="1">
            <a:spLocks noChangeArrowheads="1"/>
          </p:cNvSpPr>
          <p:nvPr/>
        </p:nvSpPr>
        <p:spPr bwMode="auto">
          <a:xfrm>
            <a:off x="8465760" y="6037818"/>
            <a:ext cx="413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E2</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539750" y="152400"/>
            <a:ext cx="7772400" cy="1143000"/>
          </a:xfrm>
        </p:spPr>
        <p:txBody>
          <a:bodyPr/>
          <a:lstStyle/>
          <a:p>
            <a:pPr eaLnBrk="1" hangingPunct="1"/>
            <a:r>
              <a:rPr lang="ja-JP" altLang="en-US" sz="4000" smtClean="0"/>
              <a:t>胃食道逆流症に関連した症状</a:t>
            </a:r>
          </a:p>
        </p:txBody>
      </p:sp>
      <p:sp>
        <p:nvSpPr>
          <p:cNvPr id="182275" name="Rectangle 3"/>
          <p:cNvSpPr>
            <a:spLocks noChangeArrowheads="1"/>
          </p:cNvSpPr>
          <p:nvPr/>
        </p:nvSpPr>
        <p:spPr bwMode="auto">
          <a:xfrm>
            <a:off x="762000" y="1066800"/>
            <a:ext cx="7696200" cy="76200"/>
          </a:xfrm>
          <a:prstGeom prst="rect">
            <a:avLst/>
          </a:prstGeom>
          <a:gradFill rotWithShape="0">
            <a:gsLst>
              <a:gs pos="0">
                <a:srgbClr val="17175E"/>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49156" name="Text Box 4"/>
          <p:cNvSpPr txBox="1">
            <a:spLocks noChangeArrowheads="1"/>
          </p:cNvSpPr>
          <p:nvPr/>
        </p:nvSpPr>
        <p:spPr bwMode="auto">
          <a:xfrm>
            <a:off x="3887788" y="1557338"/>
            <a:ext cx="5148262" cy="4789487"/>
          </a:xfrm>
          <a:prstGeom prst="rect">
            <a:avLst/>
          </a:prstGeom>
          <a:noFill/>
          <a:ln w="9525">
            <a:noFill/>
            <a:miter lim="800000"/>
            <a:headEnd/>
            <a:tailEnd/>
          </a:ln>
          <a:effectLst/>
        </p:spPr>
        <p:txBody>
          <a:bodyPr>
            <a:spAutoFit/>
          </a:bodyPr>
          <a:lstStyle/>
          <a:p>
            <a:pPr marL="457200" indent="-457200">
              <a:buFont typeface="Osaka" charset="-128"/>
              <a:buAutoNum type="circleNumDbPlain"/>
              <a:defRPr/>
            </a:pPr>
            <a:r>
              <a:rPr lang="ja-JP" altLang="en-US" sz="2800">
                <a:solidFill>
                  <a:schemeClr val="accent2"/>
                </a:solidFill>
                <a:latin typeface="Times" charset="0"/>
                <a:ea typeface="ＭＳ ゴシック" pitchFamily="49" charset="-128"/>
              </a:rPr>
              <a:t>胃内に入った食物や栄養剤の逆流や嘔吐による症状</a:t>
            </a:r>
          </a:p>
          <a:p>
            <a:pPr marL="457200" indent="-457200">
              <a:buFont typeface="Osaka" charset="-128"/>
              <a:buNone/>
              <a:defRPr/>
            </a:pPr>
            <a:endParaRPr lang="ja-JP" altLang="en-US" sz="2800">
              <a:solidFill>
                <a:schemeClr val="accent2"/>
              </a:solidFill>
              <a:latin typeface="Times" charset="0"/>
              <a:ea typeface="ＭＳ ゴシック" pitchFamily="49" charset="-128"/>
            </a:endParaRPr>
          </a:p>
          <a:p>
            <a:pPr marL="457200" indent="-457200">
              <a:buFont typeface="Osaka" charset="-128"/>
              <a:buNone/>
              <a:defRPr/>
            </a:pPr>
            <a:r>
              <a:rPr lang="ja-JP" altLang="en-US" sz="2800">
                <a:solidFill>
                  <a:srgbClr val="FF0000"/>
                </a:solidFill>
                <a:latin typeface="Times" charset="0"/>
                <a:ea typeface="ＭＳ ゴシック" pitchFamily="49" charset="-128"/>
              </a:rPr>
              <a:t>②胃酸の逆流による食道炎（食道潰瘍・出血）の</a:t>
            </a:r>
          </a:p>
          <a:p>
            <a:pPr marL="457200" indent="-457200">
              <a:buFont typeface="Osaka" charset="-128"/>
              <a:buNone/>
              <a:defRPr/>
            </a:pPr>
            <a:r>
              <a:rPr lang="ja-JP" altLang="en-US" sz="2800">
                <a:solidFill>
                  <a:srgbClr val="FF0000"/>
                </a:solidFill>
                <a:latin typeface="Times" charset="0"/>
                <a:ea typeface="ＭＳ ゴシック" pitchFamily="49" charset="-128"/>
              </a:rPr>
              <a:t>　　症状</a:t>
            </a:r>
          </a:p>
          <a:p>
            <a:pPr marL="457200" indent="-457200">
              <a:buFont typeface="Osaka" charset="-128"/>
              <a:buNone/>
              <a:defRPr/>
            </a:pPr>
            <a:endParaRPr lang="ja-JP" altLang="en-US" sz="2800">
              <a:solidFill>
                <a:srgbClr val="FF0000"/>
              </a:solidFill>
              <a:latin typeface="Times" charset="0"/>
              <a:ea typeface="ＭＳ ゴシック" pitchFamily="49" charset="-128"/>
            </a:endParaRPr>
          </a:p>
          <a:p>
            <a:pPr marL="457200" indent="-457200">
              <a:buFont typeface="Osaka" charset="-128"/>
              <a:buNone/>
              <a:defRPr/>
            </a:pPr>
            <a:r>
              <a:rPr lang="ja-JP" altLang="en-US" sz="2800">
                <a:solidFill>
                  <a:srgbClr val="04C73B"/>
                </a:solidFill>
                <a:latin typeface="Times" charset="0"/>
                <a:ea typeface="ＭＳ ゴシック" pitchFamily="49" charset="-128"/>
              </a:rPr>
              <a:t>③胃内容の逆流物が、咽頭・喉頭を刺激したり、気管内に誤嚥されることによる、症状</a:t>
            </a:r>
            <a:endParaRPr lang="ja-JP" altLang="en-US" sz="2800">
              <a:solidFill>
                <a:srgbClr val="66FF33"/>
              </a:solidFill>
              <a:effectLst>
                <a:outerShdw blurRad="38100" dist="38100" dir="2700000" algn="tl">
                  <a:srgbClr val="C0C0C0"/>
                </a:outerShdw>
              </a:effectLst>
              <a:latin typeface="Times" charset="0"/>
              <a:ea typeface="ＭＳ ゴシック" pitchFamily="49" charset="-128"/>
            </a:endParaRPr>
          </a:p>
        </p:txBody>
      </p:sp>
      <p:grpSp>
        <p:nvGrpSpPr>
          <p:cNvPr id="182277" name="Group 5"/>
          <p:cNvGrpSpPr>
            <a:grpSpLocks/>
          </p:cNvGrpSpPr>
          <p:nvPr/>
        </p:nvGrpSpPr>
        <p:grpSpPr bwMode="auto">
          <a:xfrm>
            <a:off x="250825" y="1628775"/>
            <a:ext cx="3548063" cy="4911725"/>
            <a:chOff x="475" y="1102"/>
            <a:chExt cx="2235" cy="3094"/>
          </a:xfrm>
        </p:grpSpPr>
        <p:pic>
          <p:nvPicPr>
            <p:cNvPr id="182278" name="Picture 6"/>
            <p:cNvPicPr>
              <a:picLocks noChangeAspect="1" noChangeArrowheads="1"/>
            </p:cNvPicPr>
            <p:nvPr/>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75" y="1102"/>
              <a:ext cx="2235" cy="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Rectangle 7"/>
            <p:cNvSpPr>
              <a:spLocks noChangeArrowheads="1"/>
            </p:cNvSpPr>
            <p:nvPr/>
          </p:nvSpPr>
          <p:spPr bwMode="auto">
            <a:xfrm>
              <a:off x="1920" y="2160"/>
              <a:ext cx="368"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300">
                  <a:solidFill>
                    <a:srgbClr val="FF0000"/>
                  </a:solidFill>
                  <a:latin typeface="Osaka"/>
                  <a:ea typeface="ＭＳ ゴシック" panose="020B0609070205080204" pitchFamily="49" charset="-128"/>
                </a:rPr>
                <a:t>食道</a:t>
              </a:r>
              <a:endParaRPr lang="ja-JP" altLang="en-US" sz="2400">
                <a:solidFill>
                  <a:srgbClr val="FF0000"/>
                </a:solidFill>
                <a:latin typeface="Times" panose="02020603050405020304" pitchFamily="18" charset="0"/>
                <a:ea typeface="ＭＳ ゴシック" panose="020B0609070205080204" pitchFamily="49" charset="-128"/>
              </a:endParaRPr>
            </a:p>
          </p:txBody>
        </p:sp>
        <p:sp>
          <p:nvSpPr>
            <p:cNvPr id="182280" name="Rectangle 8"/>
            <p:cNvSpPr>
              <a:spLocks noChangeArrowheads="1"/>
            </p:cNvSpPr>
            <p:nvPr/>
          </p:nvSpPr>
          <p:spPr bwMode="auto">
            <a:xfrm>
              <a:off x="1728" y="3312"/>
              <a:ext cx="552"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300">
                  <a:latin typeface="Osaka"/>
                  <a:ea typeface="ＭＳ ゴシック" panose="020B0609070205080204" pitchFamily="49" charset="-128"/>
                </a:rPr>
                <a:t>胃内容</a:t>
              </a:r>
            </a:p>
            <a:p>
              <a:pPr eaLnBrk="1" hangingPunct="1">
                <a:spcBef>
                  <a:spcPct val="0"/>
                </a:spcBef>
                <a:buFontTx/>
                <a:buNone/>
              </a:pPr>
              <a:r>
                <a:rPr lang="ja-JP" altLang="en-US" sz="2100">
                  <a:solidFill>
                    <a:schemeClr val="accent2"/>
                  </a:solidFill>
                  <a:latin typeface="Osaka"/>
                  <a:ea typeface="ＭＳ ゴシック" panose="020B0609070205080204" pitchFamily="49" charset="-128"/>
                </a:rPr>
                <a:t>食物</a:t>
              </a:r>
              <a:endParaRPr lang="ja-JP" altLang="en-US" sz="2100">
                <a:latin typeface="Osaka"/>
                <a:ea typeface="ＭＳ ゴシック" panose="020B0609070205080204" pitchFamily="49" charset="-128"/>
              </a:endParaRPr>
            </a:p>
            <a:p>
              <a:pPr eaLnBrk="1" hangingPunct="1">
                <a:spcBef>
                  <a:spcPct val="0"/>
                </a:spcBef>
                <a:buFontTx/>
                <a:buNone/>
              </a:pPr>
              <a:r>
                <a:rPr lang="ja-JP" altLang="en-US" sz="2100">
                  <a:solidFill>
                    <a:srgbClr val="FF0000"/>
                  </a:solidFill>
                  <a:latin typeface="Osaka"/>
                  <a:ea typeface="ＭＳ ゴシック" panose="020B0609070205080204" pitchFamily="49" charset="-128"/>
                </a:rPr>
                <a:t>胃酸</a:t>
              </a:r>
              <a:endParaRPr lang="ja-JP" altLang="en-US" sz="2400">
                <a:latin typeface="Times" panose="02020603050405020304" pitchFamily="18" charset="0"/>
                <a:ea typeface="ＭＳ ゴシック" panose="020B0609070205080204" pitchFamily="49" charset="-128"/>
              </a:endParaRPr>
            </a:p>
          </p:txBody>
        </p:sp>
        <p:sp>
          <p:nvSpPr>
            <p:cNvPr id="182281" name="Rectangle 9"/>
            <p:cNvSpPr>
              <a:spLocks noChangeArrowheads="1"/>
            </p:cNvSpPr>
            <p:nvPr/>
          </p:nvSpPr>
          <p:spPr bwMode="auto">
            <a:xfrm>
              <a:off x="1200" y="1776"/>
              <a:ext cx="38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4C73B"/>
                  </a:solidFill>
                  <a:latin typeface="Osaka"/>
                  <a:ea typeface="ＭＳ ゴシック" panose="020B0609070205080204" pitchFamily="49" charset="-128"/>
                </a:rPr>
                <a:t>気管</a:t>
              </a:r>
              <a:endParaRPr lang="ja-JP" altLang="en-US" sz="2400">
                <a:solidFill>
                  <a:srgbClr val="04C73B"/>
                </a:solidFill>
                <a:latin typeface="Times" panose="02020603050405020304" pitchFamily="18" charset="0"/>
                <a:ea typeface="ＭＳ ゴシック" panose="020B0609070205080204" pitchFamily="49" charset="-128"/>
              </a:endParaRPr>
            </a:p>
          </p:txBody>
        </p:sp>
        <p:sp>
          <p:nvSpPr>
            <p:cNvPr id="182282" name="AutoShape 10"/>
            <p:cNvSpPr>
              <a:spLocks noChangeArrowheads="1"/>
            </p:cNvSpPr>
            <p:nvPr/>
          </p:nvSpPr>
          <p:spPr bwMode="auto">
            <a:xfrm flipH="1">
              <a:off x="1248" y="1536"/>
              <a:ext cx="336" cy="9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43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endParaRPr lang="ja-JP" altLang="en-US"/>
            </a:p>
          </p:txBody>
        </p:sp>
        <p:sp>
          <p:nvSpPr>
            <p:cNvPr id="182283" name="AutoShape 11"/>
            <p:cNvSpPr>
              <a:spLocks noChangeArrowheads="1"/>
            </p:cNvSpPr>
            <p:nvPr/>
          </p:nvSpPr>
          <p:spPr bwMode="auto">
            <a:xfrm rot="-5400000">
              <a:off x="1512" y="2328"/>
              <a:ext cx="432" cy="9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endParaRPr lang="ja-JP" altLang="en-US"/>
            </a:p>
          </p:txBody>
        </p:sp>
      </p:grpSp>
      <p:sp>
        <p:nvSpPr>
          <p:cNvPr id="13" name="テキスト ボックス 1"/>
          <p:cNvSpPr txBox="1">
            <a:spLocks noChangeArrowheads="1"/>
          </p:cNvSpPr>
          <p:nvPr/>
        </p:nvSpPr>
        <p:spPr bwMode="auto">
          <a:xfrm>
            <a:off x="8458200" y="6200696"/>
            <a:ext cx="413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E3</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idx="4294967295"/>
          </p:nvPr>
        </p:nvSpPr>
        <p:spPr>
          <a:xfrm>
            <a:off x="685800" y="-234950"/>
            <a:ext cx="7772400" cy="1143000"/>
          </a:xfrm>
        </p:spPr>
        <p:txBody>
          <a:bodyPr/>
          <a:lstStyle/>
          <a:p>
            <a:pPr eaLnBrk="1" hangingPunct="1"/>
            <a:r>
              <a:rPr lang="ja-JP" altLang="en-US" sz="4000" smtClean="0"/>
              <a:t>胃食道逆流症に関連した症状</a:t>
            </a:r>
          </a:p>
        </p:txBody>
      </p:sp>
      <p:sp>
        <p:nvSpPr>
          <p:cNvPr id="183299" name="Rectangle 3"/>
          <p:cNvSpPr>
            <a:spLocks noChangeArrowheads="1"/>
          </p:cNvSpPr>
          <p:nvPr/>
        </p:nvSpPr>
        <p:spPr bwMode="auto">
          <a:xfrm>
            <a:off x="762000" y="692150"/>
            <a:ext cx="7696200" cy="76200"/>
          </a:xfrm>
          <a:prstGeom prst="rect">
            <a:avLst/>
          </a:prstGeom>
          <a:gradFill rotWithShape="0">
            <a:gsLst>
              <a:gs pos="0">
                <a:srgbClr val="17175E"/>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latin typeface="Times" panose="02020603050405020304" pitchFamily="18" charset="0"/>
              <a:ea typeface="Osaka"/>
              <a:cs typeface="Osaka"/>
            </a:endParaRPr>
          </a:p>
        </p:txBody>
      </p:sp>
      <p:sp>
        <p:nvSpPr>
          <p:cNvPr id="183300" name="Text Box 4"/>
          <p:cNvSpPr txBox="1">
            <a:spLocks noChangeArrowheads="1"/>
          </p:cNvSpPr>
          <p:nvPr/>
        </p:nvSpPr>
        <p:spPr bwMode="auto">
          <a:xfrm>
            <a:off x="769938" y="2532063"/>
            <a:ext cx="7762875" cy="4146550"/>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buSzPct val="60000"/>
              <a:buFont typeface="Osaka"/>
              <a:buChar char="◆"/>
            </a:pPr>
            <a:r>
              <a:rPr kumimoji="0" lang="ja-JP" altLang="en-US" sz="2800">
                <a:latin typeface="ＭＳ ゴシック" panose="020B0609070205080204" pitchFamily="49" charset="-128"/>
                <a:ea typeface="ＭＳ ゴシック" panose="020B0609070205080204" pitchFamily="49" charset="-128"/>
              </a:rPr>
              <a:t>消化器症状</a:t>
            </a:r>
          </a:p>
          <a:p>
            <a:pPr eaLnBrk="1" hangingPunct="1">
              <a:buClr>
                <a:schemeClr val="folHlink"/>
              </a:buClr>
              <a:buSzPct val="60000"/>
              <a:buFont typeface="Wingdings" panose="05000000000000000000" pitchFamily="2" charset="2"/>
              <a:buNone/>
            </a:pPr>
            <a:r>
              <a:rPr kumimoji="0" lang="ja-JP" altLang="en-US" sz="2800">
                <a:solidFill>
                  <a:schemeClr val="accent2"/>
                </a:solidFill>
                <a:latin typeface="ＭＳ ゴシック" panose="020B0609070205080204" pitchFamily="49" charset="-128"/>
                <a:ea typeface="ＭＳ ゴシック" panose="020B0609070205080204" pitchFamily="49" charset="-128"/>
              </a:rPr>
              <a:t>　嘔吐　</a:t>
            </a:r>
            <a:r>
              <a:rPr kumimoji="0" lang="ja-JP" altLang="en-US" sz="2800">
                <a:solidFill>
                  <a:srgbClr val="FF0000"/>
                </a:solidFill>
                <a:latin typeface="ＭＳ ゴシック" panose="020B0609070205080204" pitchFamily="49" charset="-128"/>
                <a:ea typeface="ＭＳ ゴシック" panose="020B0609070205080204" pitchFamily="49" charset="-128"/>
              </a:rPr>
              <a:t>褐色の液の胃残･嘔吐</a:t>
            </a:r>
            <a:r>
              <a:rPr kumimoji="0" lang="ja-JP" altLang="en-US" sz="2800">
                <a:solidFill>
                  <a:schemeClr val="accent2"/>
                </a:solidFill>
                <a:latin typeface="ＭＳ ゴシック" panose="020B0609070205080204" pitchFamily="49" charset="-128"/>
                <a:ea typeface="ＭＳ ゴシック" panose="020B0609070205080204" pitchFamily="49" charset="-128"/>
              </a:rPr>
              <a:t>　反芻運動　</a:t>
            </a:r>
          </a:p>
          <a:p>
            <a:pPr eaLnBrk="1" hangingPunct="1">
              <a:buSzPct val="60000"/>
              <a:buFont typeface="Osaka"/>
              <a:buChar char="◆"/>
            </a:pPr>
            <a:r>
              <a:rPr lang="ja-JP" altLang="en-US" sz="2800">
                <a:latin typeface="Osaka"/>
                <a:ea typeface="ＭＳ ゴシック" panose="020B0609070205080204" pitchFamily="49" charset="-128"/>
              </a:rPr>
              <a:t>呼吸器症状</a:t>
            </a:r>
            <a:endParaRPr lang="ja-JP" altLang="en-US" sz="2800">
              <a:solidFill>
                <a:schemeClr val="accent2"/>
              </a:solidFill>
              <a:latin typeface="Osaka"/>
              <a:ea typeface="ＭＳ ゴシック" panose="020B0609070205080204" pitchFamily="49" charset="-128"/>
            </a:endParaRPr>
          </a:p>
          <a:p>
            <a:pPr eaLnBrk="1" hangingPunct="1">
              <a:buClr>
                <a:schemeClr val="folHlink"/>
              </a:buClr>
              <a:buSzPct val="60000"/>
              <a:buFont typeface="Wingdings" panose="05000000000000000000" pitchFamily="2" charset="2"/>
              <a:buNone/>
            </a:pPr>
            <a:r>
              <a:rPr lang="ja-JP" altLang="en-US" sz="2800">
                <a:solidFill>
                  <a:schemeClr val="accent2"/>
                </a:solidFill>
                <a:latin typeface="Osaka"/>
                <a:ea typeface="ＭＳ ゴシック" panose="020B0609070205080204" pitchFamily="49" charset="-128"/>
              </a:rPr>
              <a:t>　</a:t>
            </a:r>
            <a:r>
              <a:rPr lang="ja-JP" altLang="en-US" sz="2800">
                <a:solidFill>
                  <a:srgbClr val="04C73B"/>
                </a:solidFill>
                <a:latin typeface="Osaka"/>
                <a:ea typeface="ＭＳ ゴシック" panose="020B0609070205080204" pitchFamily="49" charset="-128"/>
              </a:rPr>
              <a:t>咳嗽発作　喘息　反復性肺炎　</a:t>
            </a:r>
            <a:r>
              <a:rPr lang="ja-JP" altLang="en-US" sz="2800">
                <a:solidFill>
                  <a:srgbClr val="2D694A"/>
                </a:solidFill>
                <a:latin typeface="Osaka"/>
                <a:ea typeface="ＭＳ ゴシック" panose="020B0609070205080204" pitchFamily="49" charset="-128"/>
              </a:rPr>
              <a:t>肺膿瘍</a:t>
            </a:r>
            <a:r>
              <a:rPr lang="ja-JP" altLang="en-US" sz="2800">
                <a:solidFill>
                  <a:srgbClr val="04C73B"/>
                </a:solidFill>
                <a:latin typeface="Osaka"/>
                <a:ea typeface="ＭＳ ゴシック" panose="020B0609070205080204" pitchFamily="49" charset="-128"/>
              </a:rPr>
              <a:t>　　</a:t>
            </a:r>
          </a:p>
          <a:p>
            <a:pPr eaLnBrk="1" hangingPunct="1">
              <a:buClr>
                <a:schemeClr val="folHlink"/>
              </a:buClr>
              <a:buSzPct val="60000"/>
              <a:buFont typeface="Wingdings" panose="05000000000000000000" pitchFamily="2" charset="2"/>
              <a:buNone/>
            </a:pPr>
            <a:r>
              <a:rPr lang="ja-JP" altLang="en-US" sz="2800">
                <a:solidFill>
                  <a:srgbClr val="04C73B"/>
                </a:solidFill>
                <a:latin typeface="Osaka"/>
                <a:ea typeface="ＭＳ ゴシック" panose="020B0609070205080204" pitchFamily="49" charset="-128"/>
              </a:rPr>
              <a:t>　急性呼吸循環不全（ニアミス）</a:t>
            </a:r>
            <a:endParaRPr lang="ja-JP" altLang="en-US" sz="2800">
              <a:solidFill>
                <a:schemeClr val="accent2"/>
              </a:solidFill>
              <a:latin typeface="Osaka"/>
              <a:ea typeface="ＭＳ ゴシック" panose="020B0609070205080204" pitchFamily="49" charset="-128"/>
            </a:endParaRPr>
          </a:p>
          <a:p>
            <a:pPr eaLnBrk="1" hangingPunct="1">
              <a:buSzPct val="60000"/>
              <a:buFont typeface="Osaka"/>
              <a:buChar char="◆"/>
            </a:pPr>
            <a:r>
              <a:rPr lang="ja-JP" altLang="en-US" sz="2800">
                <a:latin typeface="Osaka"/>
                <a:ea typeface="ＭＳ ゴシック" panose="020B0609070205080204" pitchFamily="49" charset="-128"/>
              </a:rPr>
              <a:t>その他</a:t>
            </a:r>
            <a:endParaRPr lang="ja-JP" altLang="en-US" sz="2800">
              <a:solidFill>
                <a:schemeClr val="accent2"/>
              </a:solidFill>
              <a:latin typeface="Osaka"/>
              <a:ea typeface="ＭＳ ゴシック" panose="020B0609070205080204" pitchFamily="49" charset="-128"/>
            </a:endParaRPr>
          </a:p>
          <a:p>
            <a:pPr eaLnBrk="1" hangingPunct="1">
              <a:buClr>
                <a:schemeClr val="folHlink"/>
              </a:buClr>
              <a:buSzPct val="60000"/>
              <a:buFont typeface="Wingdings" panose="05000000000000000000" pitchFamily="2" charset="2"/>
              <a:buNone/>
            </a:pPr>
            <a:r>
              <a:rPr lang="ja-JP" altLang="en-US" sz="2800">
                <a:solidFill>
                  <a:schemeClr val="accent2"/>
                </a:solidFill>
                <a:latin typeface="Osaka"/>
                <a:ea typeface="ＭＳ ゴシック" panose="020B0609070205080204" pitchFamily="49" charset="-128"/>
              </a:rPr>
              <a:t>　</a:t>
            </a:r>
            <a:r>
              <a:rPr lang="ja-JP" altLang="en-US" sz="2800">
                <a:solidFill>
                  <a:srgbClr val="FF0000"/>
                </a:solidFill>
                <a:latin typeface="Osaka"/>
                <a:ea typeface="ＭＳ ゴシック" panose="020B0609070205080204" pitchFamily="49" charset="-128"/>
              </a:rPr>
              <a:t>胸痛・腹痛　貧血</a:t>
            </a:r>
            <a:r>
              <a:rPr lang="ja-JP" altLang="en-US" sz="2800">
                <a:solidFill>
                  <a:schemeClr val="accent2"/>
                </a:solidFill>
                <a:latin typeface="Osaka"/>
                <a:ea typeface="ＭＳ ゴシック" panose="020B0609070205080204" pitchFamily="49" charset="-128"/>
              </a:rPr>
              <a:t>　栄養障害　体重増加不良</a:t>
            </a:r>
          </a:p>
          <a:p>
            <a:pPr eaLnBrk="1" hangingPunct="1">
              <a:buClr>
                <a:schemeClr val="folHlink"/>
              </a:buClr>
              <a:buSzPct val="60000"/>
              <a:buFont typeface="Wingdings" panose="05000000000000000000" pitchFamily="2" charset="2"/>
              <a:buNone/>
            </a:pPr>
            <a:r>
              <a:rPr kumimoji="0" lang="ja-JP" altLang="en-US" sz="2800">
                <a:solidFill>
                  <a:schemeClr val="accent2"/>
                </a:solidFill>
                <a:latin typeface="ＭＳ ゴシック" panose="020B0609070205080204" pitchFamily="49" charset="-128"/>
                <a:ea typeface="ＭＳ ゴシック" panose="020B0609070205080204" pitchFamily="49" charset="-128"/>
              </a:rPr>
              <a:t>　</a:t>
            </a:r>
            <a:r>
              <a:rPr kumimoji="0" lang="ja-JP" altLang="en-US" sz="2800">
                <a:solidFill>
                  <a:srgbClr val="2D694A"/>
                </a:solidFill>
                <a:latin typeface="ＭＳ ゴシック" panose="020B0609070205080204" pitchFamily="49" charset="-128"/>
                <a:ea typeface="ＭＳ ゴシック" panose="020B0609070205080204" pitchFamily="49" charset="-128"/>
              </a:rPr>
              <a:t>緊張亢進</a:t>
            </a:r>
            <a:r>
              <a:rPr kumimoji="0" lang="ja-JP" altLang="en-US" sz="2800">
                <a:solidFill>
                  <a:schemeClr val="accent2"/>
                </a:solidFill>
                <a:latin typeface="ＭＳ ゴシック" panose="020B0609070205080204" pitchFamily="49" charset="-128"/>
                <a:ea typeface="ＭＳ ゴシック" panose="020B0609070205080204" pitchFamily="49" charset="-128"/>
              </a:rPr>
              <a:t>　</a:t>
            </a:r>
            <a:r>
              <a:rPr kumimoji="0" lang="ja-JP" altLang="en-US" sz="2800">
                <a:solidFill>
                  <a:srgbClr val="2D694A"/>
                </a:solidFill>
                <a:latin typeface="ＭＳ ゴシック" panose="020B0609070205080204" pitchFamily="49" charset="-128"/>
                <a:ea typeface="ＭＳ ゴシック" panose="020B0609070205080204" pitchFamily="49" charset="-128"/>
              </a:rPr>
              <a:t>吃逆（しゃっくり）</a:t>
            </a:r>
            <a:endParaRPr lang="ja-JP" altLang="en-US" sz="2800">
              <a:solidFill>
                <a:schemeClr val="accent2"/>
              </a:solidFill>
              <a:latin typeface="Osaka"/>
              <a:ea typeface="ＭＳ ゴシック" panose="020B0609070205080204" pitchFamily="49" charset="-128"/>
            </a:endParaRPr>
          </a:p>
        </p:txBody>
      </p:sp>
      <p:sp>
        <p:nvSpPr>
          <p:cNvPr id="183301" name="Text Box 5"/>
          <p:cNvSpPr txBox="1">
            <a:spLocks noChangeArrowheads="1"/>
          </p:cNvSpPr>
          <p:nvPr/>
        </p:nvSpPr>
        <p:spPr bwMode="auto">
          <a:xfrm>
            <a:off x="685800" y="692150"/>
            <a:ext cx="8001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30000"/>
              </a:lnSpc>
              <a:spcBef>
                <a:spcPct val="0"/>
              </a:spcBef>
              <a:buFont typeface="Osaka"/>
              <a:buAutoNum type="circleNumDbPlain"/>
            </a:pPr>
            <a:r>
              <a:rPr lang="ja-JP" altLang="en-US" sz="2400">
                <a:solidFill>
                  <a:schemeClr val="accent2"/>
                </a:solidFill>
                <a:latin typeface="Times" panose="02020603050405020304" pitchFamily="18" charset="0"/>
                <a:ea typeface="ＭＳ ゴシック" panose="020B0609070205080204" pitchFamily="49" charset="-128"/>
              </a:rPr>
              <a:t>胃内に入った食物や栄養剤の逆流や嘔吐による症状</a:t>
            </a:r>
            <a:endParaRPr lang="ja-JP" altLang="en-US" sz="2400">
              <a:latin typeface="Times" panose="02020603050405020304" pitchFamily="18" charset="0"/>
              <a:ea typeface="ＭＳ ゴシック" panose="020B0609070205080204" pitchFamily="49" charset="-128"/>
            </a:endParaRPr>
          </a:p>
          <a:p>
            <a:pPr eaLnBrk="1" hangingPunct="1">
              <a:lnSpc>
                <a:spcPct val="130000"/>
              </a:lnSpc>
              <a:spcBef>
                <a:spcPct val="0"/>
              </a:spcBef>
              <a:buFont typeface="Osaka"/>
              <a:buAutoNum type="circleNumDbPlain"/>
            </a:pPr>
            <a:r>
              <a:rPr lang="ja-JP" altLang="en-US" sz="2400">
                <a:solidFill>
                  <a:srgbClr val="FF0000"/>
                </a:solidFill>
                <a:latin typeface="Times" panose="02020603050405020304" pitchFamily="18" charset="0"/>
                <a:ea typeface="ＭＳ ゴシック" panose="020B0609070205080204" pitchFamily="49" charset="-128"/>
              </a:rPr>
              <a:t>胃酸の逆流による食道炎（食道潰瘍・出血）の症状</a:t>
            </a:r>
          </a:p>
          <a:p>
            <a:pPr eaLnBrk="1" hangingPunct="1">
              <a:spcBef>
                <a:spcPct val="0"/>
              </a:spcBef>
              <a:buFont typeface="Osaka"/>
              <a:buAutoNum type="circleNumDbPlain"/>
            </a:pPr>
            <a:r>
              <a:rPr lang="ja-JP" altLang="en-US" sz="2400">
                <a:solidFill>
                  <a:srgbClr val="04C73B"/>
                </a:solidFill>
                <a:latin typeface="Times" panose="02020603050405020304" pitchFamily="18" charset="0"/>
                <a:ea typeface="ＭＳ ゴシック" panose="020B0609070205080204" pitchFamily="49" charset="-128"/>
              </a:rPr>
              <a:t>胃内容の逆流物が、咽頭喉頭を刺激したり、気管内に誤嚥されることによる症状</a:t>
            </a:r>
            <a:endParaRPr lang="ja-JP" altLang="en-US" sz="2400">
              <a:latin typeface="Times" panose="02020603050405020304" pitchFamily="18" charset="0"/>
              <a:ea typeface="ＭＳ ゴシック" panose="020B0609070205080204" pitchFamily="49" charset="-128"/>
            </a:endParaRPr>
          </a:p>
        </p:txBody>
      </p:sp>
      <p:sp>
        <p:nvSpPr>
          <p:cNvPr id="6" name="テキスト ボックス 1"/>
          <p:cNvSpPr txBox="1">
            <a:spLocks noChangeArrowheads="1"/>
          </p:cNvSpPr>
          <p:nvPr/>
        </p:nvSpPr>
        <p:spPr bwMode="auto">
          <a:xfrm>
            <a:off x="8578533" y="6021288"/>
            <a:ext cx="413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E4</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323850" y="-161925"/>
            <a:ext cx="7772400" cy="1143000"/>
          </a:xfrm>
        </p:spPr>
        <p:txBody>
          <a:bodyPr/>
          <a:lstStyle/>
          <a:p>
            <a:pPr eaLnBrk="1" hangingPunct="1"/>
            <a:r>
              <a:rPr lang="ja-JP" altLang="en-US" sz="3600" smtClean="0"/>
              <a:t>胃食道逆流症の対策と治療</a:t>
            </a:r>
          </a:p>
        </p:txBody>
      </p:sp>
      <p:sp>
        <p:nvSpPr>
          <p:cNvPr id="184323" name="Rectangle 3"/>
          <p:cNvSpPr>
            <a:spLocks noChangeArrowheads="1"/>
          </p:cNvSpPr>
          <p:nvPr/>
        </p:nvSpPr>
        <p:spPr bwMode="auto">
          <a:xfrm>
            <a:off x="762000" y="765175"/>
            <a:ext cx="7696200" cy="76200"/>
          </a:xfrm>
          <a:prstGeom prst="rect">
            <a:avLst/>
          </a:prstGeom>
          <a:solidFill>
            <a:schemeClr val="tx1"/>
          </a:solidFill>
          <a:ln w="9525">
            <a:solidFill>
              <a:srgbClr val="000000"/>
            </a:solidFill>
            <a:miter lim="800000"/>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latin typeface="Times" panose="02020603050405020304" pitchFamily="18" charset="0"/>
              <a:ea typeface="Osaka"/>
              <a:cs typeface="Osaka"/>
            </a:endParaRPr>
          </a:p>
        </p:txBody>
      </p:sp>
      <p:sp>
        <p:nvSpPr>
          <p:cNvPr id="184324" name="Rectangle 4"/>
          <p:cNvSpPr>
            <a:spLocks noGrp="1" noChangeArrowheads="1"/>
          </p:cNvSpPr>
          <p:nvPr>
            <p:ph type="body" idx="1"/>
          </p:nvPr>
        </p:nvSpPr>
        <p:spPr>
          <a:xfrm>
            <a:off x="755650" y="909638"/>
            <a:ext cx="7561263" cy="5472112"/>
          </a:xfrm>
        </p:spPr>
        <p:txBody>
          <a:bodyPr/>
          <a:lstStyle/>
          <a:p>
            <a:pPr eaLnBrk="1" hangingPunct="1">
              <a:lnSpc>
                <a:spcPct val="80000"/>
              </a:lnSpc>
              <a:buSzPct val="70000"/>
              <a:buFont typeface="Osaka"/>
              <a:buChar char="■"/>
            </a:pPr>
            <a:r>
              <a:rPr lang="ja-JP" altLang="en-US" sz="2400" dirty="0" smtClean="0">
                <a:latin typeface="ＭＳ Ｐゴシック" panose="020B0600070205080204" pitchFamily="50" charset="-128"/>
              </a:rPr>
              <a:t>日常生活対策</a:t>
            </a:r>
          </a:p>
          <a:p>
            <a:pPr eaLnBrk="1" hangingPunct="1">
              <a:lnSpc>
                <a:spcPct val="80000"/>
              </a:lnSpc>
              <a:buSzPct val="70000"/>
              <a:buFont typeface="Osaka"/>
              <a:buNone/>
            </a:pPr>
            <a:r>
              <a:rPr lang="ja-JP" altLang="en-US" sz="2400" dirty="0" smtClean="0">
                <a:latin typeface="ＭＳ Ｐゴシック" panose="020B0600070205080204" pitchFamily="50" charset="-128"/>
              </a:rPr>
              <a:t>     ・上気道閉塞性障害への対応</a:t>
            </a:r>
          </a:p>
          <a:p>
            <a:pPr eaLnBrk="1" hangingPunct="1">
              <a:lnSpc>
                <a:spcPct val="80000"/>
              </a:lnSpc>
              <a:buSzPct val="70000"/>
              <a:buFont typeface="Osaka"/>
              <a:buNone/>
            </a:pPr>
            <a:r>
              <a:rPr lang="ja-JP" altLang="en-US" sz="2400" dirty="0" smtClean="0">
                <a:latin typeface="ＭＳ Ｐゴシック" panose="020B0600070205080204" pitchFamily="50" charset="-128"/>
              </a:rPr>
              <a:t>　   ・ 筋緊張の緩和　　精神的サポート</a:t>
            </a:r>
          </a:p>
          <a:p>
            <a:pPr eaLnBrk="1" hangingPunct="1">
              <a:lnSpc>
                <a:spcPct val="80000"/>
              </a:lnSpc>
              <a:buSzPct val="70000"/>
              <a:buFont typeface="Osaka"/>
              <a:buNone/>
            </a:pPr>
            <a:r>
              <a:rPr lang="ja-JP" altLang="en-US" sz="2400" dirty="0" smtClean="0">
                <a:latin typeface="ＭＳ Ｐゴシック" panose="020B0600070205080204" pitchFamily="50" charset="-128"/>
              </a:rPr>
              <a:t>     ・姿勢のコントロール</a:t>
            </a:r>
          </a:p>
          <a:p>
            <a:pPr eaLnBrk="1" hangingPunct="1">
              <a:lnSpc>
                <a:spcPct val="80000"/>
              </a:lnSpc>
              <a:buSzPct val="70000"/>
              <a:buFont typeface="Osaka"/>
              <a:buNone/>
            </a:pPr>
            <a:r>
              <a:rPr lang="ja-JP" altLang="en-US" sz="2400" dirty="0" smtClean="0">
                <a:latin typeface="ＭＳ Ｐゴシック" panose="020B0600070205080204" pitchFamily="50" charset="-128"/>
              </a:rPr>
              <a:t>     ・食事内容と摂取方法の工夫</a:t>
            </a:r>
            <a:endParaRPr lang="en-US" altLang="ja-JP" sz="2400" dirty="0" smtClean="0">
              <a:latin typeface="ＭＳ Ｐゴシック" panose="020B0600070205080204" pitchFamily="50" charset="-128"/>
            </a:endParaRPr>
          </a:p>
          <a:p>
            <a:pPr eaLnBrk="1" hangingPunct="1">
              <a:lnSpc>
                <a:spcPct val="80000"/>
              </a:lnSpc>
              <a:buSzPct val="70000"/>
              <a:buFont typeface="Osaka"/>
              <a:buNone/>
            </a:pPr>
            <a:r>
              <a:rPr lang="ja-JP" altLang="en-US" sz="2400" dirty="0" smtClean="0">
                <a:latin typeface="ＭＳ Ｐゴシック" panose="020B0600070205080204" pitchFamily="50" charset="-128"/>
              </a:rPr>
              <a:t>　　・ 栄養剤の粘度調整、半固形化　</a:t>
            </a:r>
          </a:p>
          <a:p>
            <a:pPr eaLnBrk="1" hangingPunct="1">
              <a:lnSpc>
                <a:spcPct val="80000"/>
              </a:lnSpc>
              <a:spcBef>
                <a:spcPct val="40000"/>
              </a:spcBef>
              <a:buSzPct val="70000"/>
              <a:buFont typeface="Osaka"/>
              <a:buChar char="■"/>
            </a:pPr>
            <a:r>
              <a:rPr lang="ja-JP" altLang="en-US" sz="2400" dirty="0" smtClean="0">
                <a:latin typeface="ＭＳ Ｐゴシック" panose="020B0600070205080204" pitchFamily="50" charset="-128"/>
              </a:rPr>
              <a:t>内科的治療</a:t>
            </a:r>
          </a:p>
          <a:p>
            <a:pPr eaLnBrk="1" hangingPunct="1">
              <a:lnSpc>
                <a:spcPct val="80000"/>
              </a:lnSpc>
              <a:buFontTx/>
              <a:buNone/>
            </a:pPr>
            <a:r>
              <a:rPr lang="ja-JP" altLang="en-US" sz="2400" dirty="0" smtClean="0">
                <a:latin typeface="ＭＳ Ｐゴシック" panose="020B0600070205080204" pitchFamily="50" charset="-128"/>
              </a:rPr>
              <a:t>　　・　薬物療法　　</a:t>
            </a:r>
            <a:r>
              <a:rPr lang="ja-JP" altLang="ja-JP" sz="2400" dirty="0" smtClean="0">
                <a:latin typeface="ＭＳ Ｐゴシック" panose="020B0600070205080204" pitchFamily="50" charset="-128"/>
              </a:rPr>
              <a:t>胃酸分泌抑制剤　食道粘膜保護剤</a:t>
            </a:r>
            <a:endParaRPr lang="ja-JP" altLang="en-US" sz="2400" dirty="0" smtClean="0">
              <a:latin typeface="ＭＳ Ｐゴシック" panose="020B0600070205080204" pitchFamily="50" charset="-128"/>
            </a:endParaRPr>
          </a:p>
          <a:p>
            <a:pPr eaLnBrk="1" hangingPunct="1">
              <a:lnSpc>
                <a:spcPct val="80000"/>
              </a:lnSpc>
              <a:buFontTx/>
              <a:buNone/>
            </a:pPr>
            <a:r>
              <a:rPr lang="ja-JP" altLang="ja-JP" sz="2400" dirty="0" smtClean="0">
                <a:latin typeface="ＭＳ Ｐゴシック" panose="020B0600070205080204" pitchFamily="50" charset="-128"/>
              </a:rPr>
              <a:t>　　　　　　　　　　　　消化管機能改善剤</a:t>
            </a:r>
          </a:p>
          <a:p>
            <a:pPr eaLnBrk="1" hangingPunct="1">
              <a:lnSpc>
                <a:spcPct val="80000"/>
              </a:lnSpc>
              <a:buFontTx/>
              <a:buNone/>
            </a:pPr>
            <a:r>
              <a:rPr lang="ja-JP" altLang="en-US" sz="2400" dirty="0" smtClean="0">
                <a:latin typeface="ＭＳ Ｐゴシック" panose="020B0600070205080204" pitchFamily="50" charset="-128"/>
              </a:rPr>
              <a:t>　　・　空腸栄養　　経鼻空腸カテーテル　　　腸瘻</a:t>
            </a:r>
          </a:p>
          <a:p>
            <a:pPr eaLnBrk="1" hangingPunct="1">
              <a:lnSpc>
                <a:spcPct val="80000"/>
              </a:lnSpc>
              <a:buFontTx/>
              <a:buNone/>
            </a:pPr>
            <a:r>
              <a:rPr lang="ja-JP" altLang="en-US" sz="2400" dirty="0" smtClean="0">
                <a:latin typeface="ＭＳ Ｐゴシック" panose="020B0600070205080204" pitchFamily="50" charset="-128"/>
              </a:rPr>
              <a:t>　　　　　　　　　　　　胃瘻からの空腸カテーテル</a:t>
            </a:r>
          </a:p>
          <a:p>
            <a:pPr eaLnBrk="1" hangingPunct="1">
              <a:lnSpc>
                <a:spcPct val="80000"/>
              </a:lnSpc>
              <a:spcBef>
                <a:spcPct val="40000"/>
              </a:spcBef>
              <a:buSzPct val="70000"/>
              <a:buFont typeface="Osaka"/>
              <a:buChar char="■"/>
            </a:pPr>
            <a:r>
              <a:rPr lang="ja-JP" altLang="en-US" sz="2400" dirty="0" smtClean="0">
                <a:latin typeface="ＭＳ Ｐゴシック" panose="020B0600070205080204" pitchFamily="50" charset="-128"/>
              </a:rPr>
              <a:t>外科的治療　</a:t>
            </a:r>
          </a:p>
          <a:p>
            <a:pPr eaLnBrk="1" hangingPunct="1">
              <a:lnSpc>
                <a:spcPct val="80000"/>
              </a:lnSpc>
              <a:buFontTx/>
              <a:buNone/>
            </a:pPr>
            <a:r>
              <a:rPr lang="ja-JP" altLang="en-US" sz="2400" dirty="0" smtClean="0">
                <a:latin typeface="ＭＳ Ｐゴシック" panose="020B0600070205080204" pitchFamily="50" charset="-128"/>
              </a:rPr>
              <a:t>　　・	噴門形成術</a:t>
            </a:r>
            <a:r>
              <a:rPr lang="ja-JP" altLang="en-US" sz="2000" dirty="0" smtClean="0">
                <a:latin typeface="ＭＳ Ｐゴシック" panose="020B0600070205080204" pitchFamily="50" charset="-128"/>
              </a:rPr>
              <a:t>（＋胃瘻造設術）</a:t>
            </a:r>
            <a:r>
              <a:rPr lang="ja-JP" altLang="en-US" sz="2400" dirty="0" smtClean="0">
                <a:latin typeface="ＭＳ Ｐゴシック" panose="020B0600070205080204" pitchFamily="50" charset="-128"/>
              </a:rPr>
              <a:t>　</a:t>
            </a:r>
            <a:r>
              <a:rPr lang="ja-JP" altLang="en-US" sz="2000" dirty="0" smtClean="0">
                <a:latin typeface="ＭＳ Ｐゴシック" panose="020B0600070205080204" pitchFamily="50" charset="-128"/>
              </a:rPr>
              <a:t>開腹手術、腹腔鏡手術</a:t>
            </a:r>
          </a:p>
          <a:p>
            <a:pPr eaLnBrk="1" hangingPunct="1">
              <a:lnSpc>
                <a:spcPct val="80000"/>
              </a:lnSpc>
              <a:buFontTx/>
              <a:buNone/>
            </a:pPr>
            <a:r>
              <a:rPr lang="ja-JP" altLang="en-US" sz="2400" dirty="0" smtClean="0">
                <a:latin typeface="ＭＳ Ｐゴシック" panose="020B0600070205080204" pitchFamily="50" charset="-128"/>
              </a:rPr>
              <a:t>　　・	腸瘻造設術　</a:t>
            </a:r>
          </a:p>
        </p:txBody>
      </p:sp>
      <p:sp>
        <p:nvSpPr>
          <p:cNvPr id="6" name="テキスト ボックス 1"/>
          <p:cNvSpPr txBox="1">
            <a:spLocks noChangeArrowheads="1"/>
          </p:cNvSpPr>
          <p:nvPr/>
        </p:nvSpPr>
        <p:spPr bwMode="auto">
          <a:xfrm>
            <a:off x="8465760" y="6037818"/>
            <a:ext cx="413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E5</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611188" y="-26988"/>
            <a:ext cx="7772400" cy="647701"/>
          </a:xfrm>
        </p:spPr>
        <p:txBody>
          <a:bodyPr/>
          <a:lstStyle/>
          <a:p>
            <a:pPr eaLnBrk="1" hangingPunct="1"/>
            <a:r>
              <a:rPr lang="ja-JP" altLang="en-US" sz="3200" smtClean="0"/>
              <a:t>姿勢と胃内容物の位置関係</a:t>
            </a:r>
          </a:p>
        </p:txBody>
      </p:sp>
      <p:grpSp>
        <p:nvGrpSpPr>
          <p:cNvPr id="185347" name="Group 3"/>
          <p:cNvGrpSpPr>
            <a:grpSpLocks/>
          </p:cNvGrpSpPr>
          <p:nvPr/>
        </p:nvGrpSpPr>
        <p:grpSpPr bwMode="auto">
          <a:xfrm>
            <a:off x="614363" y="487363"/>
            <a:ext cx="7848600" cy="2438400"/>
            <a:chOff x="432" y="1152"/>
            <a:chExt cx="4944" cy="1536"/>
          </a:xfrm>
        </p:grpSpPr>
        <p:pic>
          <p:nvPicPr>
            <p:cNvPr id="185357" name="Picture 4"/>
            <p:cNvPicPr>
              <a:picLocks noChangeArrowheads="1"/>
            </p:cNvPicPr>
            <p:nvPr/>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32" y="1152"/>
              <a:ext cx="4944"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5358" name="Rectangle 5"/>
            <p:cNvSpPr>
              <a:spLocks noChangeArrowheads="1"/>
            </p:cNvSpPr>
            <p:nvPr/>
          </p:nvSpPr>
          <p:spPr bwMode="auto">
            <a:xfrm>
              <a:off x="1104" y="2400"/>
              <a:ext cx="3120"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grpSp>
      <p:sp>
        <p:nvSpPr>
          <p:cNvPr id="185348" name="Text Box 6"/>
          <p:cNvSpPr txBox="1">
            <a:spLocks noChangeArrowheads="1"/>
          </p:cNvSpPr>
          <p:nvPr/>
        </p:nvSpPr>
        <p:spPr bwMode="auto">
          <a:xfrm>
            <a:off x="1331913" y="606425"/>
            <a:ext cx="1250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solidFill>
                  <a:schemeClr val="accent2"/>
                </a:solidFill>
                <a:latin typeface="Times" panose="02020603050405020304" pitchFamily="18" charset="0"/>
                <a:ea typeface="ＭＳ ゴシック" panose="020B0609070205080204" pitchFamily="49" charset="-128"/>
              </a:rPr>
              <a:t>仰臥位</a:t>
            </a:r>
          </a:p>
        </p:txBody>
      </p:sp>
      <p:sp>
        <p:nvSpPr>
          <p:cNvPr id="185349" name="Text Box 7"/>
          <p:cNvSpPr txBox="1">
            <a:spLocks noChangeArrowheads="1"/>
          </p:cNvSpPr>
          <p:nvPr/>
        </p:nvSpPr>
        <p:spPr bwMode="auto">
          <a:xfrm>
            <a:off x="3968750" y="606425"/>
            <a:ext cx="1250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solidFill>
                  <a:schemeClr val="accent2"/>
                </a:solidFill>
                <a:latin typeface="Times" panose="02020603050405020304" pitchFamily="18" charset="0"/>
                <a:ea typeface="ＭＳ ゴシック" panose="020B0609070205080204" pitchFamily="49" charset="-128"/>
              </a:rPr>
              <a:t>腹臥位</a:t>
            </a:r>
          </a:p>
        </p:txBody>
      </p:sp>
      <p:sp>
        <p:nvSpPr>
          <p:cNvPr id="185350" name="Text Box 8"/>
          <p:cNvSpPr txBox="1">
            <a:spLocks noChangeArrowheads="1"/>
          </p:cNvSpPr>
          <p:nvPr/>
        </p:nvSpPr>
        <p:spPr bwMode="auto">
          <a:xfrm>
            <a:off x="7740650" y="1773238"/>
            <a:ext cx="895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solidFill>
                  <a:schemeClr val="accent2"/>
                </a:solidFill>
                <a:latin typeface="Times" panose="02020603050405020304" pitchFamily="18" charset="0"/>
                <a:ea typeface="ＭＳ ゴシック" panose="020B0609070205080204" pitchFamily="49" charset="-128"/>
              </a:rPr>
              <a:t>坐位</a:t>
            </a:r>
          </a:p>
        </p:txBody>
      </p:sp>
      <p:sp>
        <p:nvSpPr>
          <p:cNvPr id="185351" name="Text Box 9"/>
          <p:cNvSpPr txBox="1">
            <a:spLocks noChangeArrowheads="1"/>
          </p:cNvSpPr>
          <p:nvPr/>
        </p:nvSpPr>
        <p:spPr bwMode="auto">
          <a:xfrm>
            <a:off x="323850" y="2420938"/>
            <a:ext cx="6323013"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仰臥位では食道逆流が起こりやすく、腹臥位や</a:t>
            </a:r>
          </a:p>
          <a:p>
            <a:pPr eaLnBrk="1" hangingPunct="1">
              <a:spcBef>
                <a:spcPct val="0"/>
              </a:spcBef>
              <a:buFontTx/>
              <a:buNone/>
            </a:pPr>
            <a:r>
              <a:rPr lang="ja-JP" altLang="en-US" sz="2400">
                <a:latin typeface="Times" panose="02020603050405020304" pitchFamily="18" charset="0"/>
              </a:rPr>
              <a:t>座位にすることで胃食道逆流を予防･軽減できる</a:t>
            </a:r>
          </a:p>
        </p:txBody>
      </p:sp>
      <p:pic>
        <p:nvPicPr>
          <p:cNvPr id="185352" name="Picture 10"/>
          <p:cNvPicPr>
            <a:picLocks noChangeAspect="1" noChangeArrowheads="1"/>
          </p:cNvPicPr>
          <p:nvPr/>
        </p:nvPicPr>
        <p:blipFill>
          <a:blip r:embed="rId3">
            <a:lum bright="24000"/>
            <a:extLst>
              <a:ext uri="{28A0092B-C50C-407E-A947-70E740481C1C}">
                <a14:useLocalDpi xmlns:a14="http://schemas.microsoft.com/office/drawing/2010/main" val="0"/>
              </a:ext>
            </a:extLst>
          </a:blip>
          <a:srcRect b="13618"/>
          <a:stretch>
            <a:fillRect/>
          </a:stretch>
        </p:blipFill>
        <p:spPr bwMode="auto">
          <a:xfrm>
            <a:off x="755650" y="3429000"/>
            <a:ext cx="3429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3" name="Picture 11"/>
          <p:cNvPicPr>
            <a:picLocks noChangeAspect="1" noChangeArrowheads="1"/>
          </p:cNvPicPr>
          <p:nvPr/>
        </p:nvPicPr>
        <p:blipFill>
          <a:blip r:embed="rId4">
            <a:lum bright="6000"/>
            <a:extLst>
              <a:ext uri="{28A0092B-C50C-407E-A947-70E740481C1C}">
                <a14:useLocalDpi xmlns:a14="http://schemas.microsoft.com/office/drawing/2010/main" val="0"/>
              </a:ext>
            </a:extLst>
          </a:blip>
          <a:srcRect b="11681"/>
          <a:stretch>
            <a:fillRect/>
          </a:stretch>
        </p:blipFill>
        <p:spPr bwMode="auto">
          <a:xfrm>
            <a:off x="4716463" y="3429000"/>
            <a:ext cx="3581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4" name="Line 12"/>
          <p:cNvSpPr>
            <a:spLocks noChangeShapeType="1"/>
          </p:cNvSpPr>
          <p:nvPr/>
        </p:nvSpPr>
        <p:spPr bwMode="auto">
          <a:xfrm>
            <a:off x="142875" y="3284538"/>
            <a:ext cx="88931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5355" name="Text Box 14"/>
          <p:cNvSpPr txBox="1">
            <a:spLocks noChangeArrowheads="1"/>
          </p:cNvSpPr>
          <p:nvPr/>
        </p:nvSpPr>
        <p:spPr bwMode="auto">
          <a:xfrm>
            <a:off x="436563" y="5853113"/>
            <a:ext cx="79517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Times" panose="02020603050405020304" pitchFamily="18" charset="0"/>
                <a:ea typeface="Osaka"/>
                <a:cs typeface="Osaka"/>
              </a:rPr>
              <a:t>クッションチェアでの座位や三角マットでの上体高位での注入</a:t>
            </a:r>
          </a:p>
          <a:p>
            <a:pPr eaLnBrk="1" hangingPunct="1">
              <a:spcBef>
                <a:spcPct val="0"/>
              </a:spcBef>
              <a:buFontTx/>
              <a:buNone/>
            </a:pPr>
            <a:r>
              <a:rPr lang="ja-JP" altLang="en-US" sz="2400" dirty="0">
                <a:latin typeface="Times" panose="02020603050405020304" pitchFamily="18" charset="0"/>
                <a:ea typeface="Osaka"/>
                <a:cs typeface="Osaka"/>
              </a:rPr>
              <a:t>により、胃食道逆流を予防</a:t>
            </a:r>
          </a:p>
        </p:txBody>
      </p:sp>
      <p:sp>
        <p:nvSpPr>
          <p:cNvPr id="15" name="Oval 9"/>
          <p:cNvSpPr>
            <a:spLocks noChangeArrowheads="1"/>
          </p:cNvSpPr>
          <p:nvPr/>
        </p:nvSpPr>
        <p:spPr bwMode="auto">
          <a:xfrm rot="19238671">
            <a:off x="1984375" y="3589338"/>
            <a:ext cx="457200" cy="228600"/>
          </a:xfrm>
          <a:prstGeom prst="ellipse">
            <a:avLst/>
          </a:prstGeom>
          <a:solidFill>
            <a:schemeClr val="bg1">
              <a:lumMod val="75000"/>
            </a:schemeClr>
          </a:solidFill>
          <a:ln>
            <a:noFill/>
          </a:ln>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defRPr/>
            </a:pPr>
            <a:endParaRPr lang="ja-JP" altLang="en-US" sz="2400"/>
          </a:p>
        </p:txBody>
      </p:sp>
      <p:sp>
        <p:nvSpPr>
          <p:cNvPr id="16" name="テキスト ボックス 1"/>
          <p:cNvSpPr txBox="1">
            <a:spLocks noChangeArrowheads="1"/>
          </p:cNvSpPr>
          <p:nvPr/>
        </p:nvSpPr>
        <p:spPr bwMode="auto">
          <a:xfrm>
            <a:off x="8465760" y="6037818"/>
            <a:ext cx="413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E6</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図 1" descr="7章目隠し貼付けスライド_ページ_3.jpg"/>
          <p:cNvPicPr>
            <a:picLocks noChangeAspect="1"/>
          </p:cNvPicPr>
          <p:nvPr/>
        </p:nvPicPr>
        <p:blipFill>
          <a:blip r:embed="rId2">
            <a:grayscl/>
            <a:extLst>
              <a:ext uri="{28A0092B-C50C-407E-A947-70E740481C1C}">
                <a14:useLocalDpi xmlns:a14="http://schemas.microsoft.com/office/drawing/2010/main" val="0"/>
              </a:ext>
            </a:extLst>
          </a:blip>
          <a:srcRect t="11549" b="1450"/>
          <a:stretch>
            <a:fillRect/>
          </a:stretch>
        </p:blipFill>
        <p:spPr bwMode="auto">
          <a:xfrm>
            <a:off x="4763" y="836613"/>
            <a:ext cx="9144000" cy="59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テキスト ボックス 3"/>
          <p:cNvSpPr txBox="1">
            <a:spLocks noChangeArrowheads="1"/>
          </p:cNvSpPr>
          <p:nvPr/>
        </p:nvSpPr>
        <p:spPr bwMode="auto">
          <a:xfrm>
            <a:off x="1822450" y="80963"/>
            <a:ext cx="5929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3200" dirty="0">
                <a:solidFill>
                  <a:srgbClr val="0000FF"/>
                </a:solidFill>
              </a:rPr>
              <a:t>腹臥位姿勢での胃瘻からの注入</a:t>
            </a:r>
          </a:p>
        </p:txBody>
      </p:sp>
      <p:cxnSp>
        <p:nvCxnSpPr>
          <p:cNvPr id="6" name="直線コネクタ 5"/>
          <p:cNvCxnSpPr/>
          <p:nvPr/>
        </p:nvCxnSpPr>
        <p:spPr>
          <a:xfrm>
            <a:off x="971550" y="661988"/>
            <a:ext cx="748823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テキスト ボックス 1"/>
          <p:cNvSpPr txBox="1">
            <a:spLocks noChangeArrowheads="1"/>
          </p:cNvSpPr>
          <p:nvPr/>
        </p:nvSpPr>
        <p:spPr bwMode="auto">
          <a:xfrm>
            <a:off x="8465760" y="6037818"/>
            <a:ext cx="413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E7</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44650"/>
            <a:ext cx="60960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Text Box 3"/>
          <p:cNvSpPr txBox="1">
            <a:spLocks noChangeArrowheads="1"/>
          </p:cNvSpPr>
          <p:nvPr/>
        </p:nvSpPr>
        <p:spPr bwMode="auto">
          <a:xfrm>
            <a:off x="1212850" y="225425"/>
            <a:ext cx="58689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000000"/>
                </a:solidFill>
                <a:latin typeface="Times" panose="02020603050405020304" pitchFamily="18" charset="0"/>
                <a:ea typeface="Osaka"/>
                <a:cs typeface="Osaka"/>
              </a:rPr>
              <a:t>胃食道逆流防止の手術　　　　　　　　　</a:t>
            </a:r>
            <a:endParaRPr lang="ja-JP" altLang="en-US" sz="2400">
              <a:solidFill>
                <a:srgbClr val="000000"/>
              </a:solidFill>
              <a:latin typeface="Times" panose="02020603050405020304" pitchFamily="18" charset="0"/>
              <a:ea typeface="Osaka"/>
              <a:cs typeface="Osaka"/>
            </a:endParaRPr>
          </a:p>
        </p:txBody>
      </p:sp>
      <p:sp>
        <p:nvSpPr>
          <p:cNvPr id="187396" name="Text Box 4"/>
          <p:cNvSpPr txBox="1">
            <a:spLocks noChangeArrowheads="1"/>
          </p:cNvSpPr>
          <p:nvPr/>
        </p:nvSpPr>
        <p:spPr bwMode="auto">
          <a:xfrm>
            <a:off x="1339850" y="838200"/>
            <a:ext cx="5724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Times" panose="02020603050405020304" pitchFamily="18" charset="0"/>
                <a:ea typeface="Osaka"/>
                <a:cs typeface="Osaka"/>
              </a:rPr>
              <a:t>Ｎｉｓｓｅｎ法 手術（噴門形成手術）</a:t>
            </a:r>
          </a:p>
          <a:p>
            <a:pPr eaLnBrk="1" hangingPunct="1">
              <a:spcBef>
                <a:spcPct val="0"/>
              </a:spcBef>
              <a:buFontTx/>
              <a:buNone/>
            </a:pPr>
            <a:r>
              <a:rPr lang="ja-JP" altLang="en-US" sz="2400">
                <a:solidFill>
                  <a:srgbClr val="000000"/>
                </a:solidFill>
                <a:latin typeface="Times" panose="02020603050405020304" pitchFamily="18" charset="0"/>
                <a:ea typeface="Osaka"/>
                <a:cs typeface="Osaka"/>
              </a:rPr>
              <a:t>－胃の上の方の一部を噴門に巻き付ける</a:t>
            </a:r>
          </a:p>
        </p:txBody>
      </p:sp>
      <p:sp>
        <p:nvSpPr>
          <p:cNvPr id="187397" name="Text Box 5"/>
          <p:cNvSpPr txBox="1">
            <a:spLocks noChangeArrowheads="1"/>
          </p:cNvSpPr>
          <p:nvPr/>
        </p:nvSpPr>
        <p:spPr bwMode="auto">
          <a:xfrm>
            <a:off x="2541588" y="5486400"/>
            <a:ext cx="375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Times" panose="02020603050405020304" pitchFamily="18" charset="0"/>
                <a:ea typeface="Osaka"/>
                <a:cs typeface="Osaka"/>
              </a:rPr>
              <a:t>胃瘻造設も同時に行われる</a:t>
            </a:r>
          </a:p>
        </p:txBody>
      </p:sp>
      <p:sp>
        <p:nvSpPr>
          <p:cNvPr id="187398" name="Text Box 6"/>
          <p:cNvSpPr txBox="1">
            <a:spLocks noChangeArrowheads="1"/>
          </p:cNvSpPr>
          <p:nvPr/>
        </p:nvSpPr>
        <p:spPr bwMode="auto">
          <a:xfrm>
            <a:off x="468313" y="5973763"/>
            <a:ext cx="802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Times" panose="02020603050405020304" pitchFamily="18" charset="0"/>
                <a:ea typeface="Osaka"/>
                <a:cs typeface="Osaka"/>
              </a:rPr>
              <a:t>最近は内視鏡と腹腔鏡での手術が行われるようになっている</a:t>
            </a:r>
          </a:p>
        </p:txBody>
      </p:sp>
      <p:sp>
        <p:nvSpPr>
          <p:cNvPr id="8" name="テキスト ボックス 1"/>
          <p:cNvSpPr txBox="1">
            <a:spLocks noChangeArrowheads="1"/>
          </p:cNvSpPr>
          <p:nvPr/>
        </p:nvSpPr>
        <p:spPr bwMode="auto">
          <a:xfrm>
            <a:off x="8465760" y="6037818"/>
            <a:ext cx="413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E8</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3">
            <a:extLst>
              <a:ext uri="{28A0092B-C50C-407E-A947-70E740481C1C}">
                <a14:useLocalDpi xmlns:a14="http://schemas.microsoft.com/office/drawing/2010/main" val="0"/>
              </a:ext>
            </a:extLst>
          </a:blip>
          <a:srcRect r="18871" b="31102"/>
          <a:stretch>
            <a:fillRect/>
          </a:stretch>
        </p:blipFill>
        <p:spPr bwMode="auto">
          <a:xfrm>
            <a:off x="0" y="1143000"/>
            <a:ext cx="5867400" cy="529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Rectangle 3"/>
          <p:cNvSpPr>
            <a:spLocks noChangeArrowheads="1"/>
          </p:cNvSpPr>
          <p:nvPr/>
        </p:nvSpPr>
        <p:spPr bwMode="auto">
          <a:xfrm>
            <a:off x="468313" y="981075"/>
            <a:ext cx="7989887" cy="100013"/>
          </a:xfrm>
          <a:prstGeom prst="rect">
            <a:avLst/>
          </a:prstGeom>
          <a:gradFill rotWithShape="0">
            <a:gsLst>
              <a:gs pos="0">
                <a:srgbClr val="17175E"/>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88420" name="Rectangle 2"/>
          <p:cNvSpPr>
            <a:spLocks noChangeArrowheads="1"/>
          </p:cNvSpPr>
          <p:nvPr/>
        </p:nvSpPr>
        <p:spPr bwMode="auto">
          <a:xfrm>
            <a:off x="1607086" y="215612"/>
            <a:ext cx="59298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dirty="0" smtClean="0">
                <a:solidFill>
                  <a:schemeClr val="tx2"/>
                </a:solidFill>
                <a:latin typeface="ＭＳ ゴシック" panose="020B0609070205080204" pitchFamily="49" charset="-128"/>
                <a:ea typeface="ＭＳ ゴシック" panose="020B0609070205080204" pitchFamily="49" charset="-128"/>
              </a:rPr>
              <a:t>上腸間</a:t>
            </a:r>
            <a:r>
              <a:rPr lang="ja-JP" altLang="en-US" dirty="0">
                <a:solidFill>
                  <a:schemeClr val="tx2"/>
                </a:solidFill>
                <a:latin typeface="ＭＳ ゴシック" panose="020B0609070205080204" pitchFamily="49" charset="-128"/>
                <a:ea typeface="ＭＳ ゴシック" panose="020B0609070205080204" pitchFamily="49" charset="-128"/>
              </a:rPr>
              <a:t>膜動脈症候群類似の状態</a:t>
            </a:r>
          </a:p>
        </p:txBody>
      </p:sp>
      <p:sp>
        <p:nvSpPr>
          <p:cNvPr id="188421" name="下矢印吹き出し 6"/>
          <p:cNvSpPr>
            <a:spLocks noChangeArrowheads="1"/>
          </p:cNvSpPr>
          <p:nvPr/>
        </p:nvSpPr>
        <p:spPr bwMode="auto">
          <a:xfrm>
            <a:off x="5943600" y="1474788"/>
            <a:ext cx="2031325" cy="2025075"/>
          </a:xfrm>
          <a:prstGeom prst="downArrowCallout">
            <a:avLst>
              <a:gd name="adj1" fmla="val 29165"/>
              <a:gd name="adj2" fmla="val 40585"/>
              <a:gd name="adj3" fmla="val 12111"/>
              <a:gd name="adj4" fmla="val 77310"/>
            </a:avLst>
          </a:prstGeom>
          <a:gradFill rotWithShape="1">
            <a:gsLst>
              <a:gs pos="0">
                <a:srgbClr val="E0FFF4"/>
              </a:gs>
              <a:gs pos="64999">
                <a:srgbClr val="B2FFE3"/>
              </a:gs>
              <a:gs pos="100000">
                <a:srgbClr val="90FFDA"/>
              </a:gs>
            </a:gsLst>
            <a:lin ang="5400000" scaled="1"/>
          </a:gradFill>
          <a:ln>
            <a:noFill/>
          </a:ln>
          <a:effectLst>
            <a:outerShdw dist="45340" dir="2700000" rotWithShape="0">
              <a:srgbClr val="80808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400">
                <a:solidFill>
                  <a:srgbClr val="0000FF"/>
                </a:solidFill>
                <a:latin typeface="ＭＳ ゴシック" panose="020B0609070205080204" pitchFamily="49" charset="-128"/>
                <a:ea typeface="ＭＳ ゴシック" panose="020B0609070205080204" pitchFamily="49" charset="-128"/>
              </a:rPr>
              <a:t>＊痩せ　</a:t>
            </a:r>
            <a:endParaRPr lang="en-US" altLang="ja-JP" sz="2400">
              <a:solidFill>
                <a:srgbClr val="0000FF"/>
              </a:solidFill>
              <a:latin typeface="ＭＳ ゴシック" panose="020B0609070205080204" pitchFamily="49" charset="-128"/>
              <a:ea typeface="ＭＳ ゴシック" panose="020B0609070205080204" pitchFamily="49" charset="-128"/>
            </a:endParaRPr>
          </a:p>
          <a:p>
            <a:pPr eaLnBrk="1" hangingPunct="1"/>
            <a:r>
              <a:rPr lang="ja-JP" altLang="en-US" sz="2400">
                <a:solidFill>
                  <a:srgbClr val="0000FF"/>
                </a:solidFill>
                <a:latin typeface="ＭＳ ゴシック" panose="020B0609070205080204" pitchFamily="49" charset="-128"/>
                <a:ea typeface="ＭＳ ゴシック" panose="020B0609070205080204" pitchFamily="49" charset="-128"/>
              </a:rPr>
              <a:t>＊長期仰臥位</a:t>
            </a:r>
            <a:endParaRPr lang="en-US" altLang="ja-JP" sz="2400">
              <a:solidFill>
                <a:srgbClr val="0000FF"/>
              </a:solidFill>
              <a:latin typeface="ＭＳ ゴシック" panose="020B0609070205080204" pitchFamily="49" charset="-128"/>
              <a:ea typeface="ＭＳ ゴシック" panose="020B0609070205080204" pitchFamily="49" charset="-128"/>
            </a:endParaRPr>
          </a:p>
          <a:p>
            <a:pPr eaLnBrk="1" hangingPunct="1"/>
            <a:r>
              <a:rPr lang="ja-JP" altLang="en-US" sz="2400">
                <a:solidFill>
                  <a:srgbClr val="0000FF"/>
                </a:solidFill>
                <a:latin typeface="ＭＳ ゴシック" panose="020B0609070205080204" pitchFamily="49" charset="-128"/>
                <a:ea typeface="ＭＳ ゴシック" panose="020B0609070205080204" pitchFamily="49" charset="-128"/>
              </a:rPr>
              <a:t>＊脊柱前弯　</a:t>
            </a:r>
            <a:endParaRPr lang="en-US" altLang="ja-JP" sz="2400">
              <a:solidFill>
                <a:srgbClr val="0000FF"/>
              </a:solidFill>
              <a:latin typeface="ＭＳ ゴシック" panose="020B0609070205080204" pitchFamily="49" charset="-128"/>
              <a:ea typeface="ＭＳ ゴシック" panose="020B0609070205080204" pitchFamily="49" charset="-128"/>
            </a:endParaRPr>
          </a:p>
          <a:p>
            <a:pPr eaLnBrk="1" hangingPunct="1"/>
            <a:r>
              <a:rPr lang="ja-JP" altLang="en-US" sz="2400">
                <a:solidFill>
                  <a:srgbClr val="0000FF"/>
                </a:solidFill>
                <a:latin typeface="ＭＳ ゴシック" panose="020B0609070205080204" pitchFamily="49" charset="-128"/>
                <a:ea typeface="ＭＳ ゴシック" panose="020B0609070205080204" pitchFamily="49" charset="-128"/>
              </a:rPr>
              <a:t>＊蠕動低下</a:t>
            </a:r>
          </a:p>
        </p:txBody>
      </p:sp>
      <p:sp>
        <p:nvSpPr>
          <p:cNvPr id="188422" name="正方形/長方形 9"/>
          <p:cNvSpPr>
            <a:spLocks noChangeArrowheads="1"/>
          </p:cNvSpPr>
          <p:nvPr/>
        </p:nvSpPr>
        <p:spPr bwMode="auto">
          <a:xfrm>
            <a:off x="3059832" y="5301208"/>
            <a:ext cx="5724644" cy="1354217"/>
          </a:xfrm>
          <a:prstGeom prst="rect">
            <a:avLst/>
          </a:prstGeom>
          <a:gradFill rotWithShape="1">
            <a:gsLst>
              <a:gs pos="0">
                <a:srgbClr val="FFFFFF"/>
              </a:gs>
              <a:gs pos="64000">
                <a:srgbClr val="FFFFFF"/>
              </a:gs>
              <a:gs pos="100000">
                <a:srgbClr val="FFFFFF"/>
              </a:gs>
            </a:gsLst>
            <a:lin ang="5400000" scaled="1"/>
          </a:gradFill>
          <a:ln w="9525">
            <a:solidFill>
              <a:srgbClr val="F9F9F9"/>
            </a:solidFill>
            <a:miter lim="800000"/>
            <a:headEnd/>
            <a:tailEnd/>
          </a:ln>
          <a:effectLst>
            <a:outerShdw dist="58039" dir="2700000" rotWithShape="0">
              <a:srgbClr val="808080">
                <a:alpha val="37999"/>
              </a:srgbClr>
            </a:outerShdw>
          </a:effec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spcAft>
                <a:spcPts val="600"/>
              </a:spcAft>
            </a:pPr>
            <a:endParaRPr lang="en-US" altLang="ja-JP" sz="2400" dirty="0">
              <a:solidFill>
                <a:srgbClr val="000000"/>
              </a:solidFill>
              <a:latin typeface="ＭＳ ゴシック" panose="020B0609070205080204" pitchFamily="49" charset="-128"/>
              <a:ea typeface="ＭＳ ゴシック" panose="020B0609070205080204" pitchFamily="49" charset="-128"/>
            </a:endParaRPr>
          </a:p>
          <a:p>
            <a:pPr eaLnBrk="1" hangingPunct="1">
              <a:spcAft>
                <a:spcPts val="600"/>
              </a:spcAft>
            </a:pPr>
            <a:r>
              <a:rPr lang="en-US" altLang="ja-JP" sz="2400" dirty="0">
                <a:solidFill>
                  <a:srgbClr val="000000"/>
                </a:solidFill>
                <a:latin typeface="ＭＳ ゴシック" panose="020B0609070205080204" pitchFamily="49" charset="-128"/>
                <a:ea typeface="ＭＳ ゴシック" panose="020B0609070205080204" pitchFamily="49" charset="-128"/>
              </a:rPr>
              <a:t>【</a:t>
            </a:r>
            <a:r>
              <a:rPr lang="ja-JP" altLang="en-US" sz="2400" dirty="0">
                <a:solidFill>
                  <a:srgbClr val="000000"/>
                </a:solidFill>
                <a:latin typeface="ＭＳ ゴシック" panose="020B0609070205080204" pitchFamily="49" charset="-128"/>
                <a:ea typeface="ＭＳ ゴシック" panose="020B0609070205080204" pitchFamily="49" charset="-128"/>
              </a:rPr>
              <a:t>対策</a:t>
            </a:r>
            <a:r>
              <a:rPr lang="en-US" altLang="ja-JP" sz="2400" dirty="0">
                <a:solidFill>
                  <a:srgbClr val="000000"/>
                </a:solidFill>
                <a:latin typeface="ＭＳ ゴシック" panose="020B0609070205080204" pitchFamily="49" charset="-128"/>
                <a:ea typeface="ＭＳ ゴシック" panose="020B0609070205080204" pitchFamily="49" charset="-128"/>
              </a:rPr>
              <a:t>】</a:t>
            </a:r>
            <a:r>
              <a:rPr lang="ja-JP" altLang="en-US" sz="2400" dirty="0">
                <a:solidFill>
                  <a:srgbClr val="000000"/>
                </a:solidFill>
                <a:latin typeface="ＭＳ ゴシック" panose="020B0609070205080204" pitchFamily="49" charset="-128"/>
                <a:ea typeface="ＭＳ ゴシック" panose="020B0609070205080204" pitchFamily="49" charset="-128"/>
              </a:rPr>
              <a:t>体重増加　腹臥位　左側臥位</a:t>
            </a:r>
            <a:endParaRPr lang="en-US" altLang="ja-JP" sz="2400" dirty="0">
              <a:solidFill>
                <a:srgbClr val="000000"/>
              </a:solidFill>
              <a:latin typeface="ＭＳ ゴシック" panose="020B0609070205080204" pitchFamily="49" charset="-128"/>
              <a:ea typeface="ＭＳ ゴシック" panose="020B0609070205080204" pitchFamily="49" charset="-128"/>
            </a:endParaRPr>
          </a:p>
          <a:p>
            <a:pPr eaLnBrk="1" hangingPunct="1">
              <a:spcAft>
                <a:spcPts val="600"/>
              </a:spcAft>
            </a:pPr>
            <a:r>
              <a:rPr lang="ja-JP" altLang="en-US" sz="2400" dirty="0">
                <a:solidFill>
                  <a:srgbClr val="000000"/>
                </a:solidFill>
                <a:latin typeface="ＭＳ ゴシック" panose="020B0609070205080204" pitchFamily="49" charset="-128"/>
                <a:ea typeface="ＭＳ ゴシック" panose="020B0609070205080204" pitchFamily="49" charset="-128"/>
              </a:rPr>
              <a:t>　空腸カテーテル栄養（経鼻・経胃瘻）</a:t>
            </a:r>
            <a:endParaRPr lang="en-US" altLang="ja-JP" sz="2400" dirty="0">
              <a:solidFill>
                <a:srgbClr val="000000"/>
              </a:solidFill>
              <a:latin typeface="ＭＳ ゴシック" panose="020B0609070205080204" pitchFamily="49" charset="-128"/>
              <a:ea typeface="ＭＳ ゴシック" panose="020B0609070205080204" pitchFamily="49" charset="-128"/>
            </a:endParaRPr>
          </a:p>
        </p:txBody>
      </p:sp>
      <p:sp>
        <p:nvSpPr>
          <p:cNvPr id="9" name="テキスト ボックス 8"/>
          <p:cNvSpPr txBox="1">
            <a:spLocks noChangeArrowheads="1"/>
          </p:cNvSpPr>
          <p:nvPr/>
        </p:nvSpPr>
        <p:spPr bwMode="auto">
          <a:xfrm>
            <a:off x="3203848" y="3638550"/>
            <a:ext cx="5570756" cy="1938992"/>
          </a:xfrm>
          <a:prstGeom prst="rect">
            <a:avLst/>
          </a:prstGeom>
          <a:solidFill>
            <a:srgbClr val="DDF3EA"/>
          </a:solidFill>
          <a:ln w="9525">
            <a:solidFill>
              <a:srgbClr val="CCFFCC"/>
            </a:solidFill>
            <a:miter lim="800000"/>
            <a:headEnd/>
            <a:tailEnd/>
          </a:ln>
          <a:effectLst>
            <a:outerShdw dist="50800" dir="2700000" rotWithShape="0">
              <a:srgbClr val="808080">
                <a:alpha val="42998"/>
              </a:srgbClr>
            </a:outerShdw>
          </a:effectLst>
        </p:spPr>
        <p:txBody>
          <a:bodyPr wrap="none">
            <a:spAutoFit/>
          </a:bodyPr>
          <a:lstStyle/>
          <a:p>
            <a:pPr algn="ctr">
              <a:defRPr/>
            </a:pPr>
            <a:r>
              <a:rPr lang="ja-JP" altLang="en-US" sz="2400" dirty="0">
                <a:solidFill>
                  <a:srgbClr val="0000FF"/>
                </a:solidFill>
                <a:latin typeface="ＭＳ ゴシック" pitchFamily="49" charset="-128"/>
                <a:ea typeface="ＭＳ ゴシック" pitchFamily="49" charset="-128"/>
              </a:rPr>
              <a:t>十二指腸の水平部</a:t>
            </a:r>
            <a:r>
              <a:rPr lang="ja-JP" altLang="en-US" sz="2400" dirty="0">
                <a:solidFill>
                  <a:srgbClr val="000000"/>
                </a:solidFill>
                <a:latin typeface="ＭＳ ゴシック" pitchFamily="49" charset="-128"/>
                <a:ea typeface="ＭＳ ゴシック" pitchFamily="49" charset="-128"/>
              </a:rPr>
              <a:t>が　</a:t>
            </a:r>
            <a:endParaRPr lang="en-US" altLang="ja-JP" sz="2400" dirty="0">
              <a:solidFill>
                <a:srgbClr val="000000"/>
              </a:solidFill>
              <a:latin typeface="ＭＳ ゴシック" pitchFamily="49" charset="-128"/>
              <a:ea typeface="ＭＳ ゴシック" pitchFamily="49" charset="-128"/>
            </a:endParaRPr>
          </a:p>
          <a:p>
            <a:pPr algn="ctr">
              <a:defRPr/>
            </a:pPr>
            <a:r>
              <a:rPr lang="ja-JP" altLang="en-US" sz="2400" dirty="0">
                <a:solidFill>
                  <a:srgbClr val="008000"/>
                </a:solidFill>
                <a:latin typeface="ＭＳ ゴシック" pitchFamily="49" charset="-128"/>
                <a:ea typeface="ＭＳ ゴシック" pitchFamily="49" charset="-128"/>
              </a:rPr>
              <a:t>大動脈や脊柱</a:t>
            </a:r>
            <a:r>
              <a:rPr lang="ja-JP" altLang="en-US" sz="2400" dirty="0">
                <a:solidFill>
                  <a:srgbClr val="000000"/>
                </a:solidFill>
                <a:latin typeface="ＭＳ ゴシック" pitchFamily="49" charset="-128"/>
                <a:ea typeface="ＭＳ ゴシック" pitchFamily="49" charset="-128"/>
              </a:rPr>
              <a:t>と、</a:t>
            </a:r>
            <a:r>
              <a:rPr lang="ja-JP" altLang="en-US" sz="2400" dirty="0">
                <a:solidFill>
                  <a:srgbClr val="008000"/>
                </a:solidFill>
                <a:latin typeface="ＭＳ ゴシック" pitchFamily="49" charset="-128"/>
                <a:ea typeface="ＭＳ ゴシック" pitchFamily="49" charset="-128"/>
              </a:rPr>
              <a:t>上腸間膜動脈</a:t>
            </a:r>
            <a:r>
              <a:rPr lang="en-US" altLang="ja-JP" sz="2400" dirty="0">
                <a:solidFill>
                  <a:srgbClr val="008000"/>
                </a:solidFill>
                <a:latin typeface="ＭＳ ゴシック" pitchFamily="49" charset="-128"/>
                <a:ea typeface="ＭＳ ゴシック" pitchFamily="49" charset="-128"/>
              </a:rPr>
              <a:t>､</a:t>
            </a:r>
            <a:r>
              <a:rPr lang="ja-JP" altLang="en-US" sz="2400" dirty="0">
                <a:solidFill>
                  <a:srgbClr val="008000"/>
                </a:solidFill>
                <a:latin typeface="ＭＳ ゴシック" pitchFamily="49" charset="-128"/>
                <a:ea typeface="ＭＳ ゴシック" pitchFamily="49" charset="-128"/>
              </a:rPr>
              <a:t>腹壁</a:t>
            </a:r>
            <a:r>
              <a:rPr lang="ja-JP" altLang="en-US" sz="2400" dirty="0">
                <a:solidFill>
                  <a:srgbClr val="000000"/>
                </a:solidFill>
                <a:latin typeface="ＭＳ ゴシック" pitchFamily="49" charset="-128"/>
                <a:ea typeface="ＭＳ ゴシック" pitchFamily="49" charset="-128"/>
              </a:rPr>
              <a:t>の</a:t>
            </a:r>
            <a:endParaRPr lang="en-US" altLang="ja-JP" sz="2400" dirty="0">
              <a:solidFill>
                <a:srgbClr val="000000"/>
              </a:solidFill>
              <a:latin typeface="ＭＳ ゴシック" pitchFamily="49" charset="-128"/>
              <a:ea typeface="ＭＳ ゴシック" pitchFamily="49" charset="-128"/>
            </a:endParaRPr>
          </a:p>
          <a:p>
            <a:pPr algn="ctr">
              <a:defRPr/>
            </a:pPr>
            <a:r>
              <a:rPr lang="ja-JP" altLang="en-US" sz="2400" dirty="0">
                <a:latin typeface="ＭＳ ゴシック" pitchFamily="49" charset="-128"/>
                <a:ea typeface="ＭＳ ゴシック" pitchFamily="49" charset="-128"/>
              </a:rPr>
              <a:t>間に</a:t>
            </a:r>
            <a:r>
              <a:rPr lang="ja-JP" altLang="en-US" sz="2400" dirty="0">
                <a:solidFill>
                  <a:srgbClr val="0000FF"/>
                </a:solidFill>
                <a:latin typeface="ＭＳ ゴシック" pitchFamily="49" charset="-128"/>
                <a:ea typeface="ＭＳ ゴシック" pitchFamily="49" charset="-128"/>
              </a:rPr>
              <a:t>挟まれて通過障害</a:t>
            </a:r>
            <a:r>
              <a:rPr lang="ja-JP" altLang="en-US" sz="2400" dirty="0">
                <a:solidFill>
                  <a:srgbClr val="000000"/>
                </a:solidFill>
                <a:latin typeface="ＭＳ ゴシック" pitchFamily="49" charset="-128"/>
                <a:ea typeface="ＭＳ ゴシック" pitchFamily="49" charset="-128"/>
              </a:rPr>
              <a:t>をおこし</a:t>
            </a:r>
            <a:endParaRPr lang="en-US" altLang="ja-JP" sz="2400" dirty="0">
              <a:solidFill>
                <a:srgbClr val="000000"/>
              </a:solidFill>
              <a:latin typeface="ＭＳ ゴシック" pitchFamily="49" charset="-128"/>
              <a:ea typeface="ＭＳ ゴシック" pitchFamily="49" charset="-128"/>
            </a:endParaRPr>
          </a:p>
          <a:p>
            <a:pPr algn="ctr">
              <a:defRPr/>
            </a:pPr>
            <a:r>
              <a:rPr lang="ja-JP" altLang="en-US" sz="2400" dirty="0">
                <a:solidFill>
                  <a:srgbClr val="000000"/>
                </a:solidFill>
                <a:latin typeface="ＭＳ ゴシック" pitchFamily="49" charset="-128"/>
                <a:ea typeface="ＭＳ ゴシック" pitchFamily="49" charset="-128"/>
              </a:rPr>
              <a:t>（上腸間膜動脈症候群類似の状態）</a:t>
            </a:r>
            <a:endParaRPr lang="en-US" altLang="ja-JP" sz="2400" dirty="0">
              <a:solidFill>
                <a:srgbClr val="000000"/>
              </a:solidFill>
              <a:latin typeface="ＭＳ ゴシック" pitchFamily="49" charset="-128"/>
              <a:ea typeface="ＭＳ ゴシック" pitchFamily="49" charset="-128"/>
            </a:endParaRPr>
          </a:p>
          <a:p>
            <a:pPr algn="ctr">
              <a:defRPr/>
            </a:pPr>
            <a:r>
              <a:rPr lang="ja-JP" altLang="en-US" sz="2400" dirty="0">
                <a:solidFill>
                  <a:srgbClr val="000000"/>
                </a:solidFill>
                <a:latin typeface="ＭＳ ゴシック" pitchFamily="49" charset="-128"/>
                <a:ea typeface="ＭＳ ゴシック" pitchFamily="49" charset="-128"/>
              </a:rPr>
              <a:t>胃拡張や</a:t>
            </a:r>
            <a:r>
              <a:rPr lang="ja-JP" altLang="en-US" sz="2400" dirty="0">
                <a:solidFill>
                  <a:srgbClr val="FF0000"/>
                </a:solidFill>
                <a:latin typeface="ＭＳ ゴシック" pitchFamily="49" charset="-128"/>
                <a:ea typeface="ＭＳ ゴシック" pitchFamily="49" charset="-128"/>
              </a:rPr>
              <a:t>二次性胃食道逆流症</a:t>
            </a:r>
            <a:r>
              <a:rPr lang="ja-JP" altLang="en-US" sz="2400" dirty="0">
                <a:solidFill>
                  <a:srgbClr val="000000"/>
                </a:solidFill>
                <a:latin typeface="ＭＳ ゴシック" pitchFamily="49" charset="-128"/>
                <a:ea typeface="ＭＳ ゴシック" pitchFamily="49" charset="-128"/>
              </a:rPr>
              <a:t>を</a:t>
            </a:r>
            <a:r>
              <a:rPr lang="ja-JP" altLang="en-US" sz="2400" dirty="0">
                <a:solidFill>
                  <a:srgbClr val="000000"/>
                </a:solidFill>
                <a:effectLst>
                  <a:outerShdw blurRad="38100" dist="38100" dir="2700000" algn="tl">
                    <a:srgbClr val="FFFFFF"/>
                  </a:outerShdw>
                </a:effectLst>
                <a:latin typeface="ＭＳ ゴシック" pitchFamily="49" charset="-128"/>
                <a:ea typeface="ＭＳ ゴシック" pitchFamily="49" charset="-128"/>
              </a:rPr>
              <a:t>おこす</a:t>
            </a:r>
          </a:p>
        </p:txBody>
      </p:sp>
      <p:sp>
        <p:nvSpPr>
          <p:cNvPr id="188424" name="スライド番号プレースホルダ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fld id="{5C94EB73-E7D2-4500-AECF-D1E236B7498F}" type="slidenum">
              <a:rPr lang="en-US" altLang="ja-JP" sz="1400">
                <a:latin typeface="Times" panose="02020603050405020304" pitchFamily="18" charset="0"/>
                <a:ea typeface="Osaka"/>
                <a:cs typeface="Osaka"/>
              </a:rPr>
              <a:pPr eaLnBrk="1" hangingPunct="1">
                <a:spcBef>
                  <a:spcPct val="0"/>
                </a:spcBef>
                <a:buFontTx/>
                <a:buNone/>
              </a:pPr>
              <a:t>138</a:t>
            </a:fld>
            <a:endParaRPr lang="en-US" altLang="ja-JP" sz="1400">
              <a:latin typeface="Times" panose="02020603050405020304" pitchFamily="18" charset="0"/>
              <a:ea typeface="Osaka"/>
              <a:cs typeface="Osaka"/>
            </a:endParaRPr>
          </a:p>
        </p:txBody>
      </p:sp>
      <p:sp>
        <p:nvSpPr>
          <p:cNvPr id="10" name="テキスト ボックス 1"/>
          <p:cNvSpPr txBox="1">
            <a:spLocks noChangeArrowheads="1"/>
          </p:cNvSpPr>
          <p:nvPr/>
        </p:nvSpPr>
        <p:spPr bwMode="auto">
          <a:xfrm>
            <a:off x="8485044" y="3001457"/>
            <a:ext cx="413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E9</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t="4225" r="9090" b="5698"/>
          <a:stretch>
            <a:fillRect/>
          </a:stretch>
        </p:blipFill>
        <p:spPr bwMode="auto">
          <a:xfrm>
            <a:off x="76200" y="304800"/>
            <a:ext cx="4191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Line 3"/>
          <p:cNvSpPr>
            <a:spLocks noChangeShapeType="1"/>
          </p:cNvSpPr>
          <p:nvPr/>
        </p:nvSpPr>
        <p:spPr bwMode="auto">
          <a:xfrm flipV="1">
            <a:off x="1143000" y="3200400"/>
            <a:ext cx="381000" cy="685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20" name="Text Box 4"/>
          <p:cNvSpPr txBox="1">
            <a:spLocks noChangeArrowheads="1"/>
          </p:cNvSpPr>
          <p:nvPr/>
        </p:nvSpPr>
        <p:spPr bwMode="auto">
          <a:xfrm>
            <a:off x="278805" y="4013200"/>
            <a:ext cx="1412875" cy="863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ja-JP" altLang="en-US" dirty="0">
                <a:solidFill>
                  <a:schemeClr val="bg1"/>
                </a:solidFill>
              </a:rPr>
              <a:t>大きく拡</a:t>
            </a:r>
          </a:p>
          <a:p>
            <a:pPr eaLnBrk="1" hangingPunct="1"/>
            <a:r>
              <a:rPr lang="ja-JP" altLang="en-US" dirty="0">
                <a:solidFill>
                  <a:schemeClr val="bg1"/>
                </a:solidFill>
              </a:rPr>
              <a:t>張した胃</a:t>
            </a:r>
            <a:endParaRPr lang="ja-JP" altLang="en-US" dirty="0"/>
          </a:p>
        </p:txBody>
      </p:sp>
      <p:sp>
        <p:nvSpPr>
          <p:cNvPr id="34821" name="Text Box 5"/>
          <p:cNvSpPr txBox="1">
            <a:spLocks noChangeArrowheads="1"/>
          </p:cNvSpPr>
          <p:nvPr/>
        </p:nvSpPr>
        <p:spPr bwMode="auto">
          <a:xfrm>
            <a:off x="4419600" y="1803400"/>
            <a:ext cx="1676400"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en-US" altLang="ja-JP"/>
              <a:t>  </a:t>
            </a:r>
            <a:r>
              <a:rPr lang="ja-JP" altLang="en-US"/>
              <a:t>空気嚥下</a:t>
            </a:r>
          </a:p>
        </p:txBody>
      </p:sp>
      <p:sp>
        <p:nvSpPr>
          <p:cNvPr id="34822" name="Text Box 6"/>
          <p:cNvSpPr txBox="1">
            <a:spLocks noChangeArrowheads="1"/>
          </p:cNvSpPr>
          <p:nvPr/>
        </p:nvSpPr>
        <p:spPr bwMode="auto">
          <a:xfrm>
            <a:off x="6781800" y="1295400"/>
            <a:ext cx="2241550" cy="124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ja-JP" altLang="en-US"/>
              <a:t>胃蠕動低下</a:t>
            </a:r>
          </a:p>
          <a:p>
            <a:pPr eaLnBrk="1" hangingPunct="1"/>
            <a:r>
              <a:rPr lang="ja-JP" altLang="en-US"/>
              <a:t>腸の通過障害</a:t>
            </a:r>
          </a:p>
          <a:p>
            <a:pPr eaLnBrk="1" hangingPunct="1"/>
            <a:r>
              <a:rPr lang="ja-JP" altLang="en-US"/>
              <a:t>便秘</a:t>
            </a:r>
          </a:p>
        </p:txBody>
      </p:sp>
      <p:sp>
        <p:nvSpPr>
          <p:cNvPr id="34823" name="Text Box 7"/>
          <p:cNvSpPr txBox="1">
            <a:spLocks noChangeArrowheads="1"/>
          </p:cNvSpPr>
          <p:nvPr/>
        </p:nvSpPr>
        <p:spPr bwMode="auto">
          <a:xfrm>
            <a:off x="6781800" y="3276600"/>
            <a:ext cx="2339102"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ja-JP" altLang="en-US"/>
              <a:t>介助者の不慣れ</a:t>
            </a:r>
          </a:p>
        </p:txBody>
      </p:sp>
      <p:sp>
        <p:nvSpPr>
          <p:cNvPr id="34824" name="Text Box 8"/>
          <p:cNvSpPr txBox="1">
            <a:spLocks noChangeArrowheads="1"/>
          </p:cNvSpPr>
          <p:nvPr/>
        </p:nvSpPr>
        <p:spPr bwMode="auto">
          <a:xfrm>
            <a:off x="6781800" y="3886200"/>
            <a:ext cx="1620957"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ja-JP" altLang="en-US"/>
              <a:t>緊張　疲労</a:t>
            </a:r>
          </a:p>
          <a:p>
            <a:pPr eaLnBrk="1" hangingPunct="1"/>
            <a:r>
              <a:rPr lang="ja-JP" altLang="en-US"/>
              <a:t>体調不良</a:t>
            </a:r>
          </a:p>
        </p:txBody>
      </p:sp>
      <p:sp>
        <p:nvSpPr>
          <p:cNvPr id="34825" name="Text Box 9"/>
          <p:cNvSpPr txBox="1">
            <a:spLocks noChangeArrowheads="1"/>
          </p:cNvSpPr>
          <p:nvPr/>
        </p:nvSpPr>
        <p:spPr bwMode="auto">
          <a:xfrm>
            <a:off x="4343400" y="4860925"/>
            <a:ext cx="2667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en-US" altLang="ja-JP"/>
              <a:t> </a:t>
            </a:r>
            <a:r>
              <a:rPr lang="ja-JP" altLang="en-US"/>
              <a:t>限度を越えると</a:t>
            </a:r>
          </a:p>
          <a:p>
            <a:pPr eaLnBrk="1" hangingPunct="1"/>
            <a:r>
              <a:rPr lang="ja-JP" altLang="en-US"/>
              <a:t>  胃の弛緩　</a:t>
            </a:r>
          </a:p>
          <a:p>
            <a:pPr eaLnBrk="1" hangingPunct="1"/>
            <a:r>
              <a:rPr lang="ja-JP" altLang="en-US"/>
              <a:t>  大量の胃液貯留</a:t>
            </a:r>
          </a:p>
          <a:p>
            <a:pPr eaLnBrk="1" hangingPunct="1"/>
            <a:r>
              <a:rPr lang="ja-JP" altLang="en-US"/>
              <a:t>  脱水・ショック</a:t>
            </a:r>
          </a:p>
        </p:txBody>
      </p:sp>
      <p:sp>
        <p:nvSpPr>
          <p:cNvPr id="34826" name="Text Box 10"/>
          <p:cNvSpPr txBox="1">
            <a:spLocks noChangeArrowheads="1"/>
          </p:cNvSpPr>
          <p:nvPr/>
        </p:nvSpPr>
        <p:spPr bwMode="auto">
          <a:xfrm>
            <a:off x="4427984" y="3035300"/>
            <a:ext cx="1569660"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ja-JP" altLang="en-US" sz="3600" dirty="0">
                <a:solidFill>
                  <a:srgbClr val="FF0000"/>
                </a:solidFill>
              </a:rPr>
              <a:t>胃拡張</a:t>
            </a:r>
          </a:p>
        </p:txBody>
      </p:sp>
      <p:sp>
        <p:nvSpPr>
          <p:cNvPr id="34827" name="Text Box 11"/>
          <p:cNvSpPr txBox="1">
            <a:spLocks noChangeArrowheads="1"/>
          </p:cNvSpPr>
          <p:nvPr/>
        </p:nvSpPr>
        <p:spPr bwMode="auto">
          <a:xfrm>
            <a:off x="5943600" y="533400"/>
            <a:ext cx="1107996"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ja-JP" altLang="en-US"/>
              <a:t>呑気症</a:t>
            </a:r>
          </a:p>
        </p:txBody>
      </p:sp>
      <p:sp>
        <p:nvSpPr>
          <p:cNvPr id="34828" name="Text Box 12"/>
          <p:cNvSpPr txBox="1">
            <a:spLocks noChangeArrowheads="1"/>
          </p:cNvSpPr>
          <p:nvPr/>
        </p:nvSpPr>
        <p:spPr bwMode="auto">
          <a:xfrm>
            <a:off x="4385731" y="550333"/>
            <a:ext cx="1415772"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ja-JP" altLang="en-US" dirty="0"/>
              <a:t>嚥下障害</a:t>
            </a:r>
          </a:p>
        </p:txBody>
      </p:sp>
      <p:sp>
        <p:nvSpPr>
          <p:cNvPr id="34829" name="Text Box 13"/>
          <p:cNvSpPr txBox="1">
            <a:spLocks noChangeArrowheads="1"/>
          </p:cNvSpPr>
          <p:nvPr/>
        </p:nvSpPr>
        <p:spPr bwMode="auto">
          <a:xfrm>
            <a:off x="6781800" y="2646363"/>
            <a:ext cx="1184940"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ja-JP" altLang="en-US" dirty="0"/>
              <a:t>仰臥位 </a:t>
            </a:r>
          </a:p>
        </p:txBody>
      </p:sp>
      <p:sp>
        <p:nvSpPr>
          <p:cNvPr id="34830" name="Line 14"/>
          <p:cNvSpPr>
            <a:spLocks noChangeShapeType="1"/>
          </p:cNvSpPr>
          <p:nvPr/>
        </p:nvSpPr>
        <p:spPr bwMode="auto">
          <a:xfrm>
            <a:off x="5029200" y="1143000"/>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31" name="Line 15"/>
          <p:cNvSpPr>
            <a:spLocks noChangeShapeType="1"/>
          </p:cNvSpPr>
          <p:nvPr/>
        </p:nvSpPr>
        <p:spPr bwMode="auto">
          <a:xfrm>
            <a:off x="6019800" y="1143000"/>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32" name="Line 16"/>
          <p:cNvSpPr>
            <a:spLocks noChangeShapeType="1"/>
          </p:cNvSpPr>
          <p:nvPr/>
        </p:nvSpPr>
        <p:spPr bwMode="auto">
          <a:xfrm>
            <a:off x="5105400" y="2362200"/>
            <a:ext cx="0" cy="5334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33" name="Line 17"/>
          <p:cNvSpPr>
            <a:spLocks noChangeShapeType="1"/>
          </p:cNvSpPr>
          <p:nvPr/>
        </p:nvSpPr>
        <p:spPr bwMode="auto">
          <a:xfrm flipH="1">
            <a:off x="6054824" y="3200400"/>
            <a:ext cx="5334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8" name="テキスト ボックス 1"/>
          <p:cNvSpPr txBox="1">
            <a:spLocks noChangeArrowheads="1"/>
          </p:cNvSpPr>
          <p:nvPr/>
        </p:nvSpPr>
        <p:spPr bwMode="auto">
          <a:xfrm>
            <a:off x="8465760" y="6037818"/>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E10</a:t>
            </a:r>
          </a:p>
        </p:txBody>
      </p:sp>
    </p:spTree>
    <p:extLst>
      <p:ext uri="{BB962C8B-B14F-4D97-AF65-F5344CB8AC3E}">
        <p14:creationId xmlns:p14="http://schemas.microsoft.com/office/powerpoint/2010/main" val="2534175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323850" y="146050"/>
            <a:ext cx="4730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latin typeface="Arial" panose="020B0604020202020204" pitchFamily="34" charset="0"/>
                <a:ea typeface="ＭＳ Ｐゴシック" panose="020B0600070205080204" pitchFamily="50" charset="-128"/>
              </a:rPr>
              <a:t>腹臥位（うつぶせ姿勢）の注意</a:t>
            </a:r>
          </a:p>
        </p:txBody>
      </p:sp>
      <p:sp>
        <p:nvSpPr>
          <p:cNvPr id="145411" name="Line 3"/>
          <p:cNvSpPr>
            <a:spLocks noChangeShapeType="1"/>
          </p:cNvSpPr>
          <p:nvPr/>
        </p:nvSpPr>
        <p:spPr bwMode="auto">
          <a:xfrm>
            <a:off x="323850" y="692150"/>
            <a:ext cx="8496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145412" name="Text Box 4"/>
          <p:cNvSpPr txBox="1">
            <a:spLocks noChangeArrowheads="1"/>
          </p:cNvSpPr>
          <p:nvPr/>
        </p:nvSpPr>
        <p:spPr bwMode="auto">
          <a:xfrm>
            <a:off x="107950" y="736600"/>
            <a:ext cx="9036050"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50000"/>
              </a:spcBef>
              <a:buClr>
                <a:srgbClr val="3333CC"/>
              </a:buClr>
              <a:buFont typeface="Wingdings" panose="05000000000000000000" pitchFamily="2" charset="2"/>
              <a:buChar char="l"/>
            </a:pPr>
            <a:r>
              <a:rPr lang="en-US" altLang="ja-JP" sz="2000" dirty="0">
                <a:solidFill>
                  <a:srgbClr val="000000"/>
                </a:solidFill>
                <a:latin typeface="Arial" panose="020B0604020202020204" pitchFamily="34" charset="0"/>
                <a:ea typeface="ＭＳ Ｐゴシック" panose="020B0600070205080204" pitchFamily="50" charset="-128"/>
              </a:rPr>
              <a:t> </a:t>
            </a:r>
            <a:r>
              <a:rPr lang="ja-JP" altLang="en-US" sz="2400" dirty="0">
                <a:solidFill>
                  <a:srgbClr val="000000"/>
                </a:solidFill>
                <a:latin typeface="Arial" panose="020B0604020202020204" pitchFamily="34" charset="0"/>
                <a:ea typeface="ＭＳ Ｐゴシック" panose="020B0600070205080204" pitchFamily="50" charset="-128"/>
              </a:rPr>
              <a:t>口、鼻の閉塞による窒息を防ぐための注意を充分におこなう</a:t>
            </a:r>
          </a:p>
          <a:p>
            <a:pPr>
              <a:spcBef>
                <a:spcPct val="30000"/>
              </a:spcBef>
              <a:buClr>
                <a:srgbClr val="3333CC"/>
              </a:buClr>
              <a:buFont typeface="Wingdings" panose="05000000000000000000" pitchFamily="2" charset="2"/>
              <a:buChar char="l"/>
            </a:pPr>
            <a:r>
              <a:rPr lang="ja-JP" altLang="en-US" sz="2400" dirty="0">
                <a:solidFill>
                  <a:srgbClr val="000000"/>
                </a:solidFill>
                <a:latin typeface="Arial" panose="020B0604020202020204" pitchFamily="34" charset="0"/>
                <a:ea typeface="ＭＳ Ｐゴシック" panose="020B0600070205080204" pitchFamily="50" charset="-128"/>
              </a:rPr>
              <a:t> 気管切開のケースでは気管切開部が閉塞されないよう充分に注意</a:t>
            </a:r>
          </a:p>
          <a:p>
            <a:pPr>
              <a:spcBef>
                <a:spcPct val="30000"/>
              </a:spcBef>
              <a:buClr>
                <a:srgbClr val="3333CC"/>
              </a:buClr>
              <a:buFont typeface="Wingdings" panose="05000000000000000000" pitchFamily="2" charset="2"/>
              <a:buChar char="l"/>
            </a:pPr>
            <a:r>
              <a:rPr lang="ja-JP" altLang="en-US" sz="2400" dirty="0">
                <a:solidFill>
                  <a:srgbClr val="000000"/>
                </a:solidFill>
                <a:latin typeface="Arial" panose="020B0604020202020204" pitchFamily="34" charset="0"/>
                <a:ea typeface="ＭＳ Ｐゴシック" panose="020B0600070205080204" pitchFamily="50" charset="-128"/>
              </a:rPr>
              <a:t> 胸部の圧迫による負担を避ける</a:t>
            </a:r>
          </a:p>
          <a:p>
            <a:pPr>
              <a:spcBef>
                <a:spcPct val="0"/>
              </a:spcBef>
              <a:buClr>
                <a:srgbClr val="3333CC"/>
              </a:buClr>
              <a:buFont typeface="Wingdings" panose="05000000000000000000" pitchFamily="2" charset="2"/>
              <a:buNone/>
            </a:pPr>
            <a:r>
              <a:rPr lang="ja-JP" altLang="en-US" sz="2400" dirty="0">
                <a:solidFill>
                  <a:srgbClr val="000000"/>
                </a:solidFill>
                <a:latin typeface="Arial" panose="020B0604020202020204" pitchFamily="34" charset="0"/>
                <a:ea typeface="ＭＳ Ｐゴシック" panose="020B0600070205080204" pitchFamily="50" charset="-128"/>
              </a:rPr>
              <a:t>       気管軟化症ではリラックスした腹臥位で症状が軽快することが多</a:t>
            </a:r>
          </a:p>
          <a:p>
            <a:pPr>
              <a:spcBef>
                <a:spcPct val="0"/>
              </a:spcBef>
              <a:buClr>
                <a:srgbClr val="3333CC"/>
              </a:buClr>
              <a:buFont typeface="Wingdings" panose="05000000000000000000" pitchFamily="2" charset="2"/>
              <a:buNone/>
            </a:pPr>
            <a:r>
              <a:rPr lang="ja-JP" altLang="en-US" sz="2400" dirty="0">
                <a:solidFill>
                  <a:srgbClr val="000000"/>
                </a:solidFill>
                <a:latin typeface="Arial" panose="020B0604020202020204" pitchFamily="34" charset="0"/>
                <a:ea typeface="ＭＳ Ｐゴシック" panose="020B0600070205080204" pitchFamily="50" charset="-128"/>
              </a:rPr>
              <a:t>　　　いが、 腹臥位で重篤な呼吸悪化をきたした気管軟化症の例の</a:t>
            </a:r>
          </a:p>
          <a:p>
            <a:pPr>
              <a:spcBef>
                <a:spcPct val="0"/>
              </a:spcBef>
              <a:buClr>
                <a:srgbClr val="3333CC"/>
              </a:buClr>
              <a:buFont typeface="Wingdings" panose="05000000000000000000" pitchFamily="2" charset="2"/>
              <a:buNone/>
            </a:pPr>
            <a:r>
              <a:rPr lang="ja-JP" altLang="en-US" sz="2400" dirty="0">
                <a:solidFill>
                  <a:srgbClr val="000000"/>
                </a:solidFill>
                <a:latin typeface="Arial" panose="020B0604020202020204" pitchFamily="34" charset="0"/>
                <a:ea typeface="ＭＳ Ｐゴシック" panose="020B0600070205080204" pitchFamily="50" charset="-128"/>
              </a:rPr>
              <a:t>　　　報告がある （胸廓扁平の強い福山型先天性筋ジストロフィー）</a:t>
            </a:r>
          </a:p>
          <a:p>
            <a:pPr>
              <a:spcBef>
                <a:spcPct val="30000"/>
              </a:spcBef>
              <a:buClr>
                <a:srgbClr val="3333CC"/>
              </a:buClr>
              <a:buFont typeface="Wingdings" panose="05000000000000000000" pitchFamily="2" charset="2"/>
              <a:buChar char="l"/>
            </a:pPr>
            <a:r>
              <a:rPr lang="ja-JP" altLang="en-US" sz="2400" dirty="0">
                <a:solidFill>
                  <a:srgbClr val="000000"/>
                </a:solidFill>
                <a:latin typeface="Arial" panose="020B0604020202020204" pitchFamily="34" charset="0"/>
                <a:ea typeface="ＭＳ Ｐゴシック" panose="020B0600070205080204" pitchFamily="50" charset="-128"/>
              </a:rPr>
              <a:t> 三角マット、プローンキーパーなどでの、傾斜のある状態での腹臥　</a:t>
            </a:r>
          </a:p>
          <a:p>
            <a:pPr>
              <a:spcBef>
                <a:spcPct val="0"/>
              </a:spcBef>
              <a:buClr>
                <a:srgbClr val="3333CC"/>
              </a:buClr>
              <a:buFont typeface="Wingdings" panose="05000000000000000000" pitchFamily="2" charset="2"/>
              <a:buNone/>
            </a:pPr>
            <a:r>
              <a:rPr lang="ja-JP" altLang="en-US" sz="2400" dirty="0">
                <a:solidFill>
                  <a:srgbClr val="000000"/>
                </a:solidFill>
                <a:latin typeface="Arial" panose="020B0604020202020204" pitchFamily="34" charset="0"/>
                <a:ea typeface="ＭＳ Ｐゴシック" panose="020B0600070205080204" pitchFamily="50" charset="-128"/>
              </a:rPr>
              <a:t>　位では、下へのズリ落ちの防止のための対応（固定など）を充分に</a:t>
            </a:r>
          </a:p>
          <a:p>
            <a:pPr>
              <a:spcBef>
                <a:spcPct val="0"/>
              </a:spcBef>
              <a:buClr>
                <a:srgbClr val="3333CC"/>
              </a:buClr>
              <a:buFont typeface="Wingdings" panose="05000000000000000000" pitchFamily="2" charset="2"/>
              <a:buNone/>
            </a:pPr>
            <a:r>
              <a:rPr lang="ja-JP" altLang="en-US" sz="2400" dirty="0">
                <a:solidFill>
                  <a:srgbClr val="000000"/>
                </a:solidFill>
                <a:latin typeface="Arial" panose="020B0604020202020204" pitchFamily="34" charset="0"/>
                <a:ea typeface="ＭＳ Ｐゴシック" panose="020B0600070205080204" pitchFamily="50" charset="-128"/>
              </a:rPr>
              <a:t>　行う。 三角マットでの腹臥位は（極力避ける）</a:t>
            </a:r>
            <a:r>
              <a:rPr lang="ja-JP" altLang="en-US" sz="2400" dirty="0">
                <a:solidFill>
                  <a:srgbClr val="CC0000"/>
                </a:solidFill>
                <a:latin typeface="Arial" panose="020B0604020202020204" pitchFamily="34" charset="0"/>
                <a:ea typeface="ＭＳ Ｐゴシック" panose="020B0600070205080204" pitchFamily="50" charset="-128"/>
              </a:rPr>
              <a:t>充分に注意して行う</a:t>
            </a:r>
          </a:p>
          <a:p>
            <a:pPr>
              <a:spcBef>
                <a:spcPct val="30000"/>
              </a:spcBef>
              <a:buClr>
                <a:srgbClr val="3333CC"/>
              </a:buClr>
              <a:buFont typeface="Wingdings" panose="05000000000000000000" pitchFamily="2" charset="2"/>
              <a:buChar char="l"/>
            </a:pPr>
            <a:r>
              <a:rPr lang="ja-JP" altLang="en-US" sz="2400" dirty="0">
                <a:solidFill>
                  <a:srgbClr val="000000"/>
                </a:solidFill>
                <a:latin typeface="Arial" panose="020B0604020202020204" pitchFamily="34" charset="0"/>
                <a:ea typeface="ＭＳ Ｐゴシック" panose="020B0600070205080204" pitchFamily="50" charset="-128"/>
              </a:rPr>
              <a:t> マットからの、横へのずり落ちの事故を防ぐ　</a:t>
            </a:r>
          </a:p>
          <a:p>
            <a:pPr>
              <a:spcBef>
                <a:spcPct val="0"/>
              </a:spcBef>
              <a:buClr>
                <a:srgbClr val="3333CC"/>
              </a:buClr>
              <a:buFont typeface="Wingdings" panose="05000000000000000000" pitchFamily="2" charset="2"/>
              <a:buNone/>
            </a:pPr>
            <a:r>
              <a:rPr lang="ja-JP" altLang="en-US" sz="2400" dirty="0">
                <a:solidFill>
                  <a:srgbClr val="000000"/>
                </a:solidFill>
                <a:latin typeface="Arial" panose="020B0604020202020204" pitchFamily="34" charset="0"/>
                <a:ea typeface="ＭＳ Ｐゴシック" panose="020B0600070205080204" pitchFamily="50" charset="-128"/>
              </a:rPr>
              <a:t>　　固定を確実にする、ガードをつきのマットを作成、脇に大きなロー　</a:t>
            </a:r>
          </a:p>
          <a:p>
            <a:pPr>
              <a:spcBef>
                <a:spcPct val="0"/>
              </a:spcBef>
              <a:buClr>
                <a:srgbClr val="3333CC"/>
              </a:buClr>
              <a:buFont typeface="Wingdings" panose="05000000000000000000" pitchFamily="2" charset="2"/>
              <a:buNone/>
            </a:pPr>
            <a:r>
              <a:rPr lang="ja-JP" altLang="en-US" sz="2400" dirty="0">
                <a:solidFill>
                  <a:srgbClr val="000000"/>
                </a:solidFill>
                <a:latin typeface="Arial" panose="020B0604020202020204" pitchFamily="34" charset="0"/>
                <a:ea typeface="ＭＳ Ｐゴシック" panose="020B0600070205080204" pitchFamily="50" charset="-128"/>
              </a:rPr>
              <a:t>　　ルを置く</a:t>
            </a:r>
          </a:p>
          <a:p>
            <a:pPr>
              <a:spcBef>
                <a:spcPct val="30000"/>
              </a:spcBef>
              <a:buClr>
                <a:srgbClr val="3333CC"/>
              </a:buClr>
              <a:buFont typeface="Wingdings" panose="05000000000000000000" pitchFamily="2" charset="2"/>
              <a:buChar char="l"/>
            </a:pPr>
            <a:r>
              <a:rPr lang="ja-JP" altLang="en-US" sz="2400" dirty="0">
                <a:solidFill>
                  <a:srgbClr val="000000"/>
                </a:solidFill>
                <a:latin typeface="Arial" panose="020B0604020202020204" pitchFamily="34" charset="0"/>
                <a:ea typeface="ＭＳ Ｐゴシック" panose="020B0600070205080204" pitchFamily="50" charset="-128"/>
              </a:rPr>
              <a:t> 基本的には、見守りが可能な状況で腹臥位とする</a:t>
            </a:r>
          </a:p>
          <a:p>
            <a:pPr>
              <a:spcBef>
                <a:spcPct val="30000"/>
              </a:spcBef>
              <a:buClr>
                <a:srgbClr val="3333CC"/>
              </a:buClr>
              <a:buFont typeface="Wingdings" panose="05000000000000000000" pitchFamily="2" charset="2"/>
              <a:buChar char="l"/>
            </a:pPr>
            <a:r>
              <a:rPr lang="ja-JP" altLang="en-US" sz="2400" dirty="0">
                <a:solidFill>
                  <a:srgbClr val="000000"/>
                </a:solidFill>
                <a:latin typeface="Arial" panose="020B0604020202020204" pitchFamily="34" charset="0"/>
                <a:ea typeface="ＭＳ Ｐゴシック" panose="020B0600070205080204" pitchFamily="50" charset="-128"/>
              </a:rPr>
              <a:t> リスクのある場合は、パルスオキシメーターでモニターを原則とする</a:t>
            </a:r>
          </a:p>
        </p:txBody>
      </p:sp>
      <p:sp>
        <p:nvSpPr>
          <p:cNvPr id="5" name="テキスト ボックス 1"/>
          <p:cNvSpPr txBox="1">
            <a:spLocks noChangeArrowheads="1"/>
          </p:cNvSpPr>
          <p:nvPr/>
        </p:nvSpPr>
        <p:spPr bwMode="auto">
          <a:xfrm>
            <a:off x="8539372" y="5589240"/>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C10</a:t>
            </a:r>
            <a:endParaRPr lang="ja-JP" altLang="en-US" dirty="0"/>
          </a:p>
        </p:txBody>
      </p:sp>
    </p:spTree>
    <p:extLst>
      <p:ext uri="{BB962C8B-B14F-4D97-AF65-F5344CB8AC3E}">
        <p14:creationId xmlns:p14="http://schemas.microsoft.com/office/powerpoint/2010/main" val="91559587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430213" y="44624"/>
            <a:ext cx="8534400" cy="678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ja-JP" altLang="en-US" sz="3200" dirty="0">
                <a:solidFill>
                  <a:srgbClr val="000000"/>
                </a:solidFill>
                <a:latin typeface="ＭＳ Ｐゴシック" panose="020B0600070205080204" pitchFamily="50" charset="-128"/>
                <a:ea typeface="ＭＳ Ｐゴシック" panose="020B0600070205080204" pitchFamily="50" charset="-128"/>
              </a:rPr>
              <a:t>　　　　　　　　　 </a:t>
            </a:r>
            <a:r>
              <a:rPr lang="ja-JP" altLang="en-US" sz="2800" dirty="0" smtClean="0">
                <a:solidFill>
                  <a:srgbClr val="0000FF"/>
                </a:solidFill>
                <a:latin typeface="ＭＳ Ｐゴシック" panose="020B0600070205080204" pitchFamily="50" charset="-128"/>
                <a:ea typeface="ＭＳ Ｐゴシック" panose="020B0600070205080204" pitchFamily="50" charset="-128"/>
              </a:rPr>
              <a:t>障害児者の </a:t>
            </a:r>
            <a:r>
              <a:rPr lang="ja-JP" altLang="en-US" sz="2800" dirty="0">
                <a:solidFill>
                  <a:srgbClr val="0000FF"/>
                </a:solidFill>
                <a:latin typeface="ＭＳ Ｐゴシック" panose="020B0600070205080204" pitchFamily="50" charset="-128"/>
                <a:ea typeface="ＭＳ Ｐゴシック" panose="020B0600070205080204" pitchFamily="50" charset="-128"/>
              </a:rPr>
              <a:t>嘔吐</a:t>
            </a:r>
            <a:endParaRPr lang="ja-JP" altLang="en-US" dirty="0">
              <a:solidFill>
                <a:srgbClr val="0000FF"/>
              </a:solidFill>
              <a:latin typeface="ＭＳ Ｐゴシック" panose="020B0600070205080204" pitchFamily="50" charset="-128"/>
              <a:ea typeface="ＭＳ Ｐゴシック" panose="020B0600070205080204" pitchFamily="50" charset="-128"/>
            </a:endParaRPr>
          </a:p>
          <a:p>
            <a:pPr eaLnBrk="1" hangingPunct="1">
              <a:lnSpc>
                <a:spcPct val="80000"/>
              </a:lnSpc>
            </a:pPr>
            <a:r>
              <a:rPr lang="ja-JP" altLang="en-US" dirty="0">
                <a:solidFill>
                  <a:srgbClr val="FFFFFF"/>
                </a:solidFill>
                <a:latin typeface="ＭＳ Ｐゴシック" panose="020B0600070205080204" pitchFamily="50" charset="-128"/>
                <a:ea typeface="ＭＳ Ｐゴシック" panose="020B0600070205080204" pitchFamily="50" charset="-128"/>
              </a:rPr>
              <a:t>　　　　　　　</a:t>
            </a:r>
          </a:p>
          <a:p>
            <a:pPr eaLnBrk="1" hangingPunct="1"/>
            <a:r>
              <a:rPr lang="ja-JP" altLang="en-US" dirty="0">
                <a:solidFill>
                  <a:srgbClr val="0000FF"/>
                </a:solidFill>
                <a:latin typeface="ＭＳ Ｐゴシック" panose="020B0600070205080204" pitchFamily="50" charset="-128"/>
                <a:ea typeface="ＭＳ Ｐゴシック" panose="020B0600070205080204" pitchFamily="50" charset="-128"/>
              </a:rPr>
              <a:t>心理的要因  </a:t>
            </a:r>
            <a:r>
              <a:rPr lang="ja-JP" altLang="en-US" dirty="0">
                <a:latin typeface="ＭＳ Ｐゴシック" panose="020B0600070205080204" pitchFamily="50" charset="-128"/>
                <a:ea typeface="ＭＳ Ｐゴシック" panose="020B0600070205080204" pitchFamily="50" charset="-128"/>
              </a:rPr>
              <a:t>  心因性嘔吐　　拒否の表現としての嘔吐</a:t>
            </a:r>
          </a:p>
          <a:p>
            <a:pPr eaLnBrk="1" hangingPunct="1"/>
            <a:r>
              <a:rPr lang="ja-JP" altLang="en-US" dirty="0">
                <a:latin typeface="ＭＳ Ｐゴシック" panose="020B0600070205080204" pitchFamily="50" charset="-128"/>
                <a:ea typeface="ＭＳ Ｐゴシック" panose="020B0600070205080204" pitchFamily="50" charset="-128"/>
              </a:rPr>
              <a:t>　　　　　</a:t>
            </a:r>
            <a:r>
              <a:rPr lang="ja-JP" altLang="en-US" dirty="0" smtClean="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　要求表現としての嘔吐</a:t>
            </a:r>
          </a:p>
          <a:p>
            <a:pPr eaLnBrk="1" hangingPunct="1">
              <a:lnSpc>
                <a:spcPct val="40000"/>
              </a:lnSpc>
            </a:pPr>
            <a:r>
              <a:rPr lang="ja-JP" altLang="en-US" dirty="0">
                <a:latin typeface="ＭＳ Ｐゴシック" panose="020B0600070205080204" pitchFamily="50" charset="-128"/>
                <a:ea typeface="ＭＳ Ｐゴシック" panose="020B0600070205080204" pitchFamily="50" charset="-128"/>
              </a:rPr>
              <a:t>　　　　                                   </a:t>
            </a:r>
          </a:p>
          <a:p>
            <a:pPr eaLnBrk="1" hangingPunct="1"/>
            <a:r>
              <a:rPr lang="ja-JP" altLang="en-US" dirty="0">
                <a:solidFill>
                  <a:srgbClr val="0000FF"/>
                </a:solidFill>
                <a:latin typeface="ＭＳ Ｐゴシック" panose="020B0600070205080204" pitchFamily="50" charset="-128"/>
                <a:ea typeface="ＭＳ Ｐゴシック" panose="020B0600070205080204" pitchFamily="50" charset="-128"/>
              </a:rPr>
              <a:t>脳から来る嘔吐</a:t>
            </a:r>
            <a:r>
              <a:rPr lang="ja-JP" altLang="en-US" dirty="0">
                <a:latin typeface="ＭＳ Ｐゴシック" panose="020B0600070205080204" pitchFamily="50" charset="-128"/>
                <a:ea typeface="ＭＳ Ｐゴシック" panose="020B0600070205080204" pitchFamily="50" charset="-128"/>
              </a:rPr>
              <a:t>　てんかん発作    水頭症 </a:t>
            </a:r>
            <a:r>
              <a:rPr lang="ja-JP" altLang="en-US" dirty="0" err="1">
                <a:latin typeface="ＭＳ Ｐゴシック" panose="020B0600070205080204" pitchFamily="50" charset="-128"/>
                <a:ea typeface="ＭＳ Ｐゴシック" panose="020B0600070205080204" pitchFamily="50" charset="-128"/>
              </a:rPr>
              <a:t>ー</a:t>
            </a:r>
            <a:r>
              <a:rPr lang="en-US" altLang="ja-JP" dirty="0">
                <a:latin typeface="ＭＳ Ｐゴシック" panose="020B0600070205080204" pitchFamily="50" charset="-128"/>
                <a:ea typeface="ＭＳ Ｐゴシック" panose="020B0600070205080204" pitchFamily="50" charset="-128"/>
              </a:rPr>
              <a:t>VP</a:t>
            </a:r>
            <a:r>
              <a:rPr lang="ja-JP" altLang="en-US" dirty="0">
                <a:latin typeface="ＭＳ Ｐゴシック" panose="020B0600070205080204" pitchFamily="50" charset="-128"/>
                <a:ea typeface="ＭＳ Ｐゴシック" panose="020B0600070205080204" pitchFamily="50" charset="-128"/>
              </a:rPr>
              <a:t>シャント不全</a:t>
            </a:r>
          </a:p>
          <a:p>
            <a:pPr eaLnBrk="1" hangingPunct="1">
              <a:lnSpc>
                <a:spcPct val="40000"/>
              </a:lnSpc>
            </a:pPr>
            <a:r>
              <a:rPr lang="ja-JP" altLang="en-US" dirty="0">
                <a:latin typeface="ＭＳ Ｐゴシック" panose="020B0600070205080204" pitchFamily="50" charset="-128"/>
                <a:ea typeface="ＭＳ Ｐゴシック" panose="020B0600070205080204" pitchFamily="50" charset="-128"/>
              </a:rPr>
              <a:t>　　　　　　　　　　　　　　</a:t>
            </a:r>
          </a:p>
          <a:p>
            <a:pPr eaLnBrk="1" hangingPunct="1"/>
            <a:r>
              <a:rPr lang="ja-JP" altLang="en-US" dirty="0">
                <a:solidFill>
                  <a:srgbClr val="0000FF"/>
                </a:solidFill>
                <a:latin typeface="ＭＳ Ｐゴシック" panose="020B0600070205080204" pitchFamily="50" charset="-128"/>
                <a:ea typeface="ＭＳ Ｐゴシック" panose="020B0600070205080204" pitchFamily="50" charset="-128"/>
              </a:rPr>
              <a:t>咽頭の刺激による嘔吐、咳による嘔吐</a:t>
            </a:r>
          </a:p>
          <a:p>
            <a:pPr eaLnBrk="1" hangingPunct="1">
              <a:lnSpc>
                <a:spcPct val="40000"/>
              </a:lnSpc>
            </a:pPr>
            <a:r>
              <a:rPr lang="ja-JP" altLang="en-US" dirty="0">
                <a:latin typeface="ＭＳ Ｐゴシック" panose="020B0600070205080204" pitchFamily="50" charset="-128"/>
                <a:ea typeface="ＭＳ Ｐゴシック" panose="020B0600070205080204" pitchFamily="50" charset="-128"/>
              </a:rPr>
              <a:t>　　　　　　</a:t>
            </a:r>
          </a:p>
          <a:p>
            <a:pPr eaLnBrk="1" hangingPunct="1"/>
            <a:r>
              <a:rPr lang="ja-JP" altLang="en-US" dirty="0">
                <a:solidFill>
                  <a:srgbClr val="0000FF"/>
                </a:solidFill>
                <a:latin typeface="ＭＳ Ｐゴシック" panose="020B0600070205080204" pitchFamily="50" charset="-128"/>
                <a:ea typeface="ＭＳ Ｐゴシック" panose="020B0600070205080204" pitchFamily="50" charset="-128"/>
              </a:rPr>
              <a:t>消化管障害</a:t>
            </a:r>
          </a:p>
          <a:p>
            <a:pPr eaLnBrk="1" hangingPunct="1"/>
            <a:r>
              <a:rPr lang="ja-JP" altLang="en-US" dirty="0">
                <a:latin typeface="ＭＳ Ｐゴシック" panose="020B0600070205080204" pitchFamily="50" charset="-128"/>
                <a:ea typeface="ＭＳ Ｐゴシック" panose="020B0600070205080204" pitchFamily="50" charset="-128"/>
              </a:rPr>
              <a:t>　胃食道逆流　胃軸捻　幽門通過障害　十二指腸通過障害</a:t>
            </a:r>
          </a:p>
          <a:p>
            <a:pPr eaLnBrk="1" hangingPunct="1"/>
            <a:r>
              <a:rPr lang="ja-JP" altLang="en-US" dirty="0">
                <a:latin typeface="ＭＳ Ｐゴシック" panose="020B0600070205080204" pitchFamily="50" charset="-128"/>
                <a:ea typeface="ＭＳ Ｐゴシック" panose="020B0600070205080204" pitchFamily="50" charset="-128"/>
              </a:rPr>
              <a:t>　腸回転異常　総腸間膜症　大腸捻転　手術後の癒着　腸瘻</a:t>
            </a:r>
          </a:p>
          <a:p>
            <a:pPr eaLnBrk="1" hangingPunct="1"/>
            <a:r>
              <a:rPr lang="ja-JP" altLang="en-US" dirty="0">
                <a:latin typeface="ＭＳ Ｐゴシック" panose="020B0600070205080204" pitchFamily="50" charset="-128"/>
                <a:ea typeface="ＭＳ Ｐゴシック" panose="020B0600070205080204" pitchFamily="50" charset="-128"/>
              </a:rPr>
              <a:t>　</a:t>
            </a:r>
            <a:r>
              <a:rPr lang="ja-JP" altLang="en-US" dirty="0">
                <a:solidFill>
                  <a:srgbClr val="FF0000"/>
                </a:solidFill>
                <a:latin typeface="ＭＳ Ｐゴシック" panose="020B0600070205080204" pitchFamily="50" charset="-128"/>
                <a:ea typeface="ＭＳ Ｐゴシック" panose="020B0600070205080204" pitchFamily="50" charset="-128"/>
              </a:rPr>
              <a:t>異食・誤飲による腸閉塞</a:t>
            </a:r>
            <a:r>
              <a:rPr lang="ja-JP" altLang="en-US" dirty="0">
                <a:latin typeface="ＭＳ Ｐゴシック" panose="020B0600070205080204" pitchFamily="50" charset="-128"/>
                <a:ea typeface="ＭＳ Ｐゴシック" panose="020B0600070205080204" pitchFamily="50" charset="-128"/>
              </a:rPr>
              <a:t>　胃腸炎　　虫垂炎　　便秘</a:t>
            </a:r>
          </a:p>
          <a:p>
            <a:pPr eaLnBrk="1" hangingPunct="1"/>
            <a:r>
              <a:rPr lang="ja-JP" altLang="en-US" dirty="0">
                <a:latin typeface="ＭＳ Ｐゴシック" panose="020B0600070205080204" pitchFamily="50" charset="-128"/>
                <a:ea typeface="ＭＳ Ｐゴシック" panose="020B0600070205080204" pitchFamily="50" charset="-128"/>
              </a:rPr>
              <a:t>　閉塞性イレウス（腸管の捻れ、物理的閉塞） 麻痺性イレウス</a:t>
            </a:r>
          </a:p>
          <a:p>
            <a:pPr eaLnBrk="1" hangingPunct="1">
              <a:lnSpc>
                <a:spcPct val="40000"/>
              </a:lnSpc>
            </a:pPr>
            <a:r>
              <a:rPr lang="ja-JP" altLang="en-US" dirty="0">
                <a:latin typeface="ＭＳ Ｐゴシック" panose="020B0600070205080204" pitchFamily="50" charset="-128"/>
                <a:ea typeface="ＭＳ Ｐゴシック" panose="020B0600070205080204" pitchFamily="50" charset="-128"/>
              </a:rPr>
              <a:t>　　　　　　　　　　　</a:t>
            </a:r>
          </a:p>
          <a:p>
            <a:pPr eaLnBrk="1" hangingPunct="1"/>
            <a:r>
              <a:rPr lang="ja-JP" altLang="en-US" dirty="0">
                <a:solidFill>
                  <a:srgbClr val="0000FF"/>
                </a:solidFill>
                <a:latin typeface="ＭＳ Ｐゴシック" panose="020B0600070205080204" pitchFamily="50" charset="-128"/>
                <a:ea typeface="ＭＳ Ｐゴシック" panose="020B0600070205080204" pitchFamily="50" charset="-128"/>
              </a:rPr>
              <a:t>内分泌（ホルモン）異常</a:t>
            </a:r>
          </a:p>
          <a:p>
            <a:pPr eaLnBrk="1" hangingPunct="1"/>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ACTH</a:t>
            </a:r>
            <a:r>
              <a:rPr lang="ja-JP" altLang="en-US" dirty="0">
                <a:latin typeface="ＭＳ Ｐゴシック" panose="020B0600070205080204" pitchFamily="50" charset="-128"/>
                <a:ea typeface="ＭＳ Ｐゴシック" panose="020B0600070205080204" pitchFamily="50" charset="-128"/>
              </a:rPr>
              <a:t>過剰分泌症　甲状腺機能低下による腸蠕動</a:t>
            </a:r>
            <a:r>
              <a:rPr lang="ja-JP" altLang="en-US" dirty="0" smtClean="0">
                <a:latin typeface="ＭＳ Ｐゴシック" panose="020B0600070205080204" pitchFamily="50" charset="-128"/>
                <a:ea typeface="ＭＳ Ｐゴシック" panose="020B0600070205080204" pitchFamily="50" charset="-128"/>
              </a:rPr>
              <a:t>低下</a:t>
            </a:r>
            <a:endParaRPr lang="en-US" altLang="ja-JP" dirty="0" smtClean="0">
              <a:latin typeface="ＭＳ Ｐゴシック" panose="020B0600070205080204" pitchFamily="50" charset="-128"/>
              <a:ea typeface="ＭＳ Ｐゴシック" panose="020B0600070205080204" pitchFamily="50" charset="-128"/>
            </a:endParaRPr>
          </a:p>
          <a:p>
            <a:pPr eaLnBrk="1" hangingPunct="1"/>
            <a:r>
              <a:rPr lang="ja-JP" altLang="en-US" dirty="0" smtClean="0">
                <a:latin typeface="ＭＳ Ｐゴシック" panose="020B0600070205080204" pitchFamily="50" charset="-128"/>
                <a:ea typeface="ＭＳ Ｐゴシック" panose="020B0600070205080204" pitchFamily="50" charset="-128"/>
              </a:rPr>
              <a:t>　</a:t>
            </a:r>
            <a:r>
              <a:rPr lang="ja-JP" altLang="en-US" dirty="0"/>
              <a:t>月経困難、月経前症候群</a:t>
            </a:r>
            <a:r>
              <a:rPr lang="ja-JP" altLang="en-US" dirty="0">
                <a:latin typeface="ＭＳ Ｐゴシック" panose="020B0600070205080204" pitchFamily="50" charset="-128"/>
                <a:ea typeface="ＭＳ Ｐゴシック" panose="020B0600070205080204" pitchFamily="50" charset="-128"/>
              </a:rPr>
              <a:t>　</a:t>
            </a:r>
          </a:p>
          <a:p>
            <a:pPr eaLnBrk="1" hangingPunct="1">
              <a:lnSpc>
                <a:spcPct val="40000"/>
              </a:lnSpc>
            </a:pPr>
            <a:r>
              <a:rPr lang="ja-JP" altLang="en-US" dirty="0">
                <a:latin typeface="ＭＳ Ｐゴシック" panose="020B0600070205080204" pitchFamily="50" charset="-128"/>
                <a:ea typeface="ＭＳ Ｐゴシック" panose="020B0600070205080204" pitchFamily="50" charset="-128"/>
              </a:rPr>
              <a:t>　　　　　　　</a:t>
            </a:r>
          </a:p>
          <a:p>
            <a:pPr eaLnBrk="1" hangingPunct="1"/>
            <a:r>
              <a:rPr lang="ja-JP" altLang="en-US" dirty="0">
                <a:latin typeface="ＭＳ Ｐゴシック" panose="020B0600070205080204" pitchFamily="50" charset="-128"/>
                <a:ea typeface="ＭＳ Ｐゴシック" panose="020B0600070205080204" pitchFamily="50" charset="-128"/>
              </a:rPr>
              <a:t>アセトン血性嘔吐症　肝臓障害　薬の副作用による嘔吐</a:t>
            </a:r>
          </a:p>
          <a:p>
            <a:pPr eaLnBrk="1" hangingPunct="1"/>
            <a:r>
              <a:rPr lang="ja-JP" altLang="en-US" dirty="0">
                <a:latin typeface="ＭＳ Ｐゴシック" panose="020B0600070205080204" pitchFamily="50" charset="-128"/>
                <a:ea typeface="ＭＳ Ｐゴシック" panose="020B0600070205080204" pitchFamily="50" charset="-128"/>
              </a:rPr>
              <a:t>心</a:t>
            </a:r>
            <a:r>
              <a:rPr lang="ja-JP" altLang="en-US" dirty="0" smtClean="0">
                <a:latin typeface="ＭＳ Ｐゴシック" panose="020B0600070205080204" pitchFamily="50" charset="-128"/>
                <a:ea typeface="ＭＳ Ｐゴシック" panose="020B0600070205080204" pitchFamily="50" charset="-128"/>
              </a:rPr>
              <a:t>不全</a:t>
            </a:r>
            <a:endParaRPr lang="ja-JP" altLang="en-US" dirty="0">
              <a:latin typeface="ＭＳ Ｐゴシック" panose="020B0600070205080204" pitchFamily="50" charset="-128"/>
              <a:ea typeface="ＭＳ Ｐゴシック" panose="020B0600070205080204" pitchFamily="50" charset="-128"/>
            </a:endParaRPr>
          </a:p>
        </p:txBody>
      </p:sp>
      <p:sp>
        <p:nvSpPr>
          <p:cNvPr id="37891" name="Line 3"/>
          <p:cNvSpPr>
            <a:spLocks noChangeShapeType="1"/>
          </p:cNvSpPr>
          <p:nvPr/>
        </p:nvSpPr>
        <p:spPr bwMode="auto">
          <a:xfrm>
            <a:off x="533400" y="692696"/>
            <a:ext cx="8077200" cy="0"/>
          </a:xfrm>
          <a:prstGeom prst="line">
            <a:avLst/>
          </a:prstGeom>
          <a:noFill/>
          <a:ln w="28575">
            <a:solidFill>
              <a:srgbClr val="45CC8F"/>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2400">
              <a:solidFill>
                <a:srgbClr val="000000"/>
              </a:solidFill>
              <a:latin typeface="Times" panose="02020603050405020304" pitchFamily="18" charset="0"/>
              <a:ea typeface="Osaka" charset="-128"/>
            </a:endParaRPr>
          </a:p>
        </p:txBody>
      </p:sp>
      <p:sp>
        <p:nvSpPr>
          <p:cNvPr id="4" name="テキスト ボックス 1"/>
          <p:cNvSpPr txBox="1">
            <a:spLocks noChangeArrowheads="1"/>
          </p:cNvSpPr>
          <p:nvPr/>
        </p:nvSpPr>
        <p:spPr bwMode="auto">
          <a:xfrm>
            <a:off x="8465760" y="6037818"/>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E11</a:t>
            </a:r>
          </a:p>
        </p:txBody>
      </p:sp>
    </p:spTree>
    <p:extLst>
      <p:ext uri="{BB962C8B-B14F-4D97-AF65-F5344CB8AC3E}">
        <p14:creationId xmlns:p14="http://schemas.microsoft.com/office/powerpoint/2010/main" val="338743669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テキスト ボックス 3"/>
          <p:cNvSpPr txBox="1">
            <a:spLocks noChangeArrowheads="1"/>
          </p:cNvSpPr>
          <p:nvPr/>
        </p:nvSpPr>
        <p:spPr bwMode="auto">
          <a:xfrm>
            <a:off x="539552" y="1700808"/>
            <a:ext cx="87892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3600" b="1" dirty="0">
                <a:solidFill>
                  <a:srgbClr val="000000"/>
                </a:solidFill>
              </a:rPr>
              <a:t>けいれん</a:t>
            </a:r>
          </a:p>
        </p:txBody>
      </p:sp>
      <p:sp>
        <p:nvSpPr>
          <p:cNvPr id="5" name="テキスト ボックス 4"/>
          <p:cNvSpPr txBox="1"/>
          <p:nvPr/>
        </p:nvSpPr>
        <p:spPr>
          <a:xfrm>
            <a:off x="1738516" y="201019"/>
            <a:ext cx="5929828" cy="584775"/>
          </a:xfrm>
          <a:prstGeom prst="rect">
            <a:avLst/>
          </a:prstGeom>
          <a:noFill/>
          <a:ln w="25400" cmpd="sng">
            <a:solidFill>
              <a:srgbClr val="FF0000"/>
            </a:solidFill>
          </a:ln>
          <a:effectLst>
            <a:glow rad="101600">
              <a:schemeClr val="accent6">
                <a:satMod val="175000"/>
                <a:alpha val="40000"/>
              </a:schemeClr>
            </a:glow>
          </a:effectLst>
          <a:scene3d>
            <a:camera prst="orthographicFront"/>
            <a:lightRig rig="threePt" dir="t"/>
          </a:scene3d>
          <a:sp3d>
            <a:bevelT/>
          </a:sp3d>
        </p:spPr>
        <p:txBody>
          <a:bodyPr wrap="none">
            <a:spAutoFit/>
          </a:bodyPr>
          <a:lstStyle/>
          <a:p>
            <a:pPr>
              <a:defRPr/>
            </a:pPr>
            <a:r>
              <a:rPr lang="ja-JP" altLang="en-US" sz="3200" dirty="0">
                <a:solidFill>
                  <a:srgbClr val="000000"/>
                </a:solidFill>
                <a:latin typeface="Times"/>
              </a:rPr>
              <a:t>呼吸が悪くならないようにする</a:t>
            </a:r>
          </a:p>
        </p:txBody>
      </p:sp>
      <p:sp>
        <p:nvSpPr>
          <p:cNvPr id="6" name="テキスト ボックス 5"/>
          <p:cNvSpPr txBox="1"/>
          <p:nvPr/>
        </p:nvSpPr>
        <p:spPr>
          <a:xfrm>
            <a:off x="1907704" y="5013176"/>
            <a:ext cx="4698722" cy="584775"/>
          </a:xfrm>
          <a:prstGeom prst="rect">
            <a:avLst/>
          </a:prstGeom>
          <a:noFill/>
          <a:ln w="25400" cmpd="sng">
            <a:solidFill>
              <a:srgbClr val="FF0000"/>
            </a:solidFill>
          </a:ln>
          <a:effectLst>
            <a:glow rad="101600">
              <a:schemeClr val="accent2">
                <a:satMod val="175000"/>
                <a:alpha val="40000"/>
              </a:schemeClr>
            </a:glow>
          </a:effectLst>
        </p:spPr>
        <p:txBody>
          <a:bodyPr wrap="none">
            <a:spAutoFit/>
          </a:bodyPr>
          <a:lstStyle/>
          <a:p>
            <a:pPr>
              <a:defRPr/>
            </a:pPr>
            <a:r>
              <a:rPr lang="ja-JP" altLang="en-US" sz="3200" dirty="0">
                <a:solidFill>
                  <a:srgbClr val="000000"/>
                </a:solidFill>
                <a:latin typeface="Times"/>
              </a:rPr>
              <a:t>けがをしないようにする</a:t>
            </a:r>
          </a:p>
        </p:txBody>
      </p:sp>
      <p:sp>
        <p:nvSpPr>
          <p:cNvPr id="155657" name="テキスト ボックス 6"/>
          <p:cNvSpPr txBox="1">
            <a:spLocks noChangeArrowheads="1"/>
          </p:cNvSpPr>
          <p:nvPr/>
        </p:nvSpPr>
        <p:spPr bwMode="auto">
          <a:xfrm>
            <a:off x="2586038" y="3071813"/>
            <a:ext cx="2954337" cy="830262"/>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dirty="0"/>
              <a:t>発作中や発作後に嘔</a:t>
            </a:r>
            <a:endParaRPr lang="en-US" altLang="ja-JP" sz="2400" dirty="0"/>
          </a:p>
          <a:p>
            <a:pPr>
              <a:spcBef>
                <a:spcPct val="0"/>
              </a:spcBef>
              <a:buFontTx/>
              <a:buNone/>
            </a:pPr>
            <a:r>
              <a:rPr lang="ja-JP" altLang="en-US" sz="2400" dirty="0"/>
              <a:t>吐した物で窒息する</a:t>
            </a:r>
          </a:p>
        </p:txBody>
      </p:sp>
      <p:sp>
        <p:nvSpPr>
          <p:cNvPr id="155658" name="テキスト ボックス 7"/>
          <p:cNvSpPr txBox="1">
            <a:spLocks noChangeArrowheads="1"/>
          </p:cNvSpPr>
          <p:nvPr/>
        </p:nvSpPr>
        <p:spPr bwMode="auto">
          <a:xfrm>
            <a:off x="2584450" y="4027488"/>
            <a:ext cx="2928938" cy="830262"/>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dirty="0">
                <a:solidFill>
                  <a:srgbClr val="FF0000"/>
                </a:solidFill>
              </a:rPr>
              <a:t>発作</a:t>
            </a:r>
            <a:r>
              <a:rPr lang="ja-JP" altLang="en-US" sz="2400" dirty="0" smtClean="0">
                <a:solidFill>
                  <a:srgbClr val="FF0000"/>
                </a:solidFill>
              </a:rPr>
              <a:t>で</a:t>
            </a:r>
            <a:r>
              <a:rPr lang="en-US" altLang="ja-JP" sz="2400" dirty="0" smtClean="0">
                <a:solidFill>
                  <a:srgbClr val="FF0000"/>
                </a:solidFill>
              </a:rPr>
              <a:t>､</a:t>
            </a:r>
            <a:r>
              <a:rPr lang="ja-JP" altLang="en-US" sz="2400" dirty="0" smtClean="0">
                <a:solidFill>
                  <a:srgbClr val="FF0000"/>
                </a:solidFill>
              </a:rPr>
              <a:t>食物</a:t>
            </a:r>
            <a:r>
              <a:rPr lang="ja-JP" altLang="en-US" sz="2400" dirty="0">
                <a:solidFill>
                  <a:srgbClr val="FF0000"/>
                </a:solidFill>
              </a:rPr>
              <a:t>が</a:t>
            </a:r>
            <a:r>
              <a:rPr lang="en-US" altLang="ja-JP" sz="2400" dirty="0">
                <a:solidFill>
                  <a:srgbClr val="FF0000"/>
                </a:solidFill>
              </a:rPr>
              <a:t>､</a:t>
            </a:r>
            <a:r>
              <a:rPr lang="ja-JP" altLang="en-US" sz="2400" dirty="0">
                <a:solidFill>
                  <a:srgbClr val="FF0000"/>
                </a:solidFill>
              </a:rPr>
              <a:t>のど</a:t>
            </a:r>
            <a:endParaRPr lang="en-US" altLang="ja-JP" sz="2400" dirty="0">
              <a:solidFill>
                <a:srgbClr val="FF0000"/>
              </a:solidFill>
            </a:endParaRPr>
          </a:p>
          <a:p>
            <a:pPr>
              <a:spcBef>
                <a:spcPct val="0"/>
              </a:spcBef>
              <a:buFontTx/>
              <a:buNone/>
            </a:pPr>
            <a:r>
              <a:rPr lang="ja-JP" altLang="en-US" sz="2400" dirty="0">
                <a:solidFill>
                  <a:srgbClr val="FF0000"/>
                </a:solidFill>
              </a:rPr>
              <a:t>に詰まり窒息する</a:t>
            </a:r>
            <a:endParaRPr lang="en-US" altLang="ja-JP" sz="2400" dirty="0">
              <a:solidFill>
                <a:srgbClr val="FF0000"/>
              </a:solidFill>
            </a:endParaRPr>
          </a:p>
        </p:txBody>
      </p:sp>
      <p:sp>
        <p:nvSpPr>
          <p:cNvPr id="155659" name="テキスト ボックス 8"/>
          <p:cNvSpPr txBox="1">
            <a:spLocks noChangeArrowheads="1"/>
          </p:cNvSpPr>
          <p:nvPr/>
        </p:nvSpPr>
        <p:spPr bwMode="auto">
          <a:xfrm>
            <a:off x="2428875" y="1571625"/>
            <a:ext cx="4032250" cy="461963"/>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顎が引けて</a:t>
            </a:r>
            <a:r>
              <a:rPr lang="en-US" altLang="ja-JP" sz="2400">
                <a:solidFill>
                  <a:srgbClr val="000000"/>
                </a:solidFill>
              </a:rPr>
              <a:t>､</a:t>
            </a:r>
            <a:r>
              <a:rPr lang="ja-JP" altLang="en-US" sz="2400">
                <a:solidFill>
                  <a:srgbClr val="000000"/>
                </a:solidFill>
              </a:rPr>
              <a:t>のどが狭くなる</a:t>
            </a:r>
          </a:p>
        </p:txBody>
      </p:sp>
      <p:sp>
        <p:nvSpPr>
          <p:cNvPr id="155660" name="テキスト ボックス 9"/>
          <p:cNvSpPr txBox="1">
            <a:spLocks noChangeArrowheads="1"/>
          </p:cNvSpPr>
          <p:nvPr/>
        </p:nvSpPr>
        <p:spPr bwMode="auto">
          <a:xfrm>
            <a:off x="2573338" y="2170113"/>
            <a:ext cx="2955925" cy="830262"/>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発作の間に分泌物が</a:t>
            </a:r>
            <a:endParaRPr lang="en-US" altLang="ja-JP" sz="2400">
              <a:solidFill>
                <a:srgbClr val="000000"/>
              </a:solidFill>
            </a:endParaRPr>
          </a:p>
          <a:p>
            <a:pPr>
              <a:spcBef>
                <a:spcPct val="0"/>
              </a:spcBef>
              <a:buFontTx/>
              <a:buNone/>
            </a:pPr>
            <a:r>
              <a:rPr lang="ja-JP" altLang="en-US" sz="2400">
                <a:solidFill>
                  <a:srgbClr val="000000"/>
                </a:solidFill>
              </a:rPr>
              <a:t>のどにたまる</a:t>
            </a:r>
          </a:p>
        </p:txBody>
      </p:sp>
      <p:sp>
        <p:nvSpPr>
          <p:cNvPr id="11" name="円/楕円 10"/>
          <p:cNvSpPr/>
          <p:nvPr/>
        </p:nvSpPr>
        <p:spPr>
          <a:xfrm>
            <a:off x="199480" y="1428751"/>
            <a:ext cx="1348184" cy="2648322"/>
          </a:xfrm>
          <a:prstGeom prst="ellipse">
            <a:avLst/>
          </a:prstGeom>
          <a:noFill/>
          <a:ln w="57150" cmpd="dbl">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12" name="テキスト ボックス 11"/>
          <p:cNvSpPr txBox="1"/>
          <p:nvPr/>
        </p:nvSpPr>
        <p:spPr>
          <a:xfrm>
            <a:off x="1907704" y="5877272"/>
            <a:ext cx="5519460" cy="584775"/>
          </a:xfrm>
          <a:prstGeom prst="rect">
            <a:avLst/>
          </a:prstGeom>
          <a:noFill/>
          <a:ln w="25400" cmpd="sng">
            <a:solidFill>
              <a:srgbClr val="FF0000"/>
            </a:solidFill>
          </a:ln>
          <a:effectLst>
            <a:glow rad="101600">
              <a:schemeClr val="accent2">
                <a:satMod val="175000"/>
                <a:alpha val="40000"/>
              </a:schemeClr>
            </a:glow>
          </a:effectLst>
        </p:spPr>
        <p:txBody>
          <a:bodyPr wrap="none">
            <a:spAutoFit/>
          </a:bodyPr>
          <a:lstStyle/>
          <a:p>
            <a:pPr>
              <a:defRPr/>
            </a:pPr>
            <a:r>
              <a:rPr lang="ja-JP" altLang="en-US" sz="3200" dirty="0">
                <a:solidFill>
                  <a:srgbClr val="000000"/>
                </a:solidFill>
                <a:latin typeface="Times"/>
              </a:rPr>
              <a:t>発作が長引かないようにする</a:t>
            </a:r>
          </a:p>
        </p:txBody>
      </p:sp>
      <p:sp>
        <p:nvSpPr>
          <p:cNvPr id="155665" name="テキスト ボックス 12"/>
          <p:cNvSpPr txBox="1">
            <a:spLocks noChangeArrowheads="1"/>
          </p:cNvSpPr>
          <p:nvPr/>
        </p:nvSpPr>
        <p:spPr bwMode="auto">
          <a:xfrm>
            <a:off x="6715125" y="1962150"/>
            <a:ext cx="2236788"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a:solidFill>
                  <a:srgbClr val="000000"/>
                </a:solidFill>
              </a:rPr>
              <a:t>下顎の保持</a:t>
            </a:r>
          </a:p>
        </p:txBody>
      </p:sp>
      <p:sp>
        <p:nvSpPr>
          <p:cNvPr id="155666" name="テキスト ボックス 13"/>
          <p:cNvSpPr txBox="1">
            <a:spLocks noChangeArrowheads="1"/>
          </p:cNvSpPr>
          <p:nvPr/>
        </p:nvSpPr>
        <p:spPr bwMode="auto">
          <a:xfrm>
            <a:off x="6929438" y="2760663"/>
            <a:ext cx="141605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a:solidFill>
                  <a:srgbClr val="000000"/>
                </a:solidFill>
              </a:rPr>
              <a:t>側臥位</a:t>
            </a:r>
          </a:p>
        </p:txBody>
      </p:sp>
      <p:sp>
        <p:nvSpPr>
          <p:cNvPr id="155667" name="テキスト ボックス 14"/>
          <p:cNvSpPr txBox="1">
            <a:spLocks noChangeArrowheads="1"/>
          </p:cNvSpPr>
          <p:nvPr/>
        </p:nvSpPr>
        <p:spPr bwMode="auto">
          <a:xfrm>
            <a:off x="7000875" y="3546475"/>
            <a:ext cx="903288"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rPr>
              <a:t>吸引</a:t>
            </a:r>
          </a:p>
        </p:txBody>
      </p:sp>
      <p:sp>
        <p:nvSpPr>
          <p:cNvPr id="155668" name="テキスト ボックス 16"/>
          <p:cNvSpPr txBox="1">
            <a:spLocks noChangeArrowheads="1"/>
          </p:cNvSpPr>
          <p:nvPr/>
        </p:nvSpPr>
        <p:spPr bwMode="auto">
          <a:xfrm>
            <a:off x="6808788" y="4260850"/>
            <a:ext cx="1620837" cy="95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dirty="0">
                <a:solidFill>
                  <a:srgbClr val="0000FF"/>
                </a:solidFill>
              </a:rPr>
              <a:t>注意深い</a:t>
            </a:r>
            <a:endParaRPr lang="en-US" altLang="ja-JP" sz="2800" dirty="0">
              <a:solidFill>
                <a:srgbClr val="0000FF"/>
              </a:solidFill>
            </a:endParaRPr>
          </a:p>
          <a:p>
            <a:pPr>
              <a:spcBef>
                <a:spcPct val="0"/>
              </a:spcBef>
              <a:buFontTx/>
              <a:buNone/>
            </a:pPr>
            <a:r>
              <a:rPr lang="ja-JP" altLang="en-US" sz="2800" dirty="0">
                <a:solidFill>
                  <a:srgbClr val="0000FF"/>
                </a:solidFill>
              </a:rPr>
              <a:t>観察</a:t>
            </a:r>
            <a:endParaRPr lang="en-US" altLang="ja-JP" sz="2800" dirty="0">
              <a:solidFill>
                <a:srgbClr val="0000FF"/>
              </a:solidFill>
            </a:endParaRPr>
          </a:p>
        </p:txBody>
      </p:sp>
      <p:sp>
        <p:nvSpPr>
          <p:cNvPr id="155669" name="テキスト ボックス 18"/>
          <p:cNvSpPr txBox="1">
            <a:spLocks noChangeArrowheads="1"/>
          </p:cNvSpPr>
          <p:nvPr/>
        </p:nvSpPr>
        <p:spPr bwMode="auto">
          <a:xfrm>
            <a:off x="2000250" y="966788"/>
            <a:ext cx="4494213" cy="461962"/>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姿勢が崩れて呼吸が苦しくなる</a:t>
            </a:r>
          </a:p>
        </p:txBody>
      </p:sp>
      <p:sp>
        <p:nvSpPr>
          <p:cNvPr id="155670" name="テキスト ボックス 19"/>
          <p:cNvSpPr txBox="1">
            <a:spLocks noChangeArrowheads="1"/>
          </p:cNvSpPr>
          <p:nvPr/>
        </p:nvSpPr>
        <p:spPr bwMode="auto">
          <a:xfrm>
            <a:off x="6729413" y="1189038"/>
            <a:ext cx="223678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a:solidFill>
                  <a:srgbClr val="000000"/>
                </a:solidFill>
              </a:rPr>
              <a:t>姿勢の保持</a:t>
            </a:r>
          </a:p>
        </p:txBody>
      </p:sp>
      <p:cxnSp>
        <p:nvCxnSpPr>
          <p:cNvPr id="22" name="直線コネクタ 21"/>
          <p:cNvCxnSpPr>
            <a:stCxn id="155658" idx="3"/>
          </p:cNvCxnSpPr>
          <p:nvPr/>
        </p:nvCxnSpPr>
        <p:spPr>
          <a:xfrm>
            <a:off x="5513388" y="4441825"/>
            <a:ext cx="1273175" cy="2016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右矢印 3"/>
          <p:cNvSpPr/>
          <p:nvPr/>
        </p:nvSpPr>
        <p:spPr>
          <a:xfrm>
            <a:off x="1547664" y="2129758"/>
            <a:ext cx="624702" cy="1197595"/>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
          <p:cNvSpPr txBox="1">
            <a:spLocks noChangeArrowheads="1"/>
          </p:cNvSpPr>
          <p:nvPr/>
        </p:nvSpPr>
        <p:spPr bwMode="auto">
          <a:xfrm>
            <a:off x="8465760" y="6037818"/>
            <a:ext cx="407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a:t>F</a:t>
            </a:r>
            <a:r>
              <a:rPr lang="en-US" altLang="ja-JP" dirty="0" smtClean="0"/>
              <a:t>1</a:t>
            </a:r>
          </a:p>
        </p:txBody>
      </p:sp>
    </p:spTree>
    <p:extLst>
      <p:ext uri="{BB962C8B-B14F-4D97-AF65-F5344CB8AC3E}">
        <p14:creationId xmlns:p14="http://schemas.microsoft.com/office/powerpoint/2010/main" val="1761930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395536" y="146720"/>
            <a:ext cx="2662064" cy="762000"/>
          </a:xfrm>
          <a:ln w="12700">
            <a:solidFill>
              <a:srgbClr val="0000FF"/>
            </a:solidFill>
          </a:ln>
        </p:spPr>
        <p:txBody>
          <a:bodyPr anchor="ctr"/>
          <a:lstStyle/>
          <a:p>
            <a:r>
              <a:rPr lang="ja-JP" altLang="en-US" sz="3200" dirty="0">
                <a:solidFill>
                  <a:schemeClr val="tx1"/>
                </a:solidFill>
                <a:ea typeface="平成角ゴシック"/>
                <a:cs typeface="平成角ゴシック"/>
              </a:rPr>
              <a:t>筋緊張亢進</a:t>
            </a:r>
            <a:endParaRPr lang="ja-JP" altLang="en-US" sz="3200" dirty="0">
              <a:solidFill>
                <a:schemeClr val="tx1"/>
              </a:solidFill>
            </a:endParaRPr>
          </a:p>
        </p:txBody>
      </p:sp>
      <p:pic>
        <p:nvPicPr>
          <p:cNvPr id="1331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55" t="5375" r="9835" b="19365"/>
          <a:stretch/>
        </p:blipFill>
        <p:spPr bwMode="auto">
          <a:xfrm>
            <a:off x="3779912" y="620688"/>
            <a:ext cx="5112569"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円/楕円 1"/>
          <p:cNvSpPr/>
          <p:nvPr/>
        </p:nvSpPr>
        <p:spPr>
          <a:xfrm rot="20677909">
            <a:off x="7747567" y="2396457"/>
            <a:ext cx="271808" cy="648072"/>
          </a:xfrm>
          <a:prstGeom prst="ellips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13489" y="1724147"/>
            <a:ext cx="6579045" cy="4967514"/>
          </a:xfrm>
          <a:prstGeom prst="rect">
            <a:avLst/>
          </a:prstGeom>
          <a:noFill/>
        </p:spPr>
        <p:txBody>
          <a:bodyPr wrap="none" rtlCol="0">
            <a:spAutoFit/>
          </a:bodyPr>
          <a:lstStyle/>
          <a:p>
            <a:pPr>
              <a:lnSpc>
                <a:spcPct val="120000"/>
              </a:lnSpc>
            </a:pPr>
            <a:r>
              <a:rPr kumimoji="0" lang="ja-JP" altLang="en-US" sz="2400" dirty="0" smtClean="0">
                <a:latin typeface="ＭＳ Ｐゴシック" panose="020B0600070205080204" pitchFamily="50" charset="-128"/>
                <a:cs typeface="平成角ゴシック"/>
              </a:rPr>
              <a:t>・精神的要因</a:t>
            </a:r>
            <a:endParaRPr kumimoji="0" lang="en-US" altLang="ja-JP" sz="2400" dirty="0" smtClean="0">
              <a:latin typeface="ＭＳ Ｐゴシック" panose="020B0600070205080204" pitchFamily="50" charset="-128"/>
              <a:cs typeface="平成角ゴシック"/>
            </a:endParaRPr>
          </a:p>
          <a:p>
            <a:pPr>
              <a:lnSpc>
                <a:spcPct val="120000"/>
              </a:lnSpc>
            </a:pPr>
            <a:r>
              <a:rPr kumimoji="0" lang="ja-JP" altLang="en-US" sz="2400" dirty="0" smtClean="0">
                <a:latin typeface="ＭＳ Ｐゴシック" panose="020B0600070205080204" pitchFamily="50" charset="-128"/>
                <a:cs typeface="平成角ゴシック"/>
              </a:rPr>
              <a:t>　　興奮、ストレス</a:t>
            </a:r>
            <a:endParaRPr kumimoji="0" lang="en-US" altLang="ja-JP" sz="2400" dirty="0" smtClean="0">
              <a:latin typeface="ＭＳ Ｐゴシック" panose="020B0600070205080204" pitchFamily="50" charset="-128"/>
              <a:cs typeface="平成角ゴシック"/>
            </a:endParaRPr>
          </a:p>
          <a:p>
            <a:pPr>
              <a:lnSpc>
                <a:spcPct val="120000"/>
              </a:lnSpc>
            </a:pPr>
            <a:r>
              <a:rPr kumimoji="0" lang="ja-JP" altLang="en-US" sz="2400" dirty="0" smtClean="0">
                <a:latin typeface="ＭＳ Ｐゴシック" panose="020B0600070205080204" pitchFamily="50" charset="-128"/>
                <a:cs typeface="平成角ゴシック"/>
              </a:rPr>
              <a:t>　　不安、環境変化</a:t>
            </a:r>
            <a:endParaRPr kumimoji="0" lang="en-US" altLang="ja-JP" sz="2400" dirty="0" smtClean="0">
              <a:latin typeface="ＭＳ Ｐゴシック" panose="020B0600070205080204" pitchFamily="50" charset="-128"/>
              <a:cs typeface="平成角ゴシック"/>
            </a:endParaRPr>
          </a:p>
          <a:p>
            <a:pPr>
              <a:lnSpc>
                <a:spcPct val="120000"/>
              </a:lnSpc>
            </a:pPr>
            <a:r>
              <a:rPr kumimoji="0" lang="ja-JP" altLang="en-US" sz="2400" dirty="0" smtClean="0">
                <a:latin typeface="ＭＳ Ｐゴシック" panose="020B0600070205080204" pitchFamily="50" charset="-128"/>
                <a:cs typeface="平成角ゴシック"/>
              </a:rPr>
              <a:t>・痛み</a:t>
            </a:r>
            <a:endParaRPr kumimoji="0" lang="en-US" altLang="ja-JP" sz="2400" dirty="0">
              <a:latin typeface="ＭＳ Ｐゴシック" panose="020B0600070205080204" pitchFamily="50" charset="-128"/>
              <a:cs typeface="平成角ゴシック"/>
            </a:endParaRPr>
          </a:p>
          <a:p>
            <a:pPr>
              <a:lnSpc>
                <a:spcPct val="120000"/>
              </a:lnSpc>
            </a:pPr>
            <a:r>
              <a:rPr kumimoji="0" lang="ja-JP" altLang="en-US" sz="2400" dirty="0" smtClean="0">
                <a:latin typeface="ＭＳ Ｐゴシック" panose="020B0600070205080204" pitchFamily="50" charset="-128"/>
                <a:cs typeface="平成角ゴシック"/>
              </a:rPr>
              <a:t>　　歯</a:t>
            </a:r>
            <a:r>
              <a:rPr kumimoji="0" lang="en-US" altLang="ja-JP" sz="2400" dirty="0" smtClean="0">
                <a:latin typeface="ＭＳ Ｐゴシック" panose="020B0600070205080204" pitchFamily="50" charset="-128"/>
                <a:cs typeface="平成角ゴシック"/>
              </a:rPr>
              <a:t>､</a:t>
            </a:r>
            <a:r>
              <a:rPr kumimoji="0" lang="ja-JP" altLang="en-US" sz="2400" dirty="0" smtClean="0">
                <a:latin typeface="ＭＳ Ｐゴシック" panose="020B0600070205080204" pitchFamily="50" charset="-128"/>
                <a:cs typeface="平成角ゴシック"/>
              </a:rPr>
              <a:t>中耳炎</a:t>
            </a:r>
            <a:r>
              <a:rPr kumimoji="0" lang="en-US" altLang="ja-JP" sz="2400" dirty="0" smtClean="0">
                <a:latin typeface="ＭＳ Ｐゴシック" panose="020B0600070205080204" pitchFamily="50" charset="-128"/>
                <a:cs typeface="平成角ゴシック"/>
              </a:rPr>
              <a:t>､</a:t>
            </a:r>
            <a:r>
              <a:rPr kumimoji="0" lang="ja-JP" altLang="en-US" sz="2400" dirty="0" smtClean="0">
                <a:latin typeface="ＭＳ Ｐゴシック" panose="020B0600070205080204" pitchFamily="50" charset="-128"/>
                <a:cs typeface="平成角ゴシック"/>
              </a:rPr>
              <a:t>筋肉痛、</a:t>
            </a:r>
            <a:endParaRPr kumimoji="0" lang="en-US" altLang="ja-JP" sz="2400" dirty="0" smtClean="0">
              <a:latin typeface="ＭＳ Ｐゴシック" panose="020B0600070205080204" pitchFamily="50" charset="-128"/>
              <a:cs typeface="平成角ゴシック"/>
            </a:endParaRPr>
          </a:p>
          <a:p>
            <a:pPr>
              <a:lnSpc>
                <a:spcPct val="120000"/>
              </a:lnSpc>
            </a:pPr>
            <a:r>
              <a:rPr kumimoji="0" lang="ja-JP" altLang="en-US" sz="2400" dirty="0" smtClean="0">
                <a:latin typeface="ＭＳ Ｐゴシック" panose="020B0600070205080204" pitchFamily="50" charset="-128"/>
                <a:cs typeface="平成角ゴシック"/>
              </a:rPr>
              <a:t>　　関節痛、逆流性食道炎</a:t>
            </a:r>
            <a:r>
              <a:rPr kumimoji="0" lang="en-US" altLang="ja-JP" sz="2400" dirty="0" smtClean="0">
                <a:latin typeface="ＭＳ Ｐゴシック" panose="020B0600070205080204" pitchFamily="50" charset="-128"/>
                <a:cs typeface="平成角ゴシック"/>
              </a:rPr>
              <a:t>､</a:t>
            </a:r>
            <a:r>
              <a:rPr kumimoji="0" lang="ja-JP" altLang="en-US" sz="2400" dirty="0" smtClean="0">
                <a:latin typeface="ＭＳ Ｐゴシック" panose="020B0600070205080204" pitchFamily="50" charset="-128"/>
                <a:cs typeface="平成角ゴシック"/>
              </a:rPr>
              <a:t>腹痛、尿路結石、尿閉</a:t>
            </a:r>
            <a:endParaRPr kumimoji="0" lang="en-US" altLang="ja-JP" sz="2400" dirty="0">
              <a:latin typeface="ＭＳ Ｐゴシック" panose="020B0600070205080204" pitchFamily="50" charset="-128"/>
              <a:cs typeface="平成角ゴシック"/>
            </a:endParaRPr>
          </a:p>
          <a:p>
            <a:pPr>
              <a:lnSpc>
                <a:spcPct val="120000"/>
              </a:lnSpc>
            </a:pPr>
            <a:r>
              <a:rPr kumimoji="0" lang="ja-JP" altLang="en-US" sz="2400" dirty="0" smtClean="0">
                <a:latin typeface="ＭＳ Ｐゴシック" panose="020B0600070205080204" pitchFamily="50" charset="-128"/>
                <a:cs typeface="平成角ゴシック"/>
              </a:rPr>
              <a:t>・体調－発熱</a:t>
            </a:r>
            <a:r>
              <a:rPr kumimoji="0" lang="en-US" altLang="ja-JP" sz="2400" dirty="0" smtClean="0">
                <a:latin typeface="ＭＳ Ｐゴシック" panose="020B0600070205080204" pitchFamily="50" charset="-128"/>
                <a:cs typeface="平成角ゴシック"/>
              </a:rPr>
              <a:t>､</a:t>
            </a:r>
            <a:r>
              <a:rPr kumimoji="0" lang="ja-JP" altLang="en-US" sz="2400" dirty="0" smtClean="0">
                <a:latin typeface="ＭＳ Ｐゴシック" panose="020B0600070205080204" pitchFamily="50" charset="-128"/>
                <a:cs typeface="平成角ゴシック"/>
              </a:rPr>
              <a:t>感冒（かぜ）</a:t>
            </a:r>
            <a:r>
              <a:rPr kumimoji="0" lang="en-US" altLang="ja-JP" sz="2400" dirty="0" smtClean="0">
                <a:latin typeface="ＭＳ Ｐゴシック" panose="020B0600070205080204" pitchFamily="50" charset="-128"/>
                <a:cs typeface="平成角ゴシック"/>
              </a:rPr>
              <a:t>､</a:t>
            </a:r>
            <a:r>
              <a:rPr kumimoji="0" lang="ja-JP" altLang="en-US" sz="2400" dirty="0" smtClean="0">
                <a:latin typeface="ＭＳ Ｐゴシック" panose="020B0600070205080204" pitchFamily="50" charset="-128"/>
                <a:cs typeface="平成角ゴシック"/>
              </a:rPr>
              <a:t>感染症</a:t>
            </a:r>
            <a:endParaRPr kumimoji="0" lang="en-US" altLang="ja-JP" sz="2400" dirty="0" smtClean="0">
              <a:latin typeface="ＭＳ Ｐゴシック" panose="020B0600070205080204" pitchFamily="50" charset="-128"/>
              <a:cs typeface="平成角ゴシック"/>
            </a:endParaRPr>
          </a:p>
          <a:p>
            <a:pPr>
              <a:lnSpc>
                <a:spcPct val="120000"/>
              </a:lnSpc>
            </a:pPr>
            <a:r>
              <a:rPr kumimoji="0" lang="ja-JP" altLang="en-US" sz="2400" dirty="0" smtClean="0">
                <a:latin typeface="ＭＳ Ｐゴシック" panose="020B0600070205080204" pitchFamily="50" charset="-128"/>
                <a:cs typeface="平成角ゴシック"/>
              </a:rPr>
              <a:t>・呼吸の苦しさ</a:t>
            </a:r>
          </a:p>
          <a:p>
            <a:pPr>
              <a:lnSpc>
                <a:spcPct val="120000"/>
              </a:lnSpc>
            </a:pPr>
            <a:r>
              <a:rPr kumimoji="0" lang="ja-JP" altLang="en-US" sz="2400" dirty="0" smtClean="0">
                <a:latin typeface="ＭＳ Ｐゴシック" panose="020B0600070205080204" pitchFamily="50" charset="-128"/>
                <a:cs typeface="平成角ゴシック"/>
              </a:rPr>
              <a:t>・睡眠リズムの乱れ　　</a:t>
            </a:r>
            <a:endParaRPr kumimoji="0" lang="en-US" altLang="ja-JP" sz="2400" dirty="0" smtClean="0">
              <a:latin typeface="ＭＳ Ｐゴシック" panose="020B0600070205080204" pitchFamily="50" charset="-128"/>
              <a:cs typeface="平成角ゴシック"/>
            </a:endParaRPr>
          </a:p>
          <a:p>
            <a:pPr>
              <a:lnSpc>
                <a:spcPct val="120000"/>
              </a:lnSpc>
            </a:pPr>
            <a:r>
              <a:rPr kumimoji="0" lang="ja-JP" altLang="en-US" sz="2400" dirty="0" smtClean="0">
                <a:latin typeface="ＭＳ Ｐゴシック" panose="020B0600070205080204" pitchFamily="50" charset="-128"/>
                <a:cs typeface="平成角ゴシック"/>
              </a:rPr>
              <a:t>・月経　</a:t>
            </a:r>
            <a:endParaRPr kumimoji="0" lang="en-US" altLang="ja-JP" sz="2400" dirty="0" smtClean="0">
              <a:latin typeface="ＭＳ Ｐゴシック" panose="020B0600070205080204" pitchFamily="50" charset="-128"/>
              <a:cs typeface="平成角ゴシック"/>
            </a:endParaRPr>
          </a:p>
          <a:p>
            <a:pPr>
              <a:lnSpc>
                <a:spcPct val="120000"/>
              </a:lnSpc>
            </a:pPr>
            <a:r>
              <a:rPr kumimoji="0" lang="ja-JP" altLang="en-US" sz="2400" dirty="0" smtClean="0">
                <a:latin typeface="ＭＳ Ｐゴシック" panose="020B0600070205080204" pitchFamily="50" charset="-128"/>
                <a:cs typeface="平成角ゴシック"/>
              </a:rPr>
              <a:t>・気温変化　　など</a:t>
            </a:r>
          </a:p>
        </p:txBody>
      </p:sp>
      <p:sp>
        <p:nvSpPr>
          <p:cNvPr id="3" name="テキスト ボックス 2"/>
          <p:cNvSpPr txBox="1"/>
          <p:nvPr/>
        </p:nvSpPr>
        <p:spPr>
          <a:xfrm>
            <a:off x="395536" y="1124744"/>
            <a:ext cx="2949846" cy="523220"/>
          </a:xfrm>
          <a:prstGeom prst="rect">
            <a:avLst/>
          </a:prstGeom>
          <a:noFill/>
          <a:ln>
            <a:noFill/>
          </a:ln>
        </p:spPr>
        <p:txBody>
          <a:bodyPr wrap="none" rtlCol="0">
            <a:spAutoFit/>
          </a:bodyPr>
          <a:lstStyle/>
          <a:p>
            <a:r>
              <a:rPr kumimoji="1" lang="ja-JP" altLang="en-US" sz="2800" u="sng" dirty="0" smtClean="0">
                <a:solidFill>
                  <a:srgbClr val="0000FF"/>
                </a:solidFill>
              </a:rPr>
              <a:t>緊張を高める要因</a:t>
            </a:r>
            <a:endParaRPr kumimoji="1" lang="ja-JP" altLang="en-US" sz="2800" u="sng" dirty="0">
              <a:solidFill>
                <a:srgbClr val="0000FF"/>
              </a:solidFill>
            </a:endParaRPr>
          </a:p>
        </p:txBody>
      </p:sp>
      <p:sp>
        <p:nvSpPr>
          <p:cNvPr id="4" name="テキスト ボックス 3"/>
          <p:cNvSpPr txBox="1"/>
          <p:nvPr/>
        </p:nvSpPr>
        <p:spPr>
          <a:xfrm>
            <a:off x="4059868" y="188640"/>
            <a:ext cx="4400564" cy="461665"/>
          </a:xfrm>
          <a:prstGeom prst="rect">
            <a:avLst/>
          </a:prstGeom>
          <a:noFill/>
        </p:spPr>
        <p:txBody>
          <a:bodyPr wrap="none" rtlCol="0">
            <a:spAutoFit/>
          </a:bodyPr>
          <a:lstStyle/>
          <a:p>
            <a:r>
              <a:rPr kumimoji="1" lang="ja-JP" altLang="en-US" sz="2400" dirty="0" smtClean="0"/>
              <a:t>筋緊張亢進による、強いそり返り</a:t>
            </a:r>
            <a:endParaRPr kumimoji="1" lang="ja-JP" altLang="en-US" sz="2400" dirty="0"/>
          </a:p>
        </p:txBody>
      </p:sp>
      <p:sp>
        <p:nvSpPr>
          <p:cNvPr id="8" name="テキスト ボックス 1"/>
          <p:cNvSpPr txBox="1">
            <a:spLocks noChangeArrowheads="1"/>
          </p:cNvSpPr>
          <p:nvPr/>
        </p:nvSpPr>
        <p:spPr bwMode="auto">
          <a:xfrm>
            <a:off x="8465760" y="6037818"/>
            <a:ext cx="4475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G1</a:t>
            </a:r>
          </a:p>
        </p:txBody>
      </p:sp>
    </p:spTree>
    <p:extLst>
      <p:ext uri="{BB962C8B-B14F-4D97-AF65-F5344CB8AC3E}">
        <p14:creationId xmlns:p14="http://schemas.microsoft.com/office/powerpoint/2010/main" val="393189522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421704" y="2924944"/>
            <a:ext cx="8686800" cy="3816424"/>
          </a:xfrm>
        </p:spPr>
        <p:txBody>
          <a:bodyPr/>
          <a:lstStyle/>
          <a:p>
            <a:pPr algn="l"/>
            <a:r>
              <a:rPr kumimoji="0" lang="ja-JP" altLang="en-US" dirty="0">
                <a:latin typeface="平成角ゴシック"/>
                <a:ea typeface="平成角ゴシック"/>
                <a:cs typeface="平成角ゴシック"/>
              </a:rPr>
              <a:t>	</a:t>
            </a:r>
          </a:p>
          <a:p>
            <a:pPr algn="l">
              <a:lnSpc>
                <a:spcPct val="120000"/>
              </a:lnSpc>
            </a:pPr>
            <a:r>
              <a:rPr kumimoji="0" lang="en-US" altLang="ja-JP" dirty="0">
                <a:latin typeface="平成角ゴシック"/>
                <a:ea typeface="平成角ゴシック"/>
                <a:cs typeface="平成角ゴシック"/>
              </a:rPr>
              <a:t>1</a:t>
            </a:r>
            <a:r>
              <a:rPr kumimoji="0" lang="ja-JP" altLang="en-US" dirty="0">
                <a:latin typeface="平成角ゴシック"/>
                <a:ea typeface="平成角ゴシック"/>
                <a:cs typeface="平成角ゴシック"/>
              </a:rPr>
              <a:t>）悪循環を断つ</a:t>
            </a:r>
          </a:p>
          <a:p>
            <a:pPr algn="l">
              <a:lnSpc>
                <a:spcPct val="120000"/>
              </a:lnSpc>
            </a:pPr>
            <a:r>
              <a:rPr kumimoji="0" lang="en-US" altLang="ja-JP" dirty="0">
                <a:latin typeface="平成角ゴシック"/>
                <a:ea typeface="平成角ゴシック"/>
                <a:cs typeface="平成角ゴシック"/>
              </a:rPr>
              <a:t>2</a:t>
            </a:r>
            <a:r>
              <a:rPr kumimoji="0" lang="ja-JP" altLang="en-US" dirty="0">
                <a:latin typeface="平成角ゴシック"/>
                <a:ea typeface="平成角ゴシック"/>
                <a:cs typeface="平成角ゴシック"/>
              </a:rPr>
              <a:t>）原因／要因の検討とその除去</a:t>
            </a:r>
          </a:p>
          <a:p>
            <a:pPr algn="l">
              <a:lnSpc>
                <a:spcPct val="120000"/>
              </a:lnSpc>
            </a:pPr>
            <a:r>
              <a:rPr kumimoji="0" lang="en-US" altLang="ja-JP" dirty="0">
                <a:latin typeface="平成角ゴシック"/>
                <a:ea typeface="平成角ゴシック"/>
                <a:cs typeface="平成角ゴシック"/>
              </a:rPr>
              <a:t>3</a:t>
            </a:r>
            <a:r>
              <a:rPr kumimoji="0" lang="ja-JP" altLang="en-US" dirty="0">
                <a:latin typeface="平成角ゴシック"/>
                <a:ea typeface="平成角ゴシック"/>
                <a:cs typeface="平成角ゴシック"/>
              </a:rPr>
              <a:t>）リラクセーションのため</a:t>
            </a:r>
            <a:r>
              <a:rPr kumimoji="0" lang="ja-JP" altLang="en-US" dirty="0" smtClean="0">
                <a:latin typeface="平成角ゴシック"/>
                <a:ea typeface="平成角ゴシック"/>
                <a:cs typeface="平成角ゴシック"/>
              </a:rPr>
              <a:t>の姿勢調節</a:t>
            </a:r>
            <a:endParaRPr kumimoji="0" lang="en-US" altLang="ja-JP" dirty="0" smtClean="0">
              <a:latin typeface="平成角ゴシック"/>
              <a:ea typeface="平成角ゴシック"/>
              <a:cs typeface="平成角ゴシック"/>
            </a:endParaRPr>
          </a:p>
          <a:p>
            <a:pPr algn="l">
              <a:lnSpc>
                <a:spcPct val="120000"/>
              </a:lnSpc>
              <a:spcBef>
                <a:spcPts val="0"/>
              </a:spcBef>
            </a:pPr>
            <a:r>
              <a:rPr kumimoji="0" lang="ja-JP" altLang="en-US" dirty="0" smtClean="0">
                <a:latin typeface="平成角ゴシック"/>
                <a:ea typeface="平成角ゴシック"/>
                <a:cs typeface="平成角ゴシック"/>
              </a:rPr>
              <a:t>　　体をおこす、体を丸く曲げてあげるように抱っこか支える</a:t>
            </a:r>
            <a:endParaRPr kumimoji="0" lang="ja-JP" altLang="en-US" dirty="0">
              <a:latin typeface="平成角ゴシック"/>
              <a:ea typeface="平成角ゴシック"/>
              <a:cs typeface="平成角ゴシック"/>
            </a:endParaRPr>
          </a:p>
          <a:p>
            <a:pPr algn="l">
              <a:lnSpc>
                <a:spcPct val="120000"/>
              </a:lnSpc>
            </a:pPr>
            <a:r>
              <a:rPr kumimoji="0" lang="en-US" altLang="ja-JP" dirty="0">
                <a:latin typeface="平成角ゴシック"/>
                <a:ea typeface="平成角ゴシック"/>
                <a:cs typeface="平成角ゴシック"/>
              </a:rPr>
              <a:t>4</a:t>
            </a:r>
            <a:r>
              <a:rPr kumimoji="0" lang="ja-JP" altLang="en-US" dirty="0">
                <a:latin typeface="平成角ゴシック"/>
                <a:ea typeface="平成角ゴシック"/>
                <a:cs typeface="平成角ゴシック"/>
              </a:rPr>
              <a:t>）精神的（心理的）ケア</a:t>
            </a:r>
          </a:p>
          <a:p>
            <a:pPr algn="l">
              <a:lnSpc>
                <a:spcPct val="120000"/>
              </a:lnSpc>
            </a:pPr>
            <a:r>
              <a:rPr kumimoji="0" lang="en-US" altLang="ja-JP" dirty="0">
                <a:latin typeface="平成角ゴシック"/>
                <a:ea typeface="平成角ゴシック"/>
                <a:cs typeface="平成角ゴシック"/>
              </a:rPr>
              <a:t>5</a:t>
            </a:r>
            <a:r>
              <a:rPr kumimoji="0" lang="ja-JP" altLang="en-US" dirty="0">
                <a:latin typeface="平成角ゴシック"/>
                <a:ea typeface="平成角ゴシック"/>
                <a:cs typeface="平成角ゴシック"/>
              </a:rPr>
              <a:t>）</a:t>
            </a:r>
            <a:r>
              <a:rPr kumimoji="0" lang="ja-JP" altLang="en-US" dirty="0" smtClean="0">
                <a:latin typeface="平成角ゴシック"/>
                <a:ea typeface="平成角ゴシック"/>
                <a:cs typeface="平成角ゴシック"/>
              </a:rPr>
              <a:t>薬物治療－　筋緊張緩和薬、精神</a:t>
            </a:r>
            <a:r>
              <a:rPr kumimoji="0" lang="ja-JP" altLang="en-US" dirty="0">
                <a:latin typeface="平成角ゴシック"/>
                <a:ea typeface="平成角ゴシック"/>
                <a:cs typeface="平成角ゴシック"/>
              </a:rPr>
              <a:t>安定</a:t>
            </a:r>
            <a:r>
              <a:rPr kumimoji="0" lang="ja-JP" altLang="en-US" dirty="0" smtClean="0">
                <a:latin typeface="平成角ゴシック"/>
                <a:ea typeface="平成角ゴシック"/>
                <a:cs typeface="平成角ゴシック"/>
              </a:rPr>
              <a:t>薬、催眠剤</a:t>
            </a:r>
            <a:endParaRPr kumimoji="0" lang="ja-JP" altLang="en-US" dirty="0">
              <a:latin typeface="平成角ゴシック"/>
              <a:ea typeface="平成角ゴシック"/>
              <a:cs typeface="平成角ゴシック"/>
            </a:endParaRPr>
          </a:p>
          <a:p>
            <a:endParaRPr lang="en-US" altLang="ja-JP" sz="3200" dirty="0"/>
          </a:p>
        </p:txBody>
      </p:sp>
      <p:sp>
        <p:nvSpPr>
          <p:cNvPr id="5" name="テキスト ボックス 4"/>
          <p:cNvSpPr txBox="1"/>
          <p:nvPr/>
        </p:nvSpPr>
        <p:spPr>
          <a:xfrm>
            <a:off x="971600" y="1455167"/>
            <a:ext cx="1723549" cy="461665"/>
          </a:xfrm>
          <a:prstGeom prst="rect">
            <a:avLst/>
          </a:prstGeom>
          <a:noFill/>
          <a:ln>
            <a:solidFill>
              <a:schemeClr val="tx1"/>
            </a:solidFill>
          </a:ln>
        </p:spPr>
        <p:txBody>
          <a:bodyPr wrap="none" rtlCol="0">
            <a:spAutoFit/>
          </a:bodyPr>
          <a:lstStyle/>
          <a:p>
            <a:r>
              <a:rPr kumimoji="1" lang="ja-JP" altLang="en-US" sz="2400" dirty="0" smtClean="0"/>
              <a:t>筋緊張亢進</a:t>
            </a:r>
            <a:endParaRPr kumimoji="1" lang="ja-JP" altLang="en-US" sz="2400" dirty="0"/>
          </a:p>
        </p:txBody>
      </p:sp>
      <p:sp>
        <p:nvSpPr>
          <p:cNvPr id="6" name="テキスト ボックス 5"/>
          <p:cNvSpPr txBox="1"/>
          <p:nvPr/>
        </p:nvSpPr>
        <p:spPr>
          <a:xfrm>
            <a:off x="3203848" y="779220"/>
            <a:ext cx="2185214" cy="1569660"/>
          </a:xfrm>
          <a:prstGeom prst="rect">
            <a:avLst/>
          </a:prstGeom>
          <a:noFill/>
          <a:ln>
            <a:solidFill>
              <a:schemeClr val="tx1"/>
            </a:solidFill>
          </a:ln>
        </p:spPr>
        <p:txBody>
          <a:bodyPr wrap="none" rtlCol="0">
            <a:spAutoFit/>
          </a:bodyPr>
          <a:lstStyle/>
          <a:p>
            <a:r>
              <a:rPr kumimoji="1" lang="ja-JP" altLang="en-US" sz="2400" dirty="0" smtClean="0"/>
              <a:t>発熱・呼吸障害</a:t>
            </a:r>
            <a:endParaRPr kumimoji="1" lang="en-US" altLang="ja-JP" sz="2400" dirty="0" smtClean="0"/>
          </a:p>
          <a:p>
            <a:r>
              <a:rPr kumimoji="1" lang="ja-JP" altLang="en-US" sz="2400" dirty="0" smtClean="0"/>
              <a:t>胃食道逆流</a:t>
            </a:r>
            <a:endParaRPr kumimoji="1" lang="en-US" altLang="ja-JP" sz="2400" dirty="0" smtClean="0"/>
          </a:p>
          <a:p>
            <a:r>
              <a:rPr kumimoji="1" lang="ja-JP" altLang="en-US" sz="2400" dirty="0" smtClean="0"/>
              <a:t>筋肉痛</a:t>
            </a:r>
            <a:endParaRPr kumimoji="1" lang="en-US" altLang="ja-JP" sz="2400" dirty="0" smtClean="0"/>
          </a:p>
          <a:p>
            <a:r>
              <a:rPr kumimoji="1" lang="ja-JP" altLang="en-US" sz="2400" dirty="0" smtClean="0"/>
              <a:t>不眠・ストレス</a:t>
            </a:r>
            <a:endParaRPr kumimoji="1" lang="en-US" altLang="ja-JP" sz="2400" dirty="0" smtClean="0"/>
          </a:p>
        </p:txBody>
      </p:sp>
      <p:sp>
        <p:nvSpPr>
          <p:cNvPr id="7" name="テキスト ボックス 6"/>
          <p:cNvSpPr txBox="1"/>
          <p:nvPr/>
        </p:nvSpPr>
        <p:spPr>
          <a:xfrm>
            <a:off x="5893118" y="1229851"/>
            <a:ext cx="2031325" cy="830997"/>
          </a:xfrm>
          <a:prstGeom prst="rect">
            <a:avLst/>
          </a:prstGeom>
          <a:noFill/>
          <a:ln>
            <a:solidFill>
              <a:schemeClr val="tx1"/>
            </a:solidFill>
          </a:ln>
        </p:spPr>
        <p:txBody>
          <a:bodyPr wrap="none" rtlCol="0">
            <a:spAutoFit/>
          </a:bodyPr>
          <a:lstStyle/>
          <a:p>
            <a:r>
              <a:rPr kumimoji="1" lang="ja-JP" altLang="en-US" sz="2400" dirty="0" smtClean="0"/>
              <a:t>筋緊張亢進の</a:t>
            </a:r>
            <a:endParaRPr kumimoji="1" lang="en-US" altLang="ja-JP" sz="2400" dirty="0" smtClean="0"/>
          </a:p>
          <a:p>
            <a:r>
              <a:rPr kumimoji="1" lang="ja-JP" altLang="en-US" sz="2400" dirty="0" smtClean="0"/>
              <a:t>悪化</a:t>
            </a:r>
            <a:endParaRPr kumimoji="1" lang="ja-JP" altLang="en-US" sz="2400" dirty="0"/>
          </a:p>
        </p:txBody>
      </p:sp>
      <p:sp>
        <p:nvSpPr>
          <p:cNvPr id="8" name="右矢印 7"/>
          <p:cNvSpPr/>
          <p:nvPr/>
        </p:nvSpPr>
        <p:spPr>
          <a:xfrm>
            <a:off x="2771800" y="1541982"/>
            <a:ext cx="432048" cy="230834"/>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5446606" y="1537514"/>
            <a:ext cx="432048" cy="230834"/>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765447" y="159023"/>
            <a:ext cx="3235181" cy="523220"/>
          </a:xfrm>
          <a:prstGeom prst="rect">
            <a:avLst/>
          </a:prstGeom>
          <a:noFill/>
        </p:spPr>
        <p:txBody>
          <a:bodyPr wrap="none" rtlCol="0">
            <a:spAutoFit/>
          </a:bodyPr>
          <a:lstStyle/>
          <a:p>
            <a:r>
              <a:rPr kumimoji="1" lang="ja-JP" altLang="en-US" sz="2800" dirty="0" smtClean="0">
                <a:solidFill>
                  <a:srgbClr val="FF0000"/>
                </a:solidFill>
              </a:rPr>
              <a:t>悪循環になりやすい</a:t>
            </a:r>
            <a:endParaRPr kumimoji="1" lang="ja-JP" altLang="en-US" sz="2800" dirty="0">
              <a:solidFill>
                <a:srgbClr val="FF0000"/>
              </a:solidFill>
            </a:endParaRPr>
          </a:p>
        </p:txBody>
      </p:sp>
      <p:sp>
        <p:nvSpPr>
          <p:cNvPr id="10" name="テキスト ボックス 9"/>
          <p:cNvSpPr txBox="1"/>
          <p:nvPr/>
        </p:nvSpPr>
        <p:spPr>
          <a:xfrm flipH="1">
            <a:off x="590222" y="2545740"/>
            <a:ext cx="983610" cy="523220"/>
          </a:xfrm>
          <a:prstGeom prst="rect">
            <a:avLst/>
          </a:prstGeom>
          <a:noFill/>
          <a:ln w="28575" cmpd="dbl">
            <a:solidFill>
              <a:srgbClr val="0000FF"/>
            </a:solidFill>
          </a:ln>
        </p:spPr>
        <p:txBody>
          <a:bodyPr wrap="square" rtlCol="0">
            <a:spAutoFit/>
          </a:bodyPr>
          <a:lstStyle/>
          <a:p>
            <a:r>
              <a:rPr kumimoji="1" lang="ja-JP" altLang="en-US" sz="2800" dirty="0" smtClean="0"/>
              <a:t>対策</a:t>
            </a:r>
            <a:endParaRPr kumimoji="1" lang="ja-JP" altLang="en-US" sz="2800" dirty="0"/>
          </a:p>
        </p:txBody>
      </p:sp>
      <p:sp>
        <p:nvSpPr>
          <p:cNvPr id="12" name="テキスト ボックス 1"/>
          <p:cNvSpPr txBox="1">
            <a:spLocks noChangeArrowheads="1"/>
          </p:cNvSpPr>
          <p:nvPr/>
        </p:nvSpPr>
        <p:spPr bwMode="auto">
          <a:xfrm>
            <a:off x="8465760" y="6037818"/>
            <a:ext cx="5004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G2 </a:t>
            </a:r>
          </a:p>
          <a:p>
            <a:pPr eaLnBrk="1" hangingPunct="1"/>
            <a:endParaRPr lang="en-US" altLang="ja-JP" dirty="0" smtClean="0"/>
          </a:p>
        </p:txBody>
      </p:sp>
    </p:spTree>
    <p:extLst>
      <p:ext uri="{BB962C8B-B14F-4D97-AF65-F5344CB8AC3E}">
        <p14:creationId xmlns:p14="http://schemas.microsoft.com/office/powerpoint/2010/main" val="355051205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テキスト ボックス 3"/>
          <p:cNvSpPr txBox="1">
            <a:spLocks noChangeArrowheads="1"/>
          </p:cNvSpPr>
          <p:nvPr/>
        </p:nvSpPr>
        <p:spPr bwMode="auto">
          <a:xfrm>
            <a:off x="395288" y="1343025"/>
            <a:ext cx="115252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3600">
                <a:solidFill>
                  <a:srgbClr val="000000"/>
                </a:solidFill>
                <a:latin typeface="ＭＳ ゴシック" panose="020B0609070205080204" pitchFamily="49" charset="-128"/>
                <a:ea typeface="ＭＳ ゴシック" panose="020B0609070205080204" pitchFamily="49" charset="-128"/>
              </a:rPr>
              <a:t>緊張</a:t>
            </a:r>
          </a:p>
        </p:txBody>
      </p:sp>
      <p:sp>
        <p:nvSpPr>
          <p:cNvPr id="236547" name="テキスト ボックス 4"/>
          <p:cNvSpPr txBox="1">
            <a:spLocks noChangeArrowheads="1"/>
          </p:cNvSpPr>
          <p:nvPr/>
        </p:nvSpPr>
        <p:spPr bwMode="auto">
          <a:xfrm>
            <a:off x="2916238" y="476250"/>
            <a:ext cx="2514600"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のど が狭くなる</a:t>
            </a:r>
          </a:p>
        </p:txBody>
      </p:sp>
      <p:sp>
        <p:nvSpPr>
          <p:cNvPr id="236548" name="テキスト ボックス 5"/>
          <p:cNvSpPr txBox="1">
            <a:spLocks noChangeArrowheads="1"/>
          </p:cNvSpPr>
          <p:nvPr/>
        </p:nvSpPr>
        <p:spPr bwMode="auto">
          <a:xfrm>
            <a:off x="2916238" y="1370013"/>
            <a:ext cx="2555875"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気管 が狭くなる</a:t>
            </a:r>
          </a:p>
        </p:txBody>
      </p:sp>
      <p:sp>
        <p:nvSpPr>
          <p:cNvPr id="236549" name="テキスト ボックス 6"/>
          <p:cNvSpPr txBox="1">
            <a:spLocks noChangeArrowheads="1"/>
          </p:cNvSpPr>
          <p:nvPr/>
        </p:nvSpPr>
        <p:spPr bwMode="auto">
          <a:xfrm>
            <a:off x="2987675" y="2205038"/>
            <a:ext cx="2284413" cy="954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胸が動かない</a:t>
            </a:r>
            <a:endParaRPr lang="en-US" altLang="ja-JP" sz="2800">
              <a:solidFill>
                <a:srgbClr val="000000"/>
              </a:solidFill>
              <a:ea typeface="ＭＳ Ｐゴシック" panose="020B0600070205080204" pitchFamily="50" charset="-128"/>
            </a:endParaRPr>
          </a:p>
          <a:p>
            <a:pPr>
              <a:spcBef>
                <a:spcPct val="0"/>
              </a:spcBef>
              <a:buFontTx/>
              <a:buNone/>
            </a:pPr>
            <a:r>
              <a:rPr lang="ja-JP" altLang="en-US" sz="2800">
                <a:solidFill>
                  <a:srgbClr val="000000"/>
                </a:solidFill>
                <a:ea typeface="ＭＳ Ｐゴシック" panose="020B0600070205080204" pitchFamily="50" charset="-128"/>
              </a:rPr>
              <a:t>　拡がらない</a:t>
            </a:r>
          </a:p>
        </p:txBody>
      </p:sp>
      <p:sp>
        <p:nvSpPr>
          <p:cNvPr id="8" name="右矢印 7"/>
          <p:cNvSpPr/>
          <p:nvPr/>
        </p:nvSpPr>
        <p:spPr>
          <a:xfrm>
            <a:off x="1979613" y="1341438"/>
            <a:ext cx="431800" cy="647700"/>
          </a:xfrm>
          <a:prstGeom prst="rightArrow">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9" name="右矢印 8"/>
          <p:cNvSpPr/>
          <p:nvPr/>
        </p:nvSpPr>
        <p:spPr>
          <a:xfrm>
            <a:off x="6227763" y="1268413"/>
            <a:ext cx="431800" cy="647700"/>
          </a:xfrm>
          <a:prstGeom prst="rightArrow">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236552" name="テキスト ボックス 9"/>
          <p:cNvSpPr txBox="1">
            <a:spLocks noChangeArrowheads="1"/>
          </p:cNvSpPr>
          <p:nvPr/>
        </p:nvSpPr>
        <p:spPr bwMode="auto">
          <a:xfrm>
            <a:off x="7092950" y="1052513"/>
            <a:ext cx="1655763" cy="1077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a:solidFill>
                  <a:srgbClr val="000000"/>
                </a:solidFill>
                <a:latin typeface="ＭＳ ゴシック" panose="020B0609070205080204" pitchFamily="49" charset="-128"/>
                <a:ea typeface="ＭＳ ゴシック" panose="020B0609070205080204" pitchFamily="49" charset="-128"/>
              </a:rPr>
              <a:t>呼吸が</a:t>
            </a:r>
            <a:endParaRPr lang="en-US" altLang="ja-JP">
              <a:solidFill>
                <a:srgbClr val="000000"/>
              </a:solidFill>
              <a:latin typeface="ＭＳ ゴシック" panose="020B0609070205080204" pitchFamily="49" charset="-128"/>
              <a:ea typeface="ＭＳ ゴシック" panose="020B0609070205080204" pitchFamily="49" charset="-128"/>
            </a:endParaRPr>
          </a:p>
          <a:p>
            <a:pPr>
              <a:spcBef>
                <a:spcPct val="0"/>
              </a:spcBef>
              <a:buFontTx/>
              <a:buNone/>
            </a:pPr>
            <a:r>
              <a:rPr lang="ja-JP" altLang="en-US">
                <a:solidFill>
                  <a:srgbClr val="000000"/>
                </a:solidFill>
                <a:latin typeface="ＭＳ ゴシック" panose="020B0609070205080204" pitchFamily="49" charset="-128"/>
                <a:ea typeface="ＭＳ ゴシック" panose="020B0609070205080204" pitchFamily="49" charset="-128"/>
              </a:rPr>
              <a:t>苦しい</a:t>
            </a:r>
          </a:p>
        </p:txBody>
      </p:sp>
      <p:sp>
        <p:nvSpPr>
          <p:cNvPr id="236553" name="テキスト ボックス 10"/>
          <p:cNvSpPr txBox="1">
            <a:spLocks noChangeArrowheads="1"/>
          </p:cNvSpPr>
          <p:nvPr/>
        </p:nvSpPr>
        <p:spPr bwMode="auto">
          <a:xfrm>
            <a:off x="539750" y="4125913"/>
            <a:ext cx="100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u="sng">
                <a:solidFill>
                  <a:srgbClr val="000000"/>
                </a:solidFill>
                <a:ea typeface="ＭＳ Ｐゴシック" panose="020B0600070205080204" pitchFamily="50" charset="-128"/>
              </a:rPr>
              <a:t>対応</a:t>
            </a:r>
          </a:p>
        </p:txBody>
      </p:sp>
      <p:sp>
        <p:nvSpPr>
          <p:cNvPr id="236554" name="テキスト ボックス 11"/>
          <p:cNvSpPr txBox="1">
            <a:spLocks noChangeArrowheads="1"/>
          </p:cNvSpPr>
          <p:nvPr/>
        </p:nvSpPr>
        <p:spPr bwMode="auto">
          <a:xfrm>
            <a:off x="1976438" y="3917950"/>
            <a:ext cx="54832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・リラックスさせる</a:t>
            </a:r>
            <a:endParaRPr lang="en-US" altLang="ja-JP" sz="2800">
              <a:solidFill>
                <a:srgbClr val="000000"/>
              </a:solidFill>
              <a:ea typeface="ＭＳ Ｐゴシック" panose="020B0600070205080204" pitchFamily="50" charset="-128"/>
            </a:endParaRPr>
          </a:p>
          <a:p>
            <a:pPr>
              <a:spcBef>
                <a:spcPct val="0"/>
              </a:spcBef>
              <a:buFontTx/>
              <a:buNone/>
            </a:pPr>
            <a:r>
              <a:rPr lang="ja-JP" altLang="en-US" sz="2800">
                <a:solidFill>
                  <a:srgbClr val="000000"/>
                </a:solidFill>
                <a:ea typeface="ＭＳ Ｐゴシック" panose="020B0600070205080204" pitchFamily="50" charset="-128"/>
              </a:rPr>
              <a:t>・体を丸くさせ（屈曲させ）そり返りを</a:t>
            </a:r>
            <a:endParaRPr lang="en-US" altLang="ja-JP" sz="2800">
              <a:solidFill>
                <a:srgbClr val="000000"/>
              </a:solidFill>
              <a:ea typeface="ＭＳ Ｐゴシック" panose="020B0600070205080204" pitchFamily="50" charset="-128"/>
            </a:endParaRPr>
          </a:p>
          <a:p>
            <a:pPr>
              <a:spcBef>
                <a:spcPct val="0"/>
              </a:spcBef>
              <a:buFontTx/>
              <a:buNone/>
            </a:pPr>
            <a:r>
              <a:rPr lang="ja-JP" altLang="en-US" sz="2800">
                <a:solidFill>
                  <a:srgbClr val="000000"/>
                </a:solidFill>
                <a:ea typeface="ＭＳ Ｐゴシック" panose="020B0600070205080204" pitchFamily="50" charset="-128"/>
              </a:rPr>
              <a:t>　和らげる</a:t>
            </a:r>
            <a:endParaRPr lang="en-US" altLang="ja-JP" sz="2800">
              <a:solidFill>
                <a:srgbClr val="000000"/>
              </a:solidFill>
              <a:ea typeface="ＭＳ Ｐゴシック" panose="020B0600070205080204" pitchFamily="50" charset="-128"/>
            </a:endParaRPr>
          </a:p>
          <a:p>
            <a:pPr>
              <a:spcBef>
                <a:spcPct val="0"/>
              </a:spcBef>
              <a:buFontTx/>
              <a:buNone/>
            </a:pPr>
            <a:r>
              <a:rPr lang="ja-JP" altLang="en-US" sz="2800">
                <a:solidFill>
                  <a:srgbClr val="000000"/>
                </a:solidFill>
                <a:ea typeface="ＭＳ Ｐゴシック" panose="020B0600070205080204" pitchFamily="50" charset="-128"/>
              </a:rPr>
              <a:t>・顎を前に出して、のどを拡げる</a:t>
            </a:r>
            <a:endParaRPr lang="en-US" altLang="ja-JP" sz="2800">
              <a:solidFill>
                <a:srgbClr val="000000"/>
              </a:solidFill>
              <a:ea typeface="ＭＳ Ｐゴシック" panose="020B0600070205080204" pitchFamily="50" charset="-128"/>
            </a:endParaRPr>
          </a:p>
          <a:p>
            <a:pPr>
              <a:spcBef>
                <a:spcPct val="0"/>
              </a:spcBef>
              <a:buFontTx/>
              <a:buNone/>
            </a:pPr>
            <a:r>
              <a:rPr lang="ja-JP" altLang="en-US" sz="2800">
                <a:solidFill>
                  <a:srgbClr val="000000"/>
                </a:solidFill>
                <a:ea typeface="ＭＳ Ｐゴシック" panose="020B0600070205080204" pitchFamily="50" charset="-128"/>
              </a:rPr>
              <a:t>・痰がひっかかっている時は</a:t>
            </a:r>
            <a:r>
              <a:rPr lang="en-US" altLang="ja-JP" sz="2800">
                <a:solidFill>
                  <a:srgbClr val="000000"/>
                </a:solidFill>
                <a:ea typeface="ＭＳ Ｐゴシック" panose="020B0600070205080204" pitchFamily="50" charset="-128"/>
              </a:rPr>
              <a:t>､</a:t>
            </a:r>
            <a:r>
              <a:rPr lang="ja-JP" altLang="en-US" sz="2800">
                <a:solidFill>
                  <a:srgbClr val="000000"/>
                </a:solidFill>
                <a:ea typeface="ＭＳ Ｐゴシック" panose="020B0600070205080204" pitchFamily="50" charset="-128"/>
              </a:rPr>
              <a:t>吸入</a:t>
            </a:r>
            <a:endParaRPr lang="en-US" altLang="ja-JP" sz="2800">
              <a:solidFill>
                <a:srgbClr val="000000"/>
              </a:solidFill>
              <a:ea typeface="ＭＳ Ｐゴシック" panose="020B0600070205080204" pitchFamily="50" charset="-128"/>
            </a:endParaRPr>
          </a:p>
        </p:txBody>
      </p:sp>
      <p:sp>
        <p:nvSpPr>
          <p:cNvPr id="11" name="テキスト ボックス 1"/>
          <p:cNvSpPr txBox="1">
            <a:spLocks noChangeArrowheads="1"/>
          </p:cNvSpPr>
          <p:nvPr/>
        </p:nvSpPr>
        <p:spPr bwMode="auto">
          <a:xfrm>
            <a:off x="8465760" y="6037818"/>
            <a:ext cx="5004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G3 </a:t>
            </a:r>
          </a:p>
        </p:txBody>
      </p:sp>
    </p:spTree>
    <p:extLst>
      <p:ext uri="{BB962C8B-B14F-4D97-AF65-F5344CB8AC3E}">
        <p14:creationId xmlns:p14="http://schemas.microsoft.com/office/powerpoint/2010/main" val="209145036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714" t="8566" r="4372" b="11877"/>
          <a:stretch/>
        </p:blipFill>
        <p:spPr bwMode="auto">
          <a:xfrm>
            <a:off x="4773235" y="95423"/>
            <a:ext cx="3591307" cy="62812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8" name="Line 4"/>
          <p:cNvSpPr>
            <a:spLocks noChangeShapeType="1"/>
          </p:cNvSpPr>
          <p:nvPr/>
        </p:nvSpPr>
        <p:spPr bwMode="auto">
          <a:xfrm flipV="1">
            <a:off x="3707904" y="735142"/>
            <a:ext cx="2448272" cy="401241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latin typeface="Arial" panose="020B0604020202020204" pitchFamily="34" charset="0"/>
            </a:endParaRPr>
          </a:p>
        </p:txBody>
      </p:sp>
      <p:sp>
        <p:nvSpPr>
          <p:cNvPr id="6149" name="Text Box 5"/>
          <p:cNvSpPr txBox="1">
            <a:spLocks noChangeArrowheads="1"/>
          </p:cNvSpPr>
          <p:nvPr/>
        </p:nvSpPr>
        <p:spPr bwMode="auto">
          <a:xfrm>
            <a:off x="2750381" y="4777114"/>
            <a:ext cx="2294218" cy="58477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200" dirty="0">
                <a:solidFill>
                  <a:srgbClr val="0000FF"/>
                </a:solidFill>
                <a:latin typeface="+mj-ea"/>
                <a:ea typeface="+mj-ea"/>
                <a:cs typeface="Osaka"/>
              </a:rPr>
              <a:t>Ｖ</a:t>
            </a:r>
            <a:r>
              <a:rPr lang="en-US" altLang="ja-JP" sz="3200" dirty="0">
                <a:solidFill>
                  <a:srgbClr val="0000FF"/>
                </a:solidFill>
                <a:latin typeface="+mj-ea"/>
                <a:ea typeface="+mj-ea"/>
                <a:cs typeface="Osaka"/>
              </a:rPr>
              <a:t>-</a:t>
            </a:r>
            <a:r>
              <a:rPr lang="ja-JP" altLang="en-US" sz="3200" dirty="0">
                <a:solidFill>
                  <a:srgbClr val="0000FF"/>
                </a:solidFill>
                <a:latin typeface="+mj-ea"/>
                <a:ea typeface="+mj-ea"/>
                <a:cs typeface="Osaka"/>
              </a:rPr>
              <a:t>Ｐシャント</a:t>
            </a:r>
          </a:p>
        </p:txBody>
      </p:sp>
      <p:sp>
        <p:nvSpPr>
          <p:cNvPr id="6150" name="Text Box 6"/>
          <p:cNvSpPr txBox="1">
            <a:spLocks noChangeArrowheads="1"/>
          </p:cNvSpPr>
          <p:nvPr/>
        </p:nvSpPr>
        <p:spPr bwMode="auto">
          <a:xfrm>
            <a:off x="134058" y="1973158"/>
            <a:ext cx="469551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dirty="0">
                <a:latin typeface="Times" panose="02020603050405020304" pitchFamily="18" charset="0"/>
              </a:rPr>
              <a:t>最近は磁気で外から圧を</a:t>
            </a:r>
            <a:r>
              <a:rPr lang="ja-JP" altLang="en-US" sz="2800" dirty="0" smtClean="0">
                <a:latin typeface="Times" panose="02020603050405020304" pitchFamily="18" charset="0"/>
              </a:rPr>
              <a:t>調節</a:t>
            </a:r>
            <a:endParaRPr lang="en-US" altLang="ja-JP" sz="2800" dirty="0" smtClean="0">
              <a:latin typeface="Times" panose="02020603050405020304" pitchFamily="18" charset="0"/>
            </a:endParaRPr>
          </a:p>
          <a:p>
            <a:r>
              <a:rPr lang="ja-JP" altLang="en-US" sz="2800" dirty="0" smtClean="0">
                <a:latin typeface="Times" panose="02020603050405020304" pitchFamily="18" charset="0"/>
              </a:rPr>
              <a:t>するバルブ</a:t>
            </a:r>
            <a:r>
              <a:rPr lang="ja-JP" altLang="en-US" sz="2800" dirty="0">
                <a:latin typeface="Times" panose="02020603050405020304" pitchFamily="18" charset="0"/>
              </a:rPr>
              <a:t>が用いられる　</a:t>
            </a:r>
            <a:endParaRPr lang="en-US" altLang="ja-JP" sz="2800" dirty="0" smtClean="0">
              <a:latin typeface="Times" panose="02020603050405020304" pitchFamily="18" charset="0"/>
            </a:endParaRPr>
          </a:p>
          <a:p>
            <a:r>
              <a:rPr lang="ja-JP" altLang="en-US" sz="2800" b="1" dirty="0" smtClean="0">
                <a:latin typeface="Times" panose="02020603050405020304" pitchFamily="18" charset="0"/>
              </a:rPr>
              <a:t>→</a:t>
            </a:r>
            <a:r>
              <a:rPr lang="ja-JP" altLang="en-US" sz="2800" dirty="0">
                <a:latin typeface="Times" panose="02020603050405020304" pitchFamily="18" charset="0"/>
              </a:rPr>
              <a:t>　</a:t>
            </a:r>
            <a:r>
              <a:rPr lang="ja-JP" altLang="en-US" sz="2800" dirty="0" smtClean="0">
                <a:latin typeface="Times" panose="02020603050405020304" pitchFamily="18" charset="0"/>
              </a:rPr>
              <a:t>強い磁場</a:t>
            </a:r>
            <a:r>
              <a:rPr lang="ja-JP" altLang="en-US" sz="2800" dirty="0">
                <a:latin typeface="Times" panose="02020603050405020304" pitchFamily="18" charset="0"/>
              </a:rPr>
              <a:t>に</a:t>
            </a:r>
            <a:r>
              <a:rPr lang="ja-JP" altLang="en-US" sz="2800" dirty="0" smtClean="0">
                <a:latin typeface="Times" panose="02020603050405020304" pitchFamily="18" charset="0"/>
              </a:rPr>
              <a:t>近づけない</a:t>
            </a:r>
            <a:endParaRPr lang="en-US" altLang="ja-JP" sz="2800" dirty="0" smtClean="0">
              <a:latin typeface="Times" panose="02020603050405020304" pitchFamily="18" charset="0"/>
            </a:endParaRPr>
          </a:p>
          <a:p>
            <a:r>
              <a:rPr lang="ja-JP" altLang="en-US" sz="2800" dirty="0" smtClean="0">
                <a:latin typeface="Times" panose="02020603050405020304" pitchFamily="18" charset="0"/>
              </a:rPr>
              <a:t>ように注意</a:t>
            </a:r>
            <a:endParaRPr lang="ja-JP" altLang="en-US" sz="2800" dirty="0">
              <a:latin typeface="Times" panose="02020603050405020304" pitchFamily="18" charset="0"/>
            </a:endParaRPr>
          </a:p>
        </p:txBody>
      </p:sp>
      <p:sp>
        <p:nvSpPr>
          <p:cNvPr id="2" name="テキスト ボックス 1"/>
          <p:cNvSpPr txBox="1"/>
          <p:nvPr/>
        </p:nvSpPr>
        <p:spPr>
          <a:xfrm>
            <a:off x="174690" y="1556792"/>
            <a:ext cx="2372765" cy="523220"/>
          </a:xfrm>
          <a:prstGeom prst="rect">
            <a:avLst/>
          </a:prstGeom>
          <a:noFill/>
        </p:spPr>
        <p:txBody>
          <a:bodyPr wrap="none" rtlCol="0">
            <a:spAutoFit/>
          </a:bodyPr>
          <a:lstStyle/>
          <a:p>
            <a:r>
              <a:rPr kumimoji="1" lang="ja-JP" altLang="en-US" sz="2800" dirty="0" smtClean="0">
                <a:solidFill>
                  <a:srgbClr val="0000FF"/>
                </a:solidFill>
              </a:rPr>
              <a:t>シャントバルブ</a:t>
            </a:r>
            <a:endParaRPr kumimoji="1" lang="ja-JP" altLang="en-US" sz="2800" dirty="0">
              <a:solidFill>
                <a:srgbClr val="0000FF"/>
              </a:solidFill>
            </a:endParaRPr>
          </a:p>
        </p:txBody>
      </p:sp>
      <p:sp>
        <p:nvSpPr>
          <p:cNvPr id="8" name="Line 4"/>
          <p:cNvSpPr>
            <a:spLocks noChangeShapeType="1"/>
          </p:cNvSpPr>
          <p:nvPr/>
        </p:nvSpPr>
        <p:spPr bwMode="auto">
          <a:xfrm flipV="1">
            <a:off x="3870342" y="4031466"/>
            <a:ext cx="2141818" cy="72410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latin typeface="Arial" panose="020B0604020202020204" pitchFamily="34" charset="0"/>
            </a:endParaRPr>
          </a:p>
        </p:txBody>
      </p:sp>
      <p:sp>
        <p:nvSpPr>
          <p:cNvPr id="9" name="Line 4"/>
          <p:cNvSpPr>
            <a:spLocks noChangeShapeType="1"/>
          </p:cNvSpPr>
          <p:nvPr/>
        </p:nvSpPr>
        <p:spPr bwMode="auto">
          <a:xfrm flipV="1">
            <a:off x="2547455" y="705579"/>
            <a:ext cx="2888640" cy="123801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latin typeface="Arial" panose="020B0604020202020204" pitchFamily="34" charset="0"/>
            </a:endParaRPr>
          </a:p>
        </p:txBody>
      </p:sp>
      <p:sp>
        <p:nvSpPr>
          <p:cNvPr id="3" name="テキスト ボックス 2"/>
          <p:cNvSpPr txBox="1"/>
          <p:nvPr/>
        </p:nvSpPr>
        <p:spPr>
          <a:xfrm>
            <a:off x="6917146" y="443970"/>
            <a:ext cx="1261884" cy="523220"/>
          </a:xfrm>
          <a:prstGeom prst="rect">
            <a:avLst/>
          </a:prstGeom>
          <a:noFill/>
        </p:spPr>
        <p:txBody>
          <a:bodyPr wrap="none" rtlCol="0">
            <a:spAutoFit/>
          </a:bodyPr>
          <a:lstStyle/>
          <a:p>
            <a:r>
              <a:rPr kumimoji="1" lang="ja-JP" altLang="en-US" sz="2800" dirty="0" smtClean="0">
                <a:solidFill>
                  <a:srgbClr val="0000FF"/>
                </a:solidFill>
              </a:rPr>
              <a:t>側脳室</a:t>
            </a:r>
            <a:endParaRPr kumimoji="1" lang="ja-JP" altLang="en-US" sz="2800" dirty="0">
              <a:solidFill>
                <a:srgbClr val="0000FF"/>
              </a:solidFill>
            </a:endParaRPr>
          </a:p>
        </p:txBody>
      </p:sp>
      <p:sp>
        <p:nvSpPr>
          <p:cNvPr id="10" name="テキスト ボックス 1"/>
          <p:cNvSpPr txBox="1">
            <a:spLocks noChangeArrowheads="1"/>
          </p:cNvSpPr>
          <p:nvPr/>
        </p:nvSpPr>
        <p:spPr bwMode="auto">
          <a:xfrm>
            <a:off x="8465760" y="6037818"/>
            <a:ext cx="4988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H</a:t>
            </a:r>
            <a:r>
              <a:rPr lang="en-US" altLang="ja-JP" dirty="0"/>
              <a:t>1</a:t>
            </a:r>
            <a:r>
              <a:rPr lang="en-US" altLang="ja-JP" dirty="0" smtClean="0"/>
              <a:t> </a:t>
            </a:r>
          </a:p>
        </p:txBody>
      </p:sp>
      <p:sp>
        <p:nvSpPr>
          <p:cNvPr id="4" name="テキスト ボックス 3"/>
          <p:cNvSpPr txBox="1"/>
          <p:nvPr/>
        </p:nvSpPr>
        <p:spPr>
          <a:xfrm>
            <a:off x="72263" y="179383"/>
            <a:ext cx="4049507" cy="954107"/>
          </a:xfrm>
          <a:prstGeom prst="rect">
            <a:avLst/>
          </a:prstGeom>
          <a:noFill/>
          <a:ln w="28575">
            <a:solidFill>
              <a:srgbClr val="0000FF"/>
            </a:solidFill>
          </a:ln>
        </p:spPr>
        <p:txBody>
          <a:bodyPr wrap="none" rtlCol="0">
            <a:spAutoFit/>
          </a:bodyPr>
          <a:lstStyle/>
          <a:p>
            <a:r>
              <a:rPr kumimoji="1" lang="ja-JP" altLang="en-US" sz="2800" dirty="0" smtClean="0"/>
              <a:t>水頭症に対する脳室腹腔</a:t>
            </a:r>
            <a:endParaRPr kumimoji="1" lang="en-US" altLang="ja-JP" sz="2800" dirty="0" smtClean="0"/>
          </a:p>
          <a:p>
            <a:r>
              <a:rPr kumimoji="1" lang="ja-JP" altLang="en-US" sz="2800" dirty="0" smtClean="0"/>
              <a:t>シャント（</a:t>
            </a:r>
            <a:r>
              <a:rPr kumimoji="1" lang="en-US" altLang="ja-JP" sz="2800" dirty="0" smtClean="0"/>
              <a:t>V-P</a:t>
            </a:r>
            <a:r>
              <a:rPr kumimoji="1" lang="ja-JP" altLang="en-US" sz="2800" dirty="0" smtClean="0"/>
              <a:t>シャント）</a:t>
            </a:r>
            <a:endParaRPr kumimoji="1" lang="ja-JP" altLang="en-US" sz="2800" dirty="0"/>
          </a:p>
        </p:txBody>
      </p:sp>
    </p:spTree>
    <p:extLst>
      <p:ext uri="{BB962C8B-B14F-4D97-AF65-F5344CB8AC3E}">
        <p14:creationId xmlns:p14="http://schemas.microsoft.com/office/powerpoint/2010/main" val="106739354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l="2272" t="2295" r="6818" b="6827"/>
          <a:stretch>
            <a:fillRect/>
          </a:stretch>
        </p:blipFill>
        <p:spPr bwMode="auto">
          <a:xfrm>
            <a:off x="304800" y="304800"/>
            <a:ext cx="30480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1066800"/>
            <a:ext cx="233045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04800"/>
            <a:ext cx="237172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200400"/>
            <a:ext cx="2357438" cy="2362200"/>
          </a:xfrm>
          <a:prstGeom prst="rect">
            <a:avLst/>
          </a:prstGeom>
          <a:noFill/>
          <a:extLst>
            <a:ext uri="{909E8E84-426E-40DD-AFC4-6F175D3DCCD1}">
              <a14:hiddenFill xmlns:a14="http://schemas.microsoft.com/office/drawing/2010/main">
                <a:solidFill>
                  <a:srgbClr val="FFFFFF"/>
                </a:solidFill>
              </a14:hiddenFill>
            </a:ext>
          </a:extLst>
        </p:spPr>
      </p:pic>
      <p:sp>
        <p:nvSpPr>
          <p:cNvPr id="4102" name="Line 6"/>
          <p:cNvSpPr>
            <a:spLocks noChangeShapeType="1"/>
          </p:cNvSpPr>
          <p:nvPr/>
        </p:nvSpPr>
        <p:spPr bwMode="auto">
          <a:xfrm flipV="1">
            <a:off x="1524000" y="4267200"/>
            <a:ext cx="457200" cy="1371600"/>
          </a:xfrm>
          <a:prstGeom prst="line">
            <a:avLst/>
          </a:prstGeom>
          <a:noFill/>
          <a:ln w="3810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latin typeface="Arial" panose="020B0604020202020204" pitchFamily="34" charset="0"/>
            </a:endParaRPr>
          </a:p>
        </p:txBody>
      </p:sp>
      <p:sp>
        <p:nvSpPr>
          <p:cNvPr id="4103" name="Text Box 7"/>
          <p:cNvSpPr txBox="1">
            <a:spLocks noChangeArrowheads="1"/>
          </p:cNvSpPr>
          <p:nvPr/>
        </p:nvSpPr>
        <p:spPr bwMode="auto">
          <a:xfrm>
            <a:off x="3733800" y="4191000"/>
            <a:ext cx="2022475"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latin typeface="Times" panose="02020603050405020304" pitchFamily="18" charset="0"/>
                <a:ea typeface="Osaka"/>
                <a:cs typeface="Osaka"/>
              </a:rPr>
              <a:t>側脳室に</a:t>
            </a:r>
          </a:p>
          <a:p>
            <a:r>
              <a:rPr lang="en-US" altLang="ja-JP" sz="2400" b="1">
                <a:latin typeface="Times" panose="02020603050405020304" pitchFamily="18" charset="0"/>
                <a:ea typeface="Osaka"/>
                <a:cs typeface="Osaka"/>
              </a:rPr>
              <a:t>VP</a:t>
            </a:r>
            <a:r>
              <a:rPr lang="ja-JP" altLang="en-US" sz="2400" b="1">
                <a:latin typeface="Times" panose="02020603050405020304" pitchFamily="18" charset="0"/>
                <a:ea typeface="Osaka"/>
                <a:cs typeface="Osaka"/>
              </a:rPr>
              <a:t>シャント</a:t>
            </a:r>
          </a:p>
          <a:p>
            <a:r>
              <a:rPr lang="ja-JP" altLang="en-US" sz="2400" b="1">
                <a:latin typeface="Times" panose="02020603050405020304" pitchFamily="18" charset="0"/>
                <a:ea typeface="Osaka"/>
                <a:cs typeface="Osaka"/>
              </a:rPr>
              <a:t>が入っている</a:t>
            </a:r>
            <a:endParaRPr lang="ja-JP" altLang="en-US" sz="2400">
              <a:latin typeface="Times" panose="02020603050405020304" pitchFamily="18" charset="0"/>
              <a:ea typeface="Osaka"/>
              <a:cs typeface="Osaka"/>
            </a:endParaRPr>
          </a:p>
        </p:txBody>
      </p:sp>
      <p:sp>
        <p:nvSpPr>
          <p:cNvPr id="4104" name="Text Box 8"/>
          <p:cNvSpPr txBox="1">
            <a:spLocks noChangeArrowheads="1"/>
          </p:cNvSpPr>
          <p:nvPr/>
        </p:nvSpPr>
        <p:spPr bwMode="auto">
          <a:xfrm>
            <a:off x="6175697" y="3284984"/>
            <a:ext cx="2558714" cy="12003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dirty="0">
                <a:solidFill>
                  <a:srgbClr val="FF0000"/>
                </a:solidFill>
                <a:latin typeface="Times" panose="02020603050405020304" pitchFamily="18" charset="0"/>
                <a:ea typeface="Osaka"/>
                <a:cs typeface="Osaka"/>
              </a:rPr>
              <a:t>VP</a:t>
            </a:r>
            <a:r>
              <a:rPr lang="ja-JP" altLang="en-US" sz="2400" b="1" dirty="0">
                <a:solidFill>
                  <a:srgbClr val="FF0000"/>
                </a:solidFill>
                <a:latin typeface="Times" panose="02020603050405020304" pitchFamily="18" charset="0"/>
                <a:ea typeface="Osaka"/>
                <a:cs typeface="Osaka"/>
              </a:rPr>
              <a:t>シャント不全</a:t>
            </a:r>
          </a:p>
          <a:p>
            <a:r>
              <a:rPr lang="ja-JP" altLang="en-US" sz="2400" b="1" dirty="0">
                <a:solidFill>
                  <a:srgbClr val="FF0000"/>
                </a:solidFill>
                <a:latin typeface="Times" panose="02020603050405020304" pitchFamily="18" charset="0"/>
                <a:ea typeface="Osaka"/>
                <a:cs typeface="Osaka"/>
              </a:rPr>
              <a:t>による水頭症</a:t>
            </a:r>
            <a:r>
              <a:rPr lang="ja-JP" altLang="en-US" sz="2400" b="1" dirty="0" smtClean="0">
                <a:solidFill>
                  <a:srgbClr val="FF0000"/>
                </a:solidFill>
                <a:latin typeface="Times" panose="02020603050405020304" pitchFamily="18" charset="0"/>
                <a:ea typeface="Osaka"/>
                <a:cs typeface="Osaka"/>
              </a:rPr>
              <a:t>悪化</a:t>
            </a:r>
            <a:endParaRPr lang="en-US" altLang="ja-JP" sz="2400" b="1" dirty="0" smtClean="0">
              <a:solidFill>
                <a:srgbClr val="FF0000"/>
              </a:solidFill>
              <a:latin typeface="Times" panose="02020603050405020304" pitchFamily="18" charset="0"/>
              <a:ea typeface="Osaka"/>
              <a:cs typeface="Osaka"/>
            </a:endParaRPr>
          </a:p>
          <a:p>
            <a:r>
              <a:rPr lang="ja-JP" altLang="en-US" sz="2400" dirty="0" smtClean="0">
                <a:solidFill>
                  <a:srgbClr val="FF0000"/>
                </a:solidFill>
                <a:latin typeface="Times" panose="02020603050405020304" pitchFamily="18" charset="0"/>
                <a:ea typeface="Osaka"/>
                <a:cs typeface="Osaka"/>
              </a:rPr>
              <a:t>（脳室拡大）</a:t>
            </a:r>
            <a:endParaRPr lang="ja-JP" altLang="en-US" sz="2400" dirty="0">
              <a:solidFill>
                <a:srgbClr val="FF0000"/>
              </a:solidFill>
              <a:latin typeface="Times" panose="02020603050405020304" pitchFamily="18" charset="0"/>
              <a:ea typeface="Osaka"/>
              <a:cs typeface="Osaka"/>
            </a:endParaRPr>
          </a:p>
        </p:txBody>
      </p:sp>
      <p:sp>
        <p:nvSpPr>
          <p:cNvPr id="4105" name="Line 9"/>
          <p:cNvSpPr>
            <a:spLocks noChangeShapeType="1"/>
          </p:cNvSpPr>
          <p:nvPr/>
        </p:nvSpPr>
        <p:spPr bwMode="auto">
          <a:xfrm>
            <a:off x="7308304" y="4618037"/>
            <a:ext cx="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latin typeface="Arial" panose="020B0604020202020204" pitchFamily="34" charset="0"/>
            </a:endParaRPr>
          </a:p>
        </p:txBody>
      </p:sp>
      <p:sp>
        <p:nvSpPr>
          <p:cNvPr id="4106" name="Text Box 10"/>
          <p:cNvSpPr txBox="1">
            <a:spLocks noChangeArrowheads="1"/>
          </p:cNvSpPr>
          <p:nvPr/>
        </p:nvSpPr>
        <p:spPr bwMode="auto">
          <a:xfrm>
            <a:off x="6172200" y="5013176"/>
            <a:ext cx="2568575" cy="1625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latin typeface="Times" panose="02020603050405020304" pitchFamily="18" charset="0"/>
                <a:ea typeface="Osaka"/>
                <a:cs typeface="Osaka"/>
              </a:rPr>
              <a:t>嘔吐　意識障害</a:t>
            </a:r>
          </a:p>
          <a:p>
            <a:r>
              <a:rPr lang="ja-JP" altLang="en-US" sz="2400" b="1" dirty="0">
                <a:latin typeface="Times" panose="02020603050405020304" pitchFamily="18" charset="0"/>
                <a:ea typeface="Osaka"/>
                <a:cs typeface="Osaka"/>
              </a:rPr>
              <a:t>不機嫌　 涕泣</a:t>
            </a:r>
          </a:p>
          <a:p>
            <a:r>
              <a:rPr lang="ja-JP" altLang="en-US" sz="2400" b="1" dirty="0">
                <a:latin typeface="Times" panose="02020603050405020304" pitchFamily="18" charset="0"/>
                <a:ea typeface="Osaka"/>
                <a:cs typeface="Osaka"/>
              </a:rPr>
              <a:t>反応･活動性 低下</a:t>
            </a:r>
          </a:p>
          <a:p>
            <a:r>
              <a:rPr lang="ja-JP" altLang="en-US" sz="2400" b="1" dirty="0">
                <a:latin typeface="Times" panose="02020603050405020304" pitchFamily="18" charset="0"/>
                <a:ea typeface="Osaka"/>
                <a:cs typeface="Osaka"/>
              </a:rPr>
              <a:t>視覚低下</a:t>
            </a:r>
            <a:endParaRPr lang="ja-JP" altLang="en-US" sz="2400" dirty="0">
              <a:latin typeface="Times" panose="02020603050405020304" pitchFamily="18" charset="0"/>
              <a:ea typeface="Osaka"/>
              <a:cs typeface="Osaka"/>
            </a:endParaRPr>
          </a:p>
        </p:txBody>
      </p:sp>
      <p:sp>
        <p:nvSpPr>
          <p:cNvPr id="4107" name="Text Box 11"/>
          <p:cNvSpPr txBox="1">
            <a:spLocks noChangeArrowheads="1"/>
          </p:cNvSpPr>
          <p:nvPr/>
        </p:nvSpPr>
        <p:spPr bwMode="auto">
          <a:xfrm>
            <a:off x="4745037" y="304800"/>
            <a:ext cx="14157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200" b="1" dirty="0">
                <a:solidFill>
                  <a:srgbClr val="0000FF"/>
                </a:solidFill>
                <a:latin typeface="Times" panose="02020603050405020304" pitchFamily="18" charset="0"/>
                <a:ea typeface="Osaka"/>
                <a:cs typeface="Osaka"/>
              </a:rPr>
              <a:t>水頭症</a:t>
            </a:r>
            <a:endParaRPr lang="ja-JP" altLang="en-US" sz="3200" dirty="0">
              <a:solidFill>
                <a:srgbClr val="0000FF"/>
              </a:solidFill>
              <a:latin typeface="Times" panose="02020603050405020304" pitchFamily="18" charset="0"/>
              <a:ea typeface="Osaka"/>
              <a:cs typeface="Osaka"/>
            </a:endParaRPr>
          </a:p>
        </p:txBody>
      </p:sp>
      <p:sp>
        <p:nvSpPr>
          <p:cNvPr id="4108" name="Text Box 12"/>
          <p:cNvSpPr txBox="1">
            <a:spLocks noChangeArrowheads="1"/>
          </p:cNvSpPr>
          <p:nvPr/>
        </p:nvSpPr>
        <p:spPr bwMode="auto">
          <a:xfrm>
            <a:off x="284202" y="3535363"/>
            <a:ext cx="55399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ja-JP" altLang="en-US" sz="2400" b="1">
                <a:latin typeface="Times" panose="02020603050405020304" pitchFamily="18" charset="0"/>
                <a:ea typeface="Osaka"/>
                <a:cs typeface="Osaka"/>
              </a:rPr>
              <a:t>正常</a:t>
            </a:r>
            <a:endParaRPr lang="ja-JP" altLang="en-US" sz="2400">
              <a:latin typeface="Times" panose="02020603050405020304" pitchFamily="18" charset="0"/>
              <a:ea typeface="Osaka"/>
              <a:cs typeface="Osaka"/>
            </a:endParaRPr>
          </a:p>
        </p:txBody>
      </p:sp>
      <p:sp>
        <p:nvSpPr>
          <p:cNvPr id="4109" name="Text Box 13"/>
          <p:cNvSpPr txBox="1">
            <a:spLocks noChangeArrowheads="1"/>
          </p:cNvSpPr>
          <p:nvPr/>
        </p:nvSpPr>
        <p:spPr bwMode="auto">
          <a:xfrm>
            <a:off x="117475" y="4267200"/>
            <a:ext cx="79692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a:latin typeface="Times" panose="02020603050405020304" pitchFamily="18" charset="0"/>
                <a:ea typeface="Osaka"/>
                <a:cs typeface="Osaka"/>
              </a:rPr>
              <a:t>ＣＴ</a:t>
            </a:r>
            <a:endParaRPr lang="ja-JP" altLang="en-US" sz="2400">
              <a:latin typeface="Times" panose="02020603050405020304" pitchFamily="18" charset="0"/>
              <a:ea typeface="Osaka"/>
              <a:cs typeface="Osaka"/>
            </a:endParaRPr>
          </a:p>
        </p:txBody>
      </p:sp>
      <p:sp>
        <p:nvSpPr>
          <p:cNvPr id="4110" name="Text Box 14"/>
          <p:cNvSpPr txBox="1">
            <a:spLocks noChangeArrowheads="1"/>
          </p:cNvSpPr>
          <p:nvPr/>
        </p:nvSpPr>
        <p:spPr bwMode="auto">
          <a:xfrm>
            <a:off x="609600" y="5638800"/>
            <a:ext cx="34290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400" b="1">
                <a:latin typeface="Times" panose="02020603050405020304" pitchFamily="18" charset="0"/>
                <a:ea typeface="Osaka"/>
                <a:cs typeface="Osaka"/>
              </a:rPr>
              <a:t>側</a:t>
            </a:r>
            <a:r>
              <a:rPr lang="ja-JP" altLang="en-US" sz="2400" b="1" u="sng">
                <a:latin typeface="Times" panose="02020603050405020304" pitchFamily="18" charset="0"/>
                <a:ea typeface="Osaka"/>
                <a:cs typeface="Osaka"/>
              </a:rPr>
              <a:t>脳室</a:t>
            </a:r>
            <a:r>
              <a:rPr lang="ja-JP" altLang="en-US" sz="2400" b="1">
                <a:latin typeface="Times" panose="02020603050405020304" pitchFamily="18" charset="0"/>
                <a:ea typeface="Osaka"/>
                <a:cs typeface="Osaka"/>
              </a:rPr>
              <a:t>（脳脊髄液が</a:t>
            </a:r>
          </a:p>
          <a:p>
            <a:r>
              <a:rPr lang="ja-JP" altLang="en-US" sz="2400" b="1">
                <a:latin typeface="Times" panose="02020603050405020304" pitchFamily="18" charset="0"/>
                <a:ea typeface="Osaka"/>
                <a:cs typeface="Osaka"/>
              </a:rPr>
              <a:t>溜まり 流れている）　</a:t>
            </a:r>
            <a:endParaRPr lang="ja-JP" altLang="en-US" sz="2400">
              <a:latin typeface="Times" panose="02020603050405020304" pitchFamily="18" charset="0"/>
              <a:ea typeface="Osaka"/>
              <a:cs typeface="Osaka"/>
            </a:endParaRPr>
          </a:p>
        </p:txBody>
      </p:sp>
      <p:sp>
        <p:nvSpPr>
          <p:cNvPr id="15" name="テキスト ボックス 1"/>
          <p:cNvSpPr txBox="1">
            <a:spLocks noChangeArrowheads="1"/>
          </p:cNvSpPr>
          <p:nvPr/>
        </p:nvSpPr>
        <p:spPr bwMode="auto">
          <a:xfrm>
            <a:off x="5384978" y="6255692"/>
            <a:ext cx="445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H2</a:t>
            </a:r>
          </a:p>
        </p:txBody>
      </p:sp>
    </p:spTree>
    <p:extLst>
      <p:ext uri="{BB962C8B-B14F-4D97-AF65-F5344CB8AC3E}">
        <p14:creationId xmlns:p14="http://schemas.microsoft.com/office/powerpoint/2010/main" val="343617929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b="1149"/>
          <a:stretch>
            <a:fillRect/>
          </a:stretch>
        </p:blipFill>
        <p:spPr bwMode="auto">
          <a:xfrm>
            <a:off x="73695" y="140097"/>
            <a:ext cx="5794449" cy="6601271"/>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sp>
        <p:nvSpPr>
          <p:cNvPr id="18435" name="Text Box 3"/>
          <p:cNvSpPr txBox="1">
            <a:spLocks noChangeArrowheads="1"/>
          </p:cNvSpPr>
          <p:nvPr/>
        </p:nvSpPr>
        <p:spPr bwMode="auto">
          <a:xfrm>
            <a:off x="600075" y="334963"/>
            <a:ext cx="620713" cy="4724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ja-JP" altLang="en-US" sz="2800">
                <a:solidFill>
                  <a:srgbClr val="FFFFFF"/>
                </a:solidFill>
                <a:latin typeface="Times" panose="02020603050405020304" pitchFamily="18" charset="0"/>
                <a:ea typeface="平成角ゴシック"/>
                <a:cs typeface="平成角ゴシック"/>
              </a:rPr>
              <a:t>重症心身障害児での骨折部位</a:t>
            </a:r>
            <a:endParaRPr lang="ja-JP" altLang="en-US" sz="2400">
              <a:solidFill>
                <a:srgbClr val="000000"/>
              </a:solidFill>
              <a:latin typeface="Times" panose="02020603050405020304" pitchFamily="18" charset="0"/>
            </a:endParaRPr>
          </a:p>
        </p:txBody>
      </p:sp>
      <p:sp>
        <p:nvSpPr>
          <p:cNvPr id="18436" name="Text Box 4"/>
          <p:cNvSpPr txBox="1">
            <a:spLocks noChangeArrowheads="1"/>
          </p:cNvSpPr>
          <p:nvPr/>
        </p:nvSpPr>
        <p:spPr bwMode="auto">
          <a:xfrm>
            <a:off x="7908925" y="2316163"/>
            <a:ext cx="56515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r>
              <a:rPr lang="ja-JP" altLang="en-US" sz="2400">
                <a:solidFill>
                  <a:srgbClr val="FFFFFF"/>
                </a:solidFill>
                <a:latin typeface="Times" panose="02020603050405020304" pitchFamily="18" charset="0"/>
              </a:rPr>
              <a:t>（北海道療育園データ）</a:t>
            </a:r>
            <a:endParaRPr lang="ja-JP" altLang="en-US" sz="2400">
              <a:solidFill>
                <a:srgbClr val="000000"/>
              </a:solidFill>
              <a:latin typeface="Times" panose="02020603050405020304" pitchFamily="18" charset="0"/>
            </a:endParaRPr>
          </a:p>
        </p:txBody>
      </p:sp>
      <p:sp>
        <p:nvSpPr>
          <p:cNvPr id="18437" name="Text Box 5"/>
          <p:cNvSpPr txBox="1">
            <a:spLocks noChangeArrowheads="1"/>
          </p:cNvSpPr>
          <p:nvPr/>
        </p:nvSpPr>
        <p:spPr bwMode="auto">
          <a:xfrm>
            <a:off x="4839525" y="3198167"/>
            <a:ext cx="5277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solidFill>
                  <a:srgbClr val="FF0000"/>
                </a:solidFill>
                <a:latin typeface="Gothic 720 Roman" charset="0"/>
              </a:rPr>
              <a:t>16</a:t>
            </a:r>
            <a:endParaRPr lang="en-US" altLang="ja-JP" sz="2400" dirty="0">
              <a:solidFill>
                <a:srgbClr val="FF0000"/>
              </a:solidFill>
              <a:latin typeface="Times" panose="02020603050405020304" pitchFamily="18" charset="0"/>
            </a:endParaRPr>
          </a:p>
        </p:txBody>
      </p:sp>
      <p:sp>
        <p:nvSpPr>
          <p:cNvPr id="18438" name="Text Box 6"/>
          <p:cNvSpPr txBox="1">
            <a:spLocks noChangeArrowheads="1"/>
          </p:cNvSpPr>
          <p:nvPr/>
        </p:nvSpPr>
        <p:spPr bwMode="auto">
          <a:xfrm>
            <a:off x="292373" y="4156075"/>
            <a:ext cx="5277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solidFill>
                  <a:srgbClr val="FF0000"/>
                </a:solidFill>
                <a:latin typeface="Gothic 720 Roman" charset="0"/>
              </a:rPr>
              <a:t>13</a:t>
            </a:r>
            <a:endParaRPr lang="en-US" altLang="ja-JP" sz="2400" dirty="0">
              <a:solidFill>
                <a:srgbClr val="FF0000"/>
              </a:solidFill>
              <a:latin typeface="Times" panose="02020603050405020304" pitchFamily="18" charset="0"/>
            </a:endParaRPr>
          </a:p>
        </p:txBody>
      </p:sp>
      <p:sp>
        <p:nvSpPr>
          <p:cNvPr id="2" name="円/楕円 1"/>
          <p:cNvSpPr/>
          <p:nvPr/>
        </p:nvSpPr>
        <p:spPr>
          <a:xfrm>
            <a:off x="3347865" y="2492896"/>
            <a:ext cx="2520280" cy="19442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rgbClr val="FFFFFF"/>
              </a:solidFill>
            </a:endParaRPr>
          </a:p>
        </p:txBody>
      </p:sp>
      <p:sp>
        <p:nvSpPr>
          <p:cNvPr id="10" name="円/楕円 9"/>
          <p:cNvSpPr/>
          <p:nvPr/>
        </p:nvSpPr>
        <p:spPr>
          <a:xfrm>
            <a:off x="79648" y="3861048"/>
            <a:ext cx="2692152" cy="14401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rgbClr val="FFFFFF"/>
              </a:solidFill>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5616" y="256729"/>
            <a:ext cx="2858872" cy="418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6529460" y="4437112"/>
            <a:ext cx="2291012" cy="830997"/>
          </a:xfrm>
          <a:prstGeom prst="rect">
            <a:avLst/>
          </a:prstGeom>
          <a:noFill/>
        </p:spPr>
        <p:txBody>
          <a:bodyPr wrap="none" rtlCol="0">
            <a:spAutoFit/>
          </a:bodyPr>
          <a:lstStyle/>
          <a:p>
            <a:r>
              <a:rPr kumimoji="1" lang="ja-JP" altLang="en-US" sz="2400" dirty="0" smtClean="0"/>
              <a:t>不適切な介護に</a:t>
            </a:r>
            <a:endParaRPr kumimoji="1" lang="en-US" altLang="ja-JP" sz="2400" dirty="0" smtClean="0"/>
          </a:p>
          <a:p>
            <a:r>
              <a:rPr kumimoji="1" lang="ja-JP" altLang="en-US" sz="2400" dirty="0" smtClean="0"/>
              <a:t>よる上腕骨骨折</a:t>
            </a:r>
            <a:endParaRPr kumimoji="1" lang="ja-JP" altLang="en-US" sz="2400" dirty="0"/>
          </a:p>
        </p:txBody>
      </p:sp>
      <p:sp>
        <p:nvSpPr>
          <p:cNvPr id="4" name="テキスト ボックス 3"/>
          <p:cNvSpPr txBox="1"/>
          <p:nvPr/>
        </p:nvSpPr>
        <p:spPr>
          <a:xfrm>
            <a:off x="5868337" y="5733256"/>
            <a:ext cx="1655991" cy="923330"/>
          </a:xfrm>
          <a:prstGeom prst="rect">
            <a:avLst/>
          </a:prstGeom>
          <a:solidFill>
            <a:schemeClr val="bg1"/>
          </a:solidFill>
          <a:ln>
            <a:solidFill>
              <a:schemeClr val="tx1"/>
            </a:solidFill>
          </a:ln>
        </p:spPr>
        <p:txBody>
          <a:bodyPr wrap="square" rtlCol="0">
            <a:spAutoFit/>
          </a:bodyPr>
          <a:lstStyle/>
          <a:p>
            <a:r>
              <a:rPr kumimoji="1" lang="ja-JP" altLang="en-US" dirty="0" smtClean="0"/>
              <a:t>左の図は</a:t>
            </a:r>
            <a:endParaRPr kumimoji="1" lang="en-US" altLang="ja-JP" dirty="0" smtClean="0"/>
          </a:p>
          <a:p>
            <a:r>
              <a:rPr kumimoji="1" lang="ja-JP" altLang="en-US" dirty="0" smtClean="0"/>
              <a:t>北海道療育園、</a:t>
            </a:r>
            <a:endParaRPr kumimoji="1" lang="en-US" altLang="ja-JP" dirty="0" smtClean="0"/>
          </a:p>
          <a:p>
            <a:r>
              <a:rPr kumimoji="1" lang="ja-JP" altLang="en-US" dirty="0" smtClean="0"/>
              <a:t>平元らによる</a:t>
            </a:r>
            <a:endParaRPr kumimoji="1" lang="ja-JP" altLang="en-US" dirty="0"/>
          </a:p>
        </p:txBody>
      </p:sp>
      <p:sp>
        <p:nvSpPr>
          <p:cNvPr id="12" name="テキスト ボックス 1"/>
          <p:cNvSpPr txBox="1">
            <a:spLocks noChangeArrowheads="1"/>
          </p:cNvSpPr>
          <p:nvPr/>
        </p:nvSpPr>
        <p:spPr bwMode="auto">
          <a:xfrm>
            <a:off x="8230500" y="5579948"/>
            <a:ext cx="4651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I 1 </a:t>
            </a:r>
          </a:p>
          <a:p>
            <a:pPr eaLnBrk="1" hangingPunct="1"/>
            <a:endParaRPr lang="en-US" altLang="ja-JP" dirty="0" smtClean="0"/>
          </a:p>
        </p:txBody>
      </p:sp>
    </p:spTree>
    <p:extLst>
      <p:ext uri="{BB962C8B-B14F-4D97-AF65-F5344CB8AC3E}">
        <p14:creationId xmlns:p14="http://schemas.microsoft.com/office/powerpoint/2010/main" val="141556263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152400"/>
            <a:ext cx="7772400" cy="685800"/>
          </a:xfrm>
        </p:spPr>
        <p:txBody>
          <a:bodyPr anchor="ctr"/>
          <a:lstStyle/>
          <a:p>
            <a:r>
              <a:rPr lang="ja-JP" altLang="en-US" sz="3600" dirty="0">
                <a:solidFill>
                  <a:schemeClr val="tx1"/>
                </a:solidFill>
              </a:rPr>
              <a:t>移動時の二人介助の方法</a:t>
            </a:r>
            <a:endParaRPr lang="ja-JP" altLang="en-US" sz="4400" dirty="0">
              <a:solidFill>
                <a:schemeClr val="tx1"/>
              </a:solidFill>
            </a:endParaRPr>
          </a:p>
        </p:txBody>
      </p:sp>
      <p:pic>
        <p:nvPicPr>
          <p:cNvPr id="17411" name="Picture 3"/>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804665" y="1218377"/>
            <a:ext cx="7266384" cy="3658423"/>
          </a:xfrm>
          <a:ln/>
        </p:spPr>
      </p:pic>
      <p:sp>
        <p:nvSpPr>
          <p:cNvPr id="17412" name="Text Box 4"/>
          <p:cNvSpPr txBox="1">
            <a:spLocks noChangeArrowheads="1"/>
          </p:cNvSpPr>
          <p:nvPr/>
        </p:nvSpPr>
        <p:spPr bwMode="auto">
          <a:xfrm>
            <a:off x="708868" y="4931122"/>
            <a:ext cx="231666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dirty="0">
                <a:latin typeface="平成角ゴシック"/>
                <a:ea typeface="平成角ゴシック"/>
                <a:cs typeface="平成角ゴシック"/>
              </a:rPr>
              <a:t>A</a:t>
            </a:r>
            <a:r>
              <a:rPr lang="ja-JP" altLang="en-US" sz="2800" dirty="0">
                <a:latin typeface="平成角ゴシック"/>
                <a:ea typeface="平成角ゴシック"/>
                <a:cs typeface="平成角ゴシック"/>
              </a:rPr>
              <a:t>：同方向から</a:t>
            </a:r>
          </a:p>
          <a:p>
            <a:r>
              <a:rPr lang="ja-JP" altLang="en-US" sz="2800" dirty="0">
                <a:latin typeface="平成角ゴシック"/>
                <a:ea typeface="平成角ゴシック"/>
                <a:cs typeface="平成角ゴシック"/>
              </a:rPr>
              <a:t>　　抱く</a:t>
            </a:r>
          </a:p>
        </p:txBody>
      </p:sp>
      <p:sp>
        <p:nvSpPr>
          <p:cNvPr id="17413" name="Text Box 5"/>
          <p:cNvSpPr txBox="1">
            <a:spLocks noChangeArrowheads="1"/>
          </p:cNvSpPr>
          <p:nvPr/>
        </p:nvSpPr>
        <p:spPr bwMode="auto">
          <a:xfrm>
            <a:off x="3276600" y="4876800"/>
            <a:ext cx="22060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平成角ゴシック"/>
                <a:ea typeface="平成角ゴシック"/>
                <a:cs typeface="平成角ゴシック"/>
              </a:rPr>
              <a:t>B</a:t>
            </a:r>
            <a:r>
              <a:rPr lang="ja-JP" altLang="en-US" sz="2800">
                <a:latin typeface="平成角ゴシック"/>
                <a:ea typeface="平成角ゴシック"/>
                <a:cs typeface="平成角ゴシック"/>
              </a:rPr>
              <a:t>：上下で抱く</a:t>
            </a:r>
            <a:endParaRPr lang="ja-JP" altLang="en-US" sz="2800">
              <a:latin typeface="Times" panose="02020603050405020304" pitchFamily="18" charset="0"/>
            </a:endParaRPr>
          </a:p>
        </p:txBody>
      </p:sp>
      <p:sp>
        <p:nvSpPr>
          <p:cNvPr id="17414" name="Text Box 6"/>
          <p:cNvSpPr txBox="1">
            <a:spLocks noChangeArrowheads="1"/>
          </p:cNvSpPr>
          <p:nvPr/>
        </p:nvSpPr>
        <p:spPr bwMode="auto">
          <a:xfrm>
            <a:off x="5851525" y="4845050"/>
            <a:ext cx="253627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a:latin typeface="平成角ゴシック"/>
                <a:ea typeface="平成角ゴシック"/>
                <a:cs typeface="平成角ゴシック"/>
              </a:rPr>
              <a:t>C</a:t>
            </a:r>
            <a:r>
              <a:rPr lang="ja-JP" altLang="en-US" sz="2800">
                <a:latin typeface="平成角ゴシック"/>
                <a:ea typeface="平成角ゴシック"/>
                <a:cs typeface="平成角ゴシック"/>
              </a:rPr>
              <a:t>：左右から</a:t>
            </a:r>
          </a:p>
          <a:p>
            <a:r>
              <a:rPr lang="ja-JP" altLang="en-US" sz="2800">
                <a:latin typeface="平成角ゴシック"/>
                <a:ea typeface="平成角ゴシック"/>
                <a:cs typeface="平成角ゴシック"/>
              </a:rPr>
              <a:t>脇にてをいれて</a:t>
            </a:r>
          </a:p>
          <a:p>
            <a:r>
              <a:rPr lang="ja-JP" altLang="en-US" sz="2800">
                <a:latin typeface="平成角ゴシック"/>
                <a:ea typeface="平成角ゴシック"/>
                <a:cs typeface="平成角ゴシック"/>
              </a:rPr>
              <a:t>抱く</a:t>
            </a:r>
            <a:endParaRPr lang="ja-JP" altLang="en-US" sz="2800">
              <a:latin typeface="Times" panose="02020603050405020304" pitchFamily="18" charset="0"/>
              <a:ea typeface="中ゴシック体" charset="-128"/>
            </a:endParaRPr>
          </a:p>
        </p:txBody>
      </p:sp>
      <p:sp>
        <p:nvSpPr>
          <p:cNvPr id="7" name="テキスト ボックス 1"/>
          <p:cNvSpPr txBox="1">
            <a:spLocks noChangeArrowheads="1"/>
          </p:cNvSpPr>
          <p:nvPr/>
        </p:nvSpPr>
        <p:spPr bwMode="auto">
          <a:xfrm>
            <a:off x="8230500" y="602302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I 2  </a:t>
            </a:r>
          </a:p>
          <a:p>
            <a:pPr eaLnBrk="1" hangingPunct="1"/>
            <a:endParaRPr lang="en-US" altLang="ja-JP" dirty="0" smtClean="0"/>
          </a:p>
        </p:txBody>
      </p:sp>
    </p:spTree>
    <p:extLst>
      <p:ext uri="{BB962C8B-B14F-4D97-AF65-F5344CB8AC3E}">
        <p14:creationId xmlns:p14="http://schemas.microsoft.com/office/powerpoint/2010/main" val="379677011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5363890" y="1303040"/>
            <a:ext cx="3240360" cy="685800"/>
          </a:xfrm>
        </p:spPr>
        <p:txBody>
          <a:bodyPr/>
          <a:lstStyle/>
          <a:p>
            <a:pPr algn="l" eaLnBrk="1" hangingPunct="1"/>
            <a:r>
              <a:rPr lang="ja-JP" altLang="en-US" sz="3600" dirty="0" smtClean="0">
                <a:solidFill>
                  <a:srgbClr val="0000FF"/>
                </a:solidFill>
                <a:ea typeface="平成角ゴシック" charset="-128"/>
              </a:rPr>
              <a:t>大腿骨顆上部</a:t>
            </a:r>
            <a:r>
              <a:rPr lang="en-US" altLang="ja-JP" sz="3600" dirty="0" smtClean="0">
                <a:solidFill>
                  <a:srgbClr val="0000FF"/>
                </a:solidFill>
                <a:ea typeface="平成角ゴシック" charset="-128"/>
              </a:rPr>
              <a:t/>
            </a:r>
            <a:br>
              <a:rPr lang="en-US" altLang="ja-JP" sz="3600" dirty="0" smtClean="0">
                <a:solidFill>
                  <a:srgbClr val="0000FF"/>
                </a:solidFill>
                <a:ea typeface="平成角ゴシック" charset="-128"/>
              </a:rPr>
            </a:br>
            <a:r>
              <a:rPr lang="ja-JP" altLang="en-US" sz="3600" dirty="0" smtClean="0">
                <a:solidFill>
                  <a:srgbClr val="0000FF"/>
                </a:solidFill>
                <a:ea typeface="平成角ゴシック" charset="-128"/>
              </a:rPr>
              <a:t>骨折</a:t>
            </a:r>
            <a:endParaRPr lang="ja-JP" altLang="en-US" dirty="0" smtClean="0">
              <a:solidFill>
                <a:srgbClr val="0000FF"/>
              </a:solidFill>
            </a:endParaRPr>
          </a:p>
        </p:txBody>
      </p:sp>
      <p:pic>
        <p:nvPicPr>
          <p:cNvPr id="148483" name="Picture 3"/>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323528" y="394494"/>
            <a:ext cx="4871836" cy="6130850"/>
          </a:xfrm>
        </p:spPr>
      </p:pic>
      <p:sp>
        <p:nvSpPr>
          <p:cNvPr id="148484" name="テキスト ボックス 3"/>
          <p:cNvSpPr txBox="1">
            <a:spLocks noChangeArrowheads="1"/>
          </p:cNvSpPr>
          <p:nvPr/>
        </p:nvSpPr>
        <p:spPr bwMode="auto">
          <a:xfrm>
            <a:off x="5597400" y="2763913"/>
            <a:ext cx="30068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dirty="0">
                <a:ea typeface="ＭＳ Ｐゴシック" panose="020B0600070205080204" pitchFamily="50" charset="-128"/>
              </a:rPr>
              <a:t>初めは所見がはっきりせず、心拍数増加により気付かれることもある</a:t>
            </a:r>
          </a:p>
        </p:txBody>
      </p:sp>
      <p:sp>
        <p:nvSpPr>
          <p:cNvPr id="2" name="下矢印 1"/>
          <p:cNvSpPr/>
          <p:nvPr/>
        </p:nvSpPr>
        <p:spPr>
          <a:xfrm rot="2220000">
            <a:off x="1457198" y="4006496"/>
            <a:ext cx="432048" cy="56182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下矢印 5"/>
          <p:cNvSpPr/>
          <p:nvPr/>
        </p:nvSpPr>
        <p:spPr>
          <a:xfrm rot="3960000">
            <a:off x="4595036" y="4343955"/>
            <a:ext cx="488651" cy="56182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1"/>
          <p:cNvSpPr txBox="1">
            <a:spLocks noChangeArrowheads="1"/>
          </p:cNvSpPr>
          <p:nvPr/>
        </p:nvSpPr>
        <p:spPr bwMode="auto">
          <a:xfrm>
            <a:off x="8230500" y="5579948"/>
            <a:ext cx="4651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I 3 </a:t>
            </a:r>
          </a:p>
          <a:p>
            <a:pPr eaLnBrk="1" hangingPunct="1"/>
            <a:endParaRPr lang="en-US" altLang="ja-JP" dirty="0" smtClean="0"/>
          </a:p>
        </p:txBody>
      </p:sp>
    </p:spTree>
    <p:extLst>
      <p:ext uri="{BB962C8B-B14F-4D97-AF65-F5344CB8AC3E}">
        <p14:creationId xmlns:p14="http://schemas.microsoft.com/office/powerpoint/2010/main" val="1268688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p:cNvSpPr>
            <a:spLocks noGrp="1" noChangeArrowheads="1"/>
          </p:cNvSpPr>
          <p:nvPr>
            <p:ph type="body" idx="1"/>
          </p:nvPr>
        </p:nvSpPr>
        <p:spPr>
          <a:xfrm>
            <a:off x="457200" y="1341438"/>
            <a:ext cx="8229600" cy="5327650"/>
          </a:xfrm>
        </p:spPr>
        <p:txBody>
          <a:bodyPr/>
          <a:lstStyle/>
          <a:p>
            <a:pPr eaLnBrk="1" hangingPunct="1">
              <a:buFontTx/>
              <a:buNone/>
            </a:pPr>
            <a:endParaRPr lang="en-US" altLang="ja-JP" smtClean="0"/>
          </a:p>
          <a:p>
            <a:pPr eaLnBrk="1" hangingPunct="1">
              <a:buFontTx/>
              <a:buNone/>
            </a:pPr>
            <a:endParaRPr lang="en-US" altLang="ja-JP" smtClean="0"/>
          </a:p>
        </p:txBody>
      </p:sp>
      <p:pic>
        <p:nvPicPr>
          <p:cNvPr id="122883" name="Picture 4" descr="学会画像 035編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1196975"/>
            <a:ext cx="8137525"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Rectangle 2"/>
          <p:cNvSpPr>
            <a:spLocks noGrp="1" noChangeArrowheads="1"/>
          </p:cNvSpPr>
          <p:nvPr>
            <p:ph type="title"/>
          </p:nvPr>
        </p:nvSpPr>
        <p:spPr>
          <a:xfrm>
            <a:off x="971550" y="314325"/>
            <a:ext cx="7512050" cy="593725"/>
          </a:xfrm>
        </p:spPr>
        <p:txBody>
          <a:bodyPr/>
          <a:lstStyle/>
          <a:p>
            <a:pPr eaLnBrk="1" hangingPunct="1"/>
            <a:r>
              <a:rPr lang="ja-JP" altLang="en-US" sz="3200" smtClean="0"/>
              <a:t>誤嚥性肺炎などの予防のための</a:t>
            </a:r>
            <a:r>
              <a:rPr lang="en-US" altLang="ja-JP" sz="3200" smtClean="0"/>
              <a:t/>
            </a:r>
            <a:br>
              <a:rPr lang="en-US" altLang="ja-JP" sz="3200" smtClean="0"/>
            </a:br>
            <a:r>
              <a:rPr lang="ja-JP" altLang="en-US" sz="3200" smtClean="0"/>
              <a:t>日常的な腹臥位姿勢</a:t>
            </a:r>
          </a:p>
        </p:txBody>
      </p:sp>
      <p:sp>
        <p:nvSpPr>
          <p:cNvPr id="5" name="テキスト ボックス 1"/>
          <p:cNvSpPr txBox="1">
            <a:spLocks noChangeArrowheads="1"/>
          </p:cNvSpPr>
          <p:nvPr/>
        </p:nvSpPr>
        <p:spPr bwMode="auto">
          <a:xfrm>
            <a:off x="8539372" y="6372036"/>
            <a:ext cx="5421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C11</a:t>
            </a:r>
          </a:p>
          <a:p>
            <a:pPr eaLnBrk="1" hangingPunct="1"/>
            <a:endParaRPr lang="ja-JP" alt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テキスト ボックス 1"/>
          <p:cNvSpPr txBox="1">
            <a:spLocks noChangeArrowheads="1"/>
          </p:cNvSpPr>
          <p:nvPr/>
        </p:nvSpPr>
        <p:spPr bwMode="auto">
          <a:xfrm>
            <a:off x="684213" y="188913"/>
            <a:ext cx="3416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3600">
                <a:solidFill>
                  <a:srgbClr val="000000"/>
                </a:solidFill>
                <a:ea typeface="ＭＳ Ｐゴシック" panose="020B0600070205080204" pitchFamily="50" charset="-128"/>
              </a:rPr>
              <a:t>心拍数（脈拍数）</a:t>
            </a:r>
          </a:p>
        </p:txBody>
      </p:sp>
      <p:sp>
        <p:nvSpPr>
          <p:cNvPr id="149507" name="テキスト ボックス 2"/>
          <p:cNvSpPr txBox="1">
            <a:spLocks noChangeArrowheads="1"/>
          </p:cNvSpPr>
          <p:nvPr/>
        </p:nvSpPr>
        <p:spPr bwMode="auto">
          <a:xfrm>
            <a:off x="611188" y="981075"/>
            <a:ext cx="621506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dirty="0">
                <a:solidFill>
                  <a:srgbClr val="000000"/>
                </a:solidFill>
                <a:ea typeface="ＭＳ Ｐゴシック" panose="020B0600070205080204" pitchFamily="50" charset="-128"/>
              </a:rPr>
              <a:t>・覚醒時 ｖｓ  睡眠時（浅眠時と深い眠り）</a:t>
            </a:r>
            <a:endParaRPr lang="en-US" altLang="ja-JP" sz="2800" dirty="0">
              <a:solidFill>
                <a:srgbClr val="000000"/>
              </a:solidFill>
              <a:ea typeface="ＭＳ Ｐゴシック" panose="020B0600070205080204" pitchFamily="50" charset="-128"/>
            </a:endParaRPr>
          </a:p>
          <a:p>
            <a:pPr>
              <a:spcBef>
                <a:spcPts val="1800"/>
              </a:spcBef>
              <a:buFontTx/>
              <a:buNone/>
            </a:pPr>
            <a:r>
              <a:rPr lang="ja-JP" altLang="en-US" sz="2800" dirty="0">
                <a:solidFill>
                  <a:srgbClr val="000000"/>
                </a:solidFill>
                <a:ea typeface="ＭＳ Ｐゴシック" panose="020B0600070205080204" pitchFamily="50" charset="-128"/>
              </a:rPr>
              <a:t>・その日、その時の脈拍数</a:t>
            </a:r>
            <a:endParaRPr lang="en-US" altLang="ja-JP" sz="2800" dirty="0">
              <a:solidFill>
                <a:srgbClr val="000000"/>
              </a:solidFill>
              <a:ea typeface="ＭＳ Ｐゴシック" panose="020B0600070205080204" pitchFamily="50" charset="-128"/>
            </a:endParaRPr>
          </a:p>
          <a:p>
            <a:pPr>
              <a:spcBef>
                <a:spcPct val="0"/>
              </a:spcBef>
              <a:buFontTx/>
              <a:buNone/>
            </a:pPr>
            <a:r>
              <a:rPr lang="ja-JP" altLang="en-US" sz="2800" dirty="0">
                <a:solidFill>
                  <a:srgbClr val="000000"/>
                </a:solidFill>
                <a:ea typeface="ＭＳ Ｐゴシック" panose="020B0600070205080204" pitchFamily="50" charset="-128"/>
              </a:rPr>
              <a:t>　　体調</a:t>
            </a:r>
            <a:endParaRPr lang="en-US" altLang="ja-JP" sz="2800" dirty="0">
              <a:solidFill>
                <a:srgbClr val="000000"/>
              </a:solidFill>
              <a:ea typeface="ＭＳ Ｐゴシック" panose="020B0600070205080204" pitchFamily="50" charset="-128"/>
            </a:endParaRPr>
          </a:p>
          <a:p>
            <a:pPr>
              <a:spcBef>
                <a:spcPct val="0"/>
              </a:spcBef>
              <a:buFontTx/>
              <a:buNone/>
            </a:pPr>
            <a:r>
              <a:rPr lang="ja-JP" altLang="en-US" sz="2800" dirty="0">
                <a:solidFill>
                  <a:srgbClr val="000000"/>
                </a:solidFill>
                <a:ea typeface="ＭＳ Ｐゴシック" panose="020B0600070205080204" pitchFamily="50" charset="-128"/>
              </a:rPr>
              <a:t>　　姿勢</a:t>
            </a:r>
            <a:endParaRPr lang="en-US" altLang="ja-JP" sz="2800" dirty="0">
              <a:solidFill>
                <a:srgbClr val="000000"/>
              </a:solidFill>
              <a:ea typeface="ＭＳ Ｐゴシック" panose="020B0600070205080204" pitchFamily="50" charset="-128"/>
            </a:endParaRPr>
          </a:p>
          <a:p>
            <a:pPr>
              <a:spcBef>
                <a:spcPct val="0"/>
              </a:spcBef>
              <a:buFontTx/>
              <a:buNone/>
            </a:pPr>
            <a:r>
              <a:rPr lang="ja-JP" altLang="en-US" sz="2800" dirty="0">
                <a:solidFill>
                  <a:srgbClr val="000000"/>
                </a:solidFill>
                <a:ea typeface="ＭＳ Ｐゴシック" panose="020B0600070205080204" pitchFamily="50" charset="-128"/>
              </a:rPr>
              <a:t>　　ストレス・痛み（骨折など）</a:t>
            </a:r>
            <a:endParaRPr lang="en-US" altLang="ja-JP" sz="2800" dirty="0">
              <a:solidFill>
                <a:srgbClr val="000000"/>
              </a:solidFill>
              <a:ea typeface="ＭＳ Ｐゴシック" panose="020B0600070205080204" pitchFamily="50" charset="-128"/>
            </a:endParaRPr>
          </a:p>
          <a:p>
            <a:pPr>
              <a:spcBef>
                <a:spcPct val="0"/>
              </a:spcBef>
              <a:buFontTx/>
              <a:buNone/>
            </a:pPr>
            <a:r>
              <a:rPr lang="ja-JP" altLang="en-US" sz="2800" dirty="0">
                <a:solidFill>
                  <a:srgbClr val="000000"/>
                </a:solidFill>
                <a:ea typeface="ＭＳ Ｐゴシック" panose="020B0600070205080204" pitchFamily="50" charset="-128"/>
              </a:rPr>
              <a:t>　　その他</a:t>
            </a:r>
            <a:endParaRPr lang="en-US" altLang="ja-JP" sz="2800" dirty="0">
              <a:solidFill>
                <a:srgbClr val="000000"/>
              </a:solidFill>
              <a:ea typeface="ＭＳ Ｐゴシック" panose="020B0600070205080204" pitchFamily="50" charset="-128"/>
            </a:endParaRPr>
          </a:p>
          <a:p>
            <a:pPr>
              <a:spcBef>
                <a:spcPts val="1800"/>
              </a:spcBef>
              <a:buFontTx/>
              <a:buNone/>
            </a:pPr>
            <a:r>
              <a:rPr lang="ja-JP" altLang="en-US" sz="2800" dirty="0">
                <a:solidFill>
                  <a:srgbClr val="000000"/>
                </a:solidFill>
                <a:ea typeface="ＭＳ Ｐゴシック" panose="020B0600070205080204" pitchFamily="50" charset="-128"/>
              </a:rPr>
              <a:t>・経時的変化</a:t>
            </a:r>
            <a:endParaRPr lang="en-US" altLang="ja-JP" sz="2800" dirty="0">
              <a:solidFill>
                <a:srgbClr val="000000"/>
              </a:solidFill>
              <a:ea typeface="ＭＳ Ｐゴシック" panose="020B0600070205080204" pitchFamily="50" charset="-128"/>
            </a:endParaRPr>
          </a:p>
          <a:p>
            <a:pPr>
              <a:spcBef>
                <a:spcPct val="0"/>
              </a:spcBef>
              <a:buFontTx/>
              <a:buNone/>
            </a:pPr>
            <a:r>
              <a:rPr lang="ja-JP" altLang="en-US" sz="2800" dirty="0">
                <a:solidFill>
                  <a:srgbClr val="000000"/>
                </a:solidFill>
                <a:ea typeface="ＭＳ Ｐゴシック" panose="020B0600070205080204" pitchFamily="50" charset="-128"/>
              </a:rPr>
              <a:t>　　半年単位、年単位</a:t>
            </a:r>
          </a:p>
        </p:txBody>
      </p:sp>
      <p:sp>
        <p:nvSpPr>
          <p:cNvPr id="149508" name="テキスト ボックス 3"/>
          <p:cNvSpPr txBox="1">
            <a:spLocks noChangeArrowheads="1"/>
          </p:cNvSpPr>
          <p:nvPr/>
        </p:nvSpPr>
        <p:spPr bwMode="auto">
          <a:xfrm>
            <a:off x="360363" y="5211763"/>
            <a:ext cx="8604250" cy="13843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橈骨動脈で脈拍がわかりにくい時には、聴診器の膜型の方を、服の上から胸部にあてて、心音を聴いて、心拍数を測定する</a:t>
            </a:r>
          </a:p>
        </p:txBody>
      </p:sp>
      <p:sp>
        <p:nvSpPr>
          <p:cNvPr id="5" name="テキスト ボックス 1"/>
          <p:cNvSpPr txBox="1">
            <a:spLocks noChangeArrowheads="1"/>
          </p:cNvSpPr>
          <p:nvPr/>
        </p:nvSpPr>
        <p:spPr bwMode="auto">
          <a:xfrm>
            <a:off x="8244408" y="4335596"/>
            <a:ext cx="518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I  4 </a:t>
            </a:r>
          </a:p>
        </p:txBody>
      </p:sp>
    </p:spTree>
    <p:extLst>
      <p:ext uri="{BB962C8B-B14F-4D97-AF65-F5344CB8AC3E}">
        <p14:creationId xmlns:p14="http://schemas.microsoft.com/office/powerpoint/2010/main" val="284018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34925" y="-171450"/>
            <a:ext cx="4176713" cy="936625"/>
          </a:xfrm>
        </p:spPr>
        <p:txBody>
          <a:bodyPr/>
          <a:lstStyle/>
          <a:p>
            <a:pPr eaLnBrk="1" hangingPunct="1"/>
            <a:r>
              <a:rPr lang="ja-JP" altLang="en-US" sz="3600" smtClean="0"/>
              <a:t>腹臥位姿勢保持</a:t>
            </a:r>
          </a:p>
        </p:txBody>
      </p:sp>
      <p:sp>
        <p:nvSpPr>
          <p:cNvPr id="123907" name="Text Box 14"/>
          <p:cNvSpPr txBox="1">
            <a:spLocks noChangeArrowheads="1"/>
          </p:cNvSpPr>
          <p:nvPr/>
        </p:nvSpPr>
        <p:spPr bwMode="auto">
          <a:xfrm>
            <a:off x="3924300" y="746125"/>
            <a:ext cx="19796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solidFill>
                  <a:schemeClr val="accent2"/>
                </a:solidFill>
                <a:latin typeface="Times" panose="02020603050405020304" pitchFamily="18" charset="0"/>
              </a:rPr>
              <a:t>腹臥位保持</a:t>
            </a:r>
            <a:endParaRPr lang="en-US" altLang="ja-JP" sz="2800">
              <a:solidFill>
                <a:schemeClr val="accent2"/>
              </a:solidFill>
              <a:latin typeface="Times" panose="02020603050405020304" pitchFamily="18" charset="0"/>
            </a:endParaRPr>
          </a:p>
          <a:p>
            <a:pPr eaLnBrk="1" hangingPunct="1">
              <a:spcBef>
                <a:spcPct val="0"/>
              </a:spcBef>
              <a:buFontTx/>
              <a:buNone/>
            </a:pPr>
            <a:r>
              <a:rPr lang="ja-JP" altLang="en-US" sz="2800">
                <a:solidFill>
                  <a:schemeClr val="accent2"/>
                </a:solidFill>
                <a:latin typeface="Times" panose="02020603050405020304" pitchFamily="18" charset="0"/>
              </a:rPr>
              <a:t>マット</a:t>
            </a:r>
          </a:p>
        </p:txBody>
      </p:sp>
      <p:graphicFrame>
        <p:nvGraphicFramePr>
          <p:cNvPr id="123908" name="Object 2"/>
          <p:cNvGraphicFramePr>
            <a:graphicFrameLocks noChangeAspect="1"/>
          </p:cNvGraphicFramePr>
          <p:nvPr/>
        </p:nvGraphicFramePr>
        <p:xfrm>
          <a:off x="4572000" y="4221163"/>
          <a:ext cx="3384550" cy="2520950"/>
        </p:xfrm>
        <a:graphic>
          <a:graphicData uri="http://schemas.openxmlformats.org/presentationml/2006/ole">
            <mc:AlternateContent xmlns:mc="http://schemas.openxmlformats.org/markup-compatibility/2006">
              <mc:Choice xmlns:v="urn:schemas-microsoft-com:vml" Requires="v">
                <p:oleObj spid="_x0000_s124028" name="Image" r:id="rId3" imgW="4850794" imgH="3644444" progId="Photoshop.Image.6">
                  <p:embed/>
                </p:oleObj>
              </mc:Choice>
              <mc:Fallback>
                <p:oleObj name="Image" r:id="rId3" imgW="4850794" imgH="3644444" progId="Photoshop.Image.6">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221163"/>
                        <a:ext cx="338455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909" name="Text Box 14"/>
          <p:cNvSpPr txBox="1">
            <a:spLocks noChangeArrowheads="1"/>
          </p:cNvSpPr>
          <p:nvPr/>
        </p:nvSpPr>
        <p:spPr bwMode="auto">
          <a:xfrm>
            <a:off x="5940425" y="6021388"/>
            <a:ext cx="2808288" cy="461962"/>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b="1">
                <a:solidFill>
                  <a:schemeClr val="accent2"/>
                </a:solidFill>
                <a:latin typeface="Times" panose="02020603050405020304" pitchFamily="18" charset="0"/>
              </a:rPr>
              <a:t>プローンキーパー</a:t>
            </a:r>
          </a:p>
        </p:txBody>
      </p:sp>
      <p:sp>
        <p:nvSpPr>
          <p:cNvPr id="123910" name="テキスト ボックス 9"/>
          <p:cNvSpPr txBox="1">
            <a:spLocks noChangeArrowheads="1"/>
          </p:cNvSpPr>
          <p:nvPr/>
        </p:nvSpPr>
        <p:spPr bwMode="auto">
          <a:xfrm>
            <a:off x="250825" y="587375"/>
            <a:ext cx="3529013"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＜リラックスできるよう＞</a:t>
            </a:r>
            <a:endParaRPr lang="en-US" altLang="ja-JP" sz="2400">
              <a:latin typeface="Times" panose="02020603050405020304" pitchFamily="18" charset="0"/>
            </a:endParaRPr>
          </a:p>
          <a:p>
            <a:pPr eaLnBrk="1" hangingPunct="1">
              <a:spcBef>
                <a:spcPts val="600"/>
              </a:spcBef>
              <a:buFontTx/>
              <a:buNone/>
            </a:pPr>
            <a:r>
              <a:rPr lang="ja-JP" altLang="en-US" sz="2400">
                <a:latin typeface="Times" panose="02020603050405020304" pitchFamily="18" charset="0"/>
              </a:rPr>
              <a:t>股関節、膝関節の屈曲位を保つ</a:t>
            </a:r>
            <a:endParaRPr lang="en-US" altLang="ja-JP" sz="2400">
              <a:latin typeface="Times" panose="02020603050405020304" pitchFamily="18" charset="0"/>
            </a:endParaRPr>
          </a:p>
          <a:p>
            <a:pPr eaLnBrk="1" hangingPunct="1">
              <a:spcBef>
                <a:spcPts val="600"/>
              </a:spcBef>
              <a:buFontTx/>
              <a:buNone/>
            </a:pPr>
            <a:r>
              <a:rPr lang="ja-JP" altLang="en-US" sz="2400">
                <a:latin typeface="Times" panose="02020603050405020304" pitchFamily="18" charset="0"/>
              </a:rPr>
              <a:t>上肢が自由に動けるようにする</a:t>
            </a:r>
            <a:endParaRPr lang="en-US" altLang="ja-JP" sz="2400">
              <a:latin typeface="Times" panose="02020603050405020304" pitchFamily="18" charset="0"/>
            </a:endParaRPr>
          </a:p>
          <a:p>
            <a:pPr eaLnBrk="1" hangingPunct="1">
              <a:spcBef>
                <a:spcPts val="1200"/>
              </a:spcBef>
              <a:buFontTx/>
              <a:buNone/>
            </a:pPr>
            <a:r>
              <a:rPr lang="ja-JP" altLang="en-US" sz="2400">
                <a:latin typeface="Times" panose="02020603050405020304" pitchFamily="18" charset="0"/>
              </a:rPr>
              <a:t>＜安全が保てるように＞</a:t>
            </a:r>
            <a:endParaRPr lang="en-US" altLang="ja-JP" sz="2400">
              <a:latin typeface="Times" panose="02020603050405020304" pitchFamily="18" charset="0"/>
            </a:endParaRPr>
          </a:p>
          <a:p>
            <a:pPr eaLnBrk="1" hangingPunct="1">
              <a:spcBef>
                <a:spcPts val="600"/>
              </a:spcBef>
              <a:buFontTx/>
              <a:buNone/>
            </a:pPr>
            <a:r>
              <a:rPr lang="ja-JP" altLang="en-US" sz="2400">
                <a:latin typeface="Times" panose="02020603050405020304" pitchFamily="18" charset="0"/>
              </a:rPr>
              <a:t>顔の接する面は狭くする</a:t>
            </a:r>
            <a:endParaRPr lang="en-US" altLang="ja-JP" sz="2400">
              <a:latin typeface="Times" panose="02020603050405020304" pitchFamily="18" charset="0"/>
            </a:endParaRPr>
          </a:p>
          <a:p>
            <a:pPr eaLnBrk="1" hangingPunct="1">
              <a:spcBef>
                <a:spcPts val="600"/>
              </a:spcBef>
              <a:buFontTx/>
              <a:buNone/>
            </a:pPr>
            <a:r>
              <a:rPr lang="ja-JP" altLang="en-US" sz="2400">
                <a:latin typeface="Times" panose="02020603050405020304" pitchFamily="18" charset="0"/>
              </a:rPr>
              <a:t>横へのずり落ち防止のガード　　ベルト固定</a:t>
            </a:r>
            <a:endParaRPr lang="en-US" altLang="ja-JP" sz="2400">
              <a:latin typeface="Times" panose="02020603050405020304" pitchFamily="18" charset="0"/>
            </a:endParaRPr>
          </a:p>
          <a:p>
            <a:pPr eaLnBrk="1" hangingPunct="1">
              <a:spcBef>
                <a:spcPts val="600"/>
              </a:spcBef>
              <a:buFontTx/>
              <a:buNone/>
            </a:pPr>
            <a:r>
              <a:rPr lang="ja-JP" altLang="en-US" sz="2400">
                <a:latin typeface="Times" panose="02020603050405020304" pitchFamily="18" charset="0"/>
              </a:rPr>
              <a:t>下へのずり落ち防止のための固定</a:t>
            </a:r>
            <a:endParaRPr lang="en-US" altLang="ja-JP" sz="2400">
              <a:latin typeface="Times" panose="02020603050405020304" pitchFamily="18" charset="0"/>
            </a:endParaRPr>
          </a:p>
        </p:txBody>
      </p:sp>
      <p:sp>
        <p:nvSpPr>
          <p:cNvPr id="123911" name="テキスト ボックス 10"/>
          <p:cNvSpPr txBox="1">
            <a:spLocks noChangeArrowheads="1"/>
          </p:cNvSpPr>
          <p:nvPr/>
        </p:nvSpPr>
        <p:spPr bwMode="auto">
          <a:xfrm>
            <a:off x="244475" y="5397500"/>
            <a:ext cx="3895725" cy="1163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見守りをしっかり行う</a:t>
            </a:r>
            <a:endParaRPr lang="en-US" altLang="ja-JP" sz="2400">
              <a:latin typeface="Times" panose="02020603050405020304" pitchFamily="18" charset="0"/>
            </a:endParaRPr>
          </a:p>
          <a:p>
            <a:pPr eaLnBrk="1" hangingPunct="1">
              <a:spcBef>
                <a:spcPct val="0"/>
              </a:spcBef>
              <a:buFontTx/>
              <a:buNone/>
            </a:pPr>
            <a:r>
              <a:rPr lang="ja-JP" altLang="en-US" sz="2400">
                <a:latin typeface="Times" panose="02020603050405020304" pitchFamily="18" charset="0"/>
              </a:rPr>
              <a:t>リスクのある例はパルスオキ</a:t>
            </a:r>
            <a:endParaRPr lang="en-US" altLang="ja-JP" sz="2400">
              <a:latin typeface="Times" panose="02020603050405020304" pitchFamily="18" charset="0"/>
            </a:endParaRPr>
          </a:p>
          <a:p>
            <a:pPr eaLnBrk="1" hangingPunct="1">
              <a:lnSpc>
                <a:spcPct val="90000"/>
              </a:lnSpc>
              <a:spcBef>
                <a:spcPct val="0"/>
              </a:spcBef>
              <a:buFontTx/>
              <a:buNone/>
            </a:pPr>
            <a:r>
              <a:rPr lang="ja-JP" altLang="en-US" sz="2400">
                <a:latin typeface="Times" panose="02020603050405020304" pitchFamily="18" charset="0"/>
              </a:rPr>
              <a:t>シメーターでモニター</a:t>
            </a:r>
            <a:endParaRPr lang="en-US" altLang="ja-JP" sz="2400">
              <a:latin typeface="Times" panose="02020603050405020304" pitchFamily="18" charset="0"/>
            </a:endParaRPr>
          </a:p>
        </p:txBody>
      </p:sp>
      <p:pic>
        <p:nvPicPr>
          <p:cNvPr id="123912" name="Picture 5"/>
          <p:cNvPicPr>
            <a:picLocks noChangeAspect="1" noChangeArrowheads="1"/>
          </p:cNvPicPr>
          <p:nvPr/>
        </p:nvPicPr>
        <p:blipFill>
          <a:blip r:embed="rId5">
            <a:extLst>
              <a:ext uri="{28A0092B-C50C-407E-A947-70E740481C1C}">
                <a14:useLocalDpi xmlns:a14="http://schemas.microsoft.com/office/drawing/2010/main" val="0"/>
              </a:ext>
            </a:extLst>
          </a:blip>
          <a:srcRect l="1617" t="24559" r="22289" b="12852"/>
          <a:stretch>
            <a:fillRect/>
          </a:stretch>
        </p:blipFill>
        <p:spPr bwMode="auto">
          <a:xfrm>
            <a:off x="5940425" y="115888"/>
            <a:ext cx="309562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3" name="Picture 4" descr="学会画像 035編集"/>
          <p:cNvPicPr>
            <a:picLocks noChangeAspect="1" noChangeArrowheads="1"/>
          </p:cNvPicPr>
          <p:nvPr/>
        </p:nvPicPr>
        <p:blipFill>
          <a:blip r:embed="rId6">
            <a:extLst>
              <a:ext uri="{28A0092B-C50C-407E-A947-70E740481C1C}">
                <a14:useLocalDpi xmlns:a14="http://schemas.microsoft.com/office/drawing/2010/main" val="0"/>
              </a:ext>
            </a:extLst>
          </a:blip>
          <a:srcRect t="42805" r="42065"/>
          <a:stretch>
            <a:fillRect/>
          </a:stretch>
        </p:blipFill>
        <p:spPr bwMode="auto">
          <a:xfrm>
            <a:off x="4140200" y="1916113"/>
            <a:ext cx="338455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1"/>
          <p:cNvSpPr txBox="1">
            <a:spLocks noChangeArrowheads="1"/>
          </p:cNvSpPr>
          <p:nvPr/>
        </p:nvSpPr>
        <p:spPr bwMode="auto">
          <a:xfrm>
            <a:off x="8388350" y="5408508"/>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C12</a:t>
            </a:r>
            <a:endParaRPr lang="ja-JP"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9850" y="228600"/>
            <a:ext cx="4062413" cy="5562600"/>
          </a:xfrm>
          <a:prstGeom prst="rect">
            <a:avLst/>
          </a:prstGeom>
          <a:noFill/>
          <a:ln w="9525">
            <a:solidFill>
              <a:schemeClr val="tx1"/>
            </a:solidFill>
            <a:miter lim="800000"/>
            <a:headEnd/>
            <a:tailEnd/>
          </a:ln>
        </p:spPr>
        <p:txBody>
          <a:bodyPr/>
          <a:lstStyle/>
          <a:p>
            <a:pPr eaLnBrk="0" hangingPunct="0">
              <a:spcBef>
                <a:spcPct val="20000"/>
              </a:spcBef>
              <a:defRPr/>
            </a:pPr>
            <a:r>
              <a:rPr lang="ja-JP" altLang="en-US" sz="3200" dirty="0">
                <a:solidFill>
                  <a:srgbClr val="0000FF"/>
                </a:solidFill>
                <a:latin typeface="Times New Roman" pitchFamily="18" charset="0"/>
              </a:rPr>
              <a:t>側臥位（横向き）</a:t>
            </a:r>
          </a:p>
          <a:p>
            <a:pPr>
              <a:lnSpc>
                <a:spcPct val="80000"/>
              </a:lnSpc>
              <a:spcBef>
                <a:spcPct val="50000"/>
              </a:spcBef>
              <a:buFont typeface="Wingdings" pitchFamily="2" charset="2"/>
              <a:buChar char="l"/>
              <a:defRPr/>
            </a:pPr>
            <a:r>
              <a:rPr lang="ja-JP" altLang="en-US" sz="2400" dirty="0">
                <a:solidFill>
                  <a:srgbClr val="000000"/>
                </a:solidFill>
                <a:latin typeface="Times New Roman" pitchFamily="18" charset="0"/>
              </a:rPr>
              <a:t>舌根沈下を防ぐことができる</a:t>
            </a:r>
          </a:p>
          <a:p>
            <a:pPr marL="265113" indent="-265113">
              <a:lnSpc>
                <a:spcPct val="80000"/>
              </a:lnSpc>
              <a:spcBef>
                <a:spcPct val="50000"/>
              </a:spcBef>
              <a:buFont typeface="Wingdings" pitchFamily="2" charset="2"/>
              <a:buChar char="l"/>
              <a:defRPr/>
            </a:pPr>
            <a:r>
              <a:rPr lang="ja-JP" altLang="en-US" sz="2400" dirty="0">
                <a:solidFill>
                  <a:srgbClr val="000000"/>
                </a:solidFill>
                <a:latin typeface="Times New Roman" pitchFamily="18" charset="0"/>
              </a:rPr>
              <a:t>緊張がゆるんだ状態になりやすい</a:t>
            </a:r>
          </a:p>
          <a:p>
            <a:pPr marL="265113" indent="-265113">
              <a:spcBef>
                <a:spcPct val="50000"/>
              </a:spcBef>
              <a:buFont typeface="Wingdings" pitchFamily="2" charset="2"/>
              <a:buChar char="l"/>
              <a:defRPr/>
            </a:pPr>
            <a:r>
              <a:rPr lang="ja-JP" altLang="en-US" sz="2400" dirty="0">
                <a:solidFill>
                  <a:srgbClr val="000000"/>
                </a:solidFill>
                <a:latin typeface="Times New Roman" pitchFamily="18" charset="0"/>
              </a:rPr>
              <a:t>痰や唾液がのどにたまるのを防げる</a:t>
            </a:r>
          </a:p>
          <a:p>
            <a:pPr marL="265113" indent="-265113">
              <a:lnSpc>
                <a:spcPct val="80000"/>
              </a:lnSpc>
              <a:spcBef>
                <a:spcPct val="50000"/>
              </a:spcBef>
              <a:buFont typeface="Wingdings" pitchFamily="2" charset="2"/>
              <a:buChar char="l"/>
              <a:defRPr/>
            </a:pPr>
            <a:r>
              <a:rPr lang="ja-JP" altLang="en-US" sz="2400" dirty="0">
                <a:solidFill>
                  <a:srgbClr val="000000"/>
                </a:solidFill>
                <a:latin typeface="Times New Roman" pitchFamily="18" charset="0"/>
              </a:rPr>
              <a:t>胸郭の前後の動きがしやすい。胸廓の扁平化防止につながる。</a:t>
            </a:r>
          </a:p>
          <a:p>
            <a:pPr marL="265113" indent="-265113">
              <a:lnSpc>
                <a:spcPct val="80000"/>
              </a:lnSpc>
              <a:spcBef>
                <a:spcPct val="50000"/>
              </a:spcBef>
              <a:buFont typeface="Wingdings" pitchFamily="2" charset="2"/>
              <a:buChar char="l"/>
              <a:defRPr/>
            </a:pPr>
            <a:r>
              <a:rPr lang="ja-JP" altLang="en-US" sz="2400" dirty="0">
                <a:solidFill>
                  <a:srgbClr val="000000"/>
                </a:solidFill>
                <a:latin typeface="Times New Roman" pitchFamily="18" charset="0"/>
              </a:rPr>
              <a:t>胸郭の横の動きは制限される</a:t>
            </a:r>
          </a:p>
          <a:p>
            <a:pPr marL="265113" indent="-265113">
              <a:lnSpc>
                <a:spcPct val="80000"/>
              </a:lnSpc>
              <a:spcBef>
                <a:spcPct val="50000"/>
              </a:spcBef>
              <a:buFont typeface="Wingdings" pitchFamily="2" charset="2"/>
              <a:buChar char="l"/>
              <a:defRPr/>
            </a:pPr>
            <a:r>
              <a:rPr lang="ja-JP" altLang="en-US" sz="2400" dirty="0">
                <a:solidFill>
                  <a:srgbClr val="000000"/>
                </a:solidFill>
                <a:latin typeface="Times New Roman" pitchFamily="18" charset="0"/>
              </a:rPr>
              <a:t>右側臥位は胃食道逆流を誘発することがある</a:t>
            </a:r>
          </a:p>
        </p:txBody>
      </p:sp>
      <p:sp>
        <p:nvSpPr>
          <p:cNvPr id="57347" name="Text Box 3"/>
          <p:cNvSpPr txBox="1">
            <a:spLocks noChangeArrowheads="1"/>
          </p:cNvSpPr>
          <p:nvPr/>
        </p:nvSpPr>
        <p:spPr bwMode="auto">
          <a:xfrm>
            <a:off x="4291013" y="419100"/>
            <a:ext cx="4711700" cy="5127625"/>
          </a:xfrm>
          <a:prstGeom prst="rect">
            <a:avLst/>
          </a:prstGeom>
          <a:noFill/>
          <a:ln w="9525">
            <a:solidFill>
              <a:schemeClr val="tx1"/>
            </a:solidFill>
            <a:miter lim="800000"/>
            <a:headEnd/>
            <a:tailEnd/>
          </a:ln>
        </p:spPr>
        <p:txBody>
          <a:bodyPr>
            <a:spAutoFit/>
          </a:bodyPr>
          <a:lstStyle/>
          <a:p>
            <a:pPr eaLnBrk="0" hangingPunct="0">
              <a:spcBef>
                <a:spcPct val="20000"/>
              </a:spcBef>
              <a:defRPr/>
            </a:pPr>
            <a:r>
              <a:rPr lang="ja-JP" altLang="en-US" sz="3200" dirty="0">
                <a:solidFill>
                  <a:srgbClr val="0000FF"/>
                </a:solidFill>
                <a:latin typeface="Times New Roman" pitchFamily="18" charset="0"/>
              </a:rPr>
              <a:t>座位（座った姿勢）</a:t>
            </a:r>
          </a:p>
          <a:p>
            <a:pPr marL="265113" indent="-265113">
              <a:lnSpc>
                <a:spcPct val="80000"/>
              </a:lnSpc>
              <a:spcBef>
                <a:spcPct val="70000"/>
              </a:spcBef>
              <a:buFont typeface="Wingdings" pitchFamily="2" charset="2"/>
              <a:buChar char="l"/>
              <a:defRPr/>
            </a:pPr>
            <a:r>
              <a:rPr lang="ja-JP" altLang="en-US" sz="2400" dirty="0">
                <a:solidFill>
                  <a:srgbClr val="000000"/>
                </a:solidFill>
                <a:latin typeface="Times New Roman" pitchFamily="18" charset="0"/>
              </a:rPr>
              <a:t>前傾座位は、腹臥位と同じ利点がある</a:t>
            </a:r>
          </a:p>
          <a:p>
            <a:pPr marL="265113" indent="-265113">
              <a:lnSpc>
                <a:spcPct val="80000"/>
              </a:lnSpc>
              <a:spcBef>
                <a:spcPct val="70000"/>
              </a:spcBef>
              <a:buFont typeface="Wingdings" pitchFamily="2" charset="2"/>
              <a:buChar char="l"/>
              <a:defRPr/>
            </a:pPr>
            <a:r>
              <a:rPr lang="ja-JP" altLang="en-US" sz="2400" dirty="0">
                <a:solidFill>
                  <a:srgbClr val="000000"/>
                </a:solidFill>
                <a:latin typeface="Times New Roman" pitchFamily="18" charset="0"/>
              </a:rPr>
              <a:t>横隔膜が腹部臓器により押し上げられなくて済む</a:t>
            </a:r>
          </a:p>
          <a:p>
            <a:pPr marL="265113" indent="-265113">
              <a:lnSpc>
                <a:spcPct val="80000"/>
              </a:lnSpc>
              <a:spcBef>
                <a:spcPct val="70000"/>
              </a:spcBef>
              <a:buFont typeface="Wingdings" pitchFamily="2" charset="2"/>
              <a:buChar char="l"/>
              <a:defRPr/>
            </a:pPr>
            <a:r>
              <a:rPr lang="ja-JP" altLang="en-US" sz="2400" dirty="0">
                <a:solidFill>
                  <a:srgbClr val="000000"/>
                </a:solidFill>
                <a:latin typeface="Times New Roman" pitchFamily="18" charset="0"/>
              </a:rPr>
              <a:t>後へのリクライニングは下顎後退・舌根沈下・喉頭部狭窄を悪くすることがある</a:t>
            </a:r>
          </a:p>
          <a:p>
            <a:pPr marL="265113" indent="-265113">
              <a:lnSpc>
                <a:spcPct val="80000"/>
              </a:lnSpc>
              <a:spcBef>
                <a:spcPct val="70000"/>
              </a:spcBef>
              <a:buFont typeface="Wingdings" pitchFamily="2" charset="2"/>
              <a:buChar char="l"/>
              <a:defRPr/>
            </a:pPr>
            <a:r>
              <a:rPr lang="ja-JP" altLang="en-US" sz="2400" dirty="0">
                <a:solidFill>
                  <a:srgbClr val="000000"/>
                </a:solidFill>
                <a:latin typeface="Times New Roman" pitchFamily="18" charset="0"/>
              </a:rPr>
              <a:t>重度の嚥下障害がある場合、唾液が気管に誤嚥され、呼吸が悪くなることがある</a:t>
            </a:r>
          </a:p>
          <a:p>
            <a:pPr>
              <a:lnSpc>
                <a:spcPct val="80000"/>
              </a:lnSpc>
              <a:spcBef>
                <a:spcPct val="70000"/>
              </a:spcBef>
              <a:buFont typeface="Wingdings" pitchFamily="2" charset="2"/>
              <a:buChar char="l"/>
              <a:defRPr/>
            </a:pPr>
            <a:r>
              <a:rPr lang="ja-JP" altLang="en-US" sz="2400" dirty="0">
                <a:solidFill>
                  <a:srgbClr val="000000"/>
                </a:solidFill>
                <a:latin typeface="Times New Roman" pitchFamily="18" charset="0"/>
              </a:rPr>
              <a:t>胃食道逆流が起きにくい</a:t>
            </a:r>
            <a:endParaRPr lang="ja-JP" altLang="en-US" sz="2800" dirty="0">
              <a:solidFill>
                <a:srgbClr val="000000"/>
              </a:solidFill>
              <a:latin typeface="Times New Roman" pitchFamily="18" charset="0"/>
            </a:endParaRPr>
          </a:p>
        </p:txBody>
      </p:sp>
      <p:sp>
        <p:nvSpPr>
          <p:cNvPr id="153604" name="Text Box 4"/>
          <p:cNvSpPr txBox="1">
            <a:spLocks noChangeArrowheads="1"/>
          </p:cNvSpPr>
          <p:nvPr/>
        </p:nvSpPr>
        <p:spPr bwMode="auto">
          <a:xfrm>
            <a:off x="457200" y="6324600"/>
            <a:ext cx="7696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50000"/>
              </a:spcBef>
              <a:buFontTx/>
              <a:buNone/>
            </a:pPr>
            <a:endParaRPr lang="ja-JP" altLang="ja-JP" sz="2400">
              <a:solidFill>
                <a:srgbClr val="0000FF"/>
              </a:solidFill>
            </a:endParaRPr>
          </a:p>
        </p:txBody>
      </p:sp>
      <p:sp>
        <p:nvSpPr>
          <p:cNvPr id="153605" name="Text Box 5"/>
          <p:cNvSpPr txBox="1">
            <a:spLocks noChangeArrowheads="1"/>
          </p:cNvSpPr>
          <p:nvPr/>
        </p:nvSpPr>
        <p:spPr bwMode="auto">
          <a:xfrm>
            <a:off x="381000" y="5905500"/>
            <a:ext cx="8305800" cy="8302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54013" indent="-354013">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30000"/>
              </a:spcBef>
              <a:buFontTx/>
              <a:buNone/>
            </a:pPr>
            <a:r>
              <a:rPr lang="en-US" altLang="ja-JP" sz="2400">
                <a:solidFill>
                  <a:srgbClr val="3333CC"/>
                </a:solidFill>
                <a:latin typeface="Times New Roman" panose="02020603050405020304" pitchFamily="18" charset="0"/>
                <a:ea typeface="ＭＳ Ｐゴシック" panose="020B0600070205080204" pitchFamily="50" charset="-128"/>
              </a:rPr>
              <a:t>★</a:t>
            </a:r>
            <a:r>
              <a:rPr lang="ja-JP" altLang="en-US" sz="2400">
                <a:solidFill>
                  <a:srgbClr val="3333CC"/>
                </a:solidFill>
                <a:latin typeface="Times New Roman" panose="02020603050405020304" pitchFamily="18" charset="0"/>
                <a:ea typeface="ＭＳ Ｐゴシック" panose="020B0600070205080204" pitchFamily="50" charset="-128"/>
              </a:rPr>
              <a:t>年少の頃からいろいろな姿勢がとれるようになっておくことが重要。</a:t>
            </a:r>
            <a:endParaRPr lang="ja-JP" altLang="en-US" sz="2400">
              <a:solidFill>
                <a:srgbClr val="FF3300"/>
              </a:solidFill>
              <a:ea typeface="ＭＳ Ｐゴシック" panose="020B0600070205080204" pitchFamily="50" charset="-128"/>
            </a:endParaRPr>
          </a:p>
        </p:txBody>
      </p:sp>
      <p:sp>
        <p:nvSpPr>
          <p:cNvPr id="6" name="テキスト ボックス 1"/>
          <p:cNvSpPr txBox="1">
            <a:spLocks noChangeArrowheads="1"/>
          </p:cNvSpPr>
          <p:nvPr/>
        </p:nvSpPr>
        <p:spPr bwMode="auto">
          <a:xfrm>
            <a:off x="8513469" y="5579948"/>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C13 </a:t>
            </a:r>
            <a:endParaRPr lang="ja-JP" altLang="en-US" dirty="0"/>
          </a:p>
        </p:txBody>
      </p:sp>
    </p:spTree>
    <p:extLst>
      <p:ext uri="{BB962C8B-B14F-4D97-AF65-F5344CB8AC3E}">
        <p14:creationId xmlns:p14="http://schemas.microsoft.com/office/powerpoint/2010/main" val="549664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4"/>
          <p:cNvPicPr>
            <a:picLocks noChangeAspect="1" noChangeArrowheads="1"/>
          </p:cNvPicPr>
          <p:nvPr/>
        </p:nvPicPr>
        <p:blipFill>
          <a:blip r:embed="rId2">
            <a:grayscl/>
            <a:extLst>
              <a:ext uri="{28A0092B-C50C-407E-A947-70E740481C1C}">
                <a14:useLocalDpi xmlns:a14="http://schemas.microsoft.com/office/drawing/2010/main" val="0"/>
              </a:ext>
            </a:extLst>
          </a:blip>
          <a:srcRect l="27513" t="22519" r="11554" b="6248"/>
          <a:stretch>
            <a:fillRect/>
          </a:stretch>
        </p:blipFill>
        <p:spPr bwMode="auto">
          <a:xfrm>
            <a:off x="4624388" y="1989138"/>
            <a:ext cx="434498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Oval 9"/>
          <p:cNvSpPr>
            <a:spLocks noChangeArrowheads="1"/>
          </p:cNvSpPr>
          <p:nvPr/>
        </p:nvSpPr>
        <p:spPr bwMode="auto">
          <a:xfrm rot="1979385">
            <a:off x="6821488" y="4089400"/>
            <a:ext cx="457200" cy="228600"/>
          </a:xfrm>
          <a:prstGeom prst="ellipse">
            <a:avLst/>
          </a:pr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pic>
        <p:nvPicPr>
          <p:cNvPr id="125956" name="Picture 10"/>
          <p:cNvPicPr>
            <a:picLocks noChangeAspect="1" noChangeArrowheads="1"/>
          </p:cNvPicPr>
          <p:nvPr/>
        </p:nvPicPr>
        <p:blipFill>
          <a:blip r:embed="rId3">
            <a:lum bright="24000"/>
            <a:extLst>
              <a:ext uri="{28A0092B-C50C-407E-A947-70E740481C1C}">
                <a14:useLocalDpi xmlns:a14="http://schemas.microsoft.com/office/drawing/2010/main" val="0"/>
              </a:ext>
            </a:extLst>
          </a:blip>
          <a:srcRect b="13618"/>
          <a:stretch>
            <a:fillRect/>
          </a:stretch>
        </p:blipFill>
        <p:spPr bwMode="auto">
          <a:xfrm>
            <a:off x="160338" y="2276475"/>
            <a:ext cx="40513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テキスト ボックス 11"/>
          <p:cNvSpPr txBox="1">
            <a:spLocks noChangeArrowheads="1"/>
          </p:cNvSpPr>
          <p:nvPr/>
        </p:nvSpPr>
        <p:spPr bwMode="auto">
          <a:xfrm>
            <a:off x="2051050" y="611188"/>
            <a:ext cx="28448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3200"/>
              <a:t>クッションチェア</a:t>
            </a:r>
          </a:p>
        </p:txBody>
      </p:sp>
      <p:sp>
        <p:nvSpPr>
          <p:cNvPr id="125958" name="Oval 27"/>
          <p:cNvSpPr>
            <a:spLocks noChangeArrowheads="1"/>
          </p:cNvSpPr>
          <p:nvPr/>
        </p:nvSpPr>
        <p:spPr bwMode="auto">
          <a:xfrm rot="2153176">
            <a:off x="7008813" y="2795588"/>
            <a:ext cx="539750" cy="265112"/>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latin typeface="Times" panose="02020603050405020304" pitchFamily="18" charset="0"/>
            </a:endParaRPr>
          </a:p>
        </p:txBody>
      </p:sp>
      <p:sp>
        <p:nvSpPr>
          <p:cNvPr id="125959" name="Oval 27"/>
          <p:cNvSpPr>
            <a:spLocks noChangeArrowheads="1"/>
          </p:cNvSpPr>
          <p:nvPr/>
        </p:nvSpPr>
        <p:spPr bwMode="auto">
          <a:xfrm rot="-1888123">
            <a:off x="1639888" y="2398713"/>
            <a:ext cx="539750" cy="261937"/>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latin typeface="Times" panose="02020603050405020304" pitchFamily="18" charset="0"/>
            </a:endParaRPr>
          </a:p>
        </p:txBody>
      </p:sp>
      <p:sp>
        <p:nvSpPr>
          <p:cNvPr id="125960" name="テキスト ボックス 1"/>
          <p:cNvSpPr txBox="1">
            <a:spLocks noChangeArrowheads="1"/>
          </p:cNvSpPr>
          <p:nvPr/>
        </p:nvSpPr>
        <p:spPr bwMode="auto">
          <a:xfrm>
            <a:off x="747713" y="5084763"/>
            <a:ext cx="25209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a:t>安定した坐位での</a:t>
            </a:r>
            <a:endParaRPr lang="en-US" altLang="ja-JP"/>
          </a:p>
          <a:p>
            <a:pPr eaLnBrk="1" hangingPunct="1"/>
            <a:r>
              <a:rPr lang="ja-JP" altLang="en-US"/>
              <a:t>経管栄養注入</a:t>
            </a:r>
          </a:p>
        </p:txBody>
      </p:sp>
      <p:sp>
        <p:nvSpPr>
          <p:cNvPr id="125961" name="テキスト ボックス 2"/>
          <p:cNvSpPr txBox="1">
            <a:spLocks noChangeArrowheads="1"/>
          </p:cNvSpPr>
          <p:nvPr/>
        </p:nvSpPr>
        <p:spPr bwMode="auto">
          <a:xfrm>
            <a:off x="5076825" y="5916613"/>
            <a:ext cx="3230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a:t>適切な食事介助の姿勢</a:t>
            </a:r>
          </a:p>
        </p:txBody>
      </p:sp>
      <p:sp>
        <p:nvSpPr>
          <p:cNvPr id="11" name="テキスト ボックス 1"/>
          <p:cNvSpPr txBox="1">
            <a:spLocks noChangeArrowheads="1"/>
          </p:cNvSpPr>
          <p:nvPr/>
        </p:nvSpPr>
        <p:spPr bwMode="auto">
          <a:xfrm>
            <a:off x="8544259" y="5916613"/>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C14</a:t>
            </a:r>
            <a:endParaRPr lang="ja-JP"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Oval 12"/>
          <p:cNvSpPr>
            <a:spLocks noChangeArrowheads="1"/>
          </p:cNvSpPr>
          <p:nvPr/>
        </p:nvSpPr>
        <p:spPr bwMode="auto">
          <a:xfrm>
            <a:off x="2282825" y="1973263"/>
            <a:ext cx="788988" cy="1036637"/>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latin typeface="Times" panose="02020603050405020304" pitchFamily="18" charset="0"/>
            </a:endParaRPr>
          </a:p>
        </p:txBody>
      </p:sp>
      <p:sp>
        <p:nvSpPr>
          <p:cNvPr id="126979" name="Oval 12"/>
          <p:cNvSpPr>
            <a:spLocks noChangeArrowheads="1"/>
          </p:cNvSpPr>
          <p:nvPr/>
        </p:nvSpPr>
        <p:spPr bwMode="auto">
          <a:xfrm>
            <a:off x="1838325" y="2924175"/>
            <a:ext cx="788988" cy="79216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latin typeface="Times" panose="02020603050405020304" pitchFamily="18" charset="0"/>
            </a:endParaRPr>
          </a:p>
        </p:txBody>
      </p:sp>
      <p:grpSp>
        <p:nvGrpSpPr>
          <p:cNvPr id="126980" name="Group 9"/>
          <p:cNvGrpSpPr>
            <a:grpSpLocks/>
          </p:cNvGrpSpPr>
          <p:nvPr/>
        </p:nvGrpSpPr>
        <p:grpSpPr bwMode="auto">
          <a:xfrm>
            <a:off x="354013" y="44450"/>
            <a:ext cx="3240087" cy="3617913"/>
            <a:chOff x="498" y="6"/>
            <a:chExt cx="2562" cy="2862"/>
          </a:xfrm>
        </p:grpSpPr>
        <p:pic>
          <p:nvPicPr>
            <p:cNvPr id="127000" name="Picture 10"/>
            <p:cNvPicPr>
              <a:picLocks noChangeAspect="1" noChangeArrowheads="1"/>
            </p:cNvPicPr>
            <p:nvPr/>
          </p:nvPicPr>
          <p:blipFill>
            <a:blip r:embed="rId2">
              <a:lum bright="20000"/>
              <a:extLst>
                <a:ext uri="{28A0092B-C50C-407E-A947-70E740481C1C}">
                  <a14:useLocalDpi xmlns:a14="http://schemas.microsoft.com/office/drawing/2010/main" val="0"/>
                </a:ext>
              </a:extLst>
            </a:blip>
            <a:srcRect l="9093" t="5096" r="16501" b="10776"/>
            <a:stretch>
              <a:fillRect/>
            </a:stretch>
          </p:blipFill>
          <p:spPr bwMode="auto">
            <a:xfrm>
              <a:off x="498" y="48"/>
              <a:ext cx="2505" cy="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001" name="Oval 12"/>
            <p:cNvSpPr>
              <a:spLocks noChangeArrowheads="1"/>
            </p:cNvSpPr>
            <p:nvPr/>
          </p:nvSpPr>
          <p:spPr bwMode="auto">
            <a:xfrm>
              <a:off x="2094" y="1145"/>
              <a:ext cx="510" cy="119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latin typeface="Times" panose="02020603050405020304" pitchFamily="18" charset="0"/>
              </a:endParaRPr>
            </a:p>
          </p:txBody>
        </p:sp>
        <p:sp>
          <p:nvSpPr>
            <p:cNvPr id="127002" name="Line 13"/>
            <p:cNvSpPr>
              <a:spLocks noChangeShapeType="1"/>
            </p:cNvSpPr>
            <p:nvPr/>
          </p:nvSpPr>
          <p:spPr bwMode="auto">
            <a:xfrm flipH="1">
              <a:off x="2354" y="333"/>
              <a:ext cx="307" cy="101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7003" name="Line 14"/>
            <p:cNvSpPr>
              <a:spLocks noChangeShapeType="1"/>
            </p:cNvSpPr>
            <p:nvPr/>
          </p:nvSpPr>
          <p:spPr bwMode="auto">
            <a:xfrm flipH="1" flipV="1">
              <a:off x="1897" y="2463"/>
              <a:ext cx="457" cy="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7004" name="Text Box 15"/>
            <p:cNvSpPr txBox="1">
              <a:spLocks noChangeArrowheads="1"/>
            </p:cNvSpPr>
            <p:nvPr/>
          </p:nvSpPr>
          <p:spPr bwMode="auto">
            <a:xfrm>
              <a:off x="2346" y="6"/>
              <a:ext cx="714" cy="414"/>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000000"/>
                  </a:solidFill>
                  <a:latin typeface="ＭＳ Ｐゴシック" panose="020B0600070205080204" pitchFamily="50" charset="-128"/>
                </a:rPr>
                <a:t>咽頭</a:t>
              </a:r>
            </a:p>
          </p:txBody>
        </p:sp>
        <p:sp>
          <p:nvSpPr>
            <p:cNvPr id="127005" name="Text Box 16"/>
            <p:cNvSpPr txBox="1">
              <a:spLocks noChangeArrowheads="1"/>
            </p:cNvSpPr>
            <p:nvPr/>
          </p:nvSpPr>
          <p:spPr bwMode="auto">
            <a:xfrm flipH="1">
              <a:off x="2353" y="2341"/>
              <a:ext cx="645" cy="365"/>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ＭＳ Ｐゴシック" panose="020B0600070205080204" pitchFamily="50" charset="-128"/>
                </a:rPr>
                <a:t>喉頭</a:t>
              </a:r>
            </a:p>
          </p:txBody>
        </p:sp>
      </p:grpSp>
      <p:sp>
        <p:nvSpPr>
          <p:cNvPr id="126981" name="Line 14"/>
          <p:cNvSpPr>
            <a:spLocks noChangeShapeType="1"/>
          </p:cNvSpPr>
          <p:nvPr/>
        </p:nvSpPr>
        <p:spPr bwMode="auto">
          <a:xfrm flipV="1">
            <a:off x="1265238" y="1908175"/>
            <a:ext cx="803275" cy="7016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pic>
        <p:nvPicPr>
          <p:cNvPr id="20" name="図 19" descr="舌根沈下イラストカラー.jpg"/>
          <p:cNvPicPr>
            <a:picLocks noChangeAspect="1"/>
          </p:cNvPicPr>
          <p:nvPr/>
        </p:nvPicPr>
        <p:blipFill rotWithShape="1">
          <a:blip r:embed="rId3"/>
          <a:srcRect l="6962" t="6842" r="18654" b="5172"/>
          <a:stretch/>
        </p:blipFill>
        <p:spPr>
          <a:xfrm>
            <a:off x="3735388" y="82550"/>
            <a:ext cx="3744912" cy="3238500"/>
          </a:xfrm>
          <a:prstGeom prst="rect">
            <a:avLst/>
          </a:prstGeom>
          <a:ln>
            <a:solidFill>
              <a:schemeClr val="tx2">
                <a:lumMod val="60000"/>
                <a:lumOff val="40000"/>
              </a:schemeClr>
            </a:solidFill>
          </a:ln>
        </p:spPr>
      </p:pic>
      <p:sp>
        <p:nvSpPr>
          <p:cNvPr id="21" name="右矢印 20"/>
          <p:cNvSpPr/>
          <p:nvPr/>
        </p:nvSpPr>
        <p:spPr>
          <a:xfrm>
            <a:off x="5624513" y="1865313"/>
            <a:ext cx="360362" cy="215900"/>
          </a:xfrm>
          <a:prstGeom prst="rightArrow">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26984" name="テキスト ボックス 12"/>
          <p:cNvSpPr txBox="1">
            <a:spLocks noChangeArrowheads="1"/>
          </p:cNvSpPr>
          <p:nvPr/>
        </p:nvSpPr>
        <p:spPr bwMode="auto">
          <a:xfrm>
            <a:off x="339725" y="2662238"/>
            <a:ext cx="1108075" cy="461962"/>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Times" panose="02020603050405020304" pitchFamily="18" charset="0"/>
              </a:rPr>
              <a:t>舌根部</a:t>
            </a:r>
          </a:p>
        </p:txBody>
      </p:sp>
      <p:sp>
        <p:nvSpPr>
          <p:cNvPr id="126985" name="テキスト ボックス 22"/>
          <p:cNvSpPr txBox="1">
            <a:spLocks noChangeArrowheads="1"/>
          </p:cNvSpPr>
          <p:nvPr/>
        </p:nvSpPr>
        <p:spPr bwMode="auto">
          <a:xfrm>
            <a:off x="569913" y="3182938"/>
            <a:ext cx="800100" cy="461962"/>
          </a:xfrm>
          <a:prstGeom prst="rect">
            <a:avLst/>
          </a:prstGeom>
          <a:solidFill>
            <a:schemeClr val="bg1"/>
          </a:solidFill>
          <a:ln w="9525">
            <a:solidFill>
              <a:schemeClr val="tx1"/>
            </a:solidFill>
            <a:miter lim="800000"/>
            <a:headEnd/>
            <a:tailEnd/>
          </a:ln>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a:solidFill>
                  <a:srgbClr val="000000"/>
                </a:solidFill>
              </a:rPr>
              <a:t>気管</a:t>
            </a:r>
          </a:p>
        </p:txBody>
      </p:sp>
      <p:sp>
        <p:nvSpPr>
          <p:cNvPr id="126986" name="Line 14"/>
          <p:cNvSpPr>
            <a:spLocks noChangeShapeType="1"/>
          </p:cNvSpPr>
          <p:nvPr/>
        </p:nvSpPr>
        <p:spPr bwMode="auto">
          <a:xfrm flipV="1">
            <a:off x="1370013" y="3530600"/>
            <a:ext cx="754062" cy="301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6987" name="Text Box 2"/>
          <p:cNvSpPr txBox="1">
            <a:spLocks noChangeArrowheads="1"/>
          </p:cNvSpPr>
          <p:nvPr/>
        </p:nvSpPr>
        <p:spPr bwMode="auto">
          <a:xfrm>
            <a:off x="6588125" y="561975"/>
            <a:ext cx="2447925" cy="768350"/>
          </a:xfrm>
          <a:prstGeom prst="rect">
            <a:avLst/>
          </a:prstGeom>
          <a:solidFill>
            <a:schemeClr val="bg1"/>
          </a:solidFill>
          <a:ln w="38100">
            <a:solidFill>
              <a:srgbClr val="FF0000"/>
            </a:solidFill>
            <a:miter lim="800000"/>
            <a:headEnd/>
            <a:tailEnd/>
          </a:ln>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400">
                <a:solidFill>
                  <a:srgbClr val="000000"/>
                </a:solidFill>
                <a:latin typeface="Times" panose="02020603050405020304" pitchFamily="18" charset="0"/>
              </a:rPr>
              <a:t>舌根沈下 </a:t>
            </a:r>
            <a:endParaRPr lang="en-US" altLang="ja-JP" sz="4400">
              <a:solidFill>
                <a:srgbClr val="000000"/>
              </a:solidFill>
              <a:latin typeface="Times" panose="02020603050405020304" pitchFamily="18" charset="0"/>
            </a:endParaRPr>
          </a:p>
        </p:txBody>
      </p:sp>
      <p:pic>
        <p:nvPicPr>
          <p:cNvPr id="126988" name="Picture 4"/>
          <p:cNvPicPr>
            <a:picLocks noChangeAspect="1" noChangeArrowheads="1"/>
          </p:cNvPicPr>
          <p:nvPr/>
        </p:nvPicPr>
        <p:blipFill>
          <a:blip r:embed="rId4">
            <a:lum bright="12000"/>
            <a:extLst>
              <a:ext uri="{28A0092B-C50C-407E-A947-70E740481C1C}">
                <a14:useLocalDpi xmlns:a14="http://schemas.microsoft.com/office/drawing/2010/main" val="0"/>
              </a:ext>
            </a:extLst>
          </a:blip>
          <a:srcRect r="4544"/>
          <a:stretch>
            <a:fillRect/>
          </a:stretch>
        </p:blipFill>
        <p:spPr bwMode="auto">
          <a:xfrm>
            <a:off x="107950" y="3919538"/>
            <a:ext cx="2808288" cy="2317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6989" name="Text Box 7"/>
          <p:cNvSpPr txBox="1">
            <a:spLocks noChangeArrowheads="1"/>
          </p:cNvSpPr>
          <p:nvPr/>
        </p:nvSpPr>
        <p:spPr bwMode="auto">
          <a:xfrm>
            <a:off x="107950" y="6237288"/>
            <a:ext cx="3240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0000"/>
                </a:solidFill>
                <a:latin typeface="Times" panose="02020603050405020304" pitchFamily="18" charset="0"/>
              </a:rPr>
              <a:t>緊張低下</a:t>
            </a:r>
            <a:r>
              <a:rPr lang="ja-JP" altLang="en-US" sz="2400">
                <a:solidFill>
                  <a:srgbClr val="000000"/>
                </a:solidFill>
                <a:latin typeface="Times" panose="02020603050405020304" pitchFamily="18" charset="0"/>
              </a:rPr>
              <a:t>→舌根沈下</a:t>
            </a:r>
            <a:endParaRPr lang="en-US" altLang="ja-JP" sz="2400">
              <a:solidFill>
                <a:srgbClr val="000000"/>
              </a:solidFill>
              <a:latin typeface="Times" panose="02020603050405020304" pitchFamily="18" charset="0"/>
            </a:endParaRPr>
          </a:p>
        </p:txBody>
      </p:sp>
      <p:pic>
        <p:nvPicPr>
          <p:cNvPr id="126990" name="Picture 3"/>
          <p:cNvPicPr>
            <a:picLocks noChangeAspect="1" noChangeArrowheads="1"/>
          </p:cNvPicPr>
          <p:nvPr/>
        </p:nvPicPr>
        <p:blipFill>
          <a:blip r:embed="rId5">
            <a:lum bright="12000"/>
            <a:extLst>
              <a:ext uri="{28A0092B-C50C-407E-A947-70E740481C1C}">
                <a14:useLocalDpi xmlns:a14="http://schemas.microsoft.com/office/drawing/2010/main" val="0"/>
              </a:ext>
            </a:extLst>
          </a:blip>
          <a:srcRect l="4520" r="7317" b="4987"/>
          <a:stretch>
            <a:fillRect/>
          </a:stretch>
        </p:blipFill>
        <p:spPr bwMode="auto">
          <a:xfrm>
            <a:off x="3059113" y="4292600"/>
            <a:ext cx="2592387"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6991" name="Text Box 8"/>
          <p:cNvSpPr txBox="1">
            <a:spLocks noChangeArrowheads="1"/>
          </p:cNvSpPr>
          <p:nvPr/>
        </p:nvSpPr>
        <p:spPr bwMode="auto">
          <a:xfrm>
            <a:off x="5845175" y="5867400"/>
            <a:ext cx="31940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600">
                <a:solidFill>
                  <a:srgbClr val="FF0000"/>
                </a:solidFill>
                <a:latin typeface="ＭＳ Ｐゴシック" panose="020B0600070205080204" pitchFamily="50" charset="-128"/>
              </a:rPr>
              <a:t>緊張亢進</a:t>
            </a:r>
            <a:r>
              <a:rPr lang="ja-JP" altLang="en-US" sz="2400">
                <a:solidFill>
                  <a:srgbClr val="000000"/>
                </a:solidFill>
                <a:latin typeface="ＭＳ Ｐゴシック" panose="020B0600070205080204" pitchFamily="50" charset="-128"/>
              </a:rPr>
              <a:t>･頚部過伸展</a:t>
            </a:r>
            <a:endParaRPr lang="en-US" altLang="ja-JP" sz="2400">
              <a:solidFill>
                <a:srgbClr val="000000"/>
              </a:solidFill>
              <a:latin typeface="ＭＳ Ｐゴシック" panose="020B0600070205080204" pitchFamily="50" charset="-128"/>
            </a:endParaRPr>
          </a:p>
          <a:p>
            <a:pPr eaLnBrk="1" hangingPunct="1">
              <a:spcBef>
                <a:spcPct val="0"/>
              </a:spcBef>
              <a:buFontTx/>
              <a:buNone/>
            </a:pPr>
            <a:r>
              <a:rPr lang="ja-JP" altLang="en-US" sz="2400">
                <a:solidFill>
                  <a:srgbClr val="000000"/>
                </a:solidFill>
                <a:latin typeface="ＭＳ Ｐゴシック" panose="020B0600070205080204" pitchFamily="50" charset="-128"/>
              </a:rPr>
              <a:t>そり返り</a:t>
            </a:r>
          </a:p>
        </p:txBody>
      </p:sp>
      <p:sp>
        <p:nvSpPr>
          <p:cNvPr id="126992" name="Text Box 2"/>
          <p:cNvSpPr txBox="1">
            <a:spLocks noChangeArrowheads="1"/>
          </p:cNvSpPr>
          <p:nvPr/>
        </p:nvSpPr>
        <p:spPr bwMode="auto">
          <a:xfrm>
            <a:off x="3563938" y="3389313"/>
            <a:ext cx="5464175" cy="893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600" b="1">
                <a:solidFill>
                  <a:srgbClr val="000000"/>
                </a:solidFill>
                <a:latin typeface="Times" panose="02020603050405020304" pitchFamily="18" charset="0"/>
              </a:rPr>
              <a:t>喘鳴（カーッカーッ）</a:t>
            </a:r>
            <a:r>
              <a:rPr lang="en-US" altLang="ja-JP" sz="2600" b="1">
                <a:solidFill>
                  <a:srgbClr val="000000"/>
                </a:solidFill>
                <a:latin typeface="Times" panose="02020603050405020304" pitchFamily="18" charset="0"/>
              </a:rPr>
              <a:t>､</a:t>
            </a:r>
            <a:r>
              <a:rPr lang="ja-JP" altLang="en-US" sz="2600" b="1">
                <a:solidFill>
                  <a:srgbClr val="000000"/>
                </a:solidFill>
                <a:latin typeface="Times" panose="02020603050405020304" pitchFamily="18" charset="0"/>
              </a:rPr>
              <a:t>閉塞性無呼吸</a:t>
            </a:r>
            <a:r>
              <a:rPr lang="en-US" altLang="ja-JP" sz="2600" b="1">
                <a:solidFill>
                  <a:srgbClr val="000000"/>
                </a:solidFill>
                <a:latin typeface="Times" panose="02020603050405020304" pitchFamily="18" charset="0"/>
              </a:rPr>
              <a:t>､</a:t>
            </a:r>
          </a:p>
          <a:p>
            <a:pPr eaLnBrk="1" hangingPunct="1">
              <a:spcBef>
                <a:spcPct val="0"/>
              </a:spcBef>
              <a:buFontTx/>
              <a:buNone/>
            </a:pPr>
            <a:r>
              <a:rPr lang="ja-JP" altLang="en-US" sz="2600" b="1">
                <a:solidFill>
                  <a:srgbClr val="000000"/>
                </a:solidFill>
                <a:latin typeface="Times" panose="02020603050405020304" pitchFamily="18" charset="0"/>
              </a:rPr>
              <a:t>　陥没呼吸</a:t>
            </a:r>
          </a:p>
        </p:txBody>
      </p:sp>
      <p:sp>
        <p:nvSpPr>
          <p:cNvPr id="126993" name="Text Box 2"/>
          <p:cNvSpPr txBox="1">
            <a:spLocks noChangeArrowheads="1"/>
          </p:cNvSpPr>
          <p:nvPr/>
        </p:nvSpPr>
        <p:spPr bwMode="auto">
          <a:xfrm>
            <a:off x="7427913" y="2125663"/>
            <a:ext cx="1511300" cy="461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Times" panose="02020603050405020304" pitchFamily="18" charset="0"/>
              </a:rPr>
              <a:t> 咽頭狭窄</a:t>
            </a:r>
            <a:endParaRPr lang="en-US" altLang="ja-JP" sz="2400">
              <a:solidFill>
                <a:srgbClr val="000000"/>
              </a:solidFill>
              <a:latin typeface="Times" panose="02020603050405020304" pitchFamily="18" charset="0"/>
            </a:endParaRPr>
          </a:p>
        </p:txBody>
      </p:sp>
      <p:cxnSp>
        <p:nvCxnSpPr>
          <p:cNvPr id="3" name="直線矢印コネクタ 2"/>
          <p:cNvCxnSpPr/>
          <p:nvPr/>
        </p:nvCxnSpPr>
        <p:spPr>
          <a:xfrm>
            <a:off x="7956550" y="1341438"/>
            <a:ext cx="0" cy="7921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7956550" y="2636838"/>
            <a:ext cx="0" cy="7921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H="1" flipV="1">
            <a:off x="7593013" y="5516563"/>
            <a:ext cx="0" cy="3937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6997" name="Text Box 8"/>
          <p:cNvSpPr txBox="1">
            <a:spLocks noChangeArrowheads="1"/>
          </p:cNvSpPr>
          <p:nvPr/>
        </p:nvSpPr>
        <p:spPr bwMode="auto">
          <a:xfrm>
            <a:off x="5795963" y="4433888"/>
            <a:ext cx="3216275" cy="1082675"/>
          </a:xfrm>
          <a:prstGeom prst="rect">
            <a:avLst/>
          </a:prstGeom>
          <a:solidFill>
            <a:schemeClr val="bg1"/>
          </a:solidFill>
          <a:ln w="19050">
            <a:solidFill>
              <a:schemeClr val="tx1"/>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30000"/>
              </a:lnSpc>
              <a:spcBef>
                <a:spcPct val="0"/>
              </a:spcBef>
              <a:buFontTx/>
              <a:buNone/>
            </a:pPr>
            <a:r>
              <a:rPr lang="ja-JP" altLang="en-US" sz="2800">
                <a:solidFill>
                  <a:srgbClr val="000000"/>
                </a:solidFill>
                <a:latin typeface="ＭＳ Ｐゴシック" panose="020B0600070205080204" pitchFamily="50" charset="-128"/>
              </a:rPr>
              <a:t>下顎後退･</a:t>
            </a:r>
            <a:r>
              <a:rPr lang="ja-JP" altLang="en-US" sz="2800">
                <a:solidFill>
                  <a:srgbClr val="FF0000"/>
                </a:solidFill>
                <a:latin typeface="ＭＳ Ｐゴシック" panose="020B0600070205080204" pitchFamily="50" charset="-128"/>
              </a:rPr>
              <a:t>舌根後退</a:t>
            </a:r>
          </a:p>
          <a:p>
            <a:pPr eaLnBrk="1" hangingPunct="1">
              <a:spcBef>
                <a:spcPct val="0"/>
              </a:spcBef>
              <a:buFontTx/>
              <a:buNone/>
            </a:pPr>
            <a:r>
              <a:rPr lang="ja-JP" altLang="en-US" sz="2800">
                <a:solidFill>
                  <a:srgbClr val="000000"/>
                </a:solidFill>
                <a:latin typeface="ＭＳ Ｐゴシック" panose="020B0600070205080204" pitchFamily="50" charset="-128"/>
              </a:rPr>
              <a:t>咽頭・喉頭狭窄</a:t>
            </a:r>
          </a:p>
        </p:txBody>
      </p:sp>
      <p:cxnSp>
        <p:nvCxnSpPr>
          <p:cNvPr id="35" name="直線矢印コネクタ 34"/>
          <p:cNvCxnSpPr/>
          <p:nvPr/>
        </p:nvCxnSpPr>
        <p:spPr>
          <a:xfrm flipH="1" flipV="1">
            <a:off x="7164388" y="4076700"/>
            <a:ext cx="0" cy="3937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右矢印 35"/>
          <p:cNvSpPr/>
          <p:nvPr/>
        </p:nvSpPr>
        <p:spPr>
          <a:xfrm rot="1676234">
            <a:off x="3962400" y="4797425"/>
            <a:ext cx="503238" cy="287338"/>
          </a:xfrm>
          <a:prstGeom prst="rightArrow">
            <a:avLst/>
          </a:prstGeom>
          <a:solidFill>
            <a:srgbClr val="FF0000"/>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0" name="テキスト ボックス 1"/>
          <p:cNvSpPr txBox="1">
            <a:spLocks noChangeArrowheads="1"/>
          </p:cNvSpPr>
          <p:nvPr/>
        </p:nvSpPr>
        <p:spPr bwMode="auto">
          <a:xfrm>
            <a:off x="8539372" y="6372036"/>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C15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l="2196" t="1695" r="8791"/>
          <a:stretch>
            <a:fillRect/>
          </a:stretch>
        </p:blipFill>
        <p:spPr bwMode="auto">
          <a:xfrm>
            <a:off x="2179638" y="42863"/>
            <a:ext cx="6913562" cy="6794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643" name="Text Box 5"/>
          <p:cNvSpPr txBox="1">
            <a:spLocks noChangeArrowheads="1"/>
          </p:cNvSpPr>
          <p:nvPr/>
        </p:nvSpPr>
        <p:spPr bwMode="auto">
          <a:xfrm>
            <a:off x="5003800" y="6434138"/>
            <a:ext cx="410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a:solidFill>
                  <a:srgbClr val="000000"/>
                </a:solidFill>
                <a:latin typeface="ＭＳ Ｐゴシック" panose="020B0600070205080204" pitchFamily="50" charset="-128"/>
              </a:rPr>
              <a:t>主な合併症とその相互関係（舟橋による）　一部改変</a:t>
            </a:r>
            <a:endParaRPr lang="en-US" altLang="ja-JP" sz="1400">
              <a:solidFill>
                <a:srgbClr val="000000"/>
              </a:solidFill>
              <a:latin typeface="ＭＳ Ｐゴシック" panose="020B0600070205080204" pitchFamily="50" charset="-128"/>
            </a:endParaRPr>
          </a:p>
        </p:txBody>
      </p:sp>
      <p:cxnSp>
        <p:nvCxnSpPr>
          <p:cNvPr id="5" name="直線矢印コネクタ 4"/>
          <p:cNvCxnSpPr/>
          <p:nvPr/>
        </p:nvCxnSpPr>
        <p:spPr>
          <a:xfrm flipH="1">
            <a:off x="4897438" y="2009775"/>
            <a:ext cx="1620837" cy="157480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2645" name="テキスト ボックス 2"/>
          <p:cNvSpPr txBox="1">
            <a:spLocks noChangeArrowheads="1"/>
          </p:cNvSpPr>
          <p:nvPr/>
        </p:nvSpPr>
        <p:spPr bwMode="auto">
          <a:xfrm>
            <a:off x="0" y="444500"/>
            <a:ext cx="226696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400" dirty="0" smtClean="0">
                <a:latin typeface="ＭＳ Ｐゴシック" panose="020B0600070205080204" pitchFamily="50" charset="-128"/>
              </a:rPr>
              <a:t>重症心身障害</a:t>
            </a:r>
            <a:endParaRPr lang="en-US" altLang="ja-JP" sz="2400" dirty="0" smtClean="0">
              <a:latin typeface="ＭＳ Ｐゴシック" panose="020B0600070205080204" pitchFamily="50" charset="-128"/>
            </a:endParaRPr>
          </a:p>
          <a:p>
            <a:pPr eaLnBrk="1" hangingPunct="1"/>
            <a:r>
              <a:rPr lang="ja-JP" altLang="en-US" sz="2400" dirty="0" smtClean="0">
                <a:latin typeface="ＭＳ Ｐゴシック" panose="020B0600070205080204" pitchFamily="50" charset="-128"/>
              </a:rPr>
              <a:t>児者等では、</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さまざまな合併</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症が、相互関</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連し、悪循環と</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なる。</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これらの合併症</a:t>
            </a:r>
            <a:endParaRPr lang="en-US" altLang="ja-JP" sz="2400" dirty="0">
              <a:latin typeface="ＭＳ Ｐゴシック" panose="020B0600070205080204" pitchFamily="50" charset="-128"/>
            </a:endParaRPr>
          </a:p>
          <a:p>
            <a:pPr eaLnBrk="1" hangingPunct="1"/>
            <a:r>
              <a:rPr lang="ja-JP" altLang="en-US" sz="2400" dirty="0" err="1">
                <a:latin typeface="ＭＳ Ｐゴシック" panose="020B0600070205080204" pitchFamily="50" charset="-128"/>
              </a:rPr>
              <a:t>への</a:t>
            </a:r>
            <a:r>
              <a:rPr lang="ja-JP" altLang="en-US" sz="2400" dirty="0">
                <a:latin typeface="ＭＳ Ｐゴシック" panose="020B0600070205080204" pitchFamily="50" charset="-128"/>
              </a:rPr>
              <a:t>理解と適切</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な対応が支援</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において重要</a:t>
            </a:r>
          </a:p>
        </p:txBody>
      </p:sp>
      <p:sp>
        <p:nvSpPr>
          <p:cNvPr id="112646" name="テキスト ボックス 1"/>
          <p:cNvSpPr txBox="1">
            <a:spLocks noChangeArrowheads="1"/>
          </p:cNvSpPr>
          <p:nvPr/>
        </p:nvSpPr>
        <p:spPr bwMode="auto">
          <a:xfrm>
            <a:off x="755650" y="6237288"/>
            <a:ext cx="474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A</a:t>
            </a:r>
            <a:r>
              <a:rPr lang="ja-JP" altLang="en-US" dirty="0" smtClean="0"/>
              <a:t>１</a:t>
            </a:r>
            <a:endParaRPr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a:lum bright="30000"/>
            <a:grayscl/>
            <a:extLst>
              <a:ext uri="{28A0092B-C50C-407E-A947-70E740481C1C}">
                <a14:useLocalDpi xmlns:a14="http://schemas.microsoft.com/office/drawing/2010/main" val="0"/>
              </a:ext>
            </a:extLst>
          </a:blip>
          <a:srcRect l="12094" t="8772" r="23463" b="10776"/>
          <a:stretch>
            <a:fillRect/>
          </a:stretch>
        </p:blipFill>
        <p:spPr bwMode="auto">
          <a:xfrm>
            <a:off x="371475" y="981075"/>
            <a:ext cx="3192463" cy="39687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8003" name="Oval 3"/>
          <p:cNvSpPr>
            <a:spLocks noChangeArrowheads="1"/>
          </p:cNvSpPr>
          <p:nvPr/>
        </p:nvSpPr>
        <p:spPr bwMode="auto">
          <a:xfrm>
            <a:off x="1852613" y="3597275"/>
            <a:ext cx="990600" cy="1143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en-US">
              <a:solidFill>
                <a:srgbClr val="000000"/>
              </a:solidFill>
            </a:endParaRPr>
          </a:p>
        </p:txBody>
      </p:sp>
      <p:pic>
        <p:nvPicPr>
          <p:cNvPr id="128004" name="Picture 5"/>
          <p:cNvPicPr>
            <a:picLocks noChangeAspect="1" noChangeArrowheads="1"/>
          </p:cNvPicPr>
          <p:nvPr/>
        </p:nvPicPr>
        <p:blipFill>
          <a:blip r:embed="rId3">
            <a:grayscl/>
            <a:extLst>
              <a:ext uri="{28A0092B-C50C-407E-A947-70E740481C1C}">
                <a14:useLocalDpi xmlns:a14="http://schemas.microsoft.com/office/drawing/2010/main" val="0"/>
              </a:ext>
            </a:extLst>
          </a:blip>
          <a:srcRect l="54121" t="7678" r="3548" b="9065"/>
          <a:stretch>
            <a:fillRect/>
          </a:stretch>
        </p:blipFill>
        <p:spPr bwMode="auto">
          <a:xfrm>
            <a:off x="3587750" y="981075"/>
            <a:ext cx="4729163" cy="41767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8005" name="Line 7"/>
          <p:cNvSpPr>
            <a:spLocks noChangeShapeType="1"/>
          </p:cNvSpPr>
          <p:nvPr/>
        </p:nvSpPr>
        <p:spPr bwMode="auto">
          <a:xfrm flipV="1">
            <a:off x="1401763" y="4140200"/>
            <a:ext cx="431800" cy="14446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8006" name="Text Box 9"/>
          <p:cNvSpPr txBox="1">
            <a:spLocks noChangeArrowheads="1"/>
          </p:cNvSpPr>
          <p:nvPr/>
        </p:nvSpPr>
        <p:spPr bwMode="auto">
          <a:xfrm>
            <a:off x="466725" y="4068763"/>
            <a:ext cx="903288" cy="5238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a:solidFill>
                  <a:srgbClr val="000000"/>
                </a:solidFill>
                <a:latin typeface="ＭＳ Ｐゴシック" panose="020B0600070205080204" pitchFamily="50" charset="-128"/>
              </a:rPr>
              <a:t>喉頭</a:t>
            </a:r>
            <a:endParaRPr lang="ja-JP" altLang="en-US">
              <a:solidFill>
                <a:srgbClr val="000000"/>
              </a:solidFill>
              <a:latin typeface="ＭＳ Ｐゴシック" panose="020B0600070205080204" pitchFamily="50" charset="-128"/>
            </a:endParaRPr>
          </a:p>
        </p:txBody>
      </p:sp>
      <p:sp>
        <p:nvSpPr>
          <p:cNvPr id="128007" name="Line 10"/>
          <p:cNvSpPr>
            <a:spLocks noChangeShapeType="1"/>
          </p:cNvSpPr>
          <p:nvPr/>
        </p:nvSpPr>
        <p:spPr bwMode="auto">
          <a:xfrm flipV="1">
            <a:off x="1690688" y="4005263"/>
            <a:ext cx="649287" cy="10715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8008" name="Line 11"/>
          <p:cNvSpPr>
            <a:spLocks noChangeShapeType="1"/>
          </p:cNvSpPr>
          <p:nvPr/>
        </p:nvSpPr>
        <p:spPr bwMode="auto">
          <a:xfrm flipV="1">
            <a:off x="2667000" y="4405313"/>
            <a:ext cx="7938" cy="7270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8009" name="Text Box 12"/>
          <p:cNvSpPr txBox="1">
            <a:spLocks noChangeArrowheads="1"/>
          </p:cNvSpPr>
          <p:nvPr/>
        </p:nvSpPr>
        <p:spPr bwMode="auto">
          <a:xfrm>
            <a:off x="466725" y="5076825"/>
            <a:ext cx="1262063"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a:solidFill>
                  <a:srgbClr val="000000"/>
                </a:solidFill>
              </a:rPr>
              <a:t>喉頭蓋</a:t>
            </a:r>
            <a:endParaRPr lang="ja-JP" altLang="en-US">
              <a:solidFill>
                <a:srgbClr val="000000"/>
              </a:solidFill>
            </a:endParaRPr>
          </a:p>
        </p:txBody>
      </p:sp>
      <p:sp>
        <p:nvSpPr>
          <p:cNvPr id="128010" name="Text Box 13"/>
          <p:cNvSpPr txBox="1">
            <a:spLocks noChangeArrowheads="1"/>
          </p:cNvSpPr>
          <p:nvPr/>
        </p:nvSpPr>
        <p:spPr bwMode="auto">
          <a:xfrm>
            <a:off x="2268538" y="5137150"/>
            <a:ext cx="1260475"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a:solidFill>
                  <a:srgbClr val="000000"/>
                </a:solidFill>
              </a:rPr>
              <a:t>披裂部</a:t>
            </a:r>
            <a:endParaRPr lang="ja-JP" altLang="en-US">
              <a:solidFill>
                <a:srgbClr val="000000"/>
              </a:solidFill>
            </a:endParaRPr>
          </a:p>
        </p:txBody>
      </p:sp>
      <p:sp>
        <p:nvSpPr>
          <p:cNvPr id="128011" name="テキスト ボックス 18"/>
          <p:cNvSpPr txBox="1">
            <a:spLocks noChangeArrowheads="1"/>
          </p:cNvSpPr>
          <p:nvPr/>
        </p:nvSpPr>
        <p:spPr bwMode="auto">
          <a:xfrm>
            <a:off x="3527425" y="5108575"/>
            <a:ext cx="51482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400" dirty="0">
                <a:solidFill>
                  <a:srgbClr val="000000"/>
                </a:solidFill>
              </a:rPr>
              <a:t>吸気時の喉頭下降、披裂部の前への落ち込み</a:t>
            </a:r>
            <a:r>
              <a:rPr lang="en-US" altLang="ja-JP" sz="2400" dirty="0">
                <a:solidFill>
                  <a:srgbClr val="000000"/>
                </a:solidFill>
              </a:rPr>
              <a:t> </a:t>
            </a:r>
            <a:r>
              <a:rPr lang="ja-JP" altLang="en-US" sz="2400" dirty="0">
                <a:solidFill>
                  <a:srgbClr val="000000"/>
                </a:solidFill>
              </a:rPr>
              <a:t>→  喉頭部狭窄→</a:t>
            </a:r>
            <a:r>
              <a:rPr lang="en-US" altLang="ja-JP" sz="2400" dirty="0">
                <a:solidFill>
                  <a:srgbClr val="000000"/>
                </a:solidFill>
              </a:rPr>
              <a:t> </a:t>
            </a:r>
          </a:p>
          <a:p>
            <a:pPr eaLnBrk="1" hangingPunct="1"/>
            <a:r>
              <a:rPr lang="ja-JP" altLang="en-US" sz="2400" dirty="0">
                <a:solidFill>
                  <a:srgbClr val="000000"/>
                </a:solidFill>
              </a:rPr>
              <a:t>吸気時の喘鳴（グーグー）、陥没呼吸</a:t>
            </a:r>
            <a:endParaRPr lang="en-US" altLang="ja-JP" sz="2400" dirty="0">
              <a:solidFill>
                <a:srgbClr val="000000"/>
              </a:solidFill>
            </a:endParaRPr>
          </a:p>
          <a:p>
            <a:pPr eaLnBrk="1" hangingPunct="1"/>
            <a:r>
              <a:rPr lang="ja-JP" altLang="en-US" sz="2400" dirty="0">
                <a:solidFill>
                  <a:srgbClr val="000000"/>
                </a:solidFill>
              </a:rPr>
              <a:t>症状は覚醒時の方が強い</a:t>
            </a:r>
          </a:p>
        </p:txBody>
      </p:sp>
      <p:sp>
        <p:nvSpPr>
          <p:cNvPr id="128012" name="テキスト ボックス 19"/>
          <p:cNvSpPr txBox="1">
            <a:spLocks noChangeArrowheads="1"/>
          </p:cNvSpPr>
          <p:nvPr/>
        </p:nvSpPr>
        <p:spPr bwMode="auto">
          <a:xfrm>
            <a:off x="2492375" y="44450"/>
            <a:ext cx="3090863" cy="7080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4000">
                <a:solidFill>
                  <a:srgbClr val="000000"/>
                </a:solidFill>
                <a:latin typeface="ＭＳ Ｐゴシック" panose="020B0600070205080204" pitchFamily="50" charset="-128"/>
              </a:rPr>
              <a:t>　喉頭軟化症</a:t>
            </a:r>
          </a:p>
        </p:txBody>
      </p:sp>
      <p:sp>
        <p:nvSpPr>
          <p:cNvPr id="20" name="右矢印 19"/>
          <p:cNvSpPr/>
          <p:nvPr/>
        </p:nvSpPr>
        <p:spPr>
          <a:xfrm rot="5400000">
            <a:off x="5121276" y="3140075"/>
            <a:ext cx="431800" cy="28892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1" name="右矢印 20"/>
          <p:cNvSpPr/>
          <p:nvPr/>
        </p:nvSpPr>
        <p:spPr>
          <a:xfrm rot="7306939">
            <a:off x="5505451" y="3683000"/>
            <a:ext cx="431800" cy="20637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28015" name="テキスト ボックス 4"/>
          <p:cNvSpPr txBox="1">
            <a:spLocks noChangeArrowheads="1"/>
          </p:cNvSpPr>
          <p:nvPr/>
        </p:nvSpPr>
        <p:spPr bwMode="auto">
          <a:xfrm>
            <a:off x="5614988" y="1125538"/>
            <a:ext cx="2486025"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a:t>吸気時に、この</a:t>
            </a:r>
            <a:endParaRPr lang="en-US" altLang="ja-JP" sz="2800"/>
          </a:p>
          <a:p>
            <a:pPr eaLnBrk="1" hangingPunct="1"/>
            <a:r>
              <a:rPr lang="ja-JP" altLang="en-US" sz="2800"/>
              <a:t>部分が狭くなる</a:t>
            </a:r>
          </a:p>
        </p:txBody>
      </p:sp>
      <p:sp>
        <p:nvSpPr>
          <p:cNvPr id="6" name="円/楕円 5"/>
          <p:cNvSpPr/>
          <p:nvPr/>
        </p:nvSpPr>
        <p:spPr>
          <a:xfrm>
            <a:off x="4997450" y="3284538"/>
            <a:ext cx="942975" cy="9747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8" name="直線矢印コネクタ 7"/>
          <p:cNvCxnSpPr/>
          <p:nvPr/>
        </p:nvCxnSpPr>
        <p:spPr>
          <a:xfrm flipH="1">
            <a:off x="5519738" y="2020888"/>
            <a:ext cx="852487" cy="16954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8018" name="テキスト ボックス 1"/>
          <p:cNvSpPr txBox="1">
            <a:spLocks noChangeArrowheads="1"/>
          </p:cNvSpPr>
          <p:nvPr/>
        </p:nvSpPr>
        <p:spPr bwMode="auto">
          <a:xfrm>
            <a:off x="1370013" y="5721350"/>
            <a:ext cx="903287"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a:t>声帯</a:t>
            </a:r>
          </a:p>
        </p:txBody>
      </p:sp>
      <p:sp>
        <p:nvSpPr>
          <p:cNvPr id="128019" name="Line 10"/>
          <p:cNvSpPr>
            <a:spLocks noChangeShapeType="1"/>
          </p:cNvSpPr>
          <p:nvPr/>
        </p:nvSpPr>
        <p:spPr bwMode="auto">
          <a:xfrm flipV="1">
            <a:off x="1835150" y="4592638"/>
            <a:ext cx="430213" cy="11160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8020" name="Oval 12"/>
          <p:cNvSpPr>
            <a:spLocks noChangeArrowheads="1"/>
          </p:cNvSpPr>
          <p:nvPr/>
        </p:nvSpPr>
        <p:spPr bwMode="auto">
          <a:xfrm>
            <a:off x="2373313" y="2420938"/>
            <a:ext cx="644525" cy="1506537"/>
          </a:xfrm>
          <a:prstGeom prst="ellipse">
            <a:avLst/>
          </a:prstGeom>
          <a:noFill/>
          <a:ln w="3810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latin typeface="Times" panose="02020603050405020304" pitchFamily="18" charset="0"/>
            </a:endParaRPr>
          </a:p>
        </p:txBody>
      </p:sp>
      <p:sp>
        <p:nvSpPr>
          <p:cNvPr id="128021" name="Line 13"/>
          <p:cNvSpPr>
            <a:spLocks noChangeShapeType="1"/>
          </p:cNvSpPr>
          <p:nvPr/>
        </p:nvSpPr>
        <p:spPr bwMode="auto">
          <a:xfrm>
            <a:off x="2598738" y="1817688"/>
            <a:ext cx="76200" cy="1422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8022" name="Text Box 15"/>
          <p:cNvSpPr txBox="1">
            <a:spLocks noChangeArrowheads="1"/>
          </p:cNvSpPr>
          <p:nvPr/>
        </p:nvSpPr>
        <p:spPr bwMode="auto">
          <a:xfrm>
            <a:off x="1981200" y="1343025"/>
            <a:ext cx="1023938" cy="523875"/>
          </a:xfrm>
          <a:prstGeom prst="rect">
            <a:avLst/>
          </a:prstGeom>
          <a:solidFill>
            <a:schemeClr val="bg1"/>
          </a:solidFill>
          <a:ln w="2857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000000"/>
                </a:solidFill>
                <a:latin typeface="ＭＳ Ｐゴシック" panose="020B0600070205080204" pitchFamily="50" charset="-128"/>
              </a:rPr>
              <a:t>咽頭</a:t>
            </a:r>
          </a:p>
        </p:txBody>
      </p:sp>
      <p:sp>
        <p:nvSpPr>
          <p:cNvPr id="23"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C16</a:t>
            </a:r>
            <a:endParaRPr lang="ja-JP"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395288" y="898525"/>
            <a:ext cx="5138737"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30000"/>
              </a:lnSpc>
              <a:spcBef>
                <a:spcPct val="0"/>
              </a:spcBef>
              <a:buFontTx/>
              <a:buNone/>
            </a:pPr>
            <a:r>
              <a:rPr lang="ja-JP" altLang="en-US" sz="2400" b="1" dirty="0">
                <a:latin typeface="+mj-ea"/>
                <a:ea typeface="+mj-ea"/>
                <a:cs typeface="Osaka"/>
              </a:rPr>
              <a:t>　　　　　</a:t>
            </a:r>
            <a:r>
              <a:rPr lang="ja-JP" altLang="en-US" sz="2400" dirty="0">
                <a:latin typeface="+mj-ea"/>
                <a:ea typeface="+mj-ea"/>
                <a:cs typeface="Osaka"/>
              </a:rPr>
              <a:t>鼻腔狭窄</a:t>
            </a:r>
          </a:p>
          <a:p>
            <a:pPr eaLnBrk="1" hangingPunct="1">
              <a:spcBef>
                <a:spcPct val="0"/>
              </a:spcBef>
              <a:buFontTx/>
              <a:buNone/>
            </a:pPr>
            <a:r>
              <a:rPr lang="ja-JP" altLang="en-US" sz="2400" dirty="0">
                <a:latin typeface="+mj-ea"/>
                <a:ea typeface="+mj-ea"/>
                <a:cs typeface="Osaka"/>
              </a:rPr>
              <a:t> 　　　　   鼻咽頭</a:t>
            </a:r>
            <a:r>
              <a:rPr lang="en-US" altLang="ja-JP" sz="2400" dirty="0">
                <a:latin typeface="+mj-ea"/>
                <a:ea typeface="+mj-ea"/>
                <a:cs typeface="Osaka"/>
              </a:rPr>
              <a:t>(</a:t>
            </a:r>
            <a:r>
              <a:rPr lang="ja-JP" altLang="en-US" sz="2400" dirty="0">
                <a:latin typeface="+mj-ea"/>
                <a:ea typeface="+mj-ea"/>
                <a:cs typeface="Osaka"/>
              </a:rPr>
              <a:t>上咽頭</a:t>
            </a:r>
            <a:r>
              <a:rPr lang="en-US" altLang="ja-JP" sz="2400" dirty="0">
                <a:latin typeface="+mj-ea"/>
                <a:ea typeface="+mj-ea"/>
                <a:cs typeface="Osaka"/>
              </a:rPr>
              <a:t>)</a:t>
            </a:r>
            <a:r>
              <a:rPr lang="ja-JP" altLang="en-US" sz="2400" dirty="0">
                <a:latin typeface="+mj-ea"/>
                <a:ea typeface="+mj-ea"/>
                <a:cs typeface="Osaka"/>
              </a:rPr>
              <a:t>狭窄</a:t>
            </a:r>
          </a:p>
          <a:p>
            <a:pPr eaLnBrk="1" hangingPunct="1">
              <a:lnSpc>
                <a:spcPct val="90000"/>
              </a:lnSpc>
              <a:spcBef>
                <a:spcPct val="0"/>
              </a:spcBef>
              <a:buFontTx/>
              <a:buNone/>
            </a:pPr>
            <a:r>
              <a:rPr lang="ja-JP" altLang="en-US" sz="2400" dirty="0">
                <a:latin typeface="+mj-ea"/>
                <a:ea typeface="+mj-ea"/>
                <a:cs typeface="Osaka"/>
              </a:rPr>
              <a:t>  　  　　 （アデノイド肥大＋</a:t>
            </a:r>
            <a:r>
              <a:rPr lang="en-US" altLang="ja-JP" sz="2400" dirty="0">
                <a:latin typeface="+mj-ea"/>
                <a:ea typeface="+mj-ea"/>
                <a:cs typeface="Osaka"/>
              </a:rPr>
              <a:t>〜</a:t>
            </a:r>
            <a:r>
              <a:rPr lang="ja-JP" altLang="en-US" sz="2400" dirty="0" err="1">
                <a:latin typeface="+mj-ea"/>
                <a:ea typeface="+mj-ea"/>
                <a:cs typeface="Osaka"/>
              </a:rPr>
              <a:t>ー</a:t>
            </a:r>
            <a:r>
              <a:rPr lang="en-US" altLang="ja-JP" sz="2400" dirty="0">
                <a:latin typeface="+mj-ea"/>
                <a:ea typeface="+mj-ea"/>
                <a:cs typeface="Osaka"/>
              </a:rPr>
              <a:t>)</a:t>
            </a:r>
          </a:p>
          <a:p>
            <a:pPr eaLnBrk="1" hangingPunct="1">
              <a:lnSpc>
                <a:spcPct val="120000"/>
              </a:lnSpc>
              <a:spcBef>
                <a:spcPct val="0"/>
              </a:spcBef>
              <a:buFontTx/>
              <a:buNone/>
            </a:pPr>
            <a:r>
              <a:rPr lang="en-US" altLang="ja-JP" sz="2400" dirty="0">
                <a:latin typeface="+mj-ea"/>
                <a:ea typeface="+mj-ea"/>
                <a:cs typeface="Osaka"/>
              </a:rPr>
              <a:t>   </a:t>
            </a:r>
            <a:r>
              <a:rPr lang="ja-JP" altLang="en-US" sz="2400" dirty="0">
                <a:latin typeface="+mj-ea"/>
                <a:ea typeface="+mj-ea"/>
                <a:cs typeface="Osaka"/>
              </a:rPr>
              <a:t>　　　　 扁桃肥大</a:t>
            </a:r>
          </a:p>
          <a:p>
            <a:pPr eaLnBrk="1" hangingPunct="1">
              <a:lnSpc>
                <a:spcPct val="130000"/>
              </a:lnSpc>
              <a:spcBef>
                <a:spcPct val="0"/>
              </a:spcBef>
              <a:buFontTx/>
              <a:buNone/>
            </a:pPr>
            <a:r>
              <a:rPr lang="ja-JP" altLang="en-US" sz="2400" dirty="0">
                <a:latin typeface="+mj-ea"/>
                <a:ea typeface="+mj-ea"/>
                <a:cs typeface="Osaka"/>
              </a:rPr>
              <a:t> 　　　　   舌根沈下・後退</a:t>
            </a:r>
          </a:p>
          <a:p>
            <a:pPr eaLnBrk="1" hangingPunct="1">
              <a:spcBef>
                <a:spcPct val="0"/>
              </a:spcBef>
              <a:buFontTx/>
              <a:buNone/>
            </a:pPr>
            <a:r>
              <a:rPr lang="ja-JP" altLang="en-US" sz="2400" dirty="0">
                <a:latin typeface="+mj-ea"/>
                <a:ea typeface="+mj-ea"/>
                <a:cs typeface="Osaka"/>
              </a:rPr>
              <a:t>   　　　　 下顎後退</a:t>
            </a:r>
          </a:p>
          <a:p>
            <a:pPr eaLnBrk="1" hangingPunct="1">
              <a:lnSpc>
                <a:spcPct val="140000"/>
              </a:lnSpc>
              <a:spcBef>
                <a:spcPct val="0"/>
              </a:spcBef>
              <a:buFontTx/>
              <a:buNone/>
            </a:pPr>
            <a:r>
              <a:rPr lang="ja-JP" altLang="en-US" sz="2400" dirty="0">
                <a:latin typeface="+mj-ea"/>
                <a:ea typeface="+mj-ea"/>
                <a:cs typeface="Osaka"/>
              </a:rPr>
              <a:t>　　　　　頚部後屈→咽頭喉頭狭窄</a:t>
            </a:r>
          </a:p>
          <a:p>
            <a:pPr eaLnBrk="1" hangingPunct="1">
              <a:lnSpc>
                <a:spcPct val="130000"/>
              </a:lnSpc>
              <a:spcBef>
                <a:spcPct val="0"/>
              </a:spcBef>
              <a:buFontTx/>
              <a:buNone/>
            </a:pPr>
            <a:r>
              <a:rPr lang="ja-JP" altLang="en-US" sz="2400" dirty="0">
                <a:latin typeface="+mj-ea"/>
                <a:ea typeface="+mj-ea"/>
                <a:cs typeface="Osaka"/>
              </a:rPr>
              <a:t>　　　　　喉頭軟化・披裂部陥入</a:t>
            </a:r>
          </a:p>
          <a:p>
            <a:pPr eaLnBrk="1" hangingPunct="1">
              <a:lnSpc>
                <a:spcPct val="80000"/>
              </a:lnSpc>
              <a:spcBef>
                <a:spcPct val="0"/>
              </a:spcBef>
              <a:buFontTx/>
              <a:buNone/>
            </a:pPr>
            <a:r>
              <a:rPr lang="ja-JP" altLang="en-US" sz="2400" dirty="0">
                <a:latin typeface="+mj-ea"/>
                <a:ea typeface="+mj-ea"/>
                <a:cs typeface="Osaka"/>
              </a:rPr>
              <a:t>　　　　　</a:t>
            </a:r>
          </a:p>
          <a:p>
            <a:pPr eaLnBrk="1" hangingPunct="1">
              <a:lnSpc>
                <a:spcPct val="140000"/>
              </a:lnSpc>
              <a:spcBef>
                <a:spcPct val="0"/>
              </a:spcBef>
              <a:buFontTx/>
              <a:buNone/>
            </a:pPr>
            <a:r>
              <a:rPr lang="ja-JP" altLang="en-US" sz="2400" dirty="0">
                <a:latin typeface="+mj-ea"/>
                <a:ea typeface="+mj-ea"/>
                <a:cs typeface="Osaka"/>
              </a:rPr>
              <a:t>　　　　　気管狭窄・気管軟化症　</a:t>
            </a:r>
          </a:p>
        </p:txBody>
      </p:sp>
      <p:sp>
        <p:nvSpPr>
          <p:cNvPr id="129027" name="Text Box 3"/>
          <p:cNvSpPr txBox="1">
            <a:spLocks noChangeArrowheads="1"/>
          </p:cNvSpPr>
          <p:nvPr/>
        </p:nvSpPr>
        <p:spPr bwMode="auto">
          <a:xfrm>
            <a:off x="228600" y="3260725"/>
            <a:ext cx="121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0000"/>
              </a:lnSpc>
              <a:spcBef>
                <a:spcPct val="0"/>
              </a:spcBef>
              <a:buFontTx/>
              <a:buNone/>
            </a:pPr>
            <a:r>
              <a:rPr lang="ja-JP" altLang="en-US" sz="2400">
                <a:latin typeface="Times" panose="02020603050405020304" pitchFamily="18" charset="0"/>
                <a:ea typeface="Osaka"/>
                <a:cs typeface="Osaka"/>
              </a:rPr>
              <a:t>筋緊張     </a:t>
            </a:r>
          </a:p>
          <a:p>
            <a:pPr eaLnBrk="1" hangingPunct="1">
              <a:lnSpc>
                <a:spcPct val="80000"/>
              </a:lnSpc>
              <a:spcBef>
                <a:spcPct val="0"/>
              </a:spcBef>
              <a:buFontTx/>
              <a:buNone/>
            </a:pPr>
            <a:r>
              <a:rPr lang="ja-JP" altLang="en-US" sz="2400">
                <a:latin typeface="Times" panose="02020603050405020304" pitchFamily="18" charset="0"/>
                <a:ea typeface="Osaka"/>
                <a:cs typeface="Osaka"/>
              </a:rPr>
              <a:t>  低下</a:t>
            </a:r>
          </a:p>
        </p:txBody>
      </p:sp>
      <p:sp>
        <p:nvSpPr>
          <p:cNvPr id="129028" name="Rectangle 4"/>
          <p:cNvSpPr>
            <a:spLocks noChangeArrowheads="1"/>
          </p:cNvSpPr>
          <p:nvPr/>
        </p:nvSpPr>
        <p:spPr bwMode="auto">
          <a:xfrm>
            <a:off x="1752600" y="502920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29029" name="AutoShape 5"/>
          <p:cNvSpPr>
            <a:spLocks noChangeArrowheads="1"/>
          </p:cNvSpPr>
          <p:nvPr/>
        </p:nvSpPr>
        <p:spPr bwMode="auto">
          <a:xfrm>
            <a:off x="304800" y="3276600"/>
            <a:ext cx="990600" cy="6096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29030" name="AutoShape 6"/>
          <p:cNvSpPr>
            <a:spLocks noChangeArrowheads="1"/>
          </p:cNvSpPr>
          <p:nvPr/>
        </p:nvSpPr>
        <p:spPr bwMode="auto">
          <a:xfrm>
            <a:off x="304800" y="4114800"/>
            <a:ext cx="990600" cy="609600"/>
          </a:xfrm>
          <a:prstGeom prst="roundRect">
            <a:avLst>
              <a:gd name="adj" fmla="val 16667"/>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29031" name="Text Box 7"/>
          <p:cNvSpPr txBox="1">
            <a:spLocks noChangeArrowheads="1"/>
          </p:cNvSpPr>
          <p:nvPr/>
        </p:nvSpPr>
        <p:spPr bwMode="auto">
          <a:xfrm>
            <a:off x="5724525" y="288925"/>
            <a:ext cx="1800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333399"/>
                </a:solidFill>
                <a:latin typeface="Times" panose="02020603050405020304" pitchFamily="18" charset="0"/>
                <a:ea typeface="Osaka"/>
                <a:cs typeface="Osaka"/>
              </a:rPr>
              <a:t>対策・治療</a:t>
            </a:r>
          </a:p>
        </p:txBody>
      </p:sp>
      <p:sp>
        <p:nvSpPr>
          <p:cNvPr id="129032" name="Text Box 8"/>
          <p:cNvSpPr txBox="1">
            <a:spLocks noChangeArrowheads="1"/>
          </p:cNvSpPr>
          <p:nvPr/>
        </p:nvSpPr>
        <p:spPr bwMode="auto">
          <a:xfrm>
            <a:off x="200025" y="4098925"/>
            <a:ext cx="11080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0000"/>
              </a:lnSpc>
              <a:spcBef>
                <a:spcPct val="0"/>
              </a:spcBef>
              <a:buFontTx/>
              <a:buNone/>
            </a:pPr>
            <a:r>
              <a:rPr lang="ja-JP" altLang="en-US" sz="2400">
                <a:latin typeface="Times" panose="02020603050405020304" pitchFamily="18" charset="0"/>
                <a:ea typeface="Osaka"/>
                <a:cs typeface="Osaka"/>
              </a:rPr>
              <a:t>筋緊張</a:t>
            </a:r>
          </a:p>
          <a:p>
            <a:pPr eaLnBrk="1" hangingPunct="1">
              <a:lnSpc>
                <a:spcPct val="80000"/>
              </a:lnSpc>
              <a:spcBef>
                <a:spcPct val="0"/>
              </a:spcBef>
              <a:buFontTx/>
              <a:buNone/>
            </a:pPr>
            <a:r>
              <a:rPr lang="ja-JP" altLang="en-US" sz="2400">
                <a:latin typeface="Times" panose="02020603050405020304" pitchFamily="18" charset="0"/>
                <a:ea typeface="Osaka"/>
                <a:cs typeface="Osaka"/>
              </a:rPr>
              <a:t>  亢進</a:t>
            </a:r>
          </a:p>
        </p:txBody>
      </p:sp>
      <p:sp>
        <p:nvSpPr>
          <p:cNvPr id="129033" name="Text Box 9"/>
          <p:cNvSpPr txBox="1">
            <a:spLocks noChangeArrowheads="1"/>
          </p:cNvSpPr>
          <p:nvPr/>
        </p:nvSpPr>
        <p:spPr bwMode="auto">
          <a:xfrm>
            <a:off x="273050" y="2286000"/>
            <a:ext cx="110807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i="1" u="sng">
                <a:solidFill>
                  <a:srgbClr val="333399"/>
                </a:solidFill>
                <a:latin typeface="Times" panose="02020603050405020304" pitchFamily="18" charset="0"/>
                <a:ea typeface="Osaka"/>
                <a:cs typeface="Osaka"/>
              </a:rPr>
              <a:t>機能的</a:t>
            </a:r>
          </a:p>
          <a:p>
            <a:pPr eaLnBrk="1" hangingPunct="1">
              <a:lnSpc>
                <a:spcPct val="80000"/>
              </a:lnSpc>
              <a:spcBef>
                <a:spcPct val="0"/>
              </a:spcBef>
              <a:buFontTx/>
              <a:buNone/>
            </a:pPr>
            <a:r>
              <a:rPr lang="ja-JP" altLang="en-US" sz="2400" i="1" u="sng">
                <a:solidFill>
                  <a:srgbClr val="333399"/>
                </a:solidFill>
                <a:latin typeface="Times" panose="02020603050405020304" pitchFamily="18" charset="0"/>
                <a:ea typeface="Osaka"/>
                <a:cs typeface="Osaka"/>
              </a:rPr>
              <a:t>  狭窄</a:t>
            </a:r>
            <a:endParaRPr lang="ja-JP" altLang="en-US" sz="2400">
              <a:solidFill>
                <a:srgbClr val="333399"/>
              </a:solidFill>
              <a:latin typeface="Times" panose="02020603050405020304" pitchFamily="18" charset="0"/>
              <a:ea typeface="Osaka"/>
              <a:cs typeface="Osaka"/>
            </a:endParaRPr>
          </a:p>
        </p:txBody>
      </p:sp>
      <p:sp>
        <p:nvSpPr>
          <p:cNvPr id="129034" name="Text Box 10"/>
          <p:cNvSpPr txBox="1">
            <a:spLocks noChangeArrowheads="1"/>
          </p:cNvSpPr>
          <p:nvPr/>
        </p:nvSpPr>
        <p:spPr bwMode="auto">
          <a:xfrm>
            <a:off x="268288" y="1431925"/>
            <a:ext cx="11080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0000"/>
              </a:lnSpc>
              <a:spcBef>
                <a:spcPct val="0"/>
              </a:spcBef>
              <a:buFontTx/>
              <a:buNone/>
            </a:pPr>
            <a:r>
              <a:rPr lang="ja-JP" altLang="en-US" sz="2400" b="1" i="1" u="sng">
                <a:solidFill>
                  <a:srgbClr val="333399"/>
                </a:solidFill>
                <a:latin typeface="Times" panose="02020603050405020304" pitchFamily="18" charset="0"/>
                <a:ea typeface="Osaka"/>
                <a:cs typeface="Osaka"/>
              </a:rPr>
              <a:t>構造的</a:t>
            </a:r>
          </a:p>
          <a:p>
            <a:pPr eaLnBrk="1" hangingPunct="1">
              <a:lnSpc>
                <a:spcPct val="80000"/>
              </a:lnSpc>
              <a:spcBef>
                <a:spcPct val="0"/>
              </a:spcBef>
              <a:buFontTx/>
              <a:buNone/>
            </a:pPr>
            <a:r>
              <a:rPr lang="ja-JP" altLang="en-US" sz="2400" b="1" i="1" u="sng">
                <a:solidFill>
                  <a:srgbClr val="333399"/>
                </a:solidFill>
                <a:latin typeface="Times" panose="02020603050405020304" pitchFamily="18" charset="0"/>
                <a:ea typeface="Osaka"/>
                <a:cs typeface="Osaka"/>
              </a:rPr>
              <a:t>  狭窄</a:t>
            </a:r>
            <a:endParaRPr lang="ja-JP" altLang="en-US" sz="2400">
              <a:solidFill>
                <a:srgbClr val="333399"/>
              </a:solidFill>
              <a:latin typeface="Times" panose="02020603050405020304" pitchFamily="18" charset="0"/>
              <a:ea typeface="Osaka"/>
              <a:cs typeface="Osaka"/>
            </a:endParaRPr>
          </a:p>
        </p:txBody>
      </p:sp>
      <p:sp>
        <p:nvSpPr>
          <p:cNvPr id="129035" name="Rectangle 11"/>
          <p:cNvSpPr>
            <a:spLocks noChangeArrowheads="1"/>
          </p:cNvSpPr>
          <p:nvPr/>
        </p:nvSpPr>
        <p:spPr bwMode="auto">
          <a:xfrm>
            <a:off x="228600" y="914400"/>
            <a:ext cx="4800600" cy="4724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29036" name="Text Box 12"/>
          <p:cNvSpPr txBox="1">
            <a:spLocks noChangeArrowheads="1"/>
          </p:cNvSpPr>
          <p:nvPr/>
        </p:nvSpPr>
        <p:spPr bwMode="auto">
          <a:xfrm>
            <a:off x="5257800" y="822325"/>
            <a:ext cx="3538148" cy="529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2400" dirty="0">
                <a:latin typeface="+mj-ea"/>
                <a:ea typeface="+mj-ea"/>
                <a:cs typeface="Osaka"/>
              </a:rPr>
              <a:t>扁桃・アデノイド 摘出</a:t>
            </a:r>
          </a:p>
          <a:p>
            <a:pPr eaLnBrk="1" hangingPunct="1">
              <a:lnSpc>
                <a:spcPct val="120000"/>
              </a:lnSpc>
              <a:spcBef>
                <a:spcPct val="0"/>
              </a:spcBef>
              <a:buFontTx/>
              <a:buNone/>
            </a:pPr>
            <a:r>
              <a:rPr lang="ja-JP" altLang="en-US" sz="2400" dirty="0">
                <a:latin typeface="+mj-ea"/>
                <a:ea typeface="+mj-ea"/>
                <a:cs typeface="Osaka"/>
              </a:rPr>
              <a:t>経鼻咽頭エアウェイ法</a:t>
            </a:r>
          </a:p>
          <a:p>
            <a:pPr eaLnBrk="1" hangingPunct="1">
              <a:lnSpc>
                <a:spcPct val="120000"/>
              </a:lnSpc>
              <a:spcBef>
                <a:spcPct val="0"/>
              </a:spcBef>
              <a:buFontTx/>
              <a:buNone/>
            </a:pPr>
            <a:r>
              <a:rPr lang="ja-JP" altLang="en-US" sz="2400" dirty="0">
                <a:latin typeface="+mj-ea"/>
                <a:ea typeface="+mj-ea"/>
                <a:cs typeface="Osaka"/>
              </a:rPr>
              <a:t>下顎・頚部の姿勢管理</a:t>
            </a:r>
          </a:p>
          <a:p>
            <a:pPr eaLnBrk="1" hangingPunct="1">
              <a:spcBef>
                <a:spcPct val="0"/>
              </a:spcBef>
              <a:buFontTx/>
              <a:buNone/>
            </a:pPr>
            <a:r>
              <a:rPr lang="ja-JP" altLang="en-US" sz="2400" dirty="0">
                <a:latin typeface="+mj-ea"/>
                <a:ea typeface="+mj-ea"/>
                <a:cs typeface="Osaka"/>
              </a:rPr>
              <a:t>　直接的介助により下顎</a:t>
            </a:r>
          </a:p>
          <a:p>
            <a:pPr eaLnBrk="1" hangingPunct="1">
              <a:lnSpc>
                <a:spcPct val="80000"/>
              </a:lnSpc>
              <a:spcBef>
                <a:spcPct val="0"/>
              </a:spcBef>
              <a:buFontTx/>
              <a:buNone/>
            </a:pPr>
            <a:r>
              <a:rPr lang="ja-JP" altLang="en-US" sz="2400" dirty="0">
                <a:latin typeface="+mj-ea"/>
                <a:ea typeface="+mj-ea"/>
                <a:cs typeface="Osaka"/>
              </a:rPr>
              <a:t>　を前に出す</a:t>
            </a:r>
          </a:p>
          <a:p>
            <a:pPr eaLnBrk="1" hangingPunct="1">
              <a:spcBef>
                <a:spcPct val="0"/>
              </a:spcBef>
              <a:buFontTx/>
              <a:buNone/>
            </a:pPr>
            <a:r>
              <a:rPr lang="ja-JP" altLang="en-US" sz="2400" dirty="0">
                <a:latin typeface="+mj-ea"/>
                <a:ea typeface="+mj-ea"/>
                <a:cs typeface="Osaka"/>
              </a:rPr>
              <a:t>　器具による下顎保持＊</a:t>
            </a:r>
          </a:p>
          <a:p>
            <a:pPr eaLnBrk="1" hangingPunct="1">
              <a:lnSpc>
                <a:spcPct val="120000"/>
              </a:lnSpc>
              <a:spcBef>
                <a:spcPct val="0"/>
              </a:spcBef>
              <a:buFontTx/>
              <a:buNone/>
            </a:pPr>
            <a:r>
              <a:rPr lang="ja-JP" altLang="en-US" sz="2400" dirty="0">
                <a:latin typeface="+mj-ea"/>
                <a:ea typeface="+mj-ea"/>
                <a:cs typeface="Osaka"/>
              </a:rPr>
              <a:t>全身的姿勢管理</a:t>
            </a:r>
          </a:p>
          <a:p>
            <a:pPr eaLnBrk="1" hangingPunct="1">
              <a:spcBef>
                <a:spcPct val="0"/>
              </a:spcBef>
              <a:buFontTx/>
              <a:buNone/>
            </a:pPr>
            <a:r>
              <a:rPr lang="ja-JP" altLang="en-US" sz="2400" dirty="0">
                <a:latin typeface="+mj-ea"/>
                <a:ea typeface="+mj-ea"/>
                <a:cs typeface="Osaka"/>
              </a:rPr>
              <a:t>　側臥位  腹臥位  前傾位</a:t>
            </a:r>
          </a:p>
          <a:p>
            <a:pPr eaLnBrk="1" hangingPunct="1">
              <a:lnSpc>
                <a:spcPct val="120000"/>
              </a:lnSpc>
              <a:spcBef>
                <a:spcPct val="0"/>
              </a:spcBef>
              <a:buFontTx/>
              <a:buNone/>
            </a:pPr>
            <a:r>
              <a:rPr lang="ja-JP" altLang="en-US" sz="2400" dirty="0">
                <a:latin typeface="+mj-ea"/>
                <a:ea typeface="+mj-ea"/>
                <a:cs typeface="Osaka"/>
              </a:rPr>
              <a:t>筋緊張緩和</a:t>
            </a:r>
            <a:endParaRPr lang="en-US" altLang="ja-JP" sz="2400" dirty="0">
              <a:latin typeface="+mj-ea"/>
              <a:ea typeface="+mj-ea"/>
              <a:cs typeface="Osaka"/>
            </a:endParaRPr>
          </a:p>
          <a:p>
            <a:pPr eaLnBrk="1" hangingPunct="1">
              <a:lnSpc>
                <a:spcPct val="90000"/>
              </a:lnSpc>
              <a:spcBef>
                <a:spcPct val="0"/>
              </a:spcBef>
              <a:buFontTx/>
              <a:buNone/>
            </a:pPr>
            <a:r>
              <a:rPr lang="ja-JP" altLang="en-US" sz="2400" dirty="0">
                <a:latin typeface="+mj-ea"/>
                <a:ea typeface="+mj-ea"/>
                <a:cs typeface="Osaka"/>
              </a:rPr>
              <a:t>（ボツリヌス毒素注射等）</a:t>
            </a:r>
          </a:p>
          <a:p>
            <a:pPr eaLnBrk="1" hangingPunct="1">
              <a:lnSpc>
                <a:spcPct val="120000"/>
              </a:lnSpc>
              <a:spcBef>
                <a:spcPct val="0"/>
              </a:spcBef>
              <a:buFontTx/>
              <a:buNone/>
            </a:pPr>
            <a:r>
              <a:rPr lang="ja-JP" altLang="en-US" sz="2400" dirty="0">
                <a:latin typeface="+mj-ea"/>
                <a:ea typeface="+mj-ea"/>
                <a:cs typeface="Osaka"/>
              </a:rPr>
              <a:t>持続陽圧呼吸（ＣＰＡＰ）</a:t>
            </a:r>
          </a:p>
          <a:p>
            <a:pPr eaLnBrk="1" hangingPunct="1">
              <a:lnSpc>
                <a:spcPct val="120000"/>
              </a:lnSpc>
              <a:spcBef>
                <a:spcPct val="0"/>
              </a:spcBef>
              <a:buFontTx/>
              <a:buNone/>
            </a:pPr>
            <a:r>
              <a:rPr lang="ja-JP" altLang="en-US" sz="2400" dirty="0">
                <a:latin typeface="+mj-ea"/>
                <a:ea typeface="+mj-ea"/>
                <a:cs typeface="Osaka"/>
              </a:rPr>
              <a:t>気管切開</a:t>
            </a:r>
          </a:p>
          <a:p>
            <a:pPr eaLnBrk="1" hangingPunct="1">
              <a:spcBef>
                <a:spcPct val="0"/>
              </a:spcBef>
              <a:buFontTx/>
              <a:buNone/>
            </a:pPr>
            <a:endParaRPr lang="en-US" altLang="ja-JP" sz="2400" dirty="0">
              <a:latin typeface="+mj-ea"/>
              <a:ea typeface="+mj-ea"/>
              <a:cs typeface="Osaka"/>
            </a:endParaRPr>
          </a:p>
        </p:txBody>
      </p:sp>
      <p:sp>
        <p:nvSpPr>
          <p:cNvPr id="129037" name="Rectangle 13"/>
          <p:cNvSpPr>
            <a:spLocks noChangeArrowheads="1"/>
          </p:cNvSpPr>
          <p:nvPr/>
        </p:nvSpPr>
        <p:spPr bwMode="auto">
          <a:xfrm>
            <a:off x="5181600" y="914400"/>
            <a:ext cx="3733800" cy="4800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29038" name="Text Box 14"/>
          <p:cNvSpPr txBox="1">
            <a:spLocks noChangeArrowheads="1"/>
          </p:cNvSpPr>
          <p:nvPr/>
        </p:nvSpPr>
        <p:spPr bwMode="auto">
          <a:xfrm>
            <a:off x="3849750" y="5638800"/>
            <a:ext cx="5406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mj-ea"/>
                <a:ea typeface="+mj-ea"/>
                <a:cs typeface="Osaka"/>
              </a:rPr>
              <a:t>＊ネックカラー、下顎保持装具</a:t>
            </a:r>
            <a:endParaRPr lang="en-US" altLang="ja-JP" sz="2400" dirty="0">
              <a:latin typeface="+mj-ea"/>
              <a:ea typeface="+mj-ea"/>
              <a:cs typeface="Osaka"/>
            </a:endParaRPr>
          </a:p>
          <a:p>
            <a:pPr eaLnBrk="1" hangingPunct="1">
              <a:spcBef>
                <a:spcPct val="0"/>
              </a:spcBef>
              <a:buFontTx/>
              <a:buNone/>
            </a:pPr>
            <a:r>
              <a:rPr lang="ja-JP" altLang="en-US" sz="2400" dirty="0">
                <a:latin typeface="+mj-ea"/>
                <a:ea typeface="+mj-ea"/>
                <a:cs typeface="Osaka"/>
              </a:rPr>
              <a:t>　 テクラフレクス様の素材</a:t>
            </a:r>
            <a:r>
              <a:rPr lang="ja-JP" altLang="en-US" sz="2400" dirty="0" smtClean="0">
                <a:latin typeface="+mj-ea"/>
                <a:ea typeface="+mj-ea"/>
                <a:cs typeface="Osaka"/>
              </a:rPr>
              <a:t>など</a:t>
            </a:r>
            <a:endParaRPr lang="en-US" altLang="ja-JP" sz="2400" dirty="0">
              <a:solidFill>
                <a:schemeClr val="bg1"/>
              </a:solidFill>
              <a:latin typeface="+mj-ea"/>
              <a:ea typeface="+mj-ea"/>
              <a:cs typeface="Osaka"/>
            </a:endParaRPr>
          </a:p>
          <a:p>
            <a:pPr eaLnBrk="1" hangingPunct="1">
              <a:spcBef>
                <a:spcPct val="0"/>
              </a:spcBef>
              <a:buFontTx/>
              <a:buNone/>
            </a:pPr>
            <a:r>
              <a:rPr lang="ja-JP" altLang="en-US" sz="2400" dirty="0">
                <a:latin typeface="+mj-ea"/>
                <a:ea typeface="+mj-ea"/>
                <a:cs typeface="Osaka"/>
              </a:rPr>
              <a:t>体重コントロールで改善することもある</a:t>
            </a:r>
            <a:endParaRPr lang="en-US" altLang="ja-JP" sz="2400" dirty="0">
              <a:latin typeface="+mj-ea"/>
              <a:ea typeface="+mj-ea"/>
              <a:cs typeface="Osaka"/>
            </a:endParaRPr>
          </a:p>
        </p:txBody>
      </p:sp>
      <p:sp>
        <p:nvSpPr>
          <p:cNvPr id="129039" name="Text Box 15"/>
          <p:cNvSpPr txBox="1">
            <a:spLocks noChangeArrowheads="1"/>
          </p:cNvSpPr>
          <p:nvPr/>
        </p:nvSpPr>
        <p:spPr bwMode="auto">
          <a:xfrm>
            <a:off x="683568" y="252413"/>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dirty="0" smtClean="0">
                <a:solidFill>
                  <a:srgbClr val="333399"/>
                </a:solidFill>
                <a:latin typeface="Times" panose="02020603050405020304" pitchFamily="18" charset="0"/>
                <a:ea typeface="Osaka"/>
                <a:cs typeface="Osaka"/>
              </a:rPr>
              <a:t>障害児者等の</a:t>
            </a:r>
            <a:r>
              <a:rPr lang="ja-JP" altLang="en-US" dirty="0">
                <a:solidFill>
                  <a:srgbClr val="333399"/>
                </a:solidFill>
                <a:latin typeface="Times" panose="02020603050405020304" pitchFamily="18" charset="0"/>
                <a:ea typeface="Osaka"/>
                <a:cs typeface="Osaka"/>
              </a:rPr>
              <a:t>気道狭窄</a:t>
            </a:r>
          </a:p>
        </p:txBody>
      </p:sp>
      <p:sp>
        <p:nvSpPr>
          <p:cNvPr id="16" name="テキスト ボックス 1"/>
          <p:cNvSpPr txBox="1">
            <a:spLocks noChangeArrowheads="1"/>
          </p:cNvSpPr>
          <p:nvPr/>
        </p:nvSpPr>
        <p:spPr bwMode="auto">
          <a:xfrm>
            <a:off x="2633796" y="6148485"/>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C17</a:t>
            </a:r>
            <a:endParaRPr lang="ja-JP"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3"/>
          <p:cNvPicPr>
            <a:picLocks noChangeAspect="1" noChangeArrowheads="1"/>
          </p:cNvPicPr>
          <p:nvPr/>
        </p:nvPicPr>
        <p:blipFill>
          <a:blip r:embed="rId3">
            <a:extLst>
              <a:ext uri="{28A0092B-C50C-407E-A947-70E740481C1C}">
                <a14:useLocalDpi xmlns:a14="http://schemas.microsoft.com/office/drawing/2010/main" val="0"/>
              </a:ext>
            </a:extLst>
          </a:blip>
          <a:srcRect l="8766" t="17322" r="23741" b="22690"/>
          <a:stretch>
            <a:fillRect/>
          </a:stretch>
        </p:blipFill>
        <p:spPr bwMode="auto">
          <a:xfrm>
            <a:off x="4532313" y="604838"/>
            <a:ext cx="434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4"/>
          <p:cNvPicPr>
            <a:picLocks noChangeAspect="1" noChangeArrowheads="1"/>
          </p:cNvPicPr>
          <p:nvPr/>
        </p:nvPicPr>
        <p:blipFill>
          <a:blip r:embed="rId4">
            <a:extLst>
              <a:ext uri="{28A0092B-C50C-407E-A947-70E740481C1C}">
                <a14:useLocalDpi xmlns:a14="http://schemas.microsoft.com/office/drawing/2010/main" val="0"/>
              </a:ext>
            </a:extLst>
          </a:blip>
          <a:srcRect l="27533" t="20016" r="23743" b="15007"/>
          <a:stretch>
            <a:fillRect/>
          </a:stretch>
        </p:blipFill>
        <p:spPr bwMode="auto">
          <a:xfrm>
            <a:off x="5105400" y="3489325"/>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Line 6"/>
          <p:cNvSpPr>
            <a:spLocks noChangeShapeType="1"/>
          </p:cNvSpPr>
          <p:nvPr/>
        </p:nvSpPr>
        <p:spPr bwMode="auto">
          <a:xfrm flipV="1">
            <a:off x="7580313" y="2205038"/>
            <a:ext cx="0" cy="7620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0053" name="Line 7"/>
          <p:cNvSpPr>
            <a:spLocks noChangeShapeType="1"/>
          </p:cNvSpPr>
          <p:nvPr/>
        </p:nvSpPr>
        <p:spPr bwMode="auto">
          <a:xfrm flipH="1" flipV="1">
            <a:off x="6248400" y="5165725"/>
            <a:ext cx="685800" cy="1524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130054" name="Group 11"/>
          <p:cNvGrpSpPr>
            <a:grpSpLocks/>
          </p:cNvGrpSpPr>
          <p:nvPr/>
        </p:nvGrpSpPr>
        <p:grpSpPr bwMode="auto">
          <a:xfrm>
            <a:off x="990600" y="3357563"/>
            <a:ext cx="2667000" cy="2667000"/>
            <a:chOff x="720" y="2448"/>
            <a:chExt cx="1680" cy="1680"/>
          </a:xfrm>
        </p:grpSpPr>
        <p:pic>
          <p:nvPicPr>
            <p:cNvPr id="130064" name="Picture 5"/>
            <p:cNvPicPr>
              <a:picLocks noChangeAspect="1" noChangeArrowheads="1"/>
            </p:cNvPicPr>
            <p:nvPr/>
          </p:nvPicPr>
          <p:blipFill>
            <a:blip r:embed="rId5">
              <a:extLst>
                <a:ext uri="{28A0092B-C50C-407E-A947-70E740481C1C}">
                  <a14:useLocalDpi xmlns:a14="http://schemas.microsoft.com/office/drawing/2010/main" val="0"/>
                </a:ext>
              </a:extLst>
            </a:blip>
            <a:srcRect l="28452" t="22519" r="25618" b="16246"/>
            <a:stretch>
              <a:fillRect/>
            </a:stretch>
          </p:blipFill>
          <p:spPr bwMode="auto">
            <a:xfrm>
              <a:off x="720" y="2448"/>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5" name="Line 8"/>
            <p:cNvSpPr>
              <a:spLocks noChangeShapeType="1"/>
            </p:cNvSpPr>
            <p:nvPr/>
          </p:nvSpPr>
          <p:spPr bwMode="auto">
            <a:xfrm flipH="1" flipV="1">
              <a:off x="953" y="3357"/>
              <a:ext cx="336"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30055" name="Line 9"/>
          <p:cNvSpPr>
            <a:spLocks noChangeShapeType="1"/>
          </p:cNvSpPr>
          <p:nvPr/>
        </p:nvSpPr>
        <p:spPr bwMode="auto">
          <a:xfrm flipH="1">
            <a:off x="323850" y="4365625"/>
            <a:ext cx="7620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0056" name="Text Box 10"/>
          <p:cNvSpPr txBox="1">
            <a:spLocks noChangeArrowheads="1"/>
          </p:cNvSpPr>
          <p:nvPr/>
        </p:nvSpPr>
        <p:spPr bwMode="auto">
          <a:xfrm>
            <a:off x="3946525" y="19050"/>
            <a:ext cx="4743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介助者の手による下顎コントロール</a:t>
            </a:r>
          </a:p>
        </p:txBody>
      </p:sp>
      <p:sp>
        <p:nvSpPr>
          <p:cNvPr id="130057" name="Text Box 13"/>
          <p:cNvSpPr txBox="1">
            <a:spLocks noChangeArrowheads="1"/>
          </p:cNvSpPr>
          <p:nvPr/>
        </p:nvSpPr>
        <p:spPr bwMode="auto">
          <a:xfrm>
            <a:off x="7164388" y="5732463"/>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400">
                <a:latin typeface="Times" panose="02020603050405020304" pitchFamily="18" charset="0"/>
              </a:rPr>
              <a:t>オトガイ部</a:t>
            </a:r>
          </a:p>
        </p:txBody>
      </p:sp>
      <p:sp>
        <p:nvSpPr>
          <p:cNvPr id="130058" name="Text Box 14"/>
          <p:cNvSpPr txBox="1">
            <a:spLocks noChangeArrowheads="1"/>
          </p:cNvSpPr>
          <p:nvPr/>
        </p:nvSpPr>
        <p:spPr bwMode="auto">
          <a:xfrm>
            <a:off x="8037513" y="304323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400">
                <a:latin typeface="Times" panose="02020603050405020304" pitchFamily="18" charset="0"/>
              </a:rPr>
              <a:t>下顎角</a:t>
            </a:r>
          </a:p>
        </p:txBody>
      </p:sp>
      <p:sp>
        <p:nvSpPr>
          <p:cNvPr id="130059" name="Text Box 15"/>
          <p:cNvSpPr txBox="1">
            <a:spLocks noChangeArrowheads="1"/>
          </p:cNvSpPr>
          <p:nvPr/>
        </p:nvSpPr>
        <p:spPr bwMode="auto">
          <a:xfrm>
            <a:off x="3200400" y="533876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400">
                <a:latin typeface="Times" panose="02020603050405020304" pitchFamily="18" charset="0"/>
              </a:rPr>
              <a:t>下顎角</a:t>
            </a:r>
          </a:p>
        </p:txBody>
      </p:sp>
      <p:sp>
        <p:nvSpPr>
          <p:cNvPr id="130060" name="Text Box 2"/>
          <p:cNvSpPr txBox="1">
            <a:spLocks noChangeArrowheads="1"/>
          </p:cNvSpPr>
          <p:nvPr/>
        </p:nvSpPr>
        <p:spPr bwMode="auto">
          <a:xfrm>
            <a:off x="1895475" y="6237288"/>
            <a:ext cx="6772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a:latin typeface="Arial" panose="020B0604020202020204" pitchFamily="34" charset="0"/>
              </a:rPr>
              <a:t>重症児とともに・応用編「呼吸障害への取り組み」</a:t>
            </a:r>
          </a:p>
          <a:p>
            <a:pPr eaLnBrk="1" hangingPunct="1">
              <a:spcBef>
                <a:spcPct val="0"/>
              </a:spcBef>
              <a:buFontTx/>
              <a:buNone/>
            </a:pPr>
            <a:r>
              <a:rPr lang="ja-JP" altLang="en-US" sz="1800">
                <a:latin typeface="Arial" panose="020B0604020202020204" pitchFamily="34" charset="0"/>
              </a:rPr>
              <a:t>北住、鈴木制作　重症心身障害児（者）を守る会監修（</a:t>
            </a:r>
            <a:r>
              <a:rPr lang="en-US" altLang="ja-JP" sz="1800">
                <a:latin typeface="Arial" panose="020B0604020202020204" pitchFamily="34" charset="0"/>
              </a:rPr>
              <a:t>2001</a:t>
            </a:r>
            <a:r>
              <a:rPr lang="ja-JP" altLang="en-US" sz="1800">
                <a:latin typeface="Arial" panose="020B0604020202020204" pitchFamily="34" charset="0"/>
              </a:rPr>
              <a:t>年）　より</a:t>
            </a:r>
          </a:p>
        </p:txBody>
      </p:sp>
      <p:pic>
        <p:nvPicPr>
          <p:cNvPr id="130061" name="Picture 2"/>
          <p:cNvPicPr>
            <a:picLocks noChangeAspect="1" noChangeArrowheads="1"/>
          </p:cNvPicPr>
          <p:nvPr/>
        </p:nvPicPr>
        <p:blipFill>
          <a:blip r:embed="rId6">
            <a:lum bright="24000" contrast="36000"/>
            <a:extLst>
              <a:ext uri="{28A0092B-C50C-407E-A947-70E740481C1C}">
                <a14:useLocalDpi xmlns:a14="http://schemas.microsoft.com/office/drawing/2010/main" val="0"/>
              </a:ext>
            </a:extLst>
          </a:blip>
          <a:srcRect l="11877" t="11873" r="37642" b="22803"/>
          <a:stretch>
            <a:fillRect/>
          </a:stretch>
        </p:blipFill>
        <p:spPr bwMode="auto">
          <a:xfrm>
            <a:off x="533400" y="228600"/>
            <a:ext cx="3200400"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2" name="Line 9"/>
          <p:cNvSpPr>
            <a:spLocks noChangeShapeType="1"/>
          </p:cNvSpPr>
          <p:nvPr/>
        </p:nvSpPr>
        <p:spPr bwMode="auto">
          <a:xfrm flipH="1">
            <a:off x="1295400" y="2667000"/>
            <a:ext cx="7620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0063" name="テキスト ボックス 20"/>
          <p:cNvSpPr txBox="1">
            <a:spLocks noChangeArrowheads="1"/>
          </p:cNvSpPr>
          <p:nvPr/>
        </p:nvSpPr>
        <p:spPr bwMode="auto">
          <a:xfrm>
            <a:off x="3657600" y="2781300"/>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a:latin typeface="Times" panose="02020603050405020304" pitchFamily="18" charset="0"/>
              </a:rPr>
              <a:t>動画</a:t>
            </a:r>
            <a:endParaRPr lang="en-US" altLang="ja-JP" sz="1800">
              <a:latin typeface="Times" panose="02020603050405020304" pitchFamily="18" charset="0"/>
            </a:endParaRPr>
          </a:p>
        </p:txBody>
      </p:sp>
      <p:sp>
        <p:nvSpPr>
          <p:cNvPr id="18"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C18</a:t>
            </a:r>
            <a:endParaRPr lang="ja-JP"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a:extLst>
              <a:ext uri="{28A0092B-C50C-407E-A947-70E740481C1C}">
                <a14:useLocalDpi xmlns:a14="http://schemas.microsoft.com/office/drawing/2010/main" val="0"/>
              </a:ext>
            </a:extLst>
          </a:blip>
          <a:srcRect l="6891" t="5025" r="8745" b="1248"/>
          <a:stretch>
            <a:fillRect/>
          </a:stretch>
        </p:blipFill>
        <p:spPr bwMode="auto">
          <a:xfrm>
            <a:off x="34925" y="3500438"/>
            <a:ext cx="3341688"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3"/>
          <p:cNvPicPr>
            <a:picLocks noChangeAspect="1" noChangeArrowheads="1"/>
          </p:cNvPicPr>
          <p:nvPr/>
        </p:nvPicPr>
        <p:blipFill>
          <a:blip r:embed="rId4">
            <a:extLst>
              <a:ext uri="{28A0092B-C50C-407E-A947-70E740481C1C}">
                <a14:useLocalDpi xmlns:a14="http://schemas.microsoft.com/office/drawing/2010/main" val="0"/>
              </a:ext>
            </a:extLst>
          </a:blip>
          <a:srcRect l="3143" r="3122" b="7115"/>
          <a:stretch>
            <a:fillRect/>
          </a:stretch>
        </p:blipFill>
        <p:spPr bwMode="auto">
          <a:xfrm>
            <a:off x="323850" y="893763"/>
            <a:ext cx="3024188"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 Box 4"/>
          <p:cNvSpPr txBox="1">
            <a:spLocks noChangeArrowheads="1"/>
          </p:cNvSpPr>
          <p:nvPr/>
        </p:nvSpPr>
        <p:spPr bwMode="auto">
          <a:xfrm>
            <a:off x="3492500" y="812800"/>
            <a:ext cx="51530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chemeClr val="bg1"/>
                </a:solidFill>
                <a:latin typeface="Times" panose="02020603050405020304" pitchFamily="18" charset="0"/>
              </a:rPr>
              <a:t>  </a:t>
            </a:r>
            <a:r>
              <a:rPr lang="ja-JP" altLang="en-US" sz="2400">
                <a:latin typeface="Times" panose="02020603050405020304" pitchFamily="18" charset="0"/>
              </a:rPr>
              <a:t>舌根沈下の場合より、難しい。</a:t>
            </a:r>
          </a:p>
          <a:p>
            <a:pPr eaLnBrk="1" hangingPunct="1">
              <a:spcBef>
                <a:spcPts val="1200"/>
              </a:spcBef>
              <a:buFontTx/>
              <a:buNone/>
            </a:pPr>
            <a:r>
              <a:rPr lang="ja-JP" altLang="en-US" sz="2400">
                <a:solidFill>
                  <a:srgbClr val="C00000"/>
                </a:solidFill>
                <a:latin typeface="Times" panose="02020603050405020304" pitchFamily="18" charset="0"/>
              </a:rPr>
              <a:t>「喉頭部を拡げる」というイメージ</a:t>
            </a:r>
            <a:r>
              <a:rPr lang="ja-JP" altLang="en-US" sz="2400">
                <a:latin typeface="Times" panose="02020603050405020304" pitchFamily="18" charset="0"/>
              </a:rPr>
              <a:t>で、</a:t>
            </a:r>
            <a:endParaRPr lang="en-US" altLang="ja-JP" sz="2400">
              <a:latin typeface="Times" panose="02020603050405020304" pitchFamily="18" charset="0"/>
            </a:endParaRPr>
          </a:p>
          <a:p>
            <a:pPr eaLnBrk="1" hangingPunct="1">
              <a:spcBef>
                <a:spcPct val="0"/>
              </a:spcBef>
              <a:buFontTx/>
              <a:buNone/>
            </a:pPr>
            <a:r>
              <a:rPr lang="ja-JP" altLang="en-US" sz="2400">
                <a:latin typeface="Times" panose="02020603050405020304" pitchFamily="18" charset="0"/>
              </a:rPr>
              <a:t>  頸部前屈しながら下顎を前に出して</a:t>
            </a:r>
            <a:endParaRPr lang="en-US" altLang="ja-JP" sz="2400">
              <a:latin typeface="Times" panose="02020603050405020304" pitchFamily="18" charset="0"/>
            </a:endParaRPr>
          </a:p>
          <a:p>
            <a:pPr eaLnBrk="1" hangingPunct="1">
              <a:spcBef>
                <a:spcPct val="0"/>
              </a:spcBef>
              <a:buFontTx/>
              <a:buNone/>
            </a:pPr>
            <a:r>
              <a:rPr lang="en-US" altLang="ja-JP" sz="2400">
                <a:latin typeface="Times" panose="02020603050405020304" pitchFamily="18" charset="0"/>
              </a:rPr>
              <a:t>  </a:t>
            </a:r>
            <a:r>
              <a:rPr lang="ja-JP" altLang="en-US" sz="2400">
                <a:latin typeface="Times" panose="02020603050405020304" pitchFamily="18" charset="0"/>
              </a:rPr>
              <a:t>保持する。</a:t>
            </a:r>
            <a:endParaRPr lang="en-US" altLang="ja-JP" sz="2400">
              <a:latin typeface="Times" panose="02020603050405020304" pitchFamily="18" charset="0"/>
            </a:endParaRPr>
          </a:p>
          <a:p>
            <a:pPr eaLnBrk="1" hangingPunct="1">
              <a:spcBef>
                <a:spcPts val="1200"/>
              </a:spcBef>
              <a:buFontTx/>
              <a:buNone/>
            </a:pPr>
            <a:r>
              <a:rPr lang="en-US" altLang="ja-JP" sz="2400">
                <a:solidFill>
                  <a:schemeClr val="bg1"/>
                </a:solidFill>
                <a:latin typeface="Times" panose="02020603050405020304" pitchFamily="18" charset="0"/>
              </a:rPr>
              <a:t>  </a:t>
            </a:r>
            <a:r>
              <a:rPr lang="ja-JP" altLang="en-US" sz="2400">
                <a:solidFill>
                  <a:srgbClr val="333399"/>
                </a:solidFill>
                <a:latin typeface="Times" panose="02020603050405020304" pitchFamily="18" charset="0"/>
              </a:rPr>
              <a:t>腹臥位</a:t>
            </a:r>
            <a:r>
              <a:rPr lang="ja-JP" altLang="en-US" sz="2400">
                <a:latin typeface="Times" panose="02020603050405020304" pitchFamily="18" charset="0"/>
              </a:rPr>
              <a:t>で 、このパターンを得やすい。</a:t>
            </a:r>
            <a:endParaRPr lang="en-US" altLang="ja-JP" sz="2400">
              <a:latin typeface="Times" panose="02020603050405020304" pitchFamily="18" charset="0"/>
            </a:endParaRPr>
          </a:p>
          <a:p>
            <a:pPr eaLnBrk="1" hangingPunct="1">
              <a:spcBef>
                <a:spcPct val="0"/>
              </a:spcBef>
              <a:buFontTx/>
              <a:buNone/>
            </a:pPr>
            <a:endParaRPr lang="ja-JP" altLang="en-US" sz="2400">
              <a:solidFill>
                <a:schemeClr val="bg1"/>
              </a:solidFill>
              <a:latin typeface="Times" panose="02020603050405020304" pitchFamily="18" charset="0"/>
            </a:endParaRPr>
          </a:p>
        </p:txBody>
      </p:sp>
      <p:sp>
        <p:nvSpPr>
          <p:cNvPr id="131077" name="Text Box 7"/>
          <p:cNvSpPr txBox="1">
            <a:spLocks noChangeArrowheads="1"/>
          </p:cNvSpPr>
          <p:nvPr/>
        </p:nvSpPr>
        <p:spPr bwMode="auto">
          <a:xfrm>
            <a:off x="395288" y="85725"/>
            <a:ext cx="812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333399"/>
                </a:solidFill>
                <a:latin typeface="Times" panose="02020603050405020304" pitchFamily="18" charset="0"/>
              </a:rPr>
              <a:t>喉頭部狭窄のケースの、頸部下顎、全身の姿勢管理</a:t>
            </a:r>
          </a:p>
        </p:txBody>
      </p:sp>
      <p:pic>
        <p:nvPicPr>
          <p:cNvPr id="13107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063" y="3284538"/>
            <a:ext cx="2671762"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107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15533" t="15530" r="5824" b="5824"/>
          <a:stretch>
            <a:fillRect/>
          </a:stretch>
        </p:blipFill>
        <p:spPr bwMode="auto">
          <a:xfrm>
            <a:off x="5746750" y="3284538"/>
            <a:ext cx="3338513"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0" name="Oval 27"/>
          <p:cNvSpPr>
            <a:spLocks noChangeArrowheads="1"/>
          </p:cNvSpPr>
          <p:nvPr/>
        </p:nvSpPr>
        <p:spPr bwMode="auto">
          <a:xfrm rot="-3678716">
            <a:off x="3440112" y="3713163"/>
            <a:ext cx="688975" cy="152400"/>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31081" name="Oval 27"/>
          <p:cNvSpPr>
            <a:spLocks noChangeArrowheads="1"/>
          </p:cNvSpPr>
          <p:nvPr/>
        </p:nvSpPr>
        <p:spPr bwMode="auto">
          <a:xfrm rot="798632">
            <a:off x="485775" y="1038225"/>
            <a:ext cx="790575" cy="388938"/>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31082" name="Oval 27"/>
          <p:cNvSpPr>
            <a:spLocks noChangeArrowheads="1"/>
          </p:cNvSpPr>
          <p:nvPr/>
        </p:nvSpPr>
        <p:spPr bwMode="auto">
          <a:xfrm rot="798632">
            <a:off x="1136650" y="4275138"/>
            <a:ext cx="790575" cy="277812"/>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31083" name="Oval 27"/>
          <p:cNvSpPr>
            <a:spLocks noChangeArrowheads="1"/>
          </p:cNvSpPr>
          <p:nvPr/>
        </p:nvSpPr>
        <p:spPr bwMode="auto">
          <a:xfrm rot="-599865">
            <a:off x="1025525" y="3687763"/>
            <a:ext cx="790575" cy="184150"/>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31084" name="Oval 27"/>
          <p:cNvSpPr>
            <a:spLocks noChangeArrowheads="1"/>
          </p:cNvSpPr>
          <p:nvPr/>
        </p:nvSpPr>
        <p:spPr bwMode="auto">
          <a:xfrm rot="-5877119">
            <a:off x="8542338" y="3757613"/>
            <a:ext cx="577850" cy="146050"/>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31085" name="テキスト ボックス 12"/>
          <p:cNvSpPr txBox="1">
            <a:spLocks noChangeArrowheads="1"/>
          </p:cNvSpPr>
          <p:nvPr/>
        </p:nvSpPr>
        <p:spPr bwMode="auto">
          <a:xfrm>
            <a:off x="3660775" y="6092825"/>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前傾座位</a:t>
            </a:r>
          </a:p>
        </p:txBody>
      </p:sp>
      <p:sp>
        <p:nvSpPr>
          <p:cNvPr id="131086" name="テキスト ボックス 13"/>
          <p:cNvSpPr txBox="1">
            <a:spLocks noChangeArrowheads="1"/>
          </p:cNvSpPr>
          <p:nvPr/>
        </p:nvSpPr>
        <p:spPr bwMode="auto">
          <a:xfrm>
            <a:off x="5937250" y="5757863"/>
            <a:ext cx="27733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プローンキーパーに</a:t>
            </a:r>
            <a:endParaRPr lang="en-US" altLang="ja-JP" sz="2400">
              <a:latin typeface="Times" panose="02020603050405020304" pitchFamily="18" charset="0"/>
            </a:endParaRPr>
          </a:p>
          <a:p>
            <a:pPr eaLnBrk="1" hangingPunct="1">
              <a:spcBef>
                <a:spcPct val="0"/>
              </a:spcBef>
              <a:buFontTx/>
              <a:buNone/>
            </a:pPr>
            <a:r>
              <a:rPr lang="ja-JP" altLang="en-US" sz="2400">
                <a:latin typeface="Times" panose="02020603050405020304" pitchFamily="18" charset="0"/>
              </a:rPr>
              <a:t>よる腹臥位</a:t>
            </a:r>
            <a:endParaRPr lang="en-US" altLang="ja-JP" sz="2400">
              <a:latin typeface="Times" panose="02020603050405020304" pitchFamily="18" charset="0"/>
            </a:endParaRPr>
          </a:p>
        </p:txBody>
      </p:sp>
      <p:sp>
        <p:nvSpPr>
          <p:cNvPr id="15"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C19</a:t>
            </a:r>
            <a:endParaRPr lang="ja-JP"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6"/>
          <p:cNvPicPr>
            <a:picLocks noChangeAspect="1" noChangeArrowheads="1"/>
          </p:cNvPicPr>
          <p:nvPr/>
        </p:nvPicPr>
        <p:blipFill>
          <a:blip r:embed="rId3">
            <a:extLst>
              <a:ext uri="{28A0092B-C50C-407E-A947-70E740481C1C}">
                <a14:useLocalDpi xmlns:a14="http://schemas.microsoft.com/office/drawing/2010/main" val="0"/>
              </a:ext>
            </a:extLst>
          </a:blip>
          <a:srcRect l="58612" t="32416" r="11905" b="25600"/>
          <a:stretch>
            <a:fillRect/>
          </a:stretch>
        </p:blipFill>
        <p:spPr bwMode="auto">
          <a:xfrm>
            <a:off x="6659563" y="549275"/>
            <a:ext cx="20891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Oval 27"/>
          <p:cNvSpPr>
            <a:spLocks noChangeArrowheads="1"/>
          </p:cNvSpPr>
          <p:nvPr/>
        </p:nvSpPr>
        <p:spPr bwMode="auto">
          <a:xfrm rot="1375522">
            <a:off x="7088188" y="1058863"/>
            <a:ext cx="790575" cy="388937"/>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latin typeface="Times" panose="02020603050405020304" pitchFamily="18" charset="0"/>
            </a:endParaRPr>
          </a:p>
        </p:txBody>
      </p:sp>
      <p:pic>
        <p:nvPicPr>
          <p:cNvPr id="132100" name="Picture 6"/>
          <p:cNvPicPr>
            <a:picLocks noChangeAspect="1" noChangeArrowheads="1"/>
          </p:cNvPicPr>
          <p:nvPr/>
        </p:nvPicPr>
        <p:blipFill>
          <a:blip r:embed="rId3">
            <a:extLst>
              <a:ext uri="{28A0092B-C50C-407E-A947-70E740481C1C}">
                <a14:useLocalDpi xmlns:a14="http://schemas.microsoft.com/office/drawing/2010/main" val="0"/>
              </a:ext>
            </a:extLst>
          </a:blip>
          <a:srcRect l="5434" t="32416" r="51881" b="35075"/>
          <a:stretch>
            <a:fillRect/>
          </a:stretch>
        </p:blipFill>
        <p:spPr bwMode="auto">
          <a:xfrm>
            <a:off x="3959225" y="549275"/>
            <a:ext cx="2736850"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10544" t="9761" r="9671" b="12149"/>
          <a:stretch>
            <a:fillRect/>
          </a:stretch>
        </p:blipFill>
        <p:spPr bwMode="auto">
          <a:xfrm>
            <a:off x="395288" y="3573463"/>
            <a:ext cx="2376487"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 Box 5"/>
          <p:cNvSpPr txBox="1">
            <a:spLocks noChangeArrowheads="1"/>
          </p:cNvSpPr>
          <p:nvPr/>
        </p:nvSpPr>
        <p:spPr bwMode="auto">
          <a:xfrm>
            <a:off x="2771775" y="3573463"/>
            <a:ext cx="3197225" cy="101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00"/>
                </a:solidFill>
                <a:latin typeface="ＭＳ Ｐゴシック" panose="020B0600070205080204" pitchFamily="50" charset="-128"/>
              </a:rPr>
              <a:t>お風呂マットを素材にした、</a:t>
            </a:r>
          </a:p>
          <a:p>
            <a:pPr eaLnBrk="1" hangingPunct="1">
              <a:spcBef>
                <a:spcPct val="0"/>
              </a:spcBef>
              <a:buFontTx/>
              <a:buNone/>
            </a:pPr>
            <a:r>
              <a:rPr lang="ja-JP" altLang="en-US" sz="2000">
                <a:solidFill>
                  <a:srgbClr val="000000"/>
                </a:solidFill>
                <a:latin typeface="ＭＳ Ｐゴシック" panose="020B0600070205080204" pitchFamily="50" charset="-128"/>
              </a:rPr>
              <a:t>お母さん</a:t>
            </a:r>
            <a:r>
              <a:rPr lang="ja-JP" altLang="en-US" sz="2000">
                <a:latin typeface="ＭＳ Ｐゴシック" panose="020B0600070205080204" pitchFamily="50" charset="-128"/>
              </a:rPr>
              <a:t>手製のネックカラー</a:t>
            </a:r>
            <a:endParaRPr lang="en-US" altLang="ja-JP" sz="2000">
              <a:latin typeface="ＭＳ Ｐゴシック" panose="020B0600070205080204" pitchFamily="50" charset="-128"/>
            </a:endParaRPr>
          </a:p>
          <a:p>
            <a:pPr eaLnBrk="1" hangingPunct="1">
              <a:spcBef>
                <a:spcPct val="0"/>
              </a:spcBef>
              <a:buFontTx/>
              <a:buNone/>
            </a:pPr>
            <a:r>
              <a:rPr lang="ja-JP" altLang="en-US" sz="2000">
                <a:solidFill>
                  <a:srgbClr val="000000"/>
                </a:solidFill>
                <a:latin typeface="ＭＳ Ｐゴシック" panose="020B0600070205080204" pitchFamily="50" charset="-128"/>
              </a:rPr>
              <a:t>（喉頭軟化症例）</a:t>
            </a:r>
            <a:endParaRPr lang="en-US" altLang="ja-JP" sz="2000">
              <a:solidFill>
                <a:srgbClr val="000000"/>
              </a:solidFill>
              <a:latin typeface="ＭＳ Ｐゴシック" panose="020B0600070205080204" pitchFamily="50" charset="-128"/>
            </a:endParaRPr>
          </a:p>
        </p:txBody>
      </p:sp>
      <p:pic>
        <p:nvPicPr>
          <p:cNvPr id="132103" name="Picture 4" descr="ﾈｯｸｶﾗｰkiyokawa"/>
          <p:cNvPicPr>
            <a:picLocks noChangeAspect="1" noChangeArrowheads="1"/>
          </p:cNvPicPr>
          <p:nvPr/>
        </p:nvPicPr>
        <p:blipFill>
          <a:blip r:embed="rId5">
            <a:extLst>
              <a:ext uri="{28A0092B-C50C-407E-A947-70E740481C1C}">
                <a14:useLocalDpi xmlns:a14="http://schemas.microsoft.com/office/drawing/2010/main" val="0"/>
              </a:ext>
            </a:extLst>
          </a:blip>
          <a:srcRect l="21922" t="21622" r="29482" b="19839"/>
          <a:stretch>
            <a:fillRect/>
          </a:stretch>
        </p:blipFill>
        <p:spPr bwMode="auto">
          <a:xfrm>
            <a:off x="6084888" y="3500438"/>
            <a:ext cx="2709862"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4" name="Text Box 8"/>
          <p:cNvSpPr txBox="1">
            <a:spLocks noChangeArrowheads="1"/>
          </p:cNvSpPr>
          <p:nvPr/>
        </p:nvSpPr>
        <p:spPr bwMode="auto">
          <a:xfrm>
            <a:off x="3228975" y="4879975"/>
            <a:ext cx="2879725" cy="101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00"/>
                </a:solidFill>
                <a:latin typeface="Times" panose="02020603050405020304" pitchFamily="18" charset="0"/>
              </a:rPr>
              <a:t>日中はネックカラー使用</a:t>
            </a:r>
          </a:p>
          <a:p>
            <a:pPr eaLnBrk="1" hangingPunct="1">
              <a:spcBef>
                <a:spcPct val="0"/>
              </a:spcBef>
              <a:buFontTx/>
              <a:buNone/>
            </a:pPr>
            <a:r>
              <a:rPr lang="ja-JP" altLang="en-US" sz="2000">
                <a:solidFill>
                  <a:srgbClr val="000000"/>
                </a:solidFill>
                <a:latin typeface="Times" panose="02020603050405020304" pitchFamily="18" charset="0"/>
              </a:rPr>
              <a:t>睡眠時は、</a:t>
            </a:r>
            <a:r>
              <a:rPr lang="en-US" altLang="ja-JP" sz="2000">
                <a:solidFill>
                  <a:srgbClr val="000000"/>
                </a:solidFill>
                <a:latin typeface="ＭＳ Ｐゴシック" panose="020B0600070205080204" pitchFamily="50" charset="-128"/>
              </a:rPr>
              <a:t>CPAP</a:t>
            </a:r>
            <a:r>
              <a:rPr lang="ja-JP" altLang="en-US" sz="2000">
                <a:solidFill>
                  <a:srgbClr val="000000"/>
                </a:solidFill>
                <a:latin typeface="Times" panose="02020603050405020304" pitchFamily="18" charset="0"/>
              </a:rPr>
              <a:t>的な</a:t>
            </a:r>
            <a:r>
              <a:rPr lang="en-US" altLang="ja-JP" sz="2000">
                <a:solidFill>
                  <a:srgbClr val="000000"/>
                </a:solidFill>
                <a:latin typeface="ＭＳ Ｐゴシック" panose="020B0600070205080204" pitchFamily="50" charset="-128"/>
              </a:rPr>
              <a:t>BiPAP</a:t>
            </a:r>
            <a:r>
              <a:rPr lang="ja-JP" altLang="en-US" sz="2000">
                <a:solidFill>
                  <a:srgbClr val="000000"/>
                </a:solidFill>
                <a:latin typeface="ＭＳ Ｐゴシック" panose="020B0600070205080204" pitchFamily="50" charset="-128"/>
              </a:rPr>
              <a:t>　（喉頭軟化症例）</a:t>
            </a:r>
            <a:endParaRPr lang="en-US" altLang="ja-JP" sz="2000">
              <a:solidFill>
                <a:srgbClr val="000000"/>
              </a:solidFill>
              <a:latin typeface="ＭＳ Ｐゴシック" panose="020B0600070205080204" pitchFamily="50" charset="-128"/>
            </a:endParaRPr>
          </a:p>
        </p:txBody>
      </p:sp>
      <p:sp>
        <p:nvSpPr>
          <p:cNvPr id="132105" name="テキスト ボックス 30"/>
          <p:cNvSpPr txBox="1">
            <a:spLocks noChangeArrowheads="1"/>
          </p:cNvSpPr>
          <p:nvPr/>
        </p:nvSpPr>
        <p:spPr bwMode="auto">
          <a:xfrm>
            <a:off x="827088" y="44450"/>
            <a:ext cx="7461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ＭＳ Ｐゴシック" panose="020B0600070205080204" pitchFamily="50" charset="-128"/>
              </a:rPr>
              <a:t>ネックカラーでの下顎保持による上気道狭窄への対応例</a:t>
            </a:r>
          </a:p>
        </p:txBody>
      </p:sp>
      <p:sp>
        <p:nvSpPr>
          <p:cNvPr id="132106" name="テキスト ボックス 31"/>
          <p:cNvSpPr txBox="1">
            <a:spLocks noChangeArrowheads="1"/>
          </p:cNvSpPr>
          <p:nvPr/>
        </p:nvSpPr>
        <p:spPr bwMode="auto">
          <a:xfrm>
            <a:off x="203200" y="2998788"/>
            <a:ext cx="49688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200">
                <a:latin typeface="Times" panose="02020603050405020304" pitchFamily="18" charset="0"/>
              </a:rPr>
              <a:t>既製のネックカラー（舌根沈下例）</a:t>
            </a:r>
          </a:p>
        </p:txBody>
      </p:sp>
      <p:sp>
        <p:nvSpPr>
          <p:cNvPr id="132107" name="テキスト ボックス 32"/>
          <p:cNvSpPr txBox="1">
            <a:spLocks noChangeArrowheads="1"/>
          </p:cNvSpPr>
          <p:nvPr/>
        </p:nvSpPr>
        <p:spPr bwMode="auto">
          <a:xfrm>
            <a:off x="3984625" y="2109788"/>
            <a:ext cx="2835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lang="ja-JP" altLang="en-US" sz="2200">
                <a:latin typeface="Times" panose="02020603050405020304" pitchFamily="18" charset="0"/>
              </a:rPr>
              <a:t>オーダーメイドのネッ</a:t>
            </a:r>
            <a:endParaRPr lang="en-US" altLang="ja-JP" sz="2200">
              <a:latin typeface="Times" panose="02020603050405020304" pitchFamily="18" charset="0"/>
            </a:endParaRPr>
          </a:p>
          <a:p>
            <a:pPr eaLnBrk="1" hangingPunct="1">
              <a:lnSpc>
                <a:spcPct val="90000"/>
              </a:lnSpc>
              <a:spcBef>
                <a:spcPct val="0"/>
              </a:spcBef>
              <a:buFontTx/>
              <a:buNone/>
            </a:pPr>
            <a:r>
              <a:rPr lang="ja-JP" altLang="en-US" sz="2200">
                <a:latin typeface="Times" panose="02020603050405020304" pitchFamily="18" charset="0"/>
              </a:rPr>
              <a:t>クカラー（舌根沈下例）</a:t>
            </a:r>
          </a:p>
        </p:txBody>
      </p:sp>
      <p:sp>
        <p:nvSpPr>
          <p:cNvPr id="132108" name="Oval 27"/>
          <p:cNvSpPr>
            <a:spLocks noChangeArrowheads="1"/>
          </p:cNvSpPr>
          <p:nvPr/>
        </p:nvSpPr>
        <p:spPr bwMode="auto">
          <a:xfrm rot="342607">
            <a:off x="1628775" y="4105275"/>
            <a:ext cx="790575" cy="388938"/>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latin typeface="Times" panose="02020603050405020304" pitchFamily="18" charset="0"/>
            </a:endParaRPr>
          </a:p>
        </p:txBody>
      </p:sp>
      <p:sp>
        <p:nvSpPr>
          <p:cNvPr id="132109" name="Oval 27"/>
          <p:cNvSpPr>
            <a:spLocks noChangeArrowheads="1"/>
          </p:cNvSpPr>
          <p:nvPr/>
        </p:nvSpPr>
        <p:spPr bwMode="auto">
          <a:xfrm rot="-1499578">
            <a:off x="7424738" y="4033838"/>
            <a:ext cx="790575" cy="388937"/>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solidFill>
                <a:srgbClr val="000000"/>
              </a:solidFill>
              <a:latin typeface="Times" panose="02020603050405020304" pitchFamily="18" charset="0"/>
            </a:endParaRPr>
          </a:p>
        </p:txBody>
      </p:sp>
      <p:sp>
        <p:nvSpPr>
          <p:cNvPr id="132110" name="テキスト ボックス 35"/>
          <p:cNvSpPr txBox="1">
            <a:spLocks noChangeArrowheads="1"/>
          </p:cNvSpPr>
          <p:nvPr/>
        </p:nvSpPr>
        <p:spPr bwMode="auto">
          <a:xfrm>
            <a:off x="6211888" y="3068638"/>
            <a:ext cx="25844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200">
                <a:solidFill>
                  <a:srgbClr val="000000"/>
                </a:solidFill>
                <a:latin typeface="Times" panose="02020603050405020304" pitchFamily="18" charset="0"/>
              </a:rPr>
              <a:t>ヘッドマスターカラー</a:t>
            </a:r>
          </a:p>
        </p:txBody>
      </p:sp>
      <p:sp>
        <p:nvSpPr>
          <p:cNvPr id="17" name="正方形/長方形 16"/>
          <p:cNvSpPr/>
          <p:nvPr/>
        </p:nvSpPr>
        <p:spPr>
          <a:xfrm>
            <a:off x="250825" y="468313"/>
            <a:ext cx="8642350" cy="557847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pic>
        <p:nvPicPr>
          <p:cNvPr id="132113" name="Picture 3"/>
          <p:cNvPicPr>
            <a:picLocks noChangeAspect="1" noChangeArrowheads="1"/>
          </p:cNvPicPr>
          <p:nvPr/>
        </p:nvPicPr>
        <p:blipFill>
          <a:blip r:embed="rId6">
            <a:lum bright="12000" contrast="6000"/>
            <a:extLst>
              <a:ext uri="{28A0092B-C50C-407E-A947-70E740481C1C}">
                <a14:useLocalDpi xmlns:a14="http://schemas.microsoft.com/office/drawing/2010/main" val="0"/>
              </a:ext>
            </a:extLst>
          </a:blip>
          <a:srcRect l="35983" t="41362" r="19077" b="12756"/>
          <a:stretch>
            <a:fillRect/>
          </a:stretch>
        </p:blipFill>
        <p:spPr bwMode="auto">
          <a:xfrm>
            <a:off x="458788" y="554038"/>
            <a:ext cx="3003550"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14" name="Oval 27"/>
          <p:cNvSpPr>
            <a:spLocks noChangeArrowheads="1"/>
          </p:cNvSpPr>
          <p:nvPr/>
        </p:nvSpPr>
        <p:spPr bwMode="auto">
          <a:xfrm rot="-4212277">
            <a:off x="1100138" y="4083050"/>
            <a:ext cx="1066800" cy="409575"/>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32115" name="Oval 27"/>
          <p:cNvSpPr>
            <a:spLocks noChangeArrowheads="1"/>
          </p:cNvSpPr>
          <p:nvPr/>
        </p:nvSpPr>
        <p:spPr bwMode="auto">
          <a:xfrm rot="7756026">
            <a:off x="931863" y="868363"/>
            <a:ext cx="1065212" cy="411162"/>
          </a:xfrm>
          <a:prstGeom prst="ellipse">
            <a:avLst/>
          </a:pr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20" name="テキスト ボックス 1"/>
          <p:cNvSpPr txBox="1">
            <a:spLocks noChangeArrowheads="1"/>
          </p:cNvSpPr>
          <p:nvPr/>
        </p:nvSpPr>
        <p:spPr bwMode="auto">
          <a:xfrm>
            <a:off x="8316416" y="6237312"/>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C20</a:t>
            </a:r>
            <a:endParaRPr lang="ja-JP"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2434" name="Group 2"/>
          <p:cNvGraphicFramePr>
            <a:graphicFrameLocks noGrp="1"/>
          </p:cNvGraphicFramePr>
          <p:nvPr>
            <p:ph type="tbl" idx="4294967295"/>
          </p:nvPr>
        </p:nvGraphicFramePr>
        <p:xfrm>
          <a:off x="107950" y="692150"/>
          <a:ext cx="8856662" cy="5719760"/>
        </p:xfrm>
        <a:graphic>
          <a:graphicData uri="http://schemas.openxmlformats.org/drawingml/2006/table">
            <a:tbl>
              <a:tblPr/>
              <a:tblGrid>
                <a:gridCol w="1222375"/>
                <a:gridCol w="2006600"/>
                <a:gridCol w="2170112"/>
                <a:gridCol w="1925638"/>
                <a:gridCol w="1531937"/>
              </a:tblGrid>
              <a:tr h="444549">
                <a:tc rowSpan="2">
                  <a:txBody>
                    <a:bodyPr/>
                    <a:lstStyle/>
                    <a:p>
                      <a:pPr marL="0" marR="0" lvl="0" indent="0" algn="ctr" defTabSz="914400" rtl="0" eaLnBrk="1" fontAlgn="base" latinLnBrk="0" hangingPunct="1">
                        <a:lnSpc>
                          <a:spcPct val="5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charset="0"/>
                          <a:ea typeface="ＭＳ Ｐゴシック" pitchFamily="50" charset="-128"/>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charset="0"/>
                          <a:ea typeface="ＭＳ Ｐゴシック" pitchFamily="50" charset="-128"/>
                        </a:rPr>
                        <a:t>狭窄部位</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6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原因・病態</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症状（喘鳴・陥没呼吸など）</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rowSpan="2">
                  <a:txBody>
                    <a:bodyPr/>
                    <a:lstStyle/>
                    <a:p>
                      <a:pPr marL="0" marR="0" lvl="0" indent="0" algn="ctr" defTabSz="914400" rtl="0" eaLnBrk="1" fontAlgn="base" latinLnBrk="0" hangingPunct="1">
                        <a:lnSpc>
                          <a:spcPct val="1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charset="0"/>
                          <a:ea typeface="Osaka" charset="-128"/>
                        </a:rPr>
                        <a:t>　</a:t>
                      </a:r>
                    </a:p>
                    <a:p>
                      <a:pPr marL="0" marR="0" lvl="0" indent="0" algn="l" defTabSz="914400" rtl="0" eaLnBrk="1" fontAlgn="base" latinLnBrk="0" hangingPunct="1">
                        <a:lnSpc>
                          <a:spcPct val="100000"/>
                        </a:lnSpc>
                        <a:spcBef>
                          <a:spcPct val="3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charset="0"/>
                          <a:ea typeface="Osaka" charset="-128"/>
                        </a:rPr>
                        <a:t>経鼻エアウェイ効果</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9146">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覚醒時</a:t>
                      </a:r>
                      <a:r>
                        <a:rPr kumimoji="1" lang="ja-JP" altLang="en-US" sz="16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睡眠時</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吸気時　呼気時</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r>
              <a:tr h="446137">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imes" charset="0"/>
                          <a:ea typeface="ＭＳ Ｐゴシック" pitchFamily="50" charset="-128"/>
                        </a:rPr>
                        <a:t>上咽頭</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imes" charset="0"/>
                          <a:ea typeface="ＭＳ Ｐゴシック" pitchFamily="50" charset="-128"/>
                        </a:rPr>
                        <a:t>（鼻咽頭）</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Ｐゴシック" pitchFamily="50" charset="-128"/>
                          <a:ea typeface="ＭＳ Ｐゴシック" pitchFamily="50" charset="-128"/>
                        </a:rPr>
                        <a:t>アデノイド肥大</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18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18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charset="0"/>
                          <a:ea typeface="Osaka" charset="-128"/>
                        </a:rPr>
                        <a:t>＋＋</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549">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その他</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imes" charset="0"/>
                          <a:ea typeface="Osaka" charset="-128"/>
                        </a:rPr>
                        <a:t>＋＋</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137">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charset="0"/>
                          <a:ea typeface="ＭＳ Ｐゴシック" pitchFamily="50" charset="-128"/>
                        </a:rPr>
                        <a:t>中～下</a:t>
                      </a:r>
                      <a:endParaRPr kumimoji="1" lang="en-US" altLang="ja-JP" sz="2000" b="0" i="0" u="none" strike="noStrike" cap="none" normalizeH="0" baseline="0" dirty="0" smtClean="0">
                        <a:ln>
                          <a:noFill/>
                        </a:ln>
                        <a:solidFill>
                          <a:schemeClr val="tx1"/>
                        </a:solidFill>
                        <a:effectLst/>
                        <a:latin typeface="Times" charset="0"/>
                        <a:ea typeface="ＭＳ Ｐゴシック"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charset="0"/>
                          <a:ea typeface="ＭＳ Ｐゴシック" pitchFamily="50" charset="-128"/>
                        </a:rPr>
                        <a:t>咽頭</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扁桃肥大</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dirty="0" smtClean="0">
                          <a:ln>
                            <a:noFill/>
                          </a:ln>
                          <a:solidFill>
                            <a:schemeClr val="tx1"/>
                          </a:solidFill>
                          <a:effectLst/>
                          <a:latin typeface="ＭＳ Ｐゴシック" pitchFamily="50" charset="-128"/>
                          <a:ea typeface="ＭＳ Ｐゴシック" pitchFamily="50" charset="-128"/>
                        </a:rPr>
                        <a:t>+ </a:t>
                      </a:r>
                      <a:r>
                        <a:rPr kumimoji="1" lang="ja-JP" altLang="en-US" sz="2000" b="0" i="0" u="none" strike="noStrike" cap="none" normalizeH="0" baseline="0" dirty="0" smtClean="0">
                          <a:ln>
                            <a:noFill/>
                          </a:ln>
                          <a:solidFill>
                            <a:schemeClr val="tx1"/>
                          </a:solidFill>
                          <a:effectLst/>
                          <a:latin typeface="ＭＳ Ｐゴシック" pitchFamily="50" charset="-128"/>
                          <a:ea typeface="ＭＳ Ｐゴシック" pitchFamily="50" charset="-128"/>
                        </a:rPr>
                        <a:t>＜ </a:t>
                      </a:r>
                      <a:r>
                        <a:rPr kumimoji="1" lang="en-US" altLang="ja-JP" sz="20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ja-JP" altLang="en-US" sz="20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dirty="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imes" charset="0"/>
                          <a:ea typeface="Osaka" charset="-128"/>
                        </a:rPr>
                        <a:t>＋～＋＋</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137">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舌根沈下</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imes" charset="0"/>
                          <a:ea typeface="Osaka" charset="-128"/>
                        </a:rPr>
                        <a:t>＋～＋＋</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4">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下顎舌根後退</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（筋緊張亢進時）</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imes" charset="0"/>
                          <a:ea typeface="Osaka" charset="-128"/>
                        </a:rPr>
                        <a:t>－～＋</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137">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頸部 過伸展</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（筋緊張亢進時）</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imes" charset="0"/>
                          <a:ea typeface="Osaka" charset="-128"/>
                        </a:rPr>
                        <a:t>－</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1540">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charset="0"/>
                          <a:ea typeface="ＭＳ Ｐゴシック" pitchFamily="50" charset="-128"/>
                        </a:rPr>
                        <a:t>喉頭部</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頸部 過伸展</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（筋緊張亢進時）</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imes" charset="0"/>
                          <a:ea typeface="Osaka" charset="-128"/>
                        </a:rPr>
                        <a:t>－</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137">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喉頭軟化</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imes" charset="0"/>
                          <a:ea typeface="Osaka" charset="-128"/>
                        </a:rPr>
                        <a:t>－</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549">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ＭＳ Ｐゴシック" pitchFamily="50" charset="-128"/>
                          <a:ea typeface="ＭＳ Ｐゴシック" pitchFamily="50" charset="-128"/>
                        </a:rPr>
                        <a:t>喉頭狭窄・浮腫</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charset="0"/>
                          <a:ea typeface="Osaka" charset="-128"/>
                        </a:rPr>
                        <a:t>－</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4075">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imes" charset="0"/>
                          <a:ea typeface="ＭＳ Ｐゴシック" pitchFamily="50" charset="-128"/>
                        </a:rPr>
                        <a:t>気管</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気管軟化症</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筋緊張亢進時 </a:t>
                      </a:r>
                      <a:r>
                        <a:rPr kumimoji="1" lang="ja-JP" altLang="en-US" sz="2000" b="1"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　＋ ＜ </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0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Times" charset="0"/>
                          <a:ea typeface="Osaka" charset="-128"/>
                        </a:rPr>
                        <a:t>－</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83">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気管狭窄</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charset="0"/>
                          <a:ea typeface="Osaka" charset="-128"/>
                        </a:rPr>
                        <a:t>－</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3197" name="Text Box 82"/>
          <p:cNvSpPr txBox="1">
            <a:spLocks noChangeArrowheads="1"/>
          </p:cNvSpPr>
          <p:nvPr/>
        </p:nvSpPr>
        <p:spPr bwMode="auto">
          <a:xfrm>
            <a:off x="395288" y="44450"/>
            <a:ext cx="830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800" dirty="0">
                <a:solidFill>
                  <a:srgbClr val="000000"/>
                </a:solidFill>
                <a:latin typeface="ＭＳ Ｐゴシック" panose="020B0600070205080204" pitchFamily="50" charset="-128"/>
              </a:rPr>
              <a:t>　　重症心身</a:t>
            </a:r>
            <a:r>
              <a:rPr lang="ja-JP" altLang="en-US" sz="2800" dirty="0" smtClean="0">
                <a:solidFill>
                  <a:srgbClr val="000000"/>
                </a:solidFill>
                <a:latin typeface="ＭＳ Ｐゴシック" panose="020B0600070205080204" pitchFamily="50" charset="-128"/>
              </a:rPr>
              <a:t>障害児者等の</a:t>
            </a:r>
            <a:r>
              <a:rPr lang="ja-JP" altLang="en-US" sz="2800" dirty="0">
                <a:solidFill>
                  <a:srgbClr val="000000"/>
                </a:solidFill>
                <a:latin typeface="ＭＳ Ｐゴシック" panose="020B0600070205080204" pitchFamily="50" charset="-128"/>
              </a:rPr>
              <a:t>気道狭窄</a:t>
            </a:r>
          </a:p>
        </p:txBody>
      </p:sp>
      <p:sp>
        <p:nvSpPr>
          <p:cNvPr id="5"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C21</a:t>
            </a:r>
            <a:endParaRPr lang="ja-JP"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9"/>
          <p:cNvSpPr>
            <a:spLocks noChangeArrowheads="1"/>
          </p:cNvSpPr>
          <p:nvPr/>
        </p:nvSpPr>
        <p:spPr bwMode="auto">
          <a:xfrm>
            <a:off x="323850" y="53975"/>
            <a:ext cx="34512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defTabSz="7620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7620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7620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7620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7620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a:solidFill>
                  <a:srgbClr val="0000FF"/>
                </a:solidFill>
                <a:latin typeface="Osaka"/>
              </a:rPr>
              <a:t>経鼻</a:t>
            </a:r>
            <a:r>
              <a:rPr lang="ja-JP" altLang="en-US" sz="3600">
                <a:solidFill>
                  <a:srgbClr val="0000FF"/>
                </a:solidFill>
                <a:latin typeface="Osaka"/>
              </a:rPr>
              <a:t>エアウェイ法</a:t>
            </a:r>
          </a:p>
        </p:txBody>
      </p:sp>
      <p:sp>
        <p:nvSpPr>
          <p:cNvPr id="134147" name="Text Box 12"/>
          <p:cNvSpPr txBox="1">
            <a:spLocks noChangeArrowheads="1"/>
          </p:cNvSpPr>
          <p:nvPr/>
        </p:nvSpPr>
        <p:spPr bwMode="auto">
          <a:xfrm>
            <a:off x="395288" y="869950"/>
            <a:ext cx="8064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Times" panose="02020603050405020304" pitchFamily="18" charset="0"/>
              </a:rPr>
              <a:t>鼻から、狭くなっている咽頭（のど）まで、チューブを入れて、</a:t>
            </a:r>
            <a:endParaRPr lang="en-US" altLang="ja-JP" sz="2400">
              <a:solidFill>
                <a:srgbClr val="000000"/>
              </a:solidFill>
              <a:latin typeface="Times" panose="02020603050405020304" pitchFamily="18" charset="0"/>
            </a:endParaRPr>
          </a:p>
          <a:p>
            <a:pPr eaLnBrk="1" hangingPunct="1">
              <a:spcBef>
                <a:spcPct val="0"/>
              </a:spcBef>
              <a:buFontTx/>
              <a:buNone/>
            </a:pPr>
            <a:r>
              <a:rPr lang="ja-JP" altLang="en-US" sz="2400">
                <a:solidFill>
                  <a:srgbClr val="000000"/>
                </a:solidFill>
                <a:latin typeface="Times" panose="02020603050405020304" pitchFamily="18" charset="0"/>
              </a:rPr>
              <a:t>トンネルをつくり、空気の通り道を確保し、呼吸を楽にする</a:t>
            </a:r>
          </a:p>
        </p:txBody>
      </p:sp>
      <p:sp>
        <p:nvSpPr>
          <p:cNvPr id="134148" name="Text Box 6"/>
          <p:cNvSpPr txBox="1">
            <a:spLocks noChangeArrowheads="1"/>
          </p:cNvSpPr>
          <p:nvPr/>
        </p:nvSpPr>
        <p:spPr bwMode="auto">
          <a:xfrm>
            <a:off x="179388" y="1844675"/>
            <a:ext cx="49688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＜適応対象＞ 　 </a:t>
            </a:r>
            <a:endParaRPr lang="en-US" altLang="ja-JP" sz="2400">
              <a:solidFill>
                <a:srgbClr val="000000"/>
              </a:solidFill>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鼻腔狭窄、アデノイド･扁桃肥大</a:t>
            </a:r>
          </a:p>
          <a:p>
            <a:pPr eaLnBrk="1" hangingPunct="1">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舌根沈下による</a:t>
            </a:r>
            <a:r>
              <a:rPr lang="en-US" altLang="ja-JP" sz="2400">
                <a:solidFill>
                  <a:srgbClr val="000000"/>
                </a:solidFill>
                <a:latin typeface="ＭＳ ゴシック" panose="020B0609070205080204" pitchFamily="49" charset="-128"/>
                <a:ea typeface="ＭＳ ゴシック" panose="020B0609070205080204" pitchFamily="49" charset="-128"/>
              </a:rPr>
              <a:t>､</a:t>
            </a:r>
            <a:r>
              <a:rPr lang="ja-JP" altLang="en-US" sz="2400">
                <a:solidFill>
                  <a:srgbClr val="000000"/>
                </a:solidFill>
                <a:latin typeface="ＭＳ ゴシック" panose="020B0609070205080204" pitchFamily="49" charset="-128"/>
                <a:ea typeface="ＭＳ ゴシック" panose="020B0609070205080204" pitchFamily="49" charset="-128"/>
              </a:rPr>
              <a:t>上咽頭･中咽頭</a:t>
            </a:r>
          </a:p>
          <a:p>
            <a:pPr eaLnBrk="1" hangingPunct="1">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狭窄 </a:t>
            </a:r>
            <a:endParaRPr lang="en-US" altLang="ja-JP" sz="2400">
              <a:solidFill>
                <a:srgbClr val="000000"/>
              </a:solidFill>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　 → 上気道閉塞性呼吸障害</a:t>
            </a:r>
          </a:p>
          <a:p>
            <a:pPr eaLnBrk="1" hangingPunct="1">
              <a:lnSpc>
                <a:spcPct val="50000"/>
              </a:lnSpc>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      </a:t>
            </a:r>
          </a:p>
          <a:p>
            <a:pPr eaLnBrk="1" hangingPunct="1">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＜効果＞  </a:t>
            </a:r>
            <a:endParaRPr lang="en-US" altLang="ja-JP" sz="2400">
              <a:solidFill>
                <a:srgbClr val="000000"/>
              </a:solidFill>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陥没呼吸･喘鳴の軽減改善</a:t>
            </a:r>
          </a:p>
          <a:p>
            <a:pPr eaLnBrk="1" hangingPunct="1">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酸素飽和度改善　表情の改善　</a:t>
            </a:r>
          </a:p>
          <a:p>
            <a:pPr eaLnBrk="1" hangingPunct="1">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睡眠障害改善　胃食道逆流改善    </a:t>
            </a:r>
          </a:p>
          <a:p>
            <a:pPr eaLnBrk="1" hangingPunct="1">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体重増加</a:t>
            </a:r>
            <a:endParaRPr lang="en-US" altLang="ja-JP" sz="2400">
              <a:solidFill>
                <a:srgbClr val="000000"/>
              </a:solidFill>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これにより気管切開を回避できる場合もある</a:t>
            </a:r>
          </a:p>
        </p:txBody>
      </p:sp>
      <p:pic>
        <p:nvPicPr>
          <p:cNvPr id="13415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850" y="2133600"/>
            <a:ext cx="424815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 name="テキスト ボックス 1"/>
          <p:cNvSpPr txBox="1">
            <a:spLocks noChangeArrowheads="1"/>
          </p:cNvSpPr>
          <p:nvPr/>
        </p:nvSpPr>
        <p:spPr bwMode="auto">
          <a:xfrm>
            <a:off x="8172400" y="6237312"/>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C22</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テキスト ボックス 3"/>
          <p:cNvSpPr txBox="1">
            <a:spLocks noChangeArrowheads="1"/>
          </p:cNvSpPr>
          <p:nvPr/>
        </p:nvSpPr>
        <p:spPr bwMode="auto">
          <a:xfrm>
            <a:off x="495300" y="44450"/>
            <a:ext cx="3673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a:solidFill>
                  <a:srgbClr val="333399"/>
                </a:solidFill>
                <a:latin typeface="Times" panose="02020603050405020304" pitchFamily="18" charset="0"/>
              </a:rPr>
              <a:t>気管・気管支の狭窄</a:t>
            </a:r>
          </a:p>
        </p:txBody>
      </p:sp>
      <p:sp>
        <p:nvSpPr>
          <p:cNvPr id="135171" name="テキスト ボックス 4"/>
          <p:cNvSpPr txBox="1">
            <a:spLocks noChangeArrowheads="1"/>
          </p:cNvSpPr>
          <p:nvPr/>
        </p:nvSpPr>
        <p:spPr bwMode="auto">
          <a:xfrm>
            <a:off x="1476375" y="531813"/>
            <a:ext cx="8135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1800"/>
              </a:spcBef>
              <a:buFontTx/>
              <a:buNone/>
            </a:pPr>
            <a:r>
              <a:rPr lang="ja-JP" altLang="en-US" sz="2800">
                <a:latin typeface="ＭＳ Ｐゴシック" panose="020B0600070205080204" pitchFamily="50" charset="-128"/>
              </a:rPr>
              <a:t>異常姿勢（反り返り、ねじれ）、　変形</a:t>
            </a:r>
            <a:endParaRPr lang="en-US" altLang="ja-JP" sz="2800">
              <a:latin typeface="ＭＳ Ｐゴシック" panose="020B0600070205080204" pitchFamily="50" charset="-128"/>
            </a:endParaRPr>
          </a:p>
          <a:p>
            <a:pPr eaLnBrk="1" hangingPunct="1">
              <a:spcBef>
                <a:spcPct val="0"/>
              </a:spcBef>
              <a:buFontTx/>
              <a:buNone/>
            </a:pPr>
            <a:r>
              <a:rPr lang="ja-JP" altLang="en-US" sz="2800">
                <a:latin typeface="ＭＳ Ｐゴシック" panose="020B0600070205080204" pitchFamily="50" charset="-128"/>
              </a:rPr>
              <a:t>周囲からの圧迫（血管、腫瘍、脊椎椎体、胸骨）</a:t>
            </a:r>
            <a:endParaRPr lang="en-US" altLang="ja-JP" sz="2800">
              <a:latin typeface="ＭＳ Ｐゴシック" panose="020B0600070205080204" pitchFamily="50" charset="-128"/>
            </a:endParaRPr>
          </a:p>
          <a:p>
            <a:pPr eaLnBrk="1" hangingPunct="1">
              <a:spcBef>
                <a:spcPct val="0"/>
              </a:spcBef>
              <a:buFontTx/>
              <a:buNone/>
            </a:pPr>
            <a:r>
              <a:rPr lang="ja-JP" altLang="en-US" sz="2800">
                <a:latin typeface="ＭＳ Ｐゴシック" panose="020B0600070205080204" pitchFamily="50" charset="-128"/>
              </a:rPr>
              <a:t>気管・気管支軟化症、　気管の肉芽・浮腫</a:t>
            </a:r>
            <a:endParaRPr lang="en-US" altLang="ja-JP" sz="2800">
              <a:latin typeface="ＭＳ Ｐゴシック" panose="020B0600070205080204" pitchFamily="50" charset="-128"/>
            </a:endParaRPr>
          </a:p>
        </p:txBody>
      </p:sp>
      <p:cxnSp>
        <p:nvCxnSpPr>
          <p:cNvPr id="7" name="直線コネクタ 6"/>
          <p:cNvCxnSpPr/>
          <p:nvPr/>
        </p:nvCxnSpPr>
        <p:spPr>
          <a:xfrm>
            <a:off x="395288" y="549275"/>
            <a:ext cx="8280400" cy="0"/>
          </a:xfrm>
          <a:prstGeom prst="line">
            <a:avLst/>
          </a:prstGeom>
          <a:ln w="28575">
            <a:solidFill>
              <a:srgbClr val="333399"/>
            </a:solidFill>
          </a:ln>
        </p:spPr>
        <p:style>
          <a:lnRef idx="1">
            <a:schemeClr val="accent1"/>
          </a:lnRef>
          <a:fillRef idx="0">
            <a:schemeClr val="accent1"/>
          </a:fillRef>
          <a:effectRef idx="0">
            <a:schemeClr val="accent1"/>
          </a:effectRef>
          <a:fontRef idx="minor">
            <a:schemeClr val="tx1"/>
          </a:fontRef>
        </p:style>
      </p:cxnSp>
      <p:sp>
        <p:nvSpPr>
          <p:cNvPr id="135173" name="テキスト ボックス 4"/>
          <p:cNvSpPr txBox="1">
            <a:spLocks noChangeArrowheads="1"/>
          </p:cNvSpPr>
          <p:nvPr/>
        </p:nvSpPr>
        <p:spPr bwMode="auto">
          <a:xfrm>
            <a:off x="387350" y="1052513"/>
            <a:ext cx="800100"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原因</a:t>
            </a:r>
          </a:p>
        </p:txBody>
      </p:sp>
      <p:pic>
        <p:nvPicPr>
          <p:cNvPr id="135174" name="Picture 2" descr="C:\Users\kitazumi\Desktop\画像、新スライド\反り返り気管狭窄.jpg"/>
          <p:cNvPicPr>
            <a:picLocks noChangeAspect="1" noChangeArrowheads="1"/>
          </p:cNvPicPr>
          <p:nvPr/>
        </p:nvPicPr>
        <p:blipFill>
          <a:blip r:embed="rId2" cstate="print">
            <a:lum bright="40000"/>
            <a:extLst>
              <a:ext uri="{28A0092B-C50C-407E-A947-70E740481C1C}">
                <a14:useLocalDpi xmlns:a14="http://schemas.microsoft.com/office/drawing/2010/main" val="0"/>
              </a:ext>
            </a:extLst>
          </a:blip>
          <a:srcRect t="2696" r="54678" b="15811"/>
          <a:stretch>
            <a:fillRect/>
          </a:stretch>
        </p:blipFill>
        <p:spPr bwMode="auto">
          <a:xfrm>
            <a:off x="1477963" y="2205038"/>
            <a:ext cx="3024187" cy="38227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5175" name="Picture 2" descr="C:\Users\kitazumi\Desktop\画像、新スライド\反り返り気管狭窄.jpg"/>
          <p:cNvPicPr>
            <a:picLocks noChangeAspect="1" noChangeArrowheads="1"/>
          </p:cNvPicPr>
          <p:nvPr/>
        </p:nvPicPr>
        <p:blipFill>
          <a:blip r:embed="rId2" cstate="print">
            <a:lum bright="40000" contrast="10000"/>
            <a:extLst>
              <a:ext uri="{28A0092B-C50C-407E-A947-70E740481C1C}">
                <a14:useLocalDpi xmlns:a14="http://schemas.microsoft.com/office/drawing/2010/main" val="0"/>
              </a:ext>
            </a:extLst>
          </a:blip>
          <a:srcRect l="51118" t="645" b="8"/>
          <a:stretch>
            <a:fillRect/>
          </a:stretch>
        </p:blipFill>
        <p:spPr bwMode="auto">
          <a:xfrm>
            <a:off x="6011863" y="1936750"/>
            <a:ext cx="2881312" cy="41163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4" name="テキスト ボックス 5"/>
          <p:cNvSpPr txBox="1">
            <a:spLocks noChangeArrowheads="1"/>
          </p:cNvSpPr>
          <p:nvPr/>
        </p:nvSpPr>
        <p:spPr bwMode="auto">
          <a:xfrm>
            <a:off x="4643438" y="3573463"/>
            <a:ext cx="1620837" cy="954087"/>
          </a:xfrm>
          <a:prstGeom prst="rect">
            <a:avLst/>
          </a:prstGeom>
          <a:solidFill>
            <a:schemeClr val="accent6">
              <a:lumMod val="75000"/>
            </a:schemeClr>
          </a:solidFill>
          <a:ln w="9525">
            <a:solidFill>
              <a:schemeClr val="tx1"/>
            </a:solidFill>
            <a:prstDash val="dash"/>
            <a:miter lim="800000"/>
            <a:headEnd/>
            <a:tailEnd/>
          </a:ln>
        </p:spPr>
        <p:txBody>
          <a:bodyPr wrap="none">
            <a:spAutoFit/>
          </a:bodyPr>
          <a:lstStyle/>
          <a:p>
            <a:pPr>
              <a:defRPr/>
            </a:pPr>
            <a:r>
              <a:rPr lang="ja-JP" altLang="en-US" sz="2800" dirty="0">
                <a:solidFill>
                  <a:schemeClr val="bg1"/>
                </a:solidFill>
                <a:latin typeface="ＭＳ ゴシック" pitchFamily="49" charset="-128"/>
                <a:ea typeface="ＭＳ ゴシック" pitchFamily="49" charset="-128"/>
              </a:rPr>
              <a:t>頸の強い</a:t>
            </a:r>
            <a:endParaRPr lang="en-US" altLang="ja-JP" sz="2800" dirty="0">
              <a:solidFill>
                <a:schemeClr val="bg1"/>
              </a:solidFill>
              <a:latin typeface="ＭＳ ゴシック" pitchFamily="49" charset="-128"/>
              <a:ea typeface="ＭＳ ゴシック" pitchFamily="49" charset="-128"/>
            </a:endParaRPr>
          </a:p>
          <a:p>
            <a:pPr>
              <a:defRPr/>
            </a:pPr>
            <a:r>
              <a:rPr lang="ja-JP" altLang="en-US" sz="2800" dirty="0">
                <a:solidFill>
                  <a:schemeClr val="bg1"/>
                </a:solidFill>
                <a:latin typeface="ＭＳ ゴシック" pitchFamily="49" charset="-128"/>
                <a:ea typeface="ＭＳ ゴシック" pitchFamily="49" charset="-128"/>
              </a:rPr>
              <a:t>反り返り</a:t>
            </a:r>
          </a:p>
        </p:txBody>
      </p:sp>
      <p:sp>
        <p:nvSpPr>
          <p:cNvPr id="135177" name="テキスト ボックス 9"/>
          <p:cNvSpPr txBox="1">
            <a:spLocks noChangeArrowheads="1"/>
          </p:cNvSpPr>
          <p:nvPr/>
        </p:nvSpPr>
        <p:spPr bwMode="auto">
          <a:xfrm>
            <a:off x="6159500" y="6073775"/>
            <a:ext cx="2857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ＭＳ Ｐゴシック" panose="020B0600070205080204" pitchFamily="50" charset="-128"/>
              </a:rPr>
              <a:t>喉頭</a:t>
            </a:r>
            <a:r>
              <a:rPr lang="en-US" altLang="ja-JP" sz="2800">
                <a:latin typeface="ＭＳ Ｐゴシック" panose="020B0600070205080204" pitchFamily="50" charset="-128"/>
              </a:rPr>
              <a:t>､</a:t>
            </a:r>
            <a:r>
              <a:rPr lang="ja-JP" altLang="en-US" sz="2800">
                <a:latin typeface="ＭＳ Ｐゴシック" panose="020B0600070205080204" pitchFamily="50" charset="-128"/>
              </a:rPr>
              <a:t>気管の狭窄</a:t>
            </a:r>
          </a:p>
        </p:txBody>
      </p:sp>
      <p:sp>
        <p:nvSpPr>
          <p:cNvPr id="135178" name="テキスト ボックス 3"/>
          <p:cNvSpPr txBox="1">
            <a:spLocks noChangeArrowheads="1"/>
          </p:cNvSpPr>
          <p:nvPr/>
        </p:nvSpPr>
        <p:spPr bwMode="auto">
          <a:xfrm>
            <a:off x="34925" y="4149725"/>
            <a:ext cx="1512888" cy="120015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ＭＳ Ｐゴシック" panose="020B0600070205080204" pitchFamily="50" charset="-128"/>
              </a:rPr>
              <a:t>頸が中間位（真っ直ぐ）</a:t>
            </a:r>
          </a:p>
        </p:txBody>
      </p:sp>
      <p:sp>
        <p:nvSpPr>
          <p:cNvPr id="135179" name="テキスト ボックス 4"/>
          <p:cNvSpPr txBox="1">
            <a:spLocks noChangeArrowheads="1"/>
          </p:cNvSpPr>
          <p:nvPr/>
        </p:nvSpPr>
        <p:spPr bwMode="auto">
          <a:xfrm>
            <a:off x="323850" y="6062663"/>
            <a:ext cx="4608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ＭＳ Ｐゴシック" panose="020B0600070205080204" pitchFamily="50" charset="-128"/>
              </a:rPr>
              <a:t>上気道･気管は広く保たれている</a:t>
            </a:r>
          </a:p>
        </p:txBody>
      </p:sp>
      <p:cxnSp>
        <p:nvCxnSpPr>
          <p:cNvPr id="13" name="直線コネクタ 12"/>
          <p:cNvCxnSpPr/>
          <p:nvPr/>
        </p:nvCxnSpPr>
        <p:spPr>
          <a:xfrm>
            <a:off x="468313" y="1885950"/>
            <a:ext cx="8280400" cy="0"/>
          </a:xfrm>
          <a:prstGeom prst="line">
            <a:avLst/>
          </a:prstGeom>
          <a:ln>
            <a:solidFill>
              <a:srgbClr val="333399"/>
            </a:solidFill>
          </a:ln>
        </p:spPr>
        <p:style>
          <a:lnRef idx="1">
            <a:schemeClr val="accent1"/>
          </a:lnRef>
          <a:fillRef idx="0">
            <a:schemeClr val="accent1"/>
          </a:fillRef>
          <a:effectRef idx="0">
            <a:schemeClr val="accent1"/>
          </a:effectRef>
          <a:fontRef idx="minor">
            <a:schemeClr val="tx1"/>
          </a:fontRef>
        </p:style>
      </p:cxnSp>
      <p:sp>
        <p:nvSpPr>
          <p:cNvPr id="16" name="右矢印 15"/>
          <p:cNvSpPr/>
          <p:nvPr/>
        </p:nvSpPr>
        <p:spPr>
          <a:xfrm>
            <a:off x="5480050" y="6178550"/>
            <a:ext cx="676275" cy="2032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右矢印 16"/>
          <p:cNvSpPr/>
          <p:nvPr/>
        </p:nvSpPr>
        <p:spPr>
          <a:xfrm>
            <a:off x="6443663" y="4797425"/>
            <a:ext cx="431800" cy="35877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右矢印 17"/>
          <p:cNvSpPr/>
          <p:nvPr/>
        </p:nvSpPr>
        <p:spPr>
          <a:xfrm rot="3038958">
            <a:off x="6837363" y="3182937"/>
            <a:ext cx="431800" cy="28892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2" name="直線コネクタ 21"/>
          <p:cNvCxnSpPr/>
          <p:nvPr/>
        </p:nvCxnSpPr>
        <p:spPr>
          <a:xfrm>
            <a:off x="5508625" y="4635500"/>
            <a:ext cx="0" cy="1655763"/>
          </a:xfrm>
          <a:prstGeom prst="line">
            <a:avLst/>
          </a:prstGeom>
          <a:ln w="76200">
            <a:solidFill>
              <a:srgbClr val="000052"/>
            </a:solidFill>
          </a:ln>
        </p:spPr>
        <p:style>
          <a:lnRef idx="1">
            <a:schemeClr val="accent1"/>
          </a:lnRef>
          <a:fillRef idx="0">
            <a:schemeClr val="accent1"/>
          </a:fillRef>
          <a:effectRef idx="0">
            <a:schemeClr val="accent1"/>
          </a:effectRef>
          <a:fontRef idx="minor">
            <a:schemeClr val="tx1"/>
          </a:fontRef>
        </p:style>
      </p:cxnSp>
      <p:sp>
        <p:nvSpPr>
          <p:cNvPr id="19" name="テキスト ボックス 1"/>
          <p:cNvSpPr txBox="1">
            <a:spLocks noChangeArrowheads="1"/>
          </p:cNvSpPr>
          <p:nvPr/>
        </p:nvSpPr>
        <p:spPr bwMode="auto">
          <a:xfrm>
            <a:off x="4929047" y="6381750"/>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C23</a:t>
            </a:r>
            <a:endParaRPr lang="ja-JP"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3"/>
          <p:cNvSpPr txBox="1">
            <a:spLocks noChangeArrowheads="1"/>
          </p:cNvSpPr>
          <p:nvPr/>
        </p:nvSpPr>
        <p:spPr bwMode="auto">
          <a:xfrm>
            <a:off x="533400" y="115888"/>
            <a:ext cx="2492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rgbClr val="0000FF"/>
                </a:solidFill>
                <a:latin typeface="Times" panose="02020603050405020304" pitchFamily="18" charset="0"/>
              </a:rPr>
              <a:t>気管軟化症</a:t>
            </a:r>
          </a:p>
        </p:txBody>
      </p:sp>
      <p:sp>
        <p:nvSpPr>
          <p:cNvPr id="38915" name="Text Box 4"/>
          <p:cNvSpPr txBox="1">
            <a:spLocks noChangeArrowheads="1"/>
          </p:cNvSpPr>
          <p:nvPr/>
        </p:nvSpPr>
        <p:spPr bwMode="auto">
          <a:xfrm>
            <a:off x="381000" y="1016000"/>
            <a:ext cx="8458200" cy="5616922"/>
          </a:xfrm>
          <a:prstGeom prst="rect">
            <a:avLst/>
          </a:prstGeom>
          <a:noFill/>
          <a:ln w="9525">
            <a:noFill/>
            <a:miter lim="800000"/>
            <a:headEnd/>
            <a:tailEnd/>
          </a:ln>
        </p:spPr>
        <p:txBody>
          <a:bodyPr>
            <a:spAutoFit/>
          </a:bodyPr>
          <a:lstStyle/>
          <a:p>
            <a:pPr>
              <a:spcBef>
                <a:spcPct val="50000"/>
              </a:spcBef>
              <a:buFont typeface="Wingdings" pitchFamily="2" charset="2"/>
              <a:buChar char="l"/>
              <a:defRPr/>
            </a:pPr>
            <a:r>
              <a:rPr lang="ja-JP" altLang="en-US" sz="2000" dirty="0">
                <a:latin typeface="Times" charset="0"/>
              </a:rPr>
              <a:t>呼気時に、気管が狭窄・虚脱状態となる</a:t>
            </a:r>
          </a:p>
          <a:p>
            <a:pPr>
              <a:spcBef>
                <a:spcPct val="50000"/>
              </a:spcBef>
              <a:buFont typeface="Wingdings" pitchFamily="2" charset="2"/>
              <a:buChar char="l"/>
              <a:defRPr/>
            </a:pPr>
            <a:r>
              <a:rPr lang="ja-JP" altLang="en-US" sz="2000" dirty="0">
                <a:solidFill>
                  <a:srgbClr val="FF3300"/>
                </a:solidFill>
                <a:latin typeface="Times" charset="0"/>
              </a:rPr>
              <a:t>呼気時の喘鳴</a:t>
            </a:r>
            <a:r>
              <a:rPr lang="ja-JP" altLang="en-US" sz="2000" dirty="0">
                <a:latin typeface="Times" charset="0"/>
              </a:rPr>
              <a:t>を主体とする呼吸困難、重症の場合　　　　　　　　　　　　　　　</a:t>
            </a:r>
            <a:r>
              <a:rPr lang="ja-JP" altLang="en-US" sz="2000" dirty="0" err="1">
                <a:latin typeface="Times" charset="0"/>
              </a:rPr>
              <a:t>は</a:t>
            </a:r>
            <a:r>
              <a:rPr lang="en-US" altLang="ja-JP" sz="2000" dirty="0">
                <a:latin typeface="Times" charset="0"/>
              </a:rPr>
              <a:t>dying spell</a:t>
            </a:r>
            <a:r>
              <a:rPr lang="ja-JP" altLang="en-US" sz="2000" dirty="0" err="1">
                <a:latin typeface="Times" charset="0"/>
              </a:rPr>
              <a:t>、</a:t>
            </a:r>
            <a:r>
              <a:rPr lang="ja-JP" altLang="en-US" sz="2000" dirty="0">
                <a:latin typeface="Times" charset="0"/>
              </a:rPr>
              <a:t>突然死もある　　　　　　　　　　　　　　　　　　　　　　　　　　　　　　　　　　　　　　　　　　　　　　　　　</a:t>
            </a:r>
          </a:p>
          <a:p>
            <a:pPr>
              <a:spcBef>
                <a:spcPct val="50000"/>
              </a:spcBef>
              <a:buFont typeface="Wingdings" pitchFamily="2" charset="2"/>
              <a:buChar char="l"/>
              <a:defRPr/>
            </a:pPr>
            <a:r>
              <a:rPr lang="ja-JP" altLang="en-US" sz="2000" dirty="0">
                <a:latin typeface="Times" charset="0"/>
              </a:rPr>
              <a:t>気管支喘息と症状が類似するが　　　　　　　　　　　　　　　　　　　　　　　　　　　　　気管支拡張剤が有効でない</a:t>
            </a:r>
          </a:p>
          <a:p>
            <a:pPr>
              <a:spcBef>
                <a:spcPct val="50000"/>
              </a:spcBef>
              <a:buFont typeface="Wingdings" pitchFamily="2" charset="2"/>
              <a:buChar char="l"/>
              <a:defRPr/>
            </a:pPr>
            <a:r>
              <a:rPr lang="ja-JP" altLang="en-US" sz="2000" dirty="0">
                <a:latin typeface="Times" charset="0"/>
              </a:rPr>
              <a:t>重症児では、胸郭扁平化、脊柱側彎、そり返り、気道感染の反復による分泌物や慢性咳の影響による</a:t>
            </a:r>
            <a:r>
              <a:rPr lang="ja-JP" altLang="en-US" sz="2000" dirty="0">
                <a:solidFill>
                  <a:srgbClr val="FF3300"/>
                </a:solidFill>
                <a:latin typeface="Times" charset="0"/>
              </a:rPr>
              <a:t>気管壁の脆弱化</a:t>
            </a:r>
            <a:r>
              <a:rPr lang="ja-JP" altLang="en-US" sz="2000" dirty="0">
                <a:latin typeface="Times" charset="0"/>
              </a:rPr>
              <a:t>に加え、気管の</a:t>
            </a:r>
            <a:r>
              <a:rPr lang="ja-JP" altLang="en-US" sz="2000" dirty="0">
                <a:solidFill>
                  <a:srgbClr val="FF3300"/>
                </a:solidFill>
                <a:latin typeface="Times" charset="0"/>
              </a:rPr>
              <a:t>外からの圧排</a:t>
            </a:r>
            <a:r>
              <a:rPr lang="ja-JP" altLang="en-US" sz="2000" dirty="0">
                <a:latin typeface="Times" charset="0"/>
              </a:rPr>
              <a:t>も加わり、気管軟化症をきたしやすい</a:t>
            </a:r>
          </a:p>
          <a:p>
            <a:pPr>
              <a:spcBef>
                <a:spcPct val="50000"/>
              </a:spcBef>
              <a:buFont typeface="Wingdings" pitchFamily="2" charset="2"/>
              <a:buChar char="l"/>
              <a:defRPr/>
            </a:pPr>
            <a:r>
              <a:rPr lang="ja-JP" altLang="en-US" sz="2000" dirty="0">
                <a:latin typeface="Times" charset="0"/>
              </a:rPr>
              <a:t>呼吸努力、緊張、興奮などで、症状が出現・悪化</a:t>
            </a:r>
          </a:p>
          <a:p>
            <a:pPr>
              <a:spcBef>
                <a:spcPct val="50000"/>
              </a:spcBef>
              <a:buFont typeface="Wingdings" pitchFamily="2" charset="2"/>
              <a:buChar char="l"/>
              <a:defRPr/>
            </a:pPr>
            <a:r>
              <a:rPr lang="ja-JP" altLang="en-US" sz="2000" dirty="0">
                <a:latin typeface="Times" charset="0"/>
              </a:rPr>
              <a:t>気管軟化症があると気管カニューレと気管壁が接触しやすいために気管内肉芽が生じやすく、</a:t>
            </a:r>
            <a:r>
              <a:rPr lang="ja-JP" altLang="en-US" sz="2000" dirty="0">
                <a:solidFill>
                  <a:srgbClr val="FF3300"/>
                </a:solidFill>
                <a:latin typeface="Times" charset="0"/>
              </a:rPr>
              <a:t>気管腕頭動脈瘻のリスクも高い　</a:t>
            </a:r>
            <a:r>
              <a:rPr lang="ja-JP" altLang="en-US" dirty="0">
                <a:latin typeface="Times" charset="0"/>
                <a:ea typeface="Osaka−等幅" charset="-128"/>
              </a:rPr>
              <a:t>　　　　　　　</a:t>
            </a:r>
          </a:p>
          <a:p>
            <a:pPr>
              <a:lnSpc>
                <a:spcPct val="50000"/>
              </a:lnSpc>
              <a:defRPr/>
            </a:pPr>
            <a:r>
              <a:rPr lang="ja-JP" altLang="en-US" dirty="0">
                <a:latin typeface="Times" charset="0"/>
                <a:ea typeface="Osaka−等幅" charset="-128"/>
              </a:rPr>
              <a:t>　　　　</a:t>
            </a:r>
          </a:p>
          <a:p>
            <a:pPr>
              <a:defRPr/>
            </a:pPr>
            <a:r>
              <a:rPr lang="ja-JP" altLang="en-US" dirty="0">
                <a:solidFill>
                  <a:srgbClr val="0000FF"/>
                </a:solidFill>
                <a:latin typeface="Times" charset="0"/>
              </a:rPr>
              <a:t>治療</a:t>
            </a:r>
            <a:r>
              <a:rPr lang="ja-JP" altLang="en-US" sz="2000" dirty="0">
                <a:latin typeface="Times" charset="0"/>
              </a:rPr>
              <a:t>　鎮静（薬剤・心理的サポート）、酸素投与、体位の工夫（前傾姿勢など）、</a:t>
            </a:r>
            <a:endParaRPr lang="en-US" altLang="ja-JP" sz="2000" dirty="0">
              <a:latin typeface="Times" charset="0"/>
            </a:endParaRPr>
          </a:p>
          <a:p>
            <a:pPr marL="712788" indent="-712788">
              <a:defRPr/>
            </a:pPr>
            <a:r>
              <a:rPr lang="ja-JP" altLang="en-US" sz="2000" dirty="0">
                <a:latin typeface="Times" charset="0"/>
              </a:rPr>
              <a:t>　　　　加圧補助呼吸（ジャクソンリース、</a:t>
            </a:r>
            <a:r>
              <a:rPr lang="en-US" altLang="ja-JP" sz="2000" dirty="0">
                <a:latin typeface="Times" charset="0"/>
              </a:rPr>
              <a:t>PEEP</a:t>
            </a:r>
            <a:r>
              <a:rPr lang="ja-JP" altLang="en-US" sz="2000" dirty="0">
                <a:latin typeface="Times" charset="0"/>
              </a:rPr>
              <a:t>弁付のアンビューバッグ－アン　ビュ社、人工呼吸器）、気管切開（長いカニューレの使用、スピーチバルブ使用）　</a:t>
            </a:r>
            <a:r>
              <a:rPr lang="ja-JP" altLang="en-US" dirty="0">
                <a:latin typeface="Times" charset="0"/>
              </a:rPr>
              <a:t>　　　　　　</a:t>
            </a:r>
          </a:p>
        </p:txBody>
      </p:sp>
      <p:sp>
        <p:nvSpPr>
          <p:cNvPr id="136196" name="Text Box 5"/>
          <p:cNvSpPr txBox="1">
            <a:spLocks noChangeArrowheads="1"/>
          </p:cNvSpPr>
          <p:nvPr/>
        </p:nvSpPr>
        <p:spPr bwMode="auto">
          <a:xfrm>
            <a:off x="4191000" y="127000"/>
            <a:ext cx="249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FF"/>
                </a:solidFill>
                <a:latin typeface="Times" panose="02020603050405020304" pitchFamily="18" charset="0"/>
              </a:rPr>
              <a:t>呼気時の内視鏡所見</a:t>
            </a:r>
          </a:p>
        </p:txBody>
      </p:sp>
      <p:sp>
        <p:nvSpPr>
          <p:cNvPr id="136197" name="Text Box 8"/>
          <p:cNvSpPr txBox="1">
            <a:spLocks noChangeArrowheads="1"/>
          </p:cNvSpPr>
          <p:nvPr/>
        </p:nvSpPr>
        <p:spPr bwMode="auto">
          <a:xfrm>
            <a:off x="6477000" y="2133600"/>
            <a:ext cx="2478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solidFill>
                  <a:schemeClr val="accent2"/>
                </a:solidFill>
                <a:latin typeface="Times" panose="02020603050405020304" pitchFamily="18" charset="0"/>
              </a:rPr>
              <a:t>気管が前後に扁平化</a:t>
            </a:r>
            <a:endParaRPr lang="ja-JP" altLang="en-US" sz="2400">
              <a:solidFill>
                <a:schemeClr val="accent2"/>
              </a:solidFill>
              <a:latin typeface="Times" panose="02020603050405020304" pitchFamily="18" charset="0"/>
            </a:endParaRPr>
          </a:p>
        </p:txBody>
      </p:sp>
      <p:grpSp>
        <p:nvGrpSpPr>
          <p:cNvPr id="136198" name="Group 13"/>
          <p:cNvGrpSpPr>
            <a:grpSpLocks/>
          </p:cNvGrpSpPr>
          <p:nvPr/>
        </p:nvGrpSpPr>
        <p:grpSpPr bwMode="auto">
          <a:xfrm>
            <a:off x="6705600" y="228600"/>
            <a:ext cx="2084388" cy="1822450"/>
            <a:chOff x="4063" y="698"/>
            <a:chExt cx="1313" cy="1148"/>
          </a:xfrm>
        </p:grpSpPr>
        <p:pic>
          <p:nvPicPr>
            <p:cNvPr id="136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 y="698"/>
              <a:ext cx="1313" cy="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3" name="Text Box 6"/>
            <p:cNvSpPr txBox="1">
              <a:spLocks noChangeArrowheads="1"/>
            </p:cNvSpPr>
            <p:nvPr/>
          </p:nvSpPr>
          <p:spPr bwMode="auto">
            <a:xfrm>
              <a:off x="4320" y="838"/>
              <a:ext cx="4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latin typeface="Times" panose="02020603050405020304" pitchFamily="18" charset="0"/>
                </a:rPr>
                <a:t>前壁</a:t>
              </a:r>
              <a:endParaRPr lang="ja-JP" altLang="en-US" sz="2400">
                <a:latin typeface="Times" panose="02020603050405020304" pitchFamily="18" charset="0"/>
              </a:endParaRPr>
            </a:p>
          </p:txBody>
        </p:sp>
        <p:sp>
          <p:nvSpPr>
            <p:cNvPr id="136204" name="Text Box 7"/>
            <p:cNvSpPr txBox="1">
              <a:spLocks noChangeArrowheads="1"/>
            </p:cNvSpPr>
            <p:nvPr/>
          </p:nvSpPr>
          <p:spPr bwMode="auto">
            <a:xfrm>
              <a:off x="4794" y="1366"/>
              <a:ext cx="43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latin typeface="Times" panose="02020603050405020304" pitchFamily="18" charset="0"/>
                </a:rPr>
                <a:t>後壁</a:t>
              </a:r>
              <a:endParaRPr lang="ja-JP" altLang="en-US" sz="2400">
                <a:latin typeface="Times" panose="02020603050405020304" pitchFamily="18" charset="0"/>
              </a:endParaRPr>
            </a:p>
          </p:txBody>
        </p:sp>
        <p:sp>
          <p:nvSpPr>
            <p:cNvPr id="136205" name="Line 9"/>
            <p:cNvSpPr>
              <a:spLocks noChangeShapeType="1"/>
            </p:cNvSpPr>
            <p:nvPr/>
          </p:nvSpPr>
          <p:spPr bwMode="auto">
            <a:xfrm>
              <a:off x="4320" y="1174"/>
              <a:ext cx="336" cy="52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36199" name="Line 10"/>
          <p:cNvSpPr>
            <a:spLocks noChangeShapeType="1"/>
          </p:cNvSpPr>
          <p:nvPr/>
        </p:nvSpPr>
        <p:spPr bwMode="auto">
          <a:xfrm>
            <a:off x="457200" y="877888"/>
            <a:ext cx="548640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6200" name="Line 11"/>
          <p:cNvSpPr>
            <a:spLocks noChangeShapeType="1"/>
          </p:cNvSpPr>
          <p:nvPr/>
        </p:nvSpPr>
        <p:spPr bwMode="auto">
          <a:xfrm>
            <a:off x="395288" y="5313363"/>
            <a:ext cx="830580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C24</a:t>
            </a:r>
            <a:endParaRPr lang="ja-JP"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228600" y="304800"/>
            <a:ext cx="8305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dirty="0">
                <a:solidFill>
                  <a:srgbClr val="000000"/>
                </a:solidFill>
                <a:latin typeface="ＭＳ Ｐゴシック" panose="020B0600070205080204" pitchFamily="50" charset="-128"/>
                <a:ea typeface="ＭＳ Ｐゴシック" panose="020B0600070205080204" pitchFamily="50" charset="-128"/>
              </a:rPr>
              <a:t>誤嚥・分泌物の貯留　　　　　　　　　　　　　　　　　　</a:t>
            </a:r>
            <a:r>
              <a:rPr lang="ja-JP" altLang="en-US" sz="2400" dirty="0">
                <a:solidFill>
                  <a:srgbClr val="000000"/>
                </a:solidFill>
                <a:latin typeface="ＭＳ Ｐゴシック" panose="020B0600070205080204" pitchFamily="50" charset="-128"/>
                <a:ea typeface="ＭＳ Ｐゴシック" panose="020B0600070205080204" pitchFamily="50" charset="-128"/>
              </a:rPr>
              <a:t>嚥下できない、唾液、食物、水分、</a:t>
            </a:r>
            <a:endParaRPr lang="en-US" altLang="ja-JP" sz="2400" dirty="0">
              <a:solidFill>
                <a:srgbClr val="000000"/>
              </a:solidFill>
              <a:latin typeface="ＭＳ Ｐゴシック" panose="020B0600070205080204" pitchFamily="50" charset="-128"/>
              <a:ea typeface="ＭＳ Ｐゴシック" panose="020B0600070205080204" pitchFamily="50" charset="-128"/>
            </a:endParaRPr>
          </a:p>
          <a:p>
            <a:pPr>
              <a:spcBef>
                <a:spcPct val="0"/>
              </a:spcBef>
              <a:buFontTx/>
              <a:buNone/>
            </a:pPr>
            <a:r>
              <a:rPr lang="ja-JP" altLang="en-US" sz="2400" dirty="0">
                <a:solidFill>
                  <a:srgbClr val="000000"/>
                </a:solidFill>
                <a:latin typeface="ＭＳ Ｐゴシック" panose="020B0600070205080204" pitchFamily="50" charset="-128"/>
                <a:ea typeface="ＭＳ Ｐゴシック" panose="020B0600070205080204" pitchFamily="50" charset="-128"/>
              </a:rPr>
              <a:t>鼻からの分泌物、痰</a:t>
            </a:r>
          </a:p>
        </p:txBody>
      </p:sp>
      <p:grpSp>
        <p:nvGrpSpPr>
          <p:cNvPr id="187395" name="Group 3"/>
          <p:cNvGrpSpPr>
            <a:grpSpLocks/>
          </p:cNvGrpSpPr>
          <p:nvPr/>
        </p:nvGrpSpPr>
        <p:grpSpPr bwMode="auto">
          <a:xfrm>
            <a:off x="381000" y="2024063"/>
            <a:ext cx="3581400" cy="4357687"/>
            <a:chOff x="240" y="1056"/>
            <a:chExt cx="1736" cy="2649"/>
          </a:xfrm>
        </p:grpSpPr>
        <p:pic>
          <p:nvPicPr>
            <p:cNvPr id="187402" name="Picture 4" descr="F:\My Documents\MYDATA\本の執筆\ﾃｷｽﾄ\呼吸障害\デジカメ\解剖図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1056"/>
              <a:ext cx="1736" cy="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3" name="Freeform 5"/>
            <p:cNvSpPr>
              <a:spLocks/>
            </p:cNvSpPr>
            <p:nvPr/>
          </p:nvSpPr>
          <p:spPr bwMode="auto">
            <a:xfrm>
              <a:off x="1365" y="2406"/>
              <a:ext cx="402" cy="711"/>
            </a:xfrm>
            <a:custGeom>
              <a:avLst/>
              <a:gdLst>
                <a:gd name="T0" fmla="*/ 257 w 402"/>
                <a:gd name="T1" fmla="*/ 242 h 711"/>
                <a:gd name="T2" fmla="*/ 297 w 402"/>
                <a:gd name="T3" fmla="*/ 156 h 711"/>
                <a:gd name="T4" fmla="*/ 250 w 402"/>
                <a:gd name="T5" fmla="*/ 454 h 711"/>
                <a:gd name="T6" fmla="*/ 138 w 402"/>
                <a:gd name="T7" fmla="*/ 507 h 711"/>
                <a:gd name="T8" fmla="*/ 211 w 402"/>
                <a:gd name="T9" fmla="*/ 196 h 711"/>
                <a:gd name="T10" fmla="*/ 184 w 402"/>
                <a:gd name="T11" fmla="*/ 156 h 711"/>
                <a:gd name="T12" fmla="*/ 178 w 402"/>
                <a:gd name="T13" fmla="*/ 169 h 711"/>
                <a:gd name="T14" fmla="*/ 343 w 402"/>
                <a:gd name="T15" fmla="*/ 189 h 711"/>
                <a:gd name="T16" fmla="*/ 250 w 402"/>
                <a:gd name="T17" fmla="*/ 136 h 711"/>
                <a:gd name="T18" fmla="*/ 310 w 402"/>
                <a:gd name="T19" fmla="*/ 236 h 711"/>
                <a:gd name="T20" fmla="*/ 264 w 402"/>
                <a:gd name="T21" fmla="*/ 216 h 711"/>
                <a:gd name="T22" fmla="*/ 184 w 402"/>
                <a:gd name="T23" fmla="*/ 368 h 711"/>
                <a:gd name="T24" fmla="*/ 257 w 402"/>
                <a:gd name="T25" fmla="*/ 368 h 711"/>
                <a:gd name="T26" fmla="*/ 145 w 402"/>
                <a:gd name="T27" fmla="*/ 606 h 711"/>
                <a:gd name="T28" fmla="*/ 158 w 402"/>
                <a:gd name="T29" fmla="*/ 659 h 711"/>
                <a:gd name="T30" fmla="*/ 85 w 402"/>
                <a:gd name="T31" fmla="*/ 527 h 711"/>
                <a:gd name="T32" fmla="*/ 98 w 402"/>
                <a:gd name="T33" fmla="*/ 673 h 711"/>
                <a:gd name="T34" fmla="*/ 158 w 402"/>
                <a:gd name="T35" fmla="*/ 626 h 711"/>
                <a:gd name="T36" fmla="*/ 171 w 402"/>
                <a:gd name="T37" fmla="*/ 474 h 711"/>
                <a:gd name="T38" fmla="*/ 197 w 402"/>
                <a:gd name="T39" fmla="*/ 514 h 711"/>
                <a:gd name="T40" fmla="*/ 171 w 402"/>
                <a:gd name="T41" fmla="*/ 401 h 711"/>
                <a:gd name="T42" fmla="*/ 290 w 402"/>
                <a:gd name="T43" fmla="*/ 335 h 711"/>
                <a:gd name="T44" fmla="*/ 244 w 402"/>
                <a:gd name="T45" fmla="*/ 375 h 711"/>
                <a:gd name="T46" fmla="*/ 217 w 402"/>
                <a:gd name="T47" fmla="*/ 534 h 711"/>
                <a:gd name="T48" fmla="*/ 164 w 402"/>
                <a:gd name="T49" fmla="*/ 587 h 711"/>
                <a:gd name="T50" fmla="*/ 164 w 402"/>
                <a:gd name="T51" fmla="*/ 613 h 711"/>
                <a:gd name="T52" fmla="*/ 12 w 402"/>
                <a:gd name="T53" fmla="*/ 547 h 711"/>
                <a:gd name="T54" fmla="*/ 105 w 402"/>
                <a:gd name="T55" fmla="*/ 640 h 711"/>
                <a:gd name="T56" fmla="*/ 224 w 402"/>
                <a:gd name="T57" fmla="*/ 646 h 711"/>
                <a:gd name="T58" fmla="*/ 138 w 402"/>
                <a:gd name="T59" fmla="*/ 587 h 711"/>
                <a:gd name="T60" fmla="*/ 191 w 402"/>
                <a:gd name="T61" fmla="*/ 308 h 711"/>
                <a:gd name="T62" fmla="*/ 164 w 402"/>
                <a:gd name="T63" fmla="*/ 196 h 711"/>
                <a:gd name="T64" fmla="*/ 237 w 402"/>
                <a:gd name="T65" fmla="*/ 209 h 711"/>
                <a:gd name="T66" fmla="*/ 250 w 402"/>
                <a:gd name="T67" fmla="*/ 229 h 711"/>
                <a:gd name="T68" fmla="*/ 224 w 402"/>
                <a:gd name="T69" fmla="*/ 262 h 711"/>
                <a:gd name="T70" fmla="*/ 330 w 402"/>
                <a:gd name="T71" fmla="*/ 203 h 711"/>
                <a:gd name="T72" fmla="*/ 310 w 402"/>
                <a:gd name="T73" fmla="*/ 77 h 711"/>
                <a:gd name="T74" fmla="*/ 330 w 402"/>
                <a:gd name="T75" fmla="*/ 24 h 711"/>
                <a:gd name="T76" fmla="*/ 277 w 402"/>
                <a:gd name="T77" fmla="*/ 123 h 711"/>
                <a:gd name="T78" fmla="*/ 178 w 402"/>
                <a:gd name="T79" fmla="*/ 103 h 711"/>
                <a:gd name="T80" fmla="*/ 151 w 402"/>
                <a:gd name="T81" fmla="*/ 64 h 711"/>
                <a:gd name="T82" fmla="*/ 138 w 402"/>
                <a:gd name="T83" fmla="*/ 11 h 711"/>
                <a:gd name="T84" fmla="*/ 224 w 402"/>
                <a:gd name="T85" fmla="*/ 150 h 711"/>
                <a:gd name="T86" fmla="*/ 224 w 402"/>
                <a:gd name="T87" fmla="*/ 176 h 711"/>
                <a:gd name="T88" fmla="*/ 217 w 402"/>
                <a:gd name="T89" fmla="*/ 269 h 711"/>
                <a:gd name="T90" fmla="*/ 303 w 402"/>
                <a:gd name="T91" fmla="*/ 322 h 711"/>
                <a:gd name="T92" fmla="*/ 277 w 402"/>
                <a:gd name="T93" fmla="*/ 481 h 711"/>
                <a:gd name="T94" fmla="*/ 231 w 402"/>
                <a:gd name="T95" fmla="*/ 481 h 711"/>
                <a:gd name="T96" fmla="*/ 244 w 402"/>
                <a:gd name="T97" fmla="*/ 534 h 711"/>
                <a:gd name="T98" fmla="*/ 164 w 402"/>
                <a:gd name="T99" fmla="*/ 587 h 7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2"/>
                <a:gd name="T151" fmla="*/ 0 h 711"/>
                <a:gd name="T152" fmla="*/ 402 w 402"/>
                <a:gd name="T153" fmla="*/ 711 h 7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2" h="711">
                  <a:moveTo>
                    <a:pt x="178" y="203"/>
                  </a:moveTo>
                  <a:cubicBezTo>
                    <a:pt x="226" y="186"/>
                    <a:pt x="204" y="186"/>
                    <a:pt x="244" y="196"/>
                  </a:cubicBezTo>
                  <a:cubicBezTo>
                    <a:pt x="247" y="199"/>
                    <a:pt x="288" y="229"/>
                    <a:pt x="257" y="242"/>
                  </a:cubicBezTo>
                  <a:cubicBezTo>
                    <a:pt x="245" y="247"/>
                    <a:pt x="230" y="238"/>
                    <a:pt x="217" y="236"/>
                  </a:cubicBezTo>
                  <a:cubicBezTo>
                    <a:pt x="159" y="216"/>
                    <a:pt x="168" y="191"/>
                    <a:pt x="211" y="150"/>
                  </a:cubicBezTo>
                  <a:cubicBezTo>
                    <a:pt x="240" y="152"/>
                    <a:pt x="269" y="148"/>
                    <a:pt x="297" y="156"/>
                  </a:cubicBezTo>
                  <a:cubicBezTo>
                    <a:pt x="304" y="158"/>
                    <a:pt x="303" y="169"/>
                    <a:pt x="303" y="176"/>
                  </a:cubicBezTo>
                  <a:cubicBezTo>
                    <a:pt x="303" y="219"/>
                    <a:pt x="281" y="254"/>
                    <a:pt x="270" y="295"/>
                  </a:cubicBezTo>
                  <a:cubicBezTo>
                    <a:pt x="264" y="344"/>
                    <a:pt x="258" y="407"/>
                    <a:pt x="250" y="454"/>
                  </a:cubicBezTo>
                  <a:cubicBezTo>
                    <a:pt x="247" y="470"/>
                    <a:pt x="231" y="492"/>
                    <a:pt x="217" y="500"/>
                  </a:cubicBezTo>
                  <a:cubicBezTo>
                    <a:pt x="205" y="507"/>
                    <a:pt x="178" y="514"/>
                    <a:pt x="178" y="514"/>
                  </a:cubicBezTo>
                  <a:cubicBezTo>
                    <a:pt x="165" y="512"/>
                    <a:pt x="150" y="513"/>
                    <a:pt x="138" y="507"/>
                  </a:cubicBezTo>
                  <a:cubicBezTo>
                    <a:pt x="115" y="495"/>
                    <a:pt x="128" y="454"/>
                    <a:pt x="131" y="441"/>
                  </a:cubicBezTo>
                  <a:cubicBezTo>
                    <a:pt x="142" y="392"/>
                    <a:pt x="170" y="350"/>
                    <a:pt x="184" y="302"/>
                  </a:cubicBezTo>
                  <a:cubicBezTo>
                    <a:pt x="180" y="263"/>
                    <a:pt x="165" y="212"/>
                    <a:pt x="211" y="196"/>
                  </a:cubicBezTo>
                  <a:cubicBezTo>
                    <a:pt x="218" y="198"/>
                    <a:pt x="226" y="198"/>
                    <a:pt x="231" y="203"/>
                  </a:cubicBezTo>
                  <a:cubicBezTo>
                    <a:pt x="264" y="236"/>
                    <a:pt x="217" y="216"/>
                    <a:pt x="217" y="216"/>
                  </a:cubicBezTo>
                  <a:cubicBezTo>
                    <a:pt x="187" y="170"/>
                    <a:pt x="196" y="191"/>
                    <a:pt x="184" y="156"/>
                  </a:cubicBezTo>
                  <a:cubicBezTo>
                    <a:pt x="226" y="143"/>
                    <a:pt x="226" y="161"/>
                    <a:pt x="217" y="196"/>
                  </a:cubicBezTo>
                  <a:cubicBezTo>
                    <a:pt x="206" y="194"/>
                    <a:pt x="193" y="195"/>
                    <a:pt x="184" y="189"/>
                  </a:cubicBezTo>
                  <a:cubicBezTo>
                    <a:pt x="178" y="185"/>
                    <a:pt x="173" y="173"/>
                    <a:pt x="178" y="169"/>
                  </a:cubicBezTo>
                  <a:cubicBezTo>
                    <a:pt x="188" y="161"/>
                    <a:pt x="204" y="165"/>
                    <a:pt x="217" y="163"/>
                  </a:cubicBezTo>
                  <a:cubicBezTo>
                    <a:pt x="263" y="165"/>
                    <a:pt x="311" y="160"/>
                    <a:pt x="356" y="169"/>
                  </a:cubicBezTo>
                  <a:cubicBezTo>
                    <a:pt x="364" y="171"/>
                    <a:pt x="350" y="186"/>
                    <a:pt x="343" y="189"/>
                  </a:cubicBezTo>
                  <a:cubicBezTo>
                    <a:pt x="335" y="192"/>
                    <a:pt x="326" y="185"/>
                    <a:pt x="317" y="183"/>
                  </a:cubicBezTo>
                  <a:cubicBezTo>
                    <a:pt x="297" y="155"/>
                    <a:pt x="288" y="144"/>
                    <a:pt x="297" y="110"/>
                  </a:cubicBezTo>
                  <a:cubicBezTo>
                    <a:pt x="329" y="159"/>
                    <a:pt x="279" y="141"/>
                    <a:pt x="250" y="136"/>
                  </a:cubicBezTo>
                  <a:cubicBezTo>
                    <a:pt x="255" y="123"/>
                    <a:pt x="251" y="102"/>
                    <a:pt x="264" y="97"/>
                  </a:cubicBezTo>
                  <a:cubicBezTo>
                    <a:pt x="319" y="74"/>
                    <a:pt x="325" y="95"/>
                    <a:pt x="343" y="123"/>
                  </a:cubicBezTo>
                  <a:cubicBezTo>
                    <a:pt x="349" y="171"/>
                    <a:pt x="370" y="220"/>
                    <a:pt x="310" y="236"/>
                  </a:cubicBezTo>
                  <a:cubicBezTo>
                    <a:pt x="290" y="234"/>
                    <a:pt x="269" y="237"/>
                    <a:pt x="250" y="229"/>
                  </a:cubicBezTo>
                  <a:cubicBezTo>
                    <a:pt x="244" y="226"/>
                    <a:pt x="239" y="214"/>
                    <a:pt x="244" y="209"/>
                  </a:cubicBezTo>
                  <a:cubicBezTo>
                    <a:pt x="249" y="204"/>
                    <a:pt x="257" y="214"/>
                    <a:pt x="264" y="216"/>
                  </a:cubicBezTo>
                  <a:cubicBezTo>
                    <a:pt x="276" y="255"/>
                    <a:pt x="302" y="312"/>
                    <a:pt x="277" y="355"/>
                  </a:cubicBezTo>
                  <a:cubicBezTo>
                    <a:pt x="270" y="367"/>
                    <a:pt x="250" y="359"/>
                    <a:pt x="237" y="361"/>
                  </a:cubicBezTo>
                  <a:cubicBezTo>
                    <a:pt x="219" y="363"/>
                    <a:pt x="202" y="366"/>
                    <a:pt x="184" y="368"/>
                  </a:cubicBezTo>
                  <a:cubicBezTo>
                    <a:pt x="134" y="351"/>
                    <a:pt x="143" y="316"/>
                    <a:pt x="184" y="295"/>
                  </a:cubicBezTo>
                  <a:cubicBezTo>
                    <a:pt x="200" y="297"/>
                    <a:pt x="217" y="294"/>
                    <a:pt x="231" y="302"/>
                  </a:cubicBezTo>
                  <a:cubicBezTo>
                    <a:pt x="244" y="309"/>
                    <a:pt x="252" y="354"/>
                    <a:pt x="257" y="368"/>
                  </a:cubicBezTo>
                  <a:cubicBezTo>
                    <a:pt x="248" y="381"/>
                    <a:pt x="247" y="406"/>
                    <a:pt x="231" y="408"/>
                  </a:cubicBezTo>
                  <a:cubicBezTo>
                    <a:pt x="202" y="412"/>
                    <a:pt x="145" y="421"/>
                    <a:pt x="145" y="421"/>
                  </a:cubicBezTo>
                  <a:cubicBezTo>
                    <a:pt x="179" y="457"/>
                    <a:pt x="205" y="584"/>
                    <a:pt x="145" y="606"/>
                  </a:cubicBezTo>
                  <a:cubicBezTo>
                    <a:pt x="128" y="612"/>
                    <a:pt x="110" y="611"/>
                    <a:pt x="92" y="613"/>
                  </a:cubicBezTo>
                  <a:cubicBezTo>
                    <a:pt x="37" y="562"/>
                    <a:pt x="141" y="586"/>
                    <a:pt x="145" y="587"/>
                  </a:cubicBezTo>
                  <a:cubicBezTo>
                    <a:pt x="165" y="616"/>
                    <a:pt x="164" y="623"/>
                    <a:pt x="158" y="659"/>
                  </a:cubicBezTo>
                  <a:cubicBezTo>
                    <a:pt x="123" y="657"/>
                    <a:pt x="86" y="663"/>
                    <a:pt x="52" y="653"/>
                  </a:cubicBezTo>
                  <a:cubicBezTo>
                    <a:pt x="43" y="650"/>
                    <a:pt x="45" y="635"/>
                    <a:pt x="45" y="626"/>
                  </a:cubicBezTo>
                  <a:cubicBezTo>
                    <a:pt x="45" y="578"/>
                    <a:pt x="40" y="539"/>
                    <a:pt x="85" y="527"/>
                  </a:cubicBezTo>
                  <a:cubicBezTo>
                    <a:pt x="122" y="551"/>
                    <a:pt x="123" y="608"/>
                    <a:pt x="85" y="633"/>
                  </a:cubicBezTo>
                  <a:cubicBezTo>
                    <a:pt x="5" y="619"/>
                    <a:pt x="65" y="616"/>
                    <a:pt x="92" y="633"/>
                  </a:cubicBezTo>
                  <a:cubicBezTo>
                    <a:pt x="98" y="641"/>
                    <a:pt x="156" y="711"/>
                    <a:pt x="98" y="673"/>
                  </a:cubicBezTo>
                  <a:cubicBezTo>
                    <a:pt x="108" y="598"/>
                    <a:pt x="108" y="611"/>
                    <a:pt x="178" y="593"/>
                  </a:cubicBezTo>
                  <a:cubicBezTo>
                    <a:pt x="196" y="612"/>
                    <a:pt x="209" y="621"/>
                    <a:pt x="217" y="646"/>
                  </a:cubicBezTo>
                  <a:cubicBezTo>
                    <a:pt x="186" y="657"/>
                    <a:pt x="169" y="662"/>
                    <a:pt x="158" y="626"/>
                  </a:cubicBezTo>
                  <a:cubicBezTo>
                    <a:pt x="152" y="580"/>
                    <a:pt x="132" y="517"/>
                    <a:pt x="178" y="487"/>
                  </a:cubicBezTo>
                  <a:cubicBezTo>
                    <a:pt x="224" y="504"/>
                    <a:pt x="200" y="534"/>
                    <a:pt x="171" y="553"/>
                  </a:cubicBezTo>
                  <a:cubicBezTo>
                    <a:pt x="149" y="521"/>
                    <a:pt x="132" y="499"/>
                    <a:pt x="171" y="474"/>
                  </a:cubicBezTo>
                  <a:cubicBezTo>
                    <a:pt x="215" y="486"/>
                    <a:pt x="205" y="506"/>
                    <a:pt x="211" y="553"/>
                  </a:cubicBezTo>
                  <a:cubicBezTo>
                    <a:pt x="199" y="663"/>
                    <a:pt x="201" y="618"/>
                    <a:pt x="191" y="573"/>
                  </a:cubicBezTo>
                  <a:cubicBezTo>
                    <a:pt x="193" y="553"/>
                    <a:pt x="190" y="532"/>
                    <a:pt x="197" y="514"/>
                  </a:cubicBezTo>
                  <a:cubicBezTo>
                    <a:pt x="210" y="481"/>
                    <a:pt x="228" y="524"/>
                    <a:pt x="224" y="527"/>
                  </a:cubicBezTo>
                  <a:cubicBezTo>
                    <a:pt x="216" y="532"/>
                    <a:pt x="206" y="522"/>
                    <a:pt x="197" y="520"/>
                  </a:cubicBezTo>
                  <a:cubicBezTo>
                    <a:pt x="178" y="482"/>
                    <a:pt x="177" y="443"/>
                    <a:pt x="171" y="401"/>
                  </a:cubicBezTo>
                  <a:cubicBezTo>
                    <a:pt x="178" y="374"/>
                    <a:pt x="178" y="343"/>
                    <a:pt x="231" y="381"/>
                  </a:cubicBezTo>
                  <a:cubicBezTo>
                    <a:pt x="239" y="386"/>
                    <a:pt x="226" y="399"/>
                    <a:pt x="224" y="408"/>
                  </a:cubicBezTo>
                  <a:cubicBezTo>
                    <a:pt x="190" y="317"/>
                    <a:pt x="195" y="326"/>
                    <a:pt x="290" y="335"/>
                  </a:cubicBezTo>
                  <a:cubicBezTo>
                    <a:pt x="301" y="367"/>
                    <a:pt x="308" y="403"/>
                    <a:pt x="270" y="414"/>
                  </a:cubicBezTo>
                  <a:cubicBezTo>
                    <a:pt x="263" y="410"/>
                    <a:pt x="254" y="408"/>
                    <a:pt x="250" y="401"/>
                  </a:cubicBezTo>
                  <a:cubicBezTo>
                    <a:pt x="245" y="394"/>
                    <a:pt x="240" y="367"/>
                    <a:pt x="244" y="375"/>
                  </a:cubicBezTo>
                  <a:cubicBezTo>
                    <a:pt x="253" y="392"/>
                    <a:pt x="267" y="453"/>
                    <a:pt x="270" y="467"/>
                  </a:cubicBezTo>
                  <a:cubicBezTo>
                    <a:pt x="263" y="498"/>
                    <a:pt x="260" y="503"/>
                    <a:pt x="231" y="514"/>
                  </a:cubicBezTo>
                  <a:cubicBezTo>
                    <a:pt x="204" y="487"/>
                    <a:pt x="195" y="442"/>
                    <a:pt x="217" y="534"/>
                  </a:cubicBezTo>
                  <a:cubicBezTo>
                    <a:pt x="207" y="611"/>
                    <a:pt x="205" y="594"/>
                    <a:pt x="118" y="587"/>
                  </a:cubicBezTo>
                  <a:cubicBezTo>
                    <a:pt x="95" y="552"/>
                    <a:pt x="84" y="554"/>
                    <a:pt x="125" y="534"/>
                  </a:cubicBezTo>
                  <a:cubicBezTo>
                    <a:pt x="156" y="550"/>
                    <a:pt x="155" y="555"/>
                    <a:pt x="164" y="587"/>
                  </a:cubicBezTo>
                  <a:cubicBezTo>
                    <a:pt x="155" y="589"/>
                    <a:pt x="144" y="599"/>
                    <a:pt x="138" y="593"/>
                  </a:cubicBezTo>
                  <a:cubicBezTo>
                    <a:pt x="102" y="556"/>
                    <a:pt x="131" y="519"/>
                    <a:pt x="164" y="507"/>
                  </a:cubicBezTo>
                  <a:cubicBezTo>
                    <a:pt x="168" y="536"/>
                    <a:pt x="189" y="588"/>
                    <a:pt x="164" y="613"/>
                  </a:cubicBezTo>
                  <a:cubicBezTo>
                    <a:pt x="150" y="627"/>
                    <a:pt x="125" y="623"/>
                    <a:pt x="105" y="626"/>
                  </a:cubicBezTo>
                  <a:cubicBezTo>
                    <a:pt x="74" y="624"/>
                    <a:pt x="39" y="635"/>
                    <a:pt x="12" y="620"/>
                  </a:cubicBezTo>
                  <a:cubicBezTo>
                    <a:pt x="5" y="616"/>
                    <a:pt x="0" y="559"/>
                    <a:pt x="12" y="547"/>
                  </a:cubicBezTo>
                  <a:cubicBezTo>
                    <a:pt x="19" y="541"/>
                    <a:pt x="30" y="542"/>
                    <a:pt x="39" y="540"/>
                  </a:cubicBezTo>
                  <a:cubicBezTo>
                    <a:pt x="104" y="550"/>
                    <a:pt x="103" y="545"/>
                    <a:pt x="111" y="613"/>
                  </a:cubicBezTo>
                  <a:cubicBezTo>
                    <a:pt x="109" y="622"/>
                    <a:pt x="112" y="634"/>
                    <a:pt x="105" y="640"/>
                  </a:cubicBezTo>
                  <a:cubicBezTo>
                    <a:pt x="99" y="644"/>
                    <a:pt x="83" y="640"/>
                    <a:pt x="85" y="633"/>
                  </a:cubicBezTo>
                  <a:cubicBezTo>
                    <a:pt x="92" y="614"/>
                    <a:pt x="112" y="602"/>
                    <a:pt x="125" y="587"/>
                  </a:cubicBezTo>
                  <a:cubicBezTo>
                    <a:pt x="201" y="592"/>
                    <a:pt x="240" y="573"/>
                    <a:pt x="224" y="646"/>
                  </a:cubicBezTo>
                  <a:cubicBezTo>
                    <a:pt x="149" y="640"/>
                    <a:pt x="139" y="655"/>
                    <a:pt x="125" y="593"/>
                  </a:cubicBezTo>
                  <a:cubicBezTo>
                    <a:pt x="133" y="559"/>
                    <a:pt x="141" y="554"/>
                    <a:pt x="171" y="573"/>
                  </a:cubicBezTo>
                  <a:cubicBezTo>
                    <a:pt x="186" y="616"/>
                    <a:pt x="161" y="602"/>
                    <a:pt x="138" y="587"/>
                  </a:cubicBezTo>
                  <a:cubicBezTo>
                    <a:pt x="119" y="541"/>
                    <a:pt x="100" y="517"/>
                    <a:pt x="125" y="461"/>
                  </a:cubicBezTo>
                  <a:cubicBezTo>
                    <a:pt x="127" y="458"/>
                    <a:pt x="168" y="473"/>
                    <a:pt x="171" y="474"/>
                  </a:cubicBezTo>
                  <a:cubicBezTo>
                    <a:pt x="154" y="414"/>
                    <a:pt x="152" y="360"/>
                    <a:pt x="191" y="308"/>
                  </a:cubicBezTo>
                  <a:cubicBezTo>
                    <a:pt x="189" y="288"/>
                    <a:pt x="184" y="269"/>
                    <a:pt x="184" y="249"/>
                  </a:cubicBezTo>
                  <a:cubicBezTo>
                    <a:pt x="184" y="233"/>
                    <a:pt x="196" y="218"/>
                    <a:pt x="191" y="203"/>
                  </a:cubicBezTo>
                  <a:cubicBezTo>
                    <a:pt x="188" y="194"/>
                    <a:pt x="173" y="198"/>
                    <a:pt x="164" y="196"/>
                  </a:cubicBezTo>
                  <a:cubicBezTo>
                    <a:pt x="144" y="130"/>
                    <a:pt x="227" y="163"/>
                    <a:pt x="264" y="169"/>
                  </a:cubicBezTo>
                  <a:cubicBezTo>
                    <a:pt x="262" y="185"/>
                    <a:pt x="266" y="203"/>
                    <a:pt x="257" y="216"/>
                  </a:cubicBezTo>
                  <a:cubicBezTo>
                    <a:pt x="253" y="222"/>
                    <a:pt x="241" y="215"/>
                    <a:pt x="237" y="209"/>
                  </a:cubicBezTo>
                  <a:cubicBezTo>
                    <a:pt x="231" y="202"/>
                    <a:pt x="233" y="192"/>
                    <a:pt x="231" y="183"/>
                  </a:cubicBezTo>
                  <a:cubicBezTo>
                    <a:pt x="254" y="147"/>
                    <a:pt x="267" y="162"/>
                    <a:pt x="297" y="183"/>
                  </a:cubicBezTo>
                  <a:cubicBezTo>
                    <a:pt x="290" y="227"/>
                    <a:pt x="293" y="244"/>
                    <a:pt x="250" y="229"/>
                  </a:cubicBezTo>
                  <a:cubicBezTo>
                    <a:pt x="248" y="223"/>
                    <a:pt x="231" y="190"/>
                    <a:pt x="264" y="203"/>
                  </a:cubicBezTo>
                  <a:cubicBezTo>
                    <a:pt x="274" y="207"/>
                    <a:pt x="281" y="234"/>
                    <a:pt x="284" y="242"/>
                  </a:cubicBezTo>
                  <a:cubicBezTo>
                    <a:pt x="259" y="267"/>
                    <a:pt x="258" y="284"/>
                    <a:pt x="224" y="262"/>
                  </a:cubicBezTo>
                  <a:cubicBezTo>
                    <a:pt x="206" y="197"/>
                    <a:pt x="264" y="225"/>
                    <a:pt x="323" y="229"/>
                  </a:cubicBezTo>
                  <a:cubicBezTo>
                    <a:pt x="354" y="252"/>
                    <a:pt x="373" y="272"/>
                    <a:pt x="323" y="289"/>
                  </a:cubicBezTo>
                  <a:cubicBezTo>
                    <a:pt x="280" y="274"/>
                    <a:pt x="288" y="215"/>
                    <a:pt x="330" y="203"/>
                  </a:cubicBezTo>
                  <a:cubicBezTo>
                    <a:pt x="334" y="212"/>
                    <a:pt x="346" y="220"/>
                    <a:pt x="343" y="229"/>
                  </a:cubicBezTo>
                  <a:cubicBezTo>
                    <a:pt x="335" y="252"/>
                    <a:pt x="309" y="240"/>
                    <a:pt x="297" y="236"/>
                  </a:cubicBezTo>
                  <a:cubicBezTo>
                    <a:pt x="283" y="185"/>
                    <a:pt x="256" y="112"/>
                    <a:pt x="310" y="77"/>
                  </a:cubicBezTo>
                  <a:cubicBezTo>
                    <a:pt x="325" y="79"/>
                    <a:pt x="341" y="78"/>
                    <a:pt x="356" y="83"/>
                  </a:cubicBezTo>
                  <a:cubicBezTo>
                    <a:pt x="402" y="98"/>
                    <a:pt x="358" y="154"/>
                    <a:pt x="337" y="169"/>
                  </a:cubicBezTo>
                  <a:cubicBezTo>
                    <a:pt x="298" y="131"/>
                    <a:pt x="229" y="46"/>
                    <a:pt x="330" y="24"/>
                  </a:cubicBezTo>
                  <a:cubicBezTo>
                    <a:pt x="378" y="38"/>
                    <a:pt x="353" y="92"/>
                    <a:pt x="350" y="136"/>
                  </a:cubicBezTo>
                  <a:cubicBezTo>
                    <a:pt x="337" y="134"/>
                    <a:pt x="322" y="136"/>
                    <a:pt x="310" y="130"/>
                  </a:cubicBezTo>
                  <a:cubicBezTo>
                    <a:pt x="277" y="114"/>
                    <a:pt x="320" y="95"/>
                    <a:pt x="277" y="123"/>
                  </a:cubicBezTo>
                  <a:cubicBezTo>
                    <a:pt x="235" y="121"/>
                    <a:pt x="192" y="127"/>
                    <a:pt x="151" y="116"/>
                  </a:cubicBezTo>
                  <a:cubicBezTo>
                    <a:pt x="142" y="114"/>
                    <a:pt x="150" y="94"/>
                    <a:pt x="158" y="90"/>
                  </a:cubicBezTo>
                  <a:cubicBezTo>
                    <a:pt x="165" y="87"/>
                    <a:pt x="171" y="99"/>
                    <a:pt x="178" y="103"/>
                  </a:cubicBezTo>
                  <a:cubicBezTo>
                    <a:pt x="180" y="110"/>
                    <a:pt x="191" y="121"/>
                    <a:pt x="184" y="123"/>
                  </a:cubicBezTo>
                  <a:cubicBezTo>
                    <a:pt x="175" y="126"/>
                    <a:pt x="163" y="118"/>
                    <a:pt x="158" y="110"/>
                  </a:cubicBezTo>
                  <a:cubicBezTo>
                    <a:pt x="150" y="96"/>
                    <a:pt x="153" y="79"/>
                    <a:pt x="151" y="64"/>
                  </a:cubicBezTo>
                  <a:cubicBezTo>
                    <a:pt x="168" y="15"/>
                    <a:pt x="194" y="43"/>
                    <a:pt x="224" y="64"/>
                  </a:cubicBezTo>
                  <a:cubicBezTo>
                    <a:pt x="175" y="96"/>
                    <a:pt x="119" y="89"/>
                    <a:pt x="85" y="44"/>
                  </a:cubicBezTo>
                  <a:cubicBezTo>
                    <a:pt x="94" y="2"/>
                    <a:pt x="97" y="0"/>
                    <a:pt x="138" y="11"/>
                  </a:cubicBezTo>
                  <a:cubicBezTo>
                    <a:pt x="148" y="39"/>
                    <a:pt x="163" y="141"/>
                    <a:pt x="125" y="83"/>
                  </a:cubicBezTo>
                  <a:cubicBezTo>
                    <a:pt x="161" y="59"/>
                    <a:pt x="222" y="47"/>
                    <a:pt x="237" y="97"/>
                  </a:cubicBezTo>
                  <a:cubicBezTo>
                    <a:pt x="233" y="115"/>
                    <a:pt x="233" y="134"/>
                    <a:pt x="224" y="150"/>
                  </a:cubicBezTo>
                  <a:cubicBezTo>
                    <a:pt x="210" y="176"/>
                    <a:pt x="188" y="139"/>
                    <a:pt x="191" y="136"/>
                  </a:cubicBezTo>
                  <a:cubicBezTo>
                    <a:pt x="197" y="131"/>
                    <a:pt x="204" y="145"/>
                    <a:pt x="211" y="150"/>
                  </a:cubicBezTo>
                  <a:cubicBezTo>
                    <a:pt x="215" y="159"/>
                    <a:pt x="227" y="167"/>
                    <a:pt x="224" y="176"/>
                  </a:cubicBezTo>
                  <a:cubicBezTo>
                    <a:pt x="217" y="198"/>
                    <a:pt x="172" y="201"/>
                    <a:pt x="158" y="203"/>
                  </a:cubicBezTo>
                  <a:cubicBezTo>
                    <a:pt x="162" y="182"/>
                    <a:pt x="159" y="132"/>
                    <a:pt x="204" y="183"/>
                  </a:cubicBezTo>
                  <a:cubicBezTo>
                    <a:pt x="223" y="205"/>
                    <a:pt x="198" y="247"/>
                    <a:pt x="217" y="269"/>
                  </a:cubicBezTo>
                  <a:cubicBezTo>
                    <a:pt x="226" y="279"/>
                    <a:pt x="244" y="273"/>
                    <a:pt x="257" y="275"/>
                  </a:cubicBezTo>
                  <a:cubicBezTo>
                    <a:pt x="262" y="301"/>
                    <a:pt x="288" y="366"/>
                    <a:pt x="237" y="348"/>
                  </a:cubicBezTo>
                  <a:cubicBezTo>
                    <a:pt x="201" y="292"/>
                    <a:pt x="275" y="314"/>
                    <a:pt x="303" y="322"/>
                  </a:cubicBezTo>
                  <a:cubicBezTo>
                    <a:pt x="312" y="347"/>
                    <a:pt x="325" y="376"/>
                    <a:pt x="284" y="361"/>
                  </a:cubicBezTo>
                  <a:cubicBezTo>
                    <a:pt x="259" y="338"/>
                    <a:pt x="260" y="332"/>
                    <a:pt x="284" y="308"/>
                  </a:cubicBezTo>
                  <a:cubicBezTo>
                    <a:pt x="300" y="365"/>
                    <a:pt x="312" y="427"/>
                    <a:pt x="277" y="481"/>
                  </a:cubicBezTo>
                  <a:cubicBezTo>
                    <a:pt x="243" y="472"/>
                    <a:pt x="240" y="467"/>
                    <a:pt x="250" y="434"/>
                  </a:cubicBezTo>
                  <a:cubicBezTo>
                    <a:pt x="264" y="448"/>
                    <a:pt x="284" y="460"/>
                    <a:pt x="257" y="487"/>
                  </a:cubicBezTo>
                  <a:cubicBezTo>
                    <a:pt x="251" y="493"/>
                    <a:pt x="240" y="483"/>
                    <a:pt x="231" y="481"/>
                  </a:cubicBezTo>
                  <a:cubicBezTo>
                    <a:pt x="229" y="474"/>
                    <a:pt x="224" y="461"/>
                    <a:pt x="224" y="461"/>
                  </a:cubicBezTo>
                  <a:cubicBezTo>
                    <a:pt x="201" y="497"/>
                    <a:pt x="188" y="481"/>
                    <a:pt x="158" y="461"/>
                  </a:cubicBezTo>
                  <a:cubicBezTo>
                    <a:pt x="209" y="383"/>
                    <a:pt x="237" y="506"/>
                    <a:pt x="244" y="534"/>
                  </a:cubicBezTo>
                  <a:cubicBezTo>
                    <a:pt x="247" y="563"/>
                    <a:pt x="272" y="631"/>
                    <a:pt x="224" y="600"/>
                  </a:cubicBezTo>
                  <a:cubicBezTo>
                    <a:pt x="203" y="568"/>
                    <a:pt x="222" y="529"/>
                    <a:pt x="211" y="600"/>
                  </a:cubicBezTo>
                  <a:cubicBezTo>
                    <a:pt x="183" y="582"/>
                    <a:pt x="199" y="587"/>
                    <a:pt x="164" y="587"/>
                  </a:cubicBezTo>
                </a:path>
              </a:pathLst>
            </a:custGeom>
            <a:solidFill>
              <a:srgbClr val="FF3300"/>
            </a:solidFill>
            <a:ln w="9525">
              <a:solidFill>
                <a:srgbClr val="FF3300"/>
              </a:solidFill>
              <a:round/>
              <a:headEnd/>
              <a:tailEnd/>
            </a:ln>
          </p:spPr>
          <p:txBody>
            <a:bodyPr/>
            <a:lstStyle/>
            <a:p>
              <a:pPr eaLnBrk="0" hangingPunct="0"/>
              <a:endParaRPr lang="ja-JP" altLang="en-US" sz="2400">
                <a:solidFill>
                  <a:srgbClr val="000000"/>
                </a:solidFill>
                <a:latin typeface="Times" panose="02020603050405020304" pitchFamily="18" charset="0"/>
              </a:endParaRPr>
            </a:p>
          </p:txBody>
        </p:sp>
      </p:grpSp>
      <p:grpSp>
        <p:nvGrpSpPr>
          <p:cNvPr id="187396" name="Group 6"/>
          <p:cNvGrpSpPr>
            <a:grpSpLocks/>
          </p:cNvGrpSpPr>
          <p:nvPr/>
        </p:nvGrpSpPr>
        <p:grpSpPr bwMode="auto">
          <a:xfrm>
            <a:off x="4356100" y="2492375"/>
            <a:ext cx="4267200" cy="3517900"/>
            <a:chOff x="2640" y="1920"/>
            <a:chExt cx="2353" cy="1544"/>
          </a:xfrm>
        </p:grpSpPr>
        <p:pic>
          <p:nvPicPr>
            <p:cNvPr id="187400" name="Picture 7" descr="F:\My Documents\MYDATA\本の執筆\ﾃｷｽﾄ\呼吸障害\デジカメ\回転解剖図3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 y="1920"/>
              <a:ext cx="2353"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1" name="Freeform 8"/>
            <p:cNvSpPr>
              <a:spLocks/>
            </p:cNvSpPr>
            <p:nvPr/>
          </p:nvSpPr>
          <p:spPr bwMode="auto">
            <a:xfrm>
              <a:off x="3264" y="3024"/>
              <a:ext cx="585" cy="285"/>
            </a:xfrm>
            <a:custGeom>
              <a:avLst/>
              <a:gdLst>
                <a:gd name="T0" fmla="*/ 158 w 585"/>
                <a:gd name="T1" fmla="*/ 126 h 285"/>
                <a:gd name="T2" fmla="*/ 171 w 585"/>
                <a:gd name="T3" fmla="*/ 106 h 285"/>
                <a:gd name="T4" fmla="*/ 118 w 585"/>
                <a:gd name="T5" fmla="*/ 53 h 285"/>
                <a:gd name="T6" fmla="*/ 118 w 585"/>
                <a:gd name="T7" fmla="*/ 40 h 285"/>
                <a:gd name="T8" fmla="*/ 125 w 585"/>
                <a:gd name="T9" fmla="*/ 106 h 285"/>
                <a:gd name="T10" fmla="*/ 99 w 585"/>
                <a:gd name="T11" fmla="*/ 119 h 285"/>
                <a:gd name="T12" fmla="*/ 125 w 585"/>
                <a:gd name="T13" fmla="*/ 80 h 285"/>
                <a:gd name="T14" fmla="*/ 26 w 585"/>
                <a:gd name="T15" fmla="*/ 53 h 285"/>
                <a:gd name="T16" fmla="*/ 152 w 585"/>
                <a:gd name="T17" fmla="*/ 0 h 285"/>
                <a:gd name="T18" fmla="*/ 145 w 585"/>
                <a:gd name="T19" fmla="*/ 86 h 285"/>
                <a:gd name="T20" fmla="*/ 178 w 585"/>
                <a:gd name="T21" fmla="*/ 99 h 285"/>
                <a:gd name="T22" fmla="*/ 257 w 585"/>
                <a:gd name="T23" fmla="*/ 126 h 285"/>
                <a:gd name="T24" fmla="*/ 324 w 585"/>
                <a:gd name="T25" fmla="*/ 172 h 285"/>
                <a:gd name="T26" fmla="*/ 330 w 585"/>
                <a:gd name="T27" fmla="*/ 179 h 285"/>
                <a:gd name="T28" fmla="*/ 231 w 585"/>
                <a:gd name="T29" fmla="*/ 152 h 285"/>
                <a:gd name="T30" fmla="*/ 264 w 585"/>
                <a:gd name="T31" fmla="*/ 106 h 285"/>
                <a:gd name="T32" fmla="*/ 416 w 585"/>
                <a:gd name="T33" fmla="*/ 159 h 285"/>
                <a:gd name="T34" fmla="*/ 397 w 585"/>
                <a:gd name="T35" fmla="*/ 179 h 285"/>
                <a:gd name="T36" fmla="*/ 370 w 585"/>
                <a:gd name="T37" fmla="*/ 205 h 285"/>
                <a:gd name="T38" fmla="*/ 397 w 585"/>
                <a:gd name="T39" fmla="*/ 225 h 285"/>
                <a:gd name="T40" fmla="*/ 410 w 585"/>
                <a:gd name="T41" fmla="*/ 238 h 285"/>
                <a:gd name="T42" fmla="*/ 555 w 585"/>
                <a:gd name="T43" fmla="*/ 219 h 285"/>
                <a:gd name="T44" fmla="*/ 502 w 585"/>
                <a:gd name="T45" fmla="*/ 192 h 285"/>
                <a:gd name="T46" fmla="*/ 489 w 585"/>
                <a:gd name="T47" fmla="*/ 126 h 285"/>
                <a:gd name="T48" fmla="*/ 456 w 585"/>
                <a:gd name="T49" fmla="*/ 139 h 285"/>
                <a:gd name="T50" fmla="*/ 443 w 585"/>
                <a:gd name="T51" fmla="*/ 139 h 285"/>
                <a:gd name="T52" fmla="*/ 562 w 585"/>
                <a:gd name="T53" fmla="*/ 139 h 285"/>
                <a:gd name="T54" fmla="*/ 476 w 585"/>
                <a:gd name="T55" fmla="*/ 93 h 285"/>
                <a:gd name="T56" fmla="*/ 357 w 585"/>
                <a:gd name="T57" fmla="*/ 119 h 285"/>
                <a:gd name="T58" fmla="*/ 469 w 585"/>
                <a:gd name="T59" fmla="*/ 166 h 285"/>
                <a:gd name="T60" fmla="*/ 449 w 585"/>
                <a:gd name="T61" fmla="*/ 219 h 285"/>
                <a:gd name="T62" fmla="*/ 423 w 585"/>
                <a:gd name="T63" fmla="*/ 192 h 285"/>
                <a:gd name="T64" fmla="*/ 397 w 585"/>
                <a:gd name="T65" fmla="*/ 172 h 285"/>
                <a:gd name="T66" fmla="*/ 463 w 585"/>
                <a:gd name="T67" fmla="*/ 199 h 285"/>
                <a:gd name="T68" fmla="*/ 569 w 585"/>
                <a:gd name="T69" fmla="*/ 245 h 285"/>
                <a:gd name="T70" fmla="*/ 555 w 585"/>
                <a:gd name="T71" fmla="*/ 186 h 285"/>
                <a:gd name="T72" fmla="*/ 529 w 585"/>
                <a:gd name="T73" fmla="*/ 219 h 285"/>
                <a:gd name="T74" fmla="*/ 410 w 585"/>
                <a:gd name="T75" fmla="*/ 179 h 285"/>
                <a:gd name="T76" fmla="*/ 138 w 585"/>
                <a:gd name="T77" fmla="*/ 133 h 285"/>
                <a:gd name="T78" fmla="*/ 92 w 585"/>
                <a:gd name="T79" fmla="*/ 80 h 285"/>
                <a:gd name="T80" fmla="*/ 65 w 585"/>
                <a:gd name="T81" fmla="*/ 93 h 285"/>
                <a:gd name="T82" fmla="*/ 165 w 585"/>
                <a:gd name="T83" fmla="*/ 80 h 285"/>
                <a:gd name="T84" fmla="*/ 238 w 585"/>
                <a:gd name="T85" fmla="*/ 119 h 2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5"/>
                <a:gd name="T130" fmla="*/ 0 h 285"/>
                <a:gd name="T131" fmla="*/ 585 w 585"/>
                <a:gd name="T132" fmla="*/ 285 h 2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5" h="285">
                  <a:moveTo>
                    <a:pt x="132" y="146"/>
                  </a:moveTo>
                  <a:cubicBezTo>
                    <a:pt x="134" y="135"/>
                    <a:pt x="129" y="120"/>
                    <a:pt x="138" y="113"/>
                  </a:cubicBezTo>
                  <a:cubicBezTo>
                    <a:pt x="144" y="108"/>
                    <a:pt x="164" y="120"/>
                    <a:pt x="158" y="126"/>
                  </a:cubicBezTo>
                  <a:cubicBezTo>
                    <a:pt x="152" y="132"/>
                    <a:pt x="141" y="121"/>
                    <a:pt x="132" y="119"/>
                  </a:cubicBezTo>
                  <a:cubicBezTo>
                    <a:pt x="134" y="112"/>
                    <a:pt x="131" y="101"/>
                    <a:pt x="138" y="99"/>
                  </a:cubicBezTo>
                  <a:cubicBezTo>
                    <a:pt x="149" y="95"/>
                    <a:pt x="163" y="98"/>
                    <a:pt x="171" y="106"/>
                  </a:cubicBezTo>
                  <a:cubicBezTo>
                    <a:pt x="176" y="111"/>
                    <a:pt x="158" y="111"/>
                    <a:pt x="152" y="113"/>
                  </a:cubicBezTo>
                  <a:cubicBezTo>
                    <a:pt x="146" y="112"/>
                    <a:pt x="83" y="107"/>
                    <a:pt x="79" y="99"/>
                  </a:cubicBezTo>
                  <a:cubicBezTo>
                    <a:pt x="70" y="82"/>
                    <a:pt x="110" y="59"/>
                    <a:pt x="118" y="53"/>
                  </a:cubicBezTo>
                  <a:cubicBezTo>
                    <a:pt x="122" y="56"/>
                    <a:pt x="172" y="79"/>
                    <a:pt x="125" y="93"/>
                  </a:cubicBezTo>
                  <a:cubicBezTo>
                    <a:pt x="108" y="98"/>
                    <a:pt x="90" y="88"/>
                    <a:pt x="72" y="86"/>
                  </a:cubicBezTo>
                  <a:cubicBezTo>
                    <a:pt x="58" y="46"/>
                    <a:pt x="82" y="46"/>
                    <a:pt x="118" y="40"/>
                  </a:cubicBezTo>
                  <a:cubicBezTo>
                    <a:pt x="138" y="42"/>
                    <a:pt x="159" y="39"/>
                    <a:pt x="178" y="46"/>
                  </a:cubicBezTo>
                  <a:cubicBezTo>
                    <a:pt x="193" y="52"/>
                    <a:pt x="179" y="98"/>
                    <a:pt x="178" y="99"/>
                  </a:cubicBezTo>
                  <a:cubicBezTo>
                    <a:pt x="163" y="109"/>
                    <a:pt x="143" y="104"/>
                    <a:pt x="125" y="106"/>
                  </a:cubicBezTo>
                  <a:cubicBezTo>
                    <a:pt x="90" y="94"/>
                    <a:pt x="74" y="69"/>
                    <a:pt x="118" y="53"/>
                  </a:cubicBezTo>
                  <a:cubicBezTo>
                    <a:pt x="138" y="73"/>
                    <a:pt x="156" y="80"/>
                    <a:pt x="165" y="106"/>
                  </a:cubicBezTo>
                  <a:cubicBezTo>
                    <a:pt x="150" y="128"/>
                    <a:pt x="142" y="155"/>
                    <a:pt x="99" y="119"/>
                  </a:cubicBezTo>
                  <a:cubicBezTo>
                    <a:pt x="90" y="111"/>
                    <a:pt x="125" y="45"/>
                    <a:pt x="92" y="113"/>
                  </a:cubicBezTo>
                  <a:cubicBezTo>
                    <a:pt x="64" y="108"/>
                    <a:pt x="0" y="92"/>
                    <a:pt x="72" y="73"/>
                  </a:cubicBezTo>
                  <a:cubicBezTo>
                    <a:pt x="90" y="75"/>
                    <a:pt x="109" y="71"/>
                    <a:pt x="125" y="80"/>
                  </a:cubicBezTo>
                  <a:cubicBezTo>
                    <a:pt x="131" y="83"/>
                    <a:pt x="125" y="98"/>
                    <a:pt x="118" y="99"/>
                  </a:cubicBezTo>
                  <a:cubicBezTo>
                    <a:pt x="83" y="103"/>
                    <a:pt x="48" y="95"/>
                    <a:pt x="13" y="93"/>
                  </a:cubicBezTo>
                  <a:cubicBezTo>
                    <a:pt x="17" y="80"/>
                    <a:pt x="12" y="56"/>
                    <a:pt x="26" y="53"/>
                  </a:cubicBezTo>
                  <a:cubicBezTo>
                    <a:pt x="78" y="43"/>
                    <a:pt x="134" y="46"/>
                    <a:pt x="185" y="60"/>
                  </a:cubicBezTo>
                  <a:cubicBezTo>
                    <a:pt x="248" y="77"/>
                    <a:pt x="160" y="98"/>
                    <a:pt x="158" y="99"/>
                  </a:cubicBezTo>
                  <a:cubicBezTo>
                    <a:pt x="147" y="66"/>
                    <a:pt x="140" y="34"/>
                    <a:pt x="152" y="0"/>
                  </a:cubicBezTo>
                  <a:cubicBezTo>
                    <a:pt x="162" y="32"/>
                    <a:pt x="181" y="53"/>
                    <a:pt x="138" y="66"/>
                  </a:cubicBezTo>
                  <a:cubicBezTo>
                    <a:pt x="126" y="26"/>
                    <a:pt x="150" y="40"/>
                    <a:pt x="178" y="46"/>
                  </a:cubicBezTo>
                  <a:cubicBezTo>
                    <a:pt x="194" y="91"/>
                    <a:pt x="192" y="96"/>
                    <a:pt x="145" y="86"/>
                  </a:cubicBezTo>
                  <a:cubicBezTo>
                    <a:pt x="174" y="72"/>
                    <a:pt x="192" y="65"/>
                    <a:pt x="205" y="99"/>
                  </a:cubicBezTo>
                  <a:cubicBezTo>
                    <a:pt x="203" y="106"/>
                    <a:pt x="205" y="117"/>
                    <a:pt x="198" y="119"/>
                  </a:cubicBezTo>
                  <a:cubicBezTo>
                    <a:pt x="130" y="143"/>
                    <a:pt x="174" y="104"/>
                    <a:pt x="178" y="99"/>
                  </a:cubicBezTo>
                  <a:cubicBezTo>
                    <a:pt x="223" y="106"/>
                    <a:pt x="248" y="100"/>
                    <a:pt x="218" y="146"/>
                  </a:cubicBezTo>
                  <a:cubicBezTo>
                    <a:pt x="188" y="126"/>
                    <a:pt x="176" y="116"/>
                    <a:pt x="211" y="93"/>
                  </a:cubicBezTo>
                  <a:cubicBezTo>
                    <a:pt x="237" y="101"/>
                    <a:pt x="249" y="98"/>
                    <a:pt x="257" y="126"/>
                  </a:cubicBezTo>
                  <a:cubicBezTo>
                    <a:pt x="243" y="148"/>
                    <a:pt x="231" y="173"/>
                    <a:pt x="218" y="133"/>
                  </a:cubicBezTo>
                  <a:cubicBezTo>
                    <a:pt x="232" y="86"/>
                    <a:pt x="308" y="109"/>
                    <a:pt x="344" y="113"/>
                  </a:cubicBezTo>
                  <a:cubicBezTo>
                    <a:pt x="353" y="144"/>
                    <a:pt x="360" y="161"/>
                    <a:pt x="324" y="172"/>
                  </a:cubicBezTo>
                  <a:cubicBezTo>
                    <a:pt x="287" y="161"/>
                    <a:pt x="281" y="174"/>
                    <a:pt x="271" y="133"/>
                  </a:cubicBezTo>
                  <a:cubicBezTo>
                    <a:pt x="302" y="99"/>
                    <a:pt x="306" y="99"/>
                    <a:pt x="337" y="133"/>
                  </a:cubicBezTo>
                  <a:cubicBezTo>
                    <a:pt x="335" y="148"/>
                    <a:pt x="341" y="168"/>
                    <a:pt x="330" y="179"/>
                  </a:cubicBezTo>
                  <a:cubicBezTo>
                    <a:pt x="308" y="200"/>
                    <a:pt x="290" y="160"/>
                    <a:pt x="284" y="152"/>
                  </a:cubicBezTo>
                  <a:cubicBezTo>
                    <a:pt x="294" y="115"/>
                    <a:pt x="301" y="117"/>
                    <a:pt x="337" y="126"/>
                  </a:cubicBezTo>
                  <a:cubicBezTo>
                    <a:pt x="376" y="186"/>
                    <a:pt x="246" y="153"/>
                    <a:pt x="231" y="152"/>
                  </a:cubicBezTo>
                  <a:cubicBezTo>
                    <a:pt x="202" y="124"/>
                    <a:pt x="202" y="98"/>
                    <a:pt x="211" y="60"/>
                  </a:cubicBezTo>
                  <a:cubicBezTo>
                    <a:pt x="232" y="66"/>
                    <a:pt x="266" y="65"/>
                    <a:pt x="271" y="86"/>
                  </a:cubicBezTo>
                  <a:cubicBezTo>
                    <a:pt x="272" y="93"/>
                    <a:pt x="257" y="106"/>
                    <a:pt x="264" y="106"/>
                  </a:cubicBezTo>
                  <a:cubicBezTo>
                    <a:pt x="277" y="106"/>
                    <a:pt x="286" y="93"/>
                    <a:pt x="297" y="86"/>
                  </a:cubicBezTo>
                  <a:cubicBezTo>
                    <a:pt x="342" y="92"/>
                    <a:pt x="390" y="86"/>
                    <a:pt x="423" y="119"/>
                  </a:cubicBezTo>
                  <a:cubicBezTo>
                    <a:pt x="421" y="132"/>
                    <a:pt x="428" y="152"/>
                    <a:pt x="416" y="159"/>
                  </a:cubicBezTo>
                  <a:cubicBezTo>
                    <a:pt x="400" y="168"/>
                    <a:pt x="379" y="160"/>
                    <a:pt x="363" y="152"/>
                  </a:cubicBezTo>
                  <a:cubicBezTo>
                    <a:pt x="357" y="149"/>
                    <a:pt x="372" y="143"/>
                    <a:pt x="377" y="139"/>
                  </a:cubicBezTo>
                  <a:cubicBezTo>
                    <a:pt x="384" y="152"/>
                    <a:pt x="390" y="166"/>
                    <a:pt x="397" y="179"/>
                  </a:cubicBezTo>
                  <a:cubicBezTo>
                    <a:pt x="401" y="186"/>
                    <a:pt x="412" y="191"/>
                    <a:pt x="410" y="199"/>
                  </a:cubicBezTo>
                  <a:cubicBezTo>
                    <a:pt x="408" y="207"/>
                    <a:pt x="397" y="208"/>
                    <a:pt x="390" y="212"/>
                  </a:cubicBezTo>
                  <a:cubicBezTo>
                    <a:pt x="383" y="210"/>
                    <a:pt x="373" y="211"/>
                    <a:pt x="370" y="205"/>
                  </a:cubicBezTo>
                  <a:cubicBezTo>
                    <a:pt x="367" y="199"/>
                    <a:pt x="371" y="188"/>
                    <a:pt x="377" y="186"/>
                  </a:cubicBezTo>
                  <a:cubicBezTo>
                    <a:pt x="390" y="182"/>
                    <a:pt x="403" y="190"/>
                    <a:pt x="416" y="192"/>
                  </a:cubicBezTo>
                  <a:cubicBezTo>
                    <a:pt x="435" y="219"/>
                    <a:pt x="436" y="240"/>
                    <a:pt x="397" y="225"/>
                  </a:cubicBezTo>
                  <a:cubicBezTo>
                    <a:pt x="378" y="172"/>
                    <a:pt x="422" y="188"/>
                    <a:pt x="456" y="192"/>
                  </a:cubicBezTo>
                  <a:cubicBezTo>
                    <a:pt x="466" y="220"/>
                    <a:pt x="466" y="235"/>
                    <a:pt x="436" y="245"/>
                  </a:cubicBezTo>
                  <a:cubicBezTo>
                    <a:pt x="427" y="243"/>
                    <a:pt x="416" y="244"/>
                    <a:pt x="410" y="238"/>
                  </a:cubicBezTo>
                  <a:cubicBezTo>
                    <a:pt x="399" y="227"/>
                    <a:pt x="400" y="199"/>
                    <a:pt x="416" y="192"/>
                  </a:cubicBezTo>
                  <a:cubicBezTo>
                    <a:pt x="430" y="186"/>
                    <a:pt x="447" y="188"/>
                    <a:pt x="463" y="186"/>
                  </a:cubicBezTo>
                  <a:cubicBezTo>
                    <a:pt x="505" y="191"/>
                    <a:pt x="527" y="189"/>
                    <a:pt x="555" y="219"/>
                  </a:cubicBezTo>
                  <a:cubicBezTo>
                    <a:pt x="542" y="275"/>
                    <a:pt x="501" y="250"/>
                    <a:pt x="443" y="245"/>
                  </a:cubicBezTo>
                  <a:cubicBezTo>
                    <a:pt x="431" y="211"/>
                    <a:pt x="421" y="182"/>
                    <a:pt x="449" y="152"/>
                  </a:cubicBezTo>
                  <a:cubicBezTo>
                    <a:pt x="487" y="162"/>
                    <a:pt x="493" y="152"/>
                    <a:pt x="502" y="192"/>
                  </a:cubicBezTo>
                  <a:cubicBezTo>
                    <a:pt x="500" y="207"/>
                    <a:pt x="508" y="228"/>
                    <a:pt x="496" y="238"/>
                  </a:cubicBezTo>
                  <a:cubicBezTo>
                    <a:pt x="463" y="266"/>
                    <a:pt x="449" y="218"/>
                    <a:pt x="443" y="205"/>
                  </a:cubicBezTo>
                  <a:cubicBezTo>
                    <a:pt x="451" y="142"/>
                    <a:pt x="443" y="56"/>
                    <a:pt x="489" y="126"/>
                  </a:cubicBezTo>
                  <a:cubicBezTo>
                    <a:pt x="487" y="133"/>
                    <a:pt x="490" y="145"/>
                    <a:pt x="483" y="146"/>
                  </a:cubicBezTo>
                  <a:cubicBezTo>
                    <a:pt x="417" y="157"/>
                    <a:pt x="406" y="145"/>
                    <a:pt x="390" y="99"/>
                  </a:cubicBezTo>
                  <a:cubicBezTo>
                    <a:pt x="443" y="87"/>
                    <a:pt x="439" y="87"/>
                    <a:pt x="456" y="139"/>
                  </a:cubicBezTo>
                  <a:cubicBezTo>
                    <a:pt x="435" y="172"/>
                    <a:pt x="410" y="173"/>
                    <a:pt x="397" y="133"/>
                  </a:cubicBezTo>
                  <a:cubicBezTo>
                    <a:pt x="406" y="91"/>
                    <a:pt x="409" y="86"/>
                    <a:pt x="449" y="106"/>
                  </a:cubicBezTo>
                  <a:cubicBezTo>
                    <a:pt x="447" y="117"/>
                    <a:pt x="452" y="132"/>
                    <a:pt x="443" y="139"/>
                  </a:cubicBezTo>
                  <a:cubicBezTo>
                    <a:pt x="418" y="160"/>
                    <a:pt x="412" y="121"/>
                    <a:pt x="410" y="113"/>
                  </a:cubicBezTo>
                  <a:cubicBezTo>
                    <a:pt x="444" y="61"/>
                    <a:pt x="517" y="97"/>
                    <a:pt x="569" y="106"/>
                  </a:cubicBezTo>
                  <a:cubicBezTo>
                    <a:pt x="567" y="117"/>
                    <a:pt x="573" y="135"/>
                    <a:pt x="562" y="139"/>
                  </a:cubicBezTo>
                  <a:cubicBezTo>
                    <a:pt x="541" y="147"/>
                    <a:pt x="517" y="140"/>
                    <a:pt x="496" y="133"/>
                  </a:cubicBezTo>
                  <a:cubicBezTo>
                    <a:pt x="488" y="131"/>
                    <a:pt x="487" y="120"/>
                    <a:pt x="483" y="113"/>
                  </a:cubicBezTo>
                  <a:cubicBezTo>
                    <a:pt x="480" y="107"/>
                    <a:pt x="469" y="93"/>
                    <a:pt x="476" y="93"/>
                  </a:cubicBezTo>
                  <a:cubicBezTo>
                    <a:pt x="484" y="93"/>
                    <a:pt x="485" y="106"/>
                    <a:pt x="489" y="113"/>
                  </a:cubicBezTo>
                  <a:cubicBezTo>
                    <a:pt x="480" y="120"/>
                    <a:pt x="474" y="133"/>
                    <a:pt x="463" y="133"/>
                  </a:cubicBezTo>
                  <a:cubicBezTo>
                    <a:pt x="427" y="135"/>
                    <a:pt x="392" y="128"/>
                    <a:pt x="357" y="119"/>
                  </a:cubicBezTo>
                  <a:cubicBezTo>
                    <a:pt x="348" y="117"/>
                    <a:pt x="374" y="115"/>
                    <a:pt x="383" y="113"/>
                  </a:cubicBezTo>
                  <a:cubicBezTo>
                    <a:pt x="370" y="147"/>
                    <a:pt x="362" y="165"/>
                    <a:pt x="324" y="152"/>
                  </a:cubicBezTo>
                  <a:cubicBezTo>
                    <a:pt x="371" y="145"/>
                    <a:pt x="433" y="127"/>
                    <a:pt x="469" y="166"/>
                  </a:cubicBezTo>
                  <a:cubicBezTo>
                    <a:pt x="479" y="195"/>
                    <a:pt x="471" y="202"/>
                    <a:pt x="443" y="212"/>
                  </a:cubicBezTo>
                  <a:cubicBezTo>
                    <a:pt x="430" y="176"/>
                    <a:pt x="451" y="173"/>
                    <a:pt x="463" y="205"/>
                  </a:cubicBezTo>
                  <a:cubicBezTo>
                    <a:pt x="458" y="210"/>
                    <a:pt x="456" y="219"/>
                    <a:pt x="449" y="219"/>
                  </a:cubicBezTo>
                  <a:cubicBezTo>
                    <a:pt x="431" y="219"/>
                    <a:pt x="397" y="205"/>
                    <a:pt x="397" y="205"/>
                  </a:cubicBezTo>
                  <a:cubicBezTo>
                    <a:pt x="399" y="199"/>
                    <a:pt x="397" y="189"/>
                    <a:pt x="403" y="186"/>
                  </a:cubicBezTo>
                  <a:cubicBezTo>
                    <a:pt x="409" y="183"/>
                    <a:pt x="423" y="185"/>
                    <a:pt x="423" y="192"/>
                  </a:cubicBezTo>
                  <a:cubicBezTo>
                    <a:pt x="423" y="200"/>
                    <a:pt x="410" y="201"/>
                    <a:pt x="403" y="205"/>
                  </a:cubicBezTo>
                  <a:cubicBezTo>
                    <a:pt x="396" y="201"/>
                    <a:pt x="384" y="200"/>
                    <a:pt x="383" y="192"/>
                  </a:cubicBezTo>
                  <a:cubicBezTo>
                    <a:pt x="382" y="184"/>
                    <a:pt x="389" y="173"/>
                    <a:pt x="397" y="172"/>
                  </a:cubicBezTo>
                  <a:cubicBezTo>
                    <a:pt x="414" y="171"/>
                    <a:pt x="459" y="185"/>
                    <a:pt x="483" y="192"/>
                  </a:cubicBezTo>
                  <a:cubicBezTo>
                    <a:pt x="481" y="201"/>
                    <a:pt x="485" y="216"/>
                    <a:pt x="476" y="219"/>
                  </a:cubicBezTo>
                  <a:cubicBezTo>
                    <a:pt x="468" y="222"/>
                    <a:pt x="455" y="200"/>
                    <a:pt x="463" y="199"/>
                  </a:cubicBezTo>
                  <a:cubicBezTo>
                    <a:pt x="496" y="196"/>
                    <a:pt x="529" y="208"/>
                    <a:pt x="562" y="212"/>
                  </a:cubicBezTo>
                  <a:cubicBezTo>
                    <a:pt x="578" y="236"/>
                    <a:pt x="585" y="244"/>
                    <a:pt x="575" y="272"/>
                  </a:cubicBezTo>
                  <a:cubicBezTo>
                    <a:pt x="568" y="265"/>
                    <a:pt x="515" y="210"/>
                    <a:pt x="569" y="245"/>
                  </a:cubicBezTo>
                  <a:cubicBezTo>
                    <a:pt x="567" y="254"/>
                    <a:pt x="570" y="268"/>
                    <a:pt x="562" y="272"/>
                  </a:cubicBezTo>
                  <a:cubicBezTo>
                    <a:pt x="535" y="285"/>
                    <a:pt x="525" y="259"/>
                    <a:pt x="516" y="245"/>
                  </a:cubicBezTo>
                  <a:cubicBezTo>
                    <a:pt x="507" y="185"/>
                    <a:pt x="492" y="175"/>
                    <a:pt x="555" y="186"/>
                  </a:cubicBezTo>
                  <a:cubicBezTo>
                    <a:pt x="550" y="233"/>
                    <a:pt x="558" y="264"/>
                    <a:pt x="509" y="232"/>
                  </a:cubicBezTo>
                  <a:cubicBezTo>
                    <a:pt x="513" y="221"/>
                    <a:pt x="512" y="205"/>
                    <a:pt x="522" y="199"/>
                  </a:cubicBezTo>
                  <a:cubicBezTo>
                    <a:pt x="528" y="195"/>
                    <a:pt x="532" y="212"/>
                    <a:pt x="529" y="219"/>
                  </a:cubicBezTo>
                  <a:cubicBezTo>
                    <a:pt x="526" y="226"/>
                    <a:pt x="516" y="228"/>
                    <a:pt x="509" y="232"/>
                  </a:cubicBezTo>
                  <a:cubicBezTo>
                    <a:pt x="468" y="227"/>
                    <a:pt x="439" y="233"/>
                    <a:pt x="416" y="199"/>
                  </a:cubicBezTo>
                  <a:cubicBezTo>
                    <a:pt x="414" y="192"/>
                    <a:pt x="417" y="180"/>
                    <a:pt x="410" y="179"/>
                  </a:cubicBezTo>
                  <a:cubicBezTo>
                    <a:pt x="390" y="177"/>
                    <a:pt x="370" y="191"/>
                    <a:pt x="350" y="192"/>
                  </a:cubicBezTo>
                  <a:cubicBezTo>
                    <a:pt x="304" y="195"/>
                    <a:pt x="250" y="180"/>
                    <a:pt x="205" y="172"/>
                  </a:cubicBezTo>
                  <a:cubicBezTo>
                    <a:pt x="184" y="152"/>
                    <a:pt x="166" y="144"/>
                    <a:pt x="138" y="133"/>
                  </a:cubicBezTo>
                  <a:cubicBezTo>
                    <a:pt x="134" y="126"/>
                    <a:pt x="132" y="116"/>
                    <a:pt x="125" y="113"/>
                  </a:cubicBezTo>
                  <a:cubicBezTo>
                    <a:pt x="111" y="107"/>
                    <a:pt x="79" y="106"/>
                    <a:pt x="79" y="106"/>
                  </a:cubicBezTo>
                  <a:cubicBezTo>
                    <a:pt x="74" y="91"/>
                    <a:pt x="57" y="26"/>
                    <a:pt x="92" y="80"/>
                  </a:cubicBezTo>
                  <a:cubicBezTo>
                    <a:pt x="78" y="119"/>
                    <a:pt x="62" y="101"/>
                    <a:pt x="52" y="73"/>
                  </a:cubicBezTo>
                  <a:cubicBezTo>
                    <a:pt x="76" y="37"/>
                    <a:pt x="77" y="61"/>
                    <a:pt x="112" y="73"/>
                  </a:cubicBezTo>
                  <a:cubicBezTo>
                    <a:pt x="102" y="101"/>
                    <a:pt x="93" y="101"/>
                    <a:pt x="65" y="93"/>
                  </a:cubicBezTo>
                  <a:cubicBezTo>
                    <a:pt x="50" y="44"/>
                    <a:pt x="92" y="62"/>
                    <a:pt x="125" y="66"/>
                  </a:cubicBezTo>
                  <a:cubicBezTo>
                    <a:pt x="127" y="73"/>
                    <a:pt x="125" y="84"/>
                    <a:pt x="132" y="86"/>
                  </a:cubicBezTo>
                  <a:cubicBezTo>
                    <a:pt x="143" y="90"/>
                    <a:pt x="154" y="80"/>
                    <a:pt x="165" y="80"/>
                  </a:cubicBezTo>
                  <a:cubicBezTo>
                    <a:pt x="183" y="80"/>
                    <a:pt x="200" y="84"/>
                    <a:pt x="218" y="86"/>
                  </a:cubicBezTo>
                  <a:cubicBezTo>
                    <a:pt x="227" y="90"/>
                    <a:pt x="239" y="91"/>
                    <a:pt x="244" y="99"/>
                  </a:cubicBezTo>
                  <a:cubicBezTo>
                    <a:pt x="248" y="105"/>
                    <a:pt x="244" y="116"/>
                    <a:pt x="238" y="119"/>
                  </a:cubicBezTo>
                  <a:cubicBezTo>
                    <a:pt x="232" y="122"/>
                    <a:pt x="225" y="115"/>
                    <a:pt x="218" y="113"/>
                  </a:cubicBezTo>
                  <a:cubicBezTo>
                    <a:pt x="203" y="69"/>
                    <a:pt x="218" y="108"/>
                    <a:pt x="231" y="119"/>
                  </a:cubicBezTo>
                </a:path>
              </a:pathLst>
            </a:custGeom>
            <a:solidFill>
              <a:srgbClr val="FF3300"/>
            </a:solidFill>
            <a:ln w="9525">
              <a:solidFill>
                <a:srgbClr val="FF3300"/>
              </a:solidFill>
              <a:round/>
              <a:headEnd/>
              <a:tailEnd/>
            </a:ln>
          </p:spPr>
          <p:txBody>
            <a:bodyPr/>
            <a:lstStyle/>
            <a:p>
              <a:pPr eaLnBrk="0" hangingPunct="0"/>
              <a:endParaRPr lang="ja-JP" altLang="en-US" sz="2400">
                <a:solidFill>
                  <a:srgbClr val="000000"/>
                </a:solidFill>
                <a:latin typeface="Times" panose="02020603050405020304" pitchFamily="18" charset="0"/>
              </a:endParaRPr>
            </a:p>
          </p:txBody>
        </p:sp>
      </p:grpSp>
      <p:sp>
        <p:nvSpPr>
          <p:cNvPr id="187397" name="Text Box 9"/>
          <p:cNvSpPr txBox="1">
            <a:spLocks noChangeArrowheads="1"/>
          </p:cNvSpPr>
          <p:nvPr/>
        </p:nvSpPr>
        <p:spPr bwMode="auto">
          <a:xfrm>
            <a:off x="3708400" y="1614488"/>
            <a:ext cx="4800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50000"/>
              </a:spcBef>
              <a:buFontTx/>
              <a:buNone/>
            </a:pPr>
            <a:r>
              <a:rPr lang="ja-JP" altLang="en-US" sz="2800">
                <a:solidFill>
                  <a:srgbClr val="FF3300"/>
                </a:solidFill>
                <a:latin typeface="Times New Roman" panose="02020603050405020304" pitchFamily="18" charset="0"/>
                <a:ea typeface="ＭＳ Ｐゴシック" panose="020B0600070205080204" pitchFamily="50" charset="-128"/>
              </a:rPr>
              <a:t>気道を閉塞させる。誤嚥する。</a:t>
            </a:r>
          </a:p>
        </p:txBody>
      </p:sp>
      <p:sp>
        <p:nvSpPr>
          <p:cNvPr id="187398" name="Freeform 10"/>
          <p:cNvSpPr>
            <a:spLocks/>
          </p:cNvSpPr>
          <p:nvPr/>
        </p:nvSpPr>
        <p:spPr bwMode="auto">
          <a:xfrm>
            <a:off x="2700338" y="5445125"/>
            <a:ext cx="109537" cy="584200"/>
          </a:xfrm>
          <a:custGeom>
            <a:avLst/>
            <a:gdLst>
              <a:gd name="T0" fmla="*/ 2147483646 w 50"/>
              <a:gd name="T1" fmla="*/ 0 h 368"/>
              <a:gd name="T2" fmla="*/ 2147483646 w 50"/>
              <a:gd name="T3" fmla="*/ 2147483646 h 368"/>
              <a:gd name="T4" fmla="*/ 0 60000 65536"/>
              <a:gd name="T5" fmla="*/ 0 60000 65536"/>
              <a:gd name="T6" fmla="*/ 0 w 50"/>
              <a:gd name="T7" fmla="*/ 0 h 368"/>
              <a:gd name="T8" fmla="*/ 50 w 50"/>
              <a:gd name="T9" fmla="*/ 368 h 368"/>
            </a:gdLst>
            <a:ahLst/>
            <a:cxnLst>
              <a:cxn ang="T4">
                <a:pos x="T0" y="T1"/>
              </a:cxn>
              <a:cxn ang="T5">
                <a:pos x="T2" y="T3"/>
              </a:cxn>
            </a:cxnLst>
            <a:rect l="T6" t="T7" r="T8" b="T9"/>
            <a:pathLst>
              <a:path w="50" h="368">
                <a:moveTo>
                  <a:pt x="50" y="0"/>
                </a:moveTo>
                <a:cubicBezTo>
                  <a:pt x="0" y="149"/>
                  <a:pt x="22" y="124"/>
                  <a:pt x="22" y="368"/>
                </a:cubicBezTo>
              </a:path>
            </a:pathLst>
          </a:custGeom>
          <a:noFill/>
          <a:ln w="28575" cmpd="sng">
            <a:solidFill>
              <a:srgbClr val="FF33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187399" name="Freeform 11"/>
          <p:cNvSpPr>
            <a:spLocks/>
          </p:cNvSpPr>
          <p:nvPr/>
        </p:nvSpPr>
        <p:spPr bwMode="auto">
          <a:xfrm>
            <a:off x="4729163" y="4833938"/>
            <a:ext cx="825500" cy="241300"/>
          </a:xfrm>
          <a:custGeom>
            <a:avLst/>
            <a:gdLst>
              <a:gd name="T0" fmla="*/ 2147483646 w 520"/>
              <a:gd name="T1" fmla="*/ 2147483646 h 152"/>
              <a:gd name="T2" fmla="*/ 2147483646 w 520"/>
              <a:gd name="T3" fmla="*/ 2147483646 h 152"/>
              <a:gd name="T4" fmla="*/ 2147483646 w 520"/>
              <a:gd name="T5" fmla="*/ 2147483646 h 152"/>
              <a:gd name="T6" fmla="*/ 2147483646 w 520"/>
              <a:gd name="T7" fmla="*/ 0 h 152"/>
              <a:gd name="T8" fmla="*/ 0 w 520"/>
              <a:gd name="T9" fmla="*/ 2147483646 h 152"/>
              <a:gd name="T10" fmla="*/ 0 60000 65536"/>
              <a:gd name="T11" fmla="*/ 0 60000 65536"/>
              <a:gd name="T12" fmla="*/ 0 60000 65536"/>
              <a:gd name="T13" fmla="*/ 0 60000 65536"/>
              <a:gd name="T14" fmla="*/ 0 60000 65536"/>
              <a:gd name="T15" fmla="*/ 0 w 520"/>
              <a:gd name="T16" fmla="*/ 0 h 152"/>
              <a:gd name="T17" fmla="*/ 520 w 520"/>
              <a:gd name="T18" fmla="*/ 152 h 152"/>
            </a:gdLst>
            <a:ahLst/>
            <a:cxnLst>
              <a:cxn ang="T10">
                <a:pos x="T0" y="T1"/>
              </a:cxn>
              <a:cxn ang="T11">
                <a:pos x="T2" y="T3"/>
              </a:cxn>
              <a:cxn ang="T12">
                <a:pos x="T4" y="T5"/>
              </a:cxn>
              <a:cxn ang="T13">
                <a:pos x="T6" y="T7"/>
              </a:cxn>
              <a:cxn ang="T14">
                <a:pos x="T8" y="T9"/>
              </a:cxn>
            </a:cxnLst>
            <a:rect l="T15" t="T16" r="T17" b="T18"/>
            <a:pathLst>
              <a:path w="520" h="152">
                <a:moveTo>
                  <a:pt x="520" y="152"/>
                </a:moveTo>
                <a:cubicBezTo>
                  <a:pt x="515" y="138"/>
                  <a:pt x="518" y="119"/>
                  <a:pt x="506" y="111"/>
                </a:cubicBezTo>
                <a:cubicBezTo>
                  <a:pt x="451" y="73"/>
                  <a:pt x="404" y="48"/>
                  <a:pt x="340" y="27"/>
                </a:cubicBezTo>
                <a:cubicBezTo>
                  <a:pt x="289" y="10"/>
                  <a:pt x="226" y="13"/>
                  <a:pt x="173" y="0"/>
                </a:cubicBezTo>
                <a:cubicBezTo>
                  <a:pt x="19" y="7"/>
                  <a:pt x="76" y="7"/>
                  <a:pt x="0" y="7"/>
                </a:cubicBezTo>
              </a:path>
            </a:pathLst>
          </a:custGeom>
          <a:noFill/>
          <a:ln w="38100" cmpd="sng">
            <a:solidFill>
              <a:srgbClr val="FF3300"/>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12"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C25</a:t>
            </a:r>
            <a:endParaRPr lang="ja-JP" altLang="en-US" dirty="0"/>
          </a:p>
        </p:txBody>
      </p:sp>
    </p:spTree>
    <p:extLst>
      <p:ext uri="{BB962C8B-B14F-4D97-AF65-F5344CB8AC3E}">
        <p14:creationId xmlns:p14="http://schemas.microsoft.com/office/powerpoint/2010/main" val="2067324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95536" y="44624"/>
            <a:ext cx="8280920" cy="2736304"/>
          </a:xfrm>
          <a:prstGeom prst="rect">
            <a:avLst/>
          </a:prstGeom>
          <a:noFill/>
        </p:spPr>
        <p:txBody>
          <a:bodyPr wrap="square" rtlCol="0">
            <a:spAutoFit/>
          </a:bodyPr>
          <a:lstStyle/>
          <a:p>
            <a:r>
              <a:rPr lang="ja-JP" altLang="ja-JP" sz="2400" dirty="0">
                <a:solidFill>
                  <a:srgbClr val="0000FF"/>
                </a:solidFill>
              </a:rPr>
              <a:t>重症心身障害児等の身体を動かすときの</a:t>
            </a:r>
            <a:r>
              <a:rPr lang="ja-JP" altLang="ja-JP" sz="2400" dirty="0" smtClean="0">
                <a:solidFill>
                  <a:srgbClr val="0000FF"/>
                </a:solidFill>
              </a:rPr>
              <a:t>基本</a:t>
            </a:r>
            <a:endParaRPr lang="ja-JP" altLang="ja-JP" sz="2400" dirty="0">
              <a:solidFill>
                <a:srgbClr val="0000FF"/>
              </a:solidFill>
            </a:endParaRPr>
          </a:p>
          <a:p>
            <a:pPr marL="365125" indent="-365125"/>
            <a:r>
              <a:rPr lang="ja-JP" altLang="ja-JP" sz="2400" dirty="0" smtClean="0"/>
              <a:t>１</a:t>
            </a:r>
            <a:r>
              <a:rPr lang="ja-JP" altLang="en-US" sz="2400" dirty="0" smtClean="0"/>
              <a:t>．</a:t>
            </a:r>
            <a:r>
              <a:rPr lang="ja-JP" altLang="ja-JP" sz="2400" dirty="0" smtClean="0"/>
              <a:t>触れたり</a:t>
            </a:r>
            <a:r>
              <a:rPr lang="ja-JP" altLang="ja-JP" sz="2400" dirty="0"/>
              <a:t>、動かすことでどのような反応を示すか手で</a:t>
            </a:r>
            <a:r>
              <a:rPr lang="ja-JP" altLang="ja-JP" sz="2400" dirty="0" smtClean="0"/>
              <a:t>感じな</a:t>
            </a:r>
            <a:r>
              <a:rPr lang="ja-JP" altLang="en-US" sz="2400" dirty="0" smtClean="0"/>
              <a:t>　</a:t>
            </a:r>
            <a:r>
              <a:rPr lang="ja-JP" altLang="ja-JP" sz="2400" dirty="0" smtClean="0"/>
              <a:t>が</a:t>
            </a:r>
            <a:r>
              <a:rPr lang="ja-JP" altLang="ja-JP" sz="2400" dirty="0"/>
              <a:t>らケア</a:t>
            </a:r>
            <a:r>
              <a:rPr lang="ja-JP" altLang="ja-JP" sz="2400" dirty="0" smtClean="0"/>
              <a:t>する</a:t>
            </a:r>
            <a:endParaRPr lang="ja-JP" altLang="ja-JP" sz="2400" dirty="0"/>
          </a:p>
          <a:p>
            <a:pPr marL="365125" indent="-365125"/>
            <a:r>
              <a:rPr lang="ja-JP" altLang="ja-JP" sz="2400" dirty="0" smtClean="0"/>
              <a:t>２</a:t>
            </a:r>
            <a:r>
              <a:rPr lang="ja-JP" altLang="en-US" sz="2400" dirty="0" smtClean="0"/>
              <a:t>．</a:t>
            </a:r>
            <a:r>
              <a:rPr lang="ja-JP" altLang="ja-JP" sz="2400" dirty="0" smtClean="0"/>
              <a:t>わずか</a:t>
            </a:r>
            <a:r>
              <a:rPr lang="ja-JP" altLang="ja-JP" sz="2400" dirty="0"/>
              <a:t>でも自力で動くことで自分の身体を感じる機会になることを意識する。</a:t>
            </a:r>
          </a:p>
          <a:p>
            <a:pPr marL="365125" indent="-365125"/>
            <a:r>
              <a:rPr lang="ja-JP" altLang="ja-JP" sz="2400" dirty="0" smtClean="0"/>
              <a:t>３</a:t>
            </a:r>
            <a:r>
              <a:rPr lang="ja-JP" altLang="en-US" sz="2400" dirty="0" smtClean="0"/>
              <a:t>．これらの</a:t>
            </a:r>
            <a:r>
              <a:rPr lang="ja-JP" altLang="ja-JP" sz="2400" dirty="0" smtClean="0"/>
              <a:t>１、２</a:t>
            </a:r>
            <a:r>
              <a:rPr lang="ja-JP" altLang="en-US" sz="2400" dirty="0" smtClean="0"/>
              <a:t> </a:t>
            </a:r>
            <a:r>
              <a:rPr lang="ja-JP" altLang="ja-JP" sz="2400" dirty="0" smtClean="0"/>
              <a:t>を</a:t>
            </a:r>
            <a:r>
              <a:rPr lang="ja-JP" altLang="ja-JP" sz="2400" dirty="0"/>
              <a:t>共有することで、身体を通してのコミュニケーションが成立する大事な場面であることを認識する。</a:t>
            </a:r>
          </a:p>
        </p:txBody>
      </p:sp>
      <p:sp>
        <p:nvSpPr>
          <p:cNvPr id="4" name="テキスト ボックス 3"/>
          <p:cNvSpPr txBox="1"/>
          <p:nvPr/>
        </p:nvSpPr>
        <p:spPr>
          <a:xfrm>
            <a:off x="323528" y="2696132"/>
            <a:ext cx="8640960" cy="2000548"/>
          </a:xfrm>
          <a:prstGeom prst="rect">
            <a:avLst/>
          </a:prstGeom>
          <a:noFill/>
        </p:spPr>
        <p:txBody>
          <a:bodyPr wrap="square" rtlCol="0">
            <a:spAutoFit/>
          </a:bodyPr>
          <a:lstStyle/>
          <a:p>
            <a:r>
              <a:rPr lang="ja-JP" altLang="ja-JP" sz="2400" dirty="0" smtClean="0">
                <a:solidFill>
                  <a:srgbClr val="0000FF"/>
                </a:solidFill>
              </a:rPr>
              <a:t>起こ</a:t>
            </a:r>
            <a:r>
              <a:rPr lang="ja-JP" altLang="en-US" sz="2400" dirty="0" smtClean="0">
                <a:solidFill>
                  <a:srgbClr val="0000FF"/>
                </a:solidFill>
              </a:rPr>
              <a:t>り得るリスク</a:t>
            </a:r>
            <a:endParaRPr lang="en-US" altLang="ja-JP" sz="2400" dirty="0">
              <a:solidFill>
                <a:srgbClr val="0000FF"/>
              </a:solidFill>
            </a:endParaRPr>
          </a:p>
          <a:p>
            <a:pPr marL="358775" indent="-358775"/>
            <a:r>
              <a:rPr lang="ja-JP" altLang="ja-JP" sz="2400" dirty="0" smtClean="0"/>
              <a:t>１</a:t>
            </a:r>
            <a:r>
              <a:rPr lang="ja-JP" altLang="en-US" sz="2400" dirty="0" smtClean="0"/>
              <a:t>．</a:t>
            </a:r>
            <a:r>
              <a:rPr lang="ja-JP" altLang="ja-JP" sz="2400" dirty="0" smtClean="0"/>
              <a:t>変形</a:t>
            </a:r>
            <a:r>
              <a:rPr lang="ja-JP" altLang="ja-JP" sz="2400" dirty="0"/>
              <a:t>、拘縮しているところを無理やり動かすと、身体にストレス</a:t>
            </a:r>
            <a:r>
              <a:rPr lang="ja-JP" altLang="ja-JP" sz="2400" dirty="0" smtClean="0"/>
              <a:t>がかかり</a:t>
            </a:r>
            <a:r>
              <a:rPr lang="ja-JP" altLang="ja-JP" sz="2400" dirty="0"/>
              <a:t>変形、拘縮が進行する可能性がある</a:t>
            </a:r>
            <a:r>
              <a:rPr lang="ja-JP" altLang="ja-JP" sz="2400" dirty="0" smtClean="0"/>
              <a:t>、</a:t>
            </a:r>
            <a:endParaRPr lang="en-US" altLang="ja-JP" sz="2400" dirty="0" smtClean="0"/>
          </a:p>
          <a:p>
            <a:pPr marL="358775" indent="-358775"/>
            <a:r>
              <a:rPr lang="ja-JP" altLang="ja-JP" sz="2400" dirty="0" smtClean="0"/>
              <a:t>２</a:t>
            </a:r>
            <a:r>
              <a:rPr lang="ja-JP" altLang="en-US" sz="2400" dirty="0" smtClean="0"/>
              <a:t>．</a:t>
            </a:r>
            <a:r>
              <a:rPr lang="ja-JP" altLang="ja-JP" sz="2400" dirty="0" smtClean="0"/>
              <a:t>臥床</a:t>
            </a:r>
            <a:r>
              <a:rPr lang="ja-JP" altLang="ja-JP" sz="2400" dirty="0"/>
              <a:t>が長いと廃用性の問題で骨粗しょう症となっているため、骨折のリスクがある</a:t>
            </a:r>
            <a:endParaRPr kumimoji="1" lang="ja-JP" altLang="en-US" sz="2400" dirty="0"/>
          </a:p>
        </p:txBody>
      </p:sp>
      <p:sp>
        <p:nvSpPr>
          <p:cNvPr id="6" name="テキスト ボックス 5"/>
          <p:cNvSpPr txBox="1"/>
          <p:nvPr/>
        </p:nvSpPr>
        <p:spPr>
          <a:xfrm>
            <a:off x="251520" y="4797152"/>
            <a:ext cx="8852994" cy="1569660"/>
          </a:xfrm>
          <a:prstGeom prst="rect">
            <a:avLst/>
          </a:prstGeom>
          <a:noFill/>
        </p:spPr>
        <p:txBody>
          <a:bodyPr wrap="square" rtlCol="0">
            <a:spAutoFit/>
          </a:bodyPr>
          <a:lstStyle/>
          <a:p>
            <a:r>
              <a:rPr lang="ja-JP" altLang="ja-JP" sz="2400" dirty="0">
                <a:solidFill>
                  <a:srgbClr val="0000FF"/>
                </a:solidFill>
              </a:rPr>
              <a:t>身体を動かすケアのポイント</a:t>
            </a:r>
          </a:p>
          <a:p>
            <a:pPr lvl="0"/>
            <a:r>
              <a:rPr lang="ja-JP" altLang="en-US" sz="2400" dirty="0" smtClean="0"/>
              <a:t>１．</a:t>
            </a:r>
            <a:r>
              <a:rPr lang="ja-JP" altLang="ja-JP" sz="2400" dirty="0" smtClean="0"/>
              <a:t>視界</a:t>
            </a:r>
            <a:r>
              <a:rPr lang="ja-JP" altLang="ja-JP" sz="2400" dirty="0"/>
              <a:t>に入ってから声掛け</a:t>
            </a:r>
            <a:r>
              <a:rPr lang="ja-JP" altLang="ja-JP" sz="2400" dirty="0" smtClean="0"/>
              <a:t>する</a:t>
            </a:r>
            <a:r>
              <a:rPr lang="ja-JP" altLang="en-US" sz="2400" dirty="0" smtClean="0"/>
              <a:t>　　２．</a:t>
            </a:r>
            <a:r>
              <a:rPr lang="ja-JP" altLang="ja-JP" sz="2400" dirty="0" smtClean="0"/>
              <a:t>手</a:t>
            </a:r>
            <a:r>
              <a:rPr lang="ja-JP" altLang="ja-JP" sz="2400" dirty="0"/>
              <a:t>掌全体で触れる</a:t>
            </a:r>
          </a:p>
          <a:p>
            <a:pPr lvl="0"/>
            <a:r>
              <a:rPr lang="ja-JP" altLang="en-US" sz="2400" dirty="0" smtClean="0"/>
              <a:t>３．</a:t>
            </a:r>
            <a:r>
              <a:rPr lang="ja-JP" altLang="ja-JP" sz="2400" dirty="0" smtClean="0"/>
              <a:t>ゆっくり</a:t>
            </a:r>
            <a:r>
              <a:rPr lang="ja-JP" altLang="ja-JP" sz="2400" dirty="0"/>
              <a:t>と最小の力で</a:t>
            </a:r>
            <a:r>
              <a:rPr lang="ja-JP" altLang="ja-JP" sz="2400" dirty="0" smtClean="0"/>
              <a:t>動かす</a:t>
            </a:r>
            <a:r>
              <a:rPr lang="ja-JP" altLang="en-US" sz="2400" dirty="0" smtClean="0"/>
              <a:t>　　  ４．</a:t>
            </a:r>
            <a:r>
              <a:rPr lang="ja-JP" altLang="ja-JP" sz="2400" dirty="0" smtClean="0"/>
              <a:t>動かす</a:t>
            </a:r>
            <a:r>
              <a:rPr lang="ja-JP" altLang="ja-JP" sz="2400" dirty="0"/>
              <a:t>関節の近くを支える</a:t>
            </a:r>
          </a:p>
          <a:p>
            <a:pPr lvl="0"/>
            <a:r>
              <a:rPr lang="ja-JP" altLang="en-US" sz="2400" dirty="0" smtClean="0"/>
              <a:t>５．</a:t>
            </a:r>
            <a:r>
              <a:rPr lang="ja-JP" altLang="ja-JP" sz="2400" dirty="0" smtClean="0"/>
              <a:t>関節</a:t>
            </a:r>
            <a:r>
              <a:rPr lang="ja-JP" altLang="ja-JP" sz="2400" dirty="0"/>
              <a:t>の動く範囲を確認する</a:t>
            </a:r>
          </a:p>
        </p:txBody>
      </p:sp>
      <p:sp>
        <p:nvSpPr>
          <p:cNvPr id="7" name="テキスト ボックス 1"/>
          <p:cNvSpPr txBox="1">
            <a:spLocks noChangeArrowheads="1"/>
          </p:cNvSpPr>
          <p:nvPr/>
        </p:nvSpPr>
        <p:spPr bwMode="auto">
          <a:xfrm>
            <a:off x="7740352" y="6182146"/>
            <a:ext cx="521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dirty="0" smtClean="0"/>
              <a:t>Ｂ１</a:t>
            </a:r>
            <a:endParaRPr lang="ja-JP" altLang="en-US" dirty="0"/>
          </a:p>
        </p:txBody>
      </p:sp>
    </p:spTree>
    <p:extLst>
      <p:ext uri="{BB962C8B-B14F-4D97-AF65-F5344CB8AC3E}">
        <p14:creationId xmlns:p14="http://schemas.microsoft.com/office/powerpoint/2010/main" val="13706678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2"/>
          <p:cNvSpPr txBox="1">
            <a:spLocks noChangeArrowheads="1"/>
          </p:cNvSpPr>
          <p:nvPr/>
        </p:nvSpPr>
        <p:spPr bwMode="auto">
          <a:xfrm>
            <a:off x="423863" y="123825"/>
            <a:ext cx="3316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3600">
                <a:solidFill>
                  <a:srgbClr val="3333CC"/>
                </a:solidFill>
                <a:ea typeface="ＭＳ Ｐゴシック" panose="020B0600070205080204" pitchFamily="50" charset="-128"/>
              </a:rPr>
              <a:t>痰などへの対応</a:t>
            </a:r>
          </a:p>
        </p:txBody>
      </p:sp>
      <p:sp>
        <p:nvSpPr>
          <p:cNvPr id="189443" name="Text Box 3"/>
          <p:cNvSpPr txBox="1">
            <a:spLocks noChangeArrowheads="1"/>
          </p:cNvSpPr>
          <p:nvPr/>
        </p:nvSpPr>
        <p:spPr bwMode="auto">
          <a:xfrm>
            <a:off x="203200" y="898525"/>
            <a:ext cx="89408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6281738" algn="l"/>
              </a:tabLst>
              <a:defRPr kumimoji="1" sz="3200">
                <a:solidFill>
                  <a:schemeClr val="tx1"/>
                </a:solidFill>
                <a:latin typeface="Times" panose="02020603050405020304" pitchFamily="18" charset="0"/>
                <a:ea typeface="Osaka" charset="-128"/>
              </a:defRPr>
            </a:lvl1pPr>
            <a:lvl2pPr marL="742950" indent="-285750">
              <a:spcBef>
                <a:spcPct val="20000"/>
              </a:spcBef>
              <a:buChar char="–"/>
              <a:tabLst>
                <a:tab pos="6281738" algn="l"/>
              </a:tabLst>
              <a:defRPr kumimoji="1" sz="2800">
                <a:solidFill>
                  <a:schemeClr val="tx1"/>
                </a:solidFill>
                <a:latin typeface="Times" panose="02020603050405020304" pitchFamily="18" charset="0"/>
                <a:ea typeface="Osaka" charset="-128"/>
              </a:defRPr>
            </a:lvl2pPr>
            <a:lvl3pPr marL="1143000" indent="-228600">
              <a:spcBef>
                <a:spcPct val="20000"/>
              </a:spcBef>
              <a:buChar char="•"/>
              <a:tabLst>
                <a:tab pos="6281738" algn="l"/>
              </a:tabLst>
              <a:defRPr kumimoji="1" sz="2400">
                <a:solidFill>
                  <a:schemeClr val="tx1"/>
                </a:solidFill>
                <a:latin typeface="Times" panose="02020603050405020304" pitchFamily="18" charset="0"/>
                <a:ea typeface="Osaka" charset="-128"/>
              </a:defRPr>
            </a:lvl3pPr>
            <a:lvl4pPr marL="1600200" indent="-228600">
              <a:spcBef>
                <a:spcPct val="20000"/>
              </a:spcBef>
              <a:buChar char="–"/>
              <a:tabLst>
                <a:tab pos="6281738" algn="l"/>
              </a:tabLst>
              <a:defRPr kumimoji="1" sz="2000">
                <a:solidFill>
                  <a:schemeClr val="tx1"/>
                </a:solidFill>
                <a:latin typeface="Times" panose="02020603050405020304" pitchFamily="18" charset="0"/>
                <a:ea typeface="Osaka" charset="-128"/>
              </a:defRPr>
            </a:lvl4pPr>
            <a:lvl5pPr marL="2057400" indent="-228600">
              <a:spcBef>
                <a:spcPct val="20000"/>
              </a:spcBef>
              <a:buChar char="»"/>
              <a:tabLst>
                <a:tab pos="6281738" algn="l"/>
              </a:tabLst>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tabLst>
                <a:tab pos="6281738" algn="l"/>
              </a:tabLst>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tabLst>
                <a:tab pos="6281738" algn="l"/>
              </a:tabLst>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tabLst>
                <a:tab pos="6281738" algn="l"/>
              </a:tabLst>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tabLst>
                <a:tab pos="6281738" algn="l"/>
              </a:tabLst>
              <a:defRPr kumimoji="1" sz="2000">
                <a:solidFill>
                  <a:schemeClr val="tx1"/>
                </a:solidFill>
                <a:latin typeface="Times" panose="02020603050405020304" pitchFamily="18" charset="0"/>
                <a:ea typeface="Osaka" charset="-128"/>
              </a:defRPr>
            </a:lvl9pPr>
          </a:lstStyle>
          <a:p>
            <a:pPr>
              <a:lnSpc>
                <a:spcPct val="150000"/>
              </a:lnSpc>
              <a:spcBef>
                <a:spcPct val="0"/>
              </a:spcBef>
              <a:buFontTx/>
              <a:buNone/>
            </a:pPr>
            <a:r>
              <a:rPr lang="ja-JP" altLang="en-US" sz="2400">
                <a:solidFill>
                  <a:srgbClr val="000000"/>
                </a:solidFill>
              </a:rPr>
              <a:t>・痰が出やすいような姿勢を保持－腹臥位、体位ドレナージ</a:t>
            </a:r>
          </a:p>
          <a:p>
            <a:pPr>
              <a:lnSpc>
                <a:spcPct val="150000"/>
              </a:lnSpc>
              <a:spcBef>
                <a:spcPct val="0"/>
              </a:spcBef>
              <a:buFontTx/>
              <a:buNone/>
            </a:pPr>
            <a:r>
              <a:rPr lang="ja-JP" altLang="en-US" sz="2400">
                <a:solidFill>
                  <a:srgbClr val="000000"/>
                </a:solidFill>
              </a:rPr>
              <a:t>・痰が貯留しても苦しくならないように 上気道を広げる</a:t>
            </a:r>
          </a:p>
          <a:p>
            <a:pPr>
              <a:lnSpc>
                <a:spcPct val="40000"/>
              </a:lnSpc>
              <a:spcBef>
                <a:spcPct val="0"/>
              </a:spcBef>
              <a:buFontTx/>
              <a:buNone/>
            </a:pPr>
            <a:r>
              <a:rPr lang="ja-JP" altLang="en-US" sz="2400">
                <a:solidFill>
                  <a:srgbClr val="000000"/>
                </a:solidFill>
              </a:rPr>
              <a:t>　   　　　　　　</a:t>
            </a:r>
          </a:p>
          <a:p>
            <a:pPr>
              <a:spcBef>
                <a:spcPct val="0"/>
              </a:spcBef>
              <a:buFontTx/>
              <a:buNone/>
            </a:pPr>
            <a:r>
              <a:rPr lang="ja-JP" altLang="en-US" sz="2400">
                <a:solidFill>
                  <a:srgbClr val="000000"/>
                </a:solidFill>
              </a:rPr>
              <a:t>・痰が軟らかく切れやすく（出やすく）する</a:t>
            </a:r>
          </a:p>
          <a:p>
            <a:pPr>
              <a:lnSpc>
                <a:spcPct val="20000"/>
              </a:lnSpc>
              <a:spcBef>
                <a:spcPct val="0"/>
              </a:spcBef>
              <a:buFontTx/>
              <a:buNone/>
            </a:pPr>
            <a:r>
              <a:rPr lang="ja-JP" altLang="en-US" sz="2400">
                <a:solidFill>
                  <a:srgbClr val="000000"/>
                </a:solidFill>
              </a:rPr>
              <a:t>　　　　</a:t>
            </a:r>
          </a:p>
          <a:p>
            <a:pPr>
              <a:lnSpc>
                <a:spcPct val="80000"/>
              </a:lnSpc>
              <a:spcBef>
                <a:spcPct val="0"/>
              </a:spcBef>
              <a:buFontTx/>
              <a:buNone/>
            </a:pPr>
            <a:r>
              <a:rPr lang="ja-JP" altLang="en-US" sz="2400">
                <a:solidFill>
                  <a:srgbClr val="000000"/>
                </a:solidFill>
              </a:rPr>
              <a:t>　　・全身的な水分補給</a:t>
            </a:r>
          </a:p>
          <a:p>
            <a:pPr>
              <a:lnSpc>
                <a:spcPct val="80000"/>
              </a:lnSpc>
              <a:spcBef>
                <a:spcPct val="0"/>
              </a:spcBef>
              <a:buFontTx/>
              <a:buNone/>
            </a:pPr>
            <a:r>
              <a:rPr lang="ja-JP" altLang="en-US" sz="2400">
                <a:solidFill>
                  <a:srgbClr val="000000"/>
                </a:solidFill>
              </a:rPr>
              <a:t>　　　（体が潤って痰が出やすくなるようにする）</a:t>
            </a:r>
          </a:p>
          <a:p>
            <a:pPr>
              <a:spcBef>
                <a:spcPct val="0"/>
              </a:spcBef>
              <a:buFontTx/>
              <a:buNone/>
            </a:pPr>
            <a:r>
              <a:rPr lang="ja-JP" altLang="en-US" sz="2400">
                <a:solidFill>
                  <a:srgbClr val="000000"/>
                </a:solidFill>
              </a:rPr>
              <a:t>　　・空気の加湿　　</a:t>
            </a:r>
          </a:p>
          <a:p>
            <a:pPr>
              <a:spcBef>
                <a:spcPct val="0"/>
              </a:spcBef>
              <a:buFontTx/>
              <a:buNone/>
            </a:pPr>
            <a:r>
              <a:rPr lang="ja-JP" altLang="en-US" sz="2400">
                <a:solidFill>
                  <a:srgbClr val="000000"/>
                </a:solidFill>
              </a:rPr>
              <a:t>　　・吸入（ネブライザー）</a:t>
            </a:r>
          </a:p>
          <a:p>
            <a:pPr>
              <a:spcBef>
                <a:spcPct val="0"/>
              </a:spcBef>
              <a:buFontTx/>
              <a:buNone/>
            </a:pPr>
            <a:r>
              <a:rPr lang="ja-JP" altLang="en-US" sz="2400">
                <a:solidFill>
                  <a:srgbClr val="000000"/>
                </a:solidFill>
              </a:rPr>
              <a:t>　　・薬（去痰剤等）</a:t>
            </a:r>
          </a:p>
          <a:p>
            <a:pPr>
              <a:lnSpc>
                <a:spcPct val="40000"/>
              </a:lnSpc>
              <a:spcBef>
                <a:spcPct val="0"/>
              </a:spcBef>
              <a:buFontTx/>
              <a:buNone/>
            </a:pPr>
            <a:r>
              <a:rPr lang="ja-JP" altLang="en-US" sz="2400">
                <a:solidFill>
                  <a:srgbClr val="000000"/>
                </a:solidFill>
              </a:rPr>
              <a:t>     　　　</a:t>
            </a:r>
          </a:p>
          <a:p>
            <a:pPr>
              <a:lnSpc>
                <a:spcPct val="150000"/>
              </a:lnSpc>
              <a:spcBef>
                <a:spcPct val="0"/>
              </a:spcBef>
              <a:buFontTx/>
              <a:buNone/>
            </a:pPr>
            <a:r>
              <a:rPr lang="ja-JP" altLang="en-US" sz="2400">
                <a:solidFill>
                  <a:srgbClr val="000000"/>
                </a:solidFill>
              </a:rPr>
              <a:t>・体を動かし痰が出やすくする</a:t>
            </a:r>
          </a:p>
          <a:p>
            <a:pPr>
              <a:lnSpc>
                <a:spcPct val="150000"/>
              </a:lnSpc>
              <a:spcBef>
                <a:spcPct val="0"/>
              </a:spcBef>
              <a:buFontTx/>
              <a:buNone/>
            </a:pPr>
            <a:r>
              <a:rPr lang="ja-JP" altLang="en-US" sz="2400">
                <a:solidFill>
                  <a:srgbClr val="000000"/>
                </a:solidFill>
              </a:rPr>
              <a:t>・呼吸運動を介助し換気を促進する</a:t>
            </a:r>
          </a:p>
          <a:p>
            <a:pPr>
              <a:lnSpc>
                <a:spcPct val="40000"/>
              </a:lnSpc>
              <a:spcBef>
                <a:spcPct val="0"/>
              </a:spcBef>
              <a:buFontTx/>
              <a:buNone/>
            </a:pPr>
            <a:r>
              <a:rPr lang="ja-JP" altLang="en-US" sz="2400">
                <a:solidFill>
                  <a:srgbClr val="FFFFFF"/>
                </a:solidFill>
              </a:rPr>
              <a:t>　  　　</a:t>
            </a:r>
          </a:p>
          <a:p>
            <a:pPr>
              <a:spcBef>
                <a:spcPct val="0"/>
              </a:spcBef>
              <a:buFontTx/>
              <a:buNone/>
            </a:pPr>
            <a:r>
              <a:rPr lang="ja-JP" altLang="en-US" sz="2400">
                <a:solidFill>
                  <a:srgbClr val="080236"/>
                </a:solidFill>
              </a:rPr>
              <a:t>・適切な吸引</a:t>
            </a:r>
          </a:p>
        </p:txBody>
      </p:sp>
      <p:sp>
        <p:nvSpPr>
          <p:cNvPr id="189444" name="Line 4"/>
          <p:cNvSpPr>
            <a:spLocks noChangeShapeType="1"/>
          </p:cNvSpPr>
          <p:nvPr/>
        </p:nvSpPr>
        <p:spPr bwMode="auto">
          <a:xfrm>
            <a:off x="338138" y="838200"/>
            <a:ext cx="8348662"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sp>
        <p:nvSpPr>
          <p:cNvPr id="189445" name="Text Box 5"/>
          <p:cNvSpPr txBox="1">
            <a:spLocks noChangeArrowheads="1"/>
          </p:cNvSpPr>
          <p:nvPr/>
        </p:nvSpPr>
        <p:spPr bwMode="auto">
          <a:xfrm>
            <a:off x="5230813" y="3581400"/>
            <a:ext cx="3733800" cy="24161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FF3300"/>
                </a:solidFill>
                <a:latin typeface="ＭＳ Ｐゴシック" panose="020B0600070205080204" pitchFamily="50" charset="-128"/>
                <a:ea typeface="ＭＳ Ｐゴシック" panose="020B0600070205080204" pitchFamily="50" charset="-128"/>
              </a:rPr>
              <a:t>基本的な考え方</a:t>
            </a:r>
          </a:p>
          <a:p>
            <a:pPr>
              <a:spcBef>
                <a:spcPct val="0"/>
              </a:spcBef>
              <a:buFontTx/>
              <a:buNone/>
            </a:pPr>
            <a:r>
              <a:rPr lang="ja-JP" altLang="en-US" sz="2800">
                <a:solidFill>
                  <a:srgbClr val="FF3300"/>
                </a:solidFill>
                <a:latin typeface="ＭＳ Ｐゴシック" panose="020B0600070205080204" pitchFamily="50" charset="-128"/>
                <a:ea typeface="ＭＳ Ｐゴシック" panose="020B0600070205080204" pitchFamily="50" charset="-128"/>
              </a:rPr>
              <a:t>　</a:t>
            </a:r>
            <a:r>
              <a:rPr lang="ja-JP" altLang="en-US" sz="2400">
                <a:solidFill>
                  <a:srgbClr val="000000"/>
                </a:solidFill>
                <a:latin typeface="ＭＳ Ｐゴシック" panose="020B0600070205080204" pitchFamily="50" charset="-128"/>
                <a:ea typeface="ＭＳ Ｐゴシック" panose="020B0600070205080204" pitchFamily="50" charset="-128"/>
              </a:rPr>
              <a:t>吸引しなくてもすむ状況をどのようにつくっていくかをしっかりと実践する。その中で必要最小限の医療的な対応として</a:t>
            </a:r>
            <a:r>
              <a:rPr lang="ja-JP" altLang="en-US" sz="2400" b="1">
                <a:solidFill>
                  <a:srgbClr val="FF3300"/>
                </a:solidFill>
                <a:latin typeface="ＭＳ Ｐゴシック" panose="020B0600070205080204" pitchFamily="50" charset="-128"/>
                <a:ea typeface="ＭＳ Ｐゴシック" panose="020B0600070205080204" pitchFamily="50" charset="-128"/>
              </a:rPr>
              <a:t>吸引</a:t>
            </a:r>
            <a:r>
              <a:rPr lang="ja-JP" altLang="en-US" sz="2400">
                <a:solidFill>
                  <a:srgbClr val="000000"/>
                </a:solidFill>
                <a:latin typeface="ＭＳ Ｐゴシック" panose="020B0600070205080204" pitchFamily="50" charset="-128"/>
                <a:ea typeface="ＭＳ Ｐゴシック" panose="020B0600070205080204" pitchFamily="50" charset="-128"/>
              </a:rPr>
              <a:t>を行う。</a:t>
            </a:r>
          </a:p>
        </p:txBody>
      </p:sp>
      <p:sp>
        <p:nvSpPr>
          <p:cNvPr id="6"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C26</a:t>
            </a:r>
            <a:endParaRPr lang="ja-JP" altLang="en-US" dirty="0"/>
          </a:p>
        </p:txBody>
      </p:sp>
    </p:spTree>
    <p:extLst>
      <p:ext uri="{BB962C8B-B14F-4D97-AF65-F5344CB8AC3E}">
        <p14:creationId xmlns:p14="http://schemas.microsoft.com/office/powerpoint/2010/main" val="29714173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31"/>
          <p:cNvSpPr txBox="1">
            <a:spLocks noChangeArrowheads="1"/>
          </p:cNvSpPr>
          <p:nvPr/>
        </p:nvSpPr>
        <p:spPr bwMode="auto">
          <a:xfrm>
            <a:off x="285750" y="785813"/>
            <a:ext cx="8715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latin typeface="ＭＳ Ｐゴシック" panose="020B0600070205080204" pitchFamily="50" charset="-128"/>
                <a:ea typeface="ＭＳ Ｐゴシック" panose="020B0600070205080204" pitchFamily="50" charset="-128"/>
              </a:rPr>
              <a:t>リスクをしっかりと想定しながら実施することにより、事故を避けることができる。</a:t>
            </a:r>
            <a:endParaRPr lang="en-US" altLang="ja-JP" sz="2800">
              <a:solidFill>
                <a:srgbClr val="000000"/>
              </a:solidFill>
              <a:latin typeface="ＭＳ Ｐゴシック" panose="020B0600070205080204" pitchFamily="50" charset="-128"/>
              <a:ea typeface="ＭＳ Ｐゴシック" panose="020B0600070205080204" pitchFamily="50" charset="-128"/>
            </a:endParaRPr>
          </a:p>
          <a:p>
            <a:pPr>
              <a:spcBef>
                <a:spcPct val="0"/>
              </a:spcBef>
              <a:buFontTx/>
              <a:buNone/>
            </a:pPr>
            <a:r>
              <a:rPr lang="ja-JP" altLang="en-US" sz="2800">
                <a:solidFill>
                  <a:srgbClr val="000000"/>
                </a:solidFill>
                <a:latin typeface="ＭＳ Ｐゴシック" panose="020B0600070205080204" pitchFamily="50" charset="-128"/>
                <a:ea typeface="ＭＳ Ｐゴシック" panose="020B0600070205080204" pitchFamily="50" charset="-128"/>
              </a:rPr>
              <a:t>有効な吸引であるためには、工夫が必要な場合がある。</a:t>
            </a:r>
          </a:p>
        </p:txBody>
      </p:sp>
      <p:sp>
        <p:nvSpPr>
          <p:cNvPr id="191491" name="Text Box 30"/>
          <p:cNvSpPr txBox="1">
            <a:spLocks noChangeArrowheads="1"/>
          </p:cNvSpPr>
          <p:nvPr/>
        </p:nvSpPr>
        <p:spPr bwMode="auto">
          <a:xfrm>
            <a:off x="428625" y="2214563"/>
            <a:ext cx="8429625" cy="3540125"/>
          </a:xfrm>
          <a:prstGeom prst="rect">
            <a:avLst/>
          </a:prstGeom>
          <a:solidFill>
            <a:srgbClr val="E5FFF9"/>
          </a:solidFill>
          <a:ln>
            <a:noFill/>
          </a:ln>
          <a:extLst>
            <a:ext uri="{91240B29-F687-4F45-9708-019B960494DF}">
              <a14:hiddenLine xmlns:a14="http://schemas.microsoft.com/office/drawing/2010/main" w="19050">
                <a:solidFill>
                  <a:srgbClr val="000000"/>
                </a:solidFill>
                <a:prstDash val="dash"/>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latin typeface="ＭＳ Ｐゴシック" panose="020B0600070205080204" pitchFamily="50" charset="-128"/>
                <a:ea typeface="ＭＳ Ｐゴシック" panose="020B0600070205080204" pitchFamily="50" charset="-128"/>
              </a:rPr>
              <a:t>・タイミング、必要性の判断</a:t>
            </a:r>
            <a:endParaRPr lang="en-US" altLang="ja-JP" sz="2800">
              <a:solidFill>
                <a:srgbClr val="000000"/>
              </a:solidFill>
              <a:latin typeface="ＭＳ Ｐゴシック" panose="020B0600070205080204" pitchFamily="50" charset="-128"/>
              <a:ea typeface="ＭＳ Ｐゴシック" panose="020B0600070205080204" pitchFamily="50" charset="-128"/>
            </a:endParaRPr>
          </a:p>
          <a:p>
            <a:pPr>
              <a:spcBef>
                <a:spcPct val="0"/>
              </a:spcBef>
              <a:buFontTx/>
              <a:buNone/>
            </a:pPr>
            <a:r>
              <a:rPr lang="ja-JP" altLang="en-US" sz="2800">
                <a:solidFill>
                  <a:srgbClr val="000000"/>
                </a:solidFill>
                <a:latin typeface="ＭＳ Ｐゴシック" panose="020B0600070205080204" pitchFamily="50" charset="-128"/>
                <a:ea typeface="ＭＳ Ｐゴシック" panose="020B0600070205080204" pitchFamily="50" charset="-128"/>
              </a:rPr>
              <a:t>・本人の受け入れ、納得、意向</a:t>
            </a:r>
            <a:endParaRPr lang="en-US" altLang="ja-JP" sz="2800">
              <a:solidFill>
                <a:srgbClr val="000000"/>
              </a:solidFill>
              <a:latin typeface="ＭＳ Ｐゴシック" panose="020B0600070205080204" pitchFamily="50" charset="-128"/>
              <a:ea typeface="ＭＳ Ｐゴシック" panose="020B0600070205080204" pitchFamily="50" charset="-128"/>
            </a:endParaRPr>
          </a:p>
          <a:p>
            <a:pPr>
              <a:spcBef>
                <a:spcPct val="0"/>
              </a:spcBef>
              <a:buFontTx/>
              <a:buNone/>
            </a:pPr>
            <a:r>
              <a:rPr lang="ja-JP" altLang="en-US" sz="2800">
                <a:solidFill>
                  <a:srgbClr val="000000"/>
                </a:solidFill>
                <a:latin typeface="ＭＳ Ｐゴシック" panose="020B0600070205080204" pitchFamily="50" charset="-128"/>
                <a:ea typeface="ＭＳ Ｐゴシック" panose="020B0600070205080204" pitchFamily="50" charset="-128"/>
              </a:rPr>
              <a:t>・吸引チューブの選択（チューブ先端の形状など）</a:t>
            </a:r>
            <a:endParaRPr lang="en-US" altLang="ja-JP" sz="2800">
              <a:solidFill>
                <a:srgbClr val="000000"/>
              </a:solidFill>
              <a:latin typeface="ＭＳ Ｐゴシック" panose="020B0600070205080204" pitchFamily="50" charset="-128"/>
              <a:ea typeface="ＭＳ Ｐゴシック" panose="020B0600070205080204" pitchFamily="50" charset="-128"/>
            </a:endParaRPr>
          </a:p>
          <a:p>
            <a:pPr>
              <a:spcBef>
                <a:spcPct val="0"/>
              </a:spcBef>
              <a:buFontTx/>
              <a:buNone/>
            </a:pPr>
            <a:r>
              <a:rPr lang="ja-JP" altLang="en-US" sz="2800">
                <a:solidFill>
                  <a:srgbClr val="000000"/>
                </a:solidFill>
                <a:latin typeface="ＭＳ Ｐゴシック" panose="020B0600070205080204" pitchFamily="50" charset="-128"/>
                <a:ea typeface="ＭＳ Ｐゴシック" panose="020B0600070205080204" pitchFamily="50" charset="-128"/>
              </a:rPr>
              <a:t>・チューブを入れる方向</a:t>
            </a:r>
            <a:endParaRPr lang="en-US" altLang="ja-JP" sz="2800">
              <a:solidFill>
                <a:srgbClr val="000000"/>
              </a:solidFill>
              <a:latin typeface="ＭＳ Ｐゴシック" panose="020B0600070205080204" pitchFamily="50" charset="-128"/>
              <a:ea typeface="ＭＳ Ｐゴシック" panose="020B0600070205080204" pitchFamily="50" charset="-128"/>
            </a:endParaRPr>
          </a:p>
          <a:p>
            <a:pPr>
              <a:spcBef>
                <a:spcPct val="0"/>
              </a:spcBef>
              <a:buFontTx/>
              <a:buNone/>
            </a:pPr>
            <a:r>
              <a:rPr lang="ja-JP" altLang="en-US" sz="2800">
                <a:solidFill>
                  <a:srgbClr val="000000"/>
                </a:solidFill>
                <a:latin typeface="ＭＳ Ｐゴシック" panose="020B0600070205080204" pitchFamily="50" charset="-128"/>
                <a:ea typeface="ＭＳ Ｐゴシック" panose="020B0600070205080204" pitchFamily="50" charset="-128"/>
              </a:rPr>
              <a:t>・チューブを入れる長さ（深さ）</a:t>
            </a:r>
          </a:p>
          <a:p>
            <a:pPr>
              <a:spcBef>
                <a:spcPct val="0"/>
              </a:spcBef>
              <a:buFontTx/>
              <a:buNone/>
            </a:pPr>
            <a:r>
              <a:rPr lang="ja-JP" altLang="en-US" sz="2800">
                <a:solidFill>
                  <a:srgbClr val="000000"/>
                </a:solidFill>
                <a:latin typeface="ＭＳ Ｐゴシック" panose="020B0600070205080204" pitchFamily="50" charset="-128"/>
                <a:ea typeface="ＭＳ Ｐゴシック" panose="020B0600070205080204" pitchFamily="50" charset="-128"/>
              </a:rPr>
              <a:t>・吸引圧の程度、圧のかけ方　　　</a:t>
            </a:r>
            <a:endParaRPr lang="en-US" altLang="ja-JP" sz="2800">
              <a:solidFill>
                <a:srgbClr val="000000"/>
              </a:solidFill>
              <a:latin typeface="ＭＳ Ｐゴシック" panose="020B0600070205080204" pitchFamily="50" charset="-128"/>
              <a:ea typeface="ＭＳ Ｐゴシック" panose="020B0600070205080204" pitchFamily="50" charset="-128"/>
            </a:endParaRPr>
          </a:p>
          <a:p>
            <a:pPr>
              <a:spcBef>
                <a:spcPct val="0"/>
              </a:spcBef>
              <a:buFontTx/>
              <a:buNone/>
            </a:pPr>
            <a:r>
              <a:rPr lang="ja-JP" altLang="en-US" sz="2800">
                <a:solidFill>
                  <a:srgbClr val="000000"/>
                </a:solidFill>
                <a:latin typeface="ＭＳ Ｐゴシック" panose="020B0600070205080204" pitchFamily="50" charset="-128"/>
                <a:ea typeface="ＭＳ Ｐゴシック" panose="020B0600070205080204" pitchFamily="50" charset="-128"/>
              </a:rPr>
              <a:t>・吸引の時間（食事・注入中や直後の吸引は避ける等）</a:t>
            </a:r>
            <a:endParaRPr lang="en-US" altLang="ja-JP" sz="2800">
              <a:solidFill>
                <a:srgbClr val="000000"/>
              </a:solidFill>
              <a:latin typeface="ＭＳ Ｐゴシック" panose="020B0600070205080204" pitchFamily="50" charset="-128"/>
              <a:ea typeface="ＭＳ Ｐゴシック" panose="020B0600070205080204" pitchFamily="50" charset="-128"/>
            </a:endParaRPr>
          </a:p>
          <a:p>
            <a:pPr>
              <a:spcBef>
                <a:spcPct val="0"/>
              </a:spcBef>
              <a:buFontTx/>
              <a:buNone/>
            </a:pPr>
            <a:r>
              <a:rPr lang="ja-JP" altLang="en-US" sz="2800">
                <a:solidFill>
                  <a:srgbClr val="000000"/>
                </a:solidFill>
                <a:latin typeface="ＭＳ Ｐゴシック" panose="020B0600070205080204" pitchFamily="50" charset="-128"/>
                <a:ea typeface="ＭＳ Ｐゴシック" panose="020B0600070205080204" pitchFamily="50" charset="-128"/>
              </a:rPr>
              <a:t>・実施者の役割分担（看護師、教員、支援職員）</a:t>
            </a:r>
          </a:p>
        </p:txBody>
      </p:sp>
      <p:sp>
        <p:nvSpPr>
          <p:cNvPr id="191492" name="テキスト ボックス 5"/>
          <p:cNvSpPr txBox="1">
            <a:spLocks noChangeArrowheads="1"/>
          </p:cNvSpPr>
          <p:nvPr/>
        </p:nvSpPr>
        <p:spPr bwMode="auto">
          <a:xfrm>
            <a:off x="687388" y="31750"/>
            <a:ext cx="7242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tabLst>
                <a:tab pos="3586163" algn="l"/>
              </a:tabLst>
              <a:defRPr kumimoji="1" sz="3200">
                <a:solidFill>
                  <a:schemeClr val="tx1"/>
                </a:solidFill>
                <a:latin typeface="Times" panose="02020603050405020304" pitchFamily="18" charset="0"/>
                <a:ea typeface="Osaka" charset="-128"/>
              </a:defRPr>
            </a:lvl1pPr>
            <a:lvl2pPr marL="742950" indent="-285750">
              <a:spcBef>
                <a:spcPct val="20000"/>
              </a:spcBef>
              <a:buChar char="–"/>
              <a:tabLst>
                <a:tab pos="3586163" algn="l"/>
              </a:tabLst>
              <a:defRPr kumimoji="1" sz="2800">
                <a:solidFill>
                  <a:schemeClr val="tx1"/>
                </a:solidFill>
                <a:latin typeface="Times" panose="02020603050405020304" pitchFamily="18" charset="0"/>
                <a:ea typeface="Osaka" charset="-128"/>
              </a:defRPr>
            </a:lvl2pPr>
            <a:lvl3pPr marL="1143000" indent="-228600">
              <a:spcBef>
                <a:spcPct val="20000"/>
              </a:spcBef>
              <a:buChar char="•"/>
              <a:tabLst>
                <a:tab pos="3586163" algn="l"/>
              </a:tabLst>
              <a:defRPr kumimoji="1" sz="2400">
                <a:solidFill>
                  <a:schemeClr val="tx1"/>
                </a:solidFill>
                <a:latin typeface="Times" panose="02020603050405020304" pitchFamily="18" charset="0"/>
                <a:ea typeface="Osaka" charset="-128"/>
              </a:defRPr>
            </a:lvl3pPr>
            <a:lvl4pPr marL="1600200" indent="-228600">
              <a:spcBef>
                <a:spcPct val="20000"/>
              </a:spcBef>
              <a:buChar char="–"/>
              <a:tabLst>
                <a:tab pos="3586163" algn="l"/>
              </a:tabLst>
              <a:defRPr kumimoji="1" sz="2000">
                <a:solidFill>
                  <a:schemeClr val="tx1"/>
                </a:solidFill>
                <a:latin typeface="Times" panose="02020603050405020304" pitchFamily="18" charset="0"/>
                <a:ea typeface="Osaka" charset="-128"/>
              </a:defRPr>
            </a:lvl4pPr>
            <a:lvl5pPr marL="2057400" indent="-228600">
              <a:spcBef>
                <a:spcPct val="20000"/>
              </a:spcBef>
              <a:buChar char="»"/>
              <a:tabLst>
                <a:tab pos="3586163" algn="l"/>
              </a:tabLst>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tabLst>
                <a:tab pos="3586163" algn="l"/>
              </a:tabLst>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tabLst>
                <a:tab pos="3586163" algn="l"/>
              </a:tabLst>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tabLst>
                <a:tab pos="3586163" algn="l"/>
              </a:tabLst>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tabLst>
                <a:tab pos="3586163" algn="l"/>
              </a:tabLst>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3600">
                <a:solidFill>
                  <a:srgbClr val="CC0066"/>
                </a:solidFill>
                <a:ea typeface="ＭＳ Ｐゴシック" panose="020B0600070205080204" pitchFamily="50" charset="-128"/>
              </a:rPr>
              <a:t>安全</a:t>
            </a:r>
            <a:r>
              <a:rPr lang="ja-JP" altLang="en-US" sz="3600">
                <a:solidFill>
                  <a:srgbClr val="000000"/>
                </a:solidFill>
                <a:ea typeface="ＭＳ Ｐゴシック" panose="020B0600070205080204" pitchFamily="50" charset="-128"/>
              </a:rPr>
              <a:t>で、</a:t>
            </a:r>
            <a:r>
              <a:rPr lang="ja-JP" altLang="en-US" sz="3600">
                <a:solidFill>
                  <a:srgbClr val="CC0000"/>
                </a:solidFill>
                <a:ea typeface="ＭＳ Ｐゴシック" panose="020B0600070205080204" pitchFamily="50" charset="-128"/>
              </a:rPr>
              <a:t>苦痛が少</a:t>
            </a:r>
            <a:r>
              <a:rPr lang="ja-JP" altLang="en-US" sz="3600">
                <a:solidFill>
                  <a:srgbClr val="000000"/>
                </a:solidFill>
                <a:ea typeface="ＭＳ Ｐゴシック" panose="020B0600070205080204" pitchFamily="50" charset="-128"/>
              </a:rPr>
              <a:t>なく、</a:t>
            </a:r>
            <a:r>
              <a:rPr lang="ja-JP" altLang="en-US" sz="3600">
                <a:solidFill>
                  <a:srgbClr val="CC0000"/>
                </a:solidFill>
                <a:ea typeface="ＭＳ Ｐゴシック" panose="020B0600070205080204" pitchFamily="50" charset="-128"/>
              </a:rPr>
              <a:t>有効</a:t>
            </a:r>
            <a:r>
              <a:rPr lang="ja-JP" altLang="en-US" sz="3600">
                <a:solidFill>
                  <a:srgbClr val="000000"/>
                </a:solidFill>
                <a:ea typeface="ＭＳ Ｐゴシック" panose="020B0600070205080204" pitchFamily="50" charset="-128"/>
              </a:rPr>
              <a:t>な、吸引</a:t>
            </a:r>
          </a:p>
        </p:txBody>
      </p:sp>
      <p:sp>
        <p:nvSpPr>
          <p:cNvPr id="191493" name="Rectangle 5"/>
          <p:cNvSpPr>
            <a:spLocks noChangeArrowheads="1"/>
          </p:cNvSpPr>
          <p:nvPr/>
        </p:nvSpPr>
        <p:spPr bwMode="auto">
          <a:xfrm>
            <a:off x="381000" y="666750"/>
            <a:ext cx="8382000" cy="71438"/>
          </a:xfrm>
          <a:prstGeom prst="rect">
            <a:avLst/>
          </a:prstGeom>
          <a:gradFill rotWithShape="0">
            <a:gsLst>
              <a:gs pos="0">
                <a:srgbClr val="17175E"/>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191494" name="テキスト ボックス 9"/>
          <p:cNvSpPr txBox="1">
            <a:spLocks noChangeArrowheads="1"/>
          </p:cNvSpPr>
          <p:nvPr/>
        </p:nvSpPr>
        <p:spPr bwMode="auto">
          <a:xfrm>
            <a:off x="357188" y="5832475"/>
            <a:ext cx="87868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CC0066"/>
                </a:solidFill>
                <a:ea typeface="ＭＳ Ｐゴシック" panose="020B0600070205080204" pitchFamily="50" charset="-128"/>
              </a:rPr>
              <a:t>リスクは個人差が大きい。</a:t>
            </a:r>
            <a:r>
              <a:rPr lang="ja-JP" altLang="en-US" sz="2800">
                <a:solidFill>
                  <a:srgbClr val="000000"/>
                </a:solidFill>
                <a:ea typeface="ＭＳ Ｐゴシック" panose="020B0600070205080204" pitchFamily="50" charset="-128"/>
              </a:rPr>
              <a:t>範囲、実施者の役割分担を、</a:t>
            </a:r>
            <a:endParaRPr lang="en-US" altLang="ja-JP" sz="2800">
              <a:solidFill>
                <a:srgbClr val="000000"/>
              </a:solidFill>
              <a:ea typeface="ＭＳ Ｐゴシック" panose="020B0600070205080204" pitchFamily="50" charset="-128"/>
            </a:endParaRPr>
          </a:p>
          <a:p>
            <a:pPr>
              <a:spcBef>
                <a:spcPct val="0"/>
              </a:spcBef>
              <a:buFontTx/>
              <a:buNone/>
            </a:pPr>
            <a:r>
              <a:rPr lang="ja-JP" altLang="en-US" sz="2800">
                <a:solidFill>
                  <a:srgbClr val="000000"/>
                </a:solidFill>
                <a:ea typeface="ＭＳ Ｐゴシック" panose="020B0600070205080204" pitchFamily="50" charset="-128"/>
              </a:rPr>
              <a:t>一律に機械的に決めてしまうことは誤り。</a:t>
            </a:r>
          </a:p>
        </p:txBody>
      </p:sp>
      <p:sp>
        <p:nvSpPr>
          <p:cNvPr id="7"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C27</a:t>
            </a:r>
            <a:endParaRPr lang="ja-JP" altLang="en-US" dirty="0"/>
          </a:p>
        </p:txBody>
      </p:sp>
    </p:spTree>
    <p:extLst>
      <p:ext uri="{BB962C8B-B14F-4D97-AF65-F5344CB8AC3E}">
        <p14:creationId xmlns:p14="http://schemas.microsoft.com/office/powerpoint/2010/main" val="39605792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星 12 66"/>
          <p:cNvSpPr>
            <a:spLocks noChangeArrowheads="1"/>
          </p:cNvSpPr>
          <p:nvPr/>
        </p:nvSpPr>
        <p:spPr bwMode="auto">
          <a:xfrm>
            <a:off x="3276600" y="2527300"/>
            <a:ext cx="1981200" cy="1295400"/>
          </a:xfrm>
          <a:custGeom>
            <a:avLst/>
            <a:gdLst>
              <a:gd name="T0" fmla="*/ 1848485 w 1981200"/>
              <a:gd name="T1" fmla="*/ 323850 h 1295400"/>
              <a:gd name="T2" fmla="*/ 1981200 w 1981200"/>
              <a:gd name="T3" fmla="*/ 647700 h 1295400"/>
              <a:gd name="T4" fmla="*/ 1848485 w 1981200"/>
              <a:gd name="T5" fmla="*/ 971550 h 1295400"/>
              <a:gd name="T6" fmla="*/ 1485900 w 1981200"/>
              <a:gd name="T7" fmla="*/ 1208625 h 1295400"/>
              <a:gd name="T8" fmla="*/ 990600 w 1981200"/>
              <a:gd name="T9" fmla="*/ 1295400 h 1295400"/>
              <a:gd name="T10" fmla="*/ 495300 w 1981200"/>
              <a:gd name="T11" fmla="*/ 1208625 h 1295400"/>
              <a:gd name="T12" fmla="*/ 132715 w 1981200"/>
              <a:gd name="T13" fmla="*/ 971550 h 1295400"/>
              <a:gd name="T14" fmla="*/ 0 w 1981200"/>
              <a:gd name="T15" fmla="*/ 647700 h 1295400"/>
              <a:gd name="T16" fmla="*/ 132715 w 1981200"/>
              <a:gd name="T17" fmla="*/ 323850 h 1295400"/>
              <a:gd name="T18" fmla="*/ 495300 w 1981200"/>
              <a:gd name="T19" fmla="*/ 86775 h 1295400"/>
              <a:gd name="T20" fmla="*/ 990600 w 1981200"/>
              <a:gd name="T21" fmla="*/ 0 h 1295400"/>
              <a:gd name="T22" fmla="*/ 1485900 w 1981200"/>
              <a:gd name="T23" fmla="*/ 86775 h 1295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465255 w 1981200"/>
              <a:gd name="T37" fmla="*/ 304205 h 1295400"/>
              <a:gd name="T38" fmla="*/ 1515945 w 1981200"/>
              <a:gd name="T39" fmla="*/ 991195 h 12954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81200" h="1295400">
                <a:moveTo>
                  <a:pt x="0" y="647700"/>
                </a:moveTo>
                <a:lnTo>
                  <a:pt x="272965" y="521972"/>
                </a:lnTo>
                <a:lnTo>
                  <a:pt x="132715" y="323850"/>
                </a:lnTo>
                <a:lnTo>
                  <a:pt x="465255" y="304205"/>
                </a:lnTo>
                <a:lnTo>
                  <a:pt x="495300" y="86775"/>
                </a:lnTo>
                <a:lnTo>
                  <a:pt x="798310" y="178477"/>
                </a:lnTo>
                <a:lnTo>
                  <a:pt x="990600" y="0"/>
                </a:lnTo>
                <a:lnTo>
                  <a:pt x="1182890" y="178477"/>
                </a:lnTo>
                <a:lnTo>
                  <a:pt x="1485900" y="86775"/>
                </a:lnTo>
                <a:lnTo>
                  <a:pt x="1515945" y="304205"/>
                </a:lnTo>
                <a:lnTo>
                  <a:pt x="1848485" y="323850"/>
                </a:lnTo>
                <a:lnTo>
                  <a:pt x="1708235" y="521972"/>
                </a:lnTo>
                <a:lnTo>
                  <a:pt x="1981200" y="647700"/>
                </a:lnTo>
                <a:lnTo>
                  <a:pt x="1708235" y="773428"/>
                </a:lnTo>
                <a:lnTo>
                  <a:pt x="1848485" y="971550"/>
                </a:lnTo>
                <a:lnTo>
                  <a:pt x="1515945" y="991195"/>
                </a:lnTo>
                <a:lnTo>
                  <a:pt x="1485900" y="1208625"/>
                </a:lnTo>
                <a:lnTo>
                  <a:pt x="1182890" y="1116923"/>
                </a:lnTo>
                <a:lnTo>
                  <a:pt x="990600" y="1295400"/>
                </a:lnTo>
                <a:lnTo>
                  <a:pt x="798310" y="1116923"/>
                </a:lnTo>
                <a:lnTo>
                  <a:pt x="495300" y="1208625"/>
                </a:lnTo>
                <a:lnTo>
                  <a:pt x="465255" y="991195"/>
                </a:lnTo>
                <a:lnTo>
                  <a:pt x="132715" y="971550"/>
                </a:lnTo>
                <a:lnTo>
                  <a:pt x="272965" y="773428"/>
                </a:lnTo>
                <a:lnTo>
                  <a:pt x="0" y="647700"/>
                </a:lnTo>
                <a:close/>
              </a:path>
            </a:pathLst>
          </a:custGeom>
          <a:solidFill>
            <a:srgbClr val="F8FFAC"/>
          </a:solidFill>
          <a:ln w="9525">
            <a:solidFill>
              <a:schemeClr val="tx2"/>
            </a:solidFill>
            <a:miter lim="800000"/>
            <a:headEnd/>
            <a:tailEnd/>
          </a:ln>
          <a:effectLst>
            <a:outerShdw dist="23000" dir="5400000" rotWithShape="0">
              <a:srgbClr val="808080">
                <a:alpha val="34998"/>
              </a:srgbClr>
            </a:outerShdw>
          </a:effectLst>
        </p:spPr>
        <p:txBody>
          <a:bodyPr anchor="ctr"/>
          <a:lstStyle/>
          <a:p>
            <a:pPr eaLnBrk="0" hangingPunct="0"/>
            <a:endParaRPr lang="ja-JP" altLang="en-US" sz="2400">
              <a:solidFill>
                <a:srgbClr val="000000"/>
              </a:solidFill>
              <a:latin typeface="Times" panose="02020603050405020304" pitchFamily="18" charset="0"/>
            </a:endParaRPr>
          </a:p>
        </p:txBody>
      </p:sp>
      <p:sp>
        <p:nvSpPr>
          <p:cNvPr id="66" name="星 12 65"/>
          <p:cNvSpPr>
            <a:spLocks noChangeArrowheads="1"/>
          </p:cNvSpPr>
          <p:nvPr/>
        </p:nvSpPr>
        <p:spPr bwMode="auto">
          <a:xfrm>
            <a:off x="3581400" y="1357313"/>
            <a:ext cx="1371600" cy="1143000"/>
          </a:xfrm>
          <a:custGeom>
            <a:avLst/>
            <a:gdLst>
              <a:gd name="T0" fmla="*/ 1279720 w 1371600"/>
              <a:gd name="T1" fmla="*/ 285750 h 1143000"/>
              <a:gd name="T2" fmla="*/ 1371600 w 1371600"/>
              <a:gd name="T3" fmla="*/ 571500 h 1143000"/>
              <a:gd name="T4" fmla="*/ 1279720 w 1371600"/>
              <a:gd name="T5" fmla="*/ 857250 h 1143000"/>
              <a:gd name="T6" fmla="*/ 1028700 w 1371600"/>
              <a:gd name="T7" fmla="*/ 1066434 h 1143000"/>
              <a:gd name="T8" fmla="*/ 685800 w 1371600"/>
              <a:gd name="T9" fmla="*/ 1143000 h 1143000"/>
              <a:gd name="T10" fmla="*/ 342900 w 1371600"/>
              <a:gd name="T11" fmla="*/ 1066434 h 1143000"/>
              <a:gd name="T12" fmla="*/ 91880 w 1371600"/>
              <a:gd name="T13" fmla="*/ 857250 h 1143000"/>
              <a:gd name="T14" fmla="*/ 0 w 1371600"/>
              <a:gd name="T15" fmla="*/ 571500 h 1143000"/>
              <a:gd name="T16" fmla="*/ 91880 w 1371600"/>
              <a:gd name="T17" fmla="*/ 285750 h 1143000"/>
              <a:gd name="T18" fmla="*/ 342900 w 1371600"/>
              <a:gd name="T19" fmla="*/ 76566 h 1143000"/>
              <a:gd name="T20" fmla="*/ 685800 w 1371600"/>
              <a:gd name="T21" fmla="*/ 0 h 1143000"/>
              <a:gd name="T22" fmla="*/ 1028700 w 1371600"/>
              <a:gd name="T23" fmla="*/ 76566 h 1143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322100 w 1371600"/>
              <a:gd name="T37" fmla="*/ 268416 h 1143000"/>
              <a:gd name="T38" fmla="*/ 1049500 w 1371600"/>
              <a:gd name="T39" fmla="*/ 874584 h 1143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71600" h="1143000">
                <a:moveTo>
                  <a:pt x="0" y="571500"/>
                </a:moveTo>
                <a:lnTo>
                  <a:pt x="188976" y="460564"/>
                </a:lnTo>
                <a:lnTo>
                  <a:pt x="91880" y="285750"/>
                </a:lnTo>
                <a:lnTo>
                  <a:pt x="322100" y="268416"/>
                </a:lnTo>
                <a:lnTo>
                  <a:pt x="342900" y="76566"/>
                </a:lnTo>
                <a:lnTo>
                  <a:pt x="552676" y="157480"/>
                </a:lnTo>
                <a:lnTo>
                  <a:pt x="685800" y="0"/>
                </a:lnTo>
                <a:lnTo>
                  <a:pt x="818924" y="157480"/>
                </a:lnTo>
                <a:lnTo>
                  <a:pt x="1028700" y="76566"/>
                </a:lnTo>
                <a:lnTo>
                  <a:pt x="1049500" y="268416"/>
                </a:lnTo>
                <a:lnTo>
                  <a:pt x="1279720" y="285750"/>
                </a:lnTo>
                <a:lnTo>
                  <a:pt x="1182624" y="460564"/>
                </a:lnTo>
                <a:lnTo>
                  <a:pt x="1371600" y="571500"/>
                </a:lnTo>
                <a:lnTo>
                  <a:pt x="1182624" y="682436"/>
                </a:lnTo>
                <a:lnTo>
                  <a:pt x="1279720" y="857250"/>
                </a:lnTo>
                <a:lnTo>
                  <a:pt x="1049500" y="874584"/>
                </a:lnTo>
                <a:lnTo>
                  <a:pt x="1028700" y="1066434"/>
                </a:lnTo>
                <a:lnTo>
                  <a:pt x="818924" y="985520"/>
                </a:lnTo>
                <a:lnTo>
                  <a:pt x="685800" y="1143000"/>
                </a:lnTo>
                <a:lnTo>
                  <a:pt x="552676" y="985520"/>
                </a:lnTo>
                <a:lnTo>
                  <a:pt x="342900" y="1066434"/>
                </a:lnTo>
                <a:lnTo>
                  <a:pt x="322100" y="874584"/>
                </a:lnTo>
                <a:lnTo>
                  <a:pt x="91880" y="857250"/>
                </a:lnTo>
                <a:lnTo>
                  <a:pt x="188976" y="682436"/>
                </a:lnTo>
                <a:lnTo>
                  <a:pt x="0" y="571500"/>
                </a:lnTo>
                <a:close/>
              </a:path>
            </a:pathLst>
          </a:custGeom>
          <a:solidFill>
            <a:srgbClr val="FFE2F2"/>
          </a:solidFill>
          <a:ln w="9525">
            <a:solidFill>
              <a:schemeClr val="tx2"/>
            </a:solidFill>
            <a:miter lim="800000"/>
            <a:headEnd/>
            <a:tailEnd/>
          </a:ln>
          <a:effectLst>
            <a:outerShdw dist="23000" dir="5400000" rotWithShape="0">
              <a:srgbClr val="808080">
                <a:alpha val="34998"/>
              </a:srgbClr>
            </a:outerShdw>
          </a:effectLst>
        </p:spPr>
        <p:txBody>
          <a:bodyPr anchor="ctr"/>
          <a:lstStyle/>
          <a:p>
            <a:pPr eaLnBrk="0" hangingPunct="0"/>
            <a:endParaRPr lang="ja-JP" altLang="en-US" sz="2400">
              <a:solidFill>
                <a:srgbClr val="000000"/>
              </a:solidFill>
              <a:latin typeface="Times" panose="02020603050405020304" pitchFamily="18" charset="0"/>
            </a:endParaRPr>
          </a:p>
        </p:txBody>
      </p:sp>
      <p:sp>
        <p:nvSpPr>
          <p:cNvPr id="192516" name="Rectangle 5"/>
          <p:cNvSpPr>
            <a:spLocks noChangeArrowheads="1"/>
          </p:cNvSpPr>
          <p:nvPr/>
        </p:nvSpPr>
        <p:spPr bwMode="auto">
          <a:xfrm>
            <a:off x="323850" y="1265238"/>
            <a:ext cx="8424863" cy="44450"/>
          </a:xfrm>
          <a:prstGeom prst="rect">
            <a:avLst/>
          </a:prstGeom>
          <a:gradFill rotWithShape="0">
            <a:gsLst>
              <a:gs pos="0">
                <a:srgbClr val="17175E"/>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192517" name="Text Box 4"/>
          <p:cNvSpPr txBox="1">
            <a:spLocks noChangeArrowheads="1"/>
          </p:cNvSpPr>
          <p:nvPr/>
        </p:nvSpPr>
        <p:spPr bwMode="auto">
          <a:xfrm>
            <a:off x="1508125" y="1571625"/>
            <a:ext cx="1979613" cy="1138238"/>
          </a:xfrm>
          <a:prstGeom prst="rect">
            <a:avLst/>
          </a:prstGeom>
          <a:solidFill>
            <a:srgbClr val="FFE2F2"/>
          </a:solidFill>
          <a:ln w="9525">
            <a:solidFill>
              <a:srgbClr val="00004C"/>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鼻粘膜</a:t>
            </a:r>
            <a:endParaRPr lang="en-US" altLang="ja-JP" sz="2400">
              <a:solidFill>
                <a:srgbClr val="000000"/>
              </a:solidFill>
              <a:latin typeface="ＭＳ ゴシック" panose="020B0609070205080204" pitchFamily="49" charset="-128"/>
              <a:ea typeface="ＭＳ ゴシック" panose="020B0609070205080204" pitchFamily="49" charset="-128"/>
            </a:endParaRPr>
          </a:p>
          <a:p>
            <a:pPr>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後鼻腔</a:t>
            </a:r>
            <a:endParaRPr lang="en-US" altLang="ja-JP" sz="2400">
              <a:solidFill>
                <a:srgbClr val="000000"/>
              </a:solidFill>
              <a:latin typeface="ＭＳ ゴシック" panose="020B0609070205080204" pitchFamily="49" charset="-128"/>
              <a:ea typeface="ＭＳ ゴシック" panose="020B0609070205080204" pitchFamily="49" charset="-128"/>
            </a:endParaRPr>
          </a:p>
          <a:p>
            <a:pPr>
              <a:spcBef>
                <a:spcPct val="0"/>
              </a:spcBef>
              <a:buFontTx/>
              <a:buNone/>
            </a:pPr>
            <a:r>
              <a:rPr lang="ja-JP" altLang="en-US" sz="2000">
                <a:solidFill>
                  <a:srgbClr val="000000"/>
                </a:solidFill>
                <a:latin typeface="ＭＳ ゴシック" panose="020B0609070205080204" pitchFamily="49" charset="-128"/>
                <a:ea typeface="ＭＳ ゴシック" panose="020B0609070205080204" pitchFamily="49" charset="-128"/>
              </a:rPr>
              <a:t>（アデノイド）</a:t>
            </a:r>
            <a:endParaRPr lang="en-US" altLang="ja-JP" sz="2000">
              <a:solidFill>
                <a:srgbClr val="000000"/>
              </a:solidFill>
              <a:latin typeface="ＭＳ ゴシック" panose="020B0609070205080204" pitchFamily="49" charset="-128"/>
              <a:ea typeface="ＭＳ ゴシック" panose="020B0609070205080204" pitchFamily="49" charset="-128"/>
            </a:endParaRPr>
          </a:p>
        </p:txBody>
      </p:sp>
      <p:sp>
        <p:nvSpPr>
          <p:cNvPr id="192518" name="Text Box 5"/>
          <p:cNvSpPr txBox="1">
            <a:spLocks noChangeArrowheads="1"/>
          </p:cNvSpPr>
          <p:nvPr/>
        </p:nvSpPr>
        <p:spPr bwMode="auto">
          <a:xfrm>
            <a:off x="1638300" y="3429000"/>
            <a:ext cx="800100" cy="830263"/>
          </a:xfrm>
          <a:prstGeom prst="rect">
            <a:avLst/>
          </a:prstGeom>
          <a:solidFill>
            <a:srgbClr val="F8FFAC"/>
          </a:solidFill>
          <a:ln w="9525">
            <a:solidFill>
              <a:srgbClr val="00004C"/>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喉頭</a:t>
            </a:r>
            <a:endParaRPr lang="en-US" altLang="ja-JP" sz="2400">
              <a:solidFill>
                <a:srgbClr val="000000"/>
              </a:solidFill>
              <a:latin typeface="ＭＳ ゴシック" panose="020B0609070205080204" pitchFamily="49" charset="-128"/>
              <a:ea typeface="ＭＳ ゴシック" panose="020B0609070205080204" pitchFamily="49" charset="-128"/>
            </a:endParaRPr>
          </a:p>
          <a:p>
            <a:pPr>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蓋谷</a:t>
            </a:r>
          </a:p>
        </p:txBody>
      </p:sp>
      <p:sp>
        <p:nvSpPr>
          <p:cNvPr id="192519" name="Text Box 6"/>
          <p:cNvSpPr txBox="1">
            <a:spLocks noChangeArrowheads="1"/>
          </p:cNvSpPr>
          <p:nvPr/>
        </p:nvSpPr>
        <p:spPr bwMode="auto">
          <a:xfrm>
            <a:off x="1676400" y="4953000"/>
            <a:ext cx="554038" cy="708025"/>
          </a:xfrm>
          <a:prstGeom prst="rect">
            <a:avLst/>
          </a:prstGeom>
          <a:solidFill>
            <a:srgbClr val="CCFFCC"/>
          </a:solidFill>
          <a:ln w="9525">
            <a:solidFill>
              <a:srgbClr val="000000"/>
            </a:solidFill>
            <a:miter lim="800000"/>
            <a:headEnd/>
            <a:tailEnd/>
          </a:ln>
        </p:spPr>
        <p:txBody>
          <a:bodyPr vert="eaVert"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喉頭</a:t>
            </a:r>
          </a:p>
        </p:txBody>
      </p:sp>
      <p:sp>
        <p:nvSpPr>
          <p:cNvPr id="192520" name="Text Box 7"/>
          <p:cNvSpPr txBox="1">
            <a:spLocks noChangeArrowheads="1"/>
          </p:cNvSpPr>
          <p:nvPr/>
        </p:nvSpPr>
        <p:spPr bwMode="auto">
          <a:xfrm>
            <a:off x="2286000" y="4622800"/>
            <a:ext cx="554038" cy="1016000"/>
          </a:xfrm>
          <a:prstGeom prst="rect">
            <a:avLst/>
          </a:prstGeom>
          <a:solidFill>
            <a:srgbClr val="CCFFCC"/>
          </a:solidFill>
          <a:ln w="9525">
            <a:solidFill>
              <a:srgbClr val="000000"/>
            </a:solidFill>
            <a:miter lim="800000"/>
            <a:headEnd/>
            <a:tailEnd/>
          </a:ln>
        </p:spPr>
        <p:txBody>
          <a:bodyPr vert="eaVert"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梨状窩</a:t>
            </a:r>
          </a:p>
        </p:txBody>
      </p:sp>
      <p:sp>
        <p:nvSpPr>
          <p:cNvPr id="192521" name="Text Box 8"/>
          <p:cNvSpPr txBox="1">
            <a:spLocks noChangeArrowheads="1"/>
          </p:cNvSpPr>
          <p:nvPr/>
        </p:nvSpPr>
        <p:spPr bwMode="auto">
          <a:xfrm>
            <a:off x="1676400" y="5638800"/>
            <a:ext cx="554038" cy="708025"/>
          </a:xfrm>
          <a:prstGeom prst="rect">
            <a:avLst/>
          </a:prstGeom>
          <a:solidFill>
            <a:srgbClr val="CCFFCC"/>
          </a:solidFill>
          <a:ln w="9525">
            <a:solidFill>
              <a:srgbClr val="000000"/>
            </a:solidFill>
            <a:miter lim="800000"/>
            <a:headEnd/>
            <a:tailEnd/>
          </a:ln>
        </p:spPr>
        <p:txBody>
          <a:bodyPr vert="eaVert"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気管</a:t>
            </a:r>
          </a:p>
        </p:txBody>
      </p:sp>
      <p:sp>
        <p:nvSpPr>
          <p:cNvPr id="192522" name="Text Box 10"/>
          <p:cNvSpPr txBox="1">
            <a:spLocks noChangeArrowheads="1"/>
          </p:cNvSpPr>
          <p:nvPr/>
        </p:nvSpPr>
        <p:spPr bwMode="auto">
          <a:xfrm>
            <a:off x="1330325" y="2857500"/>
            <a:ext cx="1108075" cy="461963"/>
          </a:xfrm>
          <a:prstGeom prst="rect">
            <a:avLst/>
          </a:prstGeom>
          <a:solidFill>
            <a:srgbClr val="F8FFAC"/>
          </a:solidFill>
          <a:ln w="9525">
            <a:solidFill>
              <a:srgbClr val="00004C"/>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口蓋垂</a:t>
            </a:r>
          </a:p>
        </p:txBody>
      </p:sp>
      <p:sp>
        <p:nvSpPr>
          <p:cNvPr id="192523" name="Text Box 11"/>
          <p:cNvSpPr txBox="1">
            <a:spLocks noChangeArrowheads="1"/>
          </p:cNvSpPr>
          <p:nvPr/>
        </p:nvSpPr>
        <p:spPr bwMode="auto">
          <a:xfrm>
            <a:off x="2646363" y="3200400"/>
            <a:ext cx="554037" cy="1323975"/>
          </a:xfrm>
          <a:prstGeom prst="rect">
            <a:avLst/>
          </a:prstGeom>
          <a:solidFill>
            <a:srgbClr val="F8FFAC"/>
          </a:solidFill>
          <a:ln w="9525">
            <a:solidFill>
              <a:srgbClr val="00004C"/>
            </a:solidFill>
            <a:miter lim="800000"/>
            <a:headEnd/>
            <a:tailEnd/>
          </a:ln>
        </p:spPr>
        <p:txBody>
          <a:bodyPr vert="eaVert"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latin typeface="ＭＳ ゴシック" panose="020B0609070205080204" pitchFamily="49" charset="-128"/>
                <a:ea typeface="ＭＳ ゴシック" panose="020B0609070205080204" pitchFamily="49" charset="-128"/>
              </a:rPr>
              <a:t>咽頭後壁</a:t>
            </a:r>
          </a:p>
        </p:txBody>
      </p:sp>
      <p:sp>
        <p:nvSpPr>
          <p:cNvPr id="192524" name="Text Box 12"/>
          <p:cNvSpPr txBox="1">
            <a:spLocks noChangeArrowheads="1"/>
          </p:cNvSpPr>
          <p:nvPr/>
        </p:nvSpPr>
        <p:spPr bwMode="auto">
          <a:xfrm>
            <a:off x="152400" y="2286000"/>
            <a:ext cx="615950" cy="1169988"/>
          </a:xfrm>
          <a:prstGeom prst="rect">
            <a:avLst/>
          </a:prstGeom>
          <a:solidFill>
            <a:srgbClr val="FFC5ED"/>
          </a:solidFill>
          <a:ln w="9525">
            <a:solidFill>
              <a:srgbClr val="000000"/>
            </a:solidFill>
            <a:miter lim="800000"/>
            <a:headEnd/>
            <a:tailEnd/>
          </a:ln>
        </p:spPr>
        <p:txBody>
          <a:bodyPr vert="eaVert"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latin typeface="ＭＳ ゴシック" panose="020B0609070205080204" pitchFamily="49" charset="-128"/>
                <a:ea typeface="ＭＳ ゴシック" panose="020B0609070205080204" pitchFamily="49" charset="-128"/>
              </a:rPr>
              <a:t>鼻から</a:t>
            </a:r>
          </a:p>
        </p:txBody>
      </p:sp>
      <p:sp>
        <p:nvSpPr>
          <p:cNvPr id="192525" name="Text Box 13"/>
          <p:cNvSpPr txBox="1">
            <a:spLocks noChangeArrowheads="1"/>
          </p:cNvSpPr>
          <p:nvPr/>
        </p:nvSpPr>
        <p:spPr bwMode="auto">
          <a:xfrm>
            <a:off x="152400" y="4267200"/>
            <a:ext cx="615950" cy="1169988"/>
          </a:xfrm>
          <a:prstGeom prst="rect">
            <a:avLst/>
          </a:prstGeom>
          <a:solidFill>
            <a:srgbClr val="FFFF00"/>
          </a:solidFill>
          <a:ln w="9525">
            <a:solidFill>
              <a:schemeClr val="tx1"/>
            </a:solidFill>
            <a:miter lim="800000"/>
            <a:headEnd/>
            <a:tailEnd/>
          </a:ln>
        </p:spPr>
        <p:txBody>
          <a:bodyPr vert="eaVert"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latin typeface="ＭＳ ゴシック" panose="020B0609070205080204" pitchFamily="49" charset="-128"/>
                <a:ea typeface="ＭＳ ゴシック" panose="020B0609070205080204" pitchFamily="49" charset="-128"/>
              </a:rPr>
              <a:t>口から</a:t>
            </a:r>
          </a:p>
        </p:txBody>
      </p:sp>
      <p:sp>
        <p:nvSpPr>
          <p:cNvPr id="192526" name="Line 16"/>
          <p:cNvSpPr>
            <a:spLocks noChangeShapeType="1"/>
          </p:cNvSpPr>
          <p:nvPr/>
        </p:nvSpPr>
        <p:spPr bwMode="auto">
          <a:xfrm>
            <a:off x="798513" y="2500313"/>
            <a:ext cx="6842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192527" name="Line 17"/>
          <p:cNvSpPr>
            <a:spLocks noChangeShapeType="1"/>
          </p:cNvSpPr>
          <p:nvPr/>
        </p:nvSpPr>
        <p:spPr bwMode="auto">
          <a:xfrm>
            <a:off x="801688" y="3429000"/>
            <a:ext cx="798512" cy="457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192528" name="Line 18"/>
          <p:cNvSpPr>
            <a:spLocks noChangeShapeType="1"/>
          </p:cNvSpPr>
          <p:nvPr/>
        </p:nvSpPr>
        <p:spPr bwMode="auto">
          <a:xfrm flipV="1">
            <a:off x="762000" y="3357563"/>
            <a:ext cx="738188" cy="14430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192529" name="Line 19"/>
          <p:cNvSpPr>
            <a:spLocks noChangeShapeType="1"/>
          </p:cNvSpPr>
          <p:nvPr/>
        </p:nvSpPr>
        <p:spPr bwMode="auto">
          <a:xfrm flipV="1">
            <a:off x="762000" y="4343400"/>
            <a:ext cx="1905000" cy="457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192530" name="Line 20"/>
          <p:cNvSpPr>
            <a:spLocks noChangeShapeType="1"/>
          </p:cNvSpPr>
          <p:nvPr/>
        </p:nvSpPr>
        <p:spPr bwMode="auto">
          <a:xfrm>
            <a:off x="801688" y="3429000"/>
            <a:ext cx="1484312" cy="152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192531" name="Line 21"/>
          <p:cNvSpPr>
            <a:spLocks noChangeShapeType="1"/>
          </p:cNvSpPr>
          <p:nvPr/>
        </p:nvSpPr>
        <p:spPr bwMode="auto">
          <a:xfrm>
            <a:off x="801688" y="3429000"/>
            <a:ext cx="874712" cy="251460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192532" name="Line 23"/>
          <p:cNvSpPr>
            <a:spLocks noChangeShapeType="1"/>
          </p:cNvSpPr>
          <p:nvPr/>
        </p:nvSpPr>
        <p:spPr bwMode="auto">
          <a:xfrm flipV="1">
            <a:off x="762000" y="4800600"/>
            <a:ext cx="152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192533" name="Line 32"/>
          <p:cNvSpPr>
            <a:spLocks noChangeShapeType="1"/>
          </p:cNvSpPr>
          <p:nvPr/>
        </p:nvSpPr>
        <p:spPr bwMode="auto">
          <a:xfrm>
            <a:off x="801688" y="3429000"/>
            <a:ext cx="874712" cy="152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192534" name="Text Box 34"/>
          <p:cNvSpPr txBox="1">
            <a:spLocks noChangeArrowheads="1"/>
          </p:cNvSpPr>
          <p:nvPr/>
        </p:nvSpPr>
        <p:spPr bwMode="auto">
          <a:xfrm>
            <a:off x="2508250" y="5786438"/>
            <a:ext cx="615950" cy="811212"/>
          </a:xfrm>
          <a:prstGeom prst="rect">
            <a:avLst/>
          </a:prstGeom>
          <a:solidFill>
            <a:srgbClr val="B7FFFF"/>
          </a:solidFill>
          <a:ln w="9525">
            <a:solidFill>
              <a:srgbClr val="000000"/>
            </a:solidFill>
            <a:miter lim="800000"/>
            <a:headEnd/>
            <a:tailEnd/>
          </a:ln>
        </p:spPr>
        <p:txBody>
          <a:bodyPr vert="eaVert"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FontTx/>
              <a:buNone/>
            </a:pPr>
            <a:r>
              <a:rPr lang="ja-JP" altLang="en-US" sz="2800">
                <a:solidFill>
                  <a:srgbClr val="000000"/>
                </a:solidFill>
                <a:latin typeface="ＭＳ ゴシック" panose="020B0609070205080204" pitchFamily="49" charset="-128"/>
                <a:ea typeface="ＭＳ ゴシック" panose="020B0609070205080204" pitchFamily="49" charset="-128"/>
              </a:rPr>
              <a:t>食道</a:t>
            </a:r>
          </a:p>
        </p:txBody>
      </p:sp>
      <p:grpSp>
        <p:nvGrpSpPr>
          <p:cNvPr id="192535" name="図形グループ 48"/>
          <p:cNvGrpSpPr>
            <a:grpSpLocks/>
          </p:cNvGrpSpPr>
          <p:nvPr/>
        </p:nvGrpSpPr>
        <p:grpSpPr bwMode="auto">
          <a:xfrm>
            <a:off x="5184775" y="1800225"/>
            <a:ext cx="3654425" cy="4975225"/>
            <a:chOff x="5184775" y="1800225"/>
            <a:chExt cx="3654425" cy="4975143"/>
          </a:xfrm>
        </p:grpSpPr>
        <p:pic>
          <p:nvPicPr>
            <p:cNvPr id="192546" name="Picture 10"/>
            <p:cNvPicPr>
              <a:picLocks noChangeAspect="1" noChangeArrowheads="1"/>
            </p:cNvPicPr>
            <p:nvPr/>
          </p:nvPicPr>
          <p:blipFill>
            <a:blip r:embed="rId2">
              <a:lum bright="18000"/>
              <a:extLst>
                <a:ext uri="{28A0092B-C50C-407E-A947-70E740481C1C}">
                  <a14:useLocalDpi xmlns:a14="http://schemas.microsoft.com/office/drawing/2010/main" val="0"/>
                </a:ext>
              </a:extLst>
            </a:blip>
            <a:srcRect l="9229" r="21533" b="10774"/>
            <a:stretch>
              <a:fillRect/>
            </a:stretch>
          </p:blipFill>
          <p:spPr bwMode="auto">
            <a:xfrm>
              <a:off x="5184775" y="1800225"/>
              <a:ext cx="3654425" cy="46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47" name="Text Box 14"/>
            <p:cNvSpPr txBox="1">
              <a:spLocks noChangeArrowheads="1"/>
            </p:cNvSpPr>
            <p:nvPr/>
          </p:nvSpPr>
          <p:spPr bwMode="auto">
            <a:xfrm>
              <a:off x="7143632" y="5429197"/>
              <a:ext cx="800219" cy="59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b="1">
                  <a:solidFill>
                    <a:srgbClr val="000000"/>
                  </a:solidFill>
                  <a:latin typeface="ＭＳ ゴシック" panose="020B0609070205080204" pitchFamily="49" charset="-128"/>
                  <a:ea typeface="ＭＳ ゴシック" panose="020B0609070205080204" pitchFamily="49" charset="-128"/>
                </a:rPr>
                <a:t>喉　</a:t>
              </a:r>
              <a:endParaRPr lang="en-US" altLang="ja-JP" sz="2000" b="1">
                <a:solidFill>
                  <a:srgbClr val="000000"/>
                </a:solidFill>
                <a:latin typeface="ＭＳ ゴシック" panose="020B0609070205080204" pitchFamily="49" charset="-128"/>
                <a:ea typeface="ＭＳ ゴシック" panose="020B0609070205080204" pitchFamily="49" charset="-128"/>
              </a:endParaRPr>
            </a:p>
            <a:p>
              <a:pPr>
                <a:spcBef>
                  <a:spcPct val="0"/>
                </a:spcBef>
                <a:buFontTx/>
                <a:buNone/>
              </a:pPr>
              <a:r>
                <a:rPr lang="ja-JP" altLang="en-US" sz="2000" b="1">
                  <a:solidFill>
                    <a:srgbClr val="000000"/>
                  </a:solidFill>
                  <a:latin typeface="ＭＳ ゴシック" panose="020B0609070205080204" pitchFamily="49" charset="-128"/>
                  <a:ea typeface="ＭＳ ゴシック" panose="020B0609070205080204" pitchFamily="49" charset="-128"/>
                </a:rPr>
                <a:t>　頭</a:t>
              </a:r>
            </a:p>
          </p:txBody>
        </p:sp>
        <p:sp>
          <p:nvSpPr>
            <p:cNvPr id="192548" name="Text Box 15"/>
            <p:cNvSpPr txBox="1">
              <a:spLocks noChangeArrowheads="1"/>
            </p:cNvSpPr>
            <p:nvPr/>
          </p:nvSpPr>
          <p:spPr bwMode="auto">
            <a:xfrm>
              <a:off x="7165977" y="6176495"/>
              <a:ext cx="492443" cy="59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b="1">
                  <a:solidFill>
                    <a:srgbClr val="000000"/>
                  </a:solidFill>
                  <a:latin typeface="ＭＳ ゴシック" panose="020B0609070205080204" pitchFamily="49" charset="-128"/>
                  <a:ea typeface="ＭＳ ゴシック" panose="020B0609070205080204" pitchFamily="49" charset="-128"/>
                </a:rPr>
                <a:t>気管</a:t>
              </a:r>
            </a:p>
          </p:txBody>
        </p:sp>
        <p:sp>
          <p:nvSpPr>
            <p:cNvPr id="192549" name="Text Box 23"/>
            <p:cNvSpPr txBox="1">
              <a:spLocks noChangeArrowheads="1"/>
            </p:cNvSpPr>
            <p:nvPr/>
          </p:nvSpPr>
          <p:spPr bwMode="auto">
            <a:xfrm>
              <a:off x="6643702" y="3786190"/>
              <a:ext cx="494046" cy="46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b="1">
                  <a:solidFill>
                    <a:srgbClr val="000000"/>
                  </a:solidFill>
                  <a:latin typeface="ＭＳ ゴシック" panose="020B0609070205080204" pitchFamily="49" charset="-128"/>
                  <a:ea typeface="ＭＳ ゴシック" panose="020B0609070205080204" pitchFamily="49" charset="-128"/>
                </a:rPr>
                <a:t>舌</a:t>
              </a:r>
            </a:p>
          </p:txBody>
        </p:sp>
        <p:sp>
          <p:nvSpPr>
            <p:cNvPr id="192550" name="Text Box 24"/>
            <p:cNvSpPr txBox="1">
              <a:spLocks noChangeArrowheads="1"/>
            </p:cNvSpPr>
            <p:nvPr/>
          </p:nvSpPr>
          <p:spPr bwMode="auto">
            <a:xfrm>
              <a:off x="6467475" y="2514065"/>
              <a:ext cx="494046" cy="46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b="1">
                  <a:solidFill>
                    <a:srgbClr val="000000"/>
                  </a:solidFill>
                  <a:latin typeface="ＭＳ ゴシック" panose="020B0609070205080204" pitchFamily="49" charset="-128"/>
                  <a:ea typeface="ＭＳ ゴシック" panose="020B0609070205080204" pitchFamily="49" charset="-128"/>
                </a:rPr>
                <a:t>鼻</a:t>
              </a:r>
            </a:p>
          </p:txBody>
        </p:sp>
        <p:sp>
          <p:nvSpPr>
            <p:cNvPr id="23588" name="Text Box 25"/>
            <p:cNvSpPr txBox="1">
              <a:spLocks noChangeArrowheads="1"/>
            </p:cNvSpPr>
            <p:nvPr/>
          </p:nvSpPr>
          <p:spPr bwMode="auto">
            <a:xfrm>
              <a:off x="6480175" y="3414686"/>
              <a:ext cx="442913" cy="400043"/>
            </a:xfrm>
            <a:prstGeom prst="rect">
              <a:avLst/>
            </a:prstGeom>
            <a:noFill/>
            <a:ln w="9525">
              <a:noFill/>
              <a:miter lim="800000"/>
              <a:headEnd/>
              <a:tailEnd/>
            </a:ln>
          </p:spPr>
          <p:txBody>
            <a:bodyPr wrap="none">
              <a:spAutoFit/>
            </a:bodyPr>
            <a:lstStyle/>
            <a:p>
              <a:pPr>
                <a:defRPr/>
              </a:pPr>
              <a:r>
                <a:rPr lang="ja-JP" altLang="en-US" sz="2000" b="1" dirty="0">
                  <a:solidFill>
                    <a:srgbClr val="00CC99">
                      <a:lumMod val="20000"/>
                      <a:lumOff val="80000"/>
                    </a:srgbClr>
                  </a:solidFill>
                  <a:latin typeface="ＭＳ ゴシック" pitchFamily="49" charset="-128"/>
                  <a:ea typeface="ＭＳ ゴシック" pitchFamily="49" charset="-128"/>
                </a:rPr>
                <a:t>口</a:t>
              </a:r>
            </a:p>
          </p:txBody>
        </p:sp>
        <p:sp>
          <p:nvSpPr>
            <p:cNvPr id="192552" name="Oval 34"/>
            <p:cNvSpPr>
              <a:spLocks noChangeArrowheads="1"/>
            </p:cNvSpPr>
            <p:nvPr/>
          </p:nvSpPr>
          <p:spPr bwMode="auto">
            <a:xfrm rot="-3025218">
              <a:off x="7325792" y="4904556"/>
              <a:ext cx="464006" cy="103319"/>
            </a:xfrm>
            <a:prstGeom prst="ellipse">
              <a:avLst/>
            </a:prstGeom>
            <a:noFill/>
            <a:ln w="539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000">
                <a:solidFill>
                  <a:srgbClr val="000000"/>
                </a:solidFill>
                <a:latin typeface="ＭＳ ゴシック" panose="020B0609070205080204" pitchFamily="49" charset="-128"/>
                <a:ea typeface="ＭＳ ゴシック" panose="020B0609070205080204" pitchFamily="49" charset="-128"/>
              </a:endParaRPr>
            </a:p>
          </p:txBody>
        </p:sp>
        <p:sp>
          <p:nvSpPr>
            <p:cNvPr id="192553" name="Text Box 12"/>
            <p:cNvSpPr txBox="1">
              <a:spLocks noChangeArrowheads="1"/>
            </p:cNvSpPr>
            <p:nvPr/>
          </p:nvSpPr>
          <p:spPr bwMode="auto">
            <a:xfrm>
              <a:off x="7740333" y="4571959"/>
              <a:ext cx="492443" cy="61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b="1">
                  <a:solidFill>
                    <a:srgbClr val="000000"/>
                  </a:solidFill>
                  <a:latin typeface="ＭＳ ゴシック" panose="020B0609070205080204" pitchFamily="49" charset="-128"/>
                  <a:ea typeface="ＭＳ ゴシック" panose="020B0609070205080204" pitchFamily="49" charset="-128"/>
                </a:rPr>
                <a:t>咽頭</a:t>
              </a:r>
            </a:p>
          </p:txBody>
        </p:sp>
        <p:sp>
          <p:nvSpPr>
            <p:cNvPr id="192554" name="Text Box 5"/>
            <p:cNvSpPr txBox="1">
              <a:spLocks noChangeArrowheads="1"/>
            </p:cNvSpPr>
            <p:nvPr/>
          </p:nvSpPr>
          <p:spPr bwMode="auto">
            <a:xfrm>
              <a:off x="6000760" y="4386205"/>
              <a:ext cx="1210588" cy="400104"/>
            </a:xfrm>
            <a:prstGeom prst="rect">
              <a:avLst/>
            </a:prstGeom>
            <a:solidFill>
              <a:srgbClr val="F8FFAC"/>
            </a:solidFill>
            <a:ln w="9525">
              <a:solidFill>
                <a:srgbClr val="00004C"/>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a:solidFill>
                    <a:srgbClr val="000000"/>
                  </a:solidFill>
                  <a:latin typeface="ＭＳ ゴシック" panose="020B0609070205080204" pitchFamily="49" charset="-128"/>
                  <a:ea typeface="ＭＳ ゴシック" panose="020B0609070205080204" pitchFamily="49" charset="-128"/>
                </a:rPr>
                <a:t>喉頭蓋谷</a:t>
              </a:r>
            </a:p>
          </p:txBody>
        </p:sp>
        <p:cxnSp>
          <p:nvCxnSpPr>
            <p:cNvPr id="192555" name="直線矢印コネクタ 55"/>
            <p:cNvCxnSpPr>
              <a:cxnSpLocks noChangeShapeType="1"/>
            </p:cNvCxnSpPr>
            <p:nvPr/>
          </p:nvCxnSpPr>
          <p:spPr bwMode="auto">
            <a:xfrm>
              <a:off x="7212013" y="4500518"/>
              <a:ext cx="217487" cy="128585"/>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92556" name="テキスト ボックス 56"/>
            <p:cNvSpPr txBox="1">
              <a:spLocks noChangeArrowheads="1"/>
            </p:cNvSpPr>
            <p:nvPr/>
          </p:nvSpPr>
          <p:spPr bwMode="auto">
            <a:xfrm>
              <a:off x="7394575" y="4160803"/>
              <a:ext cx="805029" cy="33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1600" b="1">
                  <a:solidFill>
                    <a:srgbClr val="000000"/>
                  </a:solidFill>
                  <a:latin typeface="ＭＳ ゴシック" panose="020B0609070205080204" pitchFamily="49" charset="-128"/>
                  <a:ea typeface="ＭＳ ゴシック" panose="020B0609070205080204" pitchFamily="49" charset="-128"/>
                </a:rPr>
                <a:t>口蓋垂</a:t>
              </a:r>
            </a:p>
          </p:txBody>
        </p:sp>
        <p:sp>
          <p:nvSpPr>
            <p:cNvPr id="192557" name="Text Box 4"/>
            <p:cNvSpPr txBox="1">
              <a:spLocks noChangeArrowheads="1"/>
            </p:cNvSpPr>
            <p:nvPr/>
          </p:nvSpPr>
          <p:spPr bwMode="auto">
            <a:xfrm>
              <a:off x="6099175" y="5033474"/>
              <a:ext cx="954107" cy="400104"/>
            </a:xfrm>
            <a:prstGeom prst="rect">
              <a:avLst/>
            </a:prstGeom>
            <a:solidFill>
              <a:srgbClr val="CCFFCC"/>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a:solidFill>
                    <a:srgbClr val="000000"/>
                  </a:solidFill>
                  <a:latin typeface="ＭＳ ゴシック" panose="020B0609070205080204" pitchFamily="49" charset="-128"/>
                  <a:ea typeface="ＭＳ ゴシック" panose="020B0609070205080204" pitchFamily="49" charset="-128"/>
                </a:rPr>
                <a:t>喉頭蓋</a:t>
              </a:r>
            </a:p>
          </p:txBody>
        </p:sp>
        <p:sp>
          <p:nvSpPr>
            <p:cNvPr id="192558" name="Line 29"/>
            <p:cNvSpPr>
              <a:spLocks noChangeShapeType="1"/>
            </p:cNvSpPr>
            <p:nvPr/>
          </p:nvSpPr>
          <p:spPr bwMode="auto">
            <a:xfrm flipV="1">
              <a:off x="6858000" y="5786454"/>
              <a:ext cx="1071586" cy="4746"/>
            </a:xfrm>
            <a:prstGeom prst="line">
              <a:avLst/>
            </a:prstGeom>
            <a:noFill/>
            <a:ln w="38100">
              <a:solidFill>
                <a:srgbClr val="008000"/>
              </a:solidFill>
              <a:prstDash val="sysDash"/>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sp>
          <p:nvSpPr>
            <p:cNvPr id="192559" name="Text Box 3"/>
            <p:cNvSpPr txBox="1">
              <a:spLocks noChangeArrowheads="1"/>
            </p:cNvSpPr>
            <p:nvPr/>
          </p:nvSpPr>
          <p:spPr bwMode="auto">
            <a:xfrm>
              <a:off x="5946775" y="5490682"/>
              <a:ext cx="954107" cy="400104"/>
            </a:xfrm>
            <a:prstGeom prst="rect">
              <a:avLst/>
            </a:prstGeom>
            <a:solidFill>
              <a:srgbClr val="CCFFCC"/>
            </a:solidFill>
            <a:ln w="9525">
              <a:solidFill>
                <a:schemeClr val="tx1"/>
              </a:solidFill>
              <a:prstDash val="sysDash"/>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a:solidFill>
                    <a:srgbClr val="000000"/>
                  </a:solidFill>
                  <a:latin typeface="ＭＳ ゴシック" panose="020B0609070205080204" pitchFamily="49" charset="-128"/>
                  <a:ea typeface="ＭＳ ゴシック" panose="020B0609070205080204" pitchFamily="49" charset="-128"/>
                </a:rPr>
                <a:t>梨状窩</a:t>
              </a:r>
            </a:p>
          </p:txBody>
        </p:sp>
        <p:sp>
          <p:nvSpPr>
            <p:cNvPr id="192560" name="Text Box 31"/>
            <p:cNvSpPr txBox="1">
              <a:spLocks noChangeArrowheads="1"/>
            </p:cNvSpPr>
            <p:nvPr/>
          </p:nvSpPr>
          <p:spPr bwMode="auto">
            <a:xfrm>
              <a:off x="7771110" y="5875328"/>
              <a:ext cx="461665" cy="54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FontTx/>
                <a:buNone/>
              </a:pPr>
              <a:r>
                <a:rPr lang="ja-JP" altLang="en-US" sz="1800" b="1">
                  <a:solidFill>
                    <a:srgbClr val="000000"/>
                  </a:solidFill>
                  <a:latin typeface="ＭＳ ゴシック" panose="020B0609070205080204" pitchFamily="49" charset="-128"/>
                  <a:ea typeface="ＭＳ ゴシック" panose="020B0609070205080204" pitchFamily="49" charset="-128"/>
                </a:rPr>
                <a:t>食道</a:t>
              </a:r>
              <a:endParaRPr lang="en-US" altLang="ja-JP" sz="1800" b="1">
                <a:solidFill>
                  <a:srgbClr val="000000"/>
                </a:solidFill>
                <a:latin typeface="ＭＳ ゴシック" panose="020B0609070205080204" pitchFamily="49" charset="-128"/>
                <a:ea typeface="ＭＳ ゴシック" panose="020B0609070205080204" pitchFamily="49" charset="-128"/>
              </a:endParaRPr>
            </a:p>
          </p:txBody>
        </p:sp>
        <p:sp>
          <p:nvSpPr>
            <p:cNvPr id="192561" name="Line 29"/>
            <p:cNvSpPr>
              <a:spLocks noChangeShapeType="1"/>
            </p:cNvSpPr>
            <p:nvPr/>
          </p:nvSpPr>
          <p:spPr bwMode="auto">
            <a:xfrm flipV="1">
              <a:off x="7083425" y="5181600"/>
              <a:ext cx="536575" cy="15240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grpSp>
      <p:sp>
        <p:nvSpPr>
          <p:cNvPr id="23577" name="テキスト ボックス 63"/>
          <p:cNvSpPr txBox="1">
            <a:spLocks noChangeArrowheads="1"/>
          </p:cNvSpPr>
          <p:nvPr/>
        </p:nvSpPr>
        <p:spPr bwMode="auto">
          <a:xfrm>
            <a:off x="3733800" y="1662113"/>
            <a:ext cx="1108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FF"/>
                </a:solidFill>
                <a:latin typeface="ＭＳ ゴシック" panose="020B0609070205080204" pitchFamily="49" charset="-128"/>
                <a:ea typeface="ＭＳ ゴシック" panose="020B0609070205080204" pitchFamily="49" charset="-128"/>
              </a:rPr>
              <a:t>鼻出血</a:t>
            </a:r>
          </a:p>
        </p:txBody>
      </p:sp>
      <p:sp>
        <p:nvSpPr>
          <p:cNvPr id="23578" name="テキスト ボックス 64"/>
          <p:cNvSpPr txBox="1">
            <a:spLocks noChangeArrowheads="1"/>
          </p:cNvSpPr>
          <p:nvPr/>
        </p:nvSpPr>
        <p:spPr bwMode="auto">
          <a:xfrm>
            <a:off x="3429000" y="2755900"/>
            <a:ext cx="1724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FontTx/>
              <a:buNone/>
            </a:pPr>
            <a:r>
              <a:rPr lang="ja-JP" altLang="en-US" sz="2400">
                <a:solidFill>
                  <a:srgbClr val="0000FF"/>
                </a:solidFill>
                <a:latin typeface="ＭＳ ゴシック" panose="020B0609070205080204" pitchFamily="49" charset="-128"/>
                <a:ea typeface="ＭＳ ゴシック" panose="020B0609070205080204" pitchFamily="49" charset="-128"/>
              </a:rPr>
              <a:t>吐気・嘔吐</a:t>
            </a:r>
            <a:endParaRPr lang="en-US" altLang="ja-JP" sz="2400">
              <a:solidFill>
                <a:srgbClr val="0000FF"/>
              </a:solidFill>
              <a:latin typeface="ＭＳ ゴシック" panose="020B0609070205080204" pitchFamily="49" charset="-128"/>
              <a:ea typeface="ＭＳ ゴシック" panose="020B0609070205080204" pitchFamily="49" charset="-128"/>
            </a:endParaRPr>
          </a:p>
          <a:p>
            <a:pPr algn="ctr">
              <a:spcBef>
                <a:spcPct val="0"/>
              </a:spcBef>
              <a:buFontTx/>
              <a:buNone/>
            </a:pPr>
            <a:r>
              <a:rPr lang="ja-JP" altLang="en-US" sz="2400">
                <a:solidFill>
                  <a:srgbClr val="0000FF"/>
                </a:solidFill>
                <a:latin typeface="ＭＳ ゴシック" panose="020B0609070205080204" pitchFamily="49" charset="-128"/>
                <a:ea typeface="ＭＳ ゴシック" panose="020B0609070205080204" pitchFamily="49" charset="-128"/>
              </a:rPr>
              <a:t>出血</a:t>
            </a:r>
            <a:endParaRPr lang="en-US" altLang="ja-JP" sz="2400">
              <a:solidFill>
                <a:srgbClr val="0000FF"/>
              </a:solidFill>
              <a:latin typeface="ＭＳ ゴシック" panose="020B0609070205080204" pitchFamily="49" charset="-128"/>
              <a:ea typeface="ＭＳ ゴシック" panose="020B0609070205080204" pitchFamily="49" charset="-128"/>
            </a:endParaRPr>
          </a:p>
          <a:p>
            <a:pPr algn="ctr">
              <a:spcBef>
                <a:spcPct val="0"/>
              </a:spcBef>
              <a:buFontTx/>
              <a:buNone/>
            </a:pPr>
            <a:endParaRPr lang="en-US" altLang="ja-JP" sz="2400">
              <a:solidFill>
                <a:srgbClr val="0000FF"/>
              </a:solidFill>
              <a:latin typeface="ＭＳ ゴシック" panose="020B0609070205080204" pitchFamily="49" charset="-128"/>
              <a:ea typeface="ＭＳ ゴシック" panose="020B0609070205080204" pitchFamily="49" charset="-128"/>
            </a:endParaRPr>
          </a:p>
        </p:txBody>
      </p:sp>
      <p:sp>
        <p:nvSpPr>
          <p:cNvPr id="68" name="星 12 67"/>
          <p:cNvSpPr>
            <a:spLocks noChangeArrowheads="1"/>
          </p:cNvSpPr>
          <p:nvPr/>
        </p:nvSpPr>
        <p:spPr bwMode="auto">
          <a:xfrm>
            <a:off x="3095625" y="3838575"/>
            <a:ext cx="2286000" cy="1752600"/>
          </a:xfrm>
          <a:custGeom>
            <a:avLst/>
            <a:gdLst>
              <a:gd name="T0" fmla="*/ 2132866 w 2286000"/>
              <a:gd name="T1" fmla="*/ 438150 h 1752600"/>
              <a:gd name="T2" fmla="*/ 2286000 w 2286000"/>
              <a:gd name="T3" fmla="*/ 876300 h 1752600"/>
              <a:gd name="T4" fmla="*/ 2132866 w 2286000"/>
              <a:gd name="T5" fmla="*/ 1314450 h 1752600"/>
              <a:gd name="T6" fmla="*/ 1714500 w 2286000"/>
              <a:gd name="T7" fmla="*/ 1635198 h 1752600"/>
              <a:gd name="T8" fmla="*/ 1143000 w 2286000"/>
              <a:gd name="T9" fmla="*/ 1752600 h 1752600"/>
              <a:gd name="T10" fmla="*/ 571500 w 2286000"/>
              <a:gd name="T11" fmla="*/ 1635198 h 1752600"/>
              <a:gd name="T12" fmla="*/ 153133 w 2286000"/>
              <a:gd name="T13" fmla="*/ 1314450 h 1752600"/>
              <a:gd name="T14" fmla="*/ 0 w 2286000"/>
              <a:gd name="T15" fmla="*/ 876300 h 1752600"/>
              <a:gd name="T16" fmla="*/ 153133 w 2286000"/>
              <a:gd name="T17" fmla="*/ 438150 h 1752600"/>
              <a:gd name="T18" fmla="*/ 571500 w 2286000"/>
              <a:gd name="T19" fmla="*/ 117402 h 1752600"/>
              <a:gd name="T20" fmla="*/ 1143000 w 2286000"/>
              <a:gd name="T21" fmla="*/ 0 h 1752600"/>
              <a:gd name="T22" fmla="*/ 1714500 w 2286000"/>
              <a:gd name="T23" fmla="*/ 117402 h 1752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536833 w 2286000"/>
              <a:gd name="T37" fmla="*/ 411572 h 1752600"/>
              <a:gd name="T38" fmla="*/ 1749167 w 2286000"/>
              <a:gd name="T39" fmla="*/ 1341028 h 1752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86000" h="1752600">
                <a:moveTo>
                  <a:pt x="0" y="876300"/>
                </a:moveTo>
                <a:lnTo>
                  <a:pt x="314960" y="706198"/>
                </a:lnTo>
                <a:lnTo>
                  <a:pt x="153133" y="438150"/>
                </a:lnTo>
                <a:lnTo>
                  <a:pt x="536833" y="411572"/>
                </a:lnTo>
                <a:lnTo>
                  <a:pt x="571500" y="117402"/>
                </a:lnTo>
                <a:lnTo>
                  <a:pt x="921127" y="241469"/>
                </a:lnTo>
                <a:lnTo>
                  <a:pt x="1143000" y="0"/>
                </a:lnTo>
                <a:lnTo>
                  <a:pt x="1364873" y="241469"/>
                </a:lnTo>
                <a:lnTo>
                  <a:pt x="1714500" y="117402"/>
                </a:lnTo>
                <a:lnTo>
                  <a:pt x="1749167" y="411572"/>
                </a:lnTo>
                <a:lnTo>
                  <a:pt x="2132867" y="438150"/>
                </a:lnTo>
                <a:lnTo>
                  <a:pt x="1971040" y="706198"/>
                </a:lnTo>
                <a:lnTo>
                  <a:pt x="2286000" y="876300"/>
                </a:lnTo>
                <a:lnTo>
                  <a:pt x="1971040" y="1046402"/>
                </a:lnTo>
                <a:lnTo>
                  <a:pt x="2132867" y="1314450"/>
                </a:lnTo>
                <a:lnTo>
                  <a:pt x="1749167" y="1341028"/>
                </a:lnTo>
                <a:lnTo>
                  <a:pt x="1714500" y="1635198"/>
                </a:lnTo>
                <a:lnTo>
                  <a:pt x="1364873" y="1511131"/>
                </a:lnTo>
                <a:lnTo>
                  <a:pt x="1143000" y="1752600"/>
                </a:lnTo>
                <a:lnTo>
                  <a:pt x="921127" y="1511131"/>
                </a:lnTo>
                <a:lnTo>
                  <a:pt x="571500" y="1635198"/>
                </a:lnTo>
                <a:lnTo>
                  <a:pt x="536833" y="1341028"/>
                </a:lnTo>
                <a:lnTo>
                  <a:pt x="153133" y="1314450"/>
                </a:lnTo>
                <a:lnTo>
                  <a:pt x="314960" y="1046402"/>
                </a:lnTo>
                <a:lnTo>
                  <a:pt x="0" y="876300"/>
                </a:lnTo>
                <a:close/>
              </a:path>
            </a:pathLst>
          </a:custGeom>
          <a:solidFill>
            <a:srgbClr val="CCFFCC"/>
          </a:solidFill>
          <a:ln w="9525">
            <a:solidFill>
              <a:schemeClr val="tx2"/>
            </a:solidFill>
            <a:miter lim="800000"/>
            <a:headEnd/>
            <a:tailEnd/>
          </a:ln>
          <a:effectLst>
            <a:outerShdw dist="23000" dir="5400000" rotWithShape="0">
              <a:srgbClr val="808080">
                <a:alpha val="34998"/>
              </a:srgbClr>
            </a:outerShdw>
          </a:effectLst>
        </p:spPr>
        <p:txBody>
          <a:bodyPr anchor="ctr"/>
          <a:lstStyle/>
          <a:p>
            <a:pPr eaLnBrk="0" hangingPunct="0"/>
            <a:endParaRPr lang="ja-JP" altLang="en-US" sz="2400">
              <a:solidFill>
                <a:srgbClr val="000000"/>
              </a:solidFill>
              <a:latin typeface="Times" panose="02020603050405020304" pitchFamily="18" charset="0"/>
            </a:endParaRPr>
          </a:p>
        </p:txBody>
      </p:sp>
      <p:sp>
        <p:nvSpPr>
          <p:cNvPr id="23580" name="テキスト ボックス 68"/>
          <p:cNvSpPr txBox="1">
            <a:spLocks noChangeArrowheads="1"/>
          </p:cNvSpPr>
          <p:nvPr/>
        </p:nvSpPr>
        <p:spPr bwMode="auto">
          <a:xfrm>
            <a:off x="3430588" y="4124325"/>
            <a:ext cx="15684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FontTx/>
              <a:buNone/>
            </a:pPr>
            <a:r>
              <a:rPr lang="ja-JP" altLang="en-US" sz="2400">
                <a:solidFill>
                  <a:srgbClr val="0000FF"/>
                </a:solidFill>
                <a:latin typeface="ＭＳ ゴシック" panose="020B0609070205080204" pitchFamily="49" charset="-128"/>
                <a:ea typeface="ＭＳ ゴシック" panose="020B0609070205080204" pitchFamily="49" charset="-128"/>
              </a:rPr>
              <a:t>吐気･嘔吐</a:t>
            </a:r>
            <a:endParaRPr lang="en-US" altLang="ja-JP" sz="2400">
              <a:solidFill>
                <a:srgbClr val="0000FF"/>
              </a:solidFill>
              <a:latin typeface="ＭＳ ゴシック" panose="020B0609070205080204" pitchFamily="49" charset="-128"/>
              <a:ea typeface="ＭＳ ゴシック" panose="020B0609070205080204" pitchFamily="49" charset="-128"/>
            </a:endParaRPr>
          </a:p>
          <a:p>
            <a:pPr algn="ctr">
              <a:spcBef>
                <a:spcPct val="0"/>
              </a:spcBef>
              <a:buFontTx/>
              <a:buNone/>
            </a:pPr>
            <a:r>
              <a:rPr lang="ja-JP" altLang="en-US" sz="2400">
                <a:solidFill>
                  <a:srgbClr val="0000FF"/>
                </a:solidFill>
                <a:latin typeface="ＭＳ ゴシック" panose="020B0609070205080204" pitchFamily="49" charset="-128"/>
                <a:ea typeface="ＭＳ ゴシック" panose="020B0609070205080204" pitchFamily="49" charset="-128"/>
              </a:rPr>
              <a:t>出血</a:t>
            </a:r>
            <a:endParaRPr lang="en-US" altLang="ja-JP" sz="2400">
              <a:solidFill>
                <a:srgbClr val="0000FF"/>
              </a:solidFill>
              <a:latin typeface="ＭＳ ゴシック" panose="020B0609070205080204" pitchFamily="49" charset="-128"/>
              <a:ea typeface="ＭＳ ゴシック" panose="020B0609070205080204" pitchFamily="49" charset="-128"/>
            </a:endParaRPr>
          </a:p>
          <a:p>
            <a:pPr algn="ctr">
              <a:spcBef>
                <a:spcPct val="0"/>
              </a:spcBef>
              <a:buFontTx/>
              <a:buNone/>
            </a:pPr>
            <a:r>
              <a:rPr lang="ja-JP" altLang="en-US" sz="2400">
                <a:solidFill>
                  <a:srgbClr val="0000FF"/>
                </a:solidFill>
                <a:latin typeface="ＭＳ ゴシック" panose="020B0609070205080204" pitchFamily="49" charset="-128"/>
                <a:ea typeface="ＭＳ ゴシック" panose="020B0609070205080204" pitchFamily="49" charset="-128"/>
              </a:rPr>
              <a:t>呼吸悪化</a:t>
            </a:r>
            <a:endParaRPr lang="en-US" altLang="ja-JP" sz="2400">
              <a:solidFill>
                <a:srgbClr val="0000FF"/>
              </a:solidFill>
              <a:latin typeface="ＭＳ ゴシック" panose="020B0609070205080204" pitchFamily="49" charset="-128"/>
              <a:ea typeface="ＭＳ ゴシック" panose="020B0609070205080204" pitchFamily="49" charset="-128"/>
            </a:endParaRPr>
          </a:p>
          <a:p>
            <a:pPr algn="ctr">
              <a:spcBef>
                <a:spcPct val="0"/>
              </a:spcBef>
              <a:buFontTx/>
              <a:buNone/>
            </a:pPr>
            <a:endParaRPr lang="ja-JP" altLang="en-US" sz="2400">
              <a:solidFill>
                <a:srgbClr val="0000FF"/>
              </a:solidFill>
              <a:latin typeface="ＭＳ ゴシック" panose="020B0609070205080204" pitchFamily="49" charset="-128"/>
              <a:ea typeface="ＭＳ ゴシック" panose="020B0609070205080204" pitchFamily="49" charset="-128"/>
            </a:endParaRPr>
          </a:p>
        </p:txBody>
      </p:sp>
      <p:sp>
        <p:nvSpPr>
          <p:cNvPr id="192540" name="テキスト ボックス 10"/>
          <p:cNvSpPr txBox="1">
            <a:spLocks noChangeArrowheads="1"/>
          </p:cNvSpPr>
          <p:nvPr/>
        </p:nvSpPr>
        <p:spPr bwMode="auto">
          <a:xfrm>
            <a:off x="290513" y="44450"/>
            <a:ext cx="30575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a:solidFill>
                  <a:srgbClr val="000000"/>
                </a:solidFill>
                <a:latin typeface="ＭＳ ゴシック" panose="020B0609070205080204" pitchFamily="49" charset="-128"/>
                <a:ea typeface="ＭＳ ゴシック" panose="020B0609070205080204" pitchFamily="49" charset="-128"/>
              </a:rPr>
              <a:t>チューブの行き</a:t>
            </a:r>
            <a:endParaRPr lang="en-US" altLang="ja-JP">
              <a:solidFill>
                <a:srgbClr val="000000"/>
              </a:solidFill>
              <a:latin typeface="ＭＳ ゴシック" panose="020B0609070205080204" pitchFamily="49" charset="-128"/>
              <a:ea typeface="ＭＳ ゴシック" panose="020B0609070205080204" pitchFamily="49" charset="-128"/>
            </a:endParaRPr>
          </a:p>
          <a:p>
            <a:pPr>
              <a:spcBef>
                <a:spcPct val="0"/>
              </a:spcBef>
              <a:buFontTx/>
              <a:buNone/>
            </a:pPr>
            <a:r>
              <a:rPr lang="ja-JP" altLang="en-US">
                <a:solidFill>
                  <a:srgbClr val="000000"/>
                </a:solidFill>
                <a:latin typeface="ＭＳ ゴシック" panose="020B0609070205080204" pitchFamily="49" charset="-128"/>
                <a:ea typeface="ＭＳ ゴシック" panose="020B0609070205080204" pitchFamily="49" charset="-128"/>
              </a:rPr>
              <a:t>先と</a:t>
            </a:r>
            <a:r>
              <a:rPr lang="en-US" altLang="ja-JP">
                <a:solidFill>
                  <a:srgbClr val="000000"/>
                </a:solidFill>
                <a:latin typeface="ＭＳ ゴシック" panose="020B0609070205080204" pitchFamily="49" charset="-128"/>
                <a:ea typeface="ＭＳ ゴシック" panose="020B0609070205080204" pitchFamily="49" charset="-128"/>
              </a:rPr>
              <a:t>､</a:t>
            </a:r>
            <a:r>
              <a:rPr lang="ja-JP" altLang="en-US">
                <a:solidFill>
                  <a:srgbClr val="000000"/>
                </a:solidFill>
                <a:latin typeface="ＭＳ ゴシック" panose="020B0609070205080204" pitchFamily="49" charset="-128"/>
                <a:ea typeface="ＭＳ ゴシック" panose="020B0609070205080204" pitchFamily="49" charset="-128"/>
              </a:rPr>
              <a:t>リスク</a:t>
            </a:r>
            <a:endParaRPr lang="en-US" altLang="ja-JP">
              <a:solidFill>
                <a:srgbClr val="000000"/>
              </a:solidFill>
              <a:latin typeface="ＭＳ ゴシック" panose="020B0609070205080204" pitchFamily="49" charset="-128"/>
              <a:ea typeface="ＭＳ ゴシック" panose="020B0609070205080204" pitchFamily="49" charset="-128"/>
            </a:endParaRPr>
          </a:p>
        </p:txBody>
      </p:sp>
      <p:sp>
        <p:nvSpPr>
          <p:cNvPr id="192541" name="Line 16"/>
          <p:cNvSpPr>
            <a:spLocks noChangeShapeType="1"/>
          </p:cNvSpPr>
          <p:nvPr/>
        </p:nvSpPr>
        <p:spPr bwMode="auto">
          <a:xfrm>
            <a:off x="2830513" y="2735263"/>
            <a:ext cx="41275" cy="4286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192542" name="Line 16"/>
          <p:cNvSpPr>
            <a:spLocks noChangeShapeType="1"/>
          </p:cNvSpPr>
          <p:nvPr/>
        </p:nvSpPr>
        <p:spPr bwMode="auto">
          <a:xfrm>
            <a:off x="2994025" y="4535488"/>
            <a:ext cx="6350" cy="12509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192543" name="テキスト ボックス 48"/>
          <p:cNvSpPr txBox="1">
            <a:spLocks noChangeArrowheads="1"/>
          </p:cNvSpPr>
          <p:nvPr/>
        </p:nvSpPr>
        <p:spPr bwMode="auto">
          <a:xfrm>
            <a:off x="3429000" y="5715000"/>
            <a:ext cx="1724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133929"/>
                </a:solidFill>
                <a:ea typeface="ＭＳ Ｐゴシック" panose="020B0600070205080204" pitchFamily="50" charset="-128"/>
              </a:rPr>
              <a:t>緊張悪化</a:t>
            </a:r>
            <a:endParaRPr lang="en-US" altLang="ja-JP" sz="2400">
              <a:solidFill>
                <a:srgbClr val="133929"/>
              </a:solidFill>
              <a:ea typeface="ＭＳ Ｐゴシック" panose="020B0600070205080204" pitchFamily="50" charset="-128"/>
            </a:endParaRPr>
          </a:p>
          <a:p>
            <a:pPr>
              <a:spcBef>
                <a:spcPct val="0"/>
              </a:spcBef>
              <a:buFontTx/>
              <a:buNone/>
            </a:pPr>
            <a:r>
              <a:rPr lang="ja-JP" altLang="en-US" sz="2400">
                <a:solidFill>
                  <a:srgbClr val="133929"/>
                </a:solidFill>
                <a:ea typeface="ＭＳ Ｐゴシック" panose="020B0600070205080204" pitchFamily="50" charset="-128"/>
              </a:rPr>
              <a:t>分泌物増加</a:t>
            </a:r>
          </a:p>
        </p:txBody>
      </p:sp>
      <p:sp>
        <p:nvSpPr>
          <p:cNvPr id="50" name="円/楕円 49"/>
          <p:cNvSpPr/>
          <p:nvPr/>
        </p:nvSpPr>
        <p:spPr>
          <a:xfrm rot="1599124">
            <a:off x="7286625" y="4570413"/>
            <a:ext cx="411163" cy="625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192545" name="Text Box 30"/>
          <p:cNvSpPr txBox="1">
            <a:spLocks noChangeArrowheads="1"/>
          </p:cNvSpPr>
          <p:nvPr/>
        </p:nvSpPr>
        <p:spPr bwMode="auto">
          <a:xfrm>
            <a:off x="3779838" y="-4763"/>
            <a:ext cx="5292725" cy="127317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10000"/>
              </a:spcBef>
              <a:buFontTx/>
              <a:buNone/>
            </a:pPr>
            <a:r>
              <a:rPr lang="ja-JP" altLang="en-US" sz="2400">
                <a:solidFill>
                  <a:srgbClr val="000000"/>
                </a:solidFill>
              </a:rPr>
              <a:t>・チューブを入れる方向、長さ</a:t>
            </a:r>
          </a:p>
          <a:p>
            <a:pPr>
              <a:spcBef>
                <a:spcPct val="10000"/>
              </a:spcBef>
              <a:buFontTx/>
              <a:buNone/>
            </a:pPr>
            <a:r>
              <a:rPr lang="ja-JP" altLang="en-US" sz="2400">
                <a:solidFill>
                  <a:srgbClr val="000000"/>
                </a:solidFill>
              </a:rPr>
              <a:t>・手技　　　・実施者の役割分担</a:t>
            </a:r>
          </a:p>
          <a:p>
            <a:pPr>
              <a:spcBef>
                <a:spcPct val="10000"/>
              </a:spcBef>
              <a:buFontTx/>
              <a:buNone/>
            </a:pPr>
            <a:r>
              <a:rPr lang="ja-JP" altLang="en-US" sz="2400">
                <a:solidFill>
                  <a:srgbClr val="000000"/>
                </a:solidFill>
              </a:rPr>
              <a:t>・時間</a:t>
            </a:r>
            <a:r>
              <a:rPr lang="ja-JP" altLang="en-US" sz="2000">
                <a:solidFill>
                  <a:srgbClr val="000000"/>
                </a:solidFill>
              </a:rPr>
              <a:t>（注入中や直後の吸引は避ける等）</a:t>
            </a:r>
          </a:p>
        </p:txBody>
      </p:sp>
      <p:sp>
        <p:nvSpPr>
          <p:cNvPr id="51"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C28</a:t>
            </a:r>
            <a:endParaRPr lang="ja-JP" altLang="en-US" dirty="0"/>
          </a:p>
        </p:txBody>
      </p:sp>
    </p:spTree>
    <p:extLst>
      <p:ext uri="{BB962C8B-B14F-4D97-AF65-F5344CB8AC3E}">
        <p14:creationId xmlns:p14="http://schemas.microsoft.com/office/powerpoint/2010/main" val="3901852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6" grpId="0" animBg="1"/>
      <p:bldP spid="23577" grpId="0"/>
      <p:bldP spid="23578" grpId="0"/>
      <p:bldP spid="68" grpId="0" animBg="1"/>
      <p:bldP spid="2358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a:extLst>
              <a:ext uri="{28A0092B-C50C-407E-A947-70E740481C1C}">
                <a14:useLocalDpi xmlns:a14="http://schemas.microsoft.com/office/drawing/2010/main" val="0"/>
              </a:ext>
            </a:extLst>
          </a:blip>
          <a:srcRect l="3041"/>
          <a:stretch>
            <a:fillRect/>
          </a:stretch>
        </p:blipFill>
        <p:spPr bwMode="auto">
          <a:xfrm>
            <a:off x="4257675" y="153988"/>
            <a:ext cx="4786313" cy="4132262"/>
          </a:xfrm>
          <a:prstGeom prst="rect">
            <a:avLst/>
          </a:prstGeom>
          <a:solidFill>
            <a:srgbClr val="E5FFF9"/>
          </a:solidFill>
          <a:ln w="6350">
            <a:solidFill>
              <a:schemeClr val="accent2"/>
            </a:solidFill>
            <a:prstDash val="dash"/>
            <a:miter lim="800000"/>
            <a:headEnd/>
            <a:tailEnd/>
          </a:ln>
        </p:spPr>
      </p:pic>
      <p:sp>
        <p:nvSpPr>
          <p:cNvPr id="193539" name="Text Box 3"/>
          <p:cNvSpPr txBox="1">
            <a:spLocks noChangeArrowheads="1"/>
          </p:cNvSpPr>
          <p:nvPr/>
        </p:nvSpPr>
        <p:spPr bwMode="auto">
          <a:xfrm>
            <a:off x="131763" y="190500"/>
            <a:ext cx="3297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FF0000"/>
                </a:solidFill>
                <a:latin typeface="ＭＳ Ｐゴシック" panose="020B0600070205080204" pitchFamily="50" charset="-128"/>
                <a:ea typeface="ＭＳ Ｐゴシック" panose="020B0600070205080204" pitchFamily="50" charset="-128"/>
              </a:rPr>
              <a:t>鼻吸引のリスク管理 </a:t>
            </a:r>
          </a:p>
        </p:txBody>
      </p:sp>
      <p:sp>
        <p:nvSpPr>
          <p:cNvPr id="193540" name="Text Box 4"/>
          <p:cNvSpPr txBox="1">
            <a:spLocks noChangeArrowheads="1"/>
          </p:cNvSpPr>
          <p:nvPr/>
        </p:nvSpPr>
        <p:spPr bwMode="auto">
          <a:xfrm>
            <a:off x="5822950" y="4429125"/>
            <a:ext cx="31067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 </a:t>
            </a:r>
            <a:r>
              <a:rPr lang="en-US" altLang="ja-JP" sz="2400">
                <a:solidFill>
                  <a:srgbClr val="000000"/>
                </a:solidFill>
              </a:rPr>
              <a:t>---- </a:t>
            </a:r>
            <a:r>
              <a:rPr lang="ja-JP" altLang="en-US" sz="2400">
                <a:solidFill>
                  <a:srgbClr val="000000"/>
                </a:solidFill>
                <a:latin typeface="ＭＳ Ｐゴシック" panose="020B0600070205080204" pitchFamily="50" charset="-128"/>
                <a:ea typeface="ＭＳ Ｐゴシック" panose="020B0600070205080204" pitchFamily="50" charset="-128"/>
              </a:rPr>
              <a:t>は吸引チューブの</a:t>
            </a:r>
            <a:endParaRPr lang="en-US" altLang="ja-JP" sz="2400">
              <a:solidFill>
                <a:srgbClr val="000000"/>
              </a:solidFill>
              <a:latin typeface="ＭＳ Ｐゴシック" panose="020B0600070205080204" pitchFamily="50" charset="-128"/>
              <a:ea typeface="ＭＳ Ｐゴシック" panose="020B0600070205080204" pitchFamily="50" charset="-128"/>
            </a:endParaRPr>
          </a:p>
          <a:p>
            <a:pPr>
              <a:spcBef>
                <a:spcPct val="0"/>
              </a:spcBef>
              <a:buFontTx/>
              <a:buNone/>
            </a:pPr>
            <a:r>
              <a:rPr lang="ja-JP" altLang="en-US" sz="2400">
                <a:solidFill>
                  <a:srgbClr val="000000"/>
                </a:solidFill>
                <a:latin typeface="ＭＳ Ｐゴシック" panose="020B0600070205080204" pitchFamily="50" charset="-128"/>
                <a:ea typeface="ＭＳ Ｐゴシック" panose="020B0600070205080204" pitchFamily="50" charset="-128"/>
              </a:rPr>
              <a:t>　　 進入経路</a:t>
            </a:r>
          </a:p>
          <a:p>
            <a:pPr>
              <a:spcBef>
                <a:spcPct val="0"/>
              </a:spcBef>
              <a:buFontTx/>
              <a:buNone/>
            </a:pPr>
            <a:r>
              <a:rPr lang="ja-JP" altLang="en-US" sz="2400">
                <a:solidFill>
                  <a:srgbClr val="000000"/>
                </a:solidFill>
                <a:latin typeface="ＭＳ Ｐゴシック" panose="020B0600070205080204" pitchFamily="50" charset="-128"/>
                <a:ea typeface="ＭＳ Ｐゴシック" panose="020B0600070205080204" pitchFamily="50" charset="-128"/>
              </a:rPr>
              <a:t> ○  の方向へチューブ</a:t>
            </a:r>
            <a:endParaRPr lang="en-US" altLang="ja-JP" sz="2400">
              <a:solidFill>
                <a:srgbClr val="000000"/>
              </a:solidFill>
              <a:latin typeface="ＭＳ Ｐゴシック" panose="020B0600070205080204" pitchFamily="50" charset="-128"/>
              <a:ea typeface="ＭＳ Ｐゴシック" panose="020B0600070205080204" pitchFamily="50" charset="-128"/>
            </a:endParaRPr>
          </a:p>
          <a:p>
            <a:pPr>
              <a:spcBef>
                <a:spcPct val="0"/>
              </a:spcBef>
              <a:buFontTx/>
              <a:buNone/>
            </a:pPr>
            <a:r>
              <a:rPr lang="en-US" altLang="ja-JP" sz="2400">
                <a:solidFill>
                  <a:srgbClr val="000000"/>
                </a:solidFill>
                <a:latin typeface="ＭＳ Ｐゴシック" panose="020B0600070205080204" pitchFamily="50" charset="-128"/>
                <a:ea typeface="ＭＳ Ｐゴシック" panose="020B0600070205080204" pitchFamily="50" charset="-128"/>
              </a:rPr>
              <a:t>      </a:t>
            </a:r>
            <a:r>
              <a:rPr lang="ja-JP" altLang="en-US" sz="2400">
                <a:solidFill>
                  <a:srgbClr val="000000"/>
                </a:solidFill>
                <a:latin typeface="ＭＳ Ｐゴシック" panose="020B0600070205080204" pitchFamily="50" charset="-128"/>
                <a:ea typeface="ＭＳ Ｐゴシック" panose="020B0600070205080204" pitchFamily="50" charset="-128"/>
              </a:rPr>
              <a:t>を入れて吸引する</a:t>
            </a:r>
          </a:p>
        </p:txBody>
      </p:sp>
      <p:sp>
        <p:nvSpPr>
          <p:cNvPr id="193541" name="Text Box 5"/>
          <p:cNvSpPr txBox="1">
            <a:spLocks noChangeArrowheads="1"/>
          </p:cNvSpPr>
          <p:nvPr/>
        </p:nvSpPr>
        <p:spPr bwMode="auto">
          <a:xfrm>
            <a:off x="7329488" y="688975"/>
            <a:ext cx="8001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鼻腔</a:t>
            </a:r>
          </a:p>
        </p:txBody>
      </p:sp>
      <p:sp>
        <p:nvSpPr>
          <p:cNvPr id="193542" name="Text Box 6"/>
          <p:cNvSpPr txBox="1">
            <a:spLocks noChangeArrowheads="1"/>
          </p:cNvSpPr>
          <p:nvPr/>
        </p:nvSpPr>
        <p:spPr bwMode="auto">
          <a:xfrm>
            <a:off x="8001000" y="2428875"/>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咽頭</a:t>
            </a:r>
          </a:p>
        </p:txBody>
      </p:sp>
      <p:sp>
        <p:nvSpPr>
          <p:cNvPr id="193543" name="Text Box 7"/>
          <p:cNvSpPr txBox="1">
            <a:spLocks noChangeArrowheads="1"/>
          </p:cNvSpPr>
          <p:nvPr/>
        </p:nvSpPr>
        <p:spPr bwMode="auto">
          <a:xfrm>
            <a:off x="7832725" y="44497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2400">
              <a:solidFill>
                <a:srgbClr val="000000"/>
              </a:solidFill>
            </a:endParaRPr>
          </a:p>
        </p:txBody>
      </p:sp>
      <p:sp>
        <p:nvSpPr>
          <p:cNvPr id="193544" name="Text Box 8"/>
          <p:cNvSpPr txBox="1">
            <a:spLocks noChangeArrowheads="1"/>
          </p:cNvSpPr>
          <p:nvPr/>
        </p:nvSpPr>
        <p:spPr bwMode="auto">
          <a:xfrm>
            <a:off x="8001000" y="45720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2400">
              <a:solidFill>
                <a:srgbClr val="000000"/>
              </a:solidFill>
            </a:endParaRPr>
          </a:p>
        </p:txBody>
      </p:sp>
      <p:sp>
        <p:nvSpPr>
          <p:cNvPr id="193545" name="Text Box 9"/>
          <p:cNvSpPr txBox="1">
            <a:spLocks noChangeArrowheads="1"/>
          </p:cNvSpPr>
          <p:nvPr/>
        </p:nvSpPr>
        <p:spPr bwMode="auto">
          <a:xfrm>
            <a:off x="8061325" y="39925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2400">
              <a:solidFill>
                <a:srgbClr val="000000"/>
              </a:solidFill>
            </a:endParaRPr>
          </a:p>
        </p:txBody>
      </p:sp>
      <p:sp>
        <p:nvSpPr>
          <p:cNvPr id="193546" name="Text Box 10"/>
          <p:cNvSpPr txBox="1">
            <a:spLocks noChangeArrowheads="1"/>
          </p:cNvSpPr>
          <p:nvPr/>
        </p:nvSpPr>
        <p:spPr bwMode="auto">
          <a:xfrm>
            <a:off x="7543800" y="3954463"/>
            <a:ext cx="609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50000"/>
              </a:spcBef>
              <a:buFontTx/>
              <a:buNone/>
            </a:pPr>
            <a:endParaRPr lang="ja-JP" altLang="ja-JP" sz="2400">
              <a:solidFill>
                <a:srgbClr val="000000"/>
              </a:solidFill>
            </a:endParaRPr>
          </a:p>
        </p:txBody>
      </p:sp>
      <p:sp>
        <p:nvSpPr>
          <p:cNvPr id="193547" name="Text Box 11"/>
          <p:cNvSpPr txBox="1">
            <a:spLocks noChangeArrowheads="1"/>
          </p:cNvSpPr>
          <p:nvPr/>
        </p:nvSpPr>
        <p:spPr bwMode="auto">
          <a:xfrm>
            <a:off x="7908925" y="36115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2400">
              <a:solidFill>
                <a:srgbClr val="000000"/>
              </a:solidFill>
            </a:endParaRPr>
          </a:p>
        </p:txBody>
      </p:sp>
      <p:sp>
        <p:nvSpPr>
          <p:cNvPr id="193548" name="Text Box 12"/>
          <p:cNvSpPr txBox="1">
            <a:spLocks noChangeArrowheads="1"/>
          </p:cNvSpPr>
          <p:nvPr/>
        </p:nvSpPr>
        <p:spPr bwMode="auto">
          <a:xfrm>
            <a:off x="7985125" y="33067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2400">
              <a:solidFill>
                <a:srgbClr val="000000"/>
              </a:solidFill>
            </a:endParaRPr>
          </a:p>
        </p:txBody>
      </p:sp>
      <p:sp>
        <p:nvSpPr>
          <p:cNvPr id="193549" name="Text Box 13"/>
          <p:cNvSpPr txBox="1">
            <a:spLocks noChangeArrowheads="1"/>
          </p:cNvSpPr>
          <p:nvPr/>
        </p:nvSpPr>
        <p:spPr bwMode="auto">
          <a:xfrm>
            <a:off x="4143375" y="41910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2400">
              <a:solidFill>
                <a:srgbClr val="000000"/>
              </a:solidFill>
            </a:endParaRPr>
          </a:p>
        </p:txBody>
      </p:sp>
      <p:sp>
        <p:nvSpPr>
          <p:cNvPr id="193550" name="Text Box 14"/>
          <p:cNvSpPr txBox="1">
            <a:spLocks noChangeArrowheads="1"/>
          </p:cNvSpPr>
          <p:nvPr/>
        </p:nvSpPr>
        <p:spPr bwMode="auto">
          <a:xfrm>
            <a:off x="7756525" y="39163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2400">
              <a:solidFill>
                <a:srgbClr val="000000"/>
              </a:solidFill>
            </a:endParaRPr>
          </a:p>
        </p:txBody>
      </p:sp>
      <p:sp>
        <p:nvSpPr>
          <p:cNvPr id="193551" name="Text Box 15"/>
          <p:cNvSpPr txBox="1">
            <a:spLocks noChangeArrowheads="1"/>
          </p:cNvSpPr>
          <p:nvPr/>
        </p:nvSpPr>
        <p:spPr bwMode="auto">
          <a:xfrm>
            <a:off x="7604125" y="35353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2400">
              <a:solidFill>
                <a:srgbClr val="000000"/>
              </a:solidFill>
            </a:endParaRPr>
          </a:p>
        </p:txBody>
      </p:sp>
      <p:sp>
        <p:nvSpPr>
          <p:cNvPr id="193552" name="Text Box 16"/>
          <p:cNvSpPr txBox="1">
            <a:spLocks noChangeArrowheads="1"/>
          </p:cNvSpPr>
          <p:nvPr/>
        </p:nvSpPr>
        <p:spPr bwMode="auto">
          <a:xfrm>
            <a:off x="7756525" y="36877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2400">
              <a:solidFill>
                <a:srgbClr val="000000"/>
              </a:solidFill>
            </a:endParaRPr>
          </a:p>
        </p:txBody>
      </p:sp>
      <p:sp>
        <p:nvSpPr>
          <p:cNvPr id="193553" name="Text Box 17"/>
          <p:cNvSpPr txBox="1">
            <a:spLocks noChangeArrowheads="1"/>
          </p:cNvSpPr>
          <p:nvPr/>
        </p:nvSpPr>
        <p:spPr bwMode="auto">
          <a:xfrm>
            <a:off x="7924800" y="4114800"/>
            <a:ext cx="914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50000"/>
              </a:spcBef>
              <a:buFontTx/>
              <a:buNone/>
            </a:pPr>
            <a:endParaRPr lang="ja-JP" altLang="ja-JP" sz="2400">
              <a:solidFill>
                <a:srgbClr val="000000"/>
              </a:solidFill>
            </a:endParaRPr>
          </a:p>
        </p:txBody>
      </p:sp>
      <p:sp>
        <p:nvSpPr>
          <p:cNvPr id="193554" name="Text Box 18"/>
          <p:cNvSpPr txBox="1">
            <a:spLocks noChangeArrowheads="1"/>
          </p:cNvSpPr>
          <p:nvPr/>
        </p:nvSpPr>
        <p:spPr bwMode="auto">
          <a:xfrm>
            <a:off x="8594725" y="38401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2400">
              <a:solidFill>
                <a:srgbClr val="000000"/>
              </a:solidFill>
            </a:endParaRPr>
          </a:p>
        </p:txBody>
      </p:sp>
      <p:sp>
        <p:nvSpPr>
          <p:cNvPr id="193555" name="Line 19"/>
          <p:cNvSpPr>
            <a:spLocks noChangeShapeType="1"/>
          </p:cNvSpPr>
          <p:nvPr/>
        </p:nvSpPr>
        <p:spPr bwMode="auto">
          <a:xfrm flipH="1">
            <a:off x="7258050" y="2797175"/>
            <a:ext cx="685800"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sp>
        <p:nvSpPr>
          <p:cNvPr id="193556" name="Line 20"/>
          <p:cNvSpPr>
            <a:spLocks noChangeShapeType="1"/>
          </p:cNvSpPr>
          <p:nvPr/>
        </p:nvSpPr>
        <p:spPr bwMode="auto">
          <a:xfrm>
            <a:off x="6878638" y="4132263"/>
            <a:ext cx="228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sp>
        <p:nvSpPr>
          <p:cNvPr id="193557" name="Line 21"/>
          <p:cNvSpPr>
            <a:spLocks noChangeShapeType="1"/>
          </p:cNvSpPr>
          <p:nvPr/>
        </p:nvSpPr>
        <p:spPr bwMode="auto">
          <a:xfrm flipH="1">
            <a:off x="7348538" y="4132263"/>
            <a:ext cx="304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sp>
        <p:nvSpPr>
          <p:cNvPr id="193558" name="Text Box 23"/>
          <p:cNvSpPr txBox="1">
            <a:spLocks noChangeArrowheads="1"/>
          </p:cNvSpPr>
          <p:nvPr/>
        </p:nvSpPr>
        <p:spPr bwMode="auto">
          <a:xfrm>
            <a:off x="8027988" y="3151188"/>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喉頭</a:t>
            </a:r>
          </a:p>
        </p:txBody>
      </p:sp>
      <p:sp>
        <p:nvSpPr>
          <p:cNvPr id="193559" name="Line 24"/>
          <p:cNvSpPr>
            <a:spLocks noChangeShapeType="1"/>
          </p:cNvSpPr>
          <p:nvPr/>
        </p:nvSpPr>
        <p:spPr bwMode="auto">
          <a:xfrm flipH="1">
            <a:off x="7115175" y="3297238"/>
            <a:ext cx="9906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sp>
        <p:nvSpPr>
          <p:cNvPr id="193560" name="Text Box 25"/>
          <p:cNvSpPr txBox="1">
            <a:spLocks noChangeArrowheads="1"/>
          </p:cNvSpPr>
          <p:nvPr/>
        </p:nvSpPr>
        <p:spPr bwMode="auto">
          <a:xfrm>
            <a:off x="4849813" y="326866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口腔</a:t>
            </a:r>
          </a:p>
        </p:txBody>
      </p:sp>
      <p:sp>
        <p:nvSpPr>
          <p:cNvPr id="193561" name="Line 26"/>
          <p:cNvSpPr>
            <a:spLocks noChangeShapeType="1"/>
          </p:cNvSpPr>
          <p:nvPr/>
        </p:nvSpPr>
        <p:spPr bwMode="auto">
          <a:xfrm flipV="1">
            <a:off x="6286500" y="2439988"/>
            <a:ext cx="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sp>
        <p:nvSpPr>
          <p:cNvPr id="193562" name="Line 27"/>
          <p:cNvSpPr>
            <a:spLocks noChangeShapeType="1"/>
          </p:cNvSpPr>
          <p:nvPr/>
        </p:nvSpPr>
        <p:spPr bwMode="auto">
          <a:xfrm>
            <a:off x="5753100" y="3430588"/>
            <a:ext cx="533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sp>
        <p:nvSpPr>
          <p:cNvPr id="193563" name="Text Box 28"/>
          <p:cNvSpPr txBox="1">
            <a:spLocks noChangeArrowheads="1"/>
          </p:cNvSpPr>
          <p:nvPr/>
        </p:nvSpPr>
        <p:spPr bwMode="auto">
          <a:xfrm>
            <a:off x="357188" y="1312863"/>
            <a:ext cx="3643312" cy="830262"/>
          </a:xfrm>
          <a:prstGeom prst="rect">
            <a:avLst/>
          </a:prstGeom>
          <a:solidFill>
            <a:srgbClr val="E7FFF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latin typeface="ＭＳ Ｐゴシック" panose="020B0600070205080204" pitchFamily="50" charset="-128"/>
                <a:ea typeface="ＭＳ Ｐゴシック" panose="020B0600070205080204" pitchFamily="50" charset="-128"/>
              </a:rPr>
              <a:t>吸引チューブを上に向けて入れない</a:t>
            </a:r>
          </a:p>
        </p:txBody>
      </p:sp>
      <p:sp>
        <p:nvSpPr>
          <p:cNvPr id="193564" name="Text Box 4"/>
          <p:cNvSpPr txBox="1">
            <a:spLocks noChangeArrowheads="1"/>
          </p:cNvSpPr>
          <p:nvPr/>
        </p:nvSpPr>
        <p:spPr bwMode="auto">
          <a:xfrm>
            <a:off x="928688" y="2230438"/>
            <a:ext cx="2725737" cy="1127125"/>
          </a:xfrm>
          <a:prstGeom prst="rect">
            <a:avLst/>
          </a:prstGeom>
          <a:solidFill>
            <a:srgbClr val="F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latin typeface="ＭＳ Ｐゴシック" panose="020B0600070205080204" pitchFamily="50" charset="-128"/>
                <a:ea typeface="ＭＳ Ｐゴシック" panose="020B0600070205080204" pitchFamily="50" charset="-128"/>
              </a:rPr>
              <a:t>鼻狭窄部</a:t>
            </a:r>
            <a:endParaRPr lang="en-US" altLang="ja-JP" sz="2400">
              <a:solidFill>
                <a:srgbClr val="000000"/>
              </a:solidFill>
              <a:latin typeface="ＭＳ Ｐゴシック" panose="020B0600070205080204" pitchFamily="50" charset="-128"/>
              <a:ea typeface="ＭＳ Ｐゴシック" panose="020B0600070205080204" pitchFamily="50" charset="-128"/>
            </a:endParaRPr>
          </a:p>
          <a:p>
            <a:pPr>
              <a:lnSpc>
                <a:spcPct val="90000"/>
              </a:lnSpc>
              <a:spcBef>
                <a:spcPct val="0"/>
              </a:spcBef>
              <a:buFontTx/>
              <a:buNone/>
            </a:pPr>
            <a:r>
              <a:rPr lang="ja-JP" altLang="en-US" sz="2400">
                <a:solidFill>
                  <a:srgbClr val="000000"/>
                </a:solidFill>
                <a:latin typeface="ＭＳ Ｐゴシック" panose="020B0600070205080204" pitchFamily="50" charset="-128"/>
                <a:ea typeface="ＭＳ Ｐゴシック" panose="020B0600070205080204" pitchFamily="50" charset="-128"/>
              </a:rPr>
              <a:t>キｰセルバッハ部位</a:t>
            </a:r>
          </a:p>
          <a:p>
            <a:pPr>
              <a:lnSpc>
                <a:spcPct val="90000"/>
              </a:lnSpc>
              <a:spcBef>
                <a:spcPct val="0"/>
              </a:spcBef>
              <a:buFontTx/>
              <a:buNone/>
            </a:pPr>
            <a:r>
              <a:rPr lang="ja-JP" altLang="en-US" sz="2400">
                <a:solidFill>
                  <a:srgbClr val="000000"/>
                </a:solidFill>
                <a:latin typeface="ＭＳ Ｐゴシック" panose="020B0600070205080204" pitchFamily="50" charset="-128"/>
                <a:ea typeface="ＭＳ Ｐゴシック" panose="020B0600070205080204" pitchFamily="50" charset="-128"/>
              </a:rPr>
              <a:t>アデノイド</a:t>
            </a:r>
          </a:p>
        </p:txBody>
      </p:sp>
      <p:sp>
        <p:nvSpPr>
          <p:cNvPr id="30" name="円/楕円 29"/>
          <p:cNvSpPr/>
          <p:nvPr/>
        </p:nvSpPr>
        <p:spPr>
          <a:xfrm>
            <a:off x="4357688" y="2297113"/>
            <a:ext cx="285750" cy="2857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193566" name="テキスト ボックス 30"/>
          <p:cNvSpPr txBox="1">
            <a:spLocks noChangeArrowheads="1"/>
          </p:cNvSpPr>
          <p:nvPr/>
        </p:nvSpPr>
        <p:spPr bwMode="auto">
          <a:xfrm>
            <a:off x="4945063" y="2282825"/>
            <a:ext cx="646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en-US" altLang="ja-JP" sz="3600">
                <a:solidFill>
                  <a:srgbClr val="FF0066"/>
                </a:solidFill>
                <a:ea typeface="ＭＳ Ｐゴシック" panose="020B0600070205080204" pitchFamily="50" charset="-128"/>
              </a:rPr>
              <a:t>×</a:t>
            </a:r>
            <a:endParaRPr lang="ja-JP" altLang="en-US" sz="3600">
              <a:solidFill>
                <a:srgbClr val="FF0066"/>
              </a:solidFill>
              <a:ea typeface="ＭＳ Ｐゴシック" panose="020B0600070205080204" pitchFamily="50" charset="-128"/>
            </a:endParaRPr>
          </a:p>
        </p:txBody>
      </p:sp>
      <p:sp>
        <p:nvSpPr>
          <p:cNvPr id="32" name="テキスト ボックス 31"/>
          <p:cNvSpPr txBox="1"/>
          <p:nvPr/>
        </p:nvSpPr>
        <p:spPr>
          <a:xfrm>
            <a:off x="285750" y="785813"/>
            <a:ext cx="3716338" cy="461962"/>
          </a:xfrm>
          <a:prstGeom prst="rect">
            <a:avLst/>
          </a:prstGeom>
          <a:noFill/>
        </p:spPr>
        <p:txBody>
          <a:bodyPr wrap="none">
            <a:spAutoFit/>
          </a:bodyPr>
          <a:lstStyle/>
          <a:p>
            <a:pPr>
              <a:defRPr/>
            </a:pPr>
            <a:r>
              <a:rPr lang="ja-JP" altLang="en-US" sz="2400" dirty="0">
                <a:solidFill>
                  <a:srgbClr val="3333CC">
                    <a:lumMod val="75000"/>
                  </a:srgbClr>
                </a:solidFill>
                <a:latin typeface="Times" charset="0"/>
              </a:rPr>
              <a:t>稀だが多量出血があり得る</a:t>
            </a:r>
          </a:p>
        </p:txBody>
      </p:sp>
      <p:sp>
        <p:nvSpPr>
          <p:cNvPr id="193568" name="テキスト ボックス 32"/>
          <p:cNvSpPr txBox="1">
            <a:spLocks noChangeArrowheads="1"/>
          </p:cNvSpPr>
          <p:nvPr/>
        </p:nvSpPr>
        <p:spPr bwMode="auto">
          <a:xfrm>
            <a:off x="357188" y="3455988"/>
            <a:ext cx="3733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ea typeface="ＭＳ Ｐゴシック" panose="020B0600070205080204" pitchFamily="50" charset="-128"/>
              </a:rPr>
              <a:t>出血傾向があるケースは</a:t>
            </a:r>
            <a:endParaRPr lang="en-US" altLang="ja-JP" sz="2400">
              <a:solidFill>
                <a:srgbClr val="000000"/>
              </a:solidFill>
              <a:ea typeface="ＭＳ Ｐゴシック" panose="020B0600070205080204" pitchFamily="50" charset="-128"/>
            </a:endParaRPr>
          </a:p>
          <a:p>
            <a:pPr>
              <a:spcBef>
                <a:spcPct val="0"/>
              </a:spcBef>
              <a:buFontTx/>
              <a:buNone/>
            </a:pPr>
            <a:r>
              <a:rPr lang="ja-JP" altLang="en-US" sz="2400">
                <a:solidFill>
                  <a:srgbClr val="000000"/>
                </a:solidFill>
                <a:ea typeface="ＭＳ Ｐゴシック" panose="020B0600070205080204" pitchFamily="50" charset="-128"/>
              </a:rPr>
              <a:t>特に注意</a:t>
            </a:r>
          </a:p>
        </p:txBody>
      </p:sp>
      <p:sp>
        <p:nvSpPr>
          <p:cNvPr id="193569" name="テキスト ボックス 33"/>
          <p:cNvSpPr txBox="1">
            <a:spLocks noChangeArrowheads="1"/>
          </p:cNvSpPr>
          <p:nvPr/>
        </p:nvSpPr>
        <p:spPr bwMode="auto">
          <a:xfrm>
            <a:off x="214313" y="4357688"/>
            <a:ext cx="5500687" cy="2308225"/>
          </a:xfrm>
          <a:prstGeom prst="rect">
            <a:avLst/>
          </a:prstGeom>
          <a:solidFill>
            <a:srgbClr val="E1FF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dirty="0">
                <a:solidFill>
                  <a:srgbClr val="000000"/>
                </a:solidFill>
                <a:ea typeface="ＭＳ Ｐゴシック" panose="020B0600070205080204" pitchFamily="50" charset="-128"/>
              </a:rPr>
              <a:t>・狭い方の鼻からは無理に吸引しない</a:t>
            </a:r>
            <a:endParaRPr lang="en-US" altLang="ja-JP" sz="2400" dirty="0">
              <a:solidFill>
                <a:srgbClr val="000000"/>
              </a:solidFill>
              <a:ea typeface="ＭＳ Ｐゴシック" panose="020B0600070205080204" pitchFamily="50" charset="-128"/>
            </a:endParaRPr>
          </a:p>
          <a:p>
            <a:pPr>
              <a:spcBef>
                <a:spcPct val="0"/>
              </a:spcBef>
              <a:buFontTx/>
              <a:buNone/>
            </a:pPr>
            <a:r>
              <a:rPr lang="ja-JP" altLang="en-US" sz="2400" dirty="0">
                <a:solidFill>
                  <a:srgbClr val="000000"/>
                </a:solidFill>
                <a:ea typeface="ＭＳ Ｐゴシック" panose="020B0600070205080204" pitchFamily="50" charset="-128"/>
              </a:rPr>
              <a:t>・</a:t>
            </a:r>
            <a:r>
              <a:rPr lang="ja-JP" altLang="en-US" sz="2400" dirty="0">
                <a:solidFill>
                  <a:srgbClr val="FF0000"/>
                </a:solidFill>
                <a:ea typeface="ＭＳ Ｐゴシック" panose="020B0600070205080204" pitchFamily="50" charset="-128"/>
              </a:rPr>
              <a:t>出血が心配なケース</a:t>
            </a:r>
            <a:endParaRPr lang="en-US" altLang="ja-JP" sz="2400" dirty="0">
              <a:solidFill>
                <a:srgbClr val="FF0000"/>
              </a:solidFill>
              <a:ea typeface="ＭＳ Ｐゴシック" panose="020B0600070205080204" pitchFamily="50" charset="-128"/>
            </a:endParaRPr>
          </a:p>
          <a:p>
            <a:pPr>
              <a:spcBef>
                <a:spcPct val="0"/>
              </a:spcBef>
              <a:buFontTx/>
              <a:buNone/>
            </a:pPr>
            <a:r>
              <a:rPr lang="ja-JP" altLang="en-US" sz="2400" dirty="0">
                <a:solidFill>
                  <a:srgbClr val="000000"/>
                </a:solidFill>
                <a:ea typeface="ＭＳ Ｐゴシック" panose="020B0600070205080204" pitchFamily="50" charset="-128"/>
              </a:rPr>
              <a:t>　　先の丸いネラトンチューブを使用</a:t>
            </a:r>
            <a:endParaRPr lang="en-US" altLang="ja-JP" sz="2400" dirty="0">
              <a:solidFill>
                <a:srgbClr val="000000"/>
              </a:solidFill>
              <a:ea typeface="ＭＳ Ｐゴシック" panose="020B0600070205080204" pitchFamily="50" charset="-128"/>
            </a:endParaRPr>
          </a:p>
          <a:p>
            <a:pPr>
              <a:spcBef>
                <a:spcPct val="0"/>
              </a:spcBef>
              <a:buFontTx/>
              <a:buNone/>
            </a:pPr>
            <a:r>
              <a:rPr lang="ja-JP" altLang="en-US" sz="2400" dirty="0">
                <a:solidFill>
                  <a:srgbClr val="000000"/>
                </a:solidFill>
                <a:ea typeface="ＭＳ Ｐゴシック" panose="020B0600070205080204" pitchFamily="50" charset="-128"/>
              </a:rPr>
              <a:t>　　</a:t>
            </a:r>
            <a:r>
              <a:rPr lang="ja-JP" altLang="en-US" sz="2400" dirty="0">
                <a:solidFill>
                  <a:srgbClr val="FF0000"/>
                </a:solidFill>
                <a:ea typeface="ＭＳ Ｐゴシック" panose="020B0600070205080204" pitchFamily="50" charset="-128"/>
              </a:rPr>
              <a:t>オリーブ管</a:t>
            </a:r>
            <a:r>
              <a:rPr lang="ja-JP" altLang="en-US" sz="2400" dirty="0">
                <a:solidFill>
                  <a:srgbClr val="000000"/>
                </a:solidFill>
                <a:ea typeface="ＭＳ Ｐゴシック" panose="020B0600070205080204" pitchFamily="50" charset="-128"/>
              </a:rPr>
              <a:t>を使用</a:t>
            </a:r>
            <a:endParaRPr lang="en-US" altLang="ja-JP" sz="2400" dirty="0">
              <a:solidFill>
                <a:srgbClr val="000000"/>
              </a:solidFill>
              <a:ea typeface="ＭＳ Ｐゴシック" panose="020B0600070205080204" pitchFamily="50" charset="-128"/>
            </a:endParaRPr>
          </a:p>
          <a:p>
            <a:pPr>
              <a:spcBef>
                <a:spcPct val="0"/>
              </a:spcBef>
              <a:buFontTx/>
              <a:buNone/>
            </a:pPr>
            <a:r>
              <a:rPr lang="ja-JP" altLang="en-US" sz="2400" dirty="0">
                <a:solidFill>
                  <a:srgbClr val="000000"/>
                </a:solidFill>
                <a:ea typeface="ＭＳ Ｐゴシック" panose="020B0600070205080204" pitchFamily="50" charset="-128"/>
              </a:rPr>
              <a:t>　　鼻の分泌物が出やすくする、少なく</a:t>
            </a:r>
            <a:endParaRPr lang="en-US" altLang="ja-JP" sz="2400" dirty="0">
              <a:solidFill>
                <a:srgbClr val="000000"/>
              </a:solidFill>
              <a:ea typeface="ＭＳ Ｐゴシック" panose="020B0600070205080204" pitchFamily="50" charset="-128"/>
            </a:endParaRPr>
          </a:p>
          <a:p>
            <a:pPr>
              <a:spcBef>
                <a:spcPct val="0"/>
              </a:spcBef>
              <a:buFontTx/>
              <a:buNone/>
            </a:pPr>
            <a:r>
              <a:rPr lang="ja-JP" altLang="en-US" sz="2400" dirty="0">
                <a:solidFill>
                  <a:srgbClr val="000000"/>
                </a:solidFill>
                <a:ea typeface="ＭＳ Ｐゴシック" panose="020B0600070205080204" pitchFamily="50" charset="-128"/>
              </a:rPr>
              <a:t>　　するための、治療を</a:t>
            </a:r>
            <a:endParaRPr lang="en-US" altLang="ja-JP" sz="2400" dirty="0">
              <a:solidFill>
                <a:srgbClr val="000000"/>
              </a:solidFill>
              <a:ea typeface="ＭＳ Ｐゴシック" panose="020B0600070205080204" pitchFamily="50" charset="-128"/>
            </a:endParaRPr>
          </a:p>
        </p:txBody>
      </p:sp>
      <p:sp>
        <p:nvSpPr>
          <p:cNvPr id="34"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C29</a:t>
            </a:r>
            <a:endParaRPr lang="ja-JP" altLang="en-US" dirty="0"/>
          </a:p>
        </p:txBody>
      </p:sp>
    </p:spTree>
    <p:extLst>
      <p:ext uri="{BB962C8B-B14F-4D97-AF65-F5344CB8AC3E}">
        <p14:creationId xmlns:p14="http://schemas.microsoft.com/office/powerpoint/2010/main" val="24115066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図 2" descr="サフィードネラトンｶﾃｰﾃﾙ.jpg"/>
          <p:cNvPicPr>
            <a:picLocks noChangeAspect="1"/>
          </p:cNvPicPr>
          <p:nvPr/>
        </p:nvPicPr>
        <p:blipFill>
          <a:blip r:embed="rId2">
            <a:extLst>
              <a:ext uri="{28A0092B-C50C-407E-A947-70E740481C1C}">
                <a14:useLocalDpi xmlns:a14="http://schemas.microsoft.com/office/drawing/2010/main" val="0"/>
              </a:ext>
            </a:extLst>
          </a:blip>
          <a:srcRect l="50520" t="22890" b="28775"/>
          <a:stretch>
            <a:fillRect/>
          </a:stretch>
        </p:blipFill>
        <p:spPr bwMode="auto">
          <a:xfrm>
            <a:off x="3786188" y="2492375"/>
            <a:ext cx="5072062" cy="4029075"/>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95587" name="図 3" descr="サフィードネラトンｶﾃｰﾃﾙ.jpg"/>
          <p:cNvPicPr>
            <a:picLocks noChangeAspect="1"/>
          </p:cNvPicPr>
          <p:nvPr/>
        </p:nvPicPr>
        <p:blipFill>
          <a:blip r:embed="rId2" cstate="print">
            <a:extLst>
              <a:ext uri="{28A0092B-C50C-407E-A947-70E740481C1C}">
                <a14:useLocalDpi xmlns:a14="http://schemas.microsoft.com/office/drawing/2010/main" val="0"/>
              </a:ext>
            </a:extLst>
          </a:blip>
          <a:srcRect l="1595" t="17657" r="48924" b="69324"/>
          <a:stretch>
            <a:fillRect/>
          </a:stretch>
        </p:blipFill>
        <p:spPr bwMode="auto">
          <a:xfrm>
            <a:off x="142875" y="4527550"/>
            <a:ext cx="3543300" cy="758825"/>
          </a:xfrm>
          <a:prstGeom prst="rect">
            <a:avLst/>
          </a:prstGeom>
          <a:noFill/>
          <a:ln w="63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95588" name="テキスト ボックス 4"/>
          <p:cNvSpPr txBox="1">
            <a:spLocks noChangeArrowheads="1"/>
          </p:cNvSpPr>
          <p:nvPr/>
        </p:nvSpPr>
        <p:spPr bwMode="auto">
          <a:xfrm>
            <a:off x="2176463" y="142875"/>
            <a:ext cx="6338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a:solidFill>
                  <a:srgbClr val="000000"/>
                </a:solidFill>
                <a:ea typeface="ＭＳ Ｐゴシック" panose="020B0600070205080204" pitchFamily="50" charset="-128"/>
              </a:rPr>
              <a:t>吸引による、粘膜損傷、出血の防止</a:t>
            </a:r>
          </a:p>
        </p:txBody>
      </p:sp>
      <p:sp>
        <p:nvSpPr>
          <p:cNvPr id="195589" name="テキスト ボックス 5"/>
          <p:cNvSpPr txBox="1">
            <a:spLocks noChangeArrowheads="1"/>
          </p:cNvSpPr>
          <p:nvPr/>
        </p:nvSpPr>
        <p:spPr bwMode="auto">
          <a:xfrm>
            <a:off x="357188" y="2928938"/>
            <a:ext cx="3214687" cy="954087"/>
          </a:xfrm>
          <a:prstGeom prst="rect">
            <a:avLst/>
          </a:prstGeom>
          <a:solidFill>
            <a:srgbClr val="F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3333CC"/>
                </a:solidFill>
                <a:ea typeface="ＭＳ Ｐゴシック" panose="020B0600070205080204" pitchFamily="50" charset="-128"/>
              </a:rPr>
              <a:t>・刺激が少ない性状</a:t>
            </a:r>
            <a:endParaRPr lang="en-US" altLang="ja-JP" sz="2800">
              <a:solidFill>
                <a:srgbClr val="3333CC"/>
              </a:solidFill>
              <a:ea typeface="ＭＳ Ｐゴシック" panose="020B0600070205080204" pitchFamily="50" charset="-128"/>
            </a:endParaRPr>
          </a:p>
          <a:p>
            <a:pPr>
              <a:spcBef>
                <a:spcPct val="0"/>
              </a:spcBef>
              <a:buFontTx/>
              <a:buNone/>
            </a:pPr>
            <a:r>
              <a:rPr lang="ja-JP" altLang="en-US" sz="2800">
                <a:solidFill>
                  <a:srgbClr val="3333CC"/>
                </a:solidFill>
                <a:ea typeface="ＭＳ Ｐゴシック" panose="020B0600070205080204" pitchFamily="50" charset="-128"/>
              </a:rPr>
              <a:t>　のチューブの選択</a:t>
            </a:r>
          </a:p>
        </p:txBody>
      </p:sp>
      <p:sp>
        <p:nvSpPr>
          <p:cNvPr id="195590" name="Text Box 3"/>
          <p:cNvSpPr txBox="1">
            <a:spLocks noChangeArrowheads="1"/>
          </p:cNvSpPr>
          <p:nvPr/>
        </p:nvSpPr>
        <p:spPr bwMode="auto">
          <a:xfrm>
            <a:off x="200025" y="71438"/>
            <a:ext cx="2071688"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90000"/>
              </a:lnSpc>
              <a:spcBef>
                <a:spcPct val="0"/>
              </a:spcBef>
              <a:buFontTx/>
              <a:buNone/>
            </a:pPr>
            <a:r>
              <a:rPr lang="ja-JP" altLang="en-US" sz="2400">
                <a:solidFill>
                  <a:srgbClr val="FF0000"/>
                </a:solidFill>
                <a:latin typeface="ＭＳ Ｐゴシック" panose="020B0600070205080204" pitchFamily="50" charset="-128"/>
                <a:ea typeface="ＭＳ Ｐゴシック" panose="020B0600070205080204" pitchFamily="50" charset="-128"/>
              </a:rPr>
              <a:t>鼻・口腔吸引のリスク管理 </a:t>
            </a:r>
          </a:p>
        </p:txBody>
      </p:sp>
      <p:sp>
        <p:nvSpPr>
          <p:cNvPr id="195591" name="Line 4"/>
          <p:cNvSpPr>
            <a:spLocks noChangeShapeType="1"/>
          </p:cNvSpPr>
          <p:nvPr/>
        </p:nvSpPr>
        <p:spPr bwMode="auto">
          <a:xfrm>
            <a:off x="338138" y="857250"/>
            <a:ext cx="8348662"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sp>
        <p:nvSpPr>
          <p:cNvPr id="195592" name="テキスト ボックス 9"/>
          <p:cNvSpPr txBox="1">
            <a:spLocks noChangeArrowheads="1"/>
          </p:cNvSpPr>
          <p:nvPr/>
        </p:nvSpPr>
        <p:spPr bwMode="auto">
          <a:xfrm>
            <a:off x="258763" y="1000125"/>
            <a:ext cx="8431212" cy="523875"/>
          </a:xfrm>
          <a:prstGeom prst="rect">
            <a:avLst/>
          </a:prstGeom>
          <a:solidFill>
            <a:srgbClr val="F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3333CC"/>
                </a:solidFill>
                <a:ea typeface="ＭＳ Ｐゴシック" panose="020B0600070205080204" pitchFamily="50" charset="-128"/>
              </a:rPr>
              <a:t>・進入しにくい時（抵抗を感じる時）には無理に入れない</a:t>
            </a:r>
          </a:p>
        </p:txBody>
      </p:sp>
      <p:sp>
        <p:nvSpPr>
          <p:cNvPr id="195593" name="テキスト ボックス 10"/>
          <p:cNvSpPr txBox="1">
            <a:spLocks noChangeArrowheads="1"/>
          </p:cNvSpPr>
          <p:nvPr/>
        </p:nvSpPr>
        <p:spPr bwMode="auto">
          <a:xfrm>
            <a:off x="238125" y="1819275"/>
            <a:ext cx="4300538" cy="523875"/>
          </a:xfrm>
          <a:prstGeom prst="rect">
            <a:avLst/>
          </a:prstGeom>
          <a:solidFill>
            <a:srgbClr val="F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3333CC"/>
                </a:solidFill>
                <a:ea typeface="ＭＳ Ｐゴシック" panose="020B0600070205080204" pitchFamily="50" charset="-128"/>
              </a:rPr>
              <a:t>・圧の設定を高くし過ぎない</a:t>
            </a:r>
          </a:p>
        </p:txBody>
      </p:sp>
      <p:sp>
        <p:nvSpPr>
          <p:cNvPr id="195594" name="テキスト ボックス 11"/>
          <p:cNvSpPr txBox="1">
            <a:spLocks noChangeArrowheads="1"/>
          </p:cNvSpPr>
          <p:nvPr/>
        </p:nvSpPr>
        <p:spPr bwMode="auto">
          <a:xfrm>
            <a:off x="4660900" y="1820863"/>
            <a:ext cx="4375150" cy="523875"/>
          </a:xfrm>
          <a:prstGeom prst="rect">
            <a:avLst/>
          </a:prstGeom>
          <a:solidFill>
            <a:srgbClr val="FFEF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3333CC"/>
                </a:solidFill>
                <a:ea typeface="ＭＳ Ｐゴシック" panose="020B0600070205080204" pitchFamily="50" charset="-128"/>
              </a:rPr>
              <a:t>・圧をかけるのを徐々に行う</a:t>
            </a:r>
          </a:p>
        </p:txBody>
      </p:sp>
      <p:sp>
        <p:nvSpPr>
          <p:cNvPr id="11" name="円/楕円 10"/>
          <p:cNvSpPr/>
          <p:nvPr/>
        </p:nvSpPr>
        <p:spPr>
          <a:xfrm>
            <a:off x="3276600" y="4941888"/>
            <a:ext cx="1943100" cy="1582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12"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C30</a:t>
            </a:r>
            <a:endParaRPr lang="ja-JP" altLang="en-US" dirty="0"/>
          </a:p>
        </p:txBody>
      </p:sp>
    </p:spTree>
    <p:extLst>
      <p:ext uri="{BB962C8B-B14F-4D97-AF65-F5344CB8AC3E}">
        <p14:creationId xmlns:p14="http://schemas.microsoft.com/office/powerpoint/2010/main" val="26495331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rrowheads="1"/>
          </p:cNvPicPr>
          <p:nvPr/>
        </p:nvPicPr>
        <p:blipFill>
          <a:blip r:embed="rId2">
            <a:extLst>
              <a:ext uri="{28A0092B-C50C-407E-A947-70E740481C1C}">
                <a14:useLocalDpi xmlns:a14="http://schemas.microsoft.com/office/drawing/2010/main" val="0"/>
              </a:ext>
            </a:extLst>
          </a:blip>
          <a:srcRect b="10323"/>
          <a:stretch>
            <a:fillRect/>
          </a:stretch>
        </p:blipFill>
        <p:spPr bwMode="auto">
          <a:xfrm>
            <a:off x="6249988" y="922338"/>
            <a:ext cx="2714625"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9683" name="Rectangle 3"/>
          <p:cNvSpPr>
            <a:spLocks noChangeArrowheads="1"/>
          </p:cNvSpPr>
          <p:nvPr/>
        </p:nvSpPr>
        <p:spPr bwMode="auto">
          <a:xfrm>
            <a:off x="179388" y="925513"/>
            <a:ext cx="604837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defTabSz="762000">
              <a:spcBef>
                <a:spcPct val="20000"/>
              </a:spcBef>
              <a:buChar char="•"/>
              <a:defRPr kumimoji="1" sz="3200">
                <a:solidFill>
                  <a:schemeClr val="tx1"/>
                </a:solidFill>
                <a:latin typeface="Times" panose="02020603050405020304" pitchFamily="18" charset="0"/>
                <a:ea typeface="Osaka" charset="-128"/>
              </a:defRPr>
            </a:lvl1pPr>
            <a:lvl2pPr marL="742950" indent="-285750" defTabSz="762000">
              <a:spcBef>
                <a:spcPct val="20000"/>
              </a:spcBef>
              <a:buChar char="–"/>
              <a:defRPr kumimoji="1" sz="2800">
                <a:solidFill>
                  <a:schemeClr val="tx1"/>
                </a:solidFill>
                <a:latin typeface="Times" panose="02020603050405020304" pitchFamily="18" charset="0"/>
                <a:ea typeface="Osaka" charset="-128"/>
              </a:defRPr>
            </a:lvl2pPr>
            <a:lvl3pPr marL="1143000" indent="-228600" defTabSz="762000">
              <a:spcBef>
                <a:spcPct val="20000"/>
              </a:spcBef>
              <a:buChar char="•"/>
              <a:defRPr kumimoji="1" sz="2400">
                <a:solidFill>
                  <a:schemeClr val="tx1"/>
                </a:solidFill>
                <a:latin typeface="Times" panose="02020603050405020304" pitchFamily="18" charset="0"/>
                <a:ea typeface="Osaka" charset="-128"/>
              </a:defRPr>
            </a:lvl3pPr>
            <a:lvl4pPr marL="1600200" indent="-228600" defTabSz="762000">
              <a:spcBef>
                <a:spcPct val="20000"/>
              </a:spcBef>
              <a:buChar char="–"/>
              <a:defRPr kumimoji="1" sz="2000">
                <a:solidFill>
                  <a:schemeClr val="tx1"/>
                </a:solidFill>
                <a:latin typeface="Times" panose="02020603050405020304" pitchFamily="18" charset="0"/>
                <a:ea typeface="Osaka" charset="-128"/>
              </a:defRPr>
            </a:lvl4pPr>
            <a:lvl5pPr marL="2057400" indent="-228600" defTabSz="762000">
              <a:spcBef>
                <a:spcPct val="20000"/>
              </a:spcBef>
              <a:buChar char="»"/>
              <a:defRPr kumimoji="1" sz="2000">
                <a:solidFill>
                  <a:schemeClr val="tx1"/>
                </a:solidFill>
                <a:latin typeface="Times" panose="02020603050405020304" pitchFamily="18" charset="0"/>
                <a:ea typeface="Osaka" charset="-128"/>
              </a:defRPr>
            </a:lvl5pPr>
            <a:lvl6pPr marL="2514600" indent="-228600" defTabSz="7620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defTabSz="7620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defTabSz="7620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defTabSz="7620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85000"/>
              </a:lnSpc>
              <a:spcBef>
                <a:spcPct val="0"/>
              </a:spcBef>
              <a:buFontTx/>
              <a:buNone/>
            </a:pPr>
            <a:r>
              <a:rPr lang="ja-JP" altLang="en-US" sz="2800" u="sng">
                <a:solidFill>
                  <a:srgbClr val="000000"/>
                </a:solidFill>
                <a:latin typeface="ＭＳ Ｐゴシック" panose="020B0600070205080204" pitchFamily="50" charset="-128"/>
                <a:ea typeface="ＭＳ Ｐゴシック" panose="020B0600070205080204" pitchFamily="50" charset="-128"/>
              </a:rPr>
              <a:t>頚部後屈</a:t>
            </a:r>
            <a:r>
              <a:rPr lang="ja-JP" altLang="en-US" sz="2800">
                <a:solidFill>
                  <a:srgbClr val="000000"/>
                </a:solidFill>
                <a:latin typeface="ＭＳ Ｐゴシック" panose="020B0600070205080204" pitchFamily="50" charset="-128"/>
                <a:ea typeface="ＭＳ Ｐゴシック" panose="020B0600070205080204" pitchFamily="50" charset="-128"/>
              </a:rPr>
              <a:t>姿勢、頸が後に反った姿勢で、頸の角度を調節しながら鼻からチューブを入れると、チューブが喉頭</a:t>
            </a:r>
            <a:r>
              <a:rPr lang="en-US" altLang="ja-JP" sz="2800">
                <a:solidFill>
                  <a:srgbClr val="000000"/>
                </a:solidFill>
                <a:latin typeface="ＭＳ Ｐゴシック" panose="020B0600070205080204" pitchFamily="50" charset="-128"/>
                <a:ea typeface="ＭＳ Ｐゴシック" panose="020B0600070205080204" pitchFamily="50" charset="-128"/>
              </a:rPr>
              <a:t>､</a:t>
            </a:r>
            <a:r>
              <a:rPr lang="ja-JP" altLang="en-US" sz="2800">
                <a:solidFill>
                  <a:srgbClr val="000000"/>
                </a:solidFill>
                <a:latin typeface="ＭＳ Ｐゴシック" panose="020B0600070205080204" pitchFamily="50" charset="-128"/>
                <a:ea typeface="ＭＳ Ｐゴシック" panose="020B0600070205080204" pitchFamily="50" charset="-128"/>
              </a:rPr>
              <a:t>気管に入る</a:t>
            </a:r>
            <a:endParaRPr lang="en-US" altLang="ja-JP" sz="2800">
              <a:solidFill>
                <a:srgbClr val="000000"/>
              </a:solidFill>
              <a:latin typeface="ＭＳ Ｐゴシック" panose="020B0600070205080204" pitchFamily="50" charset="-128"/>
              <a:ea typeface="ＭＳ Ｐゴシック" panose="020B0600070205080204" pitchFamily="50" charset="-128"/>
            </a:endParaRPr>
          </a:p>
        </p:txBody>
      </p:sp>
      <p:sp>
        <p:nvSpPr>
          <p:cNvPr id="91141" name="Rectangle 5"/>
          <p:cNvSpPr>
            <a:spLocks noChangeArrowheads="1"/>
          </p:cNvSpPr>
          <p:nvPr/>
        </p:nvSpPr>
        <p:spPr bwMode="auto">
          <a:xfrm>
            <a:off x="900113" y="3678238"/>
            <a:ext cx="4032250" cy="950912"/>
          </a:xfrm>
          <a:prstGeom prst="rect">
            <a:avLst/>
          </a:prstGeom>
          <a:noFill/>
          <a:ln w="12700">
            <a:solidFill>
              <a:schemeClr val="tx1"/>
            </a:solidFill>
            <a:miter lim="800000"/>
            <a:headEnd/>
            <a:tailEnd/>
          </a:ln>
        </p:spPr>
        <p:txBody>
          <a:bodyPr lIns="90487" tIns="44450" rIns="90487" bIns="44450">
            <a:spAutoFit/>
          </a:bodyPr>
          <a:lstStyle/>
          <a:p>
            <a:pPr defTabSz="762000">
              <a:defRPr/>
            </a:pPr>
            <a:r>
              <a:rPr lang="ja-JP" altLang="en-US" sz="2800" dirty="0">
                <a:solidFill>
                  <a:srgbClr val="2D2DB9"/>
                </a:solidFill>
                <a:latin typeface="ＭＳ Ｐゴシック" pitchFamily="50" charset="-128"/>
              </a:rPr>
              <a:t>喉頭や気管にある痰が</a:t>
            </a:r>
          </a:p>
          <a:p>
            <a:pPr defTabSz="762000">
              <a:defRPr/>
            </a:pPr>
            <a:r>
              <a:rPr lang="ja-JP" altLang="en-US" sz="2800" dirty="0">
                <a:solidFill>
                  <a:srgbClr val="2D2DB9"/>
                </a:solidFill>
                <a:latin typeface="ＭＳ Ｐゴシック" pitchFamily="50" charset="-128"/>
              </a:rPr>
              <a:t>有効に吸引できる</a:t>
            </a:r>
          </a:p>
        </p:txBody>
      </p:sp>
      <p:sp>
        <p:nvSpPr>
          <p:cNvPr id="199685" name="Text Box 10"/>
          <p:cNvSpPr txBox="1">
            <a:spLocks noChangeArrowheads="1"/>
          </p:cNvSpPr>
          <p:nvPr/>
        </p:nvSpPr>
        <p:spPr bwMode="auto">
          <a:xfrm>
            <a:off x="900113" y="4778375"/>
            <a:ext cx="4032250" cy="95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FF0000"/>
                </a:solidFill>
                <a:latin typeface="Arial" panose="020B0604020202020204" pitchFamily="34" charset="0"/>
                <a:ea typeface="ＭＳ Ｐゴシック" panose="020B0600070205080204" pitchFamily="50" charset="-128"/>
              </a:rPr>
              <a:t>不用意に　これを行うと、事故を生ずることもある</a:t>
            </a:r>
          </a:p>
        </p:txBody>
      </p:sp>
      <p:sp>
        <p:nvSpPr>
          <p:cNvPr id="199686" name="Text Box 11"/>
          <p:cNvSpPr txBox="1">
            <a:spLocks noChangeArrowheads="1"/>
          </p:cNvSpPr>
          <p:nvPr/>
        </p:nvSpPr>
        <p:spPr bwMode="auto">
          <a:xfrm>
            <a:off x="7707313" y="4657725"/>
            <a:ext cx="800100" cy="461963"/>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latin typeface="Arial" panose="020B0604020202020204" pitchFamily="34" charset="0"/>
                <a:ea typeface="ＭＳ Ｐゴシック" panose="020B0600070205080204" pitchFamily="50" charset="-128"/>
              </a:rPr>
              <a:t>気管</a:t>
            </a:r>
          </a:p>
        </p:txBody>
      </p:sp>
      <p:sp>
        <p:nvSpPr>
          <p:cNvPr id="199687" name="Line 12"/>
          <p:cNvSpPr>
            <a:spLocks noChangeShapeType="1"/>
          </p:cNvSpPr>
          <p:nvPr/>
        </p:nvSpPr>
        <p:spPr bwMode="auto">
          <a:xfrm flipH="1">
            <a:off x="6892925" y="4946650"/>
            <a:ext cx="792163" cy="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13" name="テキスト ボックス 12"/>
          <p:cNvSpPr txBox="1"/>
          <p:nvPr/>
        </p:nvSpPr>
        <p:spPr>
          <a:xfrm>
            <a:off x="179388" y="312738"/>
            <a:ext cx="8883650" cy="523875"/>
          </a:xfrm>
          <a:prstGeom prst="rect">
            <a:avLst/>
          </a:prstGeom>
          <a:noFill/>
        </p:spPr>
        <p:txBody>
          <a:bodyPr wrap="none">
            <a:spAutoFit/>
          </a:bodyPr>
          <a:lstStyle/>
          <a:p>
            <a:pPr>
              <a:defRPr/>
            </a:pPr>
            <a:r>
              <a:rPr lang="ja-JP" altLang="en-US" sz="2800" dirty="0">
                <a:solidFill>
                  <a:srgbClr val="2D2DB9">
                    <a:lumMod val="75000"/>
                  </a:srgbClr>
                </a:solidFill>
                <a:latin typeface="Times" charset="0"/>
              </a:rPr>
              <a:t>鼻からの挿入した吸引チューブの、喉頭・気管内への進入</a:t>
            </a:r>
          </a:p>
        </p:txBody>
      </p:sp>
      <p:sp>
        <p:nvSpPr>
          <p:cNvPr id="199689" name="Text Box 3"/>
          <p:cNvSpPr txBox="1">
            <a:spLocks noChangeArrowheads="1"/>
          </p:cNvSpPr>
          <p:nvPr/>
        </p:nvSpPr>
        <p:spPr bwMode="auto">
          <a:xfrm>
            <a:off x="214313" y="0"/>
            <a:ext cx="3082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a:solidFill>
                  <a:srgbClr val="FF0000"/>
                </a:solidFill>
                <a:latin typeface="ＭＳ Ｐゴシック" panose="020B0600070205080204" pitchFamily="50" charset="-128"/>
                <a:ea typeface="ＭＳ Ｐゴシック" panose="020B0600070205080204" pitchFamily="50" charset="-128"/>
              </a:rPr>
              <a:t>鼻腔吸引のリスク管理 </a:t>
            </a:r>
          </a:p>
        </p:txBody>
      </p:sp>
      <p:sp>
        <p:nvSpPr>
          <p:cNvPr id="199690" name="テキスト ボックス 15"/>
          <p:cNvSpPr txBox="1">
            <a:spLocks noChangeArrowheads="1"/>
          </p:cNvSpPr>
          <p:nvPr/>
        </p:nvSpPr>
        <p:spPr bwMode="auto">
          <a:xfrm>
            <a:off x="179388" y="2454275"/>
            <a:ext cx="57673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85000"/>
              </a:lnSpc>
              <a:spcBef>
                <a:spcPct val="0"/>
              </a:spcBef>
              <a:buFontTx/>
              <a:buNone/>
            </a:pPr>
            <a:r>
              <a:rPr lang="ja-JP" altLang="en-US" sz="2800">
                <a:solidFill>
                  <a:srgbClr val="000000"/>
                </a:solidFill>
                <a:ea typeface="ＭＳ Ｐゴシック" panose="020B0600070205080204" pitchFamily="50" charset="-128"/>
              </a:rPr>
              <a:t>重症児者では、頸部後屈が強くなくて</a:t>
            </a:r>
            <a:endParaRPr lang="en-US" altLang="ja-JP" sz="2800">
              <a:solidFill>
                <a:srgbClr val="000000"/>
              </a:solidFill>
              <a:ea typeface="ＭＳ Ｐゴシック" panose="020B0600070205080204" pitchFamily="50" charset="-128"/>
            </a:endParaRPr>
          </a:p>
          <a:p>
            <a:pPr>
              <a:lnSpc>
                <a:spcPct val="85000"/>
              </a:lnSpc>
              <a:spcBef>
                <a:spcPct val="0"/>
              </a:spcBef>
              <a:buFontTx/>
              <a:buNone/>
            </a:pPr>
            <a:r>
              <a:rPr lang="ja-JP" altLang="en-US" sz="2800">
                <a:solidFill>
                  <a:srgbClr val="000000"/>
                </a:solidFill>
                <a:ea typeface="ＭＳ Ｐゴシック" panose="020B0600070205080204" pitchFamily="50" charset="-128"/>
              </a:rPr>
              <a:t>も、鼻から入れたチューブが、気管に</a:t>
            </a:r>
            <a:endParaRPr lang="en-US" altLang="ja-JP" sz="2800">
              <a:solidFill>
                <a:srgbClr val="000000"/>
              </a:solidFill>
              <a:ea typeface="ＭＳ Ｐゴシック" panose="020B0600070205080204" pitchFamily="50" charset="-128"/>
            </a:endParaRPr>
          </a:p>
          <a:p>
            <a:pPr>
              <a:lnSpc>
                <a:spcPct val="85000"/>
              </a:lnSpc>
              <a:spcBef>
                <a:spcPct val="0"/>
              </a:spcBef>
              <a:buFontTx/>
              <a:buNone/>
            </a:pPr>
            <a:r>
              <a:rPr lang="ja-JP" altLang="en-US" sz="2800">
                <a:solidFill>
                  <a:srgbClr val="000000"/>
                </a:solidFill>
                <a:ea typeface="ＭＳ Ｐゴシック" panose="020B0600070205080204" pitchFamily="50" charset="-128"/>
              </a:rPr>
              <a:t>入ることがある</a:t>
            </a:r>
          </a:p>
        </p:txBody>
      </p:sp>
      <p:cxnSp>
        <p:nvCxnSpPr>
          <p:cNvPr id="18" name="直線コネクタ 17"/>
          <p:cNvCxnSpPr/>
          <p:nvPr/>
        </p:nvCxnSpPr>
        <p:spPr>
          <a:xfrm>
            <a:off x="214313" y="804863"/>
            <a:ext cx="871537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下矢印 19"/>
          <p:cNvSpPr/>
          <p:nvPr/>
        </p:nvSpPr>
        <p:spPr>
          <a:xfrm rot="16200000">
            <a:off x="74613" y="4513263"/>
            <a:ext cx="1008062" cy="500062"/>
          </a:xfrm>
          <a:prstGeom prst="downArrow">
            <a:avLst>
              <a:gd name="adj1" fmla="val 32445"/>
              <a:gd name="adj2" fmla="val 50000"/>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199693" name="テキスト ボックス 16"/>
          <p:cNvSpPr txBox="1">
            <a:spLocks noChangeArrowheads="1"/>
          </p:cNvSpPr>
          <p:nvPr/>
        </p:nvSpPr>
        <p:spPr bwMode="auto">
          <a:xfrm>
            <a:off x="900113" y="5765800"/>
            <a:ext cx="3965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ea typeface="ＭＳ Ｐゴシック" panose="020B0600070205080204" pitchFamily="50" charset="-128"/>
              </a:rPr>
              <a:t>・迷走神経反射による徐脈</a:t>
            </a:r>
            <a:endParaRPr lang="en-US" altLang="ja-JP" sz="2400">
              <a:solidFill>
                <a:srgbClr val="000000"/>
              </a:solidFill>
              <a:ea typeface="ＭＳ Ｐゴシック" panose="020B0600070205080204" pitchFamily="50" charset="-128"/>
            </a:endParaRPr>
          </a:p>
          <a:p>
            <a:pPr>
              <a:spcBef>
                <a:spcPct val="0"/>
              </a:spcBef>
              <a:buFontTx/>
              <a:buNone/>
            </a:pPr>
            <a:r>
              <a:rPr lang="ja-JP" altLang="en-US" sz="2400">
                <a:solidFill>
                  <a:srgbClr val="000000"/>
                </a:solidFill>
                <a:ea typeface="ＭＳ Ｐゴシック" panose="020B0600070205080204" pitchFamily="50" charset="-128"/>
              </a:rPr>
              <a:t>・呼吸の悪化（喉頭攣縮など）</a:t>
            </a:r>
          </a:p>
        </p:txBody>
      </p:sp>
      <p:sp>
        <p:nvSpPr>
          <p:cNvPr id="199694" name="テキスト ボックス 14"/>
          <p:cNvSpPr txBox="1">
            <a:spLocks noChangeArrowheads="1"/>
          </p:cNvSpPr>
          <p:nvPr/>
        </p:nvSpPr>
        <p:spPr bwMode="auto">
          <a:xfrm>
            <a:off x="5292725" y="5334000"/>
            <a:ext cx="3814763" cy="11906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85000"/>
              </a:lnSpc>
              <a:spcBef>
                <a:spcPct val="0"/>
              </a:spcBef>
              <a:buFontTx/>
              <a:buNone/>
            </a:pPr>
            <a:r>
              <a:rPr lang="ja-JP" altLang="en-US" sz="2800">
                <a:solidFill>
                  <a:srgbClr val="000000"/>
                </a:solidFill>
                <a:ea typeface="ＭＳ Ｐゴシック" panose="020B0600070205080204" pitchFamily="50" charset="-128"/>
              </a:rPr>
              <a:t>事故防止のため、吸引</a:t>
            </a:r>
            <a:endParaRPr lang="en-US" altLang="ja-JP" sz="2800">
              <a:solidFill>
                <a:srgbClr val="000000"/>
              </a:solidFill>
              <a:ea typeface="ＭＳ Ｐゴシック" panose="020B0600070205080204" pitchFamily="50" charset="-128"/>
            </a:endParaRPr>
          </a:p>
          <a:p>
            <a:pPr>
              <a:lnSpc>
                <a:spcPct val="85000"/>
              </a:lnSpc>
              <a:spcBef>
                <a:spcPct val="0"/>
              </a:spcBef>
              <a:buFontTx/>
              <a:buNone/>
            </a:pPr>
            <a:r>
              <a:rPr lang="ja-JP" altLang="en-US" sz="2800">
                <a:solidFill>
                  <a:srgbClr val="000000"/>
                </a:solidFill>
                <a:ea typeface="ＭＳ Ｐゴシック" panose="020B0600070205080204" pitchFamily="50" charset="-128"/>
              </a:rPr>
              <a:t>チューブを入れる深さ</a:t>
            </a:r>
            <a:endParaRPr lang="en-US" altLang="ja-JP" sz="2800">
              <a:solidFill>
                <a:srgbClr val="000000"/>
              </a:solidFill>
              <a:ea typeface="ＭＳ Ｐゴシック" panose="020B0600070205080204" pitchFamily="50" charset="-128"/>
            </a:endParaRPr>
          </a:p>
          <a:p>
            <a:pPr>
              <a:lnSpc>
                <a:spcPct val="85000"/>
              </a:lnSpc>
              <a:spcBef>
                <a:spcPct val="0"/>
              </a:spcBef>
              <a:buFontTx/>
              <a:buNone/>
            </a:pPr>
            <a:r>
              <a:rPr lang="ja-JP" altLang="en-US" sz="2800">
                <a:solidFill>
                  <a:srgbClr val="000000"/>
                </a:solidFill>
                <a:ea typeface="ＭＳ Ｐゴシック" panose="020B0600070205080204" pitchFamily="50" charset="-128"/>
              </a:rPr>
              <a:t>（長さ）を確認、規定する</a:t>
            </a:r>
          </a:p>
        </p:txBody>
      </p:sp>
      <p:sp>
        <p:nvSpPr>
          <p:cNvPr id="16" name="下矢印 15"/>
          <p:cNvSpPr/>
          <p:nvPr/>
        </p:nvSpPr>
        <p:spPr>
          <a:xfrm rot="16200000">
            <a:off x="4533901" y="5554662"/>
            <a:ext cx="1008062" cy="500063"/>
          </a:xfrm>
          <a:prstGeom prst="downArrow">
            <a:avLst>
              <a:gd name="adj1" fmla="val 32445"/>
              <a:gd name="adj2" fmla="val 50000"/>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17" name="テキスト ボックス 1"/>
          <p:cNvSpPr txBox="1">
            <a:spLocks noChangeArrowheads="1"/>
          </p:cNvSpPr>
          <p:nvPr/>
        </p:nvSpPr>
        <p:spPr bwMode="auto">
          <a:xfrm>
            <a:off x="8469540" y="6435873"/>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C31</a:t>
            </a:r>
            <a:endParaRPr lang="ja-JP" altLang="en-US" dirty="0"/>
          </a:p>
        </p:txBody>
      </p:sp>
    </p:spTree>
    <p:extLst>
      <p:ext uri="{BB962C8B-B14F-4D97-AF65-F5344CB8AC3E}">
        <p14:creationId xmlns:p14="http://schemas.microsoft.com/office/powerpoint/2010/main" val="373679245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2">
            <a:extLst>
              <a:ext uri="{28A0092B-C50C-407E-A947-70E740481C1C}">
                <a14:useLocalDpi xmlns:a14="http://schemas.microsoft.com/office/drawing/2010/main" val="0"/>
              </a:ext>
            </a:extLst>
          </a:blip>
          <a:srcRect l="4956" t="11147" r="4131" b="3316"/>
          <a:stretch>
            <a:fillRect/>
          </a:stretch>
        </p:blipFill>
        <p:spPr bwMode="auto">
          <a:xfrm>
            <a:off x="5113338" y="1760538"/>
            <a:ext cx="3573462"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Text Box 3"/>
          <p:cNvSpPr txBox="1">
            <a:spLocks noChangeArrowheads="1"/>
          </p:cNvSpPr>
          <p:nvPr/>
        </p:nvSpPr>
        <p:spPr bwMode="auto">
          <a:xfrm>
            <a:off x="4032250" y="4535488"/>
            <a:ext cx="1262063" cy="523875"/>
          </a:xfrm>
          <a:prstGeom prst="rect">
            <a:avLst/>
          </a:prstGeom>
          <a:solidFill>
            <a:srgbClr val="66FF33"/>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梨状窩</a:t>
            </a:r>
          </a:p>
        </p:txBody>
      </p:sp>
      <p:sp>
        <p:nvSpPr>
          <p:cNvPr id="203780" name="Text Box 4"/>
          <p:cNvSpPr txBox="1">
            <a:spLocks noChangeArrowheads="1"/>
          </p:cNvSpPr>
          <p:nvPr/>
        </p:nvSpPr>
        <p:spPr bwMode="auto">
          <a:xfrm>
            <a:off x="3997325" y="3876675"/>
            <a:ext cx="1108075" cy="461963"/>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ea typeface="ＭＳ Ｐゴシック" panose="020B0600070205080204" pitchFamily="50" charset="-128"/>
              </a:rPr>
              <a:t>喉頭蓋</a:t>
            </a:r>
          </a:p>
        </p:txBody>
      </p:sp>
      <p:sp>
        <p:nvSpPr>
          <p:cNvPr id="203781" name="Text Box 5"/>
          <p:cNvSpPr txBox="1">
            <a:spLocks noChangeArrowheads="1"/>
          </p:cNvSpPr>
          <p:nvPr/>
        </p:nvSpPr>
        <p:spPr bwMode="auto">
          <a:xfrm>
            <a:off x="4035425" y="3011488"/>
            <a:ext cx="1620838" cy="523875"/>
          </a:xfrm>
          <a:prstGeom prst="rect">
            <a:avLst/>
          </a:prstGeom>
          <a:solidFill>
            <a:srgbClr val="FFFF00"/>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喉頭蓋谷</a:t>
            </a:r>
          </a:p>
        </p:txBody>
      </p:sp>
      <p:sp>
        <p:nvSpPr>
          <p:cNvPr id="203782" name="Text Box 6"/>
          <p:cNvSpPr txBox="1">
            <a:spLocks noChangeArrowheads="1"/>
          </p:cNvSpPr>
          <p:nvPr/>
        </p:nvSpPr>
        <p:spPr bwMode="auto">
          <a:xfrm>
            <a:off x="4932363" y="6065838"/>
            <a:ext cx="1724025" cy="461962"/>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ea typeface="ＭＳ Ｐゴシック" panose="020B0600070205080204" pitchFamily="50" charset="-128"/>
              </a:rPr>
              <a:t>食道入口部</a:t>
            </a:r>
          </a:p>
        </p:txBody>
      </p:sp>
      <p:sp>
        <p:nvSpPr>
          <p:cNvPr id="203783" name="Text Box 7"/>
          <p:cNvSpPr txBox="1">
            <a:spLocks noChangeArrowheads="1"/>
          </p:cNvSpPr>
          <p:nvPr/>
        </p:nvSpPr>
        <p:spPr bwMode="auto">
          <a:xfrm>
            <a:off x="4430713" y="2462213"/>
            <a:ext cx="492125" cy="461962"/>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ea typeface="ＭＳ Ｐゴシック" panose="020B0600070205080204" pitchFamily="50" charset="-128"/>
              </a:rPr>
              <a:t>舌</a:t>
            </a:r>
          </a:p>
        </p:txBody>
      </p:sp>
      <p:sp>
        <p:nvSpPr>
          <p:cNvPr id="203784" name="Line 9"/>
          <p:cNvSpPr>
            <a:spLocks noChangeShapeType="1"/>
          </p:cNvSpPr>
          <p:nvPr/>
        </p:nvSpPr>
        <p:spPr bwMode="auto">
          <a:xfrm flipV="1">
            <a:off x="5143500" y="4143375"/>
            <a:ext cx="1752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pic>
        <p:nvPicPr>
          <p:cNvPr id="203785" name="Picture 10"/>
          <p:cNvPicPr>
            <a:picLocks noChangeAspect="1" noChangeArrowheads="1"/>
          </p:cNvPicPr>
          <p:nvPr/>
        </p:nvPicPr>
        <p:blipFill>
          <a:blip r:embed="rId3">
            <a:lum bright="18000"/>
            <a:extLst>
              <a:ext uri="{28A0092B-C50C-407E-A947-70E740481C1C}">
                <a14:useLocalDpi xmlns:a14="http://schemas.microsoft.com/office/drawing/2010/main" val="0"/>
              </a:ext>
            </a:extLst>
          </a:blip>
          <a:srcRect l="9229" t="13869" r="21533" b="10774"/>
          <a:stretch>
            <a:fillRect/>
          </a:stretch>
        </p:blipFill>
        <p:spPr bwMode="auto">
          <a:xfrm>
            <a:off x="114300" y="1852613"/>
            <a:ext cx="3857625"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6" name="Oval 11"/>
          <p:cNvSpPr>
            <a:spLocks noChangeArrowheads="1"/>
          </p:cNvSpPr>
          <p:nvPr/>
        </p:nvSpPr>
        <p:spPr bwMode="auto">
          <a:xfrm>
            <a:off x="2571750" y="3286125"/>
            <a:ext cx="838200" cy="1657350"/>
          </a:xfrm>
          <a:prstGeom prst="ellipse">
            <a:avLst/>
          </a:pr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318476" name="Text Box 12"/>
          <p:cNvSpPr txBox="1">
            <a:spLocks noChangeArrowheads="1"/>
          </p:cNvSpPr>
          <p:nvPr/>
        </p:nvSpPr>
        <p:spPr bwMode="auto">
          <a:xfrm>
            <a:off x="4130675" y="1852613"/>
            <a:ext cx="800100" cy="461962"/>
          </a:xfrm>
          <a:prstGeom prst="rect">
            <a:avLst/>
          </a:prstGeom>
          <a:noFill/>
          <a:ln w="9525">
            <a:noFill/>
            <a:miter lim="800000"/>
            <a:headEnd/>
            <a:tailEnd/>
          </a:ln>
          <a:effectLst/>
        </p:spPr>
        <p:txBody>
          <a:bodyPr wrap="none">
            <a:spAutoFit/>
          </a:bodyPr>
          <a:lstStyle/>
          <a:p>
            <a:pPr>
              <a:defRPr/>
            </a:pPr>
            <a:r>
              <a:rPr lang="ja-JP" altLang="en-US" sz="2400" dirty="0">
                <a:solidFill>
                  <a:srgbClr val="00CC99">
                    <a:lumMod val="75000"/>
                  </a:srgbClr>
                </a:solidFill>
                <a:latin typeface="Times" charset="0"/>
              </a:rPr>
              <a:t>咽頭</a:t>
            </a:r>
          </a:p>
        </p:txBody>
      </p:sp>
      <p:sp>
        <p:nvSpPr>
          <p:cNvPr id="203788" name="Oval 13"/>
          <p:cNvSpPr>
            <a:spLocks noChangeArrowheads="1"/>
          </p:cNvSpPr>
          <p:nvPr/>
        </p:nvSpPr>
        <p:spPr bwMode="auto">
          <a:xfrm rot="2224117">
            <a:off x="1962150" y="4256088"/>
            <a:ext cx="1119188" cy="1485900"/>
          </a:xfrm>
          <a:prstGeom prst="ellipse">
            <a:avLst/>
          </a:pr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03789" name="Text Box 14"/>
          <p:cNvSpPr txBox="1">
            <a:spLocks noChangeArrowheads="1"/>
          </p:cNvSpPr>
          <p:nvPr/>
        </p:nvSpPr>
        <p:spPr bwMode="auto">
          <a:xfrm>
            <a:off x="779463" y="5900738"/>
            <a:ext cx="800100" cy="46196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3333CC"/>
                </a:solidFill>
                <a:ea typeface="ＭＳ Ｐゴシック" panose="020B0600070205080204" pitchFamily="50" charset="-128"/>
              </a:rPr>
              <a:t>喉頭</a:t>
            </a:r>
          </a:p>
        </p:txBody>
      </p:sp>
      <p:sp>
        <p:nvSpPr>
          <p:cNvPr id="203790" name="Text Box 15"/>
          <p:cNvSpPr txBox="1">
            <a:spLocks noChangeArrowheads="1"/>
          </p:cNvSpPr>
          <p:nvPr/>
        </p:nvSpPr>
        <p:spPr bwMode="auto">
          <a:xfrm>
            <a:off x="2698750" y="61150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ea typeface="ＭＳ Ｐゴシック" panose="020B0600070205080204" pitchFamily="50" charset="-128"/>
              </a:rPr>
              <a:t>気管</a:t>
            </a:r>
          </a:p>
        </p:txBody>
      </p:sp>
      <p:sp>
        <p:nvSpPr>
          <p:cNvPr id="203791" name="Oval 16"/>
          <p:cNvSpPr>
            <a:spLocks noChangeArrowheads="1"/>
          </p:cNvSpPr>
          <p:nvPr/>
        </p:nvSpPr>
        <p:spPr bwMode="auto">
          <a:xfrm>
            <a:off x="4114800" y="1785938"/>
            <a:ext cx="838200" cy="571500"/>
          </a:xfrm>
          <a:prstGeom prst="ellipse">
            <a:avLst/>
          </a:prstGeom>
          <a:noFill/>
          <a:ln w="19050">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03792" name="Oval 17"/>
          <p:cNvSpPr>
            <a:spLocks noChangeArrowheads="1"/>
          </p:cNvSpPr>
          <p:nvPr/>
        </p:nvSpPr>
        <p:spPr bwMode="auto">
          <a:xfrm>
            <a:off x="3962400" y="5922963"/>
            <a:ext cx="838200" cy="6858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03793" name="Oval 18"/>
          <p:cNvSpPr>
            <a:spLocks noChangeArrowheads="1"/>
          </p:cNvSpPr>
          <p:nvPr/>
        </p:nvSpPr>
        <p:spPr bwMode="auto">
          <a:xfrm>
            <a:off x="2667000" y="6000750"/>
            <a:ext cx="838200" cy="6858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03794" name="Oval 19"/>
          <p:cNvSpPr>
            <a:spLocks noChangeArrowheads="1"/>
          </p:cNvSpPr>
          <p:nvPr/>
        </p:nvSpPr>
        <p:spPr bwMode="auto">
          <a:xfrm>
            <a:off x="755650" y="5778500"/>
            <a:ext cx="838200" cy="685800"/>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03795" name="Text Box 20"/>
          <p:cNvSpPr txBox="1">
            <a:spLocks noChangeArrowheads="1"/>
          </p:cNvSpPr>
          <p:nvPr/>
        </p:nvSpPr>
        <p:spPr bwMode="auto">
          <a:xfrm>
            <a:off x="6715125" y="6143625"/>
            <a:ext cx="242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a:solidFill>
                  <a:srgbClr val="000000"/>
                </a:solidFill>
                <a:ea typeface="ＭＳ Ｐゴシック" panose="020B0600070205080204" pitchFamily="50" charset="-128"/>
              </a:rPr>
              <a:t>（左後から見た模型）</a:t>
            </a:r>
            <a:endParaRPr lang="ja-JP" altLang="en-US" sz="2400">
              <a:solidFill>
                <a:srgbClr val="000000"/>
              </a:solidFill>
              <a:ea typeface="ＭＳ Ｐゴシック" panose="020B0600070205080204" pitchFamily="50" charset="-128"/>
            </a:endParaRPr>
          </a:p>
        </p:txBody>
      </p:sp>
      <p:sp>
        <p:nvSpPr>
          <p:cNvPr id="203796" name="Line 21"/>
          <p:cNvSpPr>
            <a:spLocks noChangeShapeType="1"/>
          </p:cNvSpPr>
          <p:nvPr/>
        </p:nvSpPr>
        <p:spPr bwMode="auto">
          <a:xfrm flipV="1">
            <a:off x="1403350" y="5418138"/>
            <a:ext cx="533400" cy="4572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sp>
        <p:nvSpPr>
          <p:cNvPr id="203797" name="Line 22"/>
          <p:cNvSpPr>
            <a:spLocks noChangeShapeType="1"/>
          </p:cNvSpPr>
          <p:nvPr/>
        </p:nvSpPr>
        <p:spPr bwMode="auto">
          <a:xfrm flipV="1">
            <a:off x="6357938" y="5286375"/>
            <a:ext cx="928687" cy="78581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sp>
        <p:nvSpPr>
          <p:cNvPr id="203798" name="Text Box 23"/>
          <p:cNvSpPr txBox="1">
            <a:spLocks noChangeArrowheads="1"/>
          </p:cNvSpPr>
          <p:nvPr/>
        </p:nvSpPr>
        <p:spPr bwMode="auto">
          <a:xfrm>
            <a:off x="1676400" y="3292475"/>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ea typeface="ＭＳ Ｐゴシック" panose="020B0600070205080204" pitchFamily="50" charset="-128"/>
              </a:rPr>
              <a:t>舌</a:t>
            </a:r>
          </a:p>
        </p:txBody>
      </p:sp>
      <p:sp>
        <p:nvSpPr>
          <p:cNvPr id="203799" name="Text Box 24"/>
          <p:cNvSpPr txBox="1">
            <a:spLocks noChangeArrowheads="1"/>
          </p:cNvSpPr>
          <p:nvPr/>
        </p:nvSpPr>
        <p:spPr bwMode="auto">
          <a:xfrm>
            <a:off x="1600200" y="2057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ea typeface="ＭＳ Ｐゴシック" panose="020B0600070205080204" pitchFamily="50" charset="-128"/>
              </a:rPr>
              <a:t>鼻</a:t>
            </a:r>
          </a:p>
        </p:txBody>
      </p:sp>
      <p:sp>
        <p:nvSpPr>
          <p:cNvPr id="203800" name="Text Box 25"/>
          <p:cNvSpPr txBox="1">
            <a:spLocks noChangeArrowheads="1"/>
          </p:cNvSpPr>
          <p:nvPr/>
        </p:nvSpPr>
        <p:spPr bwMode="auto">
          <a:xfrm>
            <a:off x="882650" y="22860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ea typeface="ＭＳ Ｐゴシック" panose="020B0600070205080204" pitchFamily="50" charset="-128"/>
              </a:rPr>
              <a:t>口</a:t>
            </a:r>
          </a:p>
        </p:txBody>
      </p:sp>
      <p:sp>
        <p:nvSpPr>
          <p:cNvPr id="203801" name="Line 26"/>
          <p:cNvSpPr>
            <a:spLocks noChangeShapeType="1"/>
          </p:cNvSpPr>
          <p:nvPr/>
        </p:nvSpPr>
        <p:spPr bwMode="auto">
          <a:xfrm flipH="1">
            <a:off x="2438400" y="6416675"/>
            <a:ext cx="228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sp>
        <p:nvSpPr>
          <p:cNvPr id="203802" name="Line 27"/>
          <p:cNvSpPr>
            <a:spLocks noChangeShapeType="1"/>
          </p:cNvSpPr>
          <p:nvPr/>
        </p:nvSpPr>
        <p:spPr bwMode="auto">
          <a:xfrm flipV="1">
            <a:off x="2438400" y="5883275"/>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sp>
        <p:nvSpPr>
          <p:cNvPr id="203803" name="Line 28"/>
          <p:cNvSpPr>
            <a:spLocks noChangeShapeType="1"/>
          </p:cNvSpPr>
          <p:nvPr/>
        </p:nvSpPr>
        <p:spPr bwMode="auto">
          <a:xfrm flipH="1" flipV="1">
            <a:off x="3048000" y="5767388"/>
            <a:ext cx="9906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sp>
        <p:nvSpPr>
          <p:cNvPr id="203804" name="Line 29"/>
          <p:cNvSpPr>
            <a:spLocks noChangeShapeType="1"/>
          </p:cNvSpPr>
          <p:nvPr/>
        </p:nvSpPr>
        <p:spPr bwMode="auto">
          <a:xfrm flipH="1">
            <a:off x="2411413" y="4130675"/>
            <a:ext cx="1627187" cy="7842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sp>
        <p:nvSpPr>
          <p:cNvPr id="203805" name="Line 30"/>
          <p:cNvSpPr>
            <a:spLocks noChangeShapeType="1"/>
          </p:cNvSpPr>
          <p:nvPr/>
        </p:nvSpPr>
        <p:spPr bwMode="auto">
          <a:xfrm flipH="1">
            <a:off x="3059113" y="2214563"/>
            <a:ext cx="1084262" cy="1419225"/>
          </a:xfrm>
          <a:prstGeom prst="line">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ndParaRPr>
          </a:p>
        </p:txBody>
      </p:sp>
      <p:sp>
        <p:nvSpPr>
          <p:cNvPr id="203806" name="Text Box 31"/>
          <p:cNvSpPr txBox="1">
            <a:spLocks noChangeArrowheads="1"/>
          </p:cNvSpPr>
          <p:nvPr/>
        </p:nvSpPr>
        <p:spPr bwMode="auto">
          <a:xfrm>
            <a:off x="3976688" y="5997575"/>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ea typeface="ＭＳ Ｐゴシック" panose="020B0600070205080204" pitchFamily="50" charset="-128"/>
              </a:rPr>
              <a:t>食道</a:t>
            </a:r>
          </a:p>
        </p:txBody>
      </p:sp>
      <p:sp>
        <p:nvSpPr>
          <p:cNvPr id="203807" name="Rectangle 32"/>
          <p:cNvSpPr>
            <a:spLocks noChangeArrowheads="1"/>
          </p:cNvSpPr>
          <p:nvPr/>
        </p:nvSpPr>
        <p:spPr bwMode="auto">
          <a:xfrm>
            <a:off x="4868863" y="-942975"/>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2400">
              <a:solidFill>
                <a:srgbClr val="000000"/>
              </a:solidFill>
              <a:ea typeface="ＭＳ Ｐゴシック" panose="020B0600070205080204" pitchFamily="50" charset="-128"/>
            </a:endParaRPr>
          </a:p>
        </p:txBody>
      </p:sp>
      <p:sp>
        <p:nvSpPr>
          <p:cNvPr id="203808" name="Oval 33"/>
          <p:cNvSpPr>
            <a:spLocks noChangeArrowheads="1"/>
          </p:cNvSpPr>
          <p:nvPr/>
        </p:nvSpPr>
        <p:spPr bwMode="auto">
          <a:xfrm>
            <a:off x="6589713" y="3113088"/>
            <a:ext cx="935037" cy="504825"/>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03809" name="Oval 34"/>
          <p:cNvSpPr>
            <a:spLocks noChangeArrowheads="1"/>
          </p:cNvSpPr>
          <p:nvPr/>
        </p:nvSpPr>
        <p:spPr bwMode="auto">
          <a:xfrm rot="-2830392">
            <a:off x="2110582" y="4058444"/>
            <a:ext cx="741362" cy="438150"/>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03810" name="Line 35"/>
          <p:cNvSpPr>
            <a:spLocks noChangeShapeType="1"/>
          </p:cNvSpPr>
          <p:nvPr/>
        </p:nvSpPr>
        <p:spPr bwMode="auto">
          <a:xfrm flipH="1">
            <a:off x="2698750" y="3330575"/>
            <a:ext cx="1368425" cy="7921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03811" name="Line 36"/>
          <p:cNvSpPr>
            <a:spLocks noChangeShapeType="1"/>
          </p:cNvSpPr>
          <p:nvPr/>
        </p:nvSpPr>
        <p:spPr bwMode="auto">
          <a:xfrm>
            <a:off x="5651500" y="3330575"/>
            <a:ext cx="1368425" cy="714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03812" name="Oval 37"/>
          <p:cNvSpPr>
            <a:spLocks noChangeArrowheads="1"/>
          </p:cNvSpPr>
          <p:nvPr/>
        </p:nvSpPr>
        <p:spPr bwMode="auto">
          <a:xfrm rot="-5400000">
            <a:off x="6436518" y="4777582"/>
            <a:ext cx="741363" cy="438150"/>
          </a:xfrm>
          <a:prstGeom prst="ellipse">
            <a:avLst/>
          </a:prstGeom>
          <a:solidFill>
            <a:srgbClr val="66FF33"/>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03813" name="Oval 38"/>
          <p:cNvSpPr>
            <a:spLocks noChangeArrowheads="1"/>
          </p:cNvSpPr>
          <p:nvPr/>
        </p:nvSpPr>
        <p:spPr bwMode="auto">
          <a:xfrm rot="-5400000">
            <a:off x="7444582" y="4706144"/>
            <a:ext cx="741362" cy="438150"/>
          </a:xfrm>
          <a:prstGeom prst="ellipse">
            <a:avLst/>
          </a:prstGeom>
          <a:noFill/>
          <a:ln w="28575">
            <a:solidFill>
              <a:schemeClr val="tx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03814" name="Line 39"/>
          <p:cNvSpPr>
            <a:spLocks noChangeShapeType="1"/>
          </p:cNvSpPr>
          <p:nvPr/>
        </p:nvSpPr>
        <p:spPr bwMode="auto">
          <a:xfrm>
            <a:off x="5292725" y="4914900"/>
            <a:ext cx="1511300" cy="714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03815" name="Line 40"/>
          <p:cNvSpPr>
            <a:spLocks noChangeShapeType="1"/>
          </p:cNvSpPr>
          <p:nvPr/>
        </p:nvSpPr>
        <p:spPr bwMode="auto">
          <a:xfrm>
            <a:off x="5292725" y="4699000"/>
            <a:ext cx="2592388" cy="1428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03816" name="Text Box 3"/>
          <p:cNvSpPr txBox="1">
            <a:spLocks noChangeArrowheads="1"/>
          </p:cNvSpPr>
          <p:nvPr/>
        </p:nvSpPr>
        <p:spPr bwMode="auto">
          <a:xfrm>
            <a:off x="285750" y="109538"/>
            <a:ext cx="4000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FF0000"/>
                </a:solidFill>
                <a:latin typeface="ＭＳ Ｐゴシック" panose="020B0600070205080204" pitchFamily="50" charset="-128"/>
                <a:ea typeface="ＭＳ Ｐゴシック" panose="020B0600070205080204" pitchFamily="50" charset="-128"/>
              </a:rPr>
              <a:t>鼻・口腔吸引のリスク管理 </a:t>
            </a:r>
          </a:p>
        </p:txBody>
      </p:sp>
      <p:sp>
        <p:nvSpPr>
          <p:cNvPr id="203817" name="テキスト ボックス 41"/>
          <p:cNvSpPr txBox="1">
            <a:spLocks noChangeArrowheads="1"/>
          </p:cNvSpPr>
          <p:nvPr/>
        </p:nvSpPr>
        <p:spPr bwMode="auto">
          <a:xfrm>
            <a:off x="285750" y="642938"/>
            <a:ext cx="4357688" cy="461962"/>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ea typeface="ＭＳ Ｐゴシック" panose="020B0600070205080204" pitchFamily="50" charset="-128"/>
              </a:rPr>
              <a:t>梨状窩の底部をチューブが刺激</a:t>
            </a:r>
          </a:p>
        </p:txBody>
      </p:sp>
      <p:sp>
        <p:nvSpPr>
          <p:cNvPr id="203818" name="Line 36"/>
          <p:cNvSpPr>
            <a:spLocks noChangeShapeType="1"/>
          </p:cNvSpPr>
          <p:nvPr/>
        </p:nvSpPr>
        <p:spPr bwMode="auto">
          <a:xfrm flipV="1">
            <a:off x="4968875" y="2071688"/>
            <a:ext cx="1674813" cy="6143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03819" name="テキスト ボックス 44"/>
          <p:cNvSpPr txBox="1">
            <a:spLocks noChangeArrowheads="1"/>
          </p:cNvSpPr>
          <p:nvPr/>
        </p:nvSpPr>
        <p:spPr bwMode="auto">
          <a:xfrm>
            <a:off x="714375" y="1181100"/>
            <a:ext cx="5143500" cy="46196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ea typeface="ＭＳ Ｐゴシック" panose="020B0600070205080204" pitchFamily="50" charset="-128"/>
              </a:rPr>
              <a:t>吐き気（えづき）、嘔吐、呼吸状態悪化</a:t>
            </a:r>
          </a:p>
        </p:txBody>
      </p:sp>
      <p:sp>
        <p:nvSpPr>
          <p:cNvPr id="46" name="右矢印 45"/>
          <p:cNvSpPr/>
          <p:nvPr/>
        </p:nvSpPr>
        <p:spPr>
          <a:xfrm>
            <a:off x="285750" y="1285875"/>
            <a:ext cx="428625" cy="28575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203821" name="テキスト ボックス 46"/>
          <p:cNvSpPr txBox="1">
            <a:spLocks noChangeArrowheads="1"/>
          </p:cNvSpPr>
          <p:nvPr/>
        </p:nvSpPr>
        <p:spPr bwMode="auto">
          <a:xfrm>
            <a:off x="6072188" y="119063"/>
            <a:ext cx="2470150" cy="1570037"/>
          </a:xfrm>
          <a:prstGeom prst="rect">
            <a:avLst/>
          </a:prstGeom>
          <a:solidFill>
            <a:srgbClr val="FFEFEF"/>
          </a:solidFill>
          <a:ln w="9525">
            <a:solidFill>
              <a:schemeClr val="accent2"/>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3333CC"/>
                </a:solidFill>
                <a:ea typeface="ＭＳ Ｐゴシック" panose="020B0600070205080204" pitchFamily="50" charset="-128"/>
              </a:rPr>
              <a:t>吸引チューブを入</a:t>
            </a:r>
            <a:endParaRPr lang="en-US" altLang="ja-JP" sz="2400">
              <a:solidFill>
                <a:srgbClr val="3333CC"/>
              </a:solidFill>
              <a:ea typeface="ＭＳ Ｐゴシック" panose="020B0600070205080204" pitchFamily="50" charset="-128"/>
            </a:endParaRPr>
          </a:p>
          <a:p>
            <a:pPr>
              <a:spcBef>
                <a:spcPct val="0"/>
              </a:spcBef>
              <a:buFontTx/>
              <a:buNone/>
            </a:pPr>
            <a:r>
              <a:rPr lang="ja-JP" altLang="en-US" sz="2400">
                <a:solidFill>
                  <a:srgbClr val="3333CC"/>
                </a:solidFill>
                <a:ea typeface="ＭＳ Ｐゴシック" panose="020B0600070205080204" pitchFamily="50" charset="-128"/>
              </a:rPr>
              <a:t>れる長さ（深さ）の</a:t>
            </a:r>
            <a:endParaRPr lang="en-US" altLang="ja-JP" sz="2400">
              <a:solidFill>
                <a:srgbClr val="3333CC"/>
              </a:solidFill>
              <a:ea typeface="ＭＳ Ｐゴシック" panose="020B0600070205080204" pitchFamily="50" charset="-128"/>
            </a:endParaRPr>
          </a:p>
          <a:p>
            <a:pPr>
              <a:spcBef>
                <a:spcPct val="0"/>
              </a:spcBef>
              <a:buFontTx/>
              <a:buNone/>
            </a:pPr>
            <a:r>
              <a:rPr lang="ja-JP" altLang="en-US" sz="2400">
                <a:solidFill>
                  <a:srgbClr val="3333CC"/>
                </a:solidFill>
                <a:ea typeface="ＭＳ Ｐゴシック" panose="020B0600070205080204" pitchFamily="50" charset="-128"/>
              </a:rPr>
              <a:t>取り決め、確認、</a:t>
            </a:r>
            <a:endParaRPr lang="en-US" altLang="ja-JP" sz="2400">
              <a:solidFill>
                <a:srgbClr val="3333CC"/>
              </a:solidFill>
              <a:ea typeface="ＭＳ Ｐゴシック" panose="020B0600070205080204" pitchFamily="50" charset="-128"/>
            </a:endParaRPr>
          </a:p>
          <a:p>
            <a:pPr>
              <a:spcBef>
                <a:spcPct val="0"/>
              </a:spcBef>
              <a:buFontTx/>
              <a:buNone/>
            </a:pPr>
            <a:r>
              <a:rPr lang="ja-JP" altLang="en-US" sz="2400">
                <a:solidFill>
                  <a:srgbClr val="3333CC"/>
                </a:solidFill>
                <a:ea typeface="ＭＳ Ｐゴシック" panose="020B0600070205080204" pitchFamily="50" charset="-128"/>
              </a:rPr>
              <a:t>役割分担</a:t>
            </a:r>
          </a:p>
        </p:txBody>
      </p:sp>
      <p:sp>
        <p:nvSpPr>
          <p:cNvPr id="47" name="テキスト ボックス 1"/>
          <p:cNvSpPr txBox="1">
            <a:spLocks noChangeArrowheads="1"/>
          </p:cNvSpPr>
          <p:nvPr/>
        </p:nvSpPr>
        <p:spPr bwMode="auto">
          <a:xfrm>
            <a:off x="8469540" y="6435873"/>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C32</a:t>
            </a:r>
            <a:endParaRPr lang="ja-JP" altLang="en-US" dirty="0"/>
          </a:p>
        </p:txBody>
      </p:sp>
    </p:spTree>
    <p:extLst>
      <p:ext uri="{BB962C8B-B14F-4D97-AF65-F5344CB8AC3E}">
        <p14:creationId xmlns:p14="http://schemas.microsoft.com/office/powerpoint/2010/main" val="39142910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6"/>
          <p:cNvSpPr txBox="1">
            <a:spLocks noChangeArrowheads="1"/>
          </p:cNvSpPr>
          <p:nvPr/>
        </p:nvSpPr>
        <p:spPr bwMode="auto">
          <a:xfrm>
            <a:off x="468313" y="44450"/>
            <a:ext cx="434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3600">
                <a:solidFill>
                  <a:srgbClr val="000099"/>
                </a:solidFill>
                <a:ea typeface="ＭＳ ＰＲゴシック" pitchFamily="50" charset="-128"/>
              </a:rPr>
              <a:t>口鼻腔吸引の注意点</a:t>
            </a:r>
          </a:p>
        </p:txBody>
      </p:sp>
      <p:sp>
        <p:nvSpPr>
          <p:cNvPr id="208899" name="Text Box 7"/>
          <p:cNvSpPr txBox="1">
            <a:spLocks noChangeArrowheads="1"/>
          </p:cNvSpPr>
          <p:nvPr/>
        </p:nvSpPr>
        <p:spPr bwMode="auto">
          <a:xfrm>
            <a:off x="107950" y="757238"/>
            <a:ext cx="9036050"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buFontTx/>
              <a:buNone/>
            </a:pPr>
            <a:r>
              <a:rPr lang="ja-JP" altLang="en-US" sz="2800" dirty="0">
                <a:solidFill>
                  <a:srgbClr val="000000"/>
                </a:solidFill>
                <a:ea typeface="ＭＳ Ｐゴシック" panose="020B0600070205080204" pitchFamily="50" charset="-128"/>
              </a:rPr>
              <a:t>・</a:t>
            </a:r>
            <a:r>
              <a:rPr lang="ja-JP" altLang="en-US" sz="2600" dirty="0">
                <a:solidFill>
                  <a:srgbClr val="000000"/>
                </a:solidFill>
                <a:latin typeface="ＭＳ Ｐゴシック" panose="020B0600070205080204" pitchFamily="50" charset="-128"/>
                <a:ea typeface="ＭＳ Ｐゴシック" panose="020B0600070205080204" pitchFamily="50" charset="-128"/>
              </a:rPr>
              <a:t>適正な方向に挿入　・吸引チューブを入れる長さを適正にする</a:t>
            </a:r>
          </a:p>
          <a:p>
            <a:pPr>
              <a:buFontTx/>
              <a:buNone/>
            </a:pPr>
            <a:r>
              <a:rPr lang="ja-JP" altLang="en-US" sz="2600" dirty="0">
                <a:solidFill>
                  <a:srgbClr val="000000"/>
                </a:solidFill>
                <a:latin typeface="ＭＳ Ｐゴシック" panose="020B0600070205080204" pitchFamily="50" charset="-128"/>
                <a:ea typeface="ＭＳ Ｐゴシック" panose="020B0600070205080204" pitchFamily="50" charset="-128"/>
              </a:rPr>
              <a:t>・適正な吸引圧　目安は</a:t>
            </a:r>
            <a:r>
              <a:rPr lang="ja-JP" altLang="en-US" sz="2800" dirty="0">
                <a:solidFill>
                  <a:srgbClr val="000000"/>
                </a:solidFill>
                <a:latin typeface="ＭＳ Ｐゴシック" panose="020B0600070205080204" pitchFamily="50" charset="-128"/>
                <a:ea typeface="ＭＳ Ｐゴシック" panose="020B0600070205080204" pitchFamily="50" charset="-128"/>
              </a:rPr>
              <a:t>１５～２０ｋ</a:t>
            </a:r>
            <a:r>
              <a:rPr lang="en-US" altLang="ja-JP" sz="2800" dirty="0">
                <a:solidFill>
                  <a:srgbClr val="000000"/>
                </a:solidFill>
                <a:latin typeface="ＭＳ Ｐゴシック" panose="020B0600070205080204" pitchFamily="50" charset="-128"/>
                <a:ea typeface="ＭＳ Ｐゴシック" panose="020B0600070205080204" pitchFamily="50" charset="-128"/>
              </a:rPr>
              <a:t>Pa</a:t>
            </a:r>
            <a:r>
              <a:rPr lang="ja-JP" altLang="en-US" sz="2800" dirty="0">
                <a:solidFill>
                  <a:srgbClr val="000000"/>
                </a:solidFill>
                <a:latin typeface="ＭＳ Ｐゴシック" panose="020B0600070205080204" pitchFamily="50" charset="-128"/>
                <a:ea typeface="ＭＳ Ｐゴシック" panose="020B0600070205080204" pitchFamily="50" charset="-128"/>
              </a:rPr>
              <a:t>（１２～１５</a:t>
            </a:r>
            <a:r>
              <a:rPr lang="en-US" altLang="ja-JP" sz="2800" dirty="0" err="1">
                <a:solidFill>
                  <a:srgbClr val="000000"/>
                </a:solidFill>
                <a:latin typeface="ＭＳ Ｐゴシック" panose="020B0600070205080204" pitchFamily="50" charset="-128"/>
                <a:ea typeface="ＭＳ Ｐゴシック" panose="020B0600070205080204" pitchFamily="50" charset="-128"/>
              </a:rPr>
              <a:t>cmHg</a:t>
            </a:r>
            <a:r>
              <a:rPr lang="en-US" altLang="ja-JP" sz="2800" dirty="0">
                <a:solidFill>
                  <a:srgbClr val="000000"/>
                </a:solidFill>
                <a:latin typeface="ＭＳ Ｐゴシック" panose="020B0600070205080204" pitchFamily="50" charset="-128"/>
                <a:ea typeface="ＭＳ Ｐゴシック" panose="020B0600070205080204" pitchFamily="50" charset="-128"/>
              </a:rPr>
              <a:t> </a:t>
            </a:r>
            <a:r>
              <a:rPr lang="ja-JP" altLang="en-US" sz="2800" dirty="0">
                <a:solidFill>
                  <a:srgbClr val="000000"/>
                </a:solidFill>
                <a:latin typeface="ＭＳ Ｐゴシック" panose="020B0600070205080204" pitchFamily="50" charset="-128"/>
                <a:ea typeface="ＭＳ Ｐゴシック" panose="020B0600070205080204" pitchFamily="50" charset="-128"/>
              </a:rPr>
              <a:t>） </a:t>
            </a:r>
            <a:endParaRPr lang="en-US" altLang="ja-JP" sz="2800" dirty="0">
              <a:solidFill>
                <a:srgbClr val="000000"/>
              </a:solidFill>
              <a:latin typeface="ＭＳ Ｐゴシック" panose="020B0600070205080204" pitchFamily="50" charset="-128"/>
              <a:ea typeface="ＭＳ Ｐゴシック" panose="020B0600070205080204" pitchFamily="50" charset="-128"/>
            </a:endParaRPr>
          </a:p>
          <a:p>
            <a:pPr>
              <a:lnSpc>
                <a:spcPct val="90000"/>
              </a:lnSpc>
              <a:spcBef>
                <a:spcPct val="0"/>
              </a:spcBef>
              <a:buFontTx/>
              <a:buNone/>
            </a:pPr>
            <a:r>
              <a:rPr lang="ja-JP" altLang="en-US" sz="2800" dirty="0">
                <a:solidFill>
                  <a:srgbClr val="000000"/>
                </a:solidFill>
                <a:latin typeface="ＭＳ Ｐゴシック" panose="020B0600070205080204" pitchFamily="50" charset="-128"/>
                <a:ea typeface="ＭＳ Ｐゴシック" panose="020B0600070205080204" pitchFamily="50" charset="-128"/>
              </a:rPr>
              <a:t>  　　　　　　　　　２５ｋ</a:t>
            </a:r>
            <a:r>
              <a:rPr lang="en-US" altLang="ja-JP" sz="2800" dirty="0">
                <a:solidFill>
                  <a:srgbClr val="000000"/>
                </a:solidFill>
                <a:latin typeface="ＭＳ Ｐゴシック" panose="020B0600070205080204" pitchFamily="50" charset="-128"/>
                <a:ea typeface="ＭＳ Ｐゴシック" panose="020B0600070205080204" pitchFamily="50" charset="-128"/>
              </a:rPr>
              <a:t>Pa</a:t>
            </a:r>
            <a:r>
              <a:rPr lang="ja-JP" altLang="en-US" sz="2800" dirty="0">
                <a:solidFill>
                  <a:srgbClr val="000000"/>
                </a:solidFill>
                <a:latin typeface="ＭＳ Ｐゴシック" panose="020B0600070205080204" pitchFamily="50" charset="-128"/>
                <a:ea typeface="ＭＳ Ｐゴシック" panose="020B0600070205080204" pitchFamily="50" charset="-128"/>
              </a:rPr>
              <a:t>（２０</a:t>
            </a:r>
            <a:r>
              <a:rPr lang="en-US" altLang="ja-JP" sz="2800" dirty="0" err="1">
                <a:solidFill>
                  <a:srgbClr val="000000"/>
                </a:solidFill>
                <a:latin typeface="ＭＳ Ｐゴシック" panose="020B0600070205080204" pitchFamily="50" charset="-128"/>
                <a:ea typeface="ＭＳ Ｐゴシック" panose="020B0600070205080204" pitchFamily="50" charset="-128"/>
              </a:rPr>
              <a:t>cmHg</a:t>
            </a:r>
            <a:r>
              <a:rPr lang="ja-JP" altLang="en-US" sz="2800" dirty="0">
                <a:solidFill>
                  <a:srgbClr val="000000"/>
                </a:solidFill>
                <a:latin typeface="ＭＳ Ｐゴシック" panose="020B0600070205080204" pitchFamily="50" charset="-128"/>
                <a:ea typeface="ＭＳ Ｐゴシック" panose="020B0600070205080204" pitchFamily="50" charset="-128"/>
              </a:rPr>
              <a:t>） をこえないように</a:t>
            </a:r>
            <a:r>
              <a:rPr lang="ja-JP" altLang="en-US" sz="2600" dirty="0">
                <a:solidFill>
                  <a:srgbClr val="000000"/>
                </a:solidFill>
                <a:latin typeface="ＭＳ Ｐゴシック" panose="020B0600070205080204" pitchFamily="50" charset="-128"/>
                <a:ea typeface="ＭＳ Ｐゴシック" panose="020B0600070205080204" pitchFamily="50" charset="-128"/>
              </a:rPr>
              <a:t>　</a:t>
            </a:r>
          </a:p>
          <a:p>
            <a:pPr>
              <a:spcBef>
                <a:spcPct val="0"/>
              </a:spcBef>
              <a:buFontTx/>
              <a:buNone/>
            </a:pPr>
            <a:r>
              <a:rPr lang="ja-JP" altLang="en-US" sz="2600" dirty="0">
                <a:solidFill>
                  <a:srgbClr val="000000"/>
                </a:solidFill>
                <a:latin typeface="ＭＳ Ｐゴシック" panose="020B0600070205080204" pitchFamily="50" charset="-128"/>
                <a:ea typeface="ＭＳ Ｐゴシック" panose="020B0600070205080204" pitchFamily="50" charset="-128"/>
              </a:rPr>
              <a:t>・清潔操作　</a:t>
            </a:r>
          </a:p>
          <a:p>
            <a:pPr>
              <a:lnSpc>
                <a:spcPct val="80000"/>
              </a:lnSpc>
              <a:buFontTx/>
              <a:buNone/>
            </a:pPr>
            <a:r>
              <a:rPr lang="ja-JP" altLang="en-US" sz="2400" dirty="0">
                <a:solidFill>
                  <a:srgbClr val="000000"/>
                </a:solidFill>
                <a:latin typeface="ＭＳ Ｐゴシック" panose="020B0600070205080204" pitchFamily="50" charset="-128"/>
                <a:ea typeface="ＭＳ Ｐゴシック" panose="020B0600070205080204" pitchFamily="50" charset="-128"/>
              </a:rPr>
              <a:t>　　実施前の手洗い</a:t>
            </a:r>
          </a:p>
          <a:p>
            <a:pPr>
              <a:lnSpc>
                <a:spcPct val="80000"/>
              </a:lnSpc>
              <a:buFontTx/>
              <a:buNone/>
            </a:pPr>
            <a:r>
              <a:rPr lang="ja-JP" altLang="en-US" sz="2400" dirty="0">
                <a:solidFill>
                  <a:srgbClr val="000000"/>
                </a:solidFill>
                <a:latin typeface="ＭＳ Ｐゴシック" panose="020B0600070205080204" pitchFamily="50" charset="-128"/>
                <a:ea typeface="ＭＳ Ｐゴシック" panose="020B0600070205080204" pitchFamily="50" charset="-128"/>
              </a:rPr>
              <a:t>　　非滅菌のビニール手袋を利き手に装着する（毎回、廃棄）</a:t>
            </a:r>
            <a:endParaRPr lang="en-US" altLang="ja-JP" sz="2400" dirty="0">
              <a:solidFill>
                <a:srgbClr val="000000"/>
              </a:solidFill>
              <a:latin typeface="ＭＳ Ｐゴシック" panose="020B0600070205080204" pitchFamily="50" charset="-128"/>
              <a:ea typeface="ＭＳ Ｐゴシック" panose="020B0600070205080204" pitchFamily="50" charset="-128"/>
            </a:endParaRPr>
          </a:p>
          <a:p>
            <a:pPr>
              <a:lnSpc>
                <a:spcPct val="80000"/>
              </a:lnSpc>
              <a:buFontTx/>
              <a:buNone/>
            </a:pPr>
            <a:r>
              <a:rPr lang="ja-JP" altLang="en-US" sz="2400" dirty="0">
                <a:solidFill>
                  <a:srgbClr val="000000"/>
                </a:solidFill>
                <a:latin typeface="ＭＳ Ｐゴシック" panose="020B0600070205080204" pitchFamily="50" charset="-128"/>
                <a:ea typeface="ＭＳ Ｐゴシック" panose="020B0600070205080204" pitchFamily="50" charset="-128"/>
              </a:rPr>
              <a:t>　　手袋をして吸引チューブを持つ手と、手袋をせず吸引器のスイッチ</a:t>
            </a:r>
            <a:endParaRPr lang="en-US" altLang="ja-JP" sz="2400" dirty="0">
              <a:solidFill>
                <a:srgbClr val="000000"/>
              </a:solidFill>
              <a:latin typeface="ＭＳ Ｐゴシック" panose="020B0600070205080204" pitchFamily="50" charset="-128"/>
              <a:ea typeface="ＭＳ Ｐゴシック" panose="020B0600070205080204" pitchFamily="50" charset="-128"/>
            </a:endParaRPr>
          </a:p>
          <a:p>
            <a:pPr>
              <a:lnSpc>
                <a:spcPct val="90000"/>
              </a:lnSpc>
              <a:spcBef>
                <a:spcPct val="0"/>
              </a:spcBef>
              <a:buFontTx/>
              <a:buNone/>
            </a:pPr>
            <a:r>
              <a:rPr lang="ja-JP" altLang="en-US" sz="2400" dirty="0">
                <a:solidFill>
                  <a:srgbClr val="000000"/>
                </a:solidFill>
                <a:latin typeface="ＭＳ Ｐゴシック" panose="020B0600070205080204" pitchFamily="50" charset="-128"/>
                <a:ea typeface="ＭＳ Ｐゴシック" panose="020B0600070205080204" pitchFamily="50" charset="-128"/>
              </a:rPr>
              <a:t>　　操作をする手の、使い分けをしっかり</a:t>
            </a:r>
            <a:r>
              <a:rPr lang="ja-JP" altLang="en-US" sz="2400" dirty="0" smtClean="0">
                <a:solidFill>
                  <a:srgbClr val="000000"/>
                </a:solidFill>
                <a:latin typeface="ＭＳ Ｐゴシック" panose="020B0600070205080204" pitchFamily="50" charset="-128"/>
                <a:ea typeface="ＭＳ Ｐゴシック" panose="020B0600070205080204" pitchFamily="50" charset="-128"/>
              </a:rPr>
              <a:t>行う</a:t>
            </a:r>
          </a:p>
          <a:p>
            <a:pPr>
              <a:lnSpc>
                <a:spcPct val="80000"/>
              </a:lnSpc>
              <a:buFontTx/>
              <a:buNone/>
            </a:pPr>
            <a:r>
              <a:rPr lang="ja-JP" altLang="en-US" sz="2400" dirty="0" smtClean="0">
                <a:solidFill>
                  <a:srgbClr val="000000"/>
                </a:solidFill>
                <a:latin typeface="ＭＳ Ｐゴシック" panose="020B0600070205080204" pitchFamily="50" charset="-128"/>
                <a:ea typeface="ＭＳ Ｐゴシック" panose="020B0600070205080204" pitchFamily="50" charset="-128"/>
              </a:rPr>
              <a:t>　　実施後に手洗い（手袋使用では省略して可）</a:t>
            </a:r>
            <a:endParaRPr lang="ja-JP" altLang="en-US" sz="2800" dirty="0">
              <a:solidFill>
                <a:srgbClr val="000000"/>
              </a:solidFill>
              <a:latin typeface="ＭＳ Ｐゴシック" panose="020B0600070205080204" pitchFamily="50" charset="-128"/>
              <a:ea typeface="ＭＳ Ｐゴシック" panose="020B0600070205080204" pitchFamily="50" charset="-128"/>
            </a:endParaRPr>
          </a:p>
        </p:txBody>
      </p:sp>
      <p:sp>
        <p:nvSpPr>
          <p:cNvPr id="208900" name="Line 8"/>
          <p:cNvSpPr>
            <a:spLocks noChangeShapeType="1"/>
          </p:cNvSpPr>
          <p:nvPr/>
        </p:nvSpPr>
        <p:spPr bwMode="auto">
          <a:xfrm flipV="1">
            <a:off x="296863" y="668338"/>
            <a:ext cx="8664575" cy="14287"/>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08901" name="Text Box 12"/>
          <p:cNvSpPr txBox="1">
            <a:spLocks noChangeArrowheads="1"/>
          </p:cNvSpPr>
          <p:nvPr/>
        </p:nvSpPr>
        <p:spPr bwMode="auto">
          <a:xfrm>
            <a:off x="323725" y="4437112"/>
            <a:ext cx="8640763" cy="156966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50000"/>
              </a:spcBef>
              <a:buFontTx/>
              <a:buNone/>
            </a:pPr>
            <a:r>
              <a:rPr lang="ja-JP" altLang="en-US" sz="2400" dirty="0">
                <a:solidFill>
                  <a:srgbClr val="FF3300"/>
                </a:solidFill>
                <a:latin typeface="ＭＳ Ｐゴシック" panose="020B0600070205080204" pitchFamily="50" charset="-128"/>
                <a:ea typeface="ＭＳ Ｐゴシック" panose="020B0600070205080204" pitchFamily="50" charset="-128"/>
              </a:rPr>
              <a:t>施設内感染、学校内感染は、介助者の手を介して広がることが多い。対象児者が</a:t>
            </a:r>
            <a:r>
              <a:rPr lang="en-US" altLang="ja-JP" sz="2400" dirty="0">
                <a:solidFill>
                  <a:srgbClr val="FF3300"/>
                </a:solidFill>
                <a:latin typeface="ＭＳ Ｐゴシック" panose="020B0600070205080204" pitchFamily="50" charset="-128"/>
                <a:ea typeface="ＭＳ Ｐゴシック" panose="020B0600070205080204" pitchFamily="50" charset="-128"/>
              </a:rPr>
              <a:t>MRSA</a:t>
            </a:r>
            <a:r>
              <a:rPr lang="ja-JP" altLang="en-US" sz="2400" dirty="0">
                <a:solidFill>
                  <a:srgbClr val="FF3300"/>
                </a:solidFill>
                <a:latin typeface="ＭＳ Ｐゴシック" panose="020B0600070205080204" pitchFamily="50" charset="-128"/>
                <a:ea typeface="ＭＳ Ｐゴシック" panose="020B0600070205080204" pitchFamily="50" charset="-128"/>
              </a:rPr>
              <a:t>等の特別な菌の保菌者でなくても、全ての</a:t>
            </a:r>
            <a:r>
              <a:rPr lang="ja-JP" altLang="en-US" sz="2400" dirty="0" smtClean="0">
                <a:solidFill>
                  <a:srgbClr val="FF3300"/>
                </a:solidFill>
                <a:latin typeface="ＭＳ Ｐゴシック" panose="020B0600070205080204" pitchFamily="50" charset="-128"/>
                <a:ea typeface="ＭＳ Ｐゴシック" panose="020B0600070205080204" pitchFamily="50" charset="-128"/>
              </a:rPr>
              <a:t>対象者で、吸引</a:t>
            </a:r>
            <a:r>
              <a:rPr lang="ja-JP" altLang="en-US" sz="2400" dirty="0">
                <a:solidFill>
                  <a:srgbClr val="FF3300"/>
                </a:solidFill>
                <a:latin typeface="ＭＳ Ｐゴシック" panose="020B0600070205080204" pitchFamily="50" charset="-128"/>
                <a:ea typeface="ＭＳ Ｐゴシック" panose="020B0600070205080204" pitchFamily="50" charset="-128"/>
              </a:rPr>
              <a:t>チューブによる介助者の手の汚染を防ぐため</a:t>
            </a:r>
            <a:r>
              <a:rPr lang="ja-JP" altLang="en-US" sz="2400" dirty="0" smtClean="0">
                <a:solidFill>
                  <a:srgbClr val="FF3300"/>
                </a:solidFill>
                <a:latin typeface="ＭＳ Ｐゴシック" panose="020B0600070205080204" pitchFamily="50" charset="-128"/>
                <a:ea typeface="ＭＳ Ｐゴシック" panose="020B0600070205080204" pitchFamily="50" charset="-128"/>
              </a:rPr>
              <a:t>、集団生活の場では、非滅菌</a:t>
            </a:r>
            <a:r>
              <a:rPr lang="ja-JP" altLang="en-US" sz="2400" dirty="0">
                <a:solidFill>
                  <a:srgbClr val="FF3300"/>
                </a:solidFill>
                <a:latin typeface="ＭＳ Ｐゴシック" panose="020B0600070205080204" pitchFamily="50" charset="-128"/>
                <a:ea typeface="ＭＳ Ｐゴシック" panose="020B0600070205080204" pitchFamily="50" charset="-128"/>
              </a:rPr>
              <a:t>のビニール手袋を装着</a:t>
            </a:r>
            <a:r>
              <a:rPr lang="ja-JP" altLang="en-US" sz="2400" dirty="0" smtClean="0">
                <a:solidFill>
                  <a:srgbClr val="FF3300"/>
                </a:solidFill>
                <a:latin typeface="ＭＳ Ｐゴシック" panose="020B0600070205080204" pitchFamily="50" charset="-128"/>
                <a:ea typeface="ＭＳ Ｐゴシック" panose="020B0600070205080204" pitchFamily="50" charset="-128"/>
              </a:rPr>
              <a:t>するのが望ましい。</a:t>
            </a:r>
            <a:endParaRPr lang="ja-JP" altLang="en-US" sz="2400" dirty="0">
              <a:solidFill>
                <a:srgbClr val="FF3300"/>
              </a:solidFill>
              <a:latin typeface="ＭＳ Ｐゴシック" panose="020B0600070205080204" pitchFamily="50" charset="-128"/>
              <a:ea typeface="ＭＳ Ｐゴシック" panose="020B0600070205080204" pitchFamily="50" charset="-128"/>
            </a:endParaRPr>
          </a:p>
        </p:txBody>
      </p:sp>
      <p:sp>
        <p:nvSpPr>
          <p:cNvPr id="208902" name="テキスト ボックス 6"/>
          <p:cNvSpPr txBox="1">
            <a:spLocks noChangeArrowheads="1"/>
          </p:cNvSpPr>
          <p:nvPr/>
        </p:nvSpPr>
        <p:spPr bwMode="auto">
          <a:xfrm>
            <a:off x="179388" y="6092825"/>
            <a:ext cx="82391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600">
                <a:solidFill>
                  <a:srgbClr val="000000"/>
                </a:solidFill>
                <a:latin typeface="ＭＳ Ｐゴシック" panose="020B0600070205080204" pitchFamily="50" charset="-128"/>
                <a:ea typeface="ＭＳ Ｐゴシック" panose="020B0600070205080204" pitchFamily="50" charset="-128"/>
              </a:rPr>
              <a:t>・食べたり、注入した後に、すぐ吸引するのは極力避ける</a:t>
            </a:r>
            <a:r>
              <a:rPr lang="ja-JP" altLang="en-US" sz="2400">
                <a:solidFill>
                  <a:srgbClr val="000000"/>
                </a:solidFill>
                <a:ea typeface="ＭＳ Ｐゴシック" panose="020B0600070205080204" pitchFamily="50" charset="-128"/>
              </a:rPr>
              <a:t>　</a:t>
            </a:r>
          </a:p>
        </p:txBody>
      </p:sp>
      <p:sp>
        <p:nvSpPr>
          <p:cNvPr id="7" name="テキスト ボックス 1"/>
          <p:cNvSpPr txBox="1">
            <a:spLocks noChangeArrowheads="1"/>
          </p:cNvSpPr>
          <p:nvPr/>
        </p:nvSpPr>
        <p:spPr bwMode="auto">
          <a:xfrm>
            <a:off x="8469540" y="6435873"/>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C33</a:t>
            </a:r>
          </a:p>
        </p:txBody>
      </p:sp>
    </p:spTree>
    <p:extLst>
      <p:ext uri="{BB962C8B-B14F-4D97-AF65-F5344CB8AC3E}">
        <p14:creationId xmlns:p14="http://schemas.microsoft.com/office/powerpoint/2010/main" val="16821404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428625" y="0"/>
            <a:ext cx="8064500" cy="641350"/>
          </a:xfrm>
          <a:prstGeom prst="rect">
            <a:avLst/>
          </a:prstGeom>
          <a:noFill/>
          <a:ln w="9525">
            <a:noFill/>
            <a:miter lim="800000"/>
            <a:headEnd/>
            <a:tailEnd/>
          </a:ln>
          <a:effectLst/>
        </p:spPr>
        <p:txBody>
          <a:bodyPr>
            <a:spAutoFit/>
          </a:bodyPr>
          <a:lstStyle/>
          <a:p>
            <a:pPr algn="ctr">
              <a:defRPr/>
            </a:pPr>
            <a:r>
              <a:rPr lang="ja-JP" altLang="en-US" sz="3600" b="1" dirty="0">
                <a:solidFill>
                  <a:srgbClr val="2D2DB9"/>
                </a:solidFill>
                <a:latin typeface="Times" charset="0"/>
              </a:rPr>
              <a:t>口鼻腔吸引の手順</a:t>
            </a:r>
          </a:p>
        </p:txBody>
      </p:sp>
      <p:sp>
        <p:nvSpPr>
          <p:cNvPr id="210947" name="Text Box 5"/>
          <p:cNvSpPr txBox="1">
            <a:spLocks noChangeArrowheads="1"/>
          </p:cNvSpPr>
          <p:nvPr/>
        </p:nvSpPr>
        <p:spPr bwMode="auto">
          <a:xfrm>
            <a:off x="214313" y="928688"/>
            <a:ext cx="8643937" cy="3786187"/>
          </a:xfrm>
          <a:prstGeom prst="rect">
            <a:avLst/>
          </a:prstGeom>
          <a:solidFill>
            <a:srgbClr val="F3FFFC"/>
          </a:solidFill>
          <a:ln w="9525">
            <a:solidFill>
              <a:srgbClr val="0070C0"/>
            </a:solidFill>
            <a:miter lim="800000"/>
            <a:headEnd/>
            <a:tailEnd/>
          </a:ln>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b="1" dirty="0">
                <a:solidFill>
                  <a:srgbClr val="000000"/>
                </a:solidFill>
                <a:ea typeface="ＭＳ Ｐゴシック" panose="020B0600070205080204" pitchFamily="50" charset="-128"/>
              </a:rPr>
              <a:t>手順１    </a:t>
            </a:r>
            <a:r>
              <a:rPr lang="ja-JP" altLang="en-US" sz="2400" dirty="0">
                <a:solidFill>
                  <a:srgbClr val="000000"/>
                </a:solidFill>
                <a:ea typeface="ＭＳ Ｐゴシック" panose="020B0600070205080204" pitchFamily="50" charset="-128"/>
              </a:rPr>
              <a:t>状態の確認をする。とくに喘鳴について、確認する。</a:t>
            </a:r>
            <a:endParaRPr lang="en-US" altLang="ja-JP" sz="2400" dirty="0">
              <a:solidFill>
                <a:srgbClr val="000000"/>
              </a:solidFill>
              <a:ea typeface="ＭＳ Ｐゴシック" panose="020B0600070205080204" pitchFamily="50" charset="-128"/>
            </a:endParaRPr>
          </a:p>
          <a:p>
            <a:pPr>
              <a:spcBef>
                <a:spcPct val="0"/>
              </a:spcBef>
              <a:buFontTx/>
              <a:buNone/>
            </a:pPr>
            <a:r>
              <a:rPr lang="ja-JP" altLang="en-US" sz="2400" dirty="0">
                <a:solidFill>
                  <a:srgbClr val="000000"/>
                </a:solidFill>
                <a:ea typeface="ＭＳ Ｐゴシック" panose="020B0600070205080204" pitchFamily="50" charset="-128"/>
              </a:rPr>
              <a:t>               食事摂取や注入終了からの時間を確認する。</a:t>
            </a:r>
          </a:p>
          <a:p>
            <a:pPr>
              <a:spcBef>
                <a:spcPct val="0"/>
              </a:spcBef>
              <a:buFontTx/>
              <a:buNone/>
            </a:pPr>
            <a:r>
              <a:rPr lang="ja-JP" altLang="en-US" sz="2400" b="1" dirty="0">
                <a:solidFill>
                  <a:srgbClr val="000000"/>
                </a:solidFill>
                <a:ea typeface="ＭＳ Ｐゴシック" panose="020B0600070205080204" pitchFamily="50" charset="-128"/>
              </a:rPr>
              <a:t> 留意点  </a:t>
            </a:r>
            <a:r>
              <a:rPr lang="ja-JP" altLang="en-US" sz="2400" dirty="0">
                <a:solidFill>
                  <a:srgbClr val="000000"/>
                </a:solidFill>
                <a:ea typeface="ＭＳ Ｐゴシック" panose="020B0600070205080204" pitchFamily="50" charset="-128"/>
              </a:rPr>
              <a:t>喘鳴が、分泌物貯留による喘鳴か、気道狭窄による喘</a:t>
            </a:r>
            <a:endParaRPr lang="en-US" altLang="ja-JP" sz="2400" dirty="0">
              <a:solidFill>
                <a:srgbClr val="000000"/>
              </a:solidFill>
              <a:ea typeface="ＭＳ Ｐゴシック" panose="020B0600070205080204" pitchFamily="50" charset="-128"/>
            </a:endParaRPr>
          </a:p>
          <a:p>
            <a:pPr>
              <a:spcBef>
                <a:spcPct val="0"/>
              </a:spcBef>
              <a:buFontTx/>
              <a:buNone/>
            </a:pPr>
            <a:r>
              <a:rPr lang="ja-JP" altLang="en-US" sz="2400" dirty="0">
                <a:solidFill>
                  <a:srgbClr val="000000"/>
                </a:solidFill>
                <a:ea typeface="ＭＳ Ｐゴシック" panose="020B0600070205080204" pitchFamily="50" charset="-128"/>
              </a:rPr>
              <a:t>               鳴かを判断する。</a:t>
            </a:r>
          </a:p>
          <a:p>
            <a:pPr>
              <a:spcBef>
                <a:spcPct val="0"/>
              </a:spcBef>
              <a:buFontTx/>
              <a:buNone/>
            </a:pPr>
            <a:r>
              <a:rPr lang="ja-JP" altLang="en-US" sz="2400" b="1" dirty="0">
                <a:solidFill>
                  <a:srgbClr val="000000"/>
                </a:solidFill>
                <a:ea typeface="ＭＳ Ｐゴシック" panose="020B0600070205080204" pitchFamily="50" charset="-128"/>
              </a:rPr>
              <a:t> 根拠</a:t>
            </a:r>
            <a:r>
              <a:rPr lang="en-US" altLang="ja-JP" sz="2400" b="1" dirty="0">
                <a:solidFill>
                  <a:srgbClr val="000000"/>
                </a:solidFill>
                <a:ea typeface="ＭＳ Ｐゴシック" panose="020B0600070205080204" pitchFamily="50" charset="-128"/>
              </a:rPr>
              <a:t>      </a:t>
            </a:r>
            <a:r>
              <a:rPr lang="ja-JP" altLang="en-US" sz="2400" dirty="0">
                <a:solidFill>
                  <a:srgbClr val="000000"/>
                </a:solidFill>
                <a:ea typeface="ＭＳ Ｐゴシック" panose="020B0600070205080204" pitchFamily="50" charset="-128"/>
              </a:rPr>
              <a:t>狭窄による喘鳴が主であれば、下顎コントロールや側臥</a:t>
            </a:r>
            <a:endParaRPr lang="en-US" altLang="ja-JP" sz="2400" dirty="0">
              <a:solidFill>
                <a:srgbClr val="000000"/>
              </a:solidFill>
              <a:ea typeface="ＭＳ Ｐゴシック" panose="020B0600070205080204" pitchFamily="50" charset="-128"/>
            </a:endParaRPr>
          </a:p>
          <a:p>
            <a:pPr>
              <a:spcBef>
                <a:spcPct val="0"/>
              </a:spcBef>
              <a:buFontTx/>
              <a:buNone/>
            </a:pPr>
            <a:r>
              <a:rPr lang="ja-JP" altLang="en-US" sz="2400" dirty="0">
                <a:solidFill>
                  <a:srgbClr val="000000"/>
                </a:solidFill>
                <a:ea typeface="ＭＳ Ｐゴシック" panose="020B0600070205080204" pitchFamily="50" charset="-128"/>
              </a:rPr>
              <a:t>               位にするなどの対応をすることにより、喘鳴が軽減し</a:t>
            </a:r>
            <a:r>
              <a:rPr lang="en-US" altLang="ja-JP" sz="2400" dirty="0">
                <a:solidFill>
                  <a:srgbClr val="000000"/>
                </a:solidFill>
                <a:ea typeface="ＭＳ Ｐゴシック" panose="020B0600070205080204" pitchFamily="50" charset="-128"/>
              </a:rPr>
              <a:t>､</a:t>
            </a:r>
            <a:r>
              <a:rPr lang="ja-JP" altLang="en-US" sz="2400" dirty="0">
                <a:solidFill>
                  <a:srgbClr val="000000"/>
                </a:solidFill>
                <a:ea typeface="ＭＳ Ｐゴシック" panose="020B0600070205080204" pitchFamily="50" charset="-128"/>
              </a:rPr>
              <a:t>吸</a:t>
            </a:r>
            <a:endParaRPr lang="en-US" altLang="ja-JP" sz="2400" dirty="0">
              <a:solidFill>
                <a:srgbClr val="000000"/>
              </a:solidFill>
              <a:ea typeface="ＭＳ Ｐゴシック" panose="020B0600070205080204" pitchFamily="50" charset="-128"/>
            </a:endParaRPr>
          </a:p>
          <a:p>
            <a:pPr>
              <a:spcBef>
                <a:spcPct val="0"/>
              </a:spcBef>
              <a:buFontTx/>
              <a:buNone/>
            </a:pPr>
            <a:r>
              <a:rPr lang="ja-JP" altLang="en-US" sz="2400" dirty="0">
                <a:solidFill>
                  <a:srgbClr val="000000"/>
                </a:solidFill>
                <a:ea typeface="ＭＳ Ｐゴシック" panose="020B0600070205080204" pitchFamily="50" charset="-128"/>
              </a:rPr>
              <a:t>               引をしなくて済む可能性がある。</a:t>
            </a:r>
            <a:endParaRPr lang="en-US" altLang="ja-JP" sz="2400" dirty="0">
              <a:solidFill>
                <a:srgbClr val="000000"/>
              </a:solidFill>
              <a:ea typeface="ＭＳ Ｐゴシック" panose="020B0600070205080204" pitchFamily="50" charset="-128"/>
            </a:endParaRPr>
          </a:p>
          <a:p>
            <a:pPr>
              <a:spcBef>
                <a:spcPct val="0"/>
              </a:spcBef>
              <a:buFontTx/>
              <a:buNone/>
            </a:pPr>
            <a:r>
              <a:rPr lang="ja-JP" altLang="en-US" sz="2400" dirty="0">
                <a:solidFill>
                  <a:srgbClr val="000000"/>
                </a:solidFill>
                <a:ea typeface="ＭＳ Ｐゴシック" panose="020B0600070205080204" pitchFamily="50" charset="-128"/>
              </a:rPr>
              <a:t>               </a:t>
            </a:r>
            <a:r>
              <a:rPr lang="ja-JP" altLang="en-US" sz="2400" dirty="0">
                <a:solidFill>
                  <a:srgbClr val="FF0000"/>
                </a:solidFill>
                <a:ea typeface="ＭＳ Ｐゴシック" panose="020B0600070205080204" pitchFamily="50" charset="-128"/>
              </a:rPr>
              <a:t>食事・注入から間もない時間での吸引では、吸引による</a:t>
            </a:r>
            <a:endParaRPr lang="en-US" altLang="ja-JP" sz="2400" dirty="0">
              <a:solidFill>
                <a:srgbClr val="FF0000"/>
              </a:solidFill>
              <a:ea typeface="ＭＳ Ｐゴシック" panose="020B0600070205080204" pitchFamily="50" charset="-128"/>
            </a:endParaRPr>
          </a:p>
          <a:p>
            <a:pPr>
              <a:spcBef>
                <a:spcPct val="0"/>
              </a:spcBef>
              <a:buFontTx/>
              <a:buNone/>
            </a:pPr>
            <a:r>
              <a:rPr lang="ja-JP" altLang="en-US" sz="2400" dirty="0">
                <a:solidFill>
                  <a:srgbClr val="FF0000"/>
                </a:solidFill>
                <a:ea typeface="ＭＳ Ｐゴシック" panose="020B0600070205080204" pitchFamily="50" charset="-128"/>
              </a:rPr>
              <a:t>               嘔吐のリスクが増すので、吸引しなくて済む対応方法を</a:t>
            </a:r>
            <a:endParaRPr lang="en-US" altLang="ja-JP" sz="2400" dirty="0">
              <a:solidFill>
                <a:srgbClr val="FF0000"/>
              </a:solidFill>
              <a:ea typeface="ＭＳ Ｐゴシック" panose="020B0600070205080204" pitchFamily="50" charset="-128"/>
            </a:endParaRPr>
          </a:p>
          <a:p>
            <a:pPr>
              <a:spcBef>
                <a:spcPct val="0"/>
              </a:spcBef>
              <a:buFontTx/>
              <a:buNone/>
            </a:pPr>
            <a:r>
              <a:rPr lang="ja-JP" altLang="en-US" sz="2400" dirty="0">
                <a:solidFill>
                  <a:srgbClr val="FF0000"/>
                </a:solidFill>
                <a:ea typeface="ＭＳ Ｐゴシック" panose="020B0600070205080204" pitchFamily="50" charset="-128"/>
              </a:rPr>
              <a:t>               優先する。</a:t>
            </a:r>
          </a:p>
        </p:txBody>
      </p:sp>
      <p:sp>
        <p:nvSpPr>
          <p:cNvPr id="210948" name="Text Box 6"/>
          <p:cNvSpPr txBox="1">
            <a:spLocks noChangeArrowheads="1"/>
          </p:cNvSpPr>
          <p:nvPr/>
        </p:nvSpPr>
        <p:spPr bwMode="auto">
          <a:xfrm>
            <a:off x="519113" y="5145088"/>
            <a:ext cx="7940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1400">
              <a:solidFill>
                <a:srgbClr val="000000"/>
              </a:solidFill>
              <a:ea typeface="ＭＳ Ｐゴシック" panose="020B0600070205080204" pitchFamily="50" charset="-128"/>
            </a:endParaRPr>
          </a:p>
        </p:txBody>
      </p:sp>
      <p:sp>
        <p:nvSpPr>
          <p:cNvPr id="210949" name="Line 7"/>
          <p:cNvSpPr>
            <a:spLocks noChangeShapeType="1"/>
          </p:cNvSpPr>
          <p:nvPr/>
        </p:nvSpPr>
        <p:spPr bwMode="auto">
          <a:xfrm>
            <a:off x="468313" y="666750"/>
            <a:ext cx="8137525"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10950" name="Text Box 6"/>
          <p:cNvSpPr txBox="1">
            <a:spLocks noChangeArrowheads="1"/>
          </p:cNvSpPr>
          <p:nvPr/>
        </p:nvSpPr>
        <p:spPr bwMode="auto">
          <a:xfrm>
            <a:off x="285750" y="5013325"/>
            <a:ext cx="8586788" cy="1200150"/>
          </a:xfrm>
          <a:prstGeom prst="rect">
            <a:avLst/>
          </a:prstGeom>
          <a:solidFill>
            <a:srgbClr val="F3FFFC"/>
          </a:solidFill>
          <a:ln w="9525">
            <a:solidFill>
              <a:srgbClr val="002060"/>
            </a:solidFill>
            <a:miter lim="800000"/>
            <a:headEnd/>
            <a:tailEnd/>
          </a:ln>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b="1">
                <a:solidFill>
                  <a:srgbClr val="000000"/>
                </a:solidFill>
                <a:ea typeface="ＭＳ Ｐゴシック" panose="020B0600070205080204" pitchFamily="50" charset="-128"/>
              </a:rPr>
              <a:t>手順２　　</a:t>
            </a:r>
            <a:r>
              <a:rPr lang="ja-JP" altLang="en-US" sz="2400">
                <a:solidFill>
                  <a:srgbClr val="000000"/>
                </a:solidFill>
                <a:ea typeface="ＭＳ Ｐゴシック" panose="020B0600070205080204" pitchFamily="50" charset="-128"/>
              </a:rPr>
              <a:t>本人に説明し、協力を得る。</a:t>
            </a:r>
          </a:p>
          <a:p>
            <a:pPr>
              <a:spcBef>
                <a:spcPct val="0"/>
              </a:spcBef>
              <a:buFontTx/>
              <a:buNone/>
            </a:pPr>
            <a:r>
              <a:rPr lang="ja-JP" altLang="en-US" sz="2400">
                <a:solidFill>
                  <a:srgbClr val="000000"/>
                </a:solidFill>
                <a:ea typeface="ＭＳ Ｐゴシック" panose="020B0600070205080204" pitchFamily="50" charset="-128"/>
              </a:rPr>
              <a:t>　　　　　　声を掛け、吸引することを伝える。</a:t>
            </a:r>
          </a:p>
          <a:p>
            <a:pPr>
              <a:spcBef>
                <a:spcPct val="0"/>
              </a:spcBef>
              <a:buFontTx/>
              <a:buNone/>
            </a:pPr>
            <a:r>
              <a:rPr lang="ja-JP" altLang="en-US" sz="2400" b="1">
                <a:solidFill>
                  <a:srgbClr val="000000"/>
                </a:solidFill>
                <a:ea typeface="ＭＳ Ｐゴシック" panose="020B0600070205080204" pitchFamily="50" charset="-128"/>
              </a:rPr>
              <a:t> 留意点   </a:t>
            </a:r>
            <a:r>
              <a:rPr lang="ja-JP" altLang="en-US" sz="2400">
                <a:solidFill>
                  <a:srgbClr val="000000"/>
                </a:solidFill>
                <a:ea typeface="ＭＳ Ｐゴシック" panose="020B0600070205080204" pitchFamily="50" charset="-128"/>
              </a:rPr>
              <a:t>不安の除去をはかり、理解・協力を得るよう  に心掛ける。</a:t>
            </a:r>
          </a:p>
        </p:txBody>
      </p:sp>
      <p:sp>
        <p:nvSpPr>
          <p:cNvPr id="7" name="テキスト ボックス 1"/>
          <p:cNvSpPr txBox="1">
            <a:spLocks noChangeArrowheads="1"/>
          </p:cNvSpPr>
          <p:nvPr/>
        </p:nvSpPr>
        <p:spPr bwMode="auto">
          <a:xfrm>
            <a:off x="8469540" y="6435873"/>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C34</a:t>
            </a:r>
            <a:endParaRPr lang="ja-JP" altLang="en-US" dirty="0"/>
          </a:p>
        </p:txBody>
      </p:sp>
    </p:spTree>
    <p:extLst>
      <p:ext uri="{BB962C8B-B14F-4D97-AF65-F5344CB8AC3E}">
        <p14:creationId xmlns:p14="http://schemas.microsoft.com/office/powerpoint/2010/main" val="111465059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5"/>
          <p:cNvSpPr txBox="1">
            <a:spLocks noChangeArrowheads="1"/>
          </p:cNvSpPr>
          <p:nvPr/>
        </p:nvSpPr>
        <p:spPr bwMode="auto">
          <a:xfrm>
            <a:off x="266700" y="157163"/>
            <a:ext cx="8064500" cy="1196975"/>
          </a:xfrm>
          <a:prstGeom prst="rect">
            <a:avLst/>
          </a:prstGeom>
          <a:solidFill>
            <a:srgbClr val="F3FFFC"/>
          </a:solidFill>
          <a:ln w="9525">
            <a:solidFill>
              <a:srgbClr val="0070C0"/>
            </a:solidFill>
            <a:miter lim="800000"/>
            <a:headEnd/>
            <a:tailEnd/>
          </a:ln>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b="1">
                <a:solidFill>
                  <a:srgbClr val="000000"/>
                </a:solidFill>
                <a:ea typeface="ＭＳ Ｐゴシック" panose="020B0600070205080204" pitchFamily="50" charset="-128"/>
              </a:rPr>
              <a:t>手順３　　</a:t>
            </a:r>
            <a:r>
              <a:rPr lang="ja-JP" altLang="en-US" sz="2400">
                <a:solidFill>
                  <a:srgbClr val="000000"/>
                </a:solidFill>
                <a:ea typeface="ＭＳ Ｐゴシック" panose="020B0600070205080204" pitchFamily="50" charset="-128"/>
              </a:rPr>
              <a:t>利き手にビニール手袋をはめる。（非滅菌で可）</a:t>
            </a:r>
          </a:p>
          <a:p>
            <a:pPr>
              <a:spcBef>
                <a:spcPct val="0"/>
              </a:spcBef>
              <a:buFontTx/>
              <a:buNone/>
            </a:pPr>
            <a:r>
              <a:rPr lang="ja-JP" altLang="en-US" sz="2400">
                <a:solidFill>
                  <a:srgbClr val="000000"/>
                </a:solidFill>
                <a:ea typeface="ＭＳ Ｐゴシック" panose="020B0600070205080204" pitchFamily="50" charset="-128"/>
              </a:rPr>
              <a:t>　　　　　　（ハイリスク・感染症など、ケースによっては両手）</a:t>
            </a:r>
            <a:endParaRPr lang="en-US" altLang="ja-JP" sz="2400">
              <a:solidFill>
                <a:srgbClr val="000000"/>
              </a:solidFill>
              <a:ea typeface="ＭＳ Ｐゴシック" panose="020B0600070205080204" pitchFamily="50" charset="-128"/>
            </a:endParaRPr>
          </a:p>
          <a:p>
            <a:pPr>
              <a:spcBef>
                <a:spcPct val="0"/>
              </a:spcBef>
              <a:buFontTx/>
              <a:buNone/>
            </a:pPr>
            <a:r>
              <a:rPr lang="ja-JP" altLang="en-US" sz="2400" b="1">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　根拠　　</a:t>
            </a:r>
            <a:r>
              <a:rPr lang="ja-JP" altLang="en-US" sz="2400">
                <a:solidFill>
                  <a:srgbClr val="0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スタッフの手の汚染による感染の防止のため。</a:t>
            </a:r>
          </a:p>
        </p:txBody>
      </p:sp>
      <p:sp>
        <p:nvSpPr>
          <p:cNvPr id="211971" name="Text Box 5"/>
          <p:cNvSpPr txBox="1">
            <a:spLocks noChangeArrowheads="1"/>
          </p:cNvSpPr>
          <p:nvPr/>
        </p:nvSpPr>
        <p:spPr bwMode="auto">
          <a:xfrm>
            <a:off x="250825" y="1412875"/>
            <a:ext cx="8743950" cy="1200150"/>
          </a:xfrm>
          <a:prstGeom prst="rect">
            <a:avLst/>
          </a:prstGeom>
          <a:solidFill>
            <a:srgbClr val="F3FFFC"/>
          </a:solidFill>
          <a:ln w="9525">
            <a:solidFill>
              <a:srgbClr val="0070C0"/>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b="1">
                <a:solidFill>
                  <a:srgbClr val="000000"/>
                </a:solidFill>
                <a:ea typeface="ＭＳ Ｐゴシック" panose="020B0600070205080204" pitchFamily="50" charset="-128"/>
              </a:rPr>
              <a:t>手順４　　</a:t>
            </a:r>
            <a:r>
              <a:rPr lang="ja-JP" altLang="en-US" sz="2400">
                <a:solidFill>
                  <a:srgbClr val="000000"/>
                </a:solidFill>
                <a:ea typeface="ＭＳ Ｐゴシック" panose="020B0600070205080204" pitchFamily="50" charset="-128"/>
              </a:rPr>
              <a:t>吸引チューブと吸引器から出ているチューブを接続する。</a:t>
            </a:r>
          </a:p>
          <a:p>
            <a:pPr>
              <a:spcBef>
                <a:spcPct val="0"/>
              </a:spcBef>
              <a:buFontTx/>
              <a:buNone/>
            </a:pPr>
            <a:r>
              <a:rPr lang="ja-JP" altLang="en-US" sz="2400" b="1">
                <a:solidFill>
                  <a:srgbClr val="000000"/>
                </a:solidFill>
                <a:ea typeface="ＭＳ Ｐゴシック" panose="020B0600070205080204" pitchFamily="50" charset="-128"/>
              </a:rPr>
              <a:t>　留意点　</a:t>
            </a:r>
            <a:r>
              <a:rPr lang="ja-JP" altLang="en-US" sz="2400">
                <a:solidFill>
                  <a:srgbClr val="000000"/>
                </a:solidFill>
                <a:ea typeface="ＭＳ Ｐゴシック" panose="020B0600070205080204" pitchFamily="50" charset="-128"/>
              </a:rPr>
              <a:t>吸引チューブはビニール手袋をした手で扱う。</a:t>
            </a:r>
          </a:p>
          <a:p>
            <a:pPr>
              <a:spcBef>
                <a:spcPct val="0"/>
              </a:spcBef>
              <a:buFontTx/>
              <a:buNone/>
            </a:pPr>
            <a:r>
              <a:rPr lang="ja-JP" altLang="en-US" sz="2400" b="1">
                <a:solidFill>
                  <a:srgbClr val="000000"/>
                </a:solidFill>
                <a:ea typeface="ＭＳ Ｐゴシック" panose="020B0600070205080204" pitchFamily="50" charset="-128"/>
              </a:rPr>
              <a:t>　根拠　 　 </a:t>
            </a:r>
            <a:r>
              <a:rPr lang="ja-JP" altLang="en-US" sz="2400">
                <a:solidFill>
                  <a:srgbClr val="000000"/>
                </a:solidFill>
                <a:ea typeface="ＭＳ Ｐゴシック" panose="020B0600070205080204" pitchFamily="50" charset="-128"/>
              </a:rPr>
              <a:t>吸引チューブとスタッフの手の汚染を防ぐ。</a:t>
            </a:r>
          </a:p>
        </p:txBody>
      </p:sp>
      <p:sp>
        <p:nvSpPr>
          <p:cNvPr id="211972" name="Text Box 6"/>
          <p:cNvSpPr txBox="1">
            <a:spLocks noChangeArrowheads="1"/>
          </p:cNvSpPr>
          <p:nvPr/>
        </p:nvSpPr>
        <p:spPr bwMode="auto">
          <a:xfrm>
            <a:off x="250825" y="4392613"/>
            <a:ext cx="8705850" cy="2292350"/>
          </a:xfrm>
          <a:prstGeom prst="rect">
            <a:avLst/>
          </a:prstGeom>
          <a:solidFill>
            <a:srgbClr val="F3FFFC"/>
          </a:solidFill>
          <a:ln w="9525">
            <a:solidFill>
              <a:srgbClr val="0070C0"/>
            </a:solidFill>
            <a:miter lim="800000"/>
            <a:headEnd/>
            <a:tailEnd/>
          </a:ln>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b="1">
                <a:solidFill>
                  <a:srgbClr val="000000"/>
                </a:solidFill>
                <a:ea typeface="ＭＳ Ｐゴシック" panose="020B0600070205080204" pitchFamily="50" charset="-128"/>
              </a:rPr>
              <a:t>手順６　</a:t>
            </a:r>
            <a:r>
              <a:rPr lang="ja-JP" altLang="en-US" sz="2400">
                <a:solidFill>
                  <a:srgbClr val="000000"/>
                </a:solidFill>
                <a:ea typeface="ＭＳ Ｐゴシック" panose="020B0600070205080204" pitchFamily="50" charset="-128"/>
              </a:rPr>
              <a:t>（容器から、吸引チューブを取り出し、）吸引器の電源を入</a:t>
            </a:r>
          </a:p>
          <a:p>
            <a:pPr>
              <a:spcBef>
                <a:spcPct val="0"/>
              </a:spcBef>
              <a:buFontTx/>
              <a:buNone/>
            </a:pPr>
            <a:r>
              <a:rPr lang="ja-JP" altLang="en-US" sz="2400">
                <a:solidFill>
                  <a:srgbClr val="000000"/>
                </a:solidFill>
                <a:ea typeface="ＭＳ Ｐゴシック" panose="020B0600070205080204" pitchFamily="50" charset="-128"/>
              </a:rPr>
              <a:t>　　　　　　れる。</a:t>
            </a:r>
          </a:p>
          <a:p>
            <a:pPr>
              <a:spcBef>
                <a:spcPct val="0"/>
              </a:spcBef>
              <a:buFontTx/>
              <a:buNone/>
            </a:pPr>
            <a:r>
              <a:rPr lang="ja-JP" altLang="en-US" sz="2400" b="1">
                <a:solidFill>
                  <a:srgbClr val="000000"/>
                </a:solidFill>
                <a:ea typeface="ＭＳ Ｐゴシック" panose="020B0600070205080204" pitchFamily="50" charset="-128"/>
              </a:rPr>
              <a:t>  留意点   </a:t>
            </a:r>
            <a:r>
              <a:rPr lang="ja-JP" altLang="en-US" sz="2400">
                <a:solidFill>
                  <a:srgbClr val="000000"/>
                </a:solidFill>
                <a:ea typeface="ＭＳ Ｐゴシック" panose="020B0600070205080204" pitchFamily="50" charset="-128"/>
              </a:rPr>
              <a:t>手袋を装着した手で、カテーテルの先端から</a:t>
            </a:r>
            <a:r>
              <a:rPr lang="en-US" altLang="ja-JP" sz="2400">
                <a:solidFill>
                  <a:srgbClr val="000000"/>
                </a:solidFill>
                <a:ea typeface="ＭＳ Ｐゴシック" panose="020B0600070205080204" pitchFamily="50" charset="-128"/>
              </a:rPr>
              <a:t>1/3</a:t>
            </a:r>
            <a:r>
              <a:rPr lang="ja-JP" altLang="en-US" sz="2400">
                <a:solidFill>
                  <a:srgbClr val="000000"/>
                </a:solidFill>
                <a:ea typeface="ＭＳ Ｐゴシック" panose="020B0600070205080204" pitchFamily="50" charset="-128"/>
              </a:rPr>
              <a:t>位の</a:t>
            </a:r>
          </a:p>
          <a:p>
            <a:pPr>
              <a:spcBef>
                <a:spcPct val="0"/>
              </a:spcBef>
              <a:buFontTx/>
              <a:buNone/>
            </a:pPr>
            <a:r>
              <a:rPr lang="ja-JP" altLang="en-US" sz="2400">
                <a:solidFill>
                  <a:srgbClr val="000000"/>
                </a:solidFill>
                <a:ea typeface="ＭＳ Ｐゴシック" panose="020B0600070205080204" pitchFamily="50" charset="-128"/>
              </a:rPr>
              <a:t>                 部分を持ち、</a:t>
            </a:r>
            <a:r>
              <a:rPr lang="ja-JP" altLang="en-US" sz="2400" u="sng">
                <a:solidFill>
                  <a:srgbClr val="3333CC"/>
                </a:solidFill>
                <a:ea typeface="ＭＳ Ｐゴシック" panose="020B0600070205080204" pitchFamily="50" charset="-128"/>
              </a:rPr>
              <a:t>吸引器の電源は手袋を装着していない方</a:t>
            </a:r>
            <a:endParaRPr lang="en-US" altLang="ja-JP" sz="2400" u="sng">
              <a:solidFill>
                <a:srgbClr val="3333CC"/>
              </a:solidFill>
              <a:ea typeface="ＭＳ Ｐゴシック" panose="020B0600070205080204" pitchFamily="50" charset="-128"/>
            </a:endParaRPr>
          </a:p>
          <a:p>
            <a:pPr>
              <a:spcBef>
                <a:spcPct val="0"/>
              </a:spcBef>
              <a:buFontTx/>
              <a:buNone/>
            </a:pPr>
            <a:r>
              <a:rPr lang="en-US" altLang="ja-JP" sz="2400">
                <a:solidFill>
                  <a:srgbClr val="3333CC"/>
                </a:solidFill>
                <a:ea typeface="ＭＳ Ｐゴシック" panose="020B0600070205080204" pitchFamily="50" charset="-128"/>
              </a:rPr>
              <a:t>                </a:t>
            </a:r>
            <a:r>
              <a:rPr lang="ja-JP" altLang="en-US" sz="2400">
                <a:solidFill>
                  <a:srgbClr val="3333CC"/>
                </a:solidFill>
                <a:ea typeface="ＭＳ Ｐゴシック" panose="020B0600070205080204" pitchFamily="50" charset="-128"/>
              </a:rPr>
              <a:t> </a:t>
            </a:r>
            <a:r>
              <a:rPr lang="ja-JP" altLang="en-US" sz="2400" u="sng">
                <a:solidFill>
                  <a:srgbClr val="3333CC"/>
                </a:solidFill>
                <a:ea typeface="ＭＳ Ｐゴシック" panose="020B0600070205080204" pitchFamily="50" charset="-128"/>
              </a:rPr>
              <a:t>の手で入れる。</a:t>
            </a:r>
          </a:p>
          <a:p>
            <a:pPr>
              <a:spcBef>
                <a:spcPct val="0"/>
              </a:spcBef>
              <a:buFontTx/>
              <a:buNone/>
            </a:pPr>
            <a:r>
              <a:rPr lang="ja-JP" altLang="en-US" sz="2400">
                <a:solidFill>
                  <a:srgbClr val="000000"/>
                </a:solidFill>
                <a:ea typeface="ＭＳ Ｐゴシック" panose="020B0600070205080204" pitchFamily="50" charset="-128"/>
              </a:rPr>
              <a:t>  </a:t>
            </a:r>
            <a:r>
              <a:rPr lang="ja-JP" altLang="en-US" sz="2400" b="1">
                <a:solidFill>
                  <a:srgbClr val="000000"/>
                </a:solidFill>
                <a:ea typeface="ＭＳ Ｐゴシック" panose="020B0600070205080204" pitchFamily="50" charset="-128"/>
              </a:rPr>
              <a:t>根拠       </a:t>
            </a:r>
            <a:r>
              <a:rPr lang="ja-JP" altLang="en-US" sz="2400">
                <a:solidFill>
                  <a:srgbClr val="000000"/>
                </a:solidFill>
                <a:ea typeface="ＭＳ Ｐゴシック" panose="020B0600070205080204" pitchFamily="50" charset="-128"/>
              </a:rPr>
              <a:t>手袋をした手を清潔に保つため。</a:t>
            </a:r>
          </a:p>
        </p:txBody>
      </p:sp>
      <p:sp>
        <p:nvSpPr>
          <p:cNvPr id="211973" name="Text Box 6"/>
          <p:cNvSpPr txBox="1">
            <a:spLocks noChangeArrowheads="1"/>
          </p:cNvSpPr>
          <p:nvPr/>
        </p:nvSpPr>
        <p:spPr bwMode="auto">
          <a:xfrm>
            <a:off x="249238" y="2714625"/>
            <a:ext cx="8705850" cy="1562100"/>
          </a:xfrm>
          <a:prstGeom prst="rect">
            <a:avLst/>
          </a:prstGeom>
          <a:solidFill>
            <a:srgbClr val="F3FFFC"/>
          </a:solidFill>
          <a:ln w="9525">
            <a:solidFill>
              <a:srgbClr val="0070C0"/>
            </a:solidFill>
            <a:miter lim="800000"/>
            <a:headEnd/>
            <a:tailEnd/>
          </a:ln>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b="1">
                <a:solidFill>
                  <a:srgbClr val="000000"/>
                </a:solidFill>
                <a:ea typeface="ＭＳ Ｐゴシック" panose="020B0600070205080204" pitchFamily="50" charset="-128"/>
              </a:rPr>
              <a:t>手順５　  </a:t>
            </a:r>
            <a:r>
              <a:rPr lang="ja-JP" altLang="en-US" sz="2400">
                <a:solidFill>
                  <a:srgbClr val="000000"/>
                </a:solidFill>
                <a:ea typeface="ＭＳ Ｐゴシック" panose="020B0600070205080204" pitchFamily="50" charset="-128"/>
              </a:rPr>
              <a:t>容器から、吸引チューブを取り出し、アルコール綿で吸引</a:t>
            </a:r>
          </a:p>
          <a:p>
            <a:pPr>
              <a:spcBef>
                <a:spcPct val="0"/>
              </a:spcBef>
              <a:buFontTx/>
              <a:buNone/>
            </a:pPr>
            <a:r>
              <a:rPr lang="ja-JP" altLang="en-US" sz="2400">
                <a:solidFill>
                  <a:srgbClr val="000000"/>
                </a:solidFill>
                <a:ea typeface="ＭＳ Ｐゴシック" panose="020B0600070205080204" pitchFamily="50" charset="-128"/>
              </a:rPr>
              <a:t>　　　　　　チューブを中央部から先端の方向へ拭く。 </a:t>
            </a:r>
          </a:p>
          <a:p>
            <a:pPr>
              <a:spcBef>
                <a:spcPct val="0"/>
              </a:spcBef>
              <a:buFontTx/>
              <a:buNone/>
            </a:pPr>
            <a:r>
              <a:rPr lang="ja-JP" altLang="en-US" sz="2400">
                <a:solidFill>
                  <a:srgbClr val="000000"/>
                </a:solidFill>
                <a:ea typeface="ＭＳ Ｐゴシック" panose="020B0600070205080204" pitchFamily="50" charset="-128"/>
              </a:rPr>
              <a:t>  </a:t>
            </a:r>
            <a:r>
              <a:rPr lang="ja-JP" altLang="en-US" sz="2400" b="1">
                <a:solidFill>
                  <a:srgbClr val="000000"/>
                </a:solidFill>
                <a:ea typeface="ＭＳ Ｐゴシック" panose="020B0600070205080204" pitchFamily="50" charset="-128"/>
              </a:rPr>
              <a:t>根拠     </a:t>
            </a:r>
            <a:r>
              <a:rPr lang="ja-JP" altLang="en-US" sz="2400">
                <a:solidFill>
                  <a:srgbClr val="000000"/>
                </a:solidFill>
                <a:ea typeface="ＭＳ Ｐゴシック" panose="020B0600070205080204" pitchFamily="50" charset="-128"/>
              </a:rPr>
              <a:t>吸引チューブを清潔にするため</a:t>
            </a:r>
            <a:endParaRPr lang="en-US" altLang="ja-JP" sz="2400">
              <a:solidFill>
                <a:srgbClr val="000000"/>
              </a:solidFill>
              <a:ea typeface="ＭＳ Ｐゴシック" panose="020B0600070205080204" pitchFamily="50" charset="-128"/>
            </a:endParaRPr>
          </a:p>
          <a:p>
            <a:pPr>
              <a:spcBef>
                <a:spcPct val="0"/>
              </a:spcBef>
              <a:buFontTx/>
              <a:buNone/>
            </a:pPr>
            <a:r>
              <a:rPr lang="ja-JP" altLang="en-US" sz="2400" b="1">
                <a:solidFill>
                  <a:srgbClr val="000000"/>
                </a:solidFill>
                <a:ea typeface="ＭＳ Ｐゴシック" panose="020B0600070205080204" pitchFamily="50" charset="-128"/>
              </a:rPr>
              <a:t>  留意点  </a:t>
            </a:r>
            <a:r>
              <a:rPr lang="ja-JP" altLang="en-US" sz="2400">
                <a:solidFill>
                  <a:srgbClr val="000000"/>
                </a:solidFill>
                <a:ea typeface="ＭＳ Ｐゴシック" panose="020B0600070205080204" pitchFamily="50" charset="-128"/>
              </a:rPr>
              <a:t>これは省略しても良い</a:t>
            </a:r>
            <a:r>
              <a:rPr lang="ja-JP" altLang="en-US" sz="2400" b="1">
                <a:solidFill>
                  <a:srgbClr val="000000"/>
                </a:solidFill>
                <a:ea typeface="ＭＳ Ｐゴシック" panose="020B0600070205080204" pitchFamily="50" charset="-128"/>
              </a:rPr>
              <a:t> </a:t>
            </a:r>
            <a:endParaRPr lang="ja-JP" altLang="en-US" sz="2400">
              <a:solidFill>
                <a:srgbClr val="000000"/>
              </a:solidFill>
              <a:ea typeface="ＭＳ Ｐゴシック" panose="020B0600070205080204" pitchFamily="50" charset="-128"/>
            </a:endParaRPr>
          </a:p>
        </p:txBody>
      </p:sp>
      <p:sp>
        <p:nvSpPr>
          <p:cNvPr id="6" name="テキスト ボックス 1"/>
          <p:cNvSpPr txBox="1">
            <a:spLocks noChangeArrowheads="1"/>
          </p:cNvSpPr>
          <p:nvPr/>
        </p:nvSpPr>
        <p:spPr bwMode="auto">
          <a:xfrm>
            <a:off x="8469540" y="6435873"/>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C35</a:t>
            </a:r>
          </a:p>
        </p:txBody>
      </p:sp>
    </p:spTree>
    <p:extLst>
      <p:ext uri="{BB962C8B-B14F-4D97-AF65-F5344CB8AC3E}">
        <p14:creationId xmlns:p14="http://schemas.microsoft.com/office/powerpoint/2010/main" val="26547896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51520" y="332656"/>
            <a:ext cx="8640960" cy="6001643"/>
          </a:xfrm>
          <a:prstGeom prst="rect">
            <a:avLst/>
          </a:prstGeom>
          <a:noFill/>
        </p:spPr>
        <p:txBody>
          <a:bodyPr wrap="square" rtlCol="0">
            <a:spAutoFit/>
          </a:bodyPr>
          <a:lstStyle/>
          <a:p>
            <a:r>
              <a:rPr lang="ja-JP" altLang="ja-JP" sz="2200" dirty="0">
                <a:solidFill>
                  <a:srgbClr val="0000FF"/>
                </a:solidFill>
              </a:rPr>
              <a:t>＜痙直型</a:t>
            </a:r>
            <a:r>
              <a:rPr lang="ja-JP" altLang="ja-JP" sz="2200" dirty="0" smtClean="0">
                <a:solidFill>
                  <a:srgbClr val="0000FF"/>
                </a:solidFill>
              </a:rPr>
              <a:t>＞</a:t>
            </a:r>
            <a:r>
              <a:rPr lang="ja-JP" altLang="ja-JP" sz="2200" dirty="0" smtClean="0"/>
              <a:t>骨盤</a:t>
            </a:r>
            <a:r>
              <a:rPr lang="ja-JP" altLang="ja-JP" sz="2200" dirty="0"/>
              <a:t>と背中をしっかり支えて抱っこする。骨盤と背中を支える事で、支持面ができ、支持面より背中、頸部を伸ばす作用が働く。成人の場合は、２人介助も考慮する</a:t>
            </a:r>
          </a:p>
          <a:p>
            <a:r>
              <a:rPr lang="ja-JP" altLang="ja-JP" sz="2200" dirty="0"/>
              <a:t>注意点：膝の下と頸部を支える抱き方は、屈曲を強めることになり、緊張を高めることになる。</a:t>
            </a:r>
          </a:p>
          <a:p>
            <a:pPr>
              <a:spcBef>
                <a:spcPts val="600"/>
              </a:spcBef>
            </a:pPr>
            <a:r>
              <a:rPr lang="ja-JP" altLang="ja-JP" sz="2200" dirty="0" smtClean="0">
                <a:solidFill>
                  <a:srgbClr val="0000FF"/>
                </a:solidFill>
              </a:rPr>
              <a:t>＜</a:t>
            </a:r>
            <a:r>
              <a:rPr lang="ja-JP" altLang="ja-JP" sz="2200" dirty="0">
                <a:solidFill>
                  <a:srgbClr val="0000FF"/>
                </a:solidFill>
              </a:rPr>
              <a:t>アテトーゼ型</a:t>
            </a:r>
            <a:r>
              <a:rPr lang="ja-JP" altLang="ja-JP" sz="2200" dirty="0" smtClean="0">
                <a:solidFill>
                  <a:srgbClr val="0000FF"/>
                </a:solidFill>
              </a:rPr>
              <a:t>＞</a:t>
            </a:r>
            <a:r>
              <a:rPr lang="ja-JP" altLang="ja-JP" sz="2200" dirty="0" smtClean="0"/>
              <a:t>肩</a:t>
            </a:r>
            <a:r>
              <a:rPr lang="ja-JP" altLang="ja-JP" sz="2200" dirty="0"/>
              <a:t>を前に出して、骨盤と肩をしっかり支える。肩を前に出すことで、肩甲骨が開き、左右対称となることで、姿勢が安定し、反り返る緊張が解除される。骨盤を支える事で、身体が伸びやすく、頭部のコントロールも容易になる。</a:t>
            </a:r>
          </a:p>
          <a:p>
            <a:r>
              <a:rPr lang="ja-JP" altLang="ja-JP" sz="2200" dirty="0" smtClean="0"/>
              <a:t>注意点</a:t>
            </a:r>
            <a:r>
              <a:rPr lang="ja-JP" altLang="ja-JP" sz="2200" dirty="0"/>
              <a:t>：膝の下と頸部の下を支える抱き方は、支えが不十分な為、頭と肩が後方に　引かれ、反り返りやすくなる。</a:t>
            </a:r>
          </a:p>
          <a:p>
            <a:pPr>
              <a:spcBef>
                <a:spcPts val="600"/>
              </a:spcBef>
            </a:pPr>
            <a:r>
              <a:rPr lang="ja-JP" altLang="ja-JP" sz="2200" dirty="0" smtClean="0">
                <a:solidFill>
                  <a:srgbClr val="0000FF"/>
                </a:solidFill>
              </a:rPr>
              <a:t>＜</a:t>
            </a:r>
            <a:r>
              <a:rPr lang="ja-JP" altLang="ja-JP" sz="2200" dirty="0">
                <a:solidFill>
                  <a:srgbClr val="0000FF"/>
                </a:solidFill>
              </a:rPr>
              <a:t>低緊張型</a:t>
            </a:r>
            <a:r>
              <a:rPr lang="ja-JP" altLang="ja-JP" sz="2200" dirty="0" smtClean="0">
                <a:solidFill>
                  <a:srgbClr val="0000FF"/>
                </a:solidFill>
              </a:rPr>
              <a:t>＞</a:t>
            </a:r>
            <a:r>
              <a:rPr lang="ja-JP" altLang="ja-JP" sz="2200" dirty="0" smtClean="0"/>
              <a:t>手足</a:t>
            </a:r>
            <a:r>
              <a:rPr lang="ja-JP" altLang="ja-JP" sz="2200" dirty="0"/>
              <a:t>を身体の中心に集めることを意識することがポイントである。そのためやわらかいベルトなどで手を中心にもってきておくことも可能である。また頭部と臀部をしっかり支える事で、姿勢が安定する。成人の場合は、もともと動かないため、筋が短縮し、可動域が狭くなっていたり、また、関節がルーズな為、股関節などは、足の重みで脱臼することもあるため、身体の下に薄いシートを敷いて二人で介助するとよい。</a:t>
            </a:r>
          </a:p>
        </p:txBody>
      </p:sp>
      <p:sp>
        <p:nvSpPr>
          <p:cNvPr id="7" name="テキスト ボックス 1"/>
          <p:cNvSpPr txBox="1">
            <a:spLocks noChangeArrowheads="1"/>
          </p:cNvSpPr>
          <p:nvPr/>
        </p:nvSpPr>
        <p:spPr bwMode="auto">
          <a:xfrm>
            <a:off x="7884368" y="6334299"/>
            <a:ext cx="521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dirty="0" smtClean="0"/>
              <a:t>Ｂ２</a:t>
            </a:r>
            <a:endParaRPr lang="ja-JP" altLang="en-US" dirty="0"/>
          </a:p>
        </p:txBody>
      </p:sp>
    </p:spTree>
    <p:extLst>
      <p:ext uri="{BB962C8B-B14F-4D97-AF65-F5344CB8AC3E}">
        <p14:creationId xmlns:p14="http://schemas.microsoft.com/office/powerpoint/2010/main" val="1452979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ext Box 4"/>
          <p:cNvSpPr txBox="1">
            <a:spLocks noChangeArrowheads="1"/>
          </p:cNvSpPr>
          <p:nvPr/>
        </p:nvSpPr>
        <p:spPr bwMode="auto">
          <a:xfrm>
            <a:off x="179388" y="452438"/>
            <a:ext cx="5422900" cy="5262562"/>
          </a:xfrm>
          <a:prstGeom prst="rect">
            <a:avLst/>
          </a:prstGeom>
          <a:solidFill>
            <a:srgbClr val="F3FFFC"/>
          </a:solidFill>
          <a:ln w="9525">
            <a:solidFill>
              <a:srgbClr val="0070C0"/>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b="1">
                <a:solidFill>
                  <a:srgbClr val="000000"/>
                </a:solidFill>
                <a:ea typeface="ＭＳ Ｐゴシック" panose="020B0600070205080204" pitchFamily="50" charset="-128"/>
              </a:rPr>
              <a:t>手順 ７</a:t>
            </a:r>
            <a:endParaRPr lang="en-US" altLang="ja-JP" sz="2400" b="1">
              <a:solidFill>
                <a:srgbClr val="000000"/>
              </a:solidFill>
              <a:ea typeface="ＭＳ Ｐゴシック" panose="020B0600070205080204" pitchFamily="50" charset="-128"/>
            </a:endParaRPr>
          </a:p>
          <a:p>
            <a:pPr>
              <a:spcBef>
                <a:spcPct val="0"/>
              </a:spcBef>
              <a:buFontTx/>
              <a:buNone/>
            </a:pPr>
            <a:r>
              <a:rPr lang="ja-JP" altLang="en-US" sz="2400">
                <a:solidFill>
                  <a:srgbClr val="000000"/>
                </a:solidFill>
                <a:ea typeface="ＭＳ Ｐゴシック" panose="020B0600070205080204" pitchFamily="50" charset="-128"/>
              </a:rPr>
              <a:t>手袋をしていない方の手で吸引チューブ</a:t>
            </a:r>
          </a:p>
          <a:p>
            <a:pPr>
              <a:spcBef>
                <a:spcPct val="0"/>
              </a:spcBef>
              <a:buFontTx/>
              <a:buNone/>
            </a:pPr>
            <a:r>
              <a:rPr lang="ja-JP" altLang="en-US" sz="2400">
                <a:solidFill>
                  <a:srgbClr val="000000"/>
                </a:solidFill>
                <a:ea typeface="ＭＳ Ｐゴシック" panose="020B0600070205080204" pitchFamily="50" charset="-128"/>
              </a:rPr>
              <a:t>接続部を折り曲げ、吸引圧を確認する。</a:t>
            </a:r>
          </a:p>
          <a:p>
            <a:pPr>
              <a:spcBef>
                <a:spcPct val="0"/>
              </a:spcBef>
              <a:buFontTx/>
              <a:buNone/>
            </a:pPr>
            <a:endParaRPr lang="en-US" altLang="ja-JP" sz="2400" b="1">
              <a:solidFill>
                <a:srgbClr val="000000"/>
              </a:solidFill>
              <a:ea typeface="ＭＳ Ｐゴシック" panose="020B0600070205080204" pitchFamily="50" charset="-128"/>
            </a:endParaRPr>
          </a:p>
          <a:p>
            <a:pPr>
              <a:spcBef>
                <a:spcPct val="0"/>
              </a:spcBef>
              <a:buFontTx/>
              <a:buNone/>
            </a:pPr>
            <a:r>
              <a:rPr lang="ja-JP" altLang="en-US" sz="2400" b="1">
                <a:solidFill>
                  <a:srgbClr val="000000"/>
                </a:solidFill>
                <a:ea typeface="ＭＳ Ｐゴシック" panose="020B0600070205080204" pitchFamily="50" charset="-128"/>
              </a:rPr>
              <a:t>留意点</a:t>
            </a:r>
          </a:p>
          <a:p>
            <a:pPr>
              <a:spcBef>
                <a:spcPct val="0"/>
              </a:spcBef>
              <a:buFontTx/>
              <a:buNone/>
            </a:pPr>
            <a:r>
              <a:rPr lang="ja-JP" altLang="en-US" sz="2400">
                <a:solidFill>
                  <a:srgbClr val="000000"/>
                </a:solidFill>
                <a:ea typeface="ＭＳ Ｐゴシック" panose="020B0600070205080204" pitchFamily="50" charset="-128"/>
              </a:rPr>
              <a:t>吸引圧は</a:t>
            </a:r>
            <a:r>
              <a:rPr lang="ja-JP" altLang="en-US" sz="2400">
                <a:solidFill>
                  <a:srgbClr val="FF0000"/>
                </a:solidFill>
                <a:ea typeface="ＭＳ Ｐゴシック" panose="020B0600070205080204" pitchFamily="50" charset="-128"/>
              </a:rPr>
              <a:t>１５</a:t>
            </a:r>
            <a:r>
              <a:rPr lang="ja-JP" altLang="en-US" sz="2400" b="1">
                <a:solidFill>
                  <a:srgbClr val="FF0000"/>
                </a:solidFill>
                <a:ea typeface="ＭＳ Ｐゴシック" panose="020B0600070205080204" pitchFamily="50" charset="-128"/>
              </a:rPr>
              <a:t>～２０ｋ</a:t>
            </a:r>
            <a:r>
              <a:rPr lang="en-US" altLang="ja-JP" sz="2400" b="1">
                <a:solidFill>
                  <a:srgbClr val="FF0000"/>
                </a:solidFill>
                <a:ea typeface="ＭＳ Ｐゴシック" panose="020B0600070205080204" pitchFamily="50" charset="-128"/>
              </a:rPr>
              <a:t>Pa</a:t>
            </a:r>
            <a:r>
              <a:rPr lang="ja-JP" altLang="en-US" sz="2400" b="1">
                <a:solidFill>
                  <a:srgbClr val="FF0000"/>
                </a:solidFill>
                <a:ea typeface="ＭＳ Ｐゴシック" panose="020B0600070205080204" pitchFamily="50" charset="-128"/>
              </a:rPr>
              <a:t>（１２～１５</a:t>
            </a:r>
            <a:r>
              <a:rPr lang="en-US" altLang="ja-JP" sz="2400" b="1">
                <a:solidFill>
                  <a:srgbClr val="FF0000"/>
                </a:solidFill>
                <a:ea typeface="ＭＳ Ｐゴシック" panose="020B0600070205080204" pitchFamily="50" charset="-128"/>
              </a:rPr>
              <a:t>cmHg </a:t>
            </a:r>
            <a:r>
              <a:rPr lang="ja-JP" altLang="en-US" sz="2400" b="1">
                <a:solidFill>
                  <a:srgbClr val="FF0000"/>
                </a:solidFill>
                <a:ea typeface="ＭＳ Ｐゴシック" panose="020B0600070205080204" pitchFamily="50" charset="-128"/>
              </a:rPr>
              <a:t>）</a:t>
            </a:r>
            <a:endParaRPr lang="en-US" altLang="ja-JP" sz="2400" b="1">
              <a:solidFill>
                <a:srgbClr val="FF0000"/>
              </a:solidFill>
              <a:ea typeface="ＭＳ Ｐゴシック" panose="020B0600070205080204" pitchFamily="50" charset="-128"/>
            </a:endParaRPr>
          </a:p>
          <a:p>
            <a:pPr>
              <a:spcBef>
                <a:spcPct val="0"/>
              </a:spcBef>
              <a:buFontTx/>
              <a:buNone/>
            </a:pPr>
            <a:r>
              <a:rPr lang="ja-JP" altLang="en-US" sz="2400">
                <a:solidFill>
                  <a:srgbClr val="000000"/>
                </a:solidFill>
                <a:ea typeface="ＭＳ Ｐゴシック" panose="020B0600070205080204" pitchFamily="50" charset="-128"/>
              </a:rPr>
              <a:t>程度に調節する。</a:t>
            </a:r>
          </a:p>
          <a:p>
            <a:pPr>
              <a:spcBef>
                <a:spcPct val="0"/>
              </a:spcBef>
              <a:buFontTx/>
              <a:buNone/>
            </a:pPr>
            <a:r>
              <a:rPr lang="ja-JP" altLang="en-US" sz="2400">
                <a:solidFill>
                  <a:srgbClr val="000000"/>
                </a:solidFill>
                <a:ea typeface="ＭＳ Ｐゴシック" panose="020B0600070205080204" pitchFamily="50" charset="-128"/>
              </a:rPr>
              <a:t>吸引圧が</a:t>
            </a:r>
            <a:r>
              <a:rPr lang="en-US" altLang="ja-JP" sz="2400" b="1">
                <a:solidFill>
                  <a:srgbClr val="FF0000"/>
                </a:solidFill>
                <a:ea typeface="ＭＳ Ｐゴシック" panose="020B0600070205080204" pitchFamily="50" charset="-128"/>
              </a:rPr>
              <a:t> </a:t>
            </a:r>
            <a:r>
              <a:rPr lang="ja-JP" altLang="en-US" sz="2400" b="1">
                <a:solidFill>
                  <a:srgbClr val="FF0000"/>
                </a:solidFill>
                <a:ea typeface="ＭＳ Ｐゴシック" panose="020B0600070205080204" pitchFamily="50" charset="-128"/>
              </a:rPr>
              <a:t>２５ｋ</a:t>
            </a:r>
            <a:r>
              <a:rPr lang="en-US" altLang="ja-JP" sz="2400" b="1">
                <a:solidFill>
                  <a:srgbClr val="FF0000"/>
                </a:solidFill>
                <a:ea typeface="ＭＳ Ｐゴシック" panose="020B0600070205080204" pitchFamily="50" charset="-128"/>
              </a:rPr>
              <a:t>Pa</a:t>
            </a:r>
            <a:r>
              <a:rPr lang="ja-JP" altLang="en-US" sz="2400" b="1">
                <a:solidFill>
                  <a:srgbClr val="FF0000"/>
                </a:solidFill>
                <a:ea typeface="ＭＳ Ｐゴシック" panose="020B0600070205080204" pitchFamily="50" charset="-128"/>
              </a:rPr>
              <a:t>（</a:t>
            </a:r>
            <a:r>
              <a:rPr lang="en-US" altLang="ja-JP" sz="2400" b="1">
                <a:solidFill>
                  <a:srgbClr val="FF0000"/>
                </a:solidFill>
                <a:ea typeface="ＭＳ Ｐゴシック" panose="020B0600070205080204" pitchFamily="50" charset="-128"/>
              </a:rPr>
              <a:t> </a:t>
            </a:r>
            <a:r>
              <a:rPr lang="ja-JP" altLang="en-US" sz="2400" b="1">
                <a:solidFill>
                  <a:srgbClr val="FF0000"/>
                </a:solidFill>
                <a:ea typeface="ＭＳ Ｐゴシック" panose="020B0600070205080204" pitchFamily="50" charset="-128"/>
              </a:rPr>
              <a:t>およそ２０</a:t>
            </a:r>
            <a:r>
              <a:rPr lang="en-US" altLang="ja-JP" sz="2400" b="1">
                <a:solidFill>
                  <a:srgbClr val="FF0000"/>
                </a:solidFill>
                <a:ea typeface="ＭＳ Ｐゴシック" panose="020B0600070205080204" pitchFamily="50" charset="-128"/>
              </a:rPr>
              <a:t>cmHg</a:t>
            </a:r>
            <a:r>
              <a:rPr lang="ja-JP" altLang="en-US" sz="2400" b="1">
                <a:solidFill>
                  <a:srgbClr val="FF0000"/>
                </a:solidFill>
                <a:ea typeface="ＭＳ Ｐゴシック" panose="020B0600070205080204" pitchFamily="50" charset="-128"/>
              </a:rPr>
              <a:t>）を、</a:t>
            </a:r>
            <a:endParaRPr lang="en-US" altLang="ja-JP" sz="2400" b="1">
              <a:solidFill>
                <a:srgbClr val="FF0000"/>
              </a:solidFill>
              <a:ea typeface="ＭＳ Ｐゴシック" panose="020B0600070205080204" pitchFamily="50" charset="-128"/>
            </a:endParaRPr>
          </a:p>
          <a:p>
            <a:pPr>
              <a:spcBef>
                <a:spcPct val="0"/>
              </a:spcBef>
              <a:buFontTx/>
              <a:buNone/>
            </a:pPr>
            <a:r>
              <a:rPr lang="ja-JP" altLang="en-US" sz="2400" b="1">
                <a:solidFill>
                  <a:srgbClr val="FF0000"/>
                </a:solidFill>
                <a:ea typeface="ＭＳ Ｐゴシック" panose="020B0600070205080204" pitchFamily="50" charset="-128"/>
              </a:rPr>
              <a:t>超えないように</a:t>
            </a:r>
            <a:r>
              <a:rPr lang="ja-JP" altLang="en-US" sz="2400">
                <a:solidFill>
                  <a:srgbClr val="000000"/>
                </a:solidFill>
                <a:ea typeface="ＭＳ Ｐゴシック" panose="020B0600070205080204" pitchFamily="50" charset="-128"/>
              </a:rPr>
              <a:t>する。</a:t>
            </a:r>
          </a:p>
          <a:p>
            <a:pPr>
              <a:spcBef>
                <a:spcPct val="0"/>
              </a:spcBef>
              <a:buFontTx/>
              <a:buNone/>
            </a:pPr>
            <a:endParaRPr lang="en-US" altLang="ja-JP" sz="2400" b="1">
              <a:solidFill>
                <a:srgbClr val="000000"/>
              </a:solidFill>
              <a:ea typeface="ＭＳ Ｐゴシック" panose="020B0600070205080204" pitchFamily="50" charset="-128"/>
            </a:endParaRPr>
          </a:p>
          <a:p>
            <a:pPr>
              <a:spcBef>
                <a:spcPct val="0"/>
              </a:spcBef>
              <a:buFontTx/>
              <a:buNone/>
            </a:pPr>
            <a:r>
              <a:rPr lang="ja-JP" altLang="en-US" sz="2400" b="1">
                <a:solidFill>
                  <a:srgbClr val="000000"/>
                </a:solidFill>
                <a:ea typeface="ＭＳ Ｐゴシック" panose="020B0600070205080204" pitchFamily="50" charset="-128"/>
              </a:rPr>
              <a:t>根拠</a:t>
            </a:r>
          </a:p>
          <a:p>
            <a:pPr>
              <a:spcBef>
                <a:spcPct val="0"/>
              </a:spcBef>
              <a:buFontTx/>
              <a:buNone/>
            </a:pPr>
            <a:r>
              <a:rPr lang="ja-JP" altLang="en-US" sz="2400">
                <a:solidFill>
                  <a:srgbClr val="000000"/>
                </a:solidFill>
                <a:ea typeface="ＭＳ Ｐゴシック" panose="020B0600070205080204" pitchFamily="50" charset="-128"/>
              </a:rPr>
              <a:t>低圧では短時間に有効な吸引をする</a:t>
            </a:r>
          </a:p>
          <a:p>
            <a:pPr>
              <a:spcBef>
                <a:spcPct val="0"/>
              </a:spcBef>
              <a:buFontTx/>
              <a:buNone/>
            </a:pPr>
            <a:r>
              <a:rPr lang="ja-JP" altLang="en-US" sz="2400">
                <a:solidFill>
                  <a:srgbClr val="000000"/>
                </a:solidFill>
                <a:ea typeface="ＭＳ Ｐゴシック" panose="020B0600070205080204" pitchFamily="50" charset="-128"/>
              </a:rPr>
              <a:t>ことが困難であり、また高圧では粘膜を</a:t>
            </a:r>
          </a:p>
          <a:p>
            <a:pPr>
              <a:spcBef>
                <a:spcPct val="0"/>
              </a:spcBef>
              <a:buFontTx/>
              <a:buNone/>
            </a:pPr>
            <a:r>
              <a:rPr lang="ja-JP" altLang="en-US" sz="2400">
                <a:solidFill>
                  <a:srgbClr val="000000"/>
                </a:solidFill>
                <a:ea typeface="ＭＳ Ｐゴシック" panose="020B0600070205080204" pitchFamily="50" charset="-128"/>
              </a:rPr>
              <a:t>損傷する恐れがあるため。</a:t>
            </a:r>
          </a:p>
        </p:txBody>
      </p:sp>
      <p:sp>
        <p:nvSpPr>
          <p:cNvPr id="212995" name="Text Box 7"/>
          <p:cNvSpPr txBox="1">
            <a:spLocks noChangeArrowheads="1"/>
          </p:cNvSpPr>
          <p:nvPr/>
        </p:nvSpPr>
        <p:spPr bwMode="auto">
          <a:xfrm>
            <a:off x="6084888" y="1844675"/>
            <a:ext cx="1798637" cy="304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1400">
              <a:solidFill>
                <a:srgbClr val="000000"/>
              </a:solidFill>
              <a:ea typeface="ＭＳ Ｐゴシック" panose="020B0600070205080204" pitchFamily="50" charset="-128"/>
            </a:endParaRPr>
          </a:p>
        </p:txBody>
      </p:sp>
      <p:pic>
        <p:nvPicPr>
          <p:cNvPr id="212996" name="Picture 8" descr="吸引圧の止め方"/>
          <p:cNvPicPr>
            <a:picLocks noChangeAspect="1" noChangeArrowheads="1"/>
          </p:cNvPicPr>
          <p:nvPr/>
        </p:nvPicPr>
        <p:blipFill>
          <a:blip r:embed="rId2">
            <a:extLst>
              <a:ext uri="{28A0092B-C50C-407E-A947-70E740481C1C}">
                <a14:useLocalDpi xmlns:a14="http://schemas.microsoft.com/office/drawing/2010/main" val="0"/>
              </a:ext>
            </a:extLst>
          </a:blip>
          <a:srcRect l="21706" t="13504" r="3276" b="4956"/>
          <a:stretch>
            <a:fillRect/>
          </a:stretch>
        </p:blipFill>
        <p:spPr bwMode="auto">
          <a:xfrm>
            <a:off x="5715000" y="1373188"/>
            <a:ext cx="3286125" cy="270192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 name="テキスト ボックス 1"/>
          <p:cNvSpPr txBox="1">
            <a:spLocks noChangeArrowheads="1"/>
          </p:cNvSpPr>
          <p:nvPr/>
        </p:nvSpPr>
        <p:spPr bwMode="auto">
          <a:xfrm>
            <a:off x="8469540" y="6435873"/>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C36</a:t>
            </a:r>
            <a:endParaRPr lang="ja-JP" altLang="en-US" dirty="0"/>
          </a:p>
        </p:txBody>
      </p:sp>
    </p:spTree>
    <p:extLst>
      <p:ext uri="{BB962C8B-B14F-4D97-AF65-F5344CB8AC3E}">
        <p14:creationId xmlns:p14="http://schemas.microsoft.com/office/powerpoint/2010/main" val="21698315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 Box 5"/>
          <p:cNvSpPr txBox="1">
            <a:spLocks noChangeArrowheads="1"/>
          </p:cNvSpPr>
          <p:nvPr/>
        </p:nvSpPr>
        <p:spPr bwMode="auto">
          <a:xfrm>
            <a:off x="2555875" y="333375"/>
            <a:ext cx="4537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1400">
              <a:solidFill>
                <a:srgbClr val="000000"/>
              </a:solidFill>
              <a:ea typeface="ＭＳ Ｐゴシック" panose="020B0600070205080204" pitchFamily="50" charset="-128"/>
            </a:endParaRPr>
          </a:p>
        </p:txBody>
      </p:sp>
      <p:sp>
        <p:nvSpPr>
          <p:cNvPr id="214019" name="Text Box 7"/>
          <p:cNvSpPr txBox="1">
            <a:spLocks noChangeArrowheads="1"/>
          </p:cNvSpPr>
          <p:nvPr/>
        </p:nvSpPr>
        <p:spPr bwMode="auto">
          <a:xfrm>
            <a:off x="827088" y="1104900"/>
            <a:ext cx="1841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2400">
              <a:solidFill>
                <a:srgbClr val="000000"/>
              </a:solidFill>
              <a:ea typeface="ＭＳ Ｐゴシック" panose="020B0600070205080204" pitchFamily="50" charset="-128"/>
            </a:endParaRPr>
          </a:p>
        </p:txBody>
      </p:sp>
      <p:sp>
        <p:nvSpPr>
          <p:cNvPr id="214020" name="Text Box 8"/>
          <p:cNvSpPr txBox="1">
            <a:spLocks noChangeArrowheads="1"/>
          </p:cNvSpPr>
          <p:nvPr/>
        </p:nvSpPr>
        <p:spPr bwMode="auto">
          <a:xfrm>
            <a:off x="220663" y="44450"/>
            <a:ext cx="8208962" cy="6715685"/>
          </a:xfrm>
          <a:prstGeom prst="rect">
            <a:avLst/>
          </a:prstGeom>
          <a:solidFill>
            <a:srgbClr val="F3FFFC"/>
          </a:solidFill>
          <a:ln w="9525">
            <a:solidFill>
              <a:srgbClr val="0070C0"/>
            </a:solidFill>
            <a:miter lim="800000"/>
            <a:headEnd/>
            <a:tailEnd/>
          </a:ln>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80000"/>
              </a:lnSpc>
              <a:spcBef>
                <a:spcPct val="0"/>
              </a:spcBef>
              <a:buFontTx/>
              <a:buNone/>
            </a:pPr>
            <a:r>
              <a:rPr lang="ja-JP" altLang="en-US" sz="2800" b="1" dirty="0">
                <a:solidFill>
                  <a:srgbClr val="000000"/>
                </a:solidFill>
                <a:ea typeface="ＭＳ Ｐゴシック" panose="020B0600070205080204" pitchFamily="50" charset="-128"/>
              </a:rPr>
              <a:t>手順８</a:t>
            </a:r>
            <a:endParaRPr lang="en-US" altLang="ja-JP" sz="2800" b="1" dirty="0">
              <a:solidFill>
                <a:srgbClr val="000000"/>
              </a:solidFill>
              <a:ea typeface="ＭＳ Ｐゴシック" panose="020B0600070205080204" pitchFamily="50" charset="-128"/>
            </a:endParaRPr>
          </a:p>
          <a:p>
            <a:pPr>
              <a:lnSpc>
                <a:spcPct val="80000"/>
              </a:lnSpc>
              <a:spcBef>
                <a:spcPct val="0"/>
              </a:spcBef>
              <a:buFontTx/>
              <a:buNone/>
            </a:pPr>
            <a:r>
              <a:rPr lang="ja-JP" altLang="en-US" sz="2400" dirty="0">
                <a:solidFill>
                  <a:srgbClr val="000000"/>
                </a:solidFill>
                <a:ea typeface="ＭＳ Ｐゴシック" panose="020B0600070205080204" pitchFamily="50" charset="-128"/>
              </a:rPr>
              <a:t>チューブ接続部を折り曲げたまま吸引圧がかからないようにし、チューブを、挿入する長さを意識、確認</a:t>
            </a:r>
            <a:r>
              <a:rPr lang="ja-JP" altLang="en-US" sz="2400" dirty="0" smtClean="0">
                <a:solidFill>
                  <a:srgbClr val="000000"/>
                </a:solidFill>
                <a:ea typeface="ＭＳ Ｐゴシック" panose="020B0600070205080204" pitchFamily="50" charset="-128"/>
              </a:rPr>
              <a:t>しながら</a:t>
            </a:r>
            <a:r>
              <a:rPr lang="ja-JP" altLang="en-US" sz="2400" dirty="0">
                <a:solidFill>
                  <a:srgbClr val="000000"/>
                </a:solidFill>
                <a:ea typeface="ＭＳ Ｐゴシック" panose="020B0600070205080204" pitchFamily="50" charset="-128"/>
              </a:rPr>
              <a:t>挿入</a:t>
            </a:r>
            <a:r>
              <a:rPr lang="ja-JP" altLang="en-US" sz="2400" dirty="0" smtClean="0">
                <a:solidFill>
                  <a:srgbClr val="000000"/>
                </a:solidFill>
                <a:ea typeface="ＭＳ Ｐゴシック" panose="020B0600070205080204" pitchFamily="50" charset="-128"/>
              </a:rPr>
              <a:t>する。鼻腔だけや口の見える範囲での吸引では、</a:t>
            </a:r>
            <a:endParaRPr lang="en-US" altLang="ja-JP" sz="2400" dirty="0" smtClean="0">
              <a:solidFill>
                <a:srgbClr val="000000"/>
              </a:solidFill>
              <a:ea typeface="ＭＳ Ｐゴシック" panose="020B0600070205080204" pitchFamily="50" charset="-128"/>
            </a:endParaRPr>
          </a:p>
          <a:p>
            <a:pPr>
              <a:lnSpc>
                <a:spcPct val="80000"/>
              </a:lnSpc>
              <a:spcBef>
                <a:spcPct val="0"/>
              </a:spcBef>
              <a:buFontTx/>
              <a:buNone/>
            </a:pPr>
            <a:r>
              <a:rPr lang="ja-JP" altLang="en-US" sz="2400" dirty="0" smtClean="0">
                <a:solidFill>
                  <a:srgbClr val="000000"/>
                </a:solidFill>
                <a:ea typeface="ＭＳ Ｐゴシック" panose="020B0600070205080204" pitchFamily="50" charset="-128"/>
              </a:rPr>
              <a:t>初めから圧がかかるようにしても良い。</a:t>
            </a:r>
            <a:endParaRPr lang="ja-JP" altLang="en-US" sz="2400" dirty="0">
              <a:solidFill>
                <a:srgbClr val="000000"/>
              </a:solidFill>
              <a:ea typeface="ＭＳ Ｐゴシック" panose="020B0600070205080204" pitchFamily="50" charset="-128"/>
            </a:endParaRPr>
          </a:p>
          <a:p>
            <a:pPr>
              <a:lnSpc>
                <a:spcPct val="60000"/>
              </a:lnSpc>
              <a:spcBef>
                <a:spcPct val="0"/>
              </a:spcBef>
              <a:buFontTx/>
              <a:buNone/>
            </a:pPr>
            <a:r>
              <a:rPr lang="ja-JP" altLang="en-US" sz="2400" dirty="0">
                <a:solidFill>
                  <a:srgbClr val="000000"/>
                </a:solidFill>
                <a:ea typeface="ＭＳ Ｐゴシック" panose="020B0600070205080204" pitchFamily="50" charset="-128"/>
              </a:rPr>
              <a:t>  </a:t>
            </a:r>
          </a:p>
          <a:p>
            <a:pPr>
              <a:lnSpc>
                <a:spcPct val="90000"/>
              </a:lnSpc>
              <a:spcBef>
                <a:spcPct val="0"/>
              </a:spcBef>
              <a:buFontTx/>
              <a:buNone/>
            </a:pPr>
            <a:r>
              <a:rPr lang="ja-JP" altLang="en-US" sz="2800" b="1" dirty="0">
                <a:solidFill>
                  <a:srgbClr val="000000"/>
                </a:solidFill>
                <a:ea typeface="ＭＳ Ｐゴシック" panose="020B0600070205080204" pitchFamily="50" charset="-128"/>
              </a:rPr>
              <a:t>留意点</a:t>
            </a:r>
          </a:p>
          <a:p>
            <a:pPr>
              <a:lnSpc>
                <a:spcPct val="90000"/>
              </a:lnSpc>
              <a:spcBef>
                <a:spcPct val="0"/>
              </a:spcBef>
              <a:buFontTx/>
              <a:buNone/>
            </a:pPr>
            <a:r>
              <a:rPr lang="ja-JP" altLang="en-US" sz="2400" dirty="0">
                <a:solidFill>
                  <a:srgbClr val="000000"/>
                </a:solidFill>
                <a:ea typeface="ＭＳ Ｐゴシック" panose="020B0600070205080204" pitchFamily="50" charset="-128"/>
              </a:rPr>
              <a:t>チューブ挿入時は、接続部を折り曲げ</a:t>
            </a:r>
            <a:endParaRPr lang="en-US" altLang="ja-JP" sz="2400" dirty="0">
              <a:solidFill>
                <a:srgbClr val="000000"/>
              </a:solidFill>
              <a:ea typeface="ＭＳ Ｐゴシック" panose="020B0600070205080204" pitchFamily="50" charset="-128"/>
            </a:endParaRPr>
          </a:p>
          <a:p>
            <a:pPr>
              <a:lnSpc>
                <a:spcPct val="90000"/>
              </a:lnSpc>
              <a:spcBef>
                <a:spcPct val="0"/>
              </a:spcBef>
              <a:buFontTx/>
              <a:buNone/>
            </a:pPr>
            <a:r>
              <a:rPr lang="ja-JP" altLang="en-US" sz="2400" dirty="0" err="1">
                <a:solidFill>
                  <a:srgbClr val="000000"/>
                </a:solidFill>
                <a:ea typeface="ＭＳ Ｐゴシック" panose="020B0600070205080204" pitchFamily="50" charset="-128"/>
              </a:rPr>
              <a:t>たままに</a:t>
            </a:r>
            <a:r>
              <a:rPr lang="ja-JP" altLang="en-US" sz="2400" dirty="0">
                <a:solidFill>
                  <a:srgbClr val="000000"/>
                </a:solidFill>
                <a:ea typeface="ＭＳ Ｐゴシック" panose="020B0600070205080204" pitchFamily="50" charset="-128"/>
              </a:rPr>
              <a:t>し、圧をかけないようにする</a:t>
            </a:r>
          </a:p>
          <a:p>
            <a:pPr>
              <a:lnSpc>
                <a:spcPct val="90000"/>
              </a:lnSpc>
              <a:spcBef>
                <a:spcPct val="0"/>
              </a:spcBef>
              <a:buFontTx/>
              <a:buNone/>
            </a:pPr>
            <a:r>
              <a:rPr lang="en-US" altLang="ja-JP" sz="2400" dirty="0">
                <a:solidFill>
                  <a:srgbClr val="000000"/>
                </a:solidFill>
                <a:ea typeface="ＭＳ Ｐゴシック" panose="020B0600070205080204" pitchFamily="50" charset="-128"/>
              </a:rPr>
              <a:t>【</a:t>
            </a:r>
            <a:r>
              <a:rPr lang="ja-JP" altLang="en-US" sz="2400" dirty="0">
                <a:solidFill>
                  <a:srgbClr val="000000"/>
                </a:solidFill>
                <a:ea typeface="ＭＳ Ｐゴシック" panose="020B0600070205080204" pitchFamily="50" charset="-128"/>
              </a:rPr>
              <a:t>鼻</a:t>
            </a:r>
            <a:r>
              <a:rPr lang="en-US" altLang="ja-JP" sz="2400" dirty="0">
                <a:solidFill>
                  <a:srgbClr val="000000"/>
                </a:solidFill>
                <a:ea typeface="ＭＳ Ｐゴシック" panose="020B0600070205080204" pitchFamily="50" charset="-128"/>
              </a:rPr>
              <a:t>】</a:t>
            </a:r>
            <a:r>
              <a:rPr lang="ja-JP" altLang="en-US" sz="2400" u="sng" dirty="0">
                <a:solidFill>
                  <a:srgbClr val="FF0000"/>
                </a:solidFill>
                <a:ea typeface="ＭＳ Ｐゴシック" panose="020B0600070205080204" pitchFamily="50" charset="-128"/>
              </a:rPr>
              <a:t>上向きでなく、鼻腔底のカーブに</a:t>
            </a:r>
            <a:endParaRPr lang="en-US" altLang="ja-JP" sz="2400" u="sng" dirty="0">
              <a:solidFill>
                <a:srgbClr val="FF0000"/>
              </a:solidFill>
              <a:ea typeface="ＭＳ Ｐゴシック" panose="020B0600070205080204" pitchFamily="50" charset="-128"/>
            </a:endParaRPr>
          </a:p>
          <a:p>
            <a:pPr>
              <a:lnSpc>
                <a:spcPct val="90000"/>
              </a:lnSpc>
              <a:spcBef>
                <a:spcPct val="0"/>
              </a:spcBef>
              <a:buFontTx/>
              <a:buNone/>
            </a:pPr>
            <a:r>
              <a:rPr lang="ja-JP" altLang="en-US" sz="2400" dirty="0">
                <a:solidFill>
                  <a:srgbClr val="FF0000"/>
                </a:solidFill>
                <a:ea typeface="ＭＳ Ｐゴシック" panose="020B0600070205080204" pitchFamily="50" charset="-128"/>
              </a:rPr>
              <a:t>　　　</a:t>
            </a:r>
            <a:r>
              <a:rPr lang="ja-JP" altLang="en-US" sz="2400" u="sng" dirty="0">
                <a:solidFill>
                  <a:srgbClr val="FF0000"/>
                </a:solidFill>
                <a:ea typeface="ＭＳ Ｐゴシック" panose="020B0600070205080204" pitchFamily="50" charset="-128"/>
              </a:rPr>
              <a:t>沿って挿入</a:t>
            </a:r>
            <a:r>
              <a:rPr lang="ja-JP" altLang="en-US" sz="2400" dirty="0">
                <a:solidFill>
                  <a:srgbClr val="000000"/>
                </a:solidFill>
                <a:ea typeface="ＭＳ Ｐゴシック" panose="020B0600070205080204" pitchFamily="50" charset="-128"/>
              </a:rPr>
              <a:t>する</a:t>
            </a:r>
          </a:p>
          <a:p>
            <a:pPr>
              <a:lnSpc>
                <a:spcPct val="90000"/>
              </a:lnSpc>
              <a:spcBef>
                <a:spcPct val="0"/>
              </a:spcBef>
              <a:buFontTx/>
              <a:buNone/>
            </a:pPr>
            <a:r>
              <a:rPr lang="ja-JP" altLang="en-US" sz="2400" dirty="0">
                <a:solidFill>
                  <a:srgbClr val="000000"/>
                </a:solidFill>
                <a:ea typeface="ＭＳ Ｐゴシック" panose="020B0600070205080204" pitchFamily="50" charset="-128"/>
              </a:rPr>
              <a:t>　　　入りにくい場合は無理せず、反対</a:t>
            </a:r>
            <a:endParaRPr lang="en-US" altLang="ja-JP" sz="2400" dirty="0">
              <a:solidFill>
                <a:srgbClr val="000000"/>
              </a:solidFill>
              <a:ea typeface="ＭＳ Ｐゴシック" panose="020B0600070205080204" pitchFamily="50" charset="-128"/>
            </a:endParaRPr>
          </a:p>
          <a:p>
            <a:pPr>
              <a:lnSpc>
                <a:spcPct val="90000"/>
              </a:lnSpc>
              <a:spcBef>
                <a:spcPct val="0"/>
              </a:spcBef>
              <a:buFontTx/>
              <a:buNone/>
            </a:pPr>
            <a:r>
              <a:rPr lang="ja-JP" altLang="en-US" sz="2400" dirty="0">
                <a:solidFill>
                  <a:srgbClr val="000000"/>
                </a:solidFill>
                <a:ea typeface="ＭＳ Ｐゴシック" panose="020B0600070205080204" pitchFamily="50" charset="-128"/>
              </a:rPr>
              <a:t>　　　側の鼻腔から入れてみる</a:t>
            </a:r>
            <a:endParaRPr lang="en-US" altLang="ja-JP" sz="2400" dirty="0">
              <a:solidFill>
                <a:srgbClr val="000000"/>
              </a:solidFill>
              <a:ea typeface="ＭＳ Ｐゴシック" panose="020B0600070205080204" pitchFamily="50" charset="-128"/>
            </a:endParaRPr>
          </a:p>
          <a:p>
            <a:pPr>
              <a:lnSpc>
                <a:spcPct val="80000"/>
              </a:lnSpc>
              <a:spcBef>
                <a:spcPct val="0"/>
              </a:spcBef>
              <a:buFontTx/>
              <a:buNone/>
            </a:pPr>
            <a:r>
              <a:rPr lang="en-US" altLang="ja-JP" sz="2400" dirty="0">
                <a:solidFill>
                  <a:srgbClr val="000000"/>
                </a:solidFill>
                <a:ea typeface="ＭＳ Ｐゴシック" panose="020B0600070205080204" pitchFamily="50" charset="-128"/>
              </a:rPr>
              <a:t>【</a:t>
            </a:r>
            <a:r>
              <a:rPr lang="ja-JP" altLang="en-US" sz="2400" dirty="0">
                <a:solidFill>
                  <a:srgbClr val="000000"/>
                </a:solidFill>
                <a:ea typeface="ＭＳ Ｐゴシック" panose="020B0600070205080204" pitchFamily="50" charset="-128"/>
              </a:rPr>
              <a:t>口</a:t>
            </a:r>
            <a:r>
              <a:rPr lang="en-US" altLang="ja-JP" sz="2400" dirty="0">
                <a:solidFill>
                  <a:srgbClr val="000000"/>
                </a:solidFill>
                <a:ea typeface="ＭＳ Ｐゴシック" panose="020B0600070205080204" pitchFamily="50" charset="-128"/>
              </a:rPr>
              <a:t>】</a:t>
            </a:r>
            <a:r>
              <a:rPr lang="ja-JP" altLang="en-US" sz="2400" u="sng" dirty="0">
                <a:solidFill>
                  <a:srgbClr val="FF0000"/>
                </a:solidFill>
                <a:ea typeface="ＭＳ Ｐゴシック" panose="020B0600070205080204" pitchFamily="50" charset="-128"/>
              </a:rPr>
              <a:t>咽頭を突付かない</a:t>
            </a:r>
            <a:r>
              <a:rPr lang="ja-JP" altLang="en-US" sz="2400" dirty="0">
                <a:solidFill>
                  <a:srgbClr val="000000"/>
                </a:solidFill>
                <a:ea typeface="ＭＳ Ｐゴシック" panose="020B0600070205080204" pitchFamily="50" charset="-128"/>
              </a:rPr>
              <a:t>様にする</a:t>
            </a:r>
          </a:p>
          <a:p>
            <a:pPr>
              <a:lnSpc>
                <a:spcPct val="40000"/>
              </a:lnSpc>
              <a:spcBef>
                <a:spcPct val="0"/>
              </a:spcBef>
              <a:buFontTx/>
              <a:buNone/>
            </a:pPr>
            <a:r>
              <a:rPr lang="ja-JP" altLang="en-US" sz="2400" dirty="0">
                <a:solidFill>
                  <a:srgbClr val="000000"/>
                </a:solidFill>
                <a:ea typeface="ＭＳ Ｐゴシック" panose="020B0600070205080204" pitchFamily="50" charset="-128"/>
              </a:rPr>
              <a:t>       　　                            </a:t>
            </a:r>
          </a:p>
          <a:p>
            <a:pPr>
              <a:lnSpc>
                <a:spcPct val="90000"/>
              </a:lnSpc>
              <a:spcBef>
                <a:spcPct val="0"/>
              </a:spcBef>
              <a:buFontTx/>
              <a:buNone/>
            </a:pPr>
            <a:r>
              <a:rPr lang="ja-JP" altLang="en-US" sz="2800" b="1" dirty="0">
                <a:solidFill>
                  <a:srgbClr val="000000"/>
                </a:solidFill>
                <a:ea typeface="ＭＳ Ｐゴシック" panose="020B0600070205080204" pitchFamily="50" charset="-128"/>
              </a:rPr>
              <a:t>根拠</a:t>
            </a:r>
          </a:p>
          <a:p>
            <a:pPr>
              <a:lnSpc>
                <a:spcPct val="90000"/>
              </a:lnSpc>
              <a:spcBef>
                <a:spcPct val="0"/>
              </a:spcBef>
              <a:buFontTx/>
              <a:buNone/>
            </a:pPr>
            <a:r>
              <a:rPr lang="ja-JP" altLang="en-US" sz="2400" dirty="0">
                <a:solidFill>
                  <a:srgbClr val="000000"/>
                </a:solidFill>
                <a:ea typeface="ＭＳ Ｐゴシック" panose="020B0600070205080204" pitchFamily="50" charset="-128"/>
              </a:rPr>
              <a:t>・粘膜の損傷を防ぐため</a:t>
            </a:r>
            <a:endParaRPr lang="en-US" altLang="ja-JP" sz="2400" dirty="0">
              <a:solidFill>
                <a:srgbClr val="000000"/>
              </a:solidFill>
              <a:ea typeface="ＭＳ Ｐゴシック" panose="020B0600070205080204" pitchFamily="50" charset="-128"/>
            </a:endParaRPr>
          </a:p>
          <a:p>
            <a:pPr>
              <a:lnSpc>
                <a:spcPct val="90000"/>
              </a:lnSpc>
              <a:spcBef>
                <a:spcPct val="0"/>
              </a:spcBef>
              <a:buFontTx/>
              <a:buNone/>
            </a:pPr>
            <a:r>
              <a:rPr lang="ja-JP" altLang="en-US" sz="2400" dirty="0">
                <a:solidFill>
                  <a:srgbClr val="000000"/>
                </a:solidFill>
                <a:ea typeface="ＭＳ Ｐゴシック" panose="020B0600070205080204" pitchFamily="50" charset="-128"/>
              </a:rPr>
              <a:t>・奥に入れすぎると危険な場合があるため</a:t>
            </a:r>
          </a:p>
          <a:p>
            <a:pPr>
              <a:lnSpc>
                <a:spcPct val="90000"/>
              </a:lnSpc>
              <a:spcBef>
                <a:spcPct val="0"/>
              </a:spcBef>
              <a:buFontTx/>
              <a:buNone/>
            </a:pPr>
            <a:r>
              <a:rPr lang="ja-JP" altLang="en-US" sz="2400" dirty="0">
                <a:solidFill>
                  <a:srgbClr val="000000"/>
                </a:solidFill>
                <a:ea typeface="ＭＳ Ｐゴシック" panose="020B0600070205080204" pitchFamily="50" charset="-128"/>
              </a:rPr>
              <a:t>・鼻から上向きに入れると、出血し易い部位に当たるため</a:t>
            </a:r>
          </a:p>
          <a:p>
            <a:pPr>
              <a:lnSpc>
                <a:spcPct val="90000"/>
              </a:lnSpc>
              <a:spcBef>
                <a:spcPct val="0"/>
              </a:spcBef>
              <a:buFontTx/>
              <a:buNone/>
            </a:pPr>
            <a:r>
              <a:rPr lang="ja-JP" altLang="en-US" sz="2400" dirty="0">
                <a:solidFill>
                  <a:srgbClr val="000000"/>
                </a:solidFill>
                <a:ea typeface="ＭＳ Ｐゴシック" panose="020B0600070205080204" pitchFamily="50" charset="-128"/>
              </a:rPr>
              <a:t>・無理に入れると出血する恐れがあるため 　</a:t>
            </a:r>
          </a:p>
          <a:p>
            <a:pPr>
              <a:lnSpc>
                <a:spcPct val="90000"/>
              </a:lnSpc>
              <a:spcBef>
                <a:spcPct val="0"/>
              </a:spcBef>
              <a:buFontTx/>
              <a:buNone/>
            </a:pPr>
            <a:r>
              <a:rPr lang="ja-JP" altLang="en-US" sz="2400" dirty="0">
                <a:solidFill>
                  <a:srgbClr val="000000"/>
                </a:solidFill>
                <a:ea typeface="ＭＳ Ｐゴシック" panose="020B0600070205080204" pitchFamily="50" charset="-128"/>
              </a:rPr>
              <a:t>・嘔吐を誘発する恐れがあるため</a:t>
            </a:r>
          </a:p>
        </p:txBody>
      </p:sp>
      <p:pic>
        <p:nvPicPr>
          <p:cNvPr id="214021"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9250" y="1120775"/>
            <a:ext cx="3313113" cy="3094038"/>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2300" name="Text Box 12"/>
          <p:cNvSpPr txBox="1">
            <a:spLocks noChangeArrowheads="1"/>
          </p:cNvSpPr>
          <p:nvPr/>
        </p:nvSpPr>
        <p:spPr bwMode="auto">
          <a:xfrm>
            <a:off x="5429250" y="4283075"/>
            <a:ext cx="3429000" cy="646113"/>
          </a:xfrm>
          <a:prstGeom prst="rect">
            <a:avLst/>
          </a:prstGeom>
          <a:noFill/>
          <a:ln w="9525">
            <a:noFill/>
            <a:miter lim="800000"/>
            <a:headEnd/>
            <a:tailEnd/>
          </a:ln>
          <a:effectLst/>
        </p:spPr>
        <p:txBody>
          <a:bodyPr>
            <a:spAutoFit/>
          </a:bodyPr>
          <a:lstStyle/>
          <a:p>
            <a:pPr>
              <a:defRPr/>
            </a:pPr>
            <a:r>
              <a:rPr lang="en-US" altLang="ja-JP" b="1" dirty="0">
                <a:solidFill>
                  <a:srgbClr val="3333CC">
                    <a:lumMod val="75000"/>
                  </a:srgbClr>
                </a:solidFill>
                <a:latin typeface="Times" charset="0"/>
                <a:ea typeface="Osaka" charset="-128"/>
              </a:rPr>
              <a:t>---- </a:t>
            </a:r>
            <a:r>
              <a:rPr lang="ja-JP" altLang="en-US" b="1" dirty="0">
                <a:solidFill>
                  <a:srgbClr val="3333CC">
                    <a:lumMod val="75000"/>
                  </a:srgbClr>
                </a:solidFill>
                <a:latin typeface="Times" charset="0"/>
                <a:ea typeface="Osaka" charset="-128"/>
              </a:rPr>
              <a:t>は吸引チューブの進入経路</a:t>
            </a:r>
            <a:endParaRPr lang="en-US" altLang="ja-JP" b="1" dirty="0">
              <a:solidFill>
                <a:srgbClr val="3333CC">
                  <a:lumMod val="75000"/>
                </a:srgbClr>
              </a:solidFill>
              <a:latin typeface="Times" charset="0"/>
              <a:ea typeface="Osaka" charset="-128"/>
            </a:endParaRPr>
          </a:p>
          <a:p>
            <a:pPr>
              <a:defRPr/>
            </a:pPr>
            <a:r>
              <a:rPr lang="ja-JP" altLang="en-US" b="1" dirty="0">
                <a:solidFill>
                  <a:srgbClr val="3333CC">
                    <a:lumMod val="75000"/>
                  </a:srgbClr>
                </a:solidFill>
                <a:latin typeface="Times" charset="0"/>
                <a:ea typeface="Osaka" charset="-128"/>
              </a:rPr>
              <a:t> ○  の方向へチューブを入れる</a:t>
            </a:r>
            <a:endParaRPr lang="ja-JP" altLang="en-US" b="1" dirty="0">
              <a:solidFill>
                <a:srgbClr val="3333CC">
                  <a:lumMod val="75000"/>
                </a:srgbClr>
              </a:solidFill>
              <a:latin typeface="Times" charset="0"/>
            </a:endParaRPr>
          </a:p>
        </p:txBody>
      </p:sp>
      <p:sp>
        <p:nvSpPr>
          <p:cNvPr id="214023" name="Text Box 13"/>
          <p:cNvSpPr txBox="1">
            <a:spLocks noChangeArrowheads="1"/>
          </p:cNvSpPr>
          <p:nvPr/>
        </p:nvSpPr>
        <p:spPr bwMode="auto">
          <a:xfrm>
            <a:off x="5722938" y="1143000"/>
            <a:ext cx="2063750" cy="42545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90000"/>
              </a:lnSpc>
              <a:spcBef>
                <a:spcPct val="0"/>
              </a:spcBef>
              <a:spcAft>
                <a:spcPts val="600"/>
              </a:spcAft>
              <a:buFontTx/>
              <a:buNone/>
            </a:pPr>
            <a:r>
              <a:rPr lang="ja-JP" altLang="en-US" sz="1600">
                <a:solidFill>
                  <a:srgbClr val="FF0000"/>
                </a:solidFill>
                <a:ea typeface="ＭＳ Ｐゴシック" panose="020B0600070205080204" pitchFamily="50" charset="-128"/>
              </a:rPr>
              <a:t>  </a:t>
            </a:r>
            <a:r>
              <a:rPr lang="ja-JP" altLang="en-US" sz="1800">
                <a:solidFill>
                  <a:srgbClr val="FF0000"/>
                </a:solidFill>
                <a:ea typeface="ＭＳ Ｐゴシック" panose="020B0600070205080204" pitchFamily="50" charset="-128"/>
              </a:rPr>
              <a:t>出血しやすい場所</a:t>
            </a:r>
            <a:r>
              <a:rPr lang="ja-JP" altLang="en-US" sz="2400">
                <a:solidFill>
                  <a:srgbClr val="FF0000"/>
                </a:solidFill>
                <a:ea typeface="ＭＳ Ｐゴシック" panose="020B0600070205080204" pitchFamily="50" charset="-128"/>
              </a:rPr>
              <a:t>　　  </a:t>
            </a:r>
          </a:p>
        </p:txBody>
      </p:sp>
      <p:sp>
        <p:nvSpPr>
          <p:cNvPr id="214024" name="Line 15"/>
          <p:cNvSpPr>
            <a:spLocks noChangeShapeType="1"/>
          </p:cNvSpPr>
          <p:nvPr/>
        </p:nvSpPr>
        <p:spPr bwMode="auto">
          <a:xfrm flipH="1">
            <a:off x="7572375" y="3122613"/>
            <a:ext cx="360363" cy="1444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14025" name="Line 16"/>
          <p:cNvSpPr>
            <a:spLocks noChangeShapeType="1"/>
          </p:cNvSpPr>
          <p:nvPr/>
        </p:nvSpPr>
        <p:spPr bwMode="auto">
          <a:xfrm flipH="1">
            <a:off x="7427913" y="3581400"/>
            <a:ext cx="431800" cy="128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14026" name="Text Box 17"/>
          <p:cNvSpPr txBox="1">
            <a:spLocks noChangeArrowheads="1"/>
          </p:cNvSpPr>
          <p:nvPr/>
        </p:nvSpPr>
        <p:spPr bwMode="auto">
          <a:xfrm>
            <a:off x="7940675" y="2857500"/>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1800">
                <a:solidFill>
                  <a:srgbClr val="000000"/>
                </a:solidFill>
                <a:ea typeface="ＭＳ Ｐゴシック" panose="020B0600070205080204" pitchFamily="50" charset="-128"/>
              </a:rPr>
              <a:t>咽頭</a:t>
            </a:r>
          </a:p>
        </p:txBody>
      </p:sp>
      <p:sp>
        <p:nvSpPr>
          <p:cNvPr id="214027" name="Text Box 18"/>
          <p:cNvSpPr txBox="1">
            <a:spLocks noChangeArrowheads="1"/>
          </p:cNvSpPr>
          <p:nvPr/>
        </p:nvSpPr>
        <p:spPr bwMode="auto">
          <a:xfrm>
            <a:off x="7931150" y="3357563"/>
            <a:ext cx="64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1800">
                <a:solidFill>
                  <a:srgbClr val="000000"/>
                </a:solidFill>
                <a:ea typeface="ＭＳ Ｐゴシック" panose="020B0600070205080204" pitchFamily="50" charset="-128"/>
              </a:rPr>
              <a:t>喉頭</a:t>
            </a:r>
          </a:p>
        </p:txBody>
      </p:sp>
      <p:sp>
        <p:nvSpPr>
          <p:cNvPr id="214028" name="Text Box 20"/>
          <p:cNvSpPr txBox="1">
            <a:spLocks noChangeArrowheads="1"/>
          </p:cNvSpPr>
          <p:nvPr/>
        </p:nvSpPr>
        <p:spPr bwMode="auto">
          <a:xfrm>
            <a:off x="7235825" y="3719513"/>
            <a:ext cx="184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800">
              <a:solidFill>
                <a:srgbClr val="000000"/>
              </a:solidFill>
              <a:ea typeface="ＭＳ Ｐゴシック" panose="020B0600070205080204" pitchFamily="50" charset="-128"/>
            </a:endParaRPr>
          </a:p>
        </p:txBody>
      </p:sp>
      <p:sp>
        <p:nvSpPr>
          <p:cNvPr id="214029" name="Text Box 21"/>
          <p:cNvSpPr txBox="1">
            <a:spLocks noChangeArrowheads="1"/>
          </p:cNvSpPr>
          <p:nvPr/>
        </p:nvSpPr>
        <p:spPr bwMode="auto">
          <a:xfrm>
            <a:off x="7502525" y="1606550"/>
            <a:ext cx="646113" cy="369888"/>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1800">
                <a:solidFill>
                  <a:srgbClr val="000000"/>
                </a:solidFill>
                <a:ea typeface="ＭＳ Ｐゴシック" panose="020B0600070205080204" pitchFamily="50" charset="-128"/>
              </a:rPr>
              <a:t>鼻腔</a:t>
            </a:r>
          </a:p>
        </p:txBody>
      </p:sp>
      <p:sp>
        <p:nvSpPr>
          <p:cNvPr id="14" name="テキスト ボックス 1"/>
          <p:cNvSpPr txBox="1">
            <a:spLocks noChangeArrowheads="1"/>
          </p:cNvSpPr>
          <p:nvPr/>
        </p:nvSpPr>
        <p:spPr bwMode="auto">
          <a:xfrm>
            <a:off x="8469540" y="6435873"/>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C37</a:t>
            </a:r>
            <a:endParaRPr lang="ja-JP" altLang="en-US" dirty="0"/>
          </a:p>
        </p:txBody>
      </p:sp>
    </p:spTree>
    <p:extLst>
      <p:ext uri="{BB962C8B-B14F-4D97-AF65-F5344CB8AC3E}">
        <p14:creationId xmlns:p14="http://schemas.microsoft.com/office/powerpoint/2010/main" val="21899061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テキスト ボックス 56"/>
          <p:cNvSpPr txBox="1">
            <a:spLocks noChangeArrowheads="1"/>
          </p:cNvSpPr>
          <p:nvPr/>
        </p:nvSpPr>
        <p:spPr bwMode="auto">
          <a:xfrm>
            <a:off x="395288" y="633413"/>
            <a:ext cx="8497887" cy="2419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90000"/>
              </a:lnSpc>
              <a:spcBef>
                <a:spcPct val="0"/>
              </a:spcBef>
              <a:buFontTx/>
              <a:buNone/>
            </a:pPr>
            <a:r>
              <a:rPr lang="ja-JP" altLang="en-US" sz="2400">
                <a:solidFill>
                  <a:srgbClr val="000000"/>
                </a:solidFill>
                <a:ea typeface="ＭＳ Ｐゴシック" panose="020B0600070205080204" pitchFamily="50" charset="-128"/>
              </a:rPr>
              <a:t>鼻腔、口腔とも、対象者それぞれについて、何ｃｍまで、吸チューブを挿入して良いか、確認と取り決めをしておく。</a:t>
            </a:r>
            <a:endParaRPr lang="en-US" altLang="ja-JP" sz="2400">
              <a:solidFill>
                <a:srgbClr val="000000"/>
              </a:solidFill>
              <a:ea typeface="ＭＳ Ｐゴシック" panose="020B0600070205080204" pitchFamily="50" charset="-128"/>
            </a:endParaRPr>
          </a:p>
          <a:p>
            <a:pPr>
              <a:lnSpc>
                <a:spcPct val="90000"/>
              </a:lnSpc>
              <a:spcBef>
                <a:spcPct val="0"/>
              </a:spcBef>
              <a:buFontTx/>
              <a:buNone/>
            </a:pPr>
            <a:r>
              <a:rPr lang="ja-JP" altLang="en-US" sz="2400">
                <a:solidFill>
                  <a:srgbClr val="000000"/>
                </a:solidFill>
                <a:ea typeface="ＭＳ Ｐゴシック" panose="020B0600070205080204" pitchFamily="50" charset="-128"/>
              </a:rPr>
              <a:t>　＜例＞　対象者　特別支援学校　Ａ君</a:t>
            </a:r>
            <a:endParaRPr lang="en-US" altLang="ja-JP" sz="2400">
              <a:solidFill>
                <a:srgbClr val="000000"/>
              </a:solidFill>
              <a:ea typeface="ＭＳ Ｐゴシック" panose="020B0600070205080204" pitchFamily="50" charset="-128"/>
            </a:endParaRPr>
          </a:p>
          <a:p>
            <a:pPr>
              <a:lnSpc>
                <a:spcPct val="90000"/>
              </a:lnSpc>
              <a:spcBef>
                <a:spcPct val="0"/>
              </a:spcBef>
              <a:buFontTx/>
              <a:buNone/>
            </a:pPr>
            <a:r>
              <a:rPr lang="ja-JP" altLang="en-US" sz="2400">
                <a:solidFill>
                  <a:srgbClr val="000000"/>
                </a:solidFill>
                <a:ea typeface="ＭＳ Ｐゴシック" panose="020B0600070205080204" pitchFamily="50" charset="-128"/>
              </a:rPr>
              <a:t>　　鼻からの吸引　　看護師が行う場合　　１４ｃｍ</a:t>
            </a:r>
            <a:endParaRPr lang="en-US" altLang="ja-JP" sz="2400">
              <a:solidFill>
                <a:srgbClr val="000000"/>
              </a:solidFill>
              <a:ea typeface="ＭＳ Ｐゴシック" panose="020B0600070205080204" pitchFamily="50" charset="-128"/>
            </a:endParaRPr>
          </a:p>
          <a:p>
            <a:pPr>
              <a:lnSpc>
                <a:spcPct val="90000"/>
              </a:lnSpc>
              <a:spcBef>
                <a:spcPct val="0"/>
              </a:spcBef>
              <a:buFontTx/>
              <a:buNone/>
            </a:pPr>
            <a:r>
              <a:rPr lang="ja-JP" altLang="en-US" sz="2400">
                <a:solidFill>
                  <a:srgbClr val="000000"/>
                </a:solidFill>
                <a:ea typeface="ＭＳ Ｐゴシック" panose="020B0600070205080204" pitchFamily="50" charset="-128"/>
              </a:rPr>
              <a:t>　　　　　　　　　　　　  教員が行う場合　　 　１０ｃｍ</a:t>
            </a:r>
            <a:endParaRPr lang="en-US" altLang="ja-JP" sz="2400">
              <a:solidFill>
                <a:srgbClr val="000000"/>
              </a:solidFill>
              <a:ea typeface="ＭＳ Ｐゴシック" panose="020B0600070205080204" pitchFamily="50" charset="-128"/>
            </a:endParaRPr>
          </a:p>
          <a:p>
            <a:pPr>
              <a:lnSpc>
                <a:spcPct val="90000"/>
              </a:lnSpc>
              <a:spcBef>
                <a:spcPct val="0"/>
              </a:spcBef>
              <a:buFontTx/>
              <a:buNone/>
            </a:pPr>
            <a:r>
              <a:rPr lang="ja-JP" altLang="en-US" sz="2400">
                <a:solidFill>
                  <a:srgbClr val="000000"/>
                </a:solidFill>
                <a:ea typeface="ＭＳ Ｐゴシック" panose="020B0600070205080204" pitchFamily="50" charset="-128"/>
              </a:rPr>
              <a:t>　　口からの吸引　　看護師が行う場合　　１０ｃｍ</a:t>
            </a:r>
            <a:endParaRPr lang="en-US" altLang="ja-JP" sz="2400">
              <a:solidFill>
                <a:srgbClr val="000000"/>
              </a:solidFill>
              <a:ea typeface="ＭＳ Ｐゴシック" panose="020B0600070205080204" pitchFamily="50" charset="-128"/>
            </a:endParaRPr>
          </a:p>
          <a:p>
            <a:pPr>
              <a:lnSpc>
                <a:spcPct val="90000"/>
              </a:lnSpc>
              <a:spcBef>
                <a:spcPct val="0"/>
              </a:spcBef>
              <a:buFontTx/>
              <a:buNone/>
            </a:pPr>
            <a:r>
              <a:rPr lang="ja-JP" altLang="en-US" sz="2400">
                <a:solidFill>
                  <a:srgbClr val="000000"/>
                </a:solidFill>
                <a:ea typeface="ＭＳ Ｐゴシック" panose="020B0600070205080204" pitchFamily="50" charset="-128"/>
              </a:rPr>
              <a:t>　　　　　　　　　　　　  教員が行う場合　　 　  ７ｃｍ</a:t>
            </a:r>
            <a:endParaRPr lang="en-US" altLang="ja-JP" sz="2400">
              <a:solidFill>
                <a:srgbClr val="000000"/>
              </a:solidFill>
              <a:ea typeface="ＭＳ Ｐゴシック" panose="020B0600070205080204" pitchFamily="50" charset="-128"/>
            </a:endParaRPr>
          </a:p>
        </p:txBody>
      </p:sp>
      <p:sp>
        <p:nvSpPr>
          <p:cNvPr id="217091" name="テキスト ボックス 2"/>
          <p:cNvSpPr txBox="1">
            <a:spLocks noChangeArrowheads="1"/>
          </p:cNvSpPr>
          <p:nvPr/>
        </p:nvSpPr>
        <p:spPr bwMode="auto">
          <a:xfrm>
            <a:off x="395288" y="58738"/>
            <a:ext cx="1866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手順８補足</a:t>
            </a:r>
          </a:p>
        </p:txBody>
      </p:sp>
      <p:sp>
        <p:nvSpPr>
          <p:cNvPr id="217092" name="テキスト ボックス 56"/>
          <p:cNvSpPr txBox="1">
            <a:spLocks noChangeArrowheads="1"/>
          </p:cNvSpPr>
          <p:nvPr/>
        </p:nvSpPr>
        <p:spPr bwMode="auto">
          <a:xfrm>
            <a:off x="395288" y="5013325"/>
            <a:ext cx="8497887" cy="142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90000"/>
              </a:lnSpc>
              <a:spcBef>
                <a:spcPct val="0"/>
              </a:spcBef>
              <a:buFontTx/>
              <a:buNone/>
            </a:pPr>
            <a:r>
              <a:rPr lang="ja-JP" altLang="en-US" sz="2400">
                <a:solidFill>
                  <a:srgbClr val="000000"/>
                </a:solidFill>
                <a:ea typeface="ＭＳ Ｐゴシック" panose="020B0600070205080204" pitchFamily="50" charset="-128"/>
              </a:rPr>
              <a:t>口からの吸引　</a:t>
            </a:r>
            <a:endParaRPr lang="en-US" altLang="ja-JP" sz="2400">
              <a:solidFill>
                <a:srgbClr val="000000"/>
              </a:solidFill>
              <a:ea typeface="ＭＳ Ｐゴシック" panose="020B0600070205080204" pitchFamily="50" charset="-128"/>
            </a:endParaRPr>
          </a:p>
          <a:p>
            <a:pPr>
              <a:lnSpc>
                <a:spcPct val="90000"/>
              </a:lnSpc>
              <a:spcBef>
                <a:spcPct val="0"/>
              </a:spcBef>
              <a:buFontTx/>
              <a:buNone/>
            </a:pPr>
            <a:r>
              <a:rPr lang="ja-JP" altLang="en-US" sz="2400">
                <a:solidFill>
                  <a:srgbClr val="000000"/>
                </a:solidFill>
                <a:ea typeface="ＭＳ Ｐゴシック" panose="020B0600070205080204" pitchFamily="50" charset="-128"/>
              </a:rPr>
              <a:t>・口蓋垂、咽頭後壁を、突付かないようにする</a:t>
            </a:r>
            <a:endParaRPr lang="en-US" altLang="ja-JP" sz="2400">
              <a:solidFill>
                <a:srgbClr val="000000"/>
              </a:solidFill>
              <a:ea typeface="ＭＳ Ｐゴシック" panose="020B0600070205080204" pitchFamily="50" charset="-128"/>
            </a:endParaRPr>
          </a:p>
          <a:p>
            <a:pPr>
              <a:lnSpc>
                <a:spcPct val="90000"/>
              </a:lnSpc>
              <a:spcBef>
                <a:spcPct val="0"/>
              </a:spcBef>
              <a:buFontTx/>
              <a:buNone/>
            </a:pPr>
            <a:r>
              <a:rPr lang="ja-JP" altLang="en-US" sz="2400">
                <a:solidFill>
                  <a:srgbClr val="000000"/>
                </a:solidFill>
                <a:ea typeface="ＭＳ Ｐゴシック" panose="020B0600070205080204" pitchFamily="50" charset="-128"/>
              </a:rPr>
              <a:t>・舌の上を這わせるように入れる、口角から側壁を這わせるよう</a:t>
            </a:r>
            <a:endParaRPr lang="en-US" altLang="ja-JP" sz="2400">
              <a:solidFill>
                <a:srgbClr val="000000"/>
              </a:solidFill>
              <a:ea typeface="ＭＳ Ｐゴシック" panose="020B0600070205080204" pitchFamily="50" charset="-128"/>
            </a:endParaRPr>
          </a:p>
          <a:p>
            <a:pPr>
              <a:lnSpc>
                <a:spcPct val="90000"/>
              </a:lnSpc>
              <a:spcBef>
                <a:spcPct val="0"/>
              </a:spcBef>
              <a:buFontTx/>
              <a:buNone/>
            </a:pPr>
            <a:r>
              <a:rPr lang="ja-JP" altLang="en-US" sz="2400">
                <a:solidFill>
                  <a:srgbClr val="000000"/>
                </a:solidFill>
                <a:ea typeface="ＭＳ Ｐゴシック" panose="020B0600070205080204" pitchFamily="50" charset="-128"/>
              </a:rPr>
              <a:t>　に入れると、吸引チューブによる刺激感が軽減できる　</a:t>
            </a:r>
            <a:endParaRPr lang="en-US" altLang="ja-JP" sz="2400">
              <a:solidFill>
                <a:srgbClr val="000000"/>
              </a:solidFill>
              <a:ea typeface="ＭＳ Ｐゴシック" panose="020B0600070205080204" pitchFamily="50" charset="-128"/>
            </a:endParaRPr>
          </a:p>
        </p:txBody>
      </p:sp>
      <p:sp>
        <p:nvSpPr>
          <p:cNvPr id="217093" name="テキスト ボックス 4"/>
          <p:cNvSpPr txBox="1">
            <a:spLocks noChangeArrowheads="1"/>
          </p:cNvSpPr>
          <p:nvPr/>
        </p:nvSpPr>
        <p:spPr bwMode="auto">
          <a:xfrm>
            <a:off x="395288" y="3141663"/>
            <a:ext cx="8497887" cy="1754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90000"/>
              </a:lnSpc>
              <a:spcBef>
                <a:spcPct val="0"/>
              </a:spcBef>
              <a:buFontTx/>
              <a:buNone/>
            </a:pPr>
            <a:r>
              <a:rPr lang="ja-JP" altLang="en-US" sz="2400" dirty="0">
                <a:solidFill>
                  <a:srgbClr val="000000"/>
                </a:solidFill>
                <a:ea typeface="ＭＳ Ｐゴシック" panose="020B0600070205080204" pitchFamily="50" charset="-128"/>
              </a:rPr>
              <a:t>鼻からの吸引</a:t>
            </a:r>
            <a:endParaRPr lang="en-US" altLang="ja-JP" sz="2400" dirty="0">
              <a:solidFill>
                <a:srgbClr val="000000"/>
              </a:solidFill>
              <a:ea typeface="ＭＳ Ｐゴシック" panose="020B0600070205080204" pitchFamily="50" charset="-128"/>
            </a:endParaRPr>
          </a:p>
          <a:p>
            <a:pPr>
              <a:lnSpc>
                <a:spcPct val="90000"/>
              </a:lnSpc>
              <a:spcBef>
                <a:spcPct val="0"/>
              </a:spcBef>
              <a:buFontTx/>
              <a:buNone/>
            </a:pPr>
            <a:r>
              <a:rPr lang="ja-JP" altLang="en-US" sz="2400" dirty="0">
                <a:solidFill>
                  <a:srgbClr val="FF0000"/>
                </a:solidFill>
                <a:ea typeface="ＭＳ Ｐゴシック" panose="020B0600070205080204" pitchFamily="50" charset="-128"/>
              </a:rPr>
              <a:t>・吸引チューブ挿入の初めから、チューブ接続部を折り曲げず、</a:t>
            </a:r>
            <a:endParaRPr lang="en-US" altLang="ja-JP" sz="2400" dirty="0">
              <a:solidFill>
                <a:srgbClr val="FF0000"/>
              </a:solidFill>
              <a:ea typeface="ＭＳ Ｐゴシック" panose="020B0600070205080204" pitchFamily="50" charset="-128"/>
            </a:endParaRPr>
          </a:p>
          <a:p>
            <a:pPr>
              <a:lnSpc>
                <a:spcPct val="90000"/>
              </a:lnSpc>
              <a:spcBef>
                <a:spcPct val="0"/>
              </a:spcBef>
              <a:buFontTx/>
              <a:buNone/>
            </a:pPr>
            <a:r>
              <a:rPr lang="ja-JP" altLang="en-US" sz="2400" dirty="0">
                <a:solidFill>
                  <a:srgbClr val="FF0000"/>
                </a:solidFill>
                <a:ea typeface="ＭＳ Ｐゴシック" panose="020B0600070205080204" pitchFamily="50" charset="-128"/>
              </a:rPr>
              <a:t>  吸引圧がかかるようにして挿入していく方法でも良い。この方が、</a:t>
            </a:r>
            <a:endParaRPr lang="en-US" altLang="ja-JP" sz="2400" dirty="0">
              <a:solidFill>
                <a:srgbClr val="FF0000"/>
              </a:solidFill>
              <a:ea typeface="ＭＳ Ｐゴシック" panose="020B0600070205080204" pitchFamily="50" charset="-128"/>
            </a:endParaRPr>
          </a:p>
          <a:p>
            <a:pPr>
              <a:lnSpc>
                <a:spcPct val="90000"/>
              </a:lnSpc>
              <a:spcBef>
                <a:spcPct val="0"/>
              </a:spcBef>
              <a:buFontTx/>
              <a:buNone/>
            </a:pPr>
            <a:r>
              <a:rPr lang="ja-JP" altLang="en-US" sz="2400" dirty="0">
                <a:solidFill>
                  <a:srgbClr val="FF0000"/>
                </a:solidFill>
                <a:ea typeface="ＭＳ Ｐゴシック" panose="020B0600070205080204" pitchFamily="50" charset="-128"/>
              </a:rPr>
              <a:t>  鼻腔内分泌物が吸引しやすい。咽頭の奥にある痰を吸引する目</a:t>
            </a:r>
            <a:endParaRPr lang="en-US" altLang="ja-JP" sz="2400" dirty="0">
              <a:solidFill>
                <a:srgbClr val="FF0000"/>
              </a:solidFill>
              <a:ea typeface="ＭＳ Ｐゴシック" panose="020B0600070205080204" pitchFamily="50" charset="-128"/>
            </a:endParaRPr>
          </a:p>
          <a:p>
            <a:pPr>
              <a:lnSpc>
                <a:spcPct val="90000"/>
              </a:lnSpc>
              <a:spcBef>
                <a:spcPct val="0"/>
              </a:spcBef>
              <a:buFontTx/>
              <a:buNone/>
            </a:pPr>
            <a:r>
              <a:rPr lang="ja-JP" altLang="en-US" sz="2400" dirty="0">
                <a:solidFill>
                  <a:srgbClr val="FF0000"/>
                </a:solidFill>
                <a:ea typeface="ＭＳ Ｐゴシック" panose="020B0600070205080204" pitchFamily="50" charset="-128"/>
              </a:rPr>
              <a:t>　的の時には、接続部を折り曲げて挿入する。</a:t>
            </a:r>
          </a:p>
        </p:txBody>
      </p:sp>
      <p:sp>
        <p:nvSpPr>
          <p:cNvPr id="6" name="テキスト ボックス 1"/>
          <p:cNvSpPr txBox="1">
            <a:spLocks noChangeArrowheads="1"/>
          </p:cNvSpPr>
          <p:nvPr/>
        </p:nvSpPr>
        <p:spPr bwMode="auto">
          <a:xfrm>
            <a:off x="8469540" y="6435873"/>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C38</a:t>
            </a:r>
            <a:endParaRPr lang="ja-JP" altLang="en-US" dirty="0"/>
          </a:p>
        </p:txBody>
      </p:sp>
    </p:spTree>
    <p:extLst>
      <p:ext uri="{BB962C8B-B14F-4D97-AF65-F5344CB8AC3E}">
        <p14:creationId xmlns:p14="http://schemas.microsoft.com/office/powerpoint/2010/main" val="42758511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
          <p:cNvSpPr>
            <a:spLocks noChangeArrowheads="1"/>
          </p:cNvSpPr>
          <p:nvPr/>
        </p:nvSpPr>
        <p:spPr bwMode="auto">
          <a:xfrm>
            <a:off x="0" y="58738"/>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FontTx/>
              <a:buNone/>
            </a:pPr>
            <a:r>
              <a:rPr lang="ja-JP" altLang="en-US" sz="2800" b="1">
                <a:solidFill>
                  <a:srgbClr val="000000"/>
                </a:solidFill>
                <a:ea typeface="ＭＳ ＰＲゴシック" pitchFamily="50" charset="-128"/>
              </a:rPr>
              <a:t>口鼻腔吸引の手順</a:t>
            </a:r>
          </a:p>
        </p:txBody>
      </p:sp>
      <p:sp>
        <p:nvSpPr>
          <p:cNvPr id="218115" name="Rectangle 11"/>
          <p:cNvSpPr>
            <a:spLocks noChangeArrowheads="1"/>
          </p:cNvSpPr>
          <p:nvPr/>
        </p:nvSpPr>
        <p:spPr bwMode="auto">
          <a:xfrm>
            <a:off x="179388" y="620713"/>
            <a:ext cx="8569325" cy="6076950"/>
          </a:xfrm>
          <a:prstGeom prst="rect">
            <a:avLst/>
          </a:prstGeom>
          <a:solidFill>
            <a:srgbClr val="F3FBF7"/>
          </a:solidFill>
          <a:ln w="9525">
            <a:solidFill>
              <a:schemeClr val="accent2"/>
            </a:solidFill>
            <a:miter lim="800000"/>
            <a:headEnd/>
            <a:tailEnd/>
          </a:ln>
        </p:spPr>
        <p:txBody>
          <a:bodyPr anchor="ct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90000"/>
              </a:lnSpc>
              <a:spcBef>
                <a:spcPct val="0"/>
              </a:spcBef>
              <a:buFontTx/>
              <a:buNone/>
            </a:pPr>
            <a:r>
              <a:rPr lang="ja-JP" altLang="en-US" b="1">
                <a:solidFill>
                  <a:srgbClr val="000000"/>
                </a:solidFill>
                <a:ea typeface="ＭＳ Ｐゴシック" panose="020B0600070205080204" pitchFamily="50" charset="-128"/>
              </a:rPr>
              <a:t>手順 ９</a:t>
            </a:r>
          </a:p>
          <a:p>
            <a:pPr>
              <a:lnSpc>
                <a:spcPct val="90000"/>
              </a:lnSpc>
              <a:spcBef>
                <a:spcPct val="0"/>
              </a:spcBef>
              <a:buFontTx/>
              <a:buNone/>
            </a:pPr>
            <a:r>
              <a:rPr lang="ja-JP" altLang="en-US" sz="2400">
                <a:solidFill>
                  <a:srgbClr val="000000"/>
                </a:solidFill>
                <a:ea typeface="ＭＳ Ｐゴシック" panose="020B0600070205080204" pitchFamily="50" charset="-128"/>
              </a:rPr>
              <a:t>チューブの先端が唾液や分泌物が</a:t>
            </a:r>
          </a:p>
          <a:p>
            <a:pPr>
              <a:lnSpc>
                <a:spcPct val="90000"/>
              </a:lnSpc>
              <a:spcBef>
                <a:spcPct val="0"/>
              </a:spcBef>
              <a:buFontTx/>
              <a:buNone/>
            </a:pPr>
            <a:r>
              <a:rPr lang="ja-JP" altLang="en-US" sz="2400">
                <a:solidFill>
                  <a:srgbClr val="000000"/>
                </a:solidFill>
                <a:ea typeface="ＭＳ Ｐゴシック" panose="020B0600070205080204" pitchFamily="50" charset="-128"/>
              </a:rPr>
              <a:t>貯留している部位に達したら、</a:t>
            </a:r>
          </a:p>
          <a:p>
            <a:pPr>
              <a:lnSpc>
                <a:spcPct val="90000"/>
              </a:lnSpc>
              <a:spcBef>
                <a:spcPct val="0"/>
              </a:spcBef>
              <a:buFontTx/>
              <a:buNone/>
            </a:pPr>
            <a:r>
              <a:rPr lang="ja-JP" altLang="en-US" sz="2400">
                <a:solidFill>
                  <a:srgbClr val="000000"/>
                </a:solidFill>
                <a:ea typeface="ＭＳ Ｐゴシック" panose="020B0600070205080204" pitchFamily="50" charset="-128"/>
              </a:rPr>
              <a:t>折り曲げていた部分を</a:t>
            </a:r>
            <a:r>
              <a:rPr lang="ja-JP" altLang="en-US" sz="2400" b="1" u="sng">
                <a:solidFill>
                  <a:srgbClr val="FF0000"/>
                </a:solidFill>
                <a:ea typeface="ＭＳ Ｐゴシック" panose="020B0600070205080204" pitchFamily="50" charset="-128"/>
              </a:rPr>
              <a:t>徐々に緩めて</a:t>
            </a:r>
            <a:endParaRPr lang="en-US" altLang="ja-JP" sz="2400" b="1" u="sng">
              <a:solidFill>
                <a:srgbClr val="FF0000"/>
              </a:solidFill>
              <a:ea typeface="ＭＳ Ｐゴシック" panose="020B0600070205080204" pitchFamily="50" charset="-128"/>
            </a:endParaRPr>
          </a:p>
          <a:p>
            <a:pPr>
              <a:lnSpc>
                <a:spcPct val="90000"/>
              </a:lnSpc>
              <a:spcBef>
                <a:spcPct val="0"/>
              </a:spcBef>
              <a:buFontTx/>
              <a:buNone/>
            </a:pPr>
            <a:r>
              <a:rPr lang="ja-JP" altLang="en-US" sz="2400">
                <a:solidFill>
                  <a:srgbClr val="000000"/>
                </a:solidFill>
                <a:ea typeface="ＭＳ Ｐゴシック" panose="020B0600070205080204" pitchFamily="50" charset="-128"/>
              </a:rPr>
              <a:t>吸引圧をかけ、チューブを回転させ</a:t>
            </a:r>
            <a:endParaRPr lang="en-US" altLang="ja-JP" sz="2400">
              <a:solidFill>
                <a:srgbClr val="000000"/>
              </a:solidFill>
              <a:ea typeface="ＭＳ Ｐゴシック" panose="020B0600070205080204" pitchFamily="50" charset="-128"/>
            </a:endParaRPr>
          </a:p>
          <a:p>
            <a:pPr>
              <a:lnSpc>
                <a:spcPct val="90000"/>
              </a:lnSpc>
              <a:spcBef>
                <a:spcPct val="0"/>
              </a:spcBef>
              <a:buFontTx/>
              <a:buNone/>
            </a:pPr>
            <a:r>
              <a:rPr lang="ja-JP" altLang="en-US" sz="2400">
                <a:solidFill>
                  <a:srgbClr val="000000"/>
                </a:solidFill>
                <a:ea typeface="ＭＳ Ｐゴシック" panose="020B0600070205080204" pitchFamily="50" charset="-128"/>
              </a:rPr>
              <a:t>吸引する</a:t>
            </a:r>
          </a:p>
          <a:p>
            <a:pPr>
              <a:lnSpc>
                <a:spcPct val="90000"/>
              </a:lnSpc>
              <a:spcBef>
                <a:spcPct val="0"/>
              </a:spcBef>
              <a:buFontTx/>
              <a:buNone/>
            </a:pPr>
            <a:endParaRPr lang="ja-JP" altLang="en-US" sz="2400">
              <a:solidFill>
                <a:srgbClr val="000000"/>
              </a:solidFill>
              <a:ea typeface="ＭＳ Ｐゴシック" panose="020B0600070205080204" pitchFamily="50" charset="-128"/>
            </a:endParaRPr>
          </a:p>
          <a:p>
            <a:pPr>
              <a:lnSpc>
                <a:spcPct val="90000"/>
              </a:lnSpc>
              <a:spcBef>
                <a:spcPct val="0"/>
              </a:spcBef>
              <a:buFontTx/>
              <a:buNone/>
            </a:pPr>
            <a:r>
              <a:rPr lang="ja-JP" altLang="en-US" b="1">
                <a:solidFill>
                  <a:srgbClr val="000000"/>
                </a:solidFill>
                <a:ea typeface="ＭＳ Ｐゴシック" panose="020B0600070205080204" pitchFamily="50" charset="-128"/>
              </a:rPr>
              <a:t>留意点</a:t>
            </a:r>
          </a:p>
          <a:p>
            <a:pPr>
              <a:lnSpc>
                <a:spcPct val="90000"/>
              </a:lnSpc>
              <a:spcBef>
                <a:spcPct val="0"/>
              </a:spcBef>
              <a:buFontTx/>
              <a:buNone/>
            </a:pPr>
            <a:r>
              <a:rPr lang="ja-JP" altLang="en-US" sz="2400">
                <a:solidFill>
                  <a:srgbClr val="000000"/>
                </a:solidFill>
                <a:ea typeface="ＭＳ Ｐゴシック" panose="020B0600070205080204" pitchFamily="50" charset="-128"/>
              </a:rPr>
              <a:t>カテーテルは突くように出し入れせず、</a:t>
            </a:r>
          </a:p>
          <a:p>
            <a:pPr>
              <a:lnSpc>
                <a:spcPct val="90000"/>
              </a:lnSpc>
              <a:spcBef>
                <a:spcPct val="0"/>
              </a:spcBef>
              <a:buFontTx/>
              <a:buNone/>
            </a:pPr>
            <a:r>
              <a:rPr lang="ja-JP" altLang="en-US" sz="2400">
                <a:solidFill>
                  <a:srgbClr val="000000"/>
                </a:solidFill>
                <a:ea typeface="ＭＳ Ｐゴシック" panose="020B0600070205080204" pitchFamily="50" charset="-128"/>
              </a:rPr>
              <a:t>回転させながら引き抜き吸引する</a:t>
            </a:r>
          </a:p>
          <a:p>
            <a:pPr>
              <a:lnSpc>
                <a:spcPct val="90000"/>
              </a:lnSpc>
              <a:spcBef>
                <a:spcPct val="0"/>
              </a:spcBef>
              <a:buFontTx/>
              <a:buNone/>
            </a:pPr>
            <a:r>
              <a:rPr lang="ja-JP" altLang="en-US" sz="2400">
                <a:solidFill>
                  <a:srgbClr val="000000"/>
                </a:solidFill>
                <a:ea typeface="ＭＳ Ｐゴシック" panose="020B0600070205080204" pitchFamily="50" charset="-128"/>
              </a:rPr>
              <a:t>吸引は速やかに行い、</a:t>
            </a:r>
            <a:r>
              <a:rPr lang="ja-JP" altLang="en-US" sz="2400" b="1" u="sng">
                <a:solidFill>
                  <a:srgbClr val="FF0000"/>
                </a:solidFill>
                <a:ea typeface="ＭＳ Ｐゴシック" panose="020B0600070205080204" pitchFamily="50" charset="-128"/>
              </a:rPr>
              <a:t>５～１０秒以内</a:t>
            </a:r>
            <a:r>
              <a:rPr lang="ja-JP" altLang="en-US" sz="2400">
                <a:solidFill>
                  <a:srgbClr val="000000"/>
                </a:solidFill>
                <a:ea typeface="ＭＳ Ｐゴシック" panose="020B0600070205080204" pitchFamily="50" charset="-128"/>
              </a:rPr>
              <a:t>にする</a:t>
            </a:r>
          </a:p>
          <a:p>
            <a:pPr>
              <a:lnSpc>
                <a:spcPct val="90000"/>
              </a:lnSpc>
              <a:spcBef>
                <a:spcPct val="0"/>
              </a:spcBef>
              <a:buFontTx/>
              <a:buNone/>
            </a:pPr>
            <a:endParaRPr lang="ja-JP" altLang="en-US" sz="2400">
              <a:solidFill>
                <a:srgbClr val="000000"/>
              </a:solidFill>
              <a:ea typeface="ＭＳ Ｐゴシック" panose="020B0600070205080204" pitchFamily="50" charset="-128"/>
            </a:endParaRPr>
          </a:p>
          <a:p>
            <a:pPr>
              <a:lnSpc>
                <a:spcPct val="90000"/>
              </a:lnSpc>
              <a:spcBef>
                <a:spcPct val="0"/>
              </a:spcBef>
              <a:buFontTx/>
              <a:buNone/>
            </a:pPr>
            <a:r>
              <a:rPr lang="ja-JP" altLang="en-US" b="1">
                <a:solidFill>
                  <a:srgbClr val="000000"/>
                </a:solidFill>
                <a:ea typeface="ＭＳ Ｐゴシック" panose="020B0600070205080204" pitchFamily="50" charset="-128"/>
              </a:rPr>
              <a:t>根拠</a:t>
            </a:r>
          </a:p>
          <a:p>
            <a:pPr>
              <a:lnSpc>
                <a:spcPct val="90000"/>
              </a:lnSpc>
              <a:spcBef>
                <a:spcPct val="0"/>
              </a:spcBef>
              <a:buFontTx/>
              <a:buNone/>
            </a:pPr>
            <a:r>
              <a:rPr lang="ja-JP" altLang="en-US" sz="2400" u="sng">
                <a:solidFill>
                  <a:srgbClr val="FF0000"/>
                </a:solidFill>
                <a:ea typeface="ＭＳ Ｐゴシック" panose="020B0600070205080204" pitchFamily="50" charset="-128"/>
              </a:rPr>
              <a:t>折り曲げを急に解除して圧をかけると、瞬間的に高い圧がかかり</a:t>
            </a:r>
            <a:endParaRPr lang="en-US" altLang="ja-JP" sz="2400" u="sng">
              <a:solidFill>
                <a:srgbClr val="FF0000"/>
              </a:solidFill>
              <a:ea typeface="ＭＳ Ｐゴシック" panose="020B0600070205080204" pitchFamily="50" charset="-128"/>
            </a:endParaRPr>
          </a:p>
          <a:p>
            <a:pPr>
              <a:lnSpc>
                <a:spcPct val="90000"/>
              </a:lnSpc>
              <a:spcBef>
                <a:spcPct val="0"/>
              </a:spcBef>
              <a:buFontTx/>
              <a:buNone/>
            </a:pPr>
            <a:r>
              <a:rPr lang="ja-JP" altLang="en-US" sz="2400" u="sng">
                <a:solidFill>
                  <a:srgbClr val="FF0000"/>
                </a:solidFill>
                <a:ea typeface="ＭＳ Ｐゴシック" panose="020B0600070205080204" pitchFamily="50" charset="-128"/>
              </a:rPr>
              <a:t>粘膜を損傷する可能性が高くなる</a:t>
            </a:r>
            <a:r>
              <a:rPr lang="ja-JP" altLang="en-US" sz="2400">
                <a:solidFill>
                  <a:srgbClr val="FF0000"/>
                </a:solidFill>
                <a:ea typeface="ＭＳ Ｐゴシック" panose="020B0600070205080204" pitchFamily="50" charset="-128"/>
              </a:rPr>
              <a:t>ため</a:t>
            </a:r>
            <a:endParaRPr lang="en-US" altLang="ja-JP" sz="2400">
              <a:solidFill>
                <a:srgbClr val="FF0000"/>
              </a:solidFill>
              <a:ea typeface="ＭＳ Ｐゴシック" panose="020B0600070205080204" pitchFamily="50" charset="-128"/>
            </a:endParaRPr>
          </a:p>
          <a:p>
            <a:pPr>
              <a:lnSpc>
                <a:spcPct val="90000"/>
              </a:lnSpc>
              <a:spcBef>
                <a:spcPct val="0"/>
              </a:spcBef>
              <a:buFontTx/>
              <a:buNone/>
            </a:pPr>
            <a:r>
              <a:rPr lang="ja-JP" altLang="en-US" sz="2400">
                <a:solidFill>
                  <a:srgbClr val="000000"/>
                </a:solidFill>
                <a:ea typeface="ＭＳ Ｐゴシック" panose="020B0600070205080204" pitchFamily="50" charset="-128"/>
              </a:rPr>
              <a:t>粘膜の特定の部分に負担がかからず効率良く吸引するため</a:t>
            </a:r>
          </a:p>
          <a:p>
            <a:pPr>
              <a:lnSpc>
                <a:spcPct val="90000"/>
              </a:lnSpc>
              <a:spcBef>
                <a:spcPct val="0"/>
              </a:spcBef>
              <a:buFontTx/>
              <a:buNone/>
            </a:pPr>
            <a:r>
              <a:rPr lang="ja-JP" altLang="en-US" sz="2400">
                <a:solidFill>
                  <a:srgbClr val="000000"/>
                </a:solidFill>
                <a:ea typeface="ＭＳ Ｐゴシック" panose="020B0600070205080204" pitchFamily="50" charset="-128"/>
              </a:rPr>
              <a:t>吸引時間が長すぎることによる負担を避けるため</a:t>
            </a:r>
          </a:p>
        </p:txBody>
      </p:sp>
      <p:pic>
        <p:nvPicPr>
          <p:cNvPr id="218116" name="図 5" descr="再修正吸引説明図.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412875"/>
            <a:ext cx="3706813" cy="2281238"/>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218117" name="テキスト ボックス 6"/>
          <p:cNvSpPr txBox="1">
            <a:spLocks noChangeArrowheads="1"/>
          </p:cNvSpPr>
          <p:nvPr/>
        </p:nvSpPr>
        <p:spPr bwMode="auto">
          <a:xfrm>
            <a:off x="5480050" y="1441450"/>
            <a:ext cx="3140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b="1">
                <a:solidFill>
                  <a:srgbClr val="000000"/>
                </a:solidFill>
                <a:ea typeface="ＭＳ Ｐゴシック" panose="020B0600070205080204" pitchFamily="50" charset="-128"/>
              </a:rPr>
              <a:t>カテーテルの回転方法</a:t>
            </a:r>
          </a:p>
        </p:txBody>
      </p:sp>
      <p:sp>
        <p:nvSpPr>
          <p:cNvPr id="6" name="テキスト ボックス 1"/>
          <p:cNvSpPr txBox="1">
            <a:spLocks noChangeArrowheads="1"/>
          </p:cNvSpPr>
          <p:nvPr/>
        </p:nvSpPr>
        <p:spPr bwMode="auto">
          <a:xfrm>
            <a:off x="8469540" y="6435873"/>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C39</a:t>
            </a:r>
            <a:endParaRPr lang="ja-JP" altLang="en-US" dirty="0"/>
          </a:p>
        </p:txBody>
      </p:sp>
    </p:spTree>
    <p:extLst>
      <p:ext uri="{BB962C8B-B14F-4D97-AF65-F5344CB8AC3E}">
        <p14:creationId xmlns:p14="http://schemas.microsoft.com/office/powerpoint/2010/main" val="39089563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6"/>
          <p:cNvSpPr>
            <a:spLocks noChangeArrowheads="1"/>
          </p:cNvSpPr>
          <p:nvPr/>
        </p:nvSpPr>
        <p:spPr bwMode="auto">
          <a:xfrm>
            <a:off x="179388" y="106363"/>
            <a:ext cx="8899525" cy="3109912"/>
          </a:xfrm>
          <a:prstGeom prst="rect">
            <a:avLst/>
          </a:prstGeom>
          <a:solidFill>
            <a:srgbClr val="E7FFF9"/>
          </a:solidFill>
          <a:ln w="9525">
            <a:solidFill>
              <a:schemeClr val="accent2"/>
            </a:solidFill>
            <a:miter lim="800000"/>
            <a:headEnd/>
            <a:tailEnd/>
          </a:ln>
        </p:spPr>
        <p:txBody>
          <a:bodyPr wrap="none" anchor="ct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手順１０</a:t>
            </a:r>
          </a:p>
          <a:p>
            <a:pPr>
              <a:spcBef>
                <a:spcPct val="0"/>
              </a:spcBef>
              <a:buFontTx/>
              <a:buNone/>
            </a:pPr>
            <a:r>
              <a:rPr lang="ja-JP" altLang="en-US" sz="2800">
                <a:solidFill>
                  <a:srgbClr val="000000"/>
                </a:solidFill>
                <a:ea typeface="ＭＳ Ｐゴシック" panose="020B0600070205080204" pitchFamily="50" charset="-128"/>
              </a:rPr>
              <a:t>・吸引物が、</a:t>
            </a:r>
            <a:r>
              <a:rPr lang="ja-JP" altLang="en-US" sz="2800" u="sng">
                <a:solidFill>
                  <a:srgbClr val="CC0000"/>
                </a:solidFill>
                <a:ea typeface="ＭＳ Ｐゴシック" panose="020B0600070205080204" pitchFamily="50" charset="-128"/>
              </a:rPr>
              <a:t>どの深さで最も引けるか</a:t>
            </a:r>
            <a:r>
              <a:rPr lang="ja-JP" altLang="en-US" sz="2800">
                <a:solidFill>
                  <a:srgbClr val="000000"/>
                </a:solidFill>
                <a:ea typeface="ＭＳ Ｐゴシック" panose="020B0600070205080204" pitchFamily="50" charset="-128"/>
              </a:rPr>
              <a:t>（とくに鼻吸引の時）</a:t>
            </a:r>
          </a:p>
          <a:p>
            <a:pPr>
              <a:spcBef>
                <a:spcPct val="0"/>
              </a:spcBef>
              <a:buFontTx/>
              <a:buNone/>
            </a:pPr>
            <a:r>
              <a:rPr lang="ja-JP" altLang="en-US" sz="2800">
                <a:solidFill>
                  <a:srgbClr val="000000"/>
                </a:solidFill>
                <a:ea typeface="ＭＳ Ｐゴシック" panose="020B0600070205080204" pitchFamily="50" charset="-128"/>
              </a:rPr>
              <a:t>・吸引物の量や性状（色・硬さ等）　　　を確認する</a:t>
            </a:r>
          </a:p>
          <a:p>
            <a:pPr>
              <a:spcBef>
                <a:spcPct val="0"/>
              </a:spcBef>
              <a:buFontTx/>
              <a:buNone/>
            </a:pPr>
            <a:r>
              <a:rPr lang="ja-JP" altLang="en-US" sz="2800">
                <a:solidFill>
                  <a:srgbClr val="000000"/>
                </a:solidFill>
                <a:ea typeface="ＭＳ Ｐゴシック" panose="020B0600070205080204" pitchFamily="50" charset="-128"/>
              </a:rPr>
              <a:t>留意点・根拠</a:t>
            </a:r>
          </a:p>
          <a:p>
            <a:pPr>
              <a:spcBef>
                <a:spcPct val="0"/>
              </a:spcBef>
              <a:buFontTx/>
              <a:buNone/>
            </a:pPr>
            <a:r>
              <a:rPr lang="ja-JP" altLang="en-US" sz="2800">
                <a:solidFill>
                  <a:srgbClr val="000000"/>
                </a:solidFill>
                <a:ea typeface="ＭＳ Ｐゴシック" panose="020B0600070205080204" pitchFamily="50" charset="-128"/>
              </a:rPr>
              <a:t>・どの深さで最も引けるかと、分泌物の性状によって、問題</a:t>
            </a:r>
          </a:p>
          <a:p>
            <a:pPr>
              <a:spcBef>
                <a:spcPct val="0"/>
              </a:spcBef>
              <a:buFontTx/>
              <a:buNone/>
            </a:pPr>
            <a:r>
              <a:rPr lang="ja-JP" altLang="en-US" sz="2800">
                <a:solidFill>
                  <a:srgbClr val="000000"/>
                </a:solidFill>
                <a:ea typeface="ＭＳ Ｐゴシック" panose="020B0600070205080204" pitchFamily="50" charset="-128"/>
              </a:rPr>
              <a:t>　（副鼻腔炎など）が把握しやすい</a:t>
            </a:r>
          </a:p>
          <a:p>
            <a:pPr>
              <a:spcBef>
                <a:spcPct val="0"/>
              </a:spcBef>
              <a:buFontTx/>
              <a:buNone/>
            </a:pPr>
            <a:r>
              <a:rPr lang="ja-JP" altLang="en-US" sz="2800">
                <a:solidFill>
                  <a:srgbClr val="000000"/>
                </a:solidFill>
                <a:ea typeface="ＭＳ Ｐゴシック" panose="020B0600070205080204" pitchFamily="50" charset="-128"/>
              </a:rPr>
              <a:t>・鼻から出血が見られた時は、必ず、報告</a:t>
            </a:r>
            <a:r>
              <a:rPr lang="en-US" altLang="ja-JP" sz="2800">
                <a:solidFill>
                  <a:srgbClr val="000000"/>
                </a:solidFill>
                <a:ea typeface="ＭＳ Ｐゴシック" panose="020B0600070205080204" pitchFamily="50" charset="-128"/>
              </a:rPr>
              <a:t>､</a:t>
            </a:r>
            <a:r>
              <a:rPr lang="ja-JP" altLang="en-US" sz="2800">
                <a:solidFill>
                  <a:srgbClr val="000000"/>
                </a:solidFill>
                <a:ea typeface="ＭＳ Ｐゴシック" panose="020B0600070205080204" pitchFamily="50" charset="-128"/>
              </a:rPr>
              <a:t>記録</a:t>
            </a:r>
            <a:r>
              <a:rPr lang="en-US" altLang="ja-JP" sz="2800">
                <a:solidFill>
                  <a:srgbClr val="000000"/>
                </a:solidFill>
                <a:ea typeface="ＭＳ Ｐゴシック" panose="020B0600070205080204" pitchFamily="50" charset="-128"/>
              </a:rPr>
              <a:t>､</a:t>
            </a:r>
            <a:r>
              <a:rPr lang="ja-JP" altLang="en-US" sz="2800">
                <a:solidFill>
                  <a:srgbClr val="000000"/>
                </a:solidFill>
                <a:ea typeface="ＭＳ Ｐゴシック" panose="020B0600070205080204" pitchFamily="50" charset="-128"/>
              </a:rPr>
              <a:t>検討する</a:t>
            </a:r>
            <a:endParaRPr kumimoji="0" lang="en-US" altLang="ja-JP" sz="2800">
              <a:solidFill>
                <a:srgbClr val="000000"/>
              </a:solidFill>
              <a:ea typeface="ＭＳ Ｐゴシック" panose="020B0600070205080204" pitchFamily="50" charset="-128"/>
            </a:endParaRPr>
          </a:p>
        </p:txBody>
      </p:sp>
      <p:sp>
        <p:nvSpPr>
          <p:cNvPr id="220163" name="Rectangle 7"/>
          <p:cNvSpPr>
            <a:spLocks noChangeArrowheads="1"/>
          </p:cNvSpPr>
          <p:nvPr/>
        </p:nvSpPr>
        <p:spPr bwMode="auto">
          <a:xfrm>
            <a:off x="179388" y="3630613"/>
            <a:ext cx="8729662" cy="2676525"/>
          </a:xfrm>
          <a:prstGeom prst="rect">
            <a:avLst/>
          </a:prstGeom>
          <a:solidFill>
            <a:srgbClr val="E7FFF9"/>
          </a:solidFill>
          <a:ln w="9525">
            <a:solidFill>
              <a:schemeClr val="accent2"/>
            </a:solidFill>
            <a:miter lim="800000"/>
            <a:headEnd/>
            <a:tailEnd/>
          </a:ln>
        </p:spPr>
        <p:txBody>
          <a:bodyPr wrap="none" anchor="ct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手順１１</a:t>
            </a:r>
          </a:p>
          <a:p>
            <a:pPr>
              <a:spcBef>
                <a:spcPct val="0"/>
              </a:spcBef>
              <a:buFontTx/>
              <a:buNone/>
            </a:pPr>
            <a:r>
              <a:rPr lang="ja-JP" altLang="en-US" sz="2800">
                <a:solidFill>
                  <a:srgbClr val="000000"/>
                </a:solidFill>
                <a:ea typeface="ＭＳ Ｐゴシック" panose="020B0600070205080204" pitchFamily="50" charset="-128"/>
              </a:rPr>
              <a:t>分泌物が減少したか確認し、吸引を再度行うか判断する</a:t>
            </a:r>
          </a:p>
          <a:p>
            <a:pPr>
              <a:spcBef>
                <a:spcPct val="0"/>
              </a:spcBef>
              <a:buFontTx/>
              <a:buNone/>
            </a:pPr>
            <a:r>
              <a:rPr lang="ja-JP" altLang="en-US" sz="2800">
                <a:solidFill>
                  <a:srgbClr val="000000"/>
                </a:solidFill>
                <a:ea typeface="ＭＳ Ｐゴシック" panose="020B0600070205080204" pitchFamily="50" charset="-128"/>
              </a:rPr>
              <a:t>留意点</a:t>
            </a:r>
          </a:p>
          <a:p>
            <a:pPr>
              <a:spcBef>
                <a:spcPct val="0"/>
              </a:spcBef>
              <a:buFontTx/>
              <a:buNone/>
            </a:pPr>
            <a:r>
              <a:rPr lang="ja-JP" altLang="en-US" sz="2800">
                <a:solidFill>
                  <a:srgbClr val="000000"/>
                </a:solidFill>
                <a:ea typeface="ＭＳ Ｐゴシック" panose="020B0600070205080204" pitchFamily="50" charset="-128"/>
              </a:rPr>
              <a:t>痰がらみの喘鳴音を聞いての確認（吸引器の音が大きい</a:t>
            </a:r>
          </a:p>
          <a:p>
            <a:pPr>
              <a:spcBef>
                <a:spcPct val="0"/>
              </a:spcBef>
              <a:buFontTx/>
              <a:buNone/>
            </a:pPr>
            <a:r>
              <a:rPr lang="ja-JP" altLang="en-US" sz="2800">
                <a:solidFill>
                  <a:srgbClr val="000000"/>
                </a:solidFill>
                <a:ea typeface="ＭＳ Ｐゴシック" panose="020B0600070205080204" pitchFamily="50" charset="-128"/>
              </a:rPr>
              <a:t>時は吸引器を止めて）、または</a:t>
            </a:r>
          </a:p>
          <a:p>
            <a:pPr>
              <a:spcBef>
                <a:spcPct val="0"/>
              </a:spcBef>
              <a:buFontTx/>
              <a:buNone/>
            </a:pPr>
            <a:r>
              <a:rPr lang="ja-JP" altLang="en-US" sz="2800">
                <a:solidFill>
                  <a:srgbClr val="000000"/>
                </a:solidFill>
                <a:ea typeface="ＭＳ Ｐゴシック" panose="020B0600070205080204" pitchFamily="50" charset="-128"/>
              </a:rPr>
              <a:t>上胸部に掌をあてて痰がらみの喘鳴による振動を確認</a:t>
            </a:r>
          </a:p>
        </p:txBody>
      </p:sp>
      <p:sp>
        <p:nvSpPr>
          <p:cNvPr id="5" name="テキスト ボックス 1"/>
          <p:cNvSpPr txBox="1">
            <a:spLocks noChangeArrowheads="1"/>
          </p:cNvSpPr>
          <p:nvPr/>
        </p:nvSpPr>
        <p:spPr bwMode="auto">
          <a:xfrm>
            <a:off x="8469540" y="6435873"/>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C40</a:t>
            </a:r>
            <a:endParaRPr lang="ja-JP" altLang="en-US" dirty="0"/>
          </a:p>
        </p:txBody>
      </p:sp>
    </p:spTree>
    <p:extLst>
      <p:ext uri="{BB962C8B-B14F-4D97-AF65-F5344CB8AC3E}">
        <p14:creationId xmlns:p14="http://schemas.microsoft.com/office/powerpoint/2010/main" val="1621083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8"/>
          <p:cNvSpPr>
            <a:spLocks noChangeArrowheads="1"/>
          </p:cNvSpPr>
          <p:nvPr/>
        </p:nvSpPr>
        <p:spPr bwMode="auto">
          <a:xfrm>
            <a:off x="323850" y="457200"/>
            <a:ext cx="8569325" cy="5994400"/>
          </a:xfrm>
          <a:prstGeom prst="rect">
            <a:avLst/>
          </a:prstGeom>
          <a:solidFill>
            <a:srgbClr val="E7FFF9"/>
          </a:solidFill>
          <a:ln w="9525">
            <a:solidFill>
              <a:schemeClr val="accent2"/>
            </a:solidFill>
            <a:miter lim="800000"/>
            <a:headEnd/>
            <a:tailEnd/>
          </a:ln>
        </p:spPr>
        <p:txBody>
          <a:bodyPr anchor="ct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手順１２</a:t>
            </a:r>
          </a:p>
          <a:p>
            <a:pPr>
              <a:spcBef>
                <a:spcPct val="0"/>
              </a:spcBef>
              <a:buFontTx/>
              <a:buNone/>
            </a:pPr>
            <a:r>
              <a:rPr lang="ja-JP" altLang="en-US" sz="2800">
                <a:solidFill>
                  <a:srgbClr val="000000"/>
                </a:solidFill>
                <a:ea typeface="ＭＳ Ｐゴシック" panose="020B0600070205080204" pitchFamily="50" charset="-128"/>
              </a:rPr>
              <a:t>吸引終了時には、アルコール綿で吸引チューブを中央部から先端の方向へ拭く</a:t>
            </a:r>
          </a:p>
          <a:p>
            <a:pPr>
              <a:spcBef>
                <a:spcPct val="0"/>
              </a:spcBef>
              <a:buFontTx/>
              <a:buNone/>
            </a:pPr>
            <a:r>
              <a:rPr lang="ja-JP" altLang="en-US" sz="2800">
                <a:solidFill>
                  <a:srgbClr val="000000"/>
                </a:solidFill>
                <a:ea typeface="ＭＳ Ｐゴシック" panose="020B0600070205080204" pitchFamily="50" charset="-128"/>
              </a:rPr>
              <a:t>チューブ先端で</a:t>
            </a:r>
          </a:p>
          <a:p>
            <a:pPr>
              <a:spcBef>
                <a:spcPct val="0"/>
              </a:spcBef>
              <a:buFontTx/>
              <a:buNone/>
            </a:pPr>
            <a:r>
              <a:rPr lang="ja-JP" altLang="en-US" sz="2800">
                <a:solidFill>
                  <a:srgbClr val="000000"/>
                </a:solidFill>
                <a:ea typeface="ＭＳ Ｐゴシック" panose="020B0600070205080204" pitchFamily="50" charset="-128"/>
              </a:rPr>
              <a:t>その後、水道水を吸引して通す</a:t>
            </a:r>
          </a:p>
          <a:p>
            <a:pPr>
              <a:spcBef>
                <a:spcPct val="0"/>
              </a:spcBef>
              <a:buFontTx/>
              <a:buNone/>
            </a:pPr>
            <a:endParaRPr lang="ja-JP" altLang="en-US" sz="2800">
              <a:solidFill>
                <a:srgbClr val="000000"/>
              </a:solidFill>
              <a:ea typeface="ＭＳ Ｐゴシック" panose="020B0600070205080204" pitchFamily="50" charset="-128"/>
            </a:endParaRPr>
          </a:p>
          <a:p>
            <a:pPr>
              <a:spcBef>
                <a:spcPct val="0"/>
              </a:spcBef>
              <a:buFontTx/>
              <a:buNone/>
            </a:pPr>
            <a:r>
              <a:rPr lang="ja-JP" altLang="en-US" sz="2800">
                <a:solidFill>
                  <a:srgbClr val="000000"/>
                </a:solidFill>
                <a:ea typeface="ＭＳ Ｐゴシック" panose="020B0600070205080204" pitchFamily="50" charset="-128"/>
              </a:rPr>
              <a:t>留意点</a:t>
            </a:r>
          </a:p>
          <a:p>
            <a:pPr>
              <a:lnSpc>
                <a:spcPct val="90000"/>
              </a:lnSpc>
              <a:spcBef>
                <a:spcPct val="0"/>
              </a:spcBef>
              <a:buFontTx/>
              <a:buNone/>
            </a:pPr>
            <a:r>
              <a:rPr lang="ja-JP" altLang="en-US" sz="2800">
                <a:solidFill>
                  <a:srgbClr val="000000"/>
                </a:solidFill>
                <a:ea typeface="ＭＳ Ｐゴシック" panose="020B0600070205080204" pitchFamily="50" charset="-128"/>
              </a:rPr>
              <a:t>アルコール綿で拭くのは、</a:t>
            </a:r>
            <a:r>
              <a:rPr lang="ja-JP" altLang="en-US" sz="2800">
                <a:solidFill>
                  <a:srgbClr val="FF0000"/>
                </a:solidFill>
                <a:ea typeface="ＭＳ Ｐゴシック" panose="020B0600070205080204" pitchFamily="50" charset="-128"/>
              </a:rPr>
              <a:t>挿入した長さ＋２</a:t>
            </a:r>
            <a:r>
              <a:rPr lang="en-US" altLang="ja-JP" sz="2800">
                <a:solidFill>
                  <a:srgbClr val="FF0000"/>
                </a:solidFill>
                <a:ea typeface="ＭＳ Ｐゴシック" panose="020B0600070205080204" pitchFamily="50" charset="-128"/>
              </a:rPr>
              <a:t>cm</a:t>
            </a:r>
            <a:r>
              <a:rPr lang="ja-JP" altLang="en-US" sz="2800">
                <a:solidFill>
                  <a:srgbClr val="FF0000"/>
                </a:solidFill>
                <a:ea typeface="ＭＳ Ｐゴシック" panose="020B0600070205080204" pitchFamily="50" charset="-128"/>
              </a:rPr>
              <a:t>以上からチューブ先端まで</a:t>
            </a:r>
            <a:endParaRPr lang="ja-JP" altLang="en-US" sz="2800">
              <a:solidFill>
                <a:srgbClr val="000000"/>
              </a:solidFill>
              <a:ea typeface="ＭＳ Ｐゴシック" panose="020B0600070205080204" pitchFamily="50" charset="-128"/>
            </a:endParaRPr>
          </a:p>
          <a:p>
            <a:pPr>
              <a:spcBef>
                <a:spcPct val="0"/>
              </a:spcBef>
              <a:buFontTx/>
              <a:buNone/>
            </a:pPr>
            <a:endParaRPr lang="ja-JP" altLang="en-US" sz="2800">
              <a:solidFill>
                <a:srgbClr val="000000"/>
              </a:solidFill>
              <a:ea typeface="ＭＳ Ｐゴシック" panose="020B0600070205080204" pitchFamily="50" charset="-128"/>
            </a:endParaRPr>
          </a:p>
          <a:p>
            <a:pPr>
              <a:spcBef>
                <a:spcPct val="0"/>
              </a:spcBef>
              <a:buFontTx/>
              <a:buNone/>
            </a:pPr>
            <a:r>
              <a:rPr lang="ja-JP" altLang="en-US" sz="2800">
                <a:solidFill>
                  <a:srgbClr val="000000"/>
                </a:solidFill>
                <a:ea typeface="ＭＳ Ｐゴシック" panose="020B0600070205080204" pitchFamily="50" charset="-128"/>
              </a:rPr>
              <a:t>根拠</a:t>
            </a:r>
          </a:p>
          <a:p>
            <a:pPr>
              <a:spcBef>
                <a:spcPct val="0"/>
              </a:spcBef>
              <a:buFontTx/>
              <a:buNone/>
            </a:pPr>
            <a:r>
              <a:rPr lang="ja-JP" altLang="en-US" sz="2800">
                <a:solidFill>
                  <a:srgbClr val="000000"/>
                </a:solidFill>
                <a:ea typeface="ＭＳ Ｐゴシック" panose="020B0600070205080204" pitchFamily="50" charset="-128"/>
              </a:rPr>
              <a:t>チューブの清潔を保つため</a:t>
            </a:r>
          </a:p>
          <a:p>
            <a:pPr>
              <a:spcBef>
                <a:spcPct val="0"/>
              </a:spcBef>
              <a:buFontTx/>
              <a:buNone/>
            </a:pPr>
            <a:r>
              <a:rPr lang="ja-JP" altLang="en-US" sz="2800">
                <a:solidFill>
                  <a:srgbClr val="000000"/>
                </a:solidFill>
                <a:ea typeface="ＭＳ Ｐゴシック" panose="020B0600070205080204" pitchFamily="50" charset="-128"/>
              </a:rPr>
              <a:t>水の汚染を最小限にし、細菌繁殖を防ぐため</a:t>
            </a:r>
          </a:p>
          <a:p>
            <a:pPr>
              <a:spcBef>
                <a:spcPct val="0"/>
              </a:spcBef>
              <a:buFontTx/>
              <a:buNone/>
            </a:pPr>
            <a:r>
              <a:rPr lang="ja-JP" altLang="en-US" sz="2800">
                <a:solidFill>
                  <a:srgbClr val="000000"/>
                </a:solidFill>
                <a:ea typeface="ＭＳ Ｐゴシック" panose="020B0600070205080204" pitchFamily="50" charset="-128"/>
              </a:rPr>
              <a:t>吸引物によるカテーテル内の閉塞を防ぐため</a:t>
            </a:r>
          </a:p>
        </p:txBody>
      </p:sp>
      <p:sp>
        <p:nvSpPr>
          <p:cNvPr id="3" name="テキスト ボックス 1"/>
          <p:cNvSpPr txBox="1">
            <a:spLocks noChangeArrowheads="1"/>
          </p:cNvSpPr>
          <p:nvPr/>
        </p:nvSpPr>
        <p:spPr bwMode="auto">
          <a:xfrm>
            <a:off x="8469540" y="6435873"/>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C41</a:t>
            </a:r>
            <a:endParaRPr lang="ja-JP" altLang="en-US" dirty="0"/>
          </a:p>
        </p:txBody>
      </p:sp>
    </p:spTree>
    <p:extLst>
      <p:ext uri="{BB962C8B-B14F-4D97-AF65-F5344CB8AC3E}">
        <p14:creationId xmlns:p14="http://schemas.microsoft.com/office/powerpoint/2010/main" val="37210993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8"/>
          <p:cNvSpPr>
            <a:spLocks noChangeArrowheads="1"/>
          </p:cNvSpPr>
          <p:nvPr/>
        </p:nvSpPr>
        <p:spPr bwMode="auto">
          <a:xfrm>
            <a:off x="323850" y="457200"/>
            <a:ext cx="8569325" cy="5994400"/>
          </a:xfrm>
          <a:prstGeom prst="rect">
            <a:avLst/>
          </a:prstGeom>
          <a:solidFill>
            <a:srgbClr val="E7FFF9"/>
          </a:solidFill>
          <a:ln w="9525">
            <a:solidFill>
              <a:schemeClr val="accent2"/>
            </a:solidFill>
            <a:miter lim="800000"/>
            <a:headEnd/>
            <a:tailEnd/>
          </a:ln>
        </p:spPr>
        <p:txBody>
          <a:bodyPr anchor="ct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手順１２</a:t>
            </a:r>
          </a:p>
          <a:p>
            <a:pPr>
              <a:spcBef>
                <a:spcPct val="0"/>
              </a:spcBef>
              <a:buFontTx/>
              <a:buNone/>
            </a:pPr>
            <a:r>
              <a:rPr lang="ja-JP" altLang="en-US" sz="2800">
                <a:solidFill>
                  <a:srgbClr val="000000"/>
                </a:solidFill>
                <a:ea typeface="ＭＳ Ｐゴシック" panose="020B0600070205080204" pitchFamily="50" charset="-128"/>
              </a:rPr>
              <a:t>吸引終了時には、アルコール綿で吸引チューブを中央部から先端の方向へ拭く</a:t>
            </a:r>
          </a:p>
          <a:p>
            <a:pPr>
              <a:spcBef>
                <a:spcPct val="0"/>
              </a:spcBef>
              <a:buFontTx/>
              <a:buNone/>
            </a:pPr>
            <a:r>
              <a:rPr lang="ja-JP" altLang="en-US" sz="2800">
                <a:solidFill>
                  <a:srgbClr val="000000"/>
                </a:solidFill>
                <a:ea typeface="ＭＳ Ｐゴシック" panose="020B0600070205080204" pitchFamily="50" charset="-128"/>
              </a:rPr>
              <a:t>チューブ先端で</a:t>
            </a:r>
          </a:p>
          <a:p>
            <a:pPr>
              <a:spcBef>
                <a:spcPct val="0"/>
              </a:spcBef>
              <a:buFontTx/>
              <a:buNone/>
            </a:pPr>
            <a:r>
              <a:rPr lang="ja-JP" altLang="en-US" sz="2800">
                <a:solidFill>
                  <a:srgbClr val="000000"/>
                </a:solidFill>
                <a:ea typeface="ＭＳ Ｐゴシック" panose="020B0600070205080204" pitchFamily="50" charset="-128"/>
              </a:rPr>
              <a:t>その後、水道水を吸引して通す</a:t>
            </a:r>
          </a:p>
          <a:p>
            <a:pPr>
              <a:spcBef>
                <a:spcPct val="0"/>
              </a:spcBef>
              <a:buFontTx/>
              <a:buNone/>
            </a:pPr>
            <a:endParaRPr lang="ja-JP" altLang="en-US" sz="2800">
              <a:solidFill>
                <a:srgbClr val="000000"/>
              </a:solidFill>
              <a:ea typeface="ＭＳ Ｐゴシック" panose="020B0600070205080204" pitchFamily="50" charset="-128"/>
            </a:endParaRPr>
          </a:p>
          <a:p>
            <a:pPr>
              <a:spcBef>
                <a:spcPct val="0"/>
              </a:spcBef>
              <a:buFontTx/>
              <a:buNone/>
            </a:pPr>
            <a:r>
              <a:rPr lang="ja-JP" altLang="en-US" sz="2800">
                <a:solidFill>
                  <a:srgbClr val="000000"/>
                </a:solidFill>
                <a:ea typeface="ＭＳ Ｐゴシック" panose="020B0600070205080204" pitchFamily="50" charset="-128"/>
              </a:rPr>
              <a:t>留意点</a:t>
            </a:r>
          </a:p>
          <a:p>
            <a:pPr>
              <a:lnSpc>
                <a:spcPct val="90000"/>
              </a:lnSpc>
              <a:spcBef>
                <a:spcPct val="0"/>
              </a:spcBef>
              <a:buFontTx/>
              <a:buNone/>
            </a:pPr>
            <a:r>
              <a:rPr lang="ja-JP" altLang="en-US" sz="2800">
                <a:solidFill>
                  <a:srgbClr val="000000"/>
                </a:solidFill>
                <a:ea typeface="ＭＳ Ｐゴシック" panose="020B0600070205080204" pitchFamily="50" charset="-128"/>
              </a:rPr>
              <a:t>アルコール綿で拭くのは、</a:t>
            </a:r>
            <a:r>
              <a:rPr lang="ja-JP" altLang="en-US" sz="2800">
                <a:solidFill>
                  <a:srgbClr val="FF0000"/>
                </a:solidFill>
                <a:ea typeface="ＭＳ Ｐゴシック" panose="020B0600070205080204" pitchFamily="50" charset="-128"/>
              </a:rPr>
              <a:t>挿入した長さ＋２</a:t>
            </a:r>
            <a:r>
              <a:rPr lang="en-US" altLang="ja-JP" sz="2800">
                <a:solidFill>
                  <a:srgbClr val="FF0000"/>
                </a:solidFill>
                <a:ea typeface="ＭＳ Ｐゴシック" panose="020B0600070205080204" pitchFamily="50" charset="-128"/>
              </a:rPr>
              <a:t>cm</a:t>
            </a:r>
            <a:r>
              <a:rPr lang="ja-JP" altLang="en-US" sz="2800">
                <a:solidFill>
                  <a:srgbClr val="FF0000"/>
                </a:solidFill>
                <a:ea typeface="ＭＳ Ｐゴシック" panose="020B0600070205080204" pitchFamily="50" charset="-128"/>
              </a:rPr>
              <a:t>以上からチューブ先端まで</a:t>
            </a:r>
            <a:endParaRPr lang="ja-JP" altLang="en-US" sz="2800">
              <a:solidFill>
                <a:srgbClr val="000000"/>
              </a:solidFill>
              <a:ea typeface="ＭＳ Ｐゴシック" panose="020B0600070205080204" pitchFamily="50" charset="-128"/>
            </a:endParaRPr>
          </a:p>
          <a:p>
            <a:pPr>
              <a:spcBef>
                <a:spcPct val="0"/>
              </a:spcBef>
              <a:buFontTx/>
              <a:buNone/>
            </a:pPr>
            <a:endParaRPr lang="ja-JP" altLang="en-US" sz="2800">
              <a:solidFill>
                <a:srgbClr val="000000"/>
              </a:solidFill>
              <a:ea typeface="ＭＳ Ｐゴシック" panose="020B0600070205080204" pitchFamily="50" charset="-128"/>
            </a:endParaRPr>
          </a:p>
          <a:p>
            <a:pPr>
              <a:spcBef>
                <a:spcPct val="0"/>
              </a:spcBef>
              <a:buFontTx/>
              <a:buNone/>
            </a:pPr>
            <a:r>
              <a:rPr lang="ja-JP" altLang="en-US" sz="2800">
                <a:solidFill>
                  <a:srgbClr val="000000"/>
                </a:solidFill>
                <a:ea typeface="ＭＳ Ｐゴシック" panose="020B0600070205080204" pitchFamily="50" charset="-128"/>
              </a:rPr>
              <a:t>根拠</a:t>
            </a:r>
          </a:p>
          <a:p>
            <a:pPr>
              <a:spcBef>
                <a:spcPct val="0"/>
              </a:spcBef>
              <a:buFontTx/>
              <a:buNone/>
            </a:pPr>
            <a:r>
              <a:rPr lang="ja-JP" altLang="en-US" sz="2800">
                <a:solidFill>
                  <a:srgbClr val="000000"/>
                </a:solidFill>
                <a:ea typeface="ＭＳ Ｐゴシック" panose="020B0600070205080204" pitchFamily="50" charset="-128"/>
              </a:rPr>
              <a:t>チューブの清潔を保つため</a:t>
            </a:r>
          </a:p>
          <a:p>
            <a:pPr>
              <a:spcBef>
                <a:spcPct val="0"/>
              </a:spcBef>
              <a:buFontTx/>
              <a:buNone/>
            </a:pPr>
            <a:r>
              <a:rPr lang="ja-JP" altLang="en-US" sz="2800">
                <a:solidFill>
                  <a:srgbClr val="000000"/>
                </a:solidFill>
                <a:ea typeface="ＭＳ Ｐゴシック" panose="020B0600070205080204" pitchFamily="50" charset="-128"/>
              </a:rPr>
              <a:t>水の汚染を最小限にし、細菌繁殖を防ぐため</a:t>
            </a:r>
          </a:p>
          <a:p>
            <a:pPr>
              <a:spcBef>
                <a:spcPct val="0"/>
              </a:spcBef>
              <a:buFontTx/>
              <a:buNone/>
            </a:pPr>
            <a:r>
              <a:rPr lang="ja-JP" altLang="en-US" sz="2800">
                <a:solidFill>
                  <a:srgbClr val="000000"/>
                </a:solidFill>
                <a:ea typeface="ＭＳ Ｐゴシック" panose="020B0600070205080204" pitchFamily="50" charset="-128"/>
              </a:rPr>
              <a:t>吸引物によるカテーテル内の閉塞を防ぐため</a:t>
            </a:r>
          </a:p>
        </p:txBody>
      </p:sp>
      <p:sp>
        <p:nvSpPr>
          <p:cNvPr id="4" name="テキスト ボックス 1"/>
          <p:cNvSpPr txBox="1">
            <a:spLocks noChangeArrowheads="1"/>
          </p:cNvSpPr>
          <p:nvPr/>
        </p:nvSpPr>
        <p:spPr bwMode="auto">
          <a:xfrm>
            <a:off x="8469540" y="6435873"/>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C42</a:t>
            </a:r>
            <a:endParaRPr lang="ja-JP" altLang="en-US" dirty="0"/>
          </a:p>
        </p:txBody>
      </p:sp>
    </p:spTree>
    <p:extLst>
      <p:ext uri="{BB962C8B-B14F-4D97-AF65-F5344CB8AC3E}">
        <p14:creationId xmlns:p14="http://schemas.microsoft.com/office/powerpoint/2010/main" val="35802954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ChangeArrowheads="1"/>
          </p:cNvSpPr>
          <p:nvPr/>
        </p:nvSpPr>
        <p:spPr bwMode="auto">
          <a:xfrm>
            <a:off x="250825" y="255588"/>
            <a:ext cx="8675688" cy="2236787"/>
          </a:xfrm>
          <a:prstGeom prst="rect">
            <a:avLst/>
          </a:prstGeom>
          <a:solidFill>
            <a:srgbClr val="E7FFF9"/>
          </a:solidFill>
          <a:ln w="9525">
            <a:solidFill>
              <a:schemeClr val="accent2"/>
            </a:solidFill>
            <a:miter lim="800000"/>
            <a:headEnd/>
            <a:tailEnd/>
          </a:ln>
        </p:spPr>
        <p:txBody>
          <a:bodyPr anchor="ct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b="1">
                <a:solidFill>
                  <a:srgbClr val="000000"/>
                </a:solidFill>
                <a:ea typeface="ＭＳ Ｐゴシック" panose="020B0600070205080204" pitchFamily="50" charset="-128"/>
              </a:rPr>
              <a:t>手順１３</a:t>
            </a:r>
          </a:p>
          <a:p>
            <a:pPr>
              <a:spcBef>
                <a:spcPct val="0"/>
              </a:spcBef>
              <a:buFontTx/>
              <a:buNone/>
            </a:pPr>
            <a:r>
              <a:rPr lang="ja-JP" altLang="en-US" sz="2800">
                <a:solidFill>
                  <a:srgbClr val="000000"/>
                </a:solidFill>
                <a:ea typeface="ＭＳ Ｐゴシック" panose="020B0600070205080204" pitchFamily="50" charset="-128"/>
              </a:rPr>
              <a:t>吸引が不十分な場合は、８～</a:t>
            </a:r>
            <a:r>
              <a:rPr lang="en-US" altLang="ja-JP" sz="2800">
                <a:solidFill>
                  <a:srgbClr val="000000"/>
                </a:solidFill>
                <a:ea typeface="ＭＳ Ｐゴシック" panose="020B0600070205080204" pitchFamily="50" charset="-128"/>
              </a:rPr>
              <a:t>1</a:t>
            </a:r>
            <a:r>
              <a:rPr lang="ja-JP" altLang="en-US" sz="2800">
                <a:solidFill>
                  <a:srgbClr val="000000"/>
                </a:solidFill>
                <a:ea typeface="ＭＳ Ｐゴシック" panose="020B0600070205080204" pitchFamily="50" charset="-128"/>
              </a:rPr>
              <a:t>２を繰り返し、何回かに分けて吸引する</a:t>
            </a:r>
          </a:p>
          <a:p>
            <a:pPr>
              <a:spcBef>
                <a:spcPct val="0"/>
              </a:spcBef>
              <a:buFontTx/>
              <a:buNone/>
            </a:pPr>
            <a:r>
              <a:rPr lang="ja-JP" altLang="en-US" sz="2800">
                <a:solidFill>
                  <a:srgbClr val="000000"/>
                </a:solidFill>
                <a:ea typeface="ＭＳ Ｐゴシック" panose="020B0600070205080204" pitchFamily="50" charset="-128"/>
              </a:rPr>
              <a:t>最後には吸引が終了したことを伝え、労いの言葉を</a:t>
            </a:r>
          </a:p>
          <a:p>
            <a:pPr>
              <a:spcBef>
                <a:spcPct val="0"/>
              </a:spcBef>
              <a:buFontTx/>
              <a:buNone/>
            </a:pPr>
            <a:r>
              <a:rPr lang="ja-JP" altLang="en-US" sz="2800">
                <a:solidFill>
                  <a:srgbClr val="000000"/>
                </a:solidFill>
                <a:ea typeface="ＭＳ Ｐゴシック" panose="020B0600070205080204" pitchFamily="50" charset="-128"/>
              </a:rPr>
              <a:t>伝える</a:t>
            </a:r>
          </a:p>
        </p:txBody>
      </p:sp>
      <p:sp>
        <p:nvSpPr>
          <p:cNvPr id="224259" name="Rectangle 8"/>
          <p:cNvSpPr>
            <a:spLocks noChangeArrowheads="1"/>
          </p:cNvSpPr>
          <p:nvPr/>
        </p:nvSpPr>
        <p:spPr bwMode="auto">
          <a:xfrm>
            <a:off x="215900" y="2778125"/>
            <a:ext cx="8820150" cy="3517900"/>
          </a:xfrm>
          <a:prstGeom prst="rect">
            <a:avLst/>
          </a:prstGeom>
          <a:solidFill>
            <a:srgbClr val="E7FFF9"/>
          </a:solidFill>
          <a:ln w="9525">
            <a:solidFill>
              <a:schemeClr val="accent2"/>
            </a:solidFill>
            <a:miter lim="800000"/>
            <a:headEnd/>
            <a:tailEnd/>
          </a:ln>
        </p:spPr>
        <p:txBody>
          <a:bodyPr anchor="ct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手順１４</a:t>
            </a:r>
          </a:p>
          <a:p>
            <a:pPr>
              <a:spcBef>
                <a:spcPct val="0"/>
              </a:spcBef>
              <a:buFontTx/>
              <a:buNone/>
            </a:pPr>
            <a:r>
              <a:rPr lang="ja-JP" altLang="en-US" sz="2800">
                <a:solidFill>
                  <a:srgbClr val="000000"/>
                </a:solidFill>
                <a:ea typeface="ＭＳ Ｐゴシック" panose="020B0600070205080204" pitchFamily="50" charset="-128"/>
              </a:rPr>
              <a:t>吸引チューブを接続チューブから外し、吸引チューブを保存用容器に戻す</a:t>
            </a:r>
          </a:p>
          <a:p>
            <a:pPr>
              <a:spcBef>
                <a:spcPct val="0"/>
              </a:spcBef>
              <a:buFontTx/>
              <a:buNone/>
            </a:pPr>
            <a:r>
              <a:rPr lang="ja-JP" altLang="en-US" sz="2800" b="1">
                <a:solidFill>
                  <a:srgbClr val="000000"/>
                </a:solidFill>
                <a:ea typeface="ＭＳ Ｐゴシック" panose="020B0600070205080204" pitchFamily="50" charset="-128"/>
              </a:rPr>
              <a:t>留意点</a:t>
            </a:r>
          </a:p>
          <a:p>
            <a:pPr>
              <a:spcBef>
                <a:spcPct val="0"/>
              </a:spcBef>
              <a:buFontTx/>
              <a:buNone/>
            </a:pPr>
            <a:r>
              <a:rPr lang="ja-JP" altLang="en-US" sz="2800">
                <a:solidFill>
                  <a:srgbClr val="000000"/>
                </a:solidFill>
                <a:ea typeface="ＭＳ Ｐゴシック" panose="020B0600070205080204" pitchFamily="50" charset="-128"/>
              </a:rPr>
              <a:t>チューブの中に吸引物が残留していないか確認してから、</a:t>
            </a:r>
          </a:p>
          <a:p>
            <a:pPr>
              <a:spcBef>
                <a:spcPct val="0"/>
              </a:spcBef>
              <a:buFontTx/>
              <a:buNone/>
            </a:pPr>
            <a:r>
              <a:rPr lang="ja-JP" altLang="en-US" sz="2800">
                <a:solidFill>
                  <a:srgbClr val="000000"/>
                </a:solidFill>
                <a:ea typeface="ＭＳ Ｐゴシック" panose="020B0600070205080204" pitchFamily="50" charset="-128"/>
              </a:rPr>
              <a:t>保存容器に戻す</a:t>
            </a:r>
          </a:p>
          <a:p>
            <a:pPr>
              <a:spcBef>
                <a:spcPct val="0"/>
              </a:spcBef>
              <a:buFontTx/>
              <a:buNone/>
            </a:pPr>
            <a:r>
              <a:rPr lang="ja-JP" altLang="en-US" sz="2800" b="1">
                <a:solidFill>
                  <a:srgbClr val="000000"/>
                </a:solidFill>
                <a:ea typeface="ＭＳ Ｐゴシック" panose="020B0600070205080204" pitchFamily="50" charset="-128"/>
              </a:rPr>
              <a:t>根拠</a:t>
            </a:r>
          </a:p>
          <a:p>
            <a:pPr>
              <a:spcBef>
                <a:spcPct val="0"/>
              </a:spcBef>
              <a:buFontTx/>
              <a:buNone/>
            </a:pPr>
            <a:r>
              <a:rPr lang="ja-JP" altLang="en-US" sz="2800">
                <a:solidFill>
                  <a:srgbClr val="000000"/>
                </a:solidFill>
                <a:ea typeface="ＭＳ Ｐゴシック" panose="020B0600070205080204" pitchFamily="50" charset="-128"/>
              </a:rPr>
              <a:t>残留したものが流出して、周囲や容器を汚染させないため</a:t>
            </a:r>
          </a:p>
        </p:txBody>
      </p:sp>
      <p:sp>
        <p:nvSpPr>
          <p:cNvPr id="5" name="テキスト ボックス 1"/>
          <p:cNvSpPr txBox="1">
            <a:spLocks noChangeArrowheads="1"/>
          </p:cNvSpPr>
          <p:nvPr/>
        </p:nvSpPr>
        <p:spPr bwMode="auto">
          <a:xfrm>
            <a:off x="8469540" y="6435873"/>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C43</a:t>
            </a:r>
            <a:endParaRPr lang="ja-JP" altLang="en-US" dirty="0"/>
          </a:p>
        </p:txBody>
      </p:sp>
    </p:spTree>
    <p:extLst>
      <p:ext uri="{BB962C8B-B14F-4D97-AF65-F5344CB8AC3E}">
        <p14:creationId xmlns:p14="http://schemas.microsoft.com/office/powerpoint/2010/main" val="19257931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323528" y="115888"/>
            <a:ext cx="93570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tabLst>
                <a:tab pos="8345488" algn="l"/>
              </a:tabLst>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tabLst>
                <a:tab pos="8345488" algn="l"/>
              </a:tabLst>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tabLst>
                <a:tab pos="8345488" algn="l"/>
              </a:tabLst>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tabLst>
                <a:tab pos="8345488" algn="l"/>
              </a:tabLst>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tabLst>
                <a:tab pos="8345488" algn="l"/>
              </a:tabLst>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tabLst>
                <a:tab pos="8345488" algn="l"/>
              </a:tabLst>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tabLst>
                <a:tab pos="8345488" algn="l"/>
              </a:tabLst>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tabLst>
                <a:tab pos="8345488" algn="l"/>
              </a:tabLst>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tabLst>
                <a:tab pos="8345488" algn="l"/>
              </a:tabLst>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dirty="0" smtClean="0">
                <a:solidFill>
                  <a:srgbClr val="333399"/>
                </a:solidFill>
                <a:latin typeface="ＭＳ Ｐゴシック" panose="020B0600070205080204" pitchFamily="50" charset="-128"/>
              </a:rPr>
              <a:t>重症児者に</a:t>
            </a:r>
            <a:r>
              <a:rPr lang="ja-JP" altLang="en-US" sz="2800" dirty="0">
                <a:solidFill>
                  <a:srgbClr val="333399"/>
                </a:solidFill>
                <a:latin typeface="ＭＳ Ｐゴシック" panose="020B0600070205080204" pitchFamily="50" charset="-128"/>
              </a:rPr>
              <a:t>おける気道狭窄症状（喘鳴・陥没呼吸）と対応 </a:t>
            </a:r>
            <a:r>
              <a:rPr lang="ja-JP" altLang="en-US" sz="2800" dirty="0">
                <a:solidFill>
                  <a:schemeClr val="bg1"/>
                </a:solidFill>
                <a:latin typeface="ＭＳ Ｐゴシック" panose="020B0600070205080204" pitchFamily="50" charset="-128"/>
              </a:rPr>
              <a:t>　</a:t>
            </a:r>
          </a:p>
        </p:txBody>
      </p:sp>
      <p:sp>
        <p:nvSpPr>
          <p:cNvPr id="137219" name="Text Box 3"/>
          <p:cNvSpPr txBox="1">
            <a:spLocks noChangeArrowheads="1"/>
          </p:cNvSpPr>
          <p:nvPr/>
        </p:nvSpPr>
        <p:spPr bwMode="auto">
          <a:xfrm>
            <a:off x="1657350" y="1173163"/>
            <a:ext cx="2447925" cy="528637"/>
          </a:xfrm>
          <a:prstGeom prst="rect">
            <a:avLst/>
          </a:prstGeom>
          <a:solidFill>
            <a:srgbClr val="00FFFF">
              <a:alpha val="21960"/>
            </a:srgbClr>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800">
                <a:latin typeface="Times" panose="02020603050405020304" pitchFamily="18" charset="0"/>
              </a:rPr>
              <a:t>  </a:t>
            </a:r>
            <a:r>
              <a:rPr lang="ja-JP" altLang="en-US" sz="2800">
                <a:latin typeface="Times" panose="02020603050405020304" pitchFamily="18" charset="0"/>
              </a:rPr>
              <a:t>吸気 ＞ 呼気</a:t>
            </a:r>
          </a:p>
        </p:txBody>
      </p:sp>
      <p:sp>
        <p:nvSpPr>
          <p:cNvPr id="137220" name="Text Box 4"/>
          <p:cNvSpPr txBox="1">
            <a:spLocks noChangeArrowheads="1"/>
          </p:cNvSpPr>
          <p:nvPr/>
        </p:nvSpPr>
        <p:spPr bwMode="auto">
          <a:xfrm>
            <a:off x="3482975" y="1931988"/>
            <a:ext cx="1979613" cy="523875"/>
          </a:xfrm>
          <a:prstGeom prst="rect">
            <a:avLst/>
          </a:prstGeom>
          <a:solidFill>
            <a:srgbClr val="A0D4A1">
              <a:alpha val="50980"/>
            </a:srgbClr>
          </a:solidFill>
          <a:ln w="28575">
            <a:solidFill>
              <a:srgbClr val="00CC00"/>
            </a:solidFill>
            <a:prstDash val="sysDot"/>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Times" panose="02020603050405020304" pitchFamily="18" charset="0"/>
              </a:rPr>
              <a:t>睡眠＜覚醒</a:t>
            </a:r>
          </a:p>
        </p:txBody>
      </p:sp>
      <p:sp>
        <p:nvSpPr>
          <p:cNvPr id="137221" name="Text Box 5"/>
          <p:cNvSpPr txBox="1">
            <a:spLocks noChangeArrowheads="1"/>
          </p:cNvSpPr>
          <p:nvPr/>
        </p:nvSpPr>
        <p:spPr bwMode="auto">
          <a:xfrm>
            <a:off x="1241425" y="1938338"/>
            <a:ext cx="2070100" cy="523875"/>
          </a:xfrm>
          <a:prstGeom prst="rect">
            <a:avLst/>
          </a:prstGeom>
          <a:solidFill>
            <a:srgbClr val="00FFFF">
              <a:alpha val="21960"/>
            </a:srgbClr>
          </a:solidFill>
          <a:ln w="28575">
            <a:solidFill>
              <a:schemeClr val="tx1"/>
            </a:solidFill>
            <a:prstDash val="sysDot"/>
            <a:miter lim="800000"/>
            <a:headEnd/>
            <a:tailEnd/>
          </a:ln>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Times" panose="02020603050405020304" pitchFamily="18" charset="0"/>
              </a:rPr>
              <a:t>睡眠＞覚醒</a:t>
            </a:r>
          </a:p>
        </p:txBody>
      </p:sp>
      <p:sp>
        <p:nvSpPr>
          <p:cNvPr id="137222" name="Text Box 6"/>
          <p:cNvSpPr txBox="1">
            <a:spLocks noChangeArrowheads="1"/>
          </p:cNvSpPr>
          <p:nvPr/>
        </p:nvSpPr>
        <p:spPr bwMode="auto">
          <a:xfrm>
            <a:off x="5913438" y="1936750"/>
            <a:ext cx="1979612" cy="523875"/>
          </a:xfrm>
          <a:prstGeom prst="rect">
            <a:avLst/>
          </a:prstGeom>
          <a:solidFill>
            <a:srgbClr val="F3EE85">
              <a:alpha val="50980"/>
            </a:srgbClr>
          </a:solidFill>
          <a:ln w="28575">
            <a:solidFill>
              <a:schemeClr val="tx1"/>
            </a:solidFill>
            <a:prstDash val="sysDot"/>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Times" panose="02020603050405020304" pitchFamily="18" charset="0"/>
              </a:rPr>
              <a:t>睡眠＜覚醒</a:t>
            </a:r>
          </a:p>
        </p:txBody>
      </p:sp>
      <p:sp>
        <p:nvSpPr>
          <p:cNvPr id="137223" name="Rectangle 7"/>
          <p:cNvSpPr>
            <a:spLocks noChangeArrowheads="1"/>
          </p:cNvSpPr>
          <p:nvPr/>
        </p:nvSpPr>
        <p:spPr bwMode="auto">
          <a:xfrm>
            <a:off x="1249363" y="4652963"/>
            <a:ext cx="1223962" cy="862012"/>
          </a:xfrm>
          <a:prstGeom prst="rect">
            <a:avLst/>
          </a:prstGeom>
          <a:solidFill>
            <a:srgbClr val="00FFFF">
              <a:alpha val="21960"/>
            </a:srgbClr>
          </a:solidFill>
          <a:ln w="12700">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37224" name="Rectangle 8"/>
          <p:cNvSpPr>
            <a:spLocks noChangeArrowheads="1"/>
          </p:cNvSpPr>
          <p:nvPr/>
        </p:nvSpPr>
        <p:spPr bwMode="auto">
          <a:xfrm>
            <a:off x="2627313" y="4652963"/>
            <a:ext cx="1838325" cy="854075"/>
          </a:xfrm>
          <a:prstGeom prst="rect">
            <a:avLst/>
          </a:prstGeom>
          <a:solidFill>
            <a:srgbClr val="FFA7D3">
              <a:alpha val="45882"/>
            </a:srgbClr>
          </a:solidFill>
          <a:ln w="12700">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37225" name="Rectangle 9"/>
          <p:cNvSpPr>
            <a:spLocks noChangeArrowheads="1"/>
          </p:cNvSpPr>
          <p:nvPr/>
        </p:nvSpPr>
        <p:spPr bwMode="auto">
          <a:xfrm>
            <a:off x="4572000" y="4652963"/>
            <a:ext cx="855663" cy="854075"/>
          </a:xfrm>
          <a:prstGeom prst="rect">
            <a:avLst/>
          </a:prstGeom>
          <a:solidFill>
            <a:schemeClr val="bg1"/>
          </a:solidFill>
          <a:ln w="12700">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37226" name="Rectangle 10"/>
          <p:cNvSpPr>
            <a:spLocks noChangeArrowheads="1"/>
          </p:cNvSpPr>
          <p:nvPr/>
        </p:nvSpPr>
        <p:spPr bwMode="auto">
          <a:xfrm>
            <a:off x="5480050" y="4654550"/>
            <a:ext cx="1639888" cy="844550"/>
          </a:xfrm>
          <a:prstGeom prst="rect">
            <a:avLst/>
          </a:prstGeom>
          <a:solidFill>
            <a:srgbClr val="CEFF43">
              <a:alpha val="56078"/>
            </a:srgbClr>
          </a:solidFill>
          <a:ln w="12700">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37227" name="Rectangle 11"/>
          <p:cNvSpPr>
            <a:spLocks noChangeArrowheads="1"/>
          </p:cNvSpPr>
          <p:nvPr/>
        </p:nvSpPr>
        <p:spPr bwMode="auto">
          <a:xfrm>
            <a:off x="7251700" y="4652963"/>
            <a:ext cx="1439863" cy="831850"/>
          </a:xfrm>
          <a:prstGeom prst="rect">
            <a:avLst/>
          </a:prstGeom>
          <a:solidFill>
            <a:srgbClr val="F3EE85">
              <a:alpha val="52156"/>
            </a:srgbClr>
          </a:solidFill>
          <a:ln w="12700">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37228" name="Line 12"/>
          <p:cNvSpPr>
            <a:spLocks noChangeShapeType="1"/>
          </p:cNvSpPr>
          <p:nvPr/>
        </p:nvSpPr>
        <p:spPr bwMode="auto">
          <a:xfrm>
            <a:off x="1781175" y="4149725"/>
            <a:ext cx="0" cy="4492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37229" name="Line 13"/>
          <p:cNvSpPr>
            <a:spLocks noChangeShapeType="1"/>
          </p:cNvSpPr>
          <p:nvPr/>
        </p:nvSpPr>
        <p:spPr bwMode="auto">
          <a:xfrm>
            <a:off x="2771775" y="4130675"/>
            <a:ext cx="0" cy="4683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37230" name="Line 14"/>
          <p:cNvSpPr>
            <a:spLocks noChangeShapeType="1"/>
          </p:cNvSpPr>
          <p:nvPr/>
        </p:nvSpPr>
        <p:spPr bwMode="auto">
          <a:xfrm>
            <a:off x="2932113" y="4059238"/>
            <a:ext cx="4430712" cy="5397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37231" name="Line 15"/>
          <p:cNvSpPr>
            <a:spLocks noChangeShapeType="1"/>
          </p:cNvSpPr>
          <p:nvPr/>
        </p:nvSpPr>
        <p:spPr bwMode="auto">
          <a:xfrm>
            <a:off x="5111750" y="4084638"/>
            <a:ext cx="0" cy="53975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37232" name="Line 16"/>
          <p:cNvSpPr>
            <a:spLocks noChangeShapeType="1"/>
          </p:cNvSpPr>
          <p:nvPr/>
        </p:nvSpPr>
        <p:spPr bwMode="auto">
          <a:xfrm>
            <a:off x="5489575" y="4049713"/>
            <a:ext cx="522288" cy="5492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37233" name="Line 17"/>
          <p:cNvSpPr>
            <a:spLocks noChangeShapeType="1"/>
          </p:cNvSpPr>
          <p:nvPr/>
        </p:nvSpPr>
        <p:spPr bwMode="auto">
          <a:xfrm>
            <a:off x="5651500" y="3968750"/>
            <a:ext cx="2074863" cy="6318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37234" name="Line 18"/>
          <p:cNvSpPr>
            <a:spLocks noChangeShapeType="1"/>
          </p:cNvSpPr>
          <p:nvPr/>
        </p:nvSpPr>
        <p:spPr bwMode="auto">
          <a:xfrm>
            <a:off x="6657975" y="4092575"/>
            <a:ext cx="0" cy="5397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37235" name="Line 19"/>
          <p:cNvSpPr>
            <a:spLocks noChangeShapeType="1"/>
          </p:cNvSpPr>
          <p:nvPr/>
        </p:nvSpPr>
        <p:spPr bwMode="auto">
          <a:xfrm>
            <a:off x="7259638" y="3892550"/>
            <a:ext cx="874712" cy="7207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37236" name="Line 20"/>
          <p:cNvSpPr>
            <a:spLocks noChangeShapeType="1"/>
          </p:cNvSpPr>
          <p:nvPr/>
        </p:nvSpPr>
        <p:spPr bwMode="auto">
          <a:xfrm flipH="1">
            <a:off x="4032250" y="4016375"/>
            <a:ext cx="784225" cy="5826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37237" name="Text Box 21"/>
          <p:cNvSpPr txBox="1">
            <a:spLocks noChangeArrowheads="1"/>
          </p:cNvSpPr>
          <p:nvPr/>
        </p:nvSpPr>
        <p:spPr bwMode="auto">
          <a:xfrm>
            <a:off x="173038" y="1528763"/>
            <a:ext cx="677862"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b="1">
                <a:solidFill>
                  <a:schemeClr val="tx2"/>
                </a:solidFill>
                <a:latin typeface="Times" panose="02020603050405020304" pitchFamily="18" charset="0"/>
              </a:rPr>
              <a:t>症状</a:t>
            </a:r>
          </a:p>
        </p:txBody>
      </p:sp>
      <p:sp>
        <p:nvSpPr>
          <p:cNvPr id="137238" name="Text Box 22"/>
          <p:cNvSpPr txBox="1">
            <a:spLocks noChangeArrowheads="1"/>
          </p:cNvSpPr>
          <p:nvPr/>
        </p:nvSpPr>
        <p:spPr bwMode="auto">
          <a:xfrm>
            <a:off x="155575" y="3013075"/>
            <a:ext cx="67786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b="1">
                <a:solidFill>
                  <a:srgbClr val="333399"/>
                </a:solidFill>
                <a:latin typeface="Times" panose="02020603050405020304" pitchFamily="18" charset="0"/>
              </a:rPr>
              <a:t>病態</a:t>
            </a:r>
          </a:p>
        </p:txBody>
      </p:sp>
      <p:sp>
        <p:nvSpPr>
          <p:cNvPr id="137239" name="Text Box 23"/>
          <p:cNvSpPr txBox="1">
            <a:spLocks noChangeArrowheads="1"/>
          </p:cNvSpPr>
          <p:nvPr/>
        </p:nvSpPr>
        <p:spPr bwMode="auto">
          <a:xfrm>
            <a:off x="155575" y="4573588"/>
            <a:ext cx="677863"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b="1">
                <a:latin typeface="Times" panose="02020603050405020304" pitchFamily="18" charset="0"/>
              </a:rPr>
              <a:t>対応</a:t>
            </a:r>
          </a:p>
        </p:txBody>
      </p:sp>
      <p:sp>
        <p:nvSpPr>
          <p:cNvPr id="137240" name="Text Box 24"/>
          <p:cNvSpPr txBox="1">
            <a:spLocks noChangeArrowheads="1"/>
          </p:cNvSpPr>
          <p:nvPr/>
        </p:nvSpPr>
        <p:spPr bwMode="auto">
          <a:xfrm>
            <a:off x="5761038" y="1182688"/>
            <a:ext cx="2449512" cy="528637"/>
          </a:xfrm>
          <a:prstGeom prst="rect">
            <a:avLst/>
          </a:prstGeom>
          <a:solidFill>
            <a:srgbClr val="F3EE85">
              <a:alpha val="50980"/>
            </a:srgbClr>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800">
                <a:latin typeface="Times" panose="02020603050405020304" pitchFamily="18" charset="0"/>
              </a:rPr>
              <a:t> </a:t>
            </a:r>
            <a:r>
              <a:rPr lang="ja-JP" altLang="en-US" sz="2800">
                <a:latin typeface="Times" panose="02020603050405020304" pitchFamily="18" charset="0"/>
              </a:rPr>
              <a:t>吸気 ＜ 呼気</a:t>
            </a:r>
          </a:p>
        </p:txBody>
      </p:sp>
      <p:sp>
        <p:nvSpPr>
          <p:cNvPr id="137241" name="Oval 25"/>
          <p:cNvSpPr>
            <a:spLocks noChangeArrowheads="1"/>
          </p:cNvSpPr>
          <p:nvPr/>
        </p:nvSpPr>
        <p:spPr bwMode="auto">
          <a:xfrm>
            <a:off x="1033463" y="2679700"/>
            <a:ext cx="2251075" cy="1511300"/>
          </a:xfrm>
          <a:prstGeom prst="ellipse">
            <a:avLst/>
          </a:prstGeom>
          <a:solidFill>
            <a:srgbClr val="00FFFF">
              <a:alpha val="21960"/>
            </a:srgbClr>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37242" name="Oval 26"/>
          <p:cNvSpPr>
            <a:spLocks noChangeArrowheads="1"/>
          </p:cNvSpPr>
          <p:nvPr/>
        </p:nvSpPr>
        <p:spPr bwMode="auto">
          <a:xfrm>
            <a:off x="4573588" y="2714625"/>
            <a:ext cx="1169987" cy="1362075"/>
          </a:xfrm>
          <a:prstGeom prst="ellipse">
            <a:avLst/>
          </a:prstGeom>
          <a:solidFill>
            <a:srgbClr val="A0D4A1">
              <a:alpha val="50980"/>
            </a:srgbClr>
          </a:solidFill>
          <a:ln w="9525">
            <a:solidFill>
              <a:srgbClr val="00CC00"/>
            </a:solidFill>
            <a:round/>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37243" name="Oval 27"/>
          <p:cNvSpPr>
            <a:spLocks noChangeArrowheads="1"/>
          </p:cNvSpPr>
          <p:nvPr/>
        </p:nvSpPr>
        <p:spPr bwMode="auto">
          <a:xfrm>
            <a:off x="5832475" y="2708275"/>
            <a:ext cx="1620838" cy="1339850"/>
          </a:xfrm>
          <a:prstGeom prst="ellipse">
            <a:avLst/>
          </a:prstGeom>
          <a:solidFill>
            <a:srgbClr val="F3EE85">
              <a:alpha val="50980"/>
            </a:srgbClr>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37244" name="Oval 28"/>
          <p:cNvSpPr>
            <a:spLocks noChangeArrowheads="1"/>
          </p:cNvSpPr>
          <p:nvPr/>
        </p:nvSpPr>
        <p:spPr bwMode="auto">
          <a:xfrm>
            <a:off x="7497763" y="2798763"/>
            <a:ext cx="1322387" cy="1206500"/>
          </a:xfrm>
          <a:prstGeom prst="ellipse">
            <a:avLst/>
          </a:prstGeom>
          <a:solidFill>
            <a:srgbClr val="F9F7C7"/>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37245" name="Line 29"/>
          <p:cNvSpPr>
            <a:spLocks noChangeShapeType="1"/>
          </p:cNvSpPr>
          <p:nvPr/>
        </p:nvSpPr>
        <p:spPr bwMode="auto">
          <a:xfrm>
            <a:off x="2232025" y="1704975"/>
            <a:ext cx="0" cy="215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7246" name="Oval 30"/>
          <p:cNvSpPr>
            <a:spLocks noChangeArrowheads="1"/>
          </p:cNvSpPr>
          <p:nvPr/>
        </p:nvSpPr>
        <p:spPr bwMode="auto">
          <a:xfrm>
            <a:off x="3363913" y="2749550"/>
            <a:ext cx="1079500" cy="1322388"/>
          </a:xfrm>
          <a:prstGeom prst="ellipse">
            <a:avLst/>
          </a:prstGeom>
          <a:solidFill>
            <a:srgbClr val="A0D4A1">
              <a:alpha val="50980"/>
            </a:srgbClr>
          </a:solidFill>
          <a:ln w="9525">
            <a:solidFill>
              <a:srgbClr val="00CC00"/>
            </a:solidFill>
            <a:round/>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37247" name="Text Box 31"/>
          <p:cNvSpPr txBox="1">
            <a:spLocks noChangeArrowheads="1"/>
          </p:cNvSpPr>
          <p:nvPr/>
        </p:nvSpPr>
        <p:spPr bwMode="auto">
          <a:xfrm>
            <a:off x="3494088" y="2913063"/>
            <a:ext cx="9032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Times" panose="02020603050405020304" pitchFamily="18" charset="0"/>
              </a:rPr>
              <a:t>舌根</a:t>
            </a:r>
          </a:p>
          <a:p>
            <a:pPr eaLnBrk="1" hangingPunct="1">
              <a:spcBef>
                <a:spcPct val="0"/>
              </a:spcBef>
              <a:buFontTx/>
              <a:buNone/>
            </a:pPr>
            <a:r>
              <a:rPr lang="ja-JP" altLang="en-US" sz="2800">
                <a:latin typeface="Times" panose="02020603050405020304" pitchFamily="18" charset="0"/>
              </a:rPr>
              <a:t>後退</a:t>
            </a:r>
          </a:p>
        </p:txBody>
      </p:sp>
      <p:sp>
        <p:nvSpPr>
          <p:cNvPr id="137248" name="Line 32"/>
          <p:cNvSpPr>
            <a:spLocks noChangeShapeType="1"/>
          </p:cNvSpPr>
          <p:nvPr/>
        </p:nvSpPr>
        <p:spPr bwMode="auto">
          <a:xfrm>
            <a:off x="3852863" y="1701800"/>
            <a:ext cx="0" cy="215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7249" name="Line 33"/>
          <p:cNvSpPr>
            <a:spLocks noChangeShapeType="1"/>
          </p:cNvSpPr>
          <p:nvPr/>
        </p:nvSpPr>
        <p:spPr bwMode="auto">
          <a:xfrm>
            <a:off x="6694488" y="1708150"/>
            <a:ext cx="0" cy="215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7250" name="Line 34"/>
          <p:cNvSpPr>
            <a:spLocks noChangeShapeType="1"/>
          </p:cNvSpPr>
          <p:nvPr/>
        </p:nvSpPr>
        <p:spPr bwMode="auto">
          <a:xfrm>
            <a:off x="2209800" y="2473325"/>
            <a:ext cx="0" cy="215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7251" name="Line 35"/>
          <p:cNvSpPr>
            <a:spLocks noChangeShapeType="1"/>
          </p:cNvSpPr>
          <p:nvPr/>
        </p:nvSpPr>
        <p:spPr bwMode="auto">
          <a:xfrm>
            <a:off x="3908425" y="2481263"/>
            <a:ext cx="0" cy="2873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7252" name="Line 36"/>
          <p:cNvSpPr>
            <a:spLocks noChangeShapeType="1"/>
          </p:cNvSpPr>
          <p:nvPr/>
        </p:nvSpPr>
        <p:spPr bwMode="auto">
          <a:xfrm>
            <a:off x="5146675" y="2463800"/>
            <a:ext cx="0" cy="2873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7253" name="Line 37"/>
          <p:cNvSpPr>
            <a:spLocks noChangeShapeType="1"/>
          </p:cNvSpPr>
          <p:nvPr/>
        </p:nvSpPr>
        <p:spPr bwMode="auto">
          <a:xfrm>
            <a:off x="6677025" y="2490788"/>
            <a:ext cx="0" cy="2524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7254" name="Line 38"/>
          <p:cNvSpPr>
            <a:spLocks noChangeShapeType="1"/>
          </p:cNvSpPr>
          <p:nvPr/>
        </p:nvSpPr>
        <p:spPr bwMode="auto">
          <a:xfrm>
            <a:off x="8094663" y="1697038"/>
            <a:ext cx="0" cy="11160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7255" name="Line 39"/>
          <p:cNvSpPr>
            <a:spLocks noChangeShapeType="1"/>
          </p:cNvSpPr>
          <p:nvPr/>
        </p:nvSpPr>
        <p:spPr bwMode="auto">
          <a:xfrm>
            <a:off x="4302125" y="3968750"/>
            <a:ext cx="1439863" cy="6302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37256" name="Line 40"/>
          <p:cNvSpPr>
            <a:spLocks noChangeShapeType="1"/>
          </p:cNvSpPr>
          <p:nvPr/>
        </p:nvSpPr>
        <p:spPr bwMode="auto">
          <a:xfrm>
            <a:off x="3851275" y="4084638"/>
            <a:ext cx="0" cy="5397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37257" name="Line 41"/>
          <p:cNvSpPr>
            <a:spLocks noChangeShapeType="1"/>
          </p:cNvSpPr>
          <p:nvPr/>
        </p:nvSpPr>
        <p:spPr bwMode="auto">
          <a:xfrm flipH="1">
            <a:off x="4302125" y="3968750"/>
            <a:ext cx="1890713" cy="6302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37258" name="Text Box 42"/>
          <p:cNvSpPr txBox="1">
            <a:spLocks noChangeArrowheads="1"/>
          </p:cNvSpPr>
          <p:nvPr/>
        </p:nvSpPr>
        <p:spPr bwMode="auto">
          <a:xfrm>
            <a:off x="1258888" y="2803525"/>
            <a:ext cx="18256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a:latin typeface="Times" panose="02020603050405020304" pitchFamily="18" charset="0"/>
              </a:rPr>
              <a:t>舌根沈下</a:t>
            </a:r>
          </a:p>
          <a:p>
            <a:pPr eaLnBrk="1" hangingPunct="1">
              <a:spcBef>
                <a:spcPct val="0"/>
              </a:spcBef>
              <a:buFontTx/>
              <a:buNone/>
            </a:pPr>
            <a:r>
              <a:rPr lang="ja-JP" altLang="en-US" sz="2400">
                <a:latin typeface="Times" panose="02020603050405020304" pitchFamily="18" charset="0"/>
              </a:rPr>
              <a:t>ｱﾃﾞﾉｲﾄﾞ肥大</a:t>
            </a:r>
          </a:p>
          <a:p>
            <a:pPr eaLnBrk="1" hangingPunct="1">
              <a:lnSpc>
                <a:spcPct val="90000"/>
              </a:lnSpc>
              <a:spcBef>
                <a:spcPct val="0"/>
              </a:spcBef>
              <a:buFontTx/>
              <a:buNone/>
            </a:pPr>
            <a:r>
              <a:rPr lang="ja-JP" altLang="en-US" sz="2400">
                <a:latin typeface="Times" panose="02020603050405020304" pitchFamily="18" charset="0"/>
              </a:rPr>
              <a:t>   扁桃肥大</a:t>
            </a:r>
            <a:endParaRPr lang="ja-JP" altLang="en-US" sz="2800">
              <a:latin typeface="Times" panose="02020603050405020304" pitchFamily="18" charset="0"/>
            </a:endParaRPr>
          </a:p>
        </p:txBody>
      </p:sp>
      <p:sp>
        <p:nvSpPr>
          <p:cNvPr id="137259" name="Text Box 43"/>
          <p:cNvSpPr txBox="1">
            <a:spLocks noChangeArrowheads="1"/>
          </p:cNvSpPr>
          <p:nvPr/>
        </p:nvSpPr>
        <p:spPr bwMode="auto">
          <a:xfrm>
            <a:off x="4557713" y="2973388"/>
            <a:ext cx="12620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Times" panose="02020603050405020304" pitchFamily="18" charset="0"/>
              </a:rPr>
              <a:t>喉頭部</a:t>
            </a:r>
          </a:p>
          <a:p>
            <a:pPr eaLnBrk="1" hangingPunct="1">
              <a:spcBef>
                <a:spcPct val="0"/>
              </a:spcBef>
              <a:buFontTx/>
              <a:buNone/>
            </a:pPr>
            <a:r>
              <a:rPr lang="ja-JP" altLang="en-US" sz="2800">
                <a:latin typeface="Times" panose="02020603050405020304" pitchFamily="18" charset="0"/>
              </a:rPr>
              <a:t>　狭窄</a:t>
            </a:r>
          </a:p>
        </p:txBody>
      </p:sp>
      <p:sp>
        <p:nvSpPr>
          <p:cNvPr id="137260" name="Text Box 44"/>
          <p:cNvSpPr txBox="1">
            <a:spLocks noChangeArrowheads="1"/>
          </p:cNvSpPr>
          <p:nvPr/>
        </p:nvSpPr>
        <p:spPr bwMode="auto">
          <a:xfrm>
            <a:off x="1249363" y="4716463"/>
            <a:ext cx="121761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0000"/>
              </a:lnSpc>
              <a:spcBef>
                <a:spcPct val="0"/>
              </a:spcBef>
              <a:buFontTx/>
              <a:buNone/>
            </a:pPr>
            <a:r>
              <a:rPr lang="en-US" altLang="ja-JP" sz="2400">
                <a:latin typeface="Times" panose="02020603050405020304" pitchFamily="18" charset="0"/>
              </a:rPr>
              <a:t> </a:t>
            </a:r>
            <a:r>
              <a:rPr lang="ja-JP" altLang="en-US" sz="2800">
                <a:latin typeface="Times" panose="02020603050405020304" pitchFamily="18" charset="0"/>
              </a:rPr>
              <a:t>経鼻</a:t>
            </a:r>
          </a:p>
          <a:p>
            <a:pPr eaLnBrk="1" hangingPunct="1">
              <a:lnSpc>
                <a:spcPct val="80000"/>
              </a:lnSpc>
              <a:spcBef>
                <a:spcPct val="0"/>
              </a:spcBef>
              <a:buFontTx/>
              <a:buNone/>
            </a:pPr>
            <a:r>
              <a:rPr lang="ja-JP" altLang="en-US" sz="2800">
                <a:latin typeface="Times" panose="02020603050405020304" pitchFamily="18" charset="0"/>
              </a:rPr>
              <a:t>ｴｱｳｪｲ</a:t>
            </a:r>
          </a:p>
        </p:txBody>
      </p:sp>
      <p:sp>
        <p:nvSpPr>
          <p:cNvPr id="137261" name="Text Box 45"/>
          <p:cNvSpPr txBox="1">
            <a:spLocks noChangeArrowheads="1"/>
          </p:cNvSpPr>
          <p:nvPr/>
        </p:nvSpPr>
        <p:spPr bwMode="auto">
          <a:xfrm>
            <a:off x="2646363" y="4711700"/>
            <a:ext cx="1925637"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lang="en-US" altLang="ja-JP" sz="2800">
                <a:latin typeface="Times" panose="02020603050405020304" pitchFamily="18" charset="0"/>
              </a:rPr>
              <a:t> </a:t>
            </a:r>
            <a:r>
              <a:rPr lang="ja-JP" altLang="en-US" sz="2800">
                <a:latin typeface="Times" panose="02020603050405020304" pitchFamily="18" charset="0"/>
              </a:rPr>
              <a:t>姿勢管理</a:t>
            </a:r>
          </a:p>
          <a:p>
            <a:pPr eaLnBrk="1" hangingPunct="1">
              <a:lnSpc>
                <a:spcPct val="90000"/>
              </a:lnSpc>
              <a:spcBef>
                <a:spcPct val="0"/>
              </a:spcBef>
              <a:buFontTx/>
              <a:buNone/>
            </a:pPr>
            <a:r>
              <a:rPr lang="ja-JP" altLang="en-US" sz="2400">
                <a:latin typeface="Times" panose="02020603050405020304" pitchFamily="18" charset="0"/>
              </a:rPr>
              <a:t>（下顎・全身）</a:t>
            </a:r>
          </a:p>
        </p:txBody>
      </p:sp>
      <p:sp>
        <p:nvSpPr>
          <p:cNvPr id="137262" name="Text Box 46"/>
          <p:cNvSpPr txBox="1">
            <a:spLocks noChangeArrowheads="1"/>
          </p:cNvSpPr>
          <p:nvPr/>
        </p:nvSpPr>
        <p:spPr bwMode="auto">
          <a:xfrm>
            <a:off x="6013450" y="2909888"/>
            <a:ext cx="12620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400">
                <a:latin typeface="Times" panose="02020603050405020304" pitchFamily="18" charset="0"/>
              </a:rPr>
              <a:t>  </a:t>
            </a:r>
            <a:r>
              <a:rPr lang="ja-JP" altLang="en-US" sz="2800">
                <a:latin typeface="Times" panose="02020603050405020304" pitchFamily="18" charset="0"/>
              </a:rPr>
              <a:t>気管</a:t>
            </a:r>
          </a:p>
          <a:p>
            <a:pPr eaLnBrk="1" hangingPunct="1">
              <a:spcBef>
                <a:spcPct val="0"/>
              </a:spcBef>
              <a:buFontTx/>
              <a:buNone/>
            </a:pPr>
            <a:r>
              <a:rPr lang="ja-JP" altLang="en-US" sz="2800">
                <a:latin typeface="Times" panose="02020603050405020304" pitchFamily="18" charset="0"/>
              </a:rPr>
              <a:t>軟化症</a:t>
            </a:r>
          </a:p>
        </p:txBody>
      </p:sp>
      <p:sp>
        <p:nvSpPr>
          <p:cNvPr id="137263" name="Text Box 47"/>
          <p:cNvSpPr txBox="1">
            <a:spLocks noChangeArrowheads="1"/>
          </p:cNvSpPr>
          <p:nvPr/>
        </p:nvSpPr>
        <p:spPr bwMode="auto">
          <a:xfrm>
            <a:off x="7164388" y="4652963"/>
            <a:ext cx="1620837"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lang="ja-JP" altLang="en-US" sz="2800">
                <a:latin typeface="Times" panose="02020603050405020304" pitchFamily="18" charset="0"/>
              </a:rPr>
              <a:t>持続陽圧</a:t>
            </a:r>
          </a:p>
          <a:p>
            <a:pPr eaLnBrk="1" hangingPunct="1">
              <a:lnSpc>
                <a:spcPct val="90000"/>
              </a:lnSpc>
              <a:spcBef>
                <a:spcPct val="0"/>
              </a:spcBef>
              <a:buFontTx/>
              <a:buNone/>
            </a:pPr>
            <a:r>
              <a:rPr lang="ja-JP" altLang="en-US" sz="2800">
                <a:latin typeface="Times" panose="02020603050405020304" pitchFamily="18" charset="0"/>
              </a:rPr>
              <a:t>　 呼吸</a:t>
            </a:r>
          </a:p>
        </p:txBody>
      </p:sp>
      <p:sp>
        <p:nvSpPr>
          <p:cNvPr id="137264" name="Line 48"/>
          <p:cNvSpPr>
            <a:spLocks noChangeShapeType="1"/>
          </p:cNvSpPr>
          <p:nvPr/>
        </p:nvSpPr>
        <p:spPr bwMode="auto">
          <a:xfrm>
            <a:off x="323850" y="692150"/>
            <a:ext cx="8569325" cy="0"/>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7265" name="Text Box 49"/>
          <p:cNvSpPr txBox="1">
            <a:spLocks noChangeArrowheads="1"/>
          </p:cNvSpPr>
          <p:nvPr/>
        </p:nvSpPr>
        <p:spPr bwMode="auto">
          <a:xfrm>
            <a:off x="4572000" y="4652963"/>
            <a:ext cx="903288"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lang="ja-JP" altLang="en-US" sz="2800">
                <a:latin typeface="Times" panose="02020603050405020304" pitchFamily="18" charset="0"/>
              </a:rPr>
              <a:t>気管</a:t>
            </a:r>
          </a:p>
          <a:p>
            <a:pPr eaLnBrk="1" hangingPunct="1">
              <a:lnSpc>
                <a:spcPct val="90000"/>
              </a:lnSpc>
              <a:spcBef>
                <a:spcPct val="0"/>
              </a:spcBef>
              <a:buFontTx/>
              <a:buNone/>
            </a:pPr>
            <a:r>
              <a:rPr lang="ja-JP" altLang="en-US" sz="2800">
                <a:latin typeface="Times" panose="02020603050405020304" pitchFamily="18" charset="0"/>
              </a:rPr>
              <a:t>切開</a:t>
            </a:r>
          </a:p>
        </p:txBody>
      </p:sp>
      <p:sp>
        <p:nvSpPr>
          <p:cNvPr id="137266" name="Text Box 50"/>
          <p:cNvSpPr txBox="1">
            <a:spLocks noChangeArrowheads="1"/>
          </p:cNvSpPr>
          <p:nvPr/>
        </p:nvSpPr>
        <p:spPr bwMode="auto">
          <a:xfrm>
            <a:off x="7637463" y="3141663"/>
            <a:ext cx="903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Times" panose="02020603050405020304" pitchFamily="18" charset="0"/>
              </a:rPr>
              <a:t>喘息</a:t>
            </a:r>
          </a:p>
        </p:txBody>
      </p:sp>
      <p:sp>
        <p:nvSpPr>
          <p:cNvPr id="137267" name="Text Box 51"/>
          <p:cNvSpPr txBox="1">
            <a:spLocks noChangeArrowheads="1"/>
          </p:cNvSpPr>
          <p:nvPr/>
        </p:nvSpPr>
        <p:spPr bwMode="auto">
          <a:xfrm>
            <a:off x="350959" y="5833540"/>
            <a:ext cx="8675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Times" panose="02020603050405020304" pitchFamily="18" charset="0"/>
              </a:rPr>
              <a:t>おもな関係を示す。症状には、これに、貯留性の喘鳴と、代償性の</a:t>
            </a:r>
          </a:p>
          <a:p>
            <a:pPr eaLnBrk="1" hangingPunct="1">
              <a:spcBef>
                <a:spcPct val="0"/>
              </a:spcBef>
              <a:buFontTx/>
              <a:buNone/>
            </a:pPr>
            <a:r>
              <a:rPr lang="ja-JP" altLang="en-US" sz="2400" dirty="0">
                <a:latin typeface="Times" panose="02020603050405020304" pitchFamily="18" charset="0"/>
              </a:rPr>
              <a:t>症状（うめき・呻吟様の呼気性喘鳴）が、加わる。</a:t>
            </a:r>
          </a:p>
        </p:txBody>
      </p:sp>
      <p:sp>
        <p:nvSpPr>
          <p:cNvPr id="137268" name="Text Box 52"/>
          <p:cNvSpPr txBox="1">
            <a:spLocks noChangeArrowheads="1"/>
          </p:cNvSpPr>
          <p:nvPr/>
        </p:nvSpPr>
        <p:spPr bwMode="auto">
          <a:xfrm>
            <a:off x="5508625" y="4652963"/>
            <a:ext cx="1620838"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lang="ja-JP" altLang="en-US" sz="2800">
                <a:latin typeface="Times" panose="02020603050405020304" pitchFamily="18" charset="0"/>
              </a:rPr>
              <a:t>緊張緩和</a:t>
            </a:r>
          </a:p>
          <a:p>
            <a:pPr eaLnBrk="1" hangingPunct="1">
              <a:lnSpc>
                <a:spcPct val="90000"/>
              </a:lnSpc>
              <a:spcBef>
                <a:spcPct val="0"/>
              </a:spcBef>
              <a:buFontTx/>
              <a:buNone/>
            </a:pPr>
            <a:r>
              <a:rPr lang="ja-JP" altLang="en-US" sz="2800">
                <a:latin typeface="Times" panose="02020603050405020304" pitchFamily="18" charset="0"/>
              </a:rPr>
              <a:t>　鎮静</a:t>
            </a:r>
          </a:p>
        </p:txBody>
      </p:sp>
      <p:sp>
        <p:nvSpPr>
          <p:cNvPr id="137269" name="Line 39"/>
          <p:cNvSpPr>
            <a:spLocks noChangeShapeType="1"/>
          </p:cNvSpPr>
          <p:nvPr/>
        </p:nvSpPr>
        <p:spPr bwMode="auto">
          <a:xfrm>
            <a:off x="3890963" y="4076700"/>
            <a:ext cx="1119187" cy="5318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37270" name="Line 39"/>
          <p:cNvSpPr>
            <a:spLocks noChangeShapeType="1"/>
          </p:cNvSpPr>
          <p:nvPr/>
        </p:nvSpPr>
        <p:spPr bwMode="auto">
          <a:xfrm>
            <a:off x="2817813" y="4089400"/>
            <a:ext cx="1860550" cy="4778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5"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C44</a:t>
            </a:r>
            <a:endParaRPr lang="ja-JP" alt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900113" y="123825"/>
            <a:ext cx="2012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3600">
                <a:solidFill>
                  <a:srgbClr val="000000"/>
                </a:solidFill>
              </a:rPr>
              <a:t>気管切開</a:t>
            </a:r>
          </a:p>
        </p:txBody>
      </p:sp>
      <p:sp>
        <p:nvSpPr>
          <p:cNvPr id="138243" name="Text Box 12"/>
          <p:cNvSpPr txBox="1">
            <a:spLocks noChangeArrowheads="1"/>
          </p:cNvSpPr>
          <p:nvPr/>
        </p:nvSpPr>
        <p:spPr bwMode="auto">
          <a:xfrm>
            <a:off x="250825" y="1387475"/>
            <a:ext cx="5089525"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a:solidFill>
                  <a:srgbClr val="000000"/>
                </a:solidFill>
              </a:rPr>
              <a:t>・上気道狭窄が強く、他の方法で</a:t>
            </a:r>
            <a:endParaRPr lang="en-US" altLang="ja-JP" sz="2800">
              <a:solidFill>
                <a:srgbClr val="000000"/>
              </a:solidFill>
            </a:endParaRPr>
          </a:p>
          <a:p>
            <a:pPr eaLnBrk="1" hangingPunct="1"/>
            <a:r>
              <a:rPr lang="ja-JP" altLang="en-US" sz="2800">
                <a:solidFill>
                  <a:srgbClr val="000000"/>
                </a:solidFill>
              </a:rPr>
              <a:t>　改善できない</a:t>
            </a:r>
          </a:p>
          <a:p>
            <a:pPr eaLnBrk="1" hangingPunct="1">
              <a:spcBef>
                <a:spcPts val="600"/>
              </a:spcBef>
            </a:pPr>
            <a:r>
              <a:rPr lang="ja-JP" altLang="en-US" sz="2800">
                <a:solidFill>
                  <a:srgbClr val="000000"/>
                </a:solidFill>
              </a:rPr>
              <a:t>・痰の気管からの喀出が困難</a:t>
            </a:r>
          </a:p>
          <a:p>
            <a:pPr eaLnBrk="1" hangingPunct="1">
              <a:spcBef>
                <a:spcPts val="600"/>
              </a:spcBef>
            </a:pPr>
            <a:r>
              <a:rPr lang="ja-JP" altLang="en-US" sz="2800">
                <a:solidFill>
                  <a:srgbClr val="000000"/>
                </a:solidFill>
              </a:rPr>
              <a:t>・人工呼吸器治療が長期に必要</a:t>
            </a:r>
          </a:p>
        </p:txBody>
      </p:sp>
      <p:sp>
        <p:nvSpPr>
          <p:cNvPr id="138244" name="Text Box 13"/>
          <p:cNvSpPr txBox="1">
            <a:spLocks noChangeArrowheads="1"/>
          </p:cNvSpPr>
          <p:nvPr/>
        </p:nvSpPr>
        <p:spPr bwMode="auto">
          <a:xfrm>
            <a:off x="257175" y="3832225"/>
            <a:ext cx="525145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a:solidFill>
                  <a:srgbClr val="000000"/>
                </a:solidFill>
              </a:rPr>
              <a:t>・声が出せない、出しにくくなる</a:t>
            </a:r>
          </a:p>
          <a:p>
            <a:pPr eaLnBrk="1" hangingPunct="1">
              <a:spcBef>
                <a:spcPts val="600"/>
              </a:spcBef>
            </a:pPr>
            <a:r>
              <a:rPr lang="ja-JP" altLang="en-US" sz="2800">
                <a:solidFill>
                  <a:srgbClr val="000000"/>
                </a:solidFill>
              </a:rPr>
              <a:t>・合併症がある</a:t>
            </a:r>
            <a:endParaRPr lang="en-US" altLang="ja-JP" sz="2800">
              <a:solidFill>
                <a:srgbClr val="000000"/>
              </a:solidFill>
            </a:endParaRPr>
          </a:p>
          <a:p>
            <a:pPr eaLnBrk="1" hangingPunct="1">
              <a:spcBef>
                <a:spcPts val="600"/>
              </a:spcBef>
            </a:pPr>
            <a:r>
              <a:rPr lang="ja-JP" altLang="en-US" sz="2800">
                <a:solidFill>
                  <a:srgbClr val="000000"/>
                </a:solidFill>
              </a:rPr>
              <a:t>・唾液が気管に流れやすくなる</a:t>
            </a:r>
          </a:p>
          <a:p>
            <a:pPr eaLnBrk="1" hangingPunct="1">
              <a:spcBef>
                <a:spcPts val="600"/>
              </a:spcBef>
            </a:pPr>
            <a:r>
              <a:rPr lang="ja-JP" altLang="en-US" sz="2800">
                <a:solidFill>
                  <a:srgbClr val="000000"/>
                </a:solidFill>
              </a:rPr>
              <a:t>・気管切開の後に人工呼吸器が、</a:t>
            </a:r>
            <a:endParaRPr lang="en-US" altLang="ja-JP" sz="2800">
              <a:solidFill>
                <a:srgbClr val="000000"/>
              </a:solidFill>
            </a:endParaRPr>
          </a:p>
          <a:p>
            <a:pPr eaLnBrk="1" hangingPunct="1"/>
            <a:r>
              <a:rPr lang="ja-JP" altLang="en-US" sz="2800">
                <a:solidFill>
                  <a:srgbClr val="000000"/>
                </a:solidFill>
              </a:rPr>
              <a:t>　ずっと必要になることがある</a:t>
            </a:r>
            <a:endParaRPr lang="en-US" altLang="ja-JP" sz="2800">
              <a:solidFill>
                <a:srgbClr val="000000"/>
              </a:solidFill>
            </a:endParaRPr>
          </a:p>
          <a:p>
            <a:pPr eaLnBrk="1" hangingPunct="1"/>
            <a:r>
              <a:rPr lang="ja-JP" altLang="en-US" sz="2800">
                <a:solidFill>
                  <a:srgbClr val="000000"/>
                </a:solidFill>
              </a:rPr>
              <a:t>　（気管軟化症がある場合など）</a:t>
            </a:r>
            <a:endParaRPr lang="en-US" altLang="ja-JP" sz="2800">
              <a:solidFill>
                <a:srgbClr val="000000"/>
              </a:solidFill>
            </a:endParaRPr>
          </a:p>
        </p:txBody>
      </p:sp>
      <p:sp>
        <p:nvSpPr>
          <p:cNvPr id="138245" name="テキスト ボックス 13"/>
          <p:cNvSpPr txBox="1">
            <a:spLocks noChangeArrowheads="1"/>
          </p:cNvSpPr>
          <p:nvPr/>
        </p:nvSpPr>
        <p:spPr bwMode="auto">
          <a:xfrm>
            <a:off x="250825" y="836613"/>
            <a:ext cx="3881438"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a:solidFill>
                  <a:srgbClr val="000000"/>
                </a:solidFill>
              </a:rPr>
              <a:t>どのような場合に必要か</a:t>
            </a:r>
          </a:p>
        </p:txBody>
      </p:sp>
      <p:sp>
        <p:nvSpPr>
          <p:cNvPr id="138246" name="テキスト ボックス 14"/>
          <p:cNvSpPr txBox="1">
            <a:spLocks noChangeArrowheads="1"/>
          </p:cNvSpPr>
          <p:nvPr/>
        </p:nvSpPr>
        <p:spPr bwMode="auto">
          <a:xfrm>
            <a:off x="5453063" y="231775"/>
            <a:ext cx="2647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a:t>（単純気管切開）</a:t>
            </a:r>
          </a:p>
        </p:txBody>
      </p:sp>
      <p:sp>
        <p:nvSpPr>
          <p:cNvPr id="138247" name="テキスト ボックス 15"/>
          <p:cNvSpPr txBox="1">
            <a:spLocks noChangeArrowheads="1"/>
          </p:cNvSpPr>
          <p:nvPr/>
        </p:nvSpPr>
        <p:spPr bwMode="auto">
          <a:xfrm>
            <a:off x="250825" y="3332163"/>
            <a:ext cx="1262063"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a:latin typeface="ＭＳ Ｐゴシック" panose="020B0600070205080204" pitchFamily="50" charset="-128"/>
              </a:rPr>
              <a:t>問題点</a:t>
            </a:r>
          </a:p>
        </p:txBody>
      </p:sp>
      <p:pic>
        <p:nvPicPr>
          <p:cNvPr id="13824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8463" y="693738"/>
            <a:ext cx="2617787"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0" name="テキスト ボックス 6"/>
          <p:cNvSpPr txBox="1">
            <a:spLocks noChangeArrowheads="1"/>
          </p:cNvSpPr>
          <p:nvPr/>
        </p:nvSpPr>
        <p:spPr bwMode="auto">
          <a:xfrm>
            <a:off x="8172450" y="4794250"/>
            <a:ext cx="996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3200">
                <a:solidFill>
                  <a:srgbClr val="000000"/>
                </a:solidFill>
              </a:rPr>
              <a:t>気管</a:t>
            </a:r>
          </a:p>
        </p:txBody>
      </p:sp>
      <p:sp>
        <p:nvSpPr>
          <p:cNvPr id="138251" name="テキスト ボックス 7"/>
          <p:cNvSpPr txBox="1">
            <a:spLocks noChangeArrowheads="1"/>
          </p:cNvSpPr>
          <p:nvPr/>
        </p:nvSpPr>
        <p:spPr bwMode="auto">
          <a:xfrm>
            <a:off x="8139113" y="1951038"/>
            <a:ext cx="1257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3200">
                <a:solidFill>
                  <a:srgbClr val="000000"/>
                </a:solidFill>
              </a:rPr>
              <a:t>声帯</a:t>
            </a:r>
          </a:p>
        </p:txBody>
      </p:sp>
      <p:sp>
        <p:nvSpPr>
          <p:cNvPr id="138252" name="テキスト ボックス 8"/>
          <p:cNvSpPr txBox="1">
            <a:spLocks noChangeArrowheads="1"/>
          </p:cNvSpPr>
          <p:nvPr/>
        </p:nvSpPr>
        <p:spPr bwMode="auto">
          <a:xfrm>
            <a:off x="8178800" y="2728913"/>
            <a:ext cx="10715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3200">
                <a:solidFill>
                  <a:srgbClr val="000000"/>
                </a:solidFill>
              </a:rPr>
              <a:t>食道</a:t>
            </a:r>
          </a:p>
        </p:txBody>
      </p:sp>
      <p:sp>
        <p:nvSpPr>
          <p:cNvPr id="138253" name="テキスト ボックス 9"/>
          <p:cNvSpPr txBox="1">
            <a:spLocks noChangeArrowheads="1"/>
          </p:cNvSpPr>
          <p:nvPr/>
        </p:nvSpPr>
        <p:spPr bwMode="auto">
          <a:xfrm>
            <a:off x="5572125" y="6018213"/>
            <a:ext cx="3143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3200">
                <a:solidFill>
                  <a:srgbClr val="000000"/>
                </a:solidFill>
              </a:rPr>
              <a:t>気管カニューレ</a:t>
            </a:r>
          </a:p>
        </p:txBody>
      </p:sp>
      <p:cxnSp>
        <p:nvCxnSpPr>
          <p:cNvPr id="138254" name="直線矢印コネクタ 11"/>
          <p:cNvCxnSpPr>
            <a:cxnSpLocks noChangeShapeType="1"/>
          </p:cNvCxnSpPr>
          <p:nvPr/>
        </p:nvCxnSpPr>
        <p:spPr bwMode="auto">
          <a:xfrm flipH="1">
            <a:off x="6827838" y="2420938"/>
            <a:ext cx="1441450" cy="8636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8255" name="直線矢印コネクタ 12"/>
          <p:cNvCxnSpPr>
            <a:cxnSpLocks noChangeShapeType="1"/>
          </p:cNvCxnSpPr>
          <p:nvPr/>
        </p:nvCxnSpPr>
        <p:spPr bwMode="auto">
          <a:xfrm flipH="1">
            <a:off x="7189788" y="3141663"/>
            <a:ext cx="1044575" cy="6477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8256" name="直線矢印コネクタ 13"/>
          <p:cNvCxnSpPr>
            <a:cxnSpLocks noChangeShapeType="1"/>
          </p:cNvCxnSpPr>
          <p:nvPr/>
        </p:nvCxnSpPr>
        <p:spPr bwMode="auto">
          <a:xfrm flipV="1">
            <a:off x="6580188" y="4508500"/>
            <a:ext cx="431800" cy="151288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8257" name="直線矢印コネクタ 14"/>
          <p:cNvCxnSpPr>
            <a:cxnSpLocks noChangeShapeType="1"/>
          </p:cNvCxnSpPr>
          <p:nvPr/>
        </p:nvCxnSpPr>
        <p:spPr bwMode="auto">
          <a:xfrm flipH="1">
            <a:off x="7011988" y="5084763"/>
            <a:ext cx="1190625"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C45</a:t>
            </a:r>
            <a:endParaRPr lang="ja-JP"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l="3557" t="1189" r="5850" b="3569"/>
          <a:stretch>
            <a:fillRect/>
          </a:stretch>
        </p:blipFill>
        <p:spPr bwMode="auto">
          <a:xfrm>
            <a:off x="77788" y="1028700"/>
            <a:ext cx="4786312"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3"/>
          <p:cNvSpPr txBox="1">
            <a:spLocks noChangeArrowheads="1"/>
          </p:cNvSpPr>
          <p:nvPr/>
        </p:nvSpPr>
        <p:spPr bwMode="auto">
          <a:xfrm>
            <a:off x="179512" y="44450"/>
            <a:ext cx="87697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800" dirty="0">
                <a:solidFill>
                  <a:srgbClr val="000040"/>
                </a:solidFill>
                <a:latin typeface="ＭＳ Ｐゴシック" panose="020B0600070205080204" pitchFamily="50" charset="-128"/>
              </a:rPr>
              <a:t>呼吸器系の構造と</a:t>
            </a:r>
            <a:r>
              <a:rPr lang="en-US" altLang="ja-JP" sz="2800" dirty="0">
                <a:solidFill>
                  <a:srgbClr val="000040"/>
                </a:solidFill>
                <a:latin typeface="ＭＳ Ｐゴシック" panose="020B0600070205080204" pitchFamily="50" charset="-128"/>
              </a:rPr>
              <a:t>､</a:t>
            </a:r>
            <a:r>
              <a:rPr lang="ja-JP" altLang="en-US" sz="2800" dirty="0">
                <a:solidFill>
                  <a:srgbClr val="000040"/>
                </a:solidFill>
                <a:latin typeface="ＭＳ Ｐゴシック" panose="020B0600070205080204" pitchFamily="50" charset="-128"/>
              </a:rPr>
              <a:t>重症</a:t>
            </a:r>
            <a:r>
              <a:rPr lang="ja-JP" altLang="en-US" sz="2800" dirty="0" smtClean="0">
                <a:solidFill>
                  <a:srgbClr val="000040"/>
                </a:solidFill>
                <a:latin typeface="ＭＳ Ｐゴシック" panose="020B0600070205080204" pitchFamily="50" charset="-128"/>
              </a:rPr>
              <a:t>障害児者等の </a:t>
            </a:r>
            <a:r>
              <a:rPr lang="ja-JP" altLang="en-US" sz="2800" dirty="0">
                <a:solidFill>
                  <a:srgbClr val="000040"/>
                </a:solidFill>
                <a:latin typeface="ＭＳ Ｐゴシック" panose="020B0600070205080204" pitchFamily="50" charset="-128"/>
              </a:rPr>
              <a:t>呼吸障害</a:t>
            </a:r>
            <a:r>
              <a:rPr lang="ja-JP" altLang="en-US" sz="2800" dirty="0" smtClean="0">
                <a:solidFill>
                  <a:srgbClr val="000040"/>
                </a:solidFill>
                <a:latin typeface="ＭＳ Ｐゴシック" panose="020B0600070205080204" pitchFamily="50" charset="-128"/>
              </a:rPr>
              <a:t>の要因</a:t>
            </a:r>
            <a:endParaRPr lang="ja-JP" altLang="en-US" sz="2800" dirty="0">
              <a:solidFill>
                <a:srgbClr val="000040"/>
              </a:solidFill>
              <a:latin typeface="ＭＳ Ｐゴシック" panose="020B0600070205080204" pitchFamily="50" charset="-128"/>
            </a:endParaRPr>
          </a:p>
        </p:txBody>
      </p:sp>
      <p:sp>
        <p:nvSpPr>
          <p:cNvPr id="113668" name="Text Box 4"/>
          <p:cNvSpPr txBox="1">
            <a:spLocks noChangeArrowheads="1"/>
          </p:cNvSpPr>
          <p:nvPr/>
        </p:nvSpPr>
        <p:spPr bwMode="auto">
          <a:xfrm>
            <a:off x="4932363" y="549275"/>
            <a:ext cx="4346575"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1800"/>
              </a:spcBef>
              <a:buFontTx/>
              <a:buNone/>
            </a:pPr>
            <a:r>
              <a:rPr lang="ja-JP" altLang="en-US" sz="2800" dirty="0">
                <a:solidFill>
                  <a:srgbClr val="080236"/>
                </a:solidFill>
                <a:latin typeface="Times" panose="02020603050405020304" pitchFamily="18" charset="0"/>
              </a:rPr>
              <a:t>呼吸中枢機能障害</a:t>
            </a:r>
          </a:p>
          <a:p>
            <a:pPr eaLnBrk="1" hangingPunct="1">
              <a:lnSpc>
                <a:spcPct val="85000"/>
              </a:lnSpc>
              <a:spcBef>
                <a:spcPct val="0"/>
              </a:spcBef>
              <a:buFontTx/>
              <a:buNone/>
            </a:pPr>
            <a:r>
              <a:rPr lang="ja-JP" altLang="en-US" sz="2000" dirty="0">
                <a:solidFill>
                  <a:srgbClr val="080236"/>
                </a:solidFill>
                <a:latin typeface="ＭＳ Ｐゴシック" panose="020B0600070205080204" pitchFamily="50" charset="-128"/>
              </a:rPr>
              <a:t>  一次性：初めからの脳幹部の障害</a:t>
            </a:r>
            <a:endParaRPr lang="en-US" altLang="ja-JP" sz="2000" dirty="0">
              <a:solidFill>
                <a:srgbClr val="080236"/>
              </a:solidFill>
              <a:latin typeface="ＭＳ Ｐゴシック" panose="020B0600070205080204" pitchFamily="50" charset="-128"/>
            </a:endParaRPr>
          </a:p>
          <a:p>
            <a:pPr eaLnBrk="1" hangingPunct="1">
              <a:lnSpc>
                <a:spcPct val="85000"/>
              </a:lnSpc>
              <a:spcBef>
                <a:spcPct val="0"/>
              </a:spcBef>
              <a:buFontTx/>
              <a:buNone/>
            </a:pPr>
            <a:r>
              <a:rPr lang="en-US" altLang="ja-JP" sz="1800" dirty="0">
                <a:solidFill>
                  <a:srgbClr val="080236"/>
                </a:solidFill>
                <a:latin typeface="ＭＳ Ｐゴシック" panose="020B0600070205080204" pitchFamily="50" charset="-128"/>
              </a:rPr>
              <a:t>    </a:t>
            </a:r>
            <a:r>
              <a:rPr lang="ja-JP" altLang="en-US" sz="1800" dirty="0">
                <a:solidFill>
                  <a:srgbClr val="080236"/>
                </a:solidFill>
                <a:latin typeface="ＭＳ Ｐゴシック" panose="020B0600070205080204" pitchFamily="50" charset="-128"/>
              </a:rPr>
              <a:t>アーノルドキアリ奇形（二分脊椎に合併）</a:t>
            </a:r>
            <a:endParaRPr lang="en-US" altLang="ja-JP" sz="1800" dirty="0">
              <a:solidFill>
                <a:srgbClr val="080236"/>
              </a:solidFill>
              <a:latin typeface="ＭＳ Ｐゴシック" panose="020B0600070205080204" pitchFamily="50" charset="-128"/>
            </a:endParaRPr>
          </a:p>
          <a:p>
            <a:pPr eaLnBrk="1" hangingPunct="1">
              <a:lnSpc>
                <a:spcPct val="85000"/>
              </a:lnSpc>
              <a:spcBef>
                <a:spcPct val="0"/>
              </a:spcBef>
              <a:buFontTx/>
              <a:buNone/>
            </a:pPr>
            <a:r>
              <a:rPr lang="ja-JP" altLang="en-US" sz="1800" dirty="0">
                <a:solidFill>
                  <a:srgbClr val="080236"/>
                </a:solidFill>
                <a:latin typeface="ＭＳ Ｐゴシック" panose="020B0600070205080204" pitchFamily="50" charset="-128"/>
              </a:rPr>
              <a:t>　　オンディーヌの呪い　など</a:t>
            </a:r>
            <a:endParaRPr lang="en-US" altLang="ja-JP" sz="1800" dirty="0">
              <a:solidFill>
                <a:srgbClr val="080236"/>
              </a:solidFill>
              <a:latin typeface="ＭＳ Ｐゴシック" panose="020B0600070205080204" pitchFamily="50" charset="-128"/>
            </a:endParaRPr>
          </a:p>
          <a:p>
            <a:pPr eaLnBrk="1" hangingPunct="1">
              <a:lnSpc>
                <a:spcPct val="85000"/>
              </a:lnSpc>
              <a:spcBef>
                <a:spcPct val="0"/>
              </a:spcBef>
              <a:buFontTx/>
              <a:buNone/>
            </a:pPr>
            <a:r>
              <a:rPr lang="ja-JP" altLang="en-US" sz="2000" dirty="0">
                <a:solidFill>
                  <a:srgbClr val="080236"/>
                </a:solidFill>
                <a:latin typeface="ＭＳ Ｐゴシック" panose="020B0600070205080204" pitchFamily="50" charset="-128"/>
              </a:rPr>
              <a:t>  二次性：気道狭窄、胸郭呼吸運動</a:t>
            </a:r>
            <a:endParaRPr lang="en-US" altLang="ja-JP" sz="2000" dirty="0">
              <a:solidFill>
                <a:srgbClr val="080236"/>
              </a:solidFill>
              <a:latin typeface="ＭＳ Ｐゴシック" panose="020B0600070205080204" pitchFamily="50" charset="-128"/>
            </a:endParaRPr>
          </a:p>
          <a:p>
            <a:pPr eaLnBrk="1" hangingPunct="1">
              <a:spcBef>
                <a:spcPct val="0"/>
              </a:spcBef>
              <a:buFontTx/>
              <a:buNone/>
            </a:pPr>
            <a:r>
              <a:rPr lang="ja-JP" altLang="en-US" sz="2000" dirty="0">
                <a:solidFill>
                  <a:srgbClr val="080236"/>
                </a:solidFill>
                <a:latin typeface="ＭＳ Ｐゴシック" panose="020B0600070205080204" pitchFamily="50" charset="-128"/>
              </a:rPr>
              <a:t>　　　障害などにより二次的に生ずる</a:t>
            </a:r>
          </a:p>
          <a:p>
            <a:pPr eaLnBrk="1" hangingPunct="1">
              <a:spcBef>
                <a:spcPts val="600"/>
              </a:spcBef>
              <a:buFontTx/>
              <a:buNone/>
            </a:pPr>
            <a:r>
              <a:rPr lang="ja-JP" altLang="en-US" sz="2800" dirty="0">
                <a:solidFill>
                  <a:srgbClr val="080236"/>
                </a:solidFill>
                <a:latin typeface="Times" panose="02020603050405020304" pitchFamily="18" charset="0"/>
              </a:rPr>
              <a:t>気道の狭窄</a:t>
            </a:r>
          </a:p>
          <a:p>
            <a:pPr eaLnBrk="1" hangingPunct="1">
              <a:spcBef>
                <a:spcPct val="0"/>
              </a:spcBef>
              <a:buFontTx/>
              <a:buNone/>
            </a:pPr>
            <a:r>
              <a:rPr lang="ja-JP" altLang="en-US" sz="2800" dirty="0">
                <a:solidFill>
                  <a:srgbClr val="080236"/>
                </a:solidFill>
                <a:latin typeface="Times" panose="02020603050405020304" pitchFamily="18" charset="0"/>
              </a:rPr>
              <a:t>　機能的狭窄・構造的狭窄</a:t>
            </a:r>
          </a:p>
          <a:p>
            <a:pPr eaLnBrk="1" hangingPunct="1">
              <a:spcBef>
                <a:spcPct val="0"/>
              </a:spcBef>
              <a:buFontTx/>
              <a:buNone/>
            </a:pPr>
            <a:r>
              <a:rPr lang="ja-JP" altLang="en-US" sz="2800" dirty="0">
                <a:solidFill>
                  <a:srgbClr val="080236"/>
                </a:solidFill>
                <a:latin typeface="Times" panose="02020603050405020304" pitchFamily="18" charset="0"/>
              </a:rPr>
              <a:t>　上気道・気管・気管支</a:t>
            </a:r>
          </a:p>
          <a:p>
            <a:pPr eaLnBrk="1" hangingPunct="1">
              <a:spcBef>
                <a:spcPts val="1200"/>
              </a:spcBef>
              <a:buFontTx/>
              <a:buNone/>
            </a:pPr>
            <a:r>
              <a:rPr lang="ja-JP" altLang="en-US" sz="2800" dirty="0">
                <a:solidFill>
                  <a:srgbClr val="080236"/>
                </a:solidFill>
                <a:latin typeface="Times" panose="02020603050405020304" pitchFamily="18" charset="0"/>
              </a:rPr>
              <a:t>肺の疾患</a:t>
            </a:r>
          </a:p>
          <a:p>
            <a:pPr eaLnBrk="1" hangingPunct="1">
              <a:spcBef>
                <a:spcPts val="1200"/>
              </a:spcBef>
              <a:buFontTx/>
              <a:buNone/>
            </a:pPr>
            <a:r>
              <a:rPr lang="ja-JP" altLang="en-US" sz="2800" dirty="0">
                <a:solidFill>
                  <a:srgbClr val="080236"/>
                </a:solidFill>
                <a:latin typeface="Times" panose="02020603050405020304" pitchFamily="18" charset="0"/>
              </a:rPr>
              <a:t>胸郭呼吸運動の障害</a:t>
            </a:r>
          </a:p>
          <a:p>
            <a:pPr eaLnBrk="1" hangingPunct="1">
              <a:spcBef>
                <a:spcPts val="1200"/>
              </a:spcBef>
              <a:buFontTx/>
              <a:buNone/>
            </a:pPr>
            <a:r>
              <a:rPr lang="ja-JP" altLang="en-US" sz="2800" dirty="0">
                <a:solidFill>
                  <a:srgbClr val="080236"/>
                </a:solidFill>
                <a:latin typeface="Times" panose="02020603050405020304" pitchFamily="18" charset="0"/>
              </a:rPr>
              <a:t>誤嚥、分泌物貯留</a:t>
            </a:r>
          </a:p>
          <a:p>
            <a:pPr eaLnBrk="1" hangingPunct="1">
              <a:spcBef>
                <a:spcPts val="1200"/>
              </a:spcBef>
              <a:buFontTx/>
              <a:buNone/>
            </a:pPr>
            <a:r>
              <a:rPr lang="ja-JP" altLang="en-US" sz="2800" dirty="0">
                <a:solidFill>
                  <a:srgbClr val="080236"/>
                </a:solidFill>
                <a:latin typeface="Times" panose="02020603050405020304" pitchFamily="18" charset="0"/>
              </a:rPr>
              <a:t>感染、アレルギー</a:t>
            </a:r>
          </a:p>
          <a:p>
            <a:pPr eaLnBrk="1" hangingPunct="1">
              <a:spcBef>
                <a:spcPts val="1200"/>
              </a:spcBef>
              <a:buFontTx/>
              <a:buNone/>
            </a:pPr>
            <a:r>
              <a:rPr lang="ja-JP" altLang="en-US" sz="2800" dirty="0">
                <a:solidFill>
                  <a:srgbClr val="080236"/>
                </a:solidFill>
                <a:latin typeface="Times" panose="02020603050405020304" pitchFamily="18" charset="0"/>
              </a:rPr>
              <a:t>胃食道逆流症</a:t>
            </a:r>
          </a:p>
        </p:txBody>
      </p:sp>
      <p:sp>
        <p:nvSpPr>
          <p:cNvPr id="5" name="テキスト ボックス 1"/>
          <p:cNvSpPr txBox="1">
            <a:spLocks noChangeArrowheads="1"/>
          </p:cNvSpPr>
          <p:nvPr/>
        </p:nvSpPr>
        <p:spPr bwMode="auto">
          <a:xfrm>
            <a:off x="8405186" y="6118805"/>
            <a:ext cx="465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a:t>
            </a:r>
            <a:r>
              <a:rPr lang="ja-JP" altLang="en-US" dirty="0" smtClean="0"/>
              <a:t>１</a:t>
            </a:r>
            <a:endParaRPr lang="ja-JP" alt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3"/>
          <p:cNvSpPr txBox="1">
            <a:spLocks noChangeArrowheads="1"/>
          </p:cNvSpPr>
          <p:nvPr/>
        </p:nvSpPr>
        <p:spPr bwMode="auto">
          <a:xfrm>
            <a:off x="179388" y="3568700"/>
            <a:ext cx="5832475" cy="304800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Times" panose="02020603050405020304" pitchFamily="18" charset="0"/>
              </a:rPr>
              <a:t>①</a:t>
            </a:r>
            <a:r>
              <a:rPr lang="en-US" altLang="ja-JP" sz="2400">
                <a:solidFill>
                  <a:srgbClr val="000000"/>
                </a:solidFill>
                <a:latin typeface="Times" panose="02020603050405020304" pitchFamily="18" charset="0"/>
              </a:rPr>
              <a:t> </a:t>
            </a:r>
            <a:r>
              <a:rPr lang="ja-JP" altLang="en-US" sz="2400">
                <a:solidFill>
                  <a:srgbClr val="000000"/>
                </a:solidFill>
                <a:latin typeface="Times" panose="02020603050405020304" pitchFamily="18" charset="0"/>
              </a:rPr>
              <a:t>単純気管切開ではなく</a:t>
            </a:r>
          </a:p>
          <a:p>
            <a:pPr eaLnBrk="1" hangingPunct="1">
              <a:spcBef>
                <a:spcPct val="0"/>
              </a:spcBef>
              <a:buFontTx/>
              <a:buNone/>
            </a:pPr>
            <a:r>
              <a:rPr lang="ja-JP" altLang="en-US" sz="2400">
                <a:solidFill>
                  <a:srgbClr val="000000"/>
                </a:solidFill>
                <a:latin typeface="Times" panose="02020603050405020304" pitchFamily="18" charset="0"/>
              </a:rPr>
              <a:t>    気管と食道を分離する術式</a:t>
            </a:r>
            <a:endParaRPr lang="en-US" altLang="ja-JP" sz="2400">
              <a:solidFill>
                <a:srgbClr val="000000"/>
              </a:solidFill>
              <a:latin typeface="Times" panose="02020603050405020304" pitchFamily="18" charset="0"/>
            </a:endParaRPr>
          </a:p>
          <a:p>
            <a:pPr eaLnBrk="1" hangingPunct="1">
              <a:spcBef>
                <a:spcPct val="0"/>
              </a:spcBef>
              <a:buFontTx/>
              <a:buNone/>
            </a:pPr>
            <a:r>
              <a:rPr lang="ja-JP" altLang="en-US" sz="2400">
                <a:solidFill>
                  <a:srgbClr val="000000"/>
                </a:solidFill>
                <a:latin typeface="Times" panose="02020603050405020304" pitchFamily="18" charset="0"/>
              </a:rPr>
              <a:t>　　   喉頭気管分離手術、喉頭全摘手術</a:t>
            </a:r>
          </a:p>
          <a:p>
            <a:pPr eaLnBrk="1" hangingPunct="1">
              <a:spcBef>
                <a:spcPct val="0"/>
              </a:spcBef>
              <a:buFontTx/>
              <a:buNone/>
            </a:pPr>
            <a:r>
              <a:rPr lang="ja-JP" altLang="en-US" sz="2400">
                <a:solidFill>
                  <a:srgbClr val="000000"/>
                </a:solidFill>
                <a:latin typeface="Times" panose="02020603050405020304" pitchFamily="18" charset="0"/>
              </a:rPr>
              <a:t>　 　  声門閉鎖手術など</a:t>
            </a:r>
            <a:endParaRPr lang="en-US" altLang="ja-JP" sz="2400">
              <a:solidFill>
                <a:srgbClr val="000000"/>
              </a:solidFill>
              <a:latin typeface="Times" panose="02020603050405020304" pitchFamily="18" charset="0"/>
            </a:endParaRPr>
          </a:p>
          <a:p>
            <a:pPr eaLnBrk="1" hangingPunct="1">
              <a:spcBef>
                <a:spcPct val="0"/>
              </a:spcBef>
              <a:buFontTx/>
              <a:buNone/>
            </a:pPr>
            <a:r>
              <a:rPr lang="en-US" altLang="ja-JP" sz="2400">
                <a:solidFill>
                  <a:srgbClr val="000000"/>
                </a:solidFill>
                <a:latin typeface="Times" panose="02020603050405020304" pitchFamily="18" charset="0"/>
              </a:rPr>
              <a:t>② </a:t>
            </a:r>
            <a:r>
              <a:rPr lang="ja-JP" altLang="en-US" sz="2400">
                <a:solidFill>
                  <a:srgbClr val="000000"/>
                </a:solidFill>
                <a:latin typeface="Times" panose="02020603050405020304" pitchFamily="18" charset="0"/>
              </a:rPr>
              <a:t>持続吸引（水分、電解質を補いながら）</a:t>
            </a:r>
            <a:endParaRPr lang="en-US" altLang="ja-JP" sz="2400">
              <a:solidFill>
                <a:srgbClr val="000000"/>
              </a:solidFill>
              <a:latin typeface="Times" panose="02020603050405020304" pitchFamily="18" charset="0"/>
            </a:endParaRPr>
          </a:p>
          <a:p>
            <a:pPr eaLnBrk="1" hangingPunct="1">
              <a:spcBef>
                <a:spcPct val="0"/>
              </a:spcBef>
              <a:buFontTx/>
              <a:buNone/>
            </a:pPr>
            <a:r>
              <a:rPr lang="ja-JP" altLang="en-US" sz="2400">
                <a:solidFill>
                  <a:srgbClr val="000000"/>
                </a:solidFill>
                <a:latin typeface="Times" panose="02020603050405020304" pitchFamily="18" charset="0"/>
              </a:rPr>
              <a:t>　　カフ付きカニューレ（限界あり）</a:t>
            </a:r>
            <a:r>
              <a:rPr lang="en-US" altLang="ja-JP" sz="2400">
                <a:solidFill>
                  <a:srgbClr val="000000"/>
                </a:solidFill>
                <a:latin typeface="Times" panose="02020603050405020304" pitchFamily="18" charset="0"/>
              </a:rPr>
              <a:t>     </a:t>
            </a:r>
          </a:p>
          <a:p>
            <a:pPr eaLnBrk="1" hangingPunct="1">
              <a:spcBef>
                <a:spcPct val="0"/>
              </a:spcBef>
              <a:buFontTx/>
              <a:buNone/>
            </a:pPr>
            <a:r>
              <a:rPr lang="ja-JP" altLang="en-US" sz="2400">
                <a:solidFill>
                  <a:srgbClr val="000000"/>
                </a:solidFill>
                <a:latin typeface="Times" panose="02020603050405020304" pitchFamily="18" charset="0"/>
              </a:rPr>
              <a:t>　　スピーチバルブ使用（慎重使用）　　</a:t>
            </a:r>
            <a:endParaRPr lang="en-US" altLang="ja-JP" sz="2400">
              <a:solidFill>
                <a:srgbClr val="000000"/>
              </a:solidFill>
              <a:latin typeface="Times" panose="02020603050405020304" pitchFamily="18" charset="0"/>
            </a:endParaRPr>
          </a:p>
          <a:p>
            <a:pPr eaLnBrk="1" hangingPunct="1">
              <a:spcBef>
                <a:spcPct val="0"/>
              </a:spcBef>
              <a:buFontTx/>
              <a:buNone/>
            </a:pPr>
            <a:r>
              <a:rPr lang="ja-JP" altLang="en-US" sz="2400">
                <a:solidFill>
                  <a:srgbClr val="000000"/>
                </a:solidFill>
                <a:latin typeface="Times" panose="02020603050405020304" pitchFamily="18" charset="0"/>
              </a:rPr>
              <a:t>　　姿勢管理</a:t>
            </a:r>
          </a:p>
        </p:txBody>
      </p:sp>
      <p:sp>
        <p:nvSpPr>
          <p:cNvPr id="139267" name="Text Box 4"/>
          <p:cNvSpPr txBox="1">
            <a:spLocks noChangeArrowheads="1"/>
          </p:cNvSpPr>
          <p:nvPr/>
        </p:nvSpPr>
        <p:spPr bwMode="auto">
          <a:xfrm>
            <a:off x="636588" y="-36513"/>
            <a:ext cx="8893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3600">
                <a:solidFill>
                  <a:srgbClr val="000000"/>
                </a:solidFill>
                <a:latin typeface="Times" panose="02020603050405020304" pitchFamily="18" charset="0"/>
              </a:rPr>
              <a:t>重度の誤嚥がある重症児者の気管切開</a:t>
            </a:r>
          </a:p>
        </p:txBody>
      </p:sp>
      <p:sp>
        <p:nvSpPr>
          <p:cNvPr id="139268" name="Text Box 5"/>
          <p:cNvSpPr txBox="1">
            <a:spLocks noChangeArrowheads="1"/>
          </p:cNvSpPr>
          <p:nvPr/>
        </p:nvSpPr>
        <p:spPr bwMode="auto">
          <a:xfrm>
            <a:off x="179388" y="739775"/>
            <a:ext cx="3455987" cy="9794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lang="ja-JP" altLang="en-US">
                <a:solidFill>
                  <a:srgbClr val="000000"/>
                </a:solidFill>
                <a:latin typeface="Times" panose="02020603050405020304" pitchFamily="18" charset="0"/>
              </a:rPr>
              <a:t>気管切開により</a:t>
            </a:r>
          </a:p>
          <a:p>
            <a:pPr eaLnBrk="1" hangingPunct="1">
              <a:lnSpc>
                <a:spcPct val="90000"/>
              </a:lnSpc>
              <a:spcBef>
                <a:spcPct val="0"/>
              </a:spcBef>
              <a:buFontTx/>
              <a:buNone/>
            </a:pPr>
            <a:r>
              <a:rPr lang="ja-JP" altLang="en-US">
                <a:solidFill>
                  <a:srgbClr val="000000"/>
                </a:solidFill>
                <a:latin typeface="Times" panose="02020603050405020304" pitchFamily="18" charset="0"/>
              </a:rPr>
              <a:t>嚥下機能は低下</a:t>
            </a:r>
          </a:p>
        </p:txBody>
      </p:sp>
      <p:sp>
        <p:nvSpPr>
          <p:cNvPr id="139269" name="Text Box 6"/>
          <p:cNvSpPr txBox="1">
            <a:spLocks noChangeArrowheads="1"/>
          </p:cNvSpPr>
          <p:nvPr/>
        </p:nvSpPr>
        <p:spPr bwMode="auto">
          <a:xfrm>
            <a:off x="4284663" y="755650"/>
            <a:ext cx="3024187" cy="9794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lang="ja-JP" altLang="en-US">
                <a:solidFill>
                  <a:srgbClr val="000000"/>
                </a:solidFill>
                <a:latin typeface="Times" panose="02020603050405020304" pitchFamily="18" charset="0"/>
              </a:rPr>
              <a:t>唾液</a:t>
            </a:r>
            <a:r>
              <a:rPr lang="en-US" altLang="ja-JP">
                <a:solidFill>
                  <a:srgbClr val="000000"/>
                </a:solidFill>
                <a:latin typeface="Times" panose="02020603050405020304" pitchFamily="18" charset="0"/>
              </a:rPr>
              <a:t>､</a:t>
            </a:r>
            <a:r>
              <a:rPr lang="ja-JP" altLang="en-US">
                <a:solidFill>
                  <a:srgbClr val="000000"/>
                </a:solidFill>
                <a:latin typeface="Times" panose="02020603050405020304" pitchFamily="18" charset="0"/>
              </a:rPr>
              <a:t>鼻分泌物誤嚥が悪化</a:t>
            </a:r>
          </a:p>
        </p:txBody>
      </p:sp>
      <p:sp>
        <p:nvSpPr>
          <p:cNvPr id="139270" name="Text Box 7"/>
          <p:cNvSpPr txBox="1">
            <a:spLocks noChangeArrowheads="1"/>
          </p:cNvSpPr>
          <p:nvPr/>
        </p:nvSpPr>
        <p:spPr bwMode="auto">
          <a:xfrm>
            <a:off x="1025525" y="2133600"/>
            <a:ext cx="5275263" cy="8683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lang="ja-JP" altLang="en-US" sz="2800">
                <a:solidFill>
                  <a:srgbClr val="000000"/>
                </a:solidFill>
                <a:latin typeface="Times" panose="02020603050405020304" pitchFamily="18" charset="0"/>
              </a:rPr>
              <a:t>・ 気管からの吸引を頻回に要する</a:t>
            </a:r>
          </a:p>
          <a:p>
            <a:pPr eaLnBrk="1" hangingPunct="1">
              <a:lnSpc>
                <a:spcPct val="90000"/>
              </a:lnSpc>
              <a:spcBef>
                <a:spcPct val="0"/>
              </a:spcBef>
              <a:buFontTx/>
              <a:buNone/>
            </a:pPr>
            <a:r>
              <a:rPr lang="ja-JP" altLang="en-US" sz="2800">
                <a:solidFill>
                  <a:srgbClr val="000000"/>
                </a:solidFill>
                <a:latin typeface="Times" panose="02020603050405020304" pitchFamily="18" charset="0"/>
              </a:rPr>
              <a:t>・ 肺炎を反復する</a:t>
            </a:r>
          </a:p>
        </p:txBody>
      </p:sp>
      <p:sp>
        <p:nvSpPr>
          <p:cNvPr id="11" name="右矢印 10"/>
          <p:cNvSpPr/>
          <p:nvPr/>
        </p:nvSpPr>
        <p:spPr>
          <a:xfrm>
            <a:off x="3635375" y="981075"/>
            <a:ext cx="649288" cy="50323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9" name="下矢印 8"/>
          <p:cNvSpPr/>
          <p:nvPr/>
        </p:nvSpPr>
        <p:spPr>
          <a:xfrm>
            <a:off x="3006725" y="1700213"/>
            <a:ext cx="1636713" cy="433387"/>
          </a:xfrm>
          <a:prstGeom prst="downArrow">
            <a:avLst>
              <a:gd name="adj1" fmla="val 50000"/>
              <a:gd name="adj2" fmla="val 47780"/>
            </a:avLst>
          </a:prstGeom>
          <a:noFill/>
          <a:ln w="190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10" name="正方形/長方形 9"/>
          <p:cNvSpPr/>
          <p:nvPr/>
        </p:nvSpPr>
        <p:spPr>
          <a:xfrm>
            <a:off x="179388" y="747713"/>
            <a:ext cx="7129462" cy="971550"/>
          </a:xfrm>
          <a:prstGeom prst="rect">
            <a:avLst/>
          </a:prstGeom>
          <a:noFill/>
          <a:ln w="28575">
            <a:solidFill>
              <a:srgbClr val="0033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pic>
        <p:nvPicPr>
          <p:cNvPr id="139274" name="Picture 9"/>
          <p:cNvPicPr>
            <a:picLocks noChangeAspect="1" noChangeArrowheads="1"/>
          </p:cNvPicPr>
          <p:nvPr/>
        </p:nvPicPr>
        <p:blipFill>
          <a:blip r:embed="rId2">
            <a:extLst>
              <a:ext uri="{28A0092B-C50C-407E-A947-70E740481C1C}">
                <a14:useLocalDpi xmlns:a14="http://schemas.microsoft.com/office/drawing/2010/main" val="0"/>
              </a:ext>
            </a:extLst>
          </a:blip>
          <a:srcRect t="2084" r="11768" b="4156"/>
          <a:stretch>
            <a:fillRect/>
          </a:stretch>
        </p:blipFill>
        <p:spPr bwMode="auto">
          <a:xfrm>
            <a:off x="7380288" y="619125"/>
            <a:ext cx="158432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5" name="テキスト ボックス 11"/>
          <p:cNvSpPr txBox="1">
            <a:spLocks noChangeArrowheads="1"/>
          </p:cNvSpPr>
          <p:nvPr/>
        </p:nvSpPr>
        <p:spPr bwMode="auto">
          <a:xfrm>
            <a:off x="179388" y="3068638"/>
            <a:ext cx="903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000000"/>
                </a:solidFill>
                <a:latin typeface="Times" panose="02020603050405020304" pitchFamily="18" charset="0"/>
              </a:rPr>
              <a:t>対策</a:t>
            </a:r>
          </a:p>
        </p:txBody>
      </p:sp>
      <p:pic>
        <p:nvPicPr>
          <p:cNvPr id="139276"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56325" y="3892550"/>
            <a:ext cx="28130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
          <p:cNvSpPr txBox="1">
            <a:spLocks noChangeArrowheads="1"/>
          </p:cNvSpPr>
          <p:nvPr/>
        </p:nvSpPr>
        <p:spPr bwMode="auto">
          <a:xfrm>
            <a:off x="6531365" y="3145909"/>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C46</a:t>
            </a:r>
            <a:endParaRPr lang="ja-JP"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088" y="53975"/>
            <a:ext cx="5614987"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Rectangle 2"/>
          <p:cNvSpPr>
            <a:spLocks noGrp="1" noChangeArrowheads="1"/>
          </p:cNvSpPr>
          <p:nvPr>
            <p:ph type="title" idx="4294967295"/>
          </p:nvPr>
        </p:nvSpPr>
        <p:spPr>
          <a:xfrm>
            <a:off x="34925" y="188913"/>
            <a:ext cx="3708400" cy="1008062"/>
          </a:xfrm>
        </p:spPr>
        <p:txBody>
          <a:bodyPr/>
          <a:lstStyle/>
          <a:p>
            <a:r>
              <a:rPr lang="ja-JP" altLang="en-US" sz="3600" smtClean="0"/>
              <a:t>誤嚥防止手術の</a:t>
            </a:r>
            <a:r>
              <a:rPr lang="en-US" altLang="ja-JP" sz="3600" smtClean="0"/>
              <a:t/>
            </a:r>
            <a:br>
              <a:rPr lang="en-US" altLang="ja-JP" sz="3600" smtClean="0"/>
            </a:br>
            <a:r>
              <a:rPr lang="ja-JP" altLang="en-US" sz="3600" smtClean="0"/>
              <a:t>バリエーション</a:t>
            </a:r>
          </a:p>
        </p:txBody>
      </p:sp>
      <p:sp>
        <p:nvSpPr>
          <p:cNvPr id="140292" name="Text Box 16"/>
          <p:cNvSpPr txBox="1">
            <a:spLocks noChangeArrowheads="1"/>
          </p:cNvSpPr>
          <p:nvPr/>
        </p:nvSpPr>
        <p:spPr bwMode="auto">
          <a:xfrm>
            <a:off x="153988" y="5805488"/>
            <a:ext cx="3697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Times" panose="02020603050405020304" pitchFamily="18" charset="0"/>
              </a:rPr>
              <a:t>全て頸部に気管孔を要する</a:t>
            </a:r>
          </a:p>
        </p:txBody>
      </p:sp>
      <p:graphicFrame>
        <p:nvGraphicFramePr>
          <p:cNvPr id="140293" name="Object 2"/>
          <p:cNvGraphicFramePr>
            <a:graphicFrameLocks noChangeAspect="1"/>
          </p:cNvGraphicFramePr>
          <p:nvPr/>
        </p:nvGraphicFramePr>
        <p:xfrm>
          <a:off x="3581400" y="44450"/>
          <a:ext cx="1927225" cy="2889250"/>
        </p:xfrm>
        <a:graphic>
          <a:graphicData uri="http://schemas.openxmlformats.org/presentationml/2006/ole">
            <mc:AlternateContent xmlns:mc="http://schemas.openxmlformats.org/markup-compatibility/2006">
              <mc:Choice xmlns:v="urn:schemas-microsoft-com:vml" Requires="v">
                <p:oleObj spid="_x0000_s140415" name="Image" r:id="rId5" imgW="3918367" imgH="5877551" progId="">
                  <p:embed/>
                </p:oleObj>
              </mc:Choice>
              <mc:Fallback>
                <p:oleObj name="Image" r:id="rId5" imgW="3918367" imgH="5877551"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44450"/>
                        <a:ext cx="1927225"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0294" name="Rectangle 3"/>
          <p:cNvSpPr>
            <a:spLocks noGrp="1" noChangeArrowheads="1"/>
          </p:cNvSpPr>
          <p:nvPr>
            <p:ph type="body" sz="half" idx="4294967295"/>
          </p:nvPr>
        </p:nvSpPr>
        <p:spPr>
          <a:xfrm>
            <a:off x="107950" y="1281113"/>
            <a:ext cx="3863975" cy="4860925"/>
          </a:xfrm>
        </p:spPr>
        <p:txBody>
          <a:bodyPr/>
          <a:lstStyle/>
          <a:p>
            <a:r>
              <a:rPr lang="ja-JP" altLang="en-US" smtClean="0"/>
              <a:t>声門上喉頭閉鎖術</a:t>
            </a:r>
          </a:p>
          <a:p>
            <a:pPr lvl="1">
              <a:buFontTx/>
              <a:buNone/>
            </a:pPr>
            <a:r>
              <a:rPr lang="ja-JP" altLang="en-US" sz="1800" smtClean="0"/>
              <a:t> 喉頭蓋や仮声帯を縫縮閉鎖</a:t>
            </a:r>
          </a:p>
          <a:p>
            <a:r>
              <a:rPr lang="ja-JP" altLang="en-US" smtClean="0"/>
              <a:t>声門閉鎖術</a:t>
            </a:r>
          </a:p>
          <a:p>
            <a:pPr lvl="1">
              <a:buFontTx/>
              <a:buNone/>
            </a:pPr>
            <a:r>
              <a:rPr lang="ja-JP" altLang="en-US" sz="1800" smtClean="0"/>
              <a:t>声帯を縫縮閉鎖</a:t>
            </a:r>
          </a:p>
          <a:p>
            <a:r>
              <a:rPr lang="ja-JP" altLang="en-US" smtClean="0"/>
              <a:t>喉頭気管分離術</a:t>
            </a:r>
          </a:p>
          <a:p>
            <a:pPr lvl="1">
              <a:buFontTx/>
              <a:buNone/>
            </a:pPr>
            <a:r>
              <a:rPr lang="ja-JP" altLang="en-US" sz="1800" smtClean="0"/>
              <a:t>喉頭側気管を縫縮閉鎖</a:t>
            </a:r>
          </a:p>
          <a:p>
            <a:pPr>
              <a:spcBef>
                <a:spcPct val="0"/>
              </a:spcBef>
              <a:buFontTx/>
              <a:buNone/>
            </a:pPr>
            <a:r>
              <a:rPr lang="ja-JP" altLang="en-US" smtClean="0"/>
              <a:t>     </a:t>
            </a:r>
            <a:r>
              <a:rPr lang="en-US" altLang="ja-JP" smtClean="0"/>
              <a:t>+</a:t>
            </a:r>
            <a:r>
              <a:rPr lang="ja-JP" altLang="en-US" smtClean="0"/>
              <a:t> </a:t>
            </a:r>
            <a:r>
              <a:rPr lang="ja-JP" altLang="en-US" sz="2400" smtClean="0"/>
              <a:t>気管食道吻合術</a:t>
            </a:r>
          </a:p>
          <a:p>
            <a:pPr lvl="1">
              <a:buFontTx/>
              <a:buNone/>
            </a:pPr>
            <a:r>
              <a:rPr lang="ja-JP" altLang="en-US" sz="1800" smtClean="0"/>
              <a:t> 喉頭側気管を食道に吻合</a:t>
            </a:r>
          </a:p>
          <a:p>
            <a:pPr>
              <a:spcBef>
                <a:spcPts val="1200"/>
              </a:spcBef>
            </a:pPr>
            <a:r>
              <a:rPr lang="ja-JP" altLang="en-US" smtClean="0"/>
              <a:t>喉頭摘出術</a:t>
            </a:r>
          </a:p>
          <a:p>
            <a:pPr lvl="1">
              <a:buFontTx/>
              <a:buNone/>
            </a:pPr>
            <a:r>
              <a:rPr lang="ja-JP" altLang="en-US" sz="1800" smtClean="0"/>
              <a:t> 再建不可能</a:t>
            </a:r>
            <a:endParaRPr lang="ja-JP" altLang="en-US" sz="2000" smtClean="0"/>
          </a:p>
          <a:p>
            <a:pPr lvl="1"/>
            <a:endParaRPr lang="en-US" altLang="ja-JP" sz="1800" smtClean="0"/>
          </a:p>
        </p:txBody>
      </p:sp>
      <p:sp>
        <p:nvSpPr>
          <p:cNvPr id="140295" name="テキスト ボックス 17"/>
          <p:cNvSpPr txBox="1">
            <a:spLocks noChangeArrowheads="1"/>
          </p:cNvSpPr>
          <p:nvPr/>
        </p:nvSpPr>
        <p:spPr bwMode="auto">
          <a:xfrm>
            <a:off x="4035425" y="2852738"/>
            <a:ext cx="1255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400" b="1">
                <a:solidFill>
                  <a:srgbClr val="000000"/>
                </a:solidFill>
                <a:latin typeface="ＭＳ Ｐゴシック" panose="020B0600070205080204" pitchFamily="50" charset="-128"/>
              </a:rPr>
              <a:t>(</a:t>
            </a:r>
            <a:r>
              <a:rPr lang="ja-JP" altLang="en-US" sz="2400" b="1">
                <a:solidFill>
                  <a:srgbClr val="000000"/>
                </a:solidFill>
                <a:latin typeface="ＭＳ Ｐゴシック" panose="020B0600070205080204" pitchFamily="50" charset="-128"/>
              </a:rPr>
              <a:t>術前状態</a:t>
            </a:r>
            <a:r>
              <a:rPr lang="en-US" altLang="ja-JP" sz="2400" b="1">
                <a:solidFill>
                  <a:srgbClr val="000000"/>
                </a:solidFill>
                <a:latin typeface="ＭＳ Ｐゴシック" panose="020B0600070205080204" pitchFamily="50" charset="-128"/>
              </a:rPr>
              <a:t>)</a:t>
            </a:r>
          </a:p>
        </p:txBody>
      </p:sp>
      <p:sp>
        <p:nvSpPr>
          <p:cNvPr id="140296" name="テキスト ボックス 18"/>
          <p:cNvSpPr txBox="1">
            <a:spLocks noChangeArrowheads="1"/>
          </p:cNvSpPr>
          <p:nvPr/>
        </p:nvSpPr>
        <p:spPr bwMode="auto">
          <a:xfrm>
            <a:off x="8851900" y="44450"/>
            <a:ext cx="1841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endParaRPr lang="ja-JP" altLang="en-US" sz="2400">
              <a:solidFill>
                <a:srgbClr val="000000"/>
              </a:solidFill>
              <a:latin typeface="Times" panose="02020603050405020304" pitchFamily="18" charset="0"/>
            </a:endParaRPr>
          </a:p>
        </p:txBody>
      </p:sp>
      <p:sp>
        <p:nvSpPr>
          <p:cNvPr id="140297" name="テキスト ボックス 1"/>
          <p:cNvSpPr txBox="1">
            <a:spLocks noChangeArrowheads="1"/>
          </p:cNvSpPr>
          <p:nvPr/>
        </p:nvSpPr>
        <p:spPr bwMode="auto">
          <a:xfrm>
            <a:off x="8459788" y="3213100"/>
            <a:ext cx="604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a:t>２８</a:t>
            </a:r>
          </a:p>
        </p:txBody>
      </p:sp>
      <p:sp>
        <p:nvSpPr>
          <p:cNvPr id="11" name="テキスト ボックス 1"/>
          <p:cNvSpPr txBox="1">
            <a:spLocks noChangeArrowheads="1"/>
          </p:cNvSpPr>
          <p:nvPr/>
        </p:nvSpPr>
        <p:spPr bwMode="auto">
          <a:xfrm>
            <a:off x="2850740"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C47</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813" y="527050"/>
            <a:ext cx="29718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4663" y="2997200"/>
            <a:ext cx="4751387"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Rectangle 2"/>
          <p:cNvSpPr>
            <a:spLocks noGrp="1" noChangeArrowheads="1"/>
          </p:cNvSpPr>
          <p:nvPr>
            <p:ph type="title"/>
          </p:nvPr>
        </p:nvSpPr>
        <p:spPr>
          <a:xfrm>
            <a:off x="107950" y="103188"/>
            <a:ext cx="5402263" cy="661987"/>
          </a:xfrm>
        </p:spPr>
        <p:txBody>
          <a:bodyPr/>
          <a:lstStyle/>
          <a:p>
            <a:r>
              <a:rPr lang="ja-JP" altLang="en-US" sz="3600" smtClean="0"/>
              <a:t>カニューレの形態・機能</a:t>
            </a:r>
          </a:p>
        </p:txBody>
      </p:sp>
      <p:sp>
        <p:nvSpPr>
          <p:cNvPr id="1159172" name="AutoShape 4"/>
          <p:cNvSpPr>
            <a:spLocks noChangeArrowheads="1"/>
          </p:cNvSpPr>
          <p:nvPr/>
        </p:nvSpPr>
        <p:spPr bwMode="auto">
          <a:xfrm>
            <a:off x="252413" y="842963"/>
            <a:ext cx="5521325" cy="1938337"/>
          </a:xfrm>
          <a:prstGeom prst="roundRect">
            <a:avLst>
              <a:gd name="adj" fmla="val 8852"/>
            </a:avLst>
          </a:prstGeom>
          <a:noFill/>
          <a:ln w="9525">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hangingPunct="1"/>
            <a:endParaRPr lang="ja-JP" altLang="en-US">
              <a:solidFill>
                <a:srgbClr val="000000"/>
              </a:solidFill>
            </a:endParaRPr>
          </a:p>
        </p:txBody>
      </p:sp>
      <p:sp>
        <p:nvSpPr>
          <p:cNvPr id="1159193" name="AutoShape 25"/>
          <p:cNvSpPr>
            <a:spLocks noChangeArrowheads="1"/>
          </p:cNvSpPr>
          <p:nvPr/>
        </p:nvSpPr>
        <p:spPr bwMode="auto">
          <a:xfrm>
            <a:off x="1042988" y="4652963"/>
            <a:ext cx="2233612" cy="1843087"/>
          </a:xfrm>
          <a:prstGeom prst="roundRect">
            <a:avLst>
              <a:gd name="adj" fmla="val 739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hangingPunct="1"/>
            <a:r>
              <a:rPr lang="ja-JP" altLang="en-US" sz="2800">
                <a:solidFill>
                  <a:srgbClr val="000000"/>
                </a:solidFill>
              </a:rPr>
              <a:t>単管</a:t>
            </a:r>
          </a:p>
          <a:p>
            <a:pPr eaLnBrk="1" hangingPunct="1"/>
            <a:r>
              <a:rPr lang="ja-JP" altLang="en-US" sz="2800">
                <a:solidFill>
                  <a:srgbClr val="000000"/>
                </a:solidFill>
              </a:rPr>
              <a:t>カフ付き</a:t>
            </a:r>
          </a:p>
          <a:p>
            <a:pPr eaLnBrk="1" hangingPunct="1"/>
            <a:r>
              <a:rPr lang="ja-JP" altLang="en-US" sz="2800">
                <a:solidFill>
                  <a:srgbClr val="000000"/>
                </a:solidFill>
              </a:rPr>
              <a:t>側孔無し</a:t>
            </a:r>
          </a:p>
          <a:p>
            <a:pPr eaLnBrk="1" hangingPunct="1"/>
            <a:r>
              <a:rPr lang="ja-JP" altLang="en-US" sz="2800">
                <a:solidFill>
                  <a:srgbClr val="000000"/>
                </a:solidFill>
              </a:rPr>
              <a:t>吸引ﾗｲﾝ付き</a:t>
            </a:r>
          </a:p>
        </p:txBody>
      </p:sp>
      <p:sp>
        <p:nvSpPr>
          <p:cNvPr id="1159195" name="Text Box 27"/>
          <p:cNvSpPr txBox="1">
            <a:spLocks noChangeArrowheads="1"/>
          </p:cNvSpPr>
          <p:nvPr/>
        </p:nvSpPr>
        <p:spPr bwMode="auto">
          <a:xfrm>
            <a:off x="71438" y="2997200"/>
            <a:ext cx="4140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algn="ctr" eaLnBrk="1" hangingPunct="1"/>
            <a:r>
              <a:rPr lang="ja-JP" altLang="en-US">
                <a:solidFill>
                  <a:srgbClr val="000000"/>
                </a:solidFill>
              </a:rPr>
              <a:t>製品名だけではなく</a:t>
            </a:r>
            <a:endParaRPr lang="en-US" altLang="ja-JP">
              <a:solidFill>
                <a:srgbClr val="000000"/>
              </a:solidFill>
            </a:endParaRPr>
          </a:p>
          <a:p>
            <a:pPr algn="ctr" eaLnBrk="1" hangingPunct="1"/>
            <a:endParaRPr lang="en-US" altLang="ja-JP" sz="1000">
              <a:solidFill>
                <a:srgbClr val="000000"/>
              </a:solidFill>
            </a:endParaRPr>
          </a:p>
          <a:p>
            <a:pPr algn="ctr" eaLnBrk="1" hangingPunct="1"/>
            <a:r>
              <a:rPr lang="ja-JP" altLang="en-US" sz="2800" u="sng">
                <a:solidFill>
                  <a:srgbClr val="000000"/>
                </a:solidFill>
              </a:rPr>
              <a:t>形態と機能から理解する</a:t>
            </a:r>
          </a:p>
        </p:txBody>
      </p:sp>
      <p:sp>
        <p:nvSpPr>
          <p:cNvPr id="1159196" name="Text Box 28"/>
          <p:cNvSpPr txBox="1">
            <a:spLocks noChangeArrowheads="1"/>
          </p:cNvSpPr>
          <p:nvPr/>
        </p:nvSpPr>
        <p:spPr bwMode="auto">
          <a:xfrm>
            <a:off x="827088" y="4149725"/>
            <a:ext cx="2451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hangingPunct="1"/>
            <a:r>
              <a:rPr lang="ja-JP" altLang="en-US">
                <a:solidFill>
                  <a:srgbClr val="000000"/>
                </a:solidFill>
              </a:rPr>
              <a:t>右のカニューレは</a:t>
            </a:r>
          </a:p>
        </p:txBody>
      </p:sp>
      <p:sp>
        <p:nvSpPr>
          <p:cNvPr id="1159171" name="Text Box 3"/>
          <p:cNvSpPr txBox="1">
            <a:spLocks noChangeArrowheads="1"/>
          </p:cNvSpPr>
          <p:nvPr/>
        </p:nvSpPr>
        <p:spPr bwMode="auto">
          <a:xfrm>
            <a:off x="179388" y="950913"/>
            <a:ext cx="568960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algn="ctr" eaLnBrk="1" hangingPunct="1">
              <a:lnSpc>
                <a:spcPct val="70000"/>
              </a:lnSpc>
              <a:spcBef>
                <a:spcPct val="20000"/>
              </a:spcBef>
              <a:buClr>
                <a:srgbClr val="1F497D"/>
              </a:buClr>
            </a:pPr>
            <a:r>
              <a:rPr kumimoji="0" lang="ja-JP" altLang="en-US" sz="3200" dirty="0">
                <a:solidFill>
                  <a:srgbClr val="000000"/>
                </a:solidFill>
                <a:latin typeface="ＭＳ Ｐゴシック" panose="020B0600070205080204" pitchFamily="50" charset="-128"/>
              </a:rPr>
              <a:t>単管　</a:t>
            </a:r>
            <a:r>
              <a:rPr kumimoji="0" lang="en-US" altLang="ja-JP" sz="3200" dirty="0">
                <a:solidFill>
                  <a:srgbClr val="000000"/>
                </a:solidFill>
                <a:latin typeface="ＭＳ Ｐゴシック" panose="020B0600070205080204" pitchFamily="50" charset="-128"/>
              </a:rPr>
              <a:t>vs</a:t>
            </a:r>
            <a:r>
              <a:rPr kumimoji="0" lang="ja-JP" altLang="en-US" sz="3200" dirty="0">
                <a:solidFill>
                  <a:srgbClr val="000000"/>
                </a:solidFill>
                <a:latin typeface="ＭＳ Ｐゴシック" panose="020B0600070205080204" pitchFamily="50" charset="-128"/>
              </a:rPr>
              <a:t>　複管</a:t>
            </a:r>
          </a:p>
          <a:p>
            <a:pPr algn="ctr" eaLnBrk="1" hangingPunct="1">
              <a:lnSpc>
                <a:spcPct val="70000"/>
              </a:lnSpc>
              <a:spcBef>
                <a:spcPct val="20000"/>
              </a:spcBef>
              <a:buClr>
                <a:srgbClr val="1F497D"/>
              </a:buClr>
            </a:pPr>
            <a:r>
              <a:rPr kumimoji="0" lang="ja-JP" altLang="en-US" sz="3200" dirty="0">
                <a:solidFill>
                  <a:srgbClr val="000000"/>
                </a:solidFill>
                <a:latin typeface="ＭＳ Ｐゴシック" panose="020B0600070205080204" pitchFamily="50" charset="-128"/>
              </a:rPr>
              <a:t>カフ無し　</a:t>
            </a:r>
            <a:r>
              <a:rPr kumimoji="0" lang="en-US" altLang="ja-JP" sz="3200" dirty="0">
                <a:solidFill>
                  <a:srgbClr val="000000"/>
                </a:solidFill>
                <a:latin typeface="ＭＳ Ｐゴシック" panose="020B0600070205080204" pitchFamily="50" charset="-128"/>
              </a:rPr>
              <a:t>vs</a:t>
            </a:r>
            <a:r>
              <a:rPr kumimoji="0" lang="ja-JP" altLang="en-US" sz="3200" dirty="0">
                <a:solidFill>
                  <a:srgbClr val="000000"/>
                </a:solidFill>
                <a:latin typeface="ＭＳ Ｐゴシック" panose="020B0600070205080204" pitchFamily="50" charset="-128"/>
              </a:rPr>
              <a:t>　カフ付き</a:t>
            </a:r>
          </a:p>
          <a:p>
            <a:pPr algn="ctr" eaLnBrk="1" hangingPunct="1">
              <a:lnSpc>
                <a:spcPct val="70000"/>
              </a:lnSpc>
              <a:spcBef>
                <a:spcPct val="20000"/>
              </a:spcBef>
              <a:buClr>
                <a:srgbClr val="1F497D"/>
              </a:buClr>
            </a:pPr>
            <a:r>
              <a:rPr kumimoji="0" lang="ja-JP" altLang="en-US" sz="3200" dirty="0">
                <a:solidFill>
                  <a:srgbClr val="000000"/>
                </a:solidFill>
                <a:latin typeface="ＭＳ Ｐゴシック" panose="020B0600070205080204" pitchFamily="50" charset="-128"/>
              </a:rPr>
              <a:t>側孔無し　</a:t>
            </a:r>
            <a:r>
              <a:rPr kumimoji="0" lang="en-US" altLang="ja-JP" sz="3200" dirty="0">
                <a:solidFill>
                  <a:srgbClr val="000000"/>
                </a:solidFill>
                <a:latin typeface="ＭＳ Ｐゴシック" panose="020B0600070205080204" pitchFamily="50" charset="-128"/>
              </a:rPr>
              <a:t>vs</a:t>
            </a:r>
            <a:r>
              <a:rPr kumimoji="0" lang="ja-JP" altLang="en-US" sz="3200" dirty="0">
                <a:solidFill>
                  <a:srgbClr val="000000"/>
                </a:solidFill>
                <a:latin typeface="ＭＳ Ｐゴシック" panose="020B0600070205080204" pitchFamily="50" charset="-128"/>
              </a:rPr>
              <a:t>　側孔付き</a:t>
            </a:r>
          </a:p>
          <a:p>
            <a:pPr algn="ctr" eaLnBrk="1" hangingPunct="1">
              <a:lnSpc>
                <a:spcPct val="70000"/>
              </a:lnSpc>
              <a:spcBef>
                <a:spcPct val="20000"/>
              </a:spcBef>
              <a:buClr>
                <a:srgbClr val="1F497D"/>
              </a:buClr>
            </a:pPr>
            <a:r>
              <a:rPr kumimoji="0" lang="ja-JP" altLang="en-US" sz="3200" dirty="0">
                <a:solidFill>
                  <a:srgbClr val="000000"/>
                </a:solidFill>
                <a:latin typeface="ＭＳ Ｐゴシック" panose="020B0600070205080204" pitchFamily="50" charset="-128"/>
              </a:rPr>
              <a:t>吸引ﾗｲﾝ無し　</a:t>
            </a:r>
            <a:r>
              <a:rPr kumimoji="0" lang="en-US" altLang="ja-JP" sz="3200" dirty="0">
                <a:solidFill>
                  <a:srgbClr val="000000"/>
                </a:solidFill>
                <a:latin typeface="ＭＳ Ｐゴシック" panose="020B0600070205080204" pitchFamily="50" charset="-128"/>
              </a:rPr>
              <a:t>vs</a:t>
            </a:r>
            <a:r>
              <a:rPr kumimoji="0" lang="ja-JP" altLang="en-US" sz="3200" dirty="0">
                <a:solidFill>
                  <a:srgbClr val="000000"/>
                </a:solidFill>
                <a:latin typeface="ＭＳ Ｐゴシック" panose="020B0600070205080204" pitchFamily="50" charset="-128"/>
              </a:rPr>
              <a:t>　吸引ﾗｲﾝ付き</a:t>
            </a:r>
          </a:p>
        </p:txBody>
      </p:sp>
      <p:sp>
        <p:nvSpPr>
          <p:cNvPr id="157706" name="テキスト ボックス 9"/>
          <p:cNvSpPr txBox="1">
            <a:spLocks noChangeArrowheads="1"/>
          </p:cNvSpPr>
          <p:nvPr/>
        </p:nvSpPr>
        <p:spPr bwMode="auto">
          <a:xfrm>
            <a:off x="8027988" y="76200"/>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algn="r" eaLnBrk="1" hangingPunct="1"/>
            <a:r>
              <a:rPr lang="ja-JP" altLang="en-US" sz="2000">
                <a:solidFill>
                  <a:srgbClr val="000000"/>
                </a:solidFill>
              </a:rPr>
              <a:t>９</a:t>
            </a:r>
            <a:endParaRPr lang="ja-JP" altLang="en-US">
              <a:solidFill>
                <a:srgbClr val="000000"/>
              </a:solidFill>
            </a:endParaRPr>
          </a:p>
        </p:txBody>
      </p:sp>
      <p:sp>
        <p:nvSpPr>
          <p:cNvPr id="11" name="右矢印吹き出し 10"/>
          <p:cNvSpPr/>
          <p:nvPr/>
        </p:nvSpPr>
        <p:spPr>
          <a:xfrm>
            <a:off x="1042988" y="4652963"/>
            <a:ext cx="3024187" cy="1871662"/>
          </a:xfrm>
          <a:prstGeom prst="rightArrowCallout">
            <a:avLst>
              <a:gd name="adj1" fmla="val 12618"/>
              <a:gd name="adj2" fmla="val 19497"/>
              <a:gd name="adj3" fmla="val 22935"/>
              <a:gd name="adj4" fmla="val 71323"/>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prstClr val="white"/>
              </a:solidFill>
            </a:endParaRPr>
          </a:p>
        </p:txBody>
      </p:sp>
      <p:sp>
        <p:nvSpPr>
          <p:cNvPr id="12" name="テキスト ボックス 1"/>
          <p:cNvSpPr txBox="1">
            <a:spLocks noChangeArrowheads="1"/>
          </p:cNvSpPr>
          <p:nvPr/>
        </p:nvSpPr>
        <p:spPr bwMode="auto">
          <a:xfrm>
            <a:off x="8539372" y="6372036"/>
            <a:ext cx="5421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C48</a:t>
            </a:r>
          </a:p>
          <a:p>
            <a:pPr eaLnBrk="1" hangingPunct="1"/>
            <a:endParaRPr lang="ja-JP" altLang="en-US" dirty="0"/>
          </a:p>
        </p:txBody>
      </p:sp>
    </p:spTree>
    <p:extLst>
      <p:ext uri="{BB962C8B-B14F-4D97-AF65-F5344CB8AC3E}">
        <p14:creationId xmlns:p14="http://schemas.microsoft.com/office/powerpoint/2010/main" val="249022589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グループ化 34"/>
          <p:cNvGrpSpPr>
            <a:grpSpLocks/>
          </p:cNvGrpSpPr>
          <p:nvPr/>
        </p:nvGrpSpPr>
        <p:grpSpPr bwMode="auto">
          <a:xfrm>
            <a:off x="4182504" y="232853"/>
            <a:ext cx="4819859" cy="3484179"/>
            <a:chOff x="3116874" y="3831765"/>
            <a:chExt cx="6026769" cy="4076389"/>
          </a:xfrm>
        </p:grpSpPr>
        <p:pic>
          <p:nvPicPr>
            <p:cNvPr id="15872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6958" b="9233"/>
            <a:stretch/>
          </p:blipFill>
          <p:spPr bwMode="auto">
            <a:xfrm>
              <a:off x="5225222" y="3831765"/>
              <a:ext cx="3918421" cy="407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7430145" y="5722669"/>
              <a:ext cx="1054043" cy="520052"/>
            </a:xfrm>
            <a:prstGeom prst="rect">
              <a:avLst/>
            </a:prstGeom>
            <a:noFill/>
            <a:ln w="9525">
              <a:noFill/>
              <a:miter lim="800000"/>
              <a:headEnd/>
              <a:tailEnd/>
            </a:ln>
            <a:effectLst/>
          </p:spPr>
          <p:txBody>
            <a:bodyPr>
              <a:spAutoFit/>
            </a:bodyPr>
            <a:lstStyle/>
            <a:p>
              <a:pPr eaLnBrk="1" hangingPunct="1">
                <a:defRPr/>
              </a:pPr>
              <a:r>
                <a:rPr lang="ja-JP" altLang="en-US" sz="2800" dirty="0">
                  <a:solidFill>
                    <a:prstClr val="white"/>
                  </a:solidFill>
                  <a:effectLst>
                    <a:outerShdw blurRad="38100" dist="38100" dir="2700000" algn="tl">
                      <a:srgbClr val="C0C0C0"/>
                    </a:outerShdw>
                  </a:effectLst>
                  <a:latin typeface="Times"/>
                </a:rPr>
                <a:t>カフ</a:t>
              </a:r>
            </a:p>
          </p:txBody>
        </p:sp>
        <p:sp>
          <p:nvSpPr>
            <p:cNvPr id="158731" name="Text Box 10"/>
            <p:cNvSpPr txBox="1">
              <a:spLocks noChangeArrowheads="1"/>
            </p:cNvSpPr>
            <p:nvPr/>
          </p:nvSpPr>
          <p:spPr bwMode="auto">
            <a:xfrm>
              <a:off x="3116874" y="4382993"/>
              <a:ext cx="2721617" cy="1188534"/>
            </a:xfrm>
            <a:prstGeom prst="rect">
              <a:avLst/>
            </a:prstGeom>
            <a:solidFill>
              <a:schemeClr val="bg1"/>
            </a:solidFill>
            <a:ln w="9525">
              <a:solidFill>
                <a:srgbClr val="FF0000"/>
              </a:solidFill>
              <a:miter lim="800000"/>
              <a:headEnd/>
              <a:tailEnd/>
            </a:ln>
          </p:spPr>
          <p:txBody>
            <a:bodyPr>
              <a:sp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hangingPunct="1"/>
              <a:r>
                <a:rPr lang="ja-JP" altLang="en-US" sz="2000" dirty="0">
                  <a:solidFill>
                    <a:srgbClr val="000000"/>
                  </a:solidFill>
                </a:rPr>
                <a:t>構造上、細い物は</a:t>
              </a:r>
              <a:endParaRPr lang="en-US" altLang="ja-JP" sz="2000" dirty="0">
                <a:solidFill>
                  <a:srgbClr val="000000"/>
                </a:solidFill>
              </a:endParaRPr>
            </a:p>
            <a:p>
              <a:pPr eaLnBrk="1" hangingPunct="1"/>
              <a:r>
                <a:rPr lang="ja-JP" altLang="en-US" sz="2000" dirty="0">
                  <a:solidFill>
                    <a:srgbClr val="000000"/>
                  </a:solidFill>
                </a:rPr>
                <a:t>無い</a:t>
              </a:r>
            </a:p>
            <a:p>
              <a:pPr eaLnBrk="1" hangingPunct="1"/>
              <a:r>
                <a:rPr lang="ja-JP" altLang="en-US" sz="2000" dirty="0">
                  <a:solidFill>
                    <a:srgbClr val="000000"/>
                  </a:solidFill>
                </a:rPr>
                <a:t>小児用は限られる</a:t>
              </a:r>
            </a:p>
          </p:txBody>
        </p:sp>
      </p:grpSp>
      <p:sp>
        <p:nvSpPr>
          <p:cNvPr id="158723" name="Rectangle 8"/>
          <p:cNvSpPr>
            <a:spLocks noGrp="1" noChangeArrowheads="1"/>
          </p:cNvSpPr>
          <p:nvPr>
            <p:ph type="title"/>
          </p:nvPr>
        </p:nvSpPr>
        <p:spPr>
          <a:xfrm>
            <a:off x="3851920" y="71015"/>
            <a:ext cx="3600400" cy="597150"/>
          </a:xfrm>
        </p:spPr>
        <p:txBody>
          <a:bodyPr/>
          <a:lstStyle/>
          <a:p>
            <a:r>
              <a:rPr lang="ja-JP" altLang="en-US" sz="2800" dirty="0" smtClean="0">
                <a:solidFill>
                  <a:srgbClr val="0000FF"/>
                </a:solidFill>
              </a:rPr>
              <a:t>カフ付きカニューレ</a:t>
            </a:r>
          </a:p>
        </p:txBody>
      </p:sp>
      <p:sp>
        <p:nvSpPr>
          <p:cNvPr id="158726" name="Rectangle 6"/>
          <p:cNvSpPr>
            <a:spLocks noGrp="1" noChangeArrowheads="1"/>
          </p:cNvSpPr>
          <p:nvPr>
            <p:ph type="body" sz="half" idx="1"/>
          </p:nvPr>
        </p:nvSpPr>
        <p:spPr>
          <a:xfrm>
            <a:off x="3766313" y="2056725"/>
            <a:ext cx="3528392" cy="1246049"/>
          </a:xfrm>
        </p:spPr>
        <p:txBody>
          <a:bodyPr/>
          <a:lstStyle/>
          <a:p>
            <a:pPr marL="0" indent="0">
              <a:spcBef>
                <a:spcPct val="0"/>
              </a:spcBef>
              <a:buSzPct val="75000"/>
              <a:buNone/>
            </a:pPr>
            <a:r>
              <a:rPr lang="ja-JP" altLang="en-US" sz="2000" dirty="0" smtClean="0"/>
              <a:t>カフの機能</a:t>
            </a:r>
            <a:endParaRPr lang="en-US" altLang="ja-JP" sz="2000" dirty="0" smtClean="0"/>
          </a:p>
          <a:p>
            <a:pPr marL="0" indent="0">
              <a:spcBef>
                <a:spcPct val="0"/>
              </a:spcBef>
              <a:buSzPct val="75000"/>
              <a:buNone/>
            </a:pPr>
            <a:r>
              <a:rPr lang="ja-JP" altLang="en-US" sz="2000" dirty="0" smtClean="0"/>
              <a:t>・人工呼吸を有効に行う</a:t>
            </a:r>
            <a:endParaRPr lang="en-US" altLang="ja-JP" sz="2000" dirty="0" smtClean="0"/>
          </a:p>
          <a:p>
            <a:pPr marL="0" indent="0">
              <a:spcBef>
                <a:spcPct val="0"/>
              </a:spcBef>
              <a:buSzPct val="75000"/>
              <a:buNone/>
            </a:pPr>
            <a:r>
              <a:rPr lang="ja-JP" altLang="en-US" sz="2000" dirty="0" smtClean="0"/>
              <a:t>　ため気道を遮断する</a:t>
            </a:r>
            <a:endParaRPr lang="en-US" altLang="ja-JP" sz="2000" dirty="0" smtClean="0"/>
          </a:p>
          <a:p>
            <a:pPr marL="0" indent="0">
              <a:buSzPct val="75000"/>
              <a:buNone/>
            </a:pPr>
            <a:r>
              <a:rPr lang="ja-JP" altLang="en-US" sz="2000" dirty="0" smtClean="0"/>
              <a:t>・誤嚥防止効果</a:t>
            </a:r>
            <a:endParaRPr lang="en-US" altLang="ja-JP" sz="2000" dirty="0" smtClean="0"/>
          </a:p>
          <a:p>
            <a:pPr marL="0" indent="0">
              <a:buSzPct val="75000"/>
              <a:buNone/>
            </a:pPr>
            <a:r>
              <a:rPr lang="ja-JP" altLang="en-US" sz="2000" dirty="0" smtClean="0"/>
              <a:t>　（限界あり）</a:t>
            </a:r>
            <a:endParaRPr lang="en-US" altLang="ja-JP" sz="2000" dirty="0" smtClean="0"/>
          </a:p>
        </p:txBody>
      </p:sp>
      <p:sp>
        <p:nvSpPr>
          <p:cNvPr id="2" name="テキスト ボックス 1"/>
          <p:cNvSpPr txBox="1"/>
          <p:nvPr/>
        </p:nvSpPr>
        <p:spPr>
          <a:xfrm>
            <a:off x="251520" y="3068960"/>
            <a:ext cx="2828018" cy="523220"/>
          </a:xfrm>
          <a:prstGeom prst="rect">
            <a:avLst/>
          </a:prstGeom>
          <a:noFill/>
          <a:ln>
            <a:solidFill>
              <a:srgbClr val="0000FF"/>
            </a:solidFill>
          </a:ln>
        </p:spPr>
        <p:txBody>
          <a:bodyPr wrap="none" rtlCol="0">
            <a:spAutoFit/>
          </a:bodyPr>
          <a:lstStyle/>
          <a:p>
            <a:r>
              <a:rPr kumimoji="1" lang="ja-JP" altLang="en-US" sz="2800" dirty="0" smtClean="0">
                <a:solidFill>
                  <a:srgbClr val="0000FF"/>
                </a:solidFill>
              </a:rPr>
              <a:t>カニューレの交換</a:t>
            </a:r>
            <a:endParaRPr kumimoji="1" lang="ja-JP" altLang="en-US" sz="2800" dirty="0">
              <a:solidFill>
                <a:srgbClr val="0000FF"/>
              </a:solidFill>
            </a:endParaRPr>
          </a:p>
        </p:txBody>
      </p:sp>
      <p:pic>
        <p:nvPicPr>
          <p:cNvPr id="10" name="Picture 2" descr="C:\Users\kitazumi\Desktop\ピボナ気管切開チューブ抽出.jpg"/>
          <p:cNvPicPr>
            <a:picLocks noChangeAspect="1" noChangeArrowheads="1"/>
          </p:cNvPicPr>
          <p:nvPr/>
        </p:nvPicPr>
        <p:blipFill>
          <a:blip r:embed="rId4" cstate="print"/>
          <a:srcRect/>
          <a:stretch>
            <a:fillRect/>
          </a:stretch>
        </p:blipFill>
        <p:spPr bwMode="auto">
          <a:xfrm rot="17227323">
            <a:off x="1231003" y="186946"/>
            <a:ext cx="2472597" cy="2738728"/>
          </a:xfrm>
          <a:prstGeom prst="rect">
            <a:avLst/>
          </a:prstGeom>
          <a:noFill/>
        </p:spPr>
      </p:pic>
      <p:sp>
        <p:nvSpPr>
          <p:cNvPr id="11" name="Rectangle 8"/>
          <p:cNvSpPr txBox="1">
            <a:spLocks noChangeArrowheads="1"/>
          </p:cNvSpPr>
          <p:nvPr/>
        </p:nvSpPr>
        <p:spPr bwMode="auto">
          <a:xfrm>
            <a:off x="91115" y="232853"/>
            <a:ext cx="1872208" cy="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0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a:lstStyle>
          <a:p>
            <a:pPr algn="l"/>
            <a:r>
              <a:rPr lang="ja-JP" altLang="en-US" sz="2800" kern="0" dirty="0" smtClean="0">
                <a:solidFill>
                  <a:srgbClr val="0000FF"/>
                </a:solidFill>
              </a:rPr>
              <a:t>カフなし</a:t>
            </a:r>
            <a:endParaRPr lang="en-US" altLang="ja-JP" sz="2800" kern="0" dirty="0" smtClean="0">
              <a:solidFill>
                <a:srgbClr val="0000FF"/>
              </a:solidFill>
            </a:endParaRPr>
          </a:p>
          <a:p>
            <a:pPr algn="l"/>
            <a:r>
              <a:rPr lang="ja-JP" altLang="en-US" sz="2800" kern="0" dirty="0" smtClean="0">
                <a:solidFill>
                  <a:srgbClr val="0000FF"/>
                </a:solidFill>
              </a:rPr>
              <a:t>カニューレ</a:t>
            </a:r>
          </a:p>
        </p:txBody>
      </p:sp>
      <p:sp>
        <p:nvSpPr>
          <p:cNvPr id="3" name="テキスト ボックス 2"/>
          <p:cNvSpPr txBox="1"/>
          <p:nvPr/>
        </p:nvSpPr>
        <p:spPr>
          <a:xfrm>
            <a:off x="134192" y="3645024"/>
            <a:ext cx="8758288" cy="3139321"/>
          </a:xfrm>
          <a:prstGeom prst="rect">
            <a:avLst/>
          </a:prstGeom>
          <a:noFill/>
        </p:spPr>
        <p:txBody>
          <a:bodyPr wrap="square" rtlCol="0">
            <a:spAutoFit/>
          </a:bodyPr>
          <a:lstStyle/>
          <a:p>
            <a:r>
              <a:rPr kumimoji="1" lang="ja-JP" altLang="en-US" sz="2200" dirty="0" smtClean="0">
                <a:latin typeface="ＭＳ Ｐゴシック" panose="020B0600070205080204" pitchFamily="50" charset="-128"/>
              </a:rPr>
              <a:t>・ 間隔－</a:t>
            </a:r>
            <a:r>
              <a:rPr kumimoji="1" lang="en-US" altLang="ja-JP" sz="2200" dirty="0" smtClean="0">
                <a:latin typeface="ＭＳ Ｐゴシック" panose="020B0600070205080204" pitchFamily="50" charset="-128"/>
              </a:rPr>
              <a:t>1</a:t>
            </a:r>
            <a:r>
              <a:rPr kumimoji="1" lang="ja-JP" altLang="en-US" sz="2200" dirty="0" smtClean="0">
                <a:latin typeface="ＭＳ Ｐゴシック" panose="020B0600070205080204" pitchFamily="50" charset="-128"/>
              </a:rPr>
              <a:t>ヶ月に１回が標準</a:t>
            </a:r>
            <a:endParaRPr kumimoji="1" lang="en-US" altLang="ja-JP" sz="2200" dirty="0" smtClean="0">
              <a:latin typeface="ＭＳ Ｐゴシック" panose="020B0600070205080204" pitchFamily="50" charset="-128"/>
            </a:endParaRPr>
          </a:p>
          <a:p>
            <a:r>
              <a:rPr kumimoji="1" lang="ja-JP" altLang="en-US" sz="2200" dirty="0" smtClean="0">
                <a:latin typeface="ＭＳ Ｐゴシック" panose="020B0600070205080204" pitchFamily="50" charset="-128"/>
              </a:rPr>
              <a:t>　　１～２週間に１回の交換が必要なケースもある</a:t>
            </a:r>
            <a:endParaRPr kumimoji="1" lang="en-US" altLang="ja-JP" sz="2200" dirty="0" smtClean="0">
              <a:latin typeface="ＭＳ Ｐゴシック" panose="020B0600070205080204" pitchFamily="50" charset="-128"/>
            </a:endParaRPr>
          </a:p>
          <a:p>
            <a:r>
              <a:rPr kumimoji="1" lang="ja-JP" altLang="en-US" sz="2200" dirty="0" smtClean="0">
                <a:latin typeface="ＭＳ Ｐゴシック" panose="020B0600070205080204" pitchFamily="50" charset="-128"/>
              </a:rPr>
              <a:t>　　痰が中につまりやすいため、毎日交換が必要なケースもある</a:t>
            </a:r>
            <a:endParaRPr kumimoji="1" lang="en-US" altLang="ja-JP" sz="2200" dirty="0" smtClean="0">
              <a:latin typeface="ＭＳ Ｐゴシック" panose="020B0600070205080204" pitchFamily="50" charset="-128"/>
            </a:endParaRPr>
          </a:p>
          <a:p>
            <a:r>
              <a:rPr kumimoji="1" lang="ja-JP" altLang="en-US" sz="2200" dirty="0" smtClean="0">
                <a:latin typeface="ＭＳ Ｐゴシック" panose="020B0600070205080204" pitchFamily="50" charset="-128"/>
              </a:rPr>
              <a:t>・ 難しさ － </a:t>
            </a:r>
            <a:r>
              <a:rPr lang="ja-JP" altLang="en-US" sz="2200" dirty="0" smtClean="0">
                <a:latin typeface="ＭＳ Ｐゴシック" panose="020B0600070205080204" pitchFamily="50" charset="-128"/>
              </a:rPr>
              <a:t>容易な場合と、カニューレが入りにくい、無理に行うと</a:t>
            </a:r>
            <a:r>
              <a:rPr lang="ja-JP" altLang="en-US" sz="2200" dirty="0" err="1" smtClean="0">
                <a:latin typeface="ＭＳ Ｐゴシック" panose="020B0600070205080204" pitchFamily="50" charset="-128"/>
              </a:rPr>
              <a:t>出血す</a:t>
            </a:r>
            <a:endParaRPr lang="en-US" altLang="ja-JP" sz="2200" dirty="0" smtClean="0">
              <a:latin typeface="ＭＳ Ｐゴシック" panose="020B0600070205080204" pitchFamily="50" charset="-128"/>
            </a:endParaRPr>
          </a:p>
          <a:p>
            <a:r>
              <a:rPr lang="ja-JP" altLang="en-US" sz="2200" dirty="0" smtClean="0">
                <a:latin typeface="ＭＳ Ｐゴシック" panose="020B0600070205080204" pitchFamily="50" charset="-128"/>
              </a:rPr>
              <a:t>　　　　　　　るなど、難しいケースもある。</a:t>
            </a:r>
            <a:endParaRPr kumimoji="1" lang="en-US" altLang="ja-JP" sz="2200" dirty="0" smtClean="0">
              <a:latin typeface="ＭＳ Ｐゴシック" panose="020B0600070205080204" pitchFamily="50" charset="-128"/>
            </a:endParaRPr>
          </a:p>
          <a:p>
            <a:r>
              <a:rPr kumimoji="1" lang="ja-JP" altLang="en-US" sz="2200" dirty="0" smtClean="0">
                <a:latin typeface="ＭＳ Ｐゴシック" panose="020B0600070205080204" pitchFamily="50" charset="-128"/>
              </a:rPr>
              <a:t>・ 交換の場所と実施者</a:t>
            </a:r>
            <a:endParaRPr kumimoji="1" lang="en-US" altLang="ja-JP" sz="2200" dirty="0" smtClean="0">
              <a:latin typeface="ＭＳ Ｐゴシック" panose="020B0600070205080204" pitchFamily="50" charset="-128"/>
            </a:endParaRPr>
          </a:p>
          <a:p>
            <a:r>
              <a:rPr lang="ja-JP" altLang="en-US" sz="2200" dirty="0" smtClean="0">
                <a:latin typeface="ＭＳ Ｐゴシック" panose="020B0600070205080204" pitchFamily="50" charset="-128"/>
              </a:rPr>
              <a:t>　　自宅－家族のみ（交換</a:t>
            </a:r>
            <a:r>
              <a:rPr lang="ja-JP" altLang="en-US" sz="2200" dirty="0">
                <a:latin typeface="ＭＳ Ｐゴシック" panose="020B0600070205080204" pitchFamily="50" charset="-128"/>
              </a:rPr>
              <a:t>が容易な</a:t>
            </a:r>
            <a:r>
              <a:rPr lang="ja-JP" altLang="en-US" sz="2200" dirty="0" smtClean="0">
                <a:latin typeface="ＭＳ Ｐゴシック" panose="020B0600070205080204" pitchFamily="50" charset="-128"/>
              </a:rPr>
              <a:t>ケース）．家族＋看護師．往診医師．</a:t>
            </a:r>
            <a:endParaRPr lang="en-US" altLang="ja-JP" sz="2200" dirty="0" smtClean="0">
              <a:latin typeface="ＭＳ Ｐゴシック" panose="020B0600070205080204" pitchFamily="50" charset="-128"/>
            </a:endParaRPr>
          </a:p>
          <a:p>
            <a:r>
              <a:rPr kumimoji="1" lang="ja-JP" altLang="en-US" sz="2200" dirty="0" smtClean="0">
                <a:latin typeface="ＭＳ Ｐゴシック" panose="020B0600070205080204" pitchFamily="50" charset="-128"/>
              </a:rPr>
              <a:t>　　医療機関－医師．または、医師の見守りで家族が交換．</a:t>
            </a:r>
            <a:endParaRPr kumimoji="1" lang="en-US" altLang="ja-JP" sz="2200" dirty="0" smtClean="0">
              <a:latin typeface="ＭＳ Ｐゴシック" panose="020B0600070205080204" pitchFamily="50" charset="-128"/>
            </a:endParaRPr>
          </a:p>
          <a:p>
            <a:r>
              <a:rPr kumimoji="1" lang="ja-JP" altLang="en-US" sz="2200" dirty="0" smtClean="0">
                <a:latin typeface="ＭＳ Ｐゴシック" panose="020B0600070205080204" pitchFamily="50" charset="-128"/>
              </a:rPr>
              <a:t>　　交換が難しいケースは、原則として医師が交換。</a:t>
            </a:r>
            <a:endParaRPr kumimoji="1" lang="en-US" altLang="ja-JP" sz="2200" dirty="0" smtClean="0">
              <a:latin typeface="ＭＳ Ｐゴシック" panose="020B0600070205080204" pitchFamily="50" charset="-128"/>
            </a:endParaRPr>
          </a:p>
        </p:txBody>
      </p:sp>
      <p:sp>
        <p:nvSpPr>
          <p:cNvPr id="12" name="テキスト ボックス 1"/>
          <p:cNvSpPr txBox="1">
            <a:spLocks noChangeArrowheads="1"/>
          </p:cNvSpPr>
          <p:nvPr/>
        </p:nvSpPr>
        <p:spPr bwMode="auto">
          <a:xfrm>
            <a:off x="8539372" y="6372036"/>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C49 </a:t>
            </a:r>
            <a:endParaRPr lang="ja-JP" altLang="en-US" dirty="0"/>
          </a:p>
        </p:txBody>
      </p:sp>
    </p:spTree>
    <p:extLst>
      <p:ext uri="{BB962C8B-B14F-4D97-AF65-F5344CB8AC3E}">
        <p14:creationId xmlns:p14="http://schemas.microsoft.com/office/powerpoint/2010/main" val="1645811039"/>
      </p:ext>
    </p:extLst>
  </p:cSld>
  <p:clrMapOvr>
    <a:masterClrMapping/>
  </p:clrMapOvr>
  <p:transition>
    <p:pull dir="l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ext Box 2"/>
          <p:cNvSpPr txBox="1">
            <a:spLocks noChangeArrowheads="1"/>
          </p:cNvSpPr>
          <p:nvPr/>
        </p:nvSpPr>
        <p:spPr bwMode="auto">
          <a:xfrm>
            <a:off x="152400" y="228600"/>
            <a:ext cx="876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50000"/>
              </a:spcBef>
              <a:buFontTx/>
              <a:buNone/>
            </a:pPr>
            <a:r>
              <a:rPr lang="ja-JP" altLang="en-US" sz="3600">
                <a:solidFill>
                  <a:srgbClr val="0000FF"/>
                </a:solidFill>
                <a:latin typeface="ＭＳ Ｐゴシック" panose="020B0600070205080204" pitchFamily="50" charset="-128"/>
                <a:ea typeface="ＭＳ Ｐゴシック" panose="020B0600070205080204" pitchFamily="50" charset="-128"/>
              </a:rPr>
              <a:t>気管切開を受けている人への対応の注意点</a:t>
            </a:r>
          </a:p>
        </p:txBody>
      </p:sp>
      <p:sp>
        <p:nvSpPr>
          <p:cNvPr id="237571" name="Text Box 3"/>
          <p:cNvSpPr txBox="1">
            <a:spLocks noChangeArrowheads="1"/>
          </p:cNvSpPr>
          <p:nvPr/>
        </p:nvSpPr>
        <p:spPr bwMode="auto">
          <a:xfrm>
            <a:off x="228600" y="990600"/>
            <a:ext cx="8686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Clr>
                <a:srgbClr val="CCECFF"/>
              </a:buClr>
              <a:buFont typeface="Wingdings" panose="05000000000000000000" pitchFamily="2" charset="2"/>
              <a:buNone/>
            </a:pPr>
            <a:r>
              <a:rPr lang="ja-JP" altLang="en-US" sz="2400">
                <a:solidFill>
                  <a:srgbClr val="FF3300"/>
                </a:solidFill>
                <a:latin typeface="ＭＳ Ｐゴシック" panose="020B0600070205080204" pitchFamily="50" charset="-128"/>
                <a:ea typeface="ＭＳ Ｐゴシック" panose="020B0600070205080204" pitchFamily="50" charset="-128"/>
              </a:rPr>
              <a:t>気管カニューレの事故抜去を防ぐ</a:t>
            </a:r>
          </a:p>
          <a:p>
            <a:pPr>
              <a:spcBef>
                <a:spcPct val="0"/>
              </a:spcBef>
              <a:buClr>
                <a:srgbClr val="CCECFF"/>
              </a:buClr>
              <a:buFont typeface="Wingdings" panose="05000000000000000000" pitchFamily="2" charset="2"/>
              <a:buNone/>
            </a:pPr>
            <a:r>
              <a:rPr lang="ja-JP" altLang="en-US" sz="2000">
                <a:solidFill>
                  <a:srgbClr val="000000"/>
                </a:solidFill>
                <a:latin typeface="ＭＳ ゴシック" panose="020B0609070205080204" pitchFamily="49" charset="-128"/>
                <a:ea typeface="ＭＳ ゴシック" panose="020B0609070205080204" pitchFamily="49" charset="-128"/>
              </a:rPr>
              <a:t>　　①固定の確認　　</a:t>
            </a:r>
          </a:p>
          <a:p>
            <a:pPr>
              <a:spcBef>
                <a:spcPct val="0"/>
              </a:spcBef>
              <a:buClr>
                <a:srgbClr val="CCECFF"/>
              </a:buClr>
              <a:buFont typeface="Wingdings" panose="05000000000000000000" pitchFamily="2" charset="2"/>
              <a:buNone/>
            </a:pPr>
            <a:r>
              <a:rPr lang="ja-JP" altLang="en-US" sz="2000">
                <a:solidFill>
                  <a:srgbClr val="000000"/>
                </a:solidFill>
                <a:latin typeface="ＭＳ ゴシック" panose="020B0609070205080204" pitchFamily="49" charset="-128"/>
                <a:ea typeface="ＭＳ ゴシック" panose="020B0609070205080204" pitchFamily="49" charset="-128"/>
              </a:rPr>
              <a:t>　　②必要時には手の抑制、手袋　</a:t>
            </a:r>
          </a:p>
          <a:p>
            <a:pPr>
              <a:spcBef>
                <a:spcPct val="0"/>
              </a:spcBef>
              <a:buClr>
                <a:srgbClr val="CCECFF"/>
              </a:buClr>
              <a:buFont typeface="Wingdings" panose="05000000000000000000" pitchFamily="2" charset="2"/>
              <a:buNone/>
            </a:pPr>
            <a:r>
              <a:rPr lang="ja-JP" altLang="en-US" sz="2000">
                <a:solidFill>
                  <a:srgbClr val="000000"/>
                </a:solidFill>
                <a:latin typeface="ＭＳ ゴシック" panose="020B0609070205080204" pitchFamily="49" charset="-128"/>
                <a:ea typeface="ＭＳ ゴシック" panose="020B0609070205080204" pitchFamily="49" charset="-128"/>
              </a:rPr>
              <a:t>　　③抜けた時の緊急対応の確認</a:t>
            </a:r>
          </a:p>
          <a:p>
            <a:pPr>
              <a:spcBef>
                <a:spcPct val="0"/>
              </a:spcBef>
              <a:buClr>
                <a:srgbClr val="CCECFF"/>
              </a:buClr>
              <a:buFont typeface="Wingdings" panose="05000000000000000000" pitchFamily="2" charset="2"/>
              <a:buNone/>
            </a:pPr>
            <a:r>
              <a:rPr lang="ja-JP" altLang="en-US" sz="2000">
                <a:solidFill>
                  <a:srgbClr val="000000"/>
                </a:solidFill>
                <a:latin typeface="ＭＳ ゴシック" panose="020B0609070205080204" pitchFamily="49" charset="-128"/>
                <a:ea typeface="ＭＳ ゴシック" panose="020B0609070205080204" pitchFamily="49" charset="-128"/>
              </a:rPr>
              <a:t>　　（個々の緊急性に応じて主治医と相談して決めておく）</a:t>
            </a:r>
          </a:p>
          <a:p>
            <a:pPr>
              <a:spcBef>
                <a:spcPct val="30000"/>
              </a:spcBef>
              <a:buClr>
                <a:srgbClr val="CCECFF"/>
              </a:buClr>
              <a:buFont typeface="Wingdings" panose="05000000000000000000" pitchFamily="2" charset="2"/>
              <a:buNone/>
            </a:pPr>
            <a:r>
              <a:rPr lang="ja-JP" altLang="en-US" sz="2400">
                <a:solidFill>
                  <a:srgbClr val="FF3300"/>
                </a:solidFill>
                <a:latin typeface="ＭＳ Ｐゴシック" panose="020B0600070205080204" pitchFamily="50" charset="-128"/>
                <a:ea typeface="ＭＳ Ｐゴシック" panose="020B0600070205080204" pitchFamily="50" charset="-128"/>
              </a:rPr>
              <a:t>カニューレが塞がらないように　</a:t>
            </a:r>
            <a:r>
              <a:rPr lang="ja-JP" altLang="en-US" sz="2000">
                <a:solidFill>
                  <a:srgbClr val="000000"/>
                </a:solidFill>
                <a:latin typeface="ＭＳ Ｐゴシック" panose="020B0600070205080204" pitchFamily="50" charset="-128"/>
                <a:ea typeface="ＭＳ Ｐゴシック" panose="020B0600070205080204" pitchFamily="50" charset="-128"/>
              </a:rPr>
              <a:t>→姿勢や衣服に注意</a:t>
            </a:r>
            <a:endParaRPr lang="ja-JP" altLang="en-US" sz="2000">
              <a:solidFill>
                <a:srgbClr val="FF3300"/>
              </a:solidFill>
              <a:latin typeface="ＭＳ Ｐゴシック" panose="020B0600070205080204" pitchFamily="50" charset="-128"/>
              <a:ea typeface="ＭＳ Ｐゴシック" panose="020B0600070205080204" pitchFamily="50" charset="-128"/>
            </a:endParaRPr>
          </a:p>
          <a:p>
            <a:pPr>
              <a:spcBef>
                <a:spcPct val="0"/>
              </a:spcBef>
              <a:buClr>
                <a:srgbClr val="CCECFF"/>
              </a:buClr>
              <a:buFont typeface="Wingdings" panose="05000000000000000000" pitchFamily="2" charset="2"/>
              <a:buNone/>
            </a:pPr>
            <a:r>
              <a:rPr lang="ja-JP" altLang="en-US" sz="2400">
                <a:solidFill>
                  <a:srgbClr val="FF3300"/>
                </a:solidFill>
                <a:latin typeface="ＭＳ Ｐゴシック" panose="020B0600070205080204" pitchFamily="50" charset="-128"/>
                <a:ea typeface="ＭＳ Ｐゴシック" panose="020B0600070205080204" pitchFamily="50" charset="-128"/>
              </a:rPr>
              <a:t>カニューレに無理な力を加えない</a:t>
            </a:r>
          </a:p>
          <a:p>
            <a:pPr>
              <a:spcBef>
                <a:spcPct val="0"/>
              </a:spcBef>
              <a:buClr>
                <a:srgbClr val="CCECFF"/>
              </a:buClr>
              <a:buFont typeface="Wingdings" panose="05000000000000000000" pitchFamily="2" charset="2"/>
              <a:buNone/>
            </a:pPr>
            <a:r>
              <a:rPr lang="ja-JP" altLang="en-US" sz="2000">
                <a:solidFill>
                  <a:srgbClr val="000000"/>
                </a:solidFill>
                <a:latin typeface="ＭＳ ゴシック" panose="020B0609070205080204" pitchFamily="49" charset="-128"/>
                <a:ea typeface="ＭＳ ゴシック" panose="020B0609070205080204" pitchFamily="49" charset="-128"/>
              </a:rPr>
              <a:t>　　①首を過度に後にそらせない　　　　　　　　　　　　　　　　</a:t>
            </a:r>
          </a:p>
          <a:p>
            <a:pPr>
              <a:spcBef>
                <a:spcPct val="0"/>
              </a:spcBef>
              <a:buClr>
                <a:srgbClr val="CCECFF"/>
              </a:buClr>
              <a:buFont typeface="Wingdings" panose="05000000000000000000" pitchFamily="2" charset="2"/>
              <a:buNone/>
            </a:pPr>
            <a:r>
              <a:rPr lang="ja-JP" altLang="en-US" sz="2000">
                <a:solidFill>
                  <a:srgbClr val="000000"/>
                </a:solidFill>
                <a:latin typeface="ＭＳ ゴシック" panose="020B0609070205080204" pitchFamily="49" charset="-128"/>
                <a:ea typeface="ＭＳ ゴシック" panose="020B0609070205080204" pitchFamily="49" charset="-128"/>
              </a:rPr>
              <a:t>　　②前に曲げない</a:t>
            </a:r>
          </a:p>
          <a:p>
            <a:pPr>
              <a:spcBef>
                <a:spcPct val="0"/>
              </a:spcBef>
              <a:buClr>
                <a:srgbClr val="CCECFF"/>
              </a:buClr>
              <a:buFont typeface="Wingdings" panose="05000000000000000000" pitchFamily="2" charset="2"/>
              <a:buNone/>
            </a:pPr>
            <a:r>
              <a:rPr lang="ja-JP" altLang="en-US" sz="2000">
                <a:solidFill>
                  <a:srgbClr val="000000"/>
                </a:solidFill>
                <a:latin typeface="ＭＳ ゴシック" panose="020B0609070205080204" pitchFamily="49" charset="-128"/>
                <a:ea typeface="ＭＳ ゴシック" panose="020B0609070205080204" pitchFamily="49" charset="-128"/>
              </a:rPr>
              <a:t>　　③左右に強く回さない</a:t>
            </a:r>
          </a:p>
          <a:p>
            <a:pPr>
              <a:spcBef>
                <a:spcPct val="0"/>
              </a:spcBef>
              <a:buClr>
                <a:srgbClr val="CCECFF"/>
              </a:buClr>
              <a:buFont typeface="Wingdings" panose="05000000000000000000" pitchFamily="2" charset="2"/>
              <a:buNone/>
            </a:pPr>
            <a:r>
              <a:rPr lang="ja-JP" altLang="en-US" sz="2400">
                <a:solidFill>
                  <a:srgbClr val="FF3300"/>
                </a:solidFill>
                <a:latin typeface="ＭＳ Ｐゴシック" panose="020B0600070205080204" pitchFamily="50" charset="-128"/>
                <a:ea typeface="ＭＳ Ｐゴシック" panose="020B0600070205080204" pitchFamily="50" charset="-128"/>
              </a:rPr>
              <a:t>カニューレから異物が侵入を防ぐ　</a:t>
            </a:r>
            <a:r>
              <a:rPr lang="ja-JP" altLang="en-US" sz="2000">
                <a:solidFill>
                  <a:srgbClr val="000000"/>
                </a:solidFill>
                <a:latin typeface="ＭＳ Ｐゴシック" panose="020B0600070205080204" pitchFamily="50" charset="-128"/>
                <a:ea typeface="ＭＳ Ｐゴシック" panose="020B0600070205080204" pitchFamily="50" charset="-128"/>
              </a:rPr>
              <a:t>→人工鼻、ガーゼで入口をカバーする</a:t>
            </a:r>
          </a:p>
          <a:p>
            <a:pPr>
              <a:spcBef>
                <a:spcPct val="30000"/>
              </a:spcBef>
              <a:buClr>
                <a:srgbClr val="CCECFF"/>
              </a:buClr>
              <a:buFont typeface="Wingdings" panose="05000000000000000000" pitchFamily="2" charset="2"/>
              <a:buNone/>
            </a:pPr>
            <a:r>
              <a:rPr lang="ja-JP" altLang="en-US" sz="2400">
                <a:solidFill>
                  <a:srgbClr val="FF3300"/>
                </a:solidFill>
                <a:latin typeface="ＭＳ Ｐゴシック" panose="020B0600070205080204" pitchFamily="50" charset="-128"/>
                <a:ea typeface="ＭＳ Ｐゴシック" panose="020B0600070205080204" pitchFamily="50" charset="-128"/>
              </a:rPr>
              <a:t>気管内の乾燥を防ぐ</a:t>
            </a:r>
            <a:r>
              <a:rPr lang="ja-JP" altLang="en-US" sz="2000">
                <a:solidFill>
                  <a:srgbClr val="000000"/>
                </a:solidFill>
                <a:latin typeface="ＭＳ Ｐゴシック" panose="020B0600070205080204" pitchFamily="50" charset="-128"/>
                <a:ea typeface="ＭＳ Ｐゴシック" panose="020B0600070205080204" pitchFamily="50" charset="-128"/>
              </a:rPr>
              <a:t>→人工鼻、室内の加湿</a:t>
            </a:r>
          </a:p>
          <a:p>
            <a:pPr>
              <a:spcBef>
                <a:spcPct val="30000"/>
              </a:spcBef>
              <a:buClr>
                <a:srgbClr val="CCECFF"/>
              </a:buClr>
              <a:buFont typeface="Wingdings" panose="05000000000000000000" pitchFamily="2" charset="2"/>
              <a:buNone/>
            </a:pPr>
            <a:r>
              <a:rPr lang="ja-JP" altLang="en-US" sz="2400">
                <a:solidFill>
                  <a:srgbClr val="FF3300"/>
                </a:solidFill>
                <a:latin typeface="ＭＳ Ｐゴシック" panose="020B0600070205080204" pitchFamily="50" charset="-128"/>
                <a:ea typeface="ＭＳ Ｐゴシック" panose="020B0600070205080204" pitchFamily="50" charset="-128"/>
              </a:rPr>
              <a:t>気管切開孔を清潔にする</a:t>
            </a:r>
          </a:p>
          <a:p>
            <a:pPr>
              <a:spcBef>
                <a:spcPct val="0"/>
              </a:spcBef>
              <a:buClr>
                <a:srgbClr val="CCECFF"/>
              </a:buClr>
              <a:buFont typeface="Wingdings" panose="05000000000000000000" pitchFamily="2" charset="2"/>
              <a:buNone/>
            </a:pPr>
            <a:r>
              <a:rPr lang="ja-JP" altLang="en-US" sz="2000">
                <a:solidFill>
                  <a:srgbClr val="000000"/>
                </a:solidFill>
                <a:latin typeface="ＭＳ ゴシック" panose="020B0609070205080204" pitchFamily="49" charset="-128"/>
                <a:ea typeface="ＭＳ ゴシック" panose="020B0609070205080204" pitchFamily="49" charset="-128"/>
              </a:rPr>
              <a:t>　　①分泌物は微温湯できれいに拭き取る。　　　　　　　　　　　　　　　　</a:t>
            </a:r>
          </a:p>
          <a:p>
            <a:pPr>
              <a:spcBef>
                <a:spcPct val="0"/>
              </a:spcBef>
              <a:buClr>
                <a:srgbClr val="CCECFF"/>
              </a:buClr>
              <a:buFont typeface="Wingdings" panose="05000000000000000000" pitchFamily="2" charset="2"/>
              <a:buNone/>
            </a:pPr>
            <a:r>
              <a:rPr lang="ja-JP" altLang="en-US" sz="2000">
                <a:solidFill>
                  <a:srgbClr val="000000"/>
                </a:solidFill>
                <a:latin typeface="ＭＳ ゴシック" panose="020B0609070205080204" pitchFamily="49" charset="-128"/>
                <a:ea typeface="ＭＳ ゴシック" panose="020B0609070205080204" pitchFamily="49" charset="-128"/>
              </a:rPr>
              <a:t>　　②ガーゼ使用時は汚れたら交換する。</a:t>
            </a:r>
          </a:p>
        </p:txBody>
      </p:sp>
      <p:sp>
        <p:nvSpPr>
          <p:cNvPr id="237572" name="Line 4"/>
          <p:cNvSpPr>
            <a:spLocks noChangeShapeType="1"/>
          </p:cNvSpPr>
          <p:nvPr/>
        </p:nvSpPr>
        <p:spPr bwMode="auto">
          <a:xfrm>
            <a:off x="152400" y="990600"/>
            <a:ext cx="86868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37573" name="Text Box 5"/>
          <p:cNvSpPr txBox="1">
            <a:spLocks noChangeArrowheads="1"/>
          </p:cNvSpPr>
          <p:nvPr/>
        </p:nvSpPr>
        <p:spPr bwMode="auto">
          <a:xfrm>
            <a:off x="7696200" y="60960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a:solidFill>
                  <a:srgbClr val="000000"/>
                </a:solidFill>
                <a:latin typeface="Times New Roman" panose="02020603050405020304" pitchFamily="18" charset="0"/>
                <a:ea typeface="ＭＳ Ｐゴシック" panose="020B0600070205080204" pitchFamily="50" charset="-128"/>
              </a:rPr>
              <a:t>人工鼻</a:t>
            </a:r>
          </a:p>
        </p:txBody>
      </p:sp>
      <p:pic>
        <p:nvPicPr>
          <p:cNvPr id="2375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143000"/>
            <a:ext cx="15446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5" name="Picture 7" descr="DSCN0929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953000"/>
            <a:ext cx="18764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6" name="Picture 8" descr="DSCN092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4876800"/>
            <a:ext cx="139223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C50</a:t>
            </a:r>
            <a:endParaRPr lang="ja-JP" altLang="en-US" dirty="0"/>
          </a:p>
        </p:txBody>
      </p:sp>
    </p:spTree>
    <p:extLst>
      <p:ext uri="{BB962C8B-B14F-4D97-AF65-F5344CB8AC3E}">
        <p14:creationId xmlns:p14="http://schemas.microsoft.com/office/powerpoint/2010/main" val="20604744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6"/>
          <p:cNvPicPr>
            <a:picLocks noChangeAspect="1" noChangeArrowheads="1"/>
          </p:cNvPicPr>
          <p:nvPr/>
        </p:nvPicPr>
        <p:blipFill>
          <a:blip r:embed="rId3">
            <a:extLst>
              <a:ext uri="{28A0092B-C50C-407E-A947-70E740481C1C}">
                <a14:useLocalDpi xmlns:a14="http://schemas.microsoft.com/office/drawing/2010/main" val="0"/>
              </a:ext>
            </a:extLst>
          </a:blip>
          <a:srcRect t="10835" r="13103" b="6053"/>
          <a:stretch>
            <a:fillRect/>
          </a:stretch>
        </p:blipFill>
        <p:spPr bwMode="auto">
          <a:xfrm>
            <a:off x="6732588" y="1268413"/>
            <a:ext cx="180022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Line 3"/>
          <p:cNvSpPr>
            <a:spLocks noChangeShapeType="1"/>
          </p:cNvSpPr>
          <p:nvPr/>
        </p:nvSpPr>
        <p:spPr bwMode="auto">
          <a:xfrm flipV="1">
            <a:off x="261938" y="1039813"/>
            <a:ext cx="6686550" cy="1270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54980" name="Text Box 3"/>
          <p:cNvSpPr txBox="1">
            <a:spLocks noChangeArrowheads="1"/>
          </p:cNvSpPr>
          <p:nvPr/>
        </p:nvSpPr>
        <p:spPr bwMode="auto">
          <a:xfrm>
            <a:off x="107950" y="333375"/>
            <a:ext cx="8686800" cy="61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Clr>
                <a:srgbClr val="CCECFF"/>
              </a:buClr>
              <a:buFont typeface="Wingdings" panose="05000000000000000000" pitchFamily="2" charset="2"/>
              <a:buNone/>
            </a:pPr>
            <a:r>
              <a:rPr lang="ja-JP" altLang="en-US">
                <a:solidFill>
                  <a:srgbClr val="0000FF"/>
                </a:solidFill>
                <a:latin typeface="ＭＳ Ｐゴシック" panose="020B0600070205080204" pitchFamily="50" charset="-128"/>
                <a:ea typeface="ＭＳ Ｐゴシック" panose="020B0600070205080204" pitchFamily="50" charset="-128"/>
              </a:rPr>
              <a:t>気管カニューレの事故抜去、自己抜去 １</a:t>
            </a:r>
          </a:p>
          <a:p>
            <a:pPr>
              <a:spcBef>
                <a:spcPts val="600"/>
              </a:spcBef>
              <a:buClr>
                <a:srgbClr val="CCECFF"/>
              </a:buClr>
              <a:buFont typeface="Wingdings" panose="05000000000000000000" pitchFamily="2" charset="2"/>
              <a:buNone/>
            </a:pPr>
            <a:endParaRPr lang="en-US" altLang="ja-JP" sz="2800">
              <a:solidFill>
                <a:srgbClr val="000000"/>
              </a:solidFill>
              <a:latin typeface="ＭＳ Ｐゴシック" panose="020B0600070205080204" pitchFamily="50" charset="-128"/>
              <a:ea typeface="ＭＳ Ｐゴシック" panose="020B0600070205080204" pitchFamily="50" charset="-128"/>
            </a:endParaRPr>
          </a:p>
          <a:p>
            <a:pPr>
              <a:spcBef>
                <a:spcPts val="600"/>
              </a:spcBef>
              <a:buClr>
                <a:srgbClr val="CCECFF"/>
              </a:buClr>
              <a:buFont typeface="Wingdings" panose="05000000000000000000" pitchFamily="2" charset="2"/>
              <a:buNone/>
            </a:pPr>
            <a:r>
              <a:rPr lang="ja-JP" altLang="en-US" sz="2800">
                <a:solidFill>
                  <a:srgbClr val="000000"/>
                </a:solidFill>
                <a:latin typeface="ＭＳ Ｐゴシック" panose="020B0600070205080204" pitchFamily="50" charset="-128"/>
                <a:ea typeface="ＭＳ Ｐゴシック" panose="020B0600070205080204" pitchFamily="50" charset="-128"/>
              </a:rPr>
              <a:t>カニューレが抜けてしまった時のリスクと、</a:t>
            </a:r>
            <a:endParaRPr lang="en-US" altLang="ja-JP" sz="2800">
              <a:solidFill>
                <a:srgbClr val="000000"/>
              </a:solidFill>
              <a:latin typeface="ＭＳ Ｐゴシック" panose="020B0600070205080204" pitchFamily="50" charset="-128"/>
              <a:ea typeface="ＭＳ Ｐゴシック" panose="020B0600070205080204" pitchFamily="50" charset="-128"/>
            </a:endParaRPr>
          </a:p>
          <a:p>
            <a:pPr>
              <a:spcBef>
                <a:spcPts val="600"/>
              </a:spcBef>
              <a:buClr>
                <a:srgbClr val="CCECFF"/>
              </a:buClr>
              <a:buFont typeface="Wingdings" panose="05000000000000000000" pitchFamily="2" charset="2"/>
              <a:buNone/>
            </a:pPr>
            <a:r>
              <a:rPr lang="ja-JP" altLang="en-US" sz="2800">
                <a:solidFill>
                  <a:srgbClr val="000000"/>
                </a:solidFill>
                <a:latin typeface="ＭＳ Ｐゴシック" panose="020B0600070205080204" pitchFamily="50" charset="-128"/>
                <a:ea typeface="ＭＳ Ｐゴシック" panose="020B0600070205080204" pitchFamily="50" charset="-128"/>
              </a:rPr>
              <a:t>緊急対応を必要とする程度</a:t>
            </a:r>
            <a:endParaRPr lang="en-US" altLang="ja-JP" sz="2800">
              <a:solidFill>
                <a:srgbClr val="000000"/>
              </a:solidFill>
              <a:latin typeface="ＭＳ Ｐゴシック" panose="020B0600070205080204" pitchFamily="50" charset="-128"/>
              <a:ea typeface="ＭＳ Ｐゴシック" panose="020B0600070205080204" pitchFamily="50" charset="-128"/>
            </a:endParaRPr>
          </a:p>
          <a:p>
            <a:pPr>
              <a:spcBef>
                <a:spcPts val="600"/>
              </a:spcBef>
              <a:buClr>
                <a:srgbClr val="CCECFF"/>
              </a:buClr>
              <a:buFont typeface="Wingdings" panose="05000000000000000000" pitchFamily="2" charset="2"/>
              <a:buNone/>
            </a:pPr>
            <a:endParaRPr lang="ja-JP" altLang="en-US" sz="2800">
              <a:solidFill>
                <a:srgbClr val="000000"/>
              </a:solidFill>
              <a:latin typeface="ＭＳ Ｐゴシック" panose="020B0600070205080204" pitchFamily="50" charset="-128"/>
              <a:ea typeface="ＭＳ Ｐゴシック" panose="020B0600070205080204" pitchFamily="50" charset="-128"/>
            </a:endParaRPr>
          </a:p>
          <a:p>
            <a:pPr>
              <a:spcBef>
                <a:spcPts val="600"/>
              </a:spcBef>
              <a:buClr>
                <a:srgbClr val="CCECFF"/>
              </a:buClr>
              <a:buFont typeface="Wingdings" panose="05000000000000000000" pitchFamily="2" charset="2"/>
              <a:buNone/>
            </a:pPr>
            <a:r>
              <a:rPr lang="ja-JP" altLang="en-US" sz="2800">
                <a:solidFill>
                  <a:srgbClr val="FF3300"/>
                </a:solidFill>
                <a:latin typeface="ＭＳ Ｐゴシック" panose="020B0600070205080204" pitchFamily="50" charset="-128"/>
                <a:ea typeface="ＭＳ Ｐゴシック" panose="020B0600070205080204" pitchFamily="50" charset="-128"/>
              </a:rPr>
              <a:t>１．抜けた時に呼吸困難となる可能性</a:t>
            </a:r>
          </a:p>
          <a:p>
            <a:pPr>
              <a:spcBef>
                <a:spcPct val="0"/>
              </a:spcBef>
              <a:buClr>
                <a:srgbClr val="CCECFF"/>
              </a:buClr>
              <a:buFont typeface="Wingdings" panose="05000000000000000000" pitchFamily="2" charset="2"/>
              <a:buNone/>
            </a:pPr>
            <a:r>
              <a:rPr lang="ja-JP" altLang="en-US" sz="2400">
                <a:solidFill>
                  <a:srgbClr val="000000"/>
                </a:solidFill>
                <a:latin typeface="ＭＳ Ｐゴシック" panose="020B0600070205080204" pitchFamily="50" charset="-128"/>
                <a:ea typeface="ＭＳ Ｐゴシック" panose="020B0600070205080204" pitchFamily="50" charset="-128"/>
              </a:rPr>
              <a:t>　</a:t>
            </a:r>
            <a:endParaRPr lang="en-US" altLang="ja-JP" sz="2400">
              <a:solidFill>
                <a:srgbClr val="000000"/>
              </a:solidFill>
              <a:latin typeface="ＭＳ Ｐゴシック" panose="020B0600070205080204" pitchFamily="50" charset="-128"/>
              <a:ea typeface="ＭＳ Ｐゴシック" panose="020B0600070205080204" pitchFamily="50" charset="-128"/>
            </a:endParaRPr>
          </a:p>
          <a:p>
            <a:pPr>
              <a:spcBef>
                <a:spcPct val="0"/>
              </a:spcBef>
              <a:buClr>
                <a:srgbClr val="CCECFF"/>
              </a:buClr>
              <a:buFont typeface="Wingdings" panose="05000000000000000000" pitchFamily="2" charset="2"/>
              <a:buNone/>
            </a:pPr>
            <a:r>
              <a:rPr lang="ja-JP" altLang="en-US" sz="2800">
                <a:solidFill>
                  <a:srgbClr val="FF0000"/>
                </a:solidFill>
                <a:latin typeface="ＭＳ Ｐゴシック" panose="020B0600070205080204" pitchFamily="50" charset="-128"/>
                <a:ea typeface="ＭＳ Ｐゴシック" panose="020B0600070205080204" pitchFamily="50" charset="-128"/>
              </a:rPr>
              <a:t>２．人工呼吸器使用継続のためにカニュ</a:t>
            </a:r>
            <a:endParaRPr lang="en-US" altLang="ja-JP" sz="2800">
              <a:solidFill>
                <a:srgbClr val="FF0000"/>
              </a:solidFill>
              <a:latin typeface="ＭＳ Ｐゴシック" panose="020B0600070205080204" pitchFamily="50" charset="-128"/>
              <a:ea typeface="ＭＳ Ｐゴシック" panose="020B0600070205080204" pitchFamily="50" charset="-128"/>
            </a:endParaRPr>
          </a:p>
          <a:p>
            <a:pPr>
              <a:spcBef>
                <a:spcPct val="0"/>
              </a:spcBef>
              <a:buClr>
                <a:srgbClr val="CCECFF"/>
              </a:buClr>
              <a:buFont typeface="Wingdings" panose="05000000000000000000" pitchFamily="2" charset="2"/>
              <a:buNone/>
            </a:pPr>
            <a:r>
              <a:rPr lang="ja-JP" altLang="en-US" sz="2800">
                <a:solidFill>
                  <a:srgbClr val="FF0000"/>
                </a:solidFill>
                <a:latin typeface="ＭＳ Ｐゴシック" panose="020B0600070205080204" pitchFamily="50" charset="-128"/>
                <a:ea typeface="ＭＳ Ｐゴシック" panose="020B0600070205080204" pitchFamily="50" charset="-128"/>
              </a:rPr>
              <a:t>　　ーレを必要とする程度</a:t>
            </a:r>
            <a:endParaRPr lang="en-US" altLang="ja-JP" sz="2800">
              <a:solidFill>
                <a:srgbClr val="FF0000"/>
              </a:solidFill>
              <a:latin typeface="ＭＳ Ｐゴシック" panose="020B0600070205080204" pitchFamily="50" charset="-128"/>
              <a:ea typeface="ＭＳ Ｐゴシック" panose="020B0600070205080204" pitchFamily="50" charset="-128"/>
            </a:endParaRPr>
          </a:p>
          <a:p>
            <a:pPr>
              <a:spcBef>
                <a:spcPts val="600"/>
              </a:spcBef>
              <a:buClr>
                <a:srgbClr val="CCECFF"/>
              </a:buClr>
              <a:buFont typeface="Wingdings" panose="05000000000000000000" pitchFamily="2" charset="2"/>
              <a:buNone/>
            </a:pPr>
            <a:endParaRPr lang="en-US" altLang="ja-JP" sz="2800">
              <a:solidFill>
                <a:srgbClr val="FF0000"/>
              </a:solidFill>
              <a:latin typeface="ＭＳ Ｐゴシック" panose="020B0600070205080204" pitchFamily="50" charset="-128"/>
              <a:ea typeface="ＭＳ Ｐゴシック" panose="020B0600070205080204" pitchFamily="50" charset="-128"/>
            </a:endParaRPr>
          </a:p>
          <a:p>
            <a:pPr>
              <a:spcBef>
                <a:spcPts val="600"/>
              </a:spcBef>
              <a:buClr>
                <a:srgbClr val="CCECFF"/>
              </a:buClr>
              <a:buFont typeface="Wingdings" panose="05000000000000000000" pitchFamily="2" charset="2"/>
              <a:buNone/>
            </a:pPr>
            <a:r>
              <a:rPr lang="ja-JP" altLang="en-US" sz="2800">
                <a:solidFill>
                  <a:srgbClr val="FF0000"/>
                </a:solidFill>
                <a:latin typeface="ＭＳ Ｐゴシック" panose="020B0600070205080204" pitchFamily="50" charset="-128"/>
                <a:ea typeface="ＭＳ Ｐゴシック" panose="020B0600070205080204" pitchFamily="50" charset="-128"/>
              </a:rPr>
              <a:t>３．カニューレが抜けた状態が続いて気管切開口が狭く</a:t>
            </a:r>
          </a:p>
          <a:p>
            <a:pPr>
              <a:lnSpc>
                <a:spcPct val="90000"/>
              </a:lnSpc>
              <a:spcBef>
                <a:spcPct val="0"/>
              </a:spcBef>
              <a:buClr>
                <a:srgbClr val="CCECFF"/>
              </a:buClr>
              <a:buFont typeface="Wingdings" panose="05000000000000000000" pitchFamily="2" charset="2"/>
              <a:buNone/>
            </a:pPr>
            <a:r>
              <a:rPr lang="ja-JP" altLang="en-US" sz="2800">
                <a:solidFill>
                  <a:srgbClr val="FF0000"/>
                </a:solidFill>
                <a:latin typeface="ＭＳ Ｐゴシック" panose="020B0600070205080204" pitchFamily="50" charset="-128"/>
                <a:ea typeface="ＭＳ Ｐゴシック" panose="020B0600070205080204" pitchFamily="50" charset="-128"/>
              </a:rPr>
              <a:t>　なり</a:t>
            </a:r>
            <a:r>
              <a:rPr lang="en-US" altLang="ja-JP" sz="2800">
                <a:solidFill>
                  <a:srgbClr val="FF0000"/>
                </a:solidFill>
                <a:latin typeface="ＭＳ Ｐゴシック" panose="020B0600070205080204" pitchFamily="50" charset="-128"/>
                <a:ea typeface="ＭＳ Ｐゴシック" panose="020B0600070205080204" pitchFamily="50" charset="-128"/>
              </a:rPr>
              <a:t>､</a:t>
            </a:r>
            <a:r>
              <a:rPr lang="ja-JP" altLang="en-US" sz="2800">
                <a:solidFill>
                  <a:srgbClr val="FF0000"/>
                </a:solidFill>
                <a:latin typeface="ＭＳ Ｐゴシック" panose="020B0600070205080204" pitchFamily="50" charset="-128"/>
                <a:ea typeface="ＭＳ Ｐゴシック" panose="020B0600070205080204" pitchFamily="50" charset="-128"/>
              </a:rPr>
              <a:t>今までの太さのカニューレが入らなくなる可能性</a:t>
            </a:r>
          </a:p>
          <a:p>
            <a:pPr>
              <a:lnSpc>
                <a:spcPct val="90000"/>
              </a:lnSpc>
              <a:spcBef>
                <a:spcPct val="0"/>
              </a:spcBef>
              <a:buClr>
                <a:srgbClr val="CCECFF"/>
              </a:buClr>
              <a:buFont typeface="Wingdings" panose="05000000000000000000" pitchFamily="2" charset="2"/>
              <a:buNone/>
            </a:pPr>
            <a:endParaRPr lang="ja-JP" altLang="en-US" sz="2800">
              <a:solidFill>
                <a:srgbClr val="FF0000"/>
              </a:solidFill>
              <a:latin typeface="ＭＳ Ｐゴシック" panose="020B0600070205080204" pitchFamily="50" charset="-128"/>
              <a:ea typeface="ＭＳ Ｐゴシック" panose="020B0600070205080204" pitchFamily="50" charset="-128"/>
            </a:endParaRPr>
          </a:p>
        </p:txBody>
      </p:sp>
      <p:sp>
        <p:nvSpPr>
          <p:cNvPr id="254981" name="Text Box 8"/>
          <p:cNvSpPr txBox="1">
            <a:spLocks noChangeArrowheads="1"/>
          </p:cNvSpPr>
          <p:nvPr/>
        </p:nvSpPr>
        <p:spPr bwMode="auto">
          <a:xfrm>
            <a:off x="2247900" y="9810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ja-JP" sz="2400">
              <a:solidFill>
                <a:srgbClr val="000000"/>
              </a:solidFill>
              <a:latin typeface="Calibri" panose="020F0502020204030204" pitchFamily="34" charset="0"/>
              <a:ea typeface="ＭＳ Ｐゴシック" panose="020B0600070205080204" pitchFamily="50" charset="-128"/>
            </a:endParaRPr>
          </a:p>
        </p:txBody>
      </p:sp>
      <p:sp>
        <p:nvSpPr>
          <p:cNvPr id="6"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C51</a:t>
            </a:r>
            <a:endParaRPr lang="ja-JP" altLang="en-US" dirty="0"/>
          </a:p>
        </p:txBody>
      </p:sp>
    </p:spTree>
    <p:extLst>
      <p:ext uri="{BB962C8B-B14F-4D97-AF65-F5344CB8AC3E}">
        <p14:creationId xmlns:p14="http://schemas.microsoft.com/office/powerpoint/2010/main" val="30680451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6"/>
          <p:cNvPicPr>
            <a:picLocks noChangeAspect="1" noChangeArrowheads="1"/>
          </p:cNvPicPr>
          <p:nvPr/>
        </p:nvPicPr>
        <p:blipFill>
          <a:blip r:embed="rId3">
            <a:extLst>
              <a:ext uri="{28A0092B-C50C-407E-A947-70E740481C1C}">
                <a14:useLocalDpi xmlns:a14="http://schemas.microsoft.com/office/drawing/2010/main" val="0"/>
              </a:ext>
            </a:extLst>
          </a:blip>
          <a:srcRect t="5417" r="13103" b="6053"/>
          <a:stretch>
            <a:fillRect/>
          </a:stretch>
        </p:blipFill>
        <p:spPr bwMode="auto">
          <a:xfrm>
            <a:off x="7164388" y="547688"/>
            <a:ext cx="1800225"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7" name="Line 3"/>
          <p:cNvSpPr>
            <a:spLocks noChangeShapeType="1"/>
          </p:cNvSpPr>
          <p:nvPr/>
        </p:nvSpPr>
        <p:spPr bwMode="auto">
          <a:xfrm>
            <a:off x="211138" y="539750"/>
            <a:ext cx="8640762" cy="0"/>
          </a:xfrm>
          <a:prstGeom prst="line">
            <a:avLst/>
          </a:prstGeom>
          <a:noFill/>
          <a:ln w="19050">
            <a:solidFill>
              <a:srgbClr val="339966"/>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115716" name="Text Box 3"/>
          <p:cNvSpPr txBox="1">
            <a:spLocks noChangeArrowheads="1"/>
          </p:cNvSpPr>
          <p:nvPr/>
        </p:nvSpPr>
        <p:spPr bwMode="auto">
          <a:xfrm>
            <a:off x="107950" y="-52388"/>
            <a:ext cx="8686800" cy="5248276"/>
          </a:xfrm>
          <a:prstGeom prst="rect">
            <a:avLst/>
          </a:prstGeom>
          <a:noFill/>
          <a:ln w="9525">
            <a:noFill/>
            <a:miter lim="800000"/>
            <a:headEnd/>
            <a:tailEnd/>
          </a:ln>
        </p:spPr>
        <p:txBody>
          <a:bodyPr>
            <a:spAutoFit/>
          </a:bodyPr>
          <a:lstStyle/>
          <a:p>
            <a:pPr>
              <a:buClr>
                <a:srgbClr val="CCECFF"/>
              </a:buClr>
              <a:buFont typeface="Wingdings" pitchFamily="2" charset="2"/>
              <a:buNone/>
              <a:defRPr/>
            </a:pPr>
            <a:r>
              <a:rPr lang="ja-JP" altLang="en-US" sz="3200" dirty="0">
                <a:solidFill>
                  <a:srgbClr val="0000FF"/>
                </a:solidFill>
                <a:latin typeface="ＭＳ Ｐゴシック" pitchFamily="50" charset="-128"/>
              </a:rPr>
              <a:t>気管カニューレの事故抜去、自己抜去  ２</a:t>
            </a:r>
          </a:p>
          <a:p>
            <a:pPr>
              <a:spcBef>
                <a:spcPts val="600"/>
              </a:spcBef>
              <a:buClr>
                <a:srgbClr val="CCECFF"/>
              </a:buClr>
              <a:buFont typeface="Wingdings" pitchFamily="2" charset="2"/>
              <a:buNone/>
              <a:defRPr/>
            </a:pPr>
            <a:r>
              <a:rPr lang="ja-JP" altLang="en-US" sz="2800" dirty="0">
                <a:solidFill>
                  <a:srgbClr val="FF3300"/>
                </a:solidFill>
                <a:latin typeface="ＭＳ Ｐゴシック" pitchFamily="50" charset="-128"/>
              </a:rPr>
              <a:t>１．抜けた時に呼吸困難となる可能性</a:t>
            </a:r>
          </a:p>
          <a:p>
            <a:pPr>
              <a:buClr>
                <a:srgbClr val="CCECFF"/>
              </a:buClr>
              <a:buFont typeface="Wingdings" pitchFamily="2" charset="2"/>
              <a:buNone/>
              <a:defRPr/>
            </a:pPr>
            <a:r>
              <a:rPr lang="ja-JP" altLang="en-US" sz="2400" dirty="0">
                <a:solidFill>
                  <a:srgbClr val="000000"/>
                </a:solidFill>
                <a:latin typeface="ＭＳ Ｐゴシック" pitchFamily="50" charset="-128"/>
              </a:rPr>
              <a:t>　　</a:t>
            </a:r>
            <a:r>
              <a:rPr lang="ja-JP" altLang="en-US" sz="2600" dirty="0">
                <a:solidFill>
                  <a:srgbClr val="00B050"/>
                </a:solidFill>
                <a:latin typeface="ＭＳ Ｐゴシック" pitchFamily="50" charset="-128"/>
              </a:rPr>
              <a:t>①気管切開口の状態</a:t>
            </a:r>
            <a:r>
              <a:rPr lang="ja-JP" altLang="en-US" sz="2600" dirty="0">
                <a:solidFill>
                  <a:srgbClr val="000000"/>
                </a:solidFill>
                <a:latin typeface="ＭＳ Ｐゴシック" pitchFamily="50" charset="-128"/>
              </a:rPr>
              <a:t>　</a:t>
            </a:r>
          </a:p>
          <a:p>
            <a:pPr>
              <a:buClr>
                <a:srgbClr val="CCECFF"/>
              </a:buClr>
              <a:buFont typeface="Wingdings" pitchFamily="2" charset="2"/>
              <a:buNone/>
              <a:defRPr/>
            </a:pPr>
            <a:r>
              <a:rPr lang="ja-JP" altLang="en-US" sz="2600" dirty="0">
                <a:solidFill>
                  <a:srgbClr val="000000"/>
                </a:solidFill>
                <a:latin typeface="ＭＳ Ｐゴシック" pitchFamily="50" charset="-128"/>
              </a:rPr>
              <a:t>        すぐに狭くなり呼吸困難となるか</a:t>
            </a:r>
          </a:p>
          <a:p>
            <a:pPr>
              <a:buClr>
                <a:srgbClr val="CCECFF"/>
              </a:buClr>
              <a:buFont typeface="Wingdings" pitchFamily="2" charset="2"/>
              <a:buNone/>
              <a:defRPr/>
            </a:pPr>
            <a:r>
              <a:rPr lang="ja-JP" altLang="en-US" sz="2600" dirty="0">
                <a:solidFill>
                  <a:srgbClr val="000000"/>
                </a:solidFill>
                <a:latin typeface="ＭＳ Ｐゴシック" pitchFamily="50" charset="-128"/>
              </a:rPr>
              <a:t>　　</a:t>
            </a:r>
            <a:r>
              <a:rPr lang="ja-JP" altLang="en-US" sz="2600" dirty="0">
                <a:solidFill>
                  <a:srgbClr val="3333CC">
                    <a:lumMod val="75000"/>
                  </a:srgbClr>
                </a:solidFill>
                <a:latin typeface="ＭＳ Ｐゴシック" pitchFamily="50" charset="-128"/>
              </a:rPr>
              <a:t>②喉頭～咽頭を通しての換気</a:t>
            </a:r>
            <a:r>
              <a:rPr lang="ja-JP" altLang="en-US" sz="2600" dirty="0">
                <a:solidFill>
                  <a:srgbClr val="000000"/>
                </a:solidFill>
                <a:latin typeface="ＭＳ Ｐゴシック" pitchFamily="50" charset="-128"/>
              </a:rPr>
              <a:t>が保たれ</a:t>
            </a:r>
            <a:endParaRPr lang="en-US" altLang="ja-JP" sz="2600" dirty="0">
              <a:solidFill>
                <a:srgbClr val="000000"/>
              </a:solidFill>
              <a:latin typeface="ＭＳ Ｐゴシック" pitchFamily="50" charset="-128"/>
            </a:endParaRPr>
          </a:p>
          <a:p>
            <a:pPr>
              <a:buClr>
                <a:srgbClr val="CCECFF"/>
              </a:buClr>
              <a:buFont typeface="Wingdings" pitchFamily="2" charset="2"/>
              <a:buNone/>
              <a:defRPr/>
            </a:pPr>
            <a:r>
              <a:rPr lang="en-US" altLang="ja-JP" sz="2600" dirty="0">
                <a:solidFill>
                  <a:srgbClr val="000000"/>
                </a:solidFill>
                <a:latin typeface="ＭＳ Ｐゴシック" pitchFamily="50" charset="-128"/>
              </a:rPr>
              <a:t>        </a:t>
            </a:r>
            <a:r>
              <a:rPr lang="ja-JP" altLang="en-US" sz="2600" dirty="0">
                <a:solidFill>
                  <a:srgbClr val="000000"/>
                </a:solidFill>
                <a:latin typeface="ＭＳ Ｐゴシック" pitchFamily="50" charset="-128"/>
              </a:rPr>
              <a:t>ているか</a:t>
            </a:r>
          </a:p>
          <a:p>
            <a:pPr>
              <a:buClr>
                <a:srgbClr val="CCECFF"/>
              </a:buClr>
              <a:buFont typeface="Wingdings" pitchFamily="2" charset="2"/>
              <a:buNone/>
              <a:defRPr/>
            </a:pPr>
            <a:r>
              <a:rPr lang="ja-JP" altLang="en-US" sz="2600" dirty="0">
                <a:solidFill>
                  <a:srgbClr val="000000"/>
                </a:solidFill>
                <a:latin typeface="ＭＳ Ｐゴシック" pitchFamily="50" charset="-128"/>
              </a:rPr>
              <a:t>　　</a:t>
            </a:r>
            <a:r>
              <a:rPr lang="ja-JP" altLang="en-US" sz="2600" dirty="0">
                <a:solidFill>
                  <a:srgbClr val="FF0000"/>
                </a:solidFill>
                <a:latin typeface="ＭＳ Ｐゴシック" pitchFamily="50" charset="-128"/>
              </a:rPr>
              <a:t>③気管の状態</a:t>
            </a:r>
          </a:p>
          <a:p>
            <a:pPr>
              <a:buClr>
                <a:srgbClr val="CCECFF"/>
              </a:buClr>
              <a:buFont typeface="Wingdings" pitchFamily="2" charset="2"/>
              <a:buNone/>
              <a:defRPr/>
            </a:pPr>
            <a:r>
              <a:rPr lang="ja-JP" altLang="en-US" sz="2600" dirty="0">
                <a:solidFill>
                  <a:srgbClr val="000000"/>
                </a:solidFill>
                <a:latin typeface="ＭＳ Ｐゴシック" pitchFamily="50" charset="-128"/>
              </a:rPr>
              <a:t>        </a:t>
            </a:r>
            <a:r>
              <a:rPr lang="ja-JP" altLang="en-US" sz="2600" dirty="0">
                <a:solidFill>
                  <a:srgbClr val="FF0000"/>
                </a:solidFill>
                <a:latin typeface="ＭＳ Ｐゴシック" pitchFamily="50" charset="-128"/>
              </a:rPr>
              <a:t>気管軟化症や気管の狭窄</a:t>
            </a:r>
            <a:r>
              <a:rPr lang="ja-JP" altLang="en-US" sz="2600" dirty="0">
                <a:solidFill>
                  <a:srgbClr val="000000"/>
                </a:solidFill>
                <a:latin typeface="ＭＳ Ｐゴシック" pitchFamily="50" charset="-128"/>
              </a:rPr>
              <a:t>がないか</a:t>
            </a:r>
          </a:p>
          <a:p>
            <a:pPr>
              <a:buClr>
                <a:srgbClr val="CCECFF"/>
              </a:buClr>
              <a:buFont typeface="Wingdings" pitchFamily="2" charset="2"/>
              <a:buNone/>
              <a:defRPr/>
            </a:pPr>
            <a:r>
              <a:rPr lang="ja-JP" altLang="en-US" sz="2600" dirty="0">
                <a:solidFill>
                  <a:srgbClr val="000000"/>
                </a:solidFill>
                <a:latin typeface="ＭＳ Ｐゴシック" pitchFamily="50" charset="-128"/>
              </a:rPr>
              <a:t>　     →カニューレが抜けると気管狭窄で</a:t>
            </a:r>
            <a:endParaRPr lang="en-US" altLang="ja-JP" sz="2600" dirty="0">
              <a:solidFill>
                <a:srgbClr val="000000"/>
              </a:solidFill>
              <a:latin typeface="ＭＳ Ｐゴシック" pitchFamily="50" charset="-128"/>
            </a:endParaRPr>
          </a:p>
          <a:p>
            <a:pPr>
              <a:buClr>
                <a:srgbClr val="CCECFF"/>
              </a:buClr>
              <a:buFont typeface="Wingdings" pitchFamily="2" charset="2"/>
              <a:buNone/>
              <a:defRPr/>
            </a:pPr>
            <a:r>
              <a:rPr lang="en-US" altLang="ja-JP" sz="2600" dirty="0">
                <a:solidFill>
                  <a:srgbClr val="000000"/>
                </a:solidFill>
                <a:latin typeface="ＭＳ Ｐゴシック" pitchFamily="50" charset="-128"/>
              </a:rPr>
              <a:t>          </a:t>
            </a:r>
            <a:r>
              <a:rPr lang="ja-JP" altLang="en-US" sz="2600" dirty="0">
                <a:solidFill>
                  <a:srgbClr val="000000"/>
                </a:solidFill>
                <a:latin typeface="ＭＳ Ｐゴシック" pitchFamily="50" charset="-128"/>
              </a:rPr>
              <a:t>呼吸困難になるか</a:t>
            </a:r>
          </a:p>
          <a:p>
            <a:pPr>
              <a:buClr>
                <a:srgbClr val="CCECFF"/>
              </a:buClr>
              <a:buFont typeface="Wingdings" pitchFamily="2" charset="2"/>
              <a:buNone/>
              <a:defRPr/>
            </a:pPr>
            <a:r>
              <a:rPr lang="ja-JP" altLang="en-US" sz="2600" dirty="0">
                <a:solidFill>
                  <a:srgbClr val="3333CC"/>
                </a:solidFill>
                <a:latin typeface="ＭＳ Ｐゴシック" pitchFamily="50" charset="-128"/>
              </a:rPr>
              <a:t>２．カニューレが抜けた状態が続いて気管切開口が狭く</a:t>
            </a:r>
          </a:p>
          <a:p>
            <a:pPr>
              <a:buClr>
                <a:srgbClr val="CCECFF"/>
              </a:buClr>
              <a:buFont typeface="Wingdings" pitchFamily="2" charset="2"/>
              <a:buNone/>
              <a:defRPr/>
            </a:pPr>
            <a:r>
              <a:rPr lang="ja-JP" altLang="en-US" sz="2600" dirty="0">
                <a:solidFill>
                  <a:srgbClr val="3333CC"/>
                </a:solidFill>
                <a:latin typeface="ＭＳ Ｐゴシック" pitchFamily="50" charset="-128"/>
              </a:rPr>
              <a:t>　なり</a:t>
            </a:r>
            <a:r>
              <a:rPr lang="en-US" altLang="ja-JP" sz="2600" dirty="0">
                <a:solidFill>
                  <a:srgbClr val="3333CC"/>
                </a:solidFill>
                <a:latin typeface="ＭＳ Ｐゴシック" pitchFamily="50" charset="-128"/>
              </a:rPr>
              <a:t>､</a:t>
            </a:r>
            <a:r>
              <a:rPr lang="ja-JP" altLang="en-US" sz="2600" dirty="0">
                <a:solidFill>
                  <a:srgbClr val="3333CC"/>
                </a:solidFill>
                <a:latin typeface="ＭＳ Ｐゴシック" pitchFamily="50" charset="-128"/>
              </a:rPr>
              <a:t>今までの太さのカニューレが入らなくなる可能性</a:t>
            </a:r>
          </a:p>
        </p:txBody>
      </p:sp>
      <p:sp>
        <p:nvSpPr>
          <p:cNvPr id="257029" name="Text Box 8"/>
          <p:cNvSpPr txBox="1">
            <a:spLocks noChangeArrowheads="1"/>
          </p:cNvSpPr>
          <p:nvPr/>
        </p:nvSpPr>
        <p:spPr bwMode="auto">
          <a:xfrm>
            <a:off x="2247900" y="9810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57030" name="Text Box 9"/>
          <p:cNvSpPr txBox="1">
            <a:spLocks noChangeArrowheads="1"/>
          </p:cNvSpPr>
          <p:nvPr/>
        </p:nvSpPr>
        <p:spPr bwMode="auto">
          <a:xfrm>
            <a:off x="155575" y="4965700"/>
            <a:ext cx="89455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dirty="0">
                <a:solidFill>
                  <a:srgbClr val="000000"/>
                </a:solidFill>
                <a:ea typeface="ＭＳ Ｐゴシック" panose="020B0600070205080204" pitchFamily="50" charset="-128"/>
              </a:rPr>
              <a:t>このリスクと緊急対応の必要度は、個人差が大きい。</a:t>
            </a:r>
          </a:p>
          <a:p>
            <a:pPr>
              <a:spcBef>
                <a:spcPct val="0"/>
              </a:spcBef>
              <a:buFontTx/>
              <a:buNone/>
            </a:pPr>
            <a:r>
              <a:rPr lang="ja-JP" altLang="en-US" sz="2400" dirty="0">
                <a:solidFill>
                  <a:srgbClr val="000000"/>
                </a:solidFill>
                <a:ea typeface="ＭＳ Ｐゴシック" panose="020B0600070205080204" pitchFamily="50" charset="-128"/>
              </a:rPr>
              <a:t>カニューレの事故抜去のリスクが過大視されて、気管切開の子ども</a:t>
            </a:r>
          </a:p>
          <a:p>
            <a:pPr>
              <a:spcBef>
                <a:spcPct val="0"/>
              </a:spcBef>
              <a:buFontTx/>
              <a:buNone/>
            </a:pPr>
            <a:r>
              <a:rPr lang="ja-JP" altLang="en-US" sz="2400" dirty="0">
                <a:solidFill>
                  <a:srgbClr val="000000"/>
                </a:solidFill>
                <a:ea typeface="ＭＳ Ｐゴシック" panose="020B0600070205080204" pitchFamily="50" charset="-128"/>
              </a:rPr>
              <a:t>（大人）は一律に、単独通学、単独通所、単独のバス乗車を禁止され</a:t>
            </a:r>
          </a:p>
          <a:p>
            <a:pPr>
              <a:spcBef>
                <a:spcPct val="0"/>
              </a:spcBef>
              <a:buFontTx/>
              <a:buNone/>
            </a:pPr>
            <a:r>
              <a:rPr lang="ja-JP" altLang="en-US" sz="2400" dirty="0">
                <a:solidFill>
                  <a:srgbClr val="000000"/>
                </a:solidFill>
                <a:ea typeface="ＭＳ Ｐゴシック" panose="020B0600070205080204" pitchFamily="50" charset="-128"/>
              </a:rPr>
              <a:t>る傾向にあるが、それぞれの例の特性に応じた、柔軟な判断がなさ</a:t>
            </a:r>
          </a:p>
          <a:p>
            <a:pPr>
              <a:spcBef>
                <a:spcPct val="0"/>
              </a:spcBef>
              <a:buFontTx/>
              <a:buNone/>
            </a:pPr>
            <a:r>
              <a:rPr lang="ja-JP" altLang="en-US" sz="2400" dirty="0">
                <a:solidFill>
                  <a:srgbClr val="000000"/>
                </a:solidFill>
                <a:ea typeface="ＭＳ Ｐゴシック" panose="020B0600070205080204" pitchFamily="50" charset="-128"/>
              </a:rPr>
              <a:t>れるべき。</a:t>
            </a:r>
          </a:p>
          <a:p>
            <a:pPr>
              <a:spcBef>
                <a:spcPct val="0"/>
              </a:spcBef>
              <a:buFontTx/>
              <a:buNone/>
            </a:pPr>
            <a:endParaRPr lang="ja-JP" altLang="en-US" sz="2400" dirty="0">
              <a:solidFill>
                <a:srgbClr val="000000"/>
              </a:solidFill>
              <a:ea typeface="ＭＳ Ｐゴシック" panose="020B0600070205080204" pitchFamily="50" charset="-128"/>
            </a:endParaRPr>
          </a:p>
        </p:txBody>
      </p:sp>
      <p:sp>
        <p:nvSpPr>
          <p:cNvPr id="11" name="フリーフォーム 10"/>
          <p:cNvSpPr/>
          <p:nvPr/>
        </p:nvSpPr>
        <p:spPr>
          <a:xfrm>
            <a:off x="8231188" y="1516063"/>
            <a:ext cx="312737" cy="1090612"/>
          </a:xfrm>
          <a:custGeom>
            <a:avLst/>
            <a:gdLst>
              <a:gd name="connsiteX0" fmla="*/ 0 w 312174"/>
              <a:gd name="connsiteY0" fmla="*/ 1091381 h 1091381"/>
              <a:gd name="connsiteX1" fmla="*/ 14748 w 312174"/>
              <a:gd name="connsiteY1" fmla="*/ 663677 h 1091381"/>
              <a:gd name="connsiteX2" fmla="*/ 14748 w 312174"/>
              <a:gd name="connsiteY2" fmla="*/ 663677 h 1091381"/>
              <a:gd name="connsiteX3" fmla="*/ 265471 w 312174"/>
              <a:gd name="connsiteY3" fmla="*/ 324465 h 1091381"/>
              <a:gd name="connsiteX4" fmla="*/ 294968 w 312174"/>
              <a:gd name="connsiteY4" fmla="*/ 0 h 1091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174" h="1091381">
                <a:moveTo>
                  <a:pt x="0" y="1091381"/>
                </a:moveTo>
                <a:lnTo>
                  <a:pt x="14748" y="663677"/>
                </a:lnTo>
                <a:lnTo>
                  <a:pt x="14748" y="663677"/>
                </a:lnTo>
                <a:cubicBezTo>
                  <a:pt x="56535" y="607142"/>
                  <a:pt x="218768" y="435078"/>
                  <a:pt x="265471" y="324465"/>
                </a:cubicBezTo>
                <a:cubicBezTo>
                  <a:pt x="312174" y="213852"/>
                  <a:pt x="303571" y="106926"/>
                  <a:pt x="294968" y="0"/>
                </a:cubicBezTo>
              </a:path>
            </a:pathLst>
          </a:custGeom>
          <a:ln w="57150">
            <a:solidFill>
              <a:srgbClr val="000066"/>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2400">
              <a:solidFill>
                <a:srgbClr val="000000"/>
              </a:solidFill>
            </a:endParaRPr>
          </a:p>
        </p:txBody>
      </p:sp>
      <p:sp>
        <p:nvSpPr>
          <p:cNvPr id="12" name="円/楕円 11"/>
          <p:cNvSpPr/>
          <p:nvPr/>
        </p:nvSpPr>
        <p:spPr>
          <a:xfrm>
            <a:off x="7669213" y="2419350"/>
            <a:ext cx="576262" cy="57626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13" name="円/楕円 12"/>
          <p:cNvSpPr/>
          <p:nvPr/>
        </p:nvSpPr>
        <p:spPr>
          <a:xfrm>
            <a:off x="8029575" y="2852738"/>
            <a:ext cx="719138" cy="1150937"/>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15" name="テキスト ボックス 1"/>
          <p:cNvSpPr txBox="1">
            <a:spLocks noChangeArrowheads="1"/>
          </p:cNvSpPr>
          <p:nvPr/>
        </p:nvSpPr>
        <p:spPr bwMode="auto">
          <a:xfrm>
            <a:off x="8422477" y="4764922"/>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C52</a:t>
            </a:r>
            <a:endParaRPr lang="ja-JP" altLang="en-US" dirty="0"/>
          </a:p>
        </p:txBody>
      </p:sp>
    </p:spTree>
    <p:extLst>
      <p:ext uri="{BB962C8B-B14F-4D97-AF65-F5344CB8AC3E}">
        <p14:creationId xmlns:p14="http://schemas.microsoft.com/office/powerpoint/2010/main" val="1143806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 Box 2"/>
          <p:cNvSpPr txBox="1">
            <a:spLocks noChangeArrowheads="1"/>
          </p:cNvSpPr>
          <p:nvPr/>
        </p:nvSpPr>
        <p:spPr bwMode="auto">
          <a:xfrm>
            <a:off x="609351" y="44624"/>
            <a:ext cx="3346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dirty="0">
                <a:solidFill>
                  <a:srgbClr val="000000"/>
                </a:solidFill>
                <a:latin typeface="Arial" panose="020B0604020202020204" pitchFamily="34" charset="0"/>
                <a:ea typeface="ＭＳ Ｐゴシック" panose="020B0600070205080204" pitchFamily="50" charset="-128"/>
              </a:rPr>
              <a:t>気管切開からの吸引</a:t>
            </a:r>
          </a:p>
        </p:txBody>
      </p:sp>
      <p:sp>
        <p:nvSpPr>
          <p:cNvPr id="244739" name="Text Box 3"/>
          <p:cNvSpPr txBox="1">
            <a:spLocks noChangeArrowheads="1"/>
          </p:cNvSpPr>
          <p:nvPr/>
        </p:nvSpPr>
        <p:spPr bwMode="auto">
          <a:xfrm>
            <a:off x="511541" y="3118926"/>
            <a:ext cx="6219825"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dirty="0">
                <a:solidFill>
                  <a:srgbClr val="000000"/>
                </a:solidFill>
                <a:latin typeface="Arial" panose="020B0604020202020204" pitchFamily="34" charset="0"/>
                <a:ea typeface="ＭＳ Ｐゴシック" panose="020B0600070205080204" pitchFamily="50" charset="-128"/>
              </a:rPr>
              <a:t>・初めから吸引圧をかけながら吸引</a:t>
            </a:r>
          </a:p>
          <a:p>
            <a:pPr>
              <a:lnSpc>
                <a:spcPct val="120000"/>
              </a:lnSpc>
              <a:spcBef>
                <a:spcPct val="0"/>
              </a:spcBef>
              <a:buFontTx/>
              <a:buNone/>
            </a:pPr>
            <a:r>
              <a:rPr lang="ja-JP" altLang="en-US" sz="2400" dirty="0">
                <a:solidFill>
                  <a:srgbClr val="000000"/>
                </a:solidFill>
                <a:latin typeface="Arial" panose="020B0604020202020204" pitchFamily="34" charset="0"/>
                <a:ea typeface="ＭＳ Ｐゴシック" panose="020B0600070205080204" pitchFamily="50" charset="-128"/>
              </a:rPr>
              <a:t>・吸引圧は２０ </a:t>
            </a:r>
            <a:r>
              <a:rPr lang="ja-JP" altLang="en-US" sz="2400" dirty="0" err="1">
                <a:solidFill>
                  <a:srgbClr val="000000"/>
                </a:solidFill>
                <a:latin typeface="Arial" panose="020B0604020202020204" pitchFamily="34" charset="0"/>
                <a:ea typeface="ＭＳ Ｐゴシック" panose="020B0600070205080204" pitchFamily="50" charset="-128"/>
              </a:rPr>
              <a:t>ｋ</a:t>
            </a:r>
            <a:r>
              <a:rPr lang="en-US" altLang="ja-JP" sz="2400" dirty="0">
                <a:solidFill>
                  <a:srgbClr val="000000"/>
                </a:solidFill>
                <a:latin typeface="Arial" panose="020B0604020202020204" pitchFamily="34" charset="0"/>
                <a:ea typeface="ＭＳ Ｐゴシック" panose="020B0600070205080204" pitchFamily="50" charset="-128"/>
              </a:rPr>
              <a:t>Pa</a:t>
            </a:r>
            <a:r>
              <a:rPr lang="ja-JP" altLang="en-US" sz="2400" dirty="0">
                <a:solidFill>
                  <a:srgbClr val="000000"/>
                </a:solidFill>
                <a:latin typeface="Arial" panose="020B0604020202020204" pitchFamily="34" charset="0"/>
                <a:ea typeface="ＭＳ Ｐゴシック" panose="020B0600070205080204" pitchFamily="50" charset="-128"/>
              </a:rPr>
              <a:t>（１５０ｍｍ</a:t>
            </a:r>
            <a:r>
              <a:rPr lang="en-US" altLang="ja-JP" sz="2400" dirty="0">
                <a:solidFill>
                  <a:srgbClr val="000000"/>
                </a:solidFill>
                <a:latin typeface="Arial" panose="020B0604020202020204" pitchFamily="34" charset="0"/>
                <a:ea typeface="ＭＳ Ｐゴシック" panose="020B0600070205080204" pitchFamily="50" charset="-128"/>
              </a:rPr>
              <a:t>Hg</a:t>
            </a:r>
            <a:r>
              <a:rPr lang="ja-JP" altLang="en-US" sz="2400" dirty="0">
                <a:solidFill>
                  <a:srgbClr val="000000"/>
                </a:solidFill>
                <a:latin typeface="Arial" panose="020B0604020202020204" pitchFamily="34" charset="0"/>
                <a:ea typeface="ＭＳ Ｐゴシック" panose="020B0600070205080204" pitchFamily="50" charset="-128"/>
              </a:rPr>
              <a:t>）を原則とする</a:t>
            </a:r>
          </a:p>
          <a:p>
            <a:pPr>
              <a:lnSpc>
                <a:spcPct val="90000"/>
              </a:lnSpc>
              <a:spcBef>
                <a:spcPct val="0"/>
              </a:spcBef>
              <a:buFontTx/>
              <a:buNone/>
            </a:pPr>
            <a:r>
              <a:rPr lang="ja-JP" altLang="en-US" sz="2400" dirty="0">
                <a:solidFill>
                  <a:srgbClr val="000000"/>
                </a:solidFill>
                <a:latin typeface="Arial" panose="020B0604020202020204" pitchFamily="34" charset="0"/>
                <a:ea typeface="ＭＳ Ｐゴシック" panose="020B0600070205080204" pitchFamily="50" charset="-128"/>
              </a:rPr>
              <a:t>  が、４０ </a:t>
            </a:r>
            <a:r>
              <a:rPr lang="en-US" altLang="ja-JP" sz="2400" dirty="0" err="1">
                <a:solidFill>
                  <a:srgbClr val="000000"/>
                </a:solidFill>
                <a:latin typeface="Arial" panose="020B0604020202020204" pitchFamily="34" charset="0"/>
                <a:ea typeface="ＭＳ Ｐゴシック" panose="020B0600070205080204" pitchFamily="50" charset="-128"/>
              </a:rPr>
              <a:t>kPa</a:t>
            </a:r>
            <a:r>
              <a:rPr lang="ja-JP" altLang="en-US" sz="2400" dirty="0" err="1">
                <a:solidFill>
                  <a:srgbClr val="000000"/>
                </a:solidFill>
                <a:latin typeface="Arial" panose="020B0604020202020204" pitchFamily="34" charset="0"/>
                <a:ea typeface="ＭＳ Ｐゴシック" panose="020B0600070205080204" pitchFamily="50" charset="-128"/>
              </a:rPr>
              <a:t>まで</a:t>
            </a:r>
            <a:r>
              <a:rPr lang="ja-JP" altLang="en-US" sz="2400" dirty="0">
                <a:solidFill>
                  <a:srgbClr val="000000"/>
                </a:solidFill>
                <a:latin typeface="Arial" panose="020B0604020202020204" pitchFamily="34" charset="0"/>
                <a:ea typeface="ＭＳ Ｐゴシック" panose="020B0600070205080204" pitchFamily="50" charset="-128"/>
              </a:rPr>
              <a:t>上げて良い</a:t>
            </a:r>
          </a:p>
        </p:txBody>
      </p:sp>
      <p:sp>
        <p:nvSpPr>
          <p:cNvPr id="244740" name="Text Box 4"/>
          <p:cNvSpPr txBox="1">
            <a:spLocks noChangeArrowheads="1"/>
          </p:cNvSpPr>
          <p:nvPr/>
        </p:nvSpPr>
        <p:spPr bwMode="auto">
          <a:xfrm>
            <a:off x="530225" y="549275"/>
            <a:ext cx="82883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0000"/>
              </a:lnSpc>
              <a:spcBef>
                <a:spcPct val="0"/>
              </a:spcBef>
              <a:buFontTx/>
              <a:buNone/>
            </a:pPr>
            <a:r>
              <a:rPr lang="ja-JP" altLang="en-US" sz="2400" dirty="0">
                <a:solidFill>
                  <a:srgbClr val="000000"/>
                </a:solidFill>
                <a:latin typeface="Arial" panose="020B0604020202020204" pitchFamily="34" charset="0"/>
                <a:ea typeface="ＭＳ Ｐゴシック" panose="020B0600070205080204" pitchFamily="50" charset="-128"/>
              </a:rPr>
              <a:t>・吸引チューブを入れる適正な深さ（長さ）を、ケース毎に決める</a:t>
            </a:r>
          </a:p>
          <a:p>
            <a:pPr>
              <a:lnSpc>
                <a:spcPct val="120000"/>
              </a:lnSpc>
              <a:spcBef>
                <a:spcPct val="0"/>
              </a:spcBef>
              <a:buFontTx/>
              <a:buNone/>
            </a:pPr>
            <a:r>
              <a:rPr lang="ja-JP" altLang="en-US" sz="2400" dirty="0">
                <a:solidFill>
                  <a:srgbClr val="000000"/>
                </a:solidFill>
                <a:latin typeface="Arial" panose="020B0604020202020204" pitchFamily="34" charset="0"/>
                <a:ea typeface="ＭＳ Ｐゴシック" panose="020B0600070205080204" pitchFamily="50" charset="-128"/>
              </a:rPr>
              <a:t>・リスクの少ない吸引はカニューレ内</a:t>
            </a:r>
          </a:p>
          <a:p>
            <a:pPr>
              <a:lnSpc>
                <a:spcPct val="120000"/>
              </a:lnSpc>
              <a:spcBef>
                <a:spcPct val="0"/>
              </a:spcBef>
              <a:buFontTx/>
              <a:buNone/>
            </a:pPr>
            <a:r>
              <a:rPr lang="ja-JP" altLang="en-US" sz="2400" dirty="0">
                <a:solidFill>
                  <a:srgbClr val="000000"/>
                </a:solidFill>
                <a:latin typeface="Arial" panose="020B0604020202020204" pitchFamily="34" charset="0"/>
                <a:ea typeface="ＭＳ Ｐゴシック" panose="020B0600070205080204" pitchFamily="50" charset="-128"/>
              </a:rPr>
              <a:t>・カニューレ内か、カニューレよりかなり奥まで入れ</a:t>
            </a:r>
          </a:p>
          <a:p>
            <a:pPr>
              <a:lnSpc>
                <a:spcPct val="90000"/>
              </a:lnSpc>
              <a:spcBef>
                <a:spcPct val="0"/>
              </a:spcBef>
              <a:buFontTx/>
              <a:buNone/>
            </a:pPr>
            <a:r>
              <a:rPr lang="ja-JP" altLang="en-US" sz="2400" dirty="0">
                <a:solidFill>
                  <a:srgbClr val="000000"/>
                </a:solidFill>
                <a:latin typeface="Arial" panose="020B0604020202020204" pitchFamily="34" charset="0"/>
                <a:ea typeface="ＭＳ Ｐゴシック" panose="020B0600070205080204" pitchFamily="50" charset="-128"/>
              </a:rPr>
              <a:t>  </a:t>
            </a:r>
            <a:r>
              <a:rPr lang="ja-JP" altLang="en-US" sz="2400" dirty="0" err="1">
                <a:solidFill>
                  <a:srgbClr val="000000"/>
                </a:solidFill>
                <a:latin typeface="Arial" panose="020B0604020202020204" pitchFamily="34" charset="0"/>
                <a:ea typeface="ＭＳ Ｐゴシック" panose="020B0600070205080204" pitchFamily="50" charset="-128"/>
              </a:rPr>
              <a:t>るかに</a:t>
            </a:r>
            <a:r>
              <a:rPr lang="ja-JP" altLang="en-US" sz="2400" dirty="0">
                <a:solidFill>
                  <a:srgbClr val="000000"/>
                </a:solidFill>
                <a:latin typeface="Arial" panose="020B0604020202020204" pitchFamily="34" charset="0"/>
                <a:ea typeface="ＭＳ Ｐゴシック" panose="020B0600070205080204" pitchFamily="50" charset="-128"/>
              </a:rPr>
              <a:t>より、質的な違いがあり、手技は異なる</a:t>
            </a:r>
          </a:p>
        </p:txBody>
      </p:sp>
      <p:sp>
        <p:nvSpPr>
          <p:cNvPr id="244741" name="Line 5"/>
          <p:cNvSpPr>
            <a:spLocks noChangeShapeType="1"/>
          </p:cNvSpPr>
          <p:nvPr/>
        </p:nvSpPr>
        <p:spPr bwMode="auto">
          <a:xfrm>
            <a:off x="610939" y="563737"/>
            <a:ext cx="81375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44742" name="Text Box 6"/>
          <p:cNvSpPr txBox="1">
            <a:spLocks noChangeArrowheads="1"/>
          </p:cNvSpPr>
          <p:nvPr/>
        </p:nvSpPr>
        <p:spPr bwMode="auto">
          <a:xfrm>
            <a:off x="581025" y="2467818"/>
            <a:ext cx="3187700" cy="52387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dirty="0">
                <a:solidFill>
                  <a:srgbClr val="000000"/>
                </a:solidFill>
                <a:latin typeface="Arial" panose="020B0604020202020204" pitchFamily="34" charset="0"/>
                <a:ea typeface="ＭＳ Ｐゴシック" panose="020B0600070205080204" pitchFamily="50" charset="-128"/>
              </a:rPr>
              <a:t>カニューレ内の吸引</a:t>
            </a:r>
          </a:p>
        </p:txBody>
      </p:sp>
      <p:sp>
        <p:nvSpPr>
          <p:cNvPr id="244743" name="Text Box 7"/>
          <p:cNvSpPr txBox="1">
            <a:spLocks noChangeArrowheads="1"/>
          </p:cNvSpPr>
          <p:nvPr/>
        </p:nvSpPr>
        <p:spPr bwMode="auto">
          <a:xfrm>
            <a:off x="552816" y="4379401"/>
            <a:ext cx="4841875" cy="52387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dirty="0">
                <a:solidFill>
                  <a:srgbClr val="000000"/>
                </a:solidFill>
                <a:latin typeface="Arial" panose="020B0604020202020204" pitchFamily="34" charset="0"/>
                <a:ea typeface="ＭＳ Ｐゴシック" panose="020B0600070205080204" pitchFamily="50" charset="-128"/>
              </a:rPr>
              <a:t>カニューレより奥の気管の吸引</a:t>
            </a:r>
          </a:p>
        </p:txBody>
      </p:sp>
      <p:sp>
        <p:nvSpPr>
          <p:cNvPr id="244744" name="Text Box 8"/>
          <p:cNvSpPr txBox="1">
            <a:spLocks noChangeArrowheads="1"/>
          </p:cNvSpPr>
          <p:nvPr/>
        </p:nvSpPr>
        <p:spPr bwMode="auto">
          <a:xfrm>
            <a:off x="489316" y="4914389"/>
            <a:ext cx="81248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latin typeface="Arial" panose="020B0604020202020204" pitchFamily="34" charset="0"/>
                <a:ea typeface="ＭＳ Ｐゴシック" panose="020B0600070205080204" pitchFamily="50" charset="-128"/>
              </a:rPr>
              <a:t>・吸引圧は２０ ｋ</a:t>
            </a:r>
            <a:r>
              <a:rPr lang="en-US" altLang="ja-JP" sz="2400">
                <a:solidFill>
                  <a:srgbClr val="000000"/>
                </a:solidFill>
                <a:latin typeface="Arial" panose="020B0604020202020204" pitchFamily="34" charset="0"/>
                <a:ea typeface="ＭＳ Ｐゴシック" panose="020B0600070205080204" pitchFamily="50" charset="-128"/>
              </a:rPr>
              <a:t>Pa</a:t>
            </a:r>
            <a:r>
              <a:rPr lang="ja-JP" altLang="en-US" sz="2400">
                <a:solidFill>
                  <a:srgbClr val="000000"/>
                </a:solidFill>
                <a:latin typeface="Arial" panose="020B0604020202020204" pitchFamily="34" charset="0"/>
                <a:ea typeface="ＭＳ Ｐゴシック" panose="020B0600070205080204" pitchFamily="50" charset="-128"/>
              </a:rPr>
              <a:t>（１５０ｍｍ</a:t>
            </a:r>
            <a:r>
              <a:rPr lang="en-US" altLang="ja-JP" sz="2400">
                <a:solidFill>
                  <a:srgbClr val="000000"/>
                </a:solidFill>
                <a:latin typeface="Arial" panose="020B0604020202020204" pitchFamily="34" charset="0"/>
                <a:ea typeface="ＭＳ Ｐゴシック" panose="020B0600070205080204" pitchFamily="50" charset="-128"/>
              </a:rPr>
              <a:t>Hg</a:t>
            </a:r>
            <a:r>
              <a:rPr lang="ja-JP" altLang="en-US" sz="2400">
                <a:solidFill>
                  <a:srgbClr val="000000"/>
                </a:solidFill>
                <a:latin typeface="Arial" panose="020B0604020202020204" pitchFamily="34" charset="0"/>
                <a:ea typeface="ＭＳ Ｐゴシック" panose="020B0600070205080204" pitchFamily="50" charset="-128"/>
              </a:rPr>
              <a:t>）</a:t>
            </a:r>
          </a:p>
          <a:p>
            <a:pPr>
              <a:spcBef>
                <a:spcPct val="0"/>
              </a:spcBef>
              <a:buFontTx/>
              <a:buNone/>
            </a:pPr>
            <a:r>
              <a:rPr lang="ja-JP" altLang="en-US" sz="2400">
                <a:solidFill>
                  <a:srgbClr val="000000"/>
                </a:solidFill>
                <a:latin typeface="Arial" panose="020B0604020202020204" pitchFamily="34" charset="0"/>
                <a:ea typeface="ＭＳ Ｐゴシック" panose="020B0600070205080204" pitchFamily="50" charset="-128"/>
              </a:rPr>
              <a:t>・カニューレの先端の形状がより安全で、軟らかい材質の吸引</a:t>
            </a:r>
          </a:p>
          <a:p>
            <a:pPr>
              <a:spcBef>
                <a:spcPct val="0"/>
              </a:spcBef>
              <a:buFontTx/>
              <a:buNone/>
            </a:pPr>
            <a:r>
              <a:rPr lang="ja-JP" altLang="en-US" sz="2400">
                <a:solidFill>
                  <a:srgbClr val="000000"/>
                </a:solidFill>
                <a:latin typeface="Arial" panose="020B0604020202020204" pitchFamily="34" charset="0"/>
                <a:ea typeface="ＭＳ Ｐゴシック" panose="020B0600070205080204" pitchFamily="50" charset="-128"/>
              </a:rPr>
              <a:t>  チューブを使用</a:t>
            </a:r>
          </a:p>
          <a:p>
            <a:pPr>
              <a:spcBef>
                <a:spcPct val="0"/>
              </a:spcBef>
              <a:buFontTx/>
              <a:buNone/>
            </a:pPr>
            <a:r>
              <a:rPr lang="ja-JP" altLang="en-US" sz="2400">
                <a:solidFill>
                  <a:srgbClr val="000000"/>
                </a:solidFill>
                <a:latin typeface="Arial" panose="020B0604020202020204" pitchFamily="34" charset="0"/>
                <a:ea typeface="ＭＳ Ｐゴシック" panose="020B0600070205080204" pitchFamily="50" charset="-128"/>
              </a:rPr>
              <a:t>・あらかじめ決めてある深さまで挿入してから吸引圧をかける</a:t>
            </a:r>
          </a:p>
          <a:p>
            <a:pPr>
              <a:spcBef>
                <a:spcPct val="0"/>
              </a:spcBef>
              <a:buFontTx/>
              <a:buNone/>
            </a:pPr>
            <a:r>
              <a:rPr lang="ja-JP" altLang="en-US" sz="2400">
                <a:solidFill>
                  <a:srgbClr val="000000"/>
                </a:solidFill>
                <a:latin typeface="Arial" panose="020B0604020202020204" pitchFamily="34" charset="0"/>
                <a:ea typeface="ＭＳ Ｐゴシック" panose="020B0600070205080204" pitchFamily="50" charset="-128"/>
              </a:rPr>
              <a:t>・気管分岐部直前までの吸引になるべくとどめる</a:t>
            </a:r>
          </a:p>
        </p:txBody>
      </p:sp>
      <p:pic>
        <p:nvPicPr>
          <p:cNvPr id="24474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1034" y="1408991"/>
            <a:ext cx="1795462"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3786604" y="2287758"/>
            <a:ext cx="3555782" cy="832151"/>
          </a:xfrm>
          <a:prstGeom prst="rect">
            <a:avLst/>
          </a:prstGeom>
          <a:noFill/>
        </p:spPr>
        <p:txBody>
          <a:bodyPr wrap="none" rtlCol="0">
            <a:spAutoFit/>
          </a:bodyPr>
          <a:lstStyle/>
          <a:p>
            <a:pPr>
              <a:lnSpc>
                <a:spcPct val="80000"/>
              </a:lnSpc>
            </a:pPr>
            <a:r>
              <a:rPr kumimoji="1" lang="ja-JP" altLang="en-US" sz="2000" i="1" dirty="0" smtClean="0"/>
              <a:t>カニューレ内の吸引は、研修を</a:t>
            </a:r>
            <a:endParaRPr kumimoji="1" lang="en-US" altLang="ja-JP" sz="2000" i="1" dirty="0" smtClean="0"/>
          </a:p>
          <a:p>
            <a:pPr>
              <a:lnSpc>
                <a:spcPct val="80000"/>
              </a:lnSpc>
            </a:pPr>
            <a:r>
              <a:rPr kumimoji="1" lang="ja-JP" altLang="en-US" sz="2000" i="1" dirty="0" smtClean="0"/>
              <a:t>受けた介護職員等が行うことが</a:t>
            </a:r>
            <a:endParaRPr kumimoji="1" lang="en-US" altLang="ja-JP" sz="2000" i="1" dirty="0" smtClean="0"/>
          </a:p>
          <a:p>
            <a:pPr>
              <a:lnSpc>
                <a:spcPct val="80000"/>
              </a:lnSpc>
            </a:pPr>
            <a:r>
              <a:rPr kumimoji="1" lang="ja-JP" altLang="en-US" sz="2000" i="1" dirty="0" smtClean="0"/>
              <a:t>認められている</a:t>
            </a:r>
            <a:endParaRPr kumimoji="1" lang="ja-JP" altLang="en-US" sz="2000" i="1" dirty="0"/>
          </a:p>
        </p:txBody>
      </p:sp>
      <p:sp>
        <p:nvSpPr>
          <p:cNvPr id="11" name="テキスト ボックス 1"/>
          <p:cNvSpPr txBox="1">
            <a:spLocks noChangeArrowheads="1"/>
          </p:cNvSpPr>
          <p:nvPr/>
        </p:nvSpPr>
        <p:spPr bwMode="auto">
          <a:xfrm>
            <a:off x="8422477" y="4764922"/>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C53</a:t>
            </a:r>
            <a:endParaRPr lang="ja-JP" altLang="en-US" dirty="0"/>
          </a:p>
        </p:txBody>
      </p:sp>
    </p:spTree>
    <p:extLst>
      <p:ext uri="{BB962C8B-B14F-4D97-AF65-F5344CB8AC3E}">
        <p14:creationId xmlns:p14="http://schemas.microsoft.com/office/powerpoint/2010/main" val="22351581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6"/>
          <p:cNvSpPr>
            <a:spLocks noChangeArrowheads="1"/>
          </p:cNvSpPr>
          <p:nvPr/>
        </p:nvSpPr>
        <p:spPr bwMode="auto">
          <a:xfrm>
            <a:off x="0" y="0"/>
            <a:ext cx="9144000" cy="836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ndParaRPr>
          </a:p>
        </p:txBody>
      </p:sp>
      <p:pic>
        <p:nvPicPr>
          <p:cNvPr id="245763" name="Picture 9" descr="2_吸引部位気管カニューレ内"/>
          <p:cNvPicPr>
            <a:picLocks noChangeAspect="1" noChangeArrowheads="1"/>
          </p:cNvPicPr>
          <p:nvPr/>
        </p:nvPicPr>
        <p:blipFill>
          <a:blip r:embed="rId3" cstate="print">
            <a:extLst>
              <a:ext uri="{28A0092B-C50C-407E-A947-70E740481C1C}">
                <a14:useLocalDpi xmlns:a14="http://schemas.microsoft.com/office/drawing/2010/main" val="0"/>
              </a:ext>
            </a:extLst>
          </a:blip>
          <a:srcRect t="575"/>
          <a:stretch>
            <a:fillRect/>
          </a:stretch>
        </p:blipFill>
        <p:spPr bwMode="auto">
          <a:xfrm>
            <a:off x="290513" y="1481138"/>
            <a:ext cx="5481637"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4" name="Text Box 8"/>
          <p:cNvSpPr txBox="1">
            <a:spLocks noChangeArrowheads="1"/>
          </p:cNvSpPr>
          <p:nvPr/>
        </p:nvSpPr>
        <p:spPr bwMode="auto">
          <a:xfrm>
            <a:off x="425450" y="68263"/>
            <a:ext cx="8620125" cy="1200150"/>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latin typeface="ＭＳ Ｐゴシック" panose="020B0600070205080204" pitchFamily="50" charset="-128"/>
                <a:ea typeface="ＭＳ Ｐゴシック" panose="020B0600070205080204" pitchFamily="50" charset="-128"/>
              </a:rPr>
              <a:t>同じ種類と長さの気管カニューレ（本人に使った古いカニューレ）に吸引チューブを入れて、カニューレ入口から先端までの吸引チューブの入る長さを実測しておく。</a:t>
            </a:r>
          </a:p>
        </p:txBody>
      </p:sp>
      <p:sp>
        <p:nvSpPr>
          <p:cNvPr id="6" name="テキスト ボックス 5"/>
          <p:cNvSpPr txBox="1"/>
          <p:nvPr/>
        </p:nvSpPr>
        <p:spPr>
          <a:xfrm>
            <a:off x="6011863" y="1557338"/>
            <a:ext cx="3028950" cy="4016375"/>
          </a:xfrm>
          <a:prstGeom prst="rect">
            <a:avLst/>
          </a:prstGeom>
          <a:noFill/>
        </p:spPr>
        <p:txBody>
          <a:bodyPr>
            <a:spAutoFit/>
          </a:bodyPr>
          <a:lstStyle/>
          <a:p>
            <a:pPr marL="177800" indent="-177800">
              <a:defRPr/>
            </a:pPr>
            <a:r>
              <a:rPr lang="ja-JP" altLang="ja-JP" sz="2000" dirty="0">
                <a:solidFill>
                  <a:srgbClr val="000000"/>
                </a:solidFill>
                <a:latin typeface="ＭＳ Ｐゴシック" pitchFamily="50" charset="-128"/>
              </a:rPr>
              <a:t>①この長さにマジックインクなどで印を付けておく</a:t>
            </a:r>
            <a:endParaRPr lang="en-US" altLang="ja-JP" sz="2000" dirty="0">
              <a:solidFill>
                <a:srgbClr val="000000"/>
              </a:solidFill>
              <a:latin typeface="ＭＳ Ｐゴシック" pitchFamily="50" charset="-128"/>
            </a:endParaRPr>
          </a:p>
          <a:p>
            <a:pPr marL="177800" indent="-177800">
              <a:spcBef>
                <a:spcPts val="600"/>
              </a:spcBef>
              <a:defRPr/>
            </a:pPr>
            <a:r>
              <a:rPr lang="ja-JP" altLang="ja-JP" sz="2000" dirty="0">
                <a:solidFill>
                  <a:srgbClr val="000000"/>
                </a:solidFill>
                <a:latin typeface="ＭＳ Ｐゴシック" pitchFamily="50" charset="-128"/>
              </a:rPr>
              <a:t>②目盛り付のチューブを使用しこの長さを確認できるようにする</a:t>
            </a:r>
            <a:endParaRPr lang="en-US" altLang="ja-JP" sz="2000" dirty="0">
              <a:solidFill>
                <a:srgbClr val="000000"/>
              </a:solidFill>
              <a:latin typeface="ＭＳ Ｐゴシック" pitchFamily="50" charset="-128"/>
            </a:endParaRPr>
          </a:p>
          <a:p>
            <a:pPr marL="177800" indent="-177800">
              <a:spcBef>
                <a:spcPts val="600"/>
              </a:spcBef>
              <a:defRPr/>
            </a:pPr>
            <a:r>
              <a:rPr lang="ja-JP" altLang="ja-JP" sz="2000" dirty="0">
                <a:solidFill>
                  <a:srgbClr val="000000"/>
                </a:solidFill>
                <a:latin typeface="ＭＳ Ｐゴシック" pitchFamily="50" charset="-128"/>
              </a:rPr>
              <a:t>③この長さに切ったカラーテープを吸引器に貼っておきそれと合わせることで規定の長さを守る</a:t>
            </a:r>
            <a:endParaRPr lang="en-US" altLang="ja-JP" sz="2000" dirty="0">
              <a:solidFill>
                <a:srgbClr val="000000"/>
              </a:solidFill>
              <a:latin typeface="ＭＳ Ｐゴシック" pitchFamily="50" charset="-128"/>
            </a:endParaRPr>
          </a:p>
          <a:p>
            <a:pPr>
              <a:spcBef>
                <a:spcPts val="600"/>
              </a:spcBef>
              <a:defRPr/>
            </a:pPr>
            <a:r>
              <a:rPr lang="ja-JP" altLang="en-US" sz="2000" dirty="0">
                <a:solidFill>
                  <a:srgbClr val="000000"/>
                </a:solidFill>
                <a:latin typeface="ＭＳ Ｐゴシック" pitchFamily="50" charset="-128"/>
              </a:rPr>
              <a:t>など</a:t>
            </a:r>
            <a:r>
              <a:rPr lang="ja-JP" altLang="ja-JP" sz="2000" dirty="0">
                <a:solidFill>
                  <a:srgbClr val="000000"/>
                </a:solidFill>
                <a:latin typeface="ＭＳ Ｐゴシック" pitchFamily="50" charset="-128"/>
              </a:rPr>
              <a:t>により、適正な長さ（深さ）で吸引できるようにする</a:t>
            </a:r>
            <a:endParaRPr lang="ja-JP" altLang="ja-JP" sz="2000" b="1" dirty="0">
              <a:solidFill>
                <a:srgbClr val="000000"/>
              </a:solidFill>
              <a:latin typeface="ＭＳ Ｐゴシック" pitchFamily="50" charset="-128"/>
            </a:endParaRPr>
          </a:p>
          <a:p>
            <a:pPr>
              <a:defRPr/>
            </a:pPr>
            <a:endParaRPr lang="ja-JP" altLang="en-US" sz="2000" dirty="0">
              <a:solidFill>
                <a:srgbClr val="000000"/>
              </a:solidFill>
              <a:latin typeface="ＭＳ Ｐゴシック" pitchFamily="50" charset="-128"/>
            </a:endParaRPr>
          </a:p>
        </p:txBody>
      </p:sp>
      <p:sp>
        <p:nvSpPr>
          <p:cNvPr id="245766" name="テキスト ボックス 7"/>
          <p:cNvSpPr txBox="1">
            <a:spLocks noChangeArrowheads="1"/>
          </p:cNvSpPr>
          <p:nvPr/>
        </p:nvSpPr>
        <p:spPr bwMode="auto">
          <a:xfrm>
            <a:off x="774700" y="5732463"/>
            <a:ext cx="7932738" cy="461962"/>
          </a:xfrm>
          <a:prstGeom prst="rect">
            <a:avLst/>
          </a:prstGeom>
          <a:solidFill>
            <a:srgbClr val="33CC33">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b="1">
                <a:solidFill>
                  <a:srgbClr val="000000"/>
                </a:solidFill>
                <a:latin typeface="ＭＳ Ｐゴシック" panose="020B0600070205080204" pitchFamily="50" charset="-128"/>
                <a:ea typeface="ＭＳ Ｐゴシック" panose="020B0600070205080204" pitchFamily="50" charset="-128"/>
              </a:rPr>
              <a:t>介護職員等が吸引できる部位は、気管カニューレ内と限定</a:t>
            </a:r>
          </a:p>
        </p:txBody>
      </p:sp>
      <p:sp>
        <p:nvSpPr>
          <p:cNvPr id="245767" name="テキスト ボックス 8"/>
          <p:cNvSpPr txBox="1">
            <a:spLocks noChangeArrowheads="1"/>
          </p:cNvSpPr>
          <p:nvPr/>
        </p:nvSpPr>
        <p:spPr bwMode="auto">
          <a:xfrm>
            <a:off x="898525" y="6165850"/>
            <a:ext cx="7880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1800" dirty="0">
                <a:solidFill>
                  <a:srgbClr val="000000"/>
                </a:solidFill>
                <a:latin typeface="ＭＳ Ｐゴシック" panose="020B0600070205080204" pitchFamily="50" charset="-128"/>
                <a:ea typeface="ＭＳ Ｐゴシック" panose="020B0600070205080204" pitchFamily="50" charset="-128"/>
              </a:rPr>
              <a:t>気管カニューレでサイドチューブがついている場合、サイドチューブからの吸引も</a:t>
            </a:r>
            <a:endParaRPr lang="en-US" altLang="ja-JP" sz="1800" dirty="0">
              <a:solidFill>
                <a:srgbClr val="000000"/>
              </a:solidFill>
              <a:latin typeface="ＭＳ Ｐゴシック" panose="020B0600070205080204" pitchFamily="50" charset="-128"/>
              <a:ea typeface="ＭＳ Ｐゴシック" panose="020B0600070205080204" pitchFamily="50" charset="-128"/>
            </a:endParaRPr>
          </a:p>
          <a:p>
            <a:pPr>
              <a:spcBef>
                <a:spcPct val="0"/>
              </a:spcBef>
              <a:buFontTx/>
              <a:buNone/>
            </a:pPr>
            <a:r>
              <a:rPr lang="ja-JP" altLang="en-US" sz="1800" dirty="0">
                <a:solidFill>
                  <a:srgbClr val="000000"/>
                </a:solidFill>
                <a:latin typeface="ＭＳ Ｐゴシック" panose="020B0600070205080204" pitchFamily="50" charset="-128"/>
                <a:ea typeface="ＭＳ Ｐゴシック" panose="020B0600070205080204" pitchFamily="50" charset="-128"/>
              </a:rPr>
              <a:t>安全に行える部位と考えられる。</a:t>
            </a:r>
            <a:endParaRPr lang="ja-JP" altLang="en-US" sz="2400" dirty="0">
              <a:solidFill>
                <a:srgbClr val="000000"/>
              </a:solidFill>
              <a:latin typeface="ＭＳ Ｐゴシック" panose="020B0600070205080204" pitchFamily="50" charset="-128"/>
              <a:ea typeface="ＭＳ Ｐゴシック" panose="020B0600070205080204" pitchFamily="50" charset="-128"/>
            </a:endParaRPr>
          </a:p>
        </p:txBody>
      </p:sp>
      <p:sp>
        <p:nvSpPr>
          <p:cNvPr id="8" name="テキスト ボックス 1"/>
          <p:cNvSpPr txBox="1">
            <a:spLocks noChangeArrowheads="1"/>
          </p:cNvSpPr>
          <p:nvPr/>
        </p:nvSpPr>
        <p:spPr bwMode="auto">
          <a:xfrm>
            <a:off x="8422477" y="5219908"/>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C54</a:t>
            </a:r>
            <a:endParaRPr lang="ja-JP" altLang="en-US" dirty="0"/>
          </a:p>
        </p:txBody>
      </p:sp>
    </p:spTree>
    <p:extLst>
      <p:ext uri="{BB962C8B-B14F-4D97-AF65-F5344CB8AC3E}">
        <p14:creationId xmlns:p14="http://schemas.microsoft.com/office/powerpoint/2010/main" val="3139537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18" descr="2_p95肉芽"/>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33" r="8001"/>
          <a:stretch/>
        </p:blipFill>
        <p:spPr bwMode="auto">
          <a:xfrm>
            <a:off x="107504" y="1970137"/>
            <a:ext cx="4464496"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5" name="Rectangle 3"/>
          <p:cNvSpPr>
            <a:spLocks noChangeArrowheads="1"/>
          </p:cNvSpPr>
          <p:nvPr/>
        </p:nvSpPr>
        <p:spPr bwMode="auto">
          <a:xfrm>
            <a:off x="1143000" y="668933"/>
            <a:ext cx="7262813"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200">
                <a:solidFill>
                  <a:schemeClr val="tx1"/>
                </a:solidFill>
                <a:latin typeface="Times" panose="02020603050405020304" pitchFamily="18" charset="0"/>
                <a:ea typeface="Osaka" charset="-128"/>
              </a:defRPr>
            </a:lvl1pPr>
            <a:lvl2pPr marL="742950" indent="-285750" defTabSz="873125">
              <a:spcBef>
                <a:spcPct val="20000"/>
              </a:spcBef>
              <a:buChar char="–"/>
              <a:defRPr kumimoji="1" sz="2800">
                <a:solidFill>
                  <a:schemeClr val="tx1"/>
                </a:solidFill>
                <a:latin typeface="Times" panose="02020603050405020304" pitchFamily="18" charset="0"/>
                <a:ea typeface="Osaka" charset="-128"/>
              </a:defRPr>
            </a:lvl2pPr>
            <a:lvl3pPr marL="1143000" indent="-228600" defTabSz="873125">
              <a:spcBef>
                <a:spcPct val="20000"/>
              </a:spcBef>
              <a:buChar char="•"/>
              <a:defRPr kumimoji="1" sz="2400">
                <a:solidFill>
                  <a:schemeClr val="tx1"/>
                </a:solidFill>
                <a:latin typeface="Times" panose="02020603050405020304" pitchFamily="18" charset="0"/>
                <a:ea typeface="Osaka" charset="-128"/>
              </a:defRPr>
            </a:lvl3pPr>
            <a:lvl4pPr marL="1600200" indent="-228600" defTabSz="873125">
              <a:spcBef>
                <a:spcPct val="20000"/>
              </a:spcBef>
              <a:buChar char="–"/>
              <a:defRPr kumimoji="1" sz="2000">
                <a:solidFill>
                  <a:schemeClr val="tx1"/>
                </a:solidFill>
                <a:latin typeface="Times" panose="02020603050405020304" pitchFamily="18" charset="0"/>
                <a:ea typeface="Osaka" charset="-128"/>
              </a:defRPr>
            </a:lvl4pPr>
            <a:lvl5pPr marL="2057400" indent="-228600" defTabSz="873125">
              <a:spcBef>
                <a:spcPct val="20000"/>
              </a:spcBef>
              <a:buChar char="»"/>
              <a:defRPr kumimoji="1" sz="2000">
                <a:solidFill>
                  <a:schemeClr val="tx1"/>
                </a:solidFill>
                <a:latin typeface="Times" panose="02020603050405020304" pitchFamily="18" charset="0"/>
                <a:ea typeface="Osaka" charset="-128"/>
              </a:defRPr>
            </a:lvl5pPr>
            <a:lvl6pPr marL="2514600" indent="-228600" defTabSz="873125"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defTabSz="873125"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defTabSz="873125"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defTabSz="873125"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50000"/>
              </a:spcBef>
              <a:buFontTx/>
              <a:buNone/>
            </a:pPr>
            <a:r>
              <a:rPr lang="ja-JP" altLang="en-US" sz="3100" dirty="0">
                <a:solidFill>
                  <a:srgbClr val="000000"/>
                </a:solidFill>
                <a:latin typeface="ＭＳ Ｐゴシック" panose="020B0600070205080204" pitchFamily="50" charset="-128"/>
              </a:rPr>
              <a:t>気管カニュ－レの種類、気管との相対位置で、肉芽が形成しやすい場合もある</a:t>
            </a:r>
          </a:p>
        </p:txBody>
      </p:sp>
      <p:sp>
        <p:nvSpPr>
          <p:cNvPr id="248836" name="Rectangle 2"/>
          <p:cNvSpPr>
            <a:spLocks noChangeArrowheads="1"/>
          </p:cNvSpPr>
          <p:nvPr/>
        </p:nvSpPr>
        <p:spPr bwMode="auto">
          <a:xfrm>
            <a:off x="2699792" y="-5928"/>
            <a:ext cx="3587750" cy="4826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7269" tIns="43635" rIns="87269" bIns="43635">
            <a:spAutoFit/>
          </a:bodyPr>
          <a:lstStyle>
            <a:lvl1pPr defTabSz="873125">
              <a:spcBef>
                <a:spcPct val="20000"/>
              </a:spcBef>
              <a:buChar char="•"/>
              <a:defRPr kumimoji="1" sz="3200">
                <a:solidFill>
                  <a:schemeClr val="tx1"/>
                </a:solidFill>
                <a:latin typeface="Times" panose="02020603050405020304" pitchFamily="18" charset="0"/>
                <a:ea typeface="Osaka" charset="-128"/>
              </a:defRPr>
            </a:lvl1pPr>
            <a:lvl2pPr marL="742950" indent="-285750" defTabSz="873125">
              <a:spcBef>
                <a:spcPct val="20000"/>
              </a:spcBef>
              <a:buChar char="–"/>
              <a:defRPr kumimoji="1" sz="2800">
                <a:solidFill>
                  <a:schemeClr val="tx1"/>
                </a:solidFill>
                <a:latin typeface="Times" panose="02020603050405020304" pitchFamily="18" charset="0"/>
                <a:ea typeface="Osaka" charset="-128"/>
              </a:defRPr>
            </a:lvl2pPr>
            <a:lvl3pPr marL="1143000" indent="-228600" defTabSz="873125">
              <a:spcBef>
                <a:spcPct val="20000"/>
              </a:spcBef>
              <a:buChar char="•"/>
              <a:defRPr kumimoji="1" sz="2400">
                <a:solidFill>
                  <a:schemeClr val="tx1"/>
                </a:solidFill>
                <a:latin typeface="Times" panose="02020603050405020304" pitchFamily="18" charset="0"/>
                <a:ea typeface="Osaka" charset="-128"/>
              </a:defRPr>
            </a:lvl3pPr>
            <a:lvl4pPr marL="1600200" indent="-228600" defTabSz="873125">
              <a:spcBef>
                <a:spcPct val="20000"/>
              </a:spcBef>
              <a:buChar char="–"/>
              <a:defRPr kumimoji="1" sz="2000">
                <a:solidFill>
                  <a:schemeClr val="tx1"/>
                </a:solidFill>
                <a:latin typeface="Times" panose="02020603050405020304" pitchFamily="18" charset="0"/>
                <a:ea typeface="Osaka" charset="-128"/>
              </a:defRPr>
            </a:lvl4pPr>
            <a:lvl5pPr marL="2057400" indent="-228600" defTabSz="873125">
              <a:spcBef>
                <a:spcPct val="20000"/>
              </a:spcBef>
              <a:buChar char="»"/>
              <a:defRPr kumimoji="1" sz="2000">
                <a:solidFill>
                  <a:schemeClr val="tx1"/>
                </a:solidFill>
                <a:latin typeface="Times" panose="02020603050405020304" pitchFamily="18" charset="0"/>
                <a:ea typeface="Osaka" charset="-128"/>
              </a:defRPr>
            </a:lvl5pPr>
            <a:lvl6pPr marL="2514600" indent="-228600" defTabSz="873125"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defTabSz="873125"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defTabSz="873125"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defTabSz="873125"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FontTx/>
              <a:buNone/>
            </a:pPr>
            <a:r>
              <a:rPr lang="ja-JP" altLang="en-US" sz="2600" b="1" dirty="0">
                <a:solidFill>
                  <a:srgbClr val="000000"/>
                </a:solidFill>
                <a:latin typeface="ＭＳ Ｐゴシック" panose="020B0600070205080204" pitchFamily="50" charset="-128"/>
              </a:rPr>
              <a:t>気管内の肉芽形成</a:t>
            </a:r>
          </a:p>
        </p:txBody>
      </p:sp>
      <p:pic>
        <p:nvPicPr>
          <p:cNvPr id="5" name="図 9" descr="YT肉芽.jpg"/>
          <p:cNvPicPr>
            <a:picLocks noChangeAspect="1"/>
          </p:cNvPicPr>
          <p:nvPr/>
        </p:nvPicPr>
        <p:blipFill rotWithShape="1">
          <a:blip r:embed="rId4" cstate="print">
            <a:extLst>
              <a:ext uri="{28A0092B-C50C-407E-A947-70E740481C1C}">
                <a14:useLocalDpi xmlns:a14="http://schemas.microsoft.com/office/drawing/2010/main" val="0"/>
              </a:ext>
            </a:extLst>
          </a:blip>
          <a:srcRect l="9525" r="9504"/>
          <a:stretch/>
        </p:blipFill>
        <p:spPr bwMode="auto">
          <a:xfrm>
            <a:off x="4733405" y="2176462"/>
            <a:ext cx="3672408"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10"/>
          <p:cNvSpPr txBox="1">
            <a:spLocks noChangeArrowheads="1"/>
          </p:cNvSpPr>
          <p:nvPr/>
        </p:nvSpPr>
        <p:spPr bwMode="auto">
          <a:xfrm>
            <a:off x="7236296" y="1493014"/>
            <a:ext cx="175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dirty="0">
                <a:solidFill>
                  <a:srgbClr val="000000"/>
                </a:solidFill>
                <a:ea typeface="ＭＳ Ｐゴシック" panose="020B0600070205080204" pitchFamily="50" charset="-128"/>
              </a:rPr>
              <a:t>カニューレ</a:t>
            </a:r>
          </a:p>
        </p:txBody>
      </p:sp>
      <p:cxnSp>
        <p:nvCxnSpPr>
          <p:cNvPr id="7" name="直線矢印コネクタ 6"/>
          <p:cNvCxnSpPr/>
          <p:nvPr/>
        </p:nvCxnSpPr>
        <p:spPr>
          <a:xfrm flipH="1">
            <a:off x="7457862" y="2035637"/>
            <a:ext cx="425786" cy="1719322"/>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13"/>
          <p:cNvSpPr txBox="1">
            <a:spLocks noChangeArrowheads="1"/>
          </p:cNvSpPr>
          <p:nvPr/>
        </p:nvSpPr>
        <p:spPr bwMode="auto">
          <a:xfrm>
            <a:off x="8061677" y="4979848"/>
            <a:ext cx="902811" cy="523220"/>
          </a:xfrm>
          <a:prstGeom prst="rect">
            <a:avLst/>
          </a:prstGeom>
          <a:solidFill>
            <a:schemeClr val="bg1"/>
          </a:solidFill>
          <a:ln w="9525">
            <a:solidFill>
              <a:srgbClr val="000000"/>
            </a:solidFill>
            <a:miter lim="800000"/>
            <a:headEnd/>
            <a:tailEnd/>
          </a:ln>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dirty="0">
                <a:solidFill>
                  <a:srgbClr val="000000"/>
                </a:solidFill>
                <a:ea typeface="ＭＳ Ｐゴシック" panose="020B0600070205080204" pitchFamily="50" charset="-128"/>
              </a:rPr>
              <a:t>肉芽</a:t>
            </a:r>
          </a:p>
        </p:txBody>
      </p:sp>
      <p:cxnSp>
        <p:nvCxnSpPr>
          <p:cNvPr id="9" name="直線矢印コネクタ 8"/>
          <p:cNvCxnSpPr/>
          <p:nvPr/>
        </p:nvCxnSpPr>
        <p:spPr>
          <a:xfrm flipH="1" flipV="1">
            <a:off x="6973231" y="4590098"/>
            <a:ext cx="1593987" cy="386774"/>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033"/>
          <p:cNvSpPr>
            <a:spLocks noChangeArrowheads="1"/>
          </p:cNvSpPr>
          <p:nvPr/>
        </p:nvSpPr>
        <p:spPr bwMode="auto">
          <a:xfrm>
            <a:off x="2498161" y="6041884"/>
            <a:ext cx="63578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dirty="0">
                <a:solidFill>
                  <a:srgbClr val="000000"/>
                </a:solidFill>
                <a:ea typeface="平成角ゴシック" charset="-128"/>
              </a:rPr>
              <a:t>カニュレ先端が当たるところにできやすい</a:t>
            </a:r>
          </a:p>
        </p:txBody>
      </p:sp>
      <p:sp>
        <p:nvSpPr>
          <p:cNvPr id="11" name="テキスト ボックス 1"/>
          <p:cNvSpPr txBox="1">
            <a:spLocks noChangeArrowheads="1"/>
          </p:cNvSpPr>
          <p:nvPr/>
        </p:nvSpPr>
        <p:spPr bwMode="auto">
          <a:xfrm>
            <a:off x="8444960" y="5616192"/>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C55</a:t>
            </a:r>
            <a:endParaRPr lang="ja-JP" altLang="en-US" dirty="0"/>
          </a:p>
        </p:txBody>
      </p:sp>
    </p:spTree>
    <p:extLst>
      <p:ext uri="{BB962C8B-B14F-4D97-AF65-F5344CB8AC3E}">
        <p14:creationId xmlns:p14="http://schemas.microsoft.com/office/powerpoint/2010/main" val="283019261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211138" y="5084763"/>
            <a:ext cx="1339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buFontTx/>
              <a:buNone/>
            </a:pPr>
            <a:r>
              <a:rPr lang="ja-JP" altLang="en-US" sz="2000">
                <a:solidFill>
                  <a:srgbClr val="FF0000"/>
                </a:solidFill>
                <a:latin typeface="Arial" panose="020B0604020202020204" pitchFamily="34" charset="0"/>
              </a:rPr>
              <a:t>胸廓呼吸</a:t>
            </a:r>
          </a:p>
          <a:p>
            <a:pPr eaLnBrk="1" hangingPunct="1">
              <a:lnSpc>
                <a:spcPct val="90000"/>
              </a:lnSpc>
              <a:spcBef>
                <a:spcPct val="0"/>
              </a:spcBef>
              <a:buFontTx/>
              <a:buNone/>
            </a:pPr>
            <a:r>
              <a:rPr lang="ja-JP" altLang="en-US" sz="2000">
                <a:solidFill>
                  <a:srgbClr val="FF0000"/>
                </a:solidFill>
                <a:latin typeface="Arial" panose="020B0604020202020204" pitchFamily="34" charset="0"/>
              </a:rPr>
              <a:t>運動障害</a:t>
            </a:r>
          </a:p>
        </p:txBody>
      </p:sp>
      <p:sp>
        <p:nvSpPr>
          <p:cNvPr id="114691" name="Text Box 3"/>
          <p:cNvSpPr txBox="1">
            <a:spLocks noChangeArrowheads="1"/>
          </p:cNvSpPr>
          <p:nvPr/>
        </p:nvSpPr>
        <p:spPr bwMode="auto">
          <a:xfrm>
            <a:off x="1755775" y="847725"/>
            <a:ext cx="9540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0000"/>
              </a:lnSpc>
              <a:spcBef>
                <a:spcPct val="0"/>
              </a:spcBef>
              <a:buFontTx/>
              <a:buNone/>
            </a:pPr>
            <a:r>
              <a:rPr lang="ja-JP" altLang="en-US" sz="2000">
                <a:solidFill>
                  <a:srgbClr val="0000CC"/>
                </a:solidFill>
                <a:latin typeface="Arial" panose="020B0604020202020204" pitchFamily="34" charset="0"/>
              </a:rPr>
              <a:t>構造的</a:t>
            </a:r>
          </a:p>
          <a:p>
            <a:pPr eaLnBrk="1" hangingPunct="1">
              <a:lnSpc>
                <a:spcPct val="90000"/>
              </a:lnSpc>
              <a:spcBef>
                <a:spcPct val="0"/>
              </a:spcBef>
              <a:buFontTx/>
              <a:buNone/>
            </a:pPr>
            <a:r>
              <a:rPr lang="ja-JP" altLang="en-US" sz="2000">
                <a:solidFill>
                  <a:srgbClr val="0000CC"/>
                </a:solidFill>
                <a:latin typeface="Arial" panose="020B0604020202020204" pitchFamily="34" charset="0"/>
              </a:rPr>
              <a:t>狭窄</a:t>
            </a:r>
            <a:endParaRPr lang="en-US" altLang="ja-JP" sz="2000">
              <a:solidFill>
                <a:srgbClr val="0000CC"/>
              </a:solidFill>
              <a:latin typeface="Arial" panose="020B0604020202020204" pitchFamily="34" charset="0"/>
            </a:endParaRPr>
          </a:p>
        </p:txBody>
      </p:sp>
      <p:sp>
        <p:nvSpPr>
          <p:cNvPr id="114692" name="Text Box 4"/>
          <p:cNvSpPr txBox="1">
            <a:spLocks noChangeArrowheads="1"/>
          </p:cNvSpPr>
          <p:nvPr/>
        </p:nvSpPr>
        <p:spPr bwMode="auto">
          <a:xfrm>
            <a:off x="3422650" y="501650"/>
            <a:ext cx="287813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10000"/>
              </a:lnSpc>
              <a:spcBef>
                <a:spcPct val="0"/>
              </a:spcBef>
              <a:buFontTx/>
              <a:buNone/>
            </a:pPr>
            <a:r>
              <a:rPr lang="ja-JP" altLang="en-US" sz="2000">
                <a:latin typeface="Arial" panose="020B0604020202020204" pitchFamily="34" charset="0"/>
              </a:rPr>
              <a:t>扁桃・アデノイド肥大</a:t>
            </a:r>
          </a:p>
          <a:p>
            <a:pPr eaLnBrk="1" hangingPunct="1">
              <a:lnSpc>
                <a:spcPct val="110000"/>
              </a:lnSpc>
              <a:spcBef>
                <a:spcPct val="0"/>
              </a:spcBef>
              <a:buFontTx/>
              <a:buNone/>
            </a:pPr>
            <a:r>
              <a:rPr lang="ja-JP" altLang="en-US" sz="2000">
                <a:latin typeface="Arial" panose="020B0604020202020204" pitchFamily="34" charset="0"/>
              </a:rPr>
              <a:t>舌根沈下</a:t>
            </a:r>
          </a:p>
          <a:p>
            <a:pPr eaLnBrk="1" hangingPunct="1">
              <a:lnSpc>
                <a:spcPct val="110000"/>
              </a:lnSpc>
              <a:spcBef>
                <a:spcPct val="0"/>
              </a:spcBef>
              <a:buFontTx/>
              <a:buNone/>
            </a:pPr>
            <a:r>
              <a:rPr lang="ja-JP" altLang="en-US" sz="2000">
                <a:latin typeface="Arial" panose="020B0604020202020204" pitchFamily="34" charset="0"/>
              </a:rPr>
              <a:t>舌根・下顎後退 </a:t>
            </a:r>
          </a:p>
          <a:p>
            <a:pPr eaLnBrk="1" hangingPunct="1">
              <a:lnSpc>
                <a:spcPct val="110000"/>
              </a:lnSpc>
              <a:spcBef>
                <a:spcPct val="0"/>
              </a:spcBef>
              <a:buFontTx/>
              <a:buNone/>
            </a:pPr>
            <a:r>
              <a:rPr lang="ja-JP" altLang="en-US" sz="2000">
                <a:latin typeface="Arial" panose="020B0604020202020204" pitchFamily="34" charset="0"/>
              </a:rPr>
              <a:t>喉頭部狭窄・喉頭軟化症</a:t>
            </a:r>
          </a:p>
          <a:p>
            <a:pPr eaLnBrk="1" hangingPunct="1">
              <a:lnSpc>
                <a:spcPct val="110000"/>
              </a:lnSpc>
              <a:spcBef>
                <a:spcPct val="0"/>
              </a:spcBef>
              <a:buFontTx/>
              <a:buNone/>
            </a:pPr>
            <a:r>
              <a:rPr lang="ja-JP" altLang="en-US" sz="2000">
                <a:latin typeface="Arial" panose="020B0604020202020204" pitchFamily="34" charset="0"/>
              </a:rPr>
              <a:t>気管気管支  狭窄・軟化</a:t>
            </a:r>
            <a:endParaRPr lang="en-US" altLang="ja-JP" sz="2000">
              <a:latin typeface="Arial" panose="020B0604020202020204" pitchFamily="34" charset="0"/>
            </a:endParaRPr>
          </a:p>
          <a:p>
            <a:pPr eaLnBrk="1" hangingPunct="1">
              <a:lnSpc>
                <a:spcPct val="110000"/>
              </a:lnSpc>
              <a:spcBef>
                <a:spcPts val="600"/>
              </a:spcBef>
              <a:buFontTx/>
              <a:buNone/>
            </a:pPr>
            <a:r>
              <a:rPr lang="ja-JP" altLang="en-US" sz="2000">
                <a:solidFill>
                  <a:srgbClr val="FF0000"/>
                </a:solidFill>
                <a:latin typeface="Arial" panose="020B0604020202020204" pitchFamily="34" charset="0"/>
              </a:rPr>
              <a:t>筋緊張低下</a:t>
            </a:r>
            <a:endParaRPr lang="en-US" altLang="ja-JP" sz="2000">
              <a:solidFill>
                <a:srgbClr val="FF0000"/>
              </a:solidFill>
              <a:latin typeface="Arial" panose="020B0604020202020204" pitchFamily="34" charset="0"/>
            </a:endParaRPr>
          </a:p>
          <a:p>
            <a:pPr eaLnBrk="1" hangingPunct="1">
              <a:lnSpc>
                <a:spcPct val="110000"/>
              </a:lnSpc>
              <a:spcBef>
                <a:spcPct val="0"/>
              </a:spcBef>
              <a:buFontTx/>
              <a:buNone/>
            </a:pPr>
            <a:r>
              <a:rPr lang="ja-JP" altLang="en-US" sz="2000">
                <a:solidFill>
                  <a:srgbClr val="FF0000"/>
                </a:solidFill>
                <a:latin typeface="Arial" panose="020B0604020202020204" pitchFamily="34" charset="0"/>
              </a:rPr>
              <a:t>筋緊張亢進</a:t>
            </a:r>
          </a:p>
          <a:p>
            <a:pPr eaLnBrk="1" hangingPunct="1">
              <a:spcBef>
                <a:spcPct val="25000"/>
              </a:spcBef>
              <a:buFontTx/>
              <a:buNone/>
            </a:pPr>
            <a:r>
              <a:rPr lang="en-US" altLang="ja-JP" sz="2000">
                <a:latin typeface="Arial" panose="020B0604020202020204" pitchFamily="34" charset="0"/>
              </a:rPr>
              <a:t> </a:t>
            </a:r>
            <a:endParaRPr lang="ja-JP" altLang="en-US" sz="2000">
              <a:latin typeface="Arial" panose="020B0604020202020204" pitchFamily="34" charset="0"/>
            </a:endParaRPr>
          </a:p>
        </p:txBody>
      </p:sp>
      <p:sp>
        <p:nvSpPr>
          <p:cNvPr id="114693" name="Text Box 5"/>
          <p:cNvSpPr txBox="1">
            <a:spLocks noChangeArrowheads="1"/>
          </p:cNvSpPr>
          <p:nvPr/>
        </p:nvSpPr>
        <p:spPr bwMode="auto">
          <a:xfrm>
            <a:off x="6542088" y="1622425"/>
            <a:ext cx="128111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latin typeface="Arial" panose="020B0604020202020204" pitchFamily="34" charset="0"/>
              </a:rPr>
              <a:t> </a:t>
            </a:r>
            <a:r>
              <a:rPr lang="ja-JP" altLang="en-US" sz="2000">
                <a:solidFill>
                  <a:srgbClr val="FF0000"/>
                </a:solidFill>
                <a:latin typeface="Arial" panose="020B0604020202020204" pitchFamily="34" charset="0"/>
              </a:rPr>
              <a:t>閉塞性</a:t>
            </a:r>
          </a:p>
          <a:p>
            <a:pPr eaLnBrk="1" hangingPunct="1">
              <a:spcBef>
                <a:spcPct val="0"/>
              </a:spcBef>
              <a:buFontTx/>
              <a:buNone/>
            </a:pPr>
            <a:r>
              <a:rPr lang="ja-JP" altLang="en-US" sz="2000">
                <a:solidFill>
                  <a:srgbClr val="FF0000"/>
                </a:solidFill>
                <a:latin typeface="Arial" panose="020B0604020202020204" pitchFamily="34" charset="0"/>
              </a:rPr>
              <a:t> 換気障害</a:t>
            </a:r>
          </a:p>
        </p:txBody>
      </p:sp>
      <p:sp>
        <p:nvSpPr>
          <p:cNvPr id="114694" name="Text Box 6"/>
          <p:cNvSpPr txBox="1">
            <a:spLocks noChangeArrowheads="1"/>
          </p:cNvSpPr>
          <p:nvPr/>
        </p:nvSpPr>
        <p:spPr bwMode="auto">
          <a:xfrm>
            <a:off x="8293100" y="3081338"/>
            <a:ext cx="696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000">
                <a:latin typeface="Arial" panose="020B0604020202020204" pitchFamily="34" charset="0"/>
              </a:rPr>
              <a:t>呼吸</a:t>
            </a:r>
          </a:p>
          <a:p>
            <a:pPr eaLnBrk="1" hangingPunct="1">
              <a:spcBef>
                <a:spcPct val="0"/>
              </a:spcBef>
              <a:buFontTx/>
              <a:buNone/>
            </a:pPr>
            <a:r>
              <a:rPr lang="ja-JP" altLang="en-US" sz="2000">
                <a:latin typeface="Arial" panose="020B0604020202020204" pitchFamily="34" charset="0"/>
              </a:rPr>
              <a:t>不全</a:t>
            </a:r>
          </a:p>
        </p:txBody>
      </p:sp>
      <p:sp>
        <p:nvSpPr>
          <p:cNvPr id="114695" name="Line 7"/>
          <p:cNvSpPr>
            <a:spLocks noChangeShapeType="1"/>
          </p:cNvSpPr>
          <p:nvPr/>
        </p:nvSpPr>
        <p:spPr bwMode="auto">
          <a:xfrm>
            <a:off x="1619250" y="1033463"/>
            <a:ext cx="0" cy="1331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696" name="Line 8"/>
          <p:cNvSpPr>
            <a:spLocks noChangeShapeType="1"/>
          </p:cNvSpPr>
          <p:nvPr/>
        </p:nvSpPr>
        <p:spPr bwMode="auto">
          <a:xfrm>
            <a:off x="1619250" y="1033463"/>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697" name="Line 9"/>
          <p:cNvSpPr>
            <a:spLocks noChangeShapeType="1"/>
          </p:cNvSpPr>
          <p:nvPr/>
        </p:nvSpPr>
        <p:spPr bwMode="auto">
          <a:xfrm flipV="1">
            <a:off x="1619250" y="2359025"/>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698" name="Text Box 10"/>
          <p:cNvSpPr txBox="1">
            <a:spLocks noChangeArrowheads="1"/>
          </p:cNvSpPr>
          <p:nvPr/>
        </p:nvSpPr>
        <p:spPr bwMode="auto">
          <a:xfrm>
            <a:off x="6786563" y="2916238"/>
            <a:ext cx="692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latin typeface="Arial" panose="020B0604020202020204" pitchFamily="34" charset="0"/>
              </a:rPr>
              <a:t>感染</a:t>
            </a:r>
          </a:p>
          <a:p>
            <a:pPr eaLnBrk="1" hangingPunct="1">
              <a:spcBef>
                <a:spcPct val="0"/>
              </a:spcBef>
              <a:buFontTx/>
              <a:buNone/>
            </a:pPr>
            <a:r>
              <a:rPr lang="ja-JP" altLang="en-US" sz="2000">
                <a:latin typeface="Arial" panose="020B0604020202020204" pitchFamily="34" charset="0"/>
              </a:rPr>
              <a:t>炎症</a:t>
            </a:r>
            <a:endParaRPr lang="ja-JP" altLang="en-US" sz="1800">
              <a:latin typeface="Arial" panose="020B0604020202020204" pitchFamily="34" charset="0"/>
            </a:endParaRPr>
          </a:p>
        </p:txBody>
      </p:sp>
      <p:sp>
        <p:nvSpPr>
          <p:cNvPr id="114699" name="Text Box 11"/>
          <p:cNvSpPr txBox="1">
            <a:spLocks noChangeArrowheads="1"/>
          </p:cNvSpPr>
          <p:nvPr/>
        </p:nvSpPr>
        <p:spPr bwMode="auto">
          <a:xfrm>
            <a:off x="1908175" y="4530725"/>
            <a:ext cx="146685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CC"/>
                </a:solidFill>
                <a:latin typeface="Arial" panose="020B0604020202020204" pitchFamily="34" charset="0"/>
              </a:rPr>
              <a:t>呼吸関連筋</a:t>
            </a:r>
          </a:p>
          <a:p>
            <a:pPr eaLnBrk="1" hangingPunct="1">
              <a:spcBef>
                <a:spcPct val="0"/>
              </a:spcBef>
              <a:buFontTx/>
              <a:buNone/>
            </a:pPr>
            <a:r>
              <a:rPr lang="ja-JP" altLang="en-US" sz="2000">
                <a:solidFill>
                  <a:srgbClr val="0000CC"/>
                </a:solidFill>
                <a:latin typeface="Arial" panose="020B0604020202020204" pitchFamily="34" charset="0"/>
              </a:rPr>
              <a:t>活動異常</a:t>
            </a:r>
          </a:p>
          <a:p>
            <a:pPr eaLnBrk="1" hangingPunct="1">
              <a:lnSpc>
                <a:spcPct val="80000"/>
              </a:lnSpc>
              <a:spcBef>
                <a:spcPct val="0"/>
              </a:spcBef>
              <a:buFontTx/>
              <a:buNone/>
            </a:pPr>
            <a:endParaRPr lang="ja-JP" altLang="en-US" sz="2000">
              <a:solidFill>
                <a:srgbClr val="0000CC"/>
              </a:solidFill>
              <a:latin typeface="Arial" panose="020B0604020202020204" pitchFamily="34" charset="0"/>
            </a:endParaRPr>
          </a:p>
          <a:p>
            <a:pPr eaLnBrk="1" hangingPunct="1">
              <a:lnSpc>
                <a:spcPct val="80000"/>
              </a:lnSpc>
              <a:spcBef>
                <a:spcPct val="0"/>
              </a:spcBef>
              <a:buFontTx/>
              <a:buNone/>
            </a:pPr>
            <a:endParaRPr lang="ja-JP" altLang="en-US" sz="2000">
              <a:solidFill>
                <a:srgbClr val="0000CC"/>
              </a:solidFill>
              <a:latin typeface="Arial" panose="020B0604020202020204" pitchFamily="34" charset="0"/>
            </a:endParaRPr>
          </a:p>
          <a:p>
            <a:pPr eaLnBrk="1" hangingPunct="1">
              <a:lnSpc>
                <a:spcPct val="80000"/>
              </a:lnSpc>
              <a:spcBef>
                <a:spcPct val="0"/>
              </a:spcBef>
              <a:buFontTx/>
              <a:buNone/>
            </a:pPr>
            <a:endParaRPr lang="ja-JP" altLang="en-US" sz="2000">
              <a:solidFill>
                <a:srgbClr val="0000CC"/>
              </a:solidFill>
              <a:latin typeface="Arial" panose="020B0604020202020204" pitchFamily="34" charset="0"/>
            </a:endParaRPr>
          </a:p>
          <a:p>
            <a:pPr eaLnBrk="1" hangingPunct="1">
              <a:lnSpc>
                <a:spcPct val="90000"/>
              </a:lnSpc>
              <a:spcBef>
                <a:spcPct val="0"/>
              </a:spcBef>
              <a:buFontTx/>
              <a:buNone/>
            </a:pPr>
            <a:r>
              <a:rPr lang="ja-JP" altLang="en-US" sz="2000">
                <a:solidFill>
                  <a:srgbClr val="0000CC"/>
                </a:solidFill>
                <a:latin typeface="Arial" panose="020B0604020202020204" pitchFamily="34" charset="0"/>
              </a:rPr>
              <a:t>　変形</a:t>
            </a:r>
          </a:p>
          <a:p>
            <a:pPr eaLnBrk="1" hangingPunct="1">
              <a:lnSpc>
                <a:spcPct val="90000"/>
              </a:lnSpc>
              <a:spcBef>
                <a:spcPct val="0"/>
              </a:spcBef>
              <a:buFontTx/>
              <a:buNone/>
            </a:pPr>
            <a:r>
              <a:rPr lang="ja-JP" altLang="en-US" sz="2000">
                <a:solidFill>
                  <a:srgbClr val="0000CC"/>
                </a:solidFill>
                <a:latin typeface="Arial" panose="020B0604020202020204" pitchFamily="34" charset="0"/>
              </a:rPr>
              <a:t>　拘縮</a:t>
            </a:r>
          </a:p>
          <a:p>
            <a:pPr eaLnBrk="1" hangingPunct="1">
              <a:lnSpc>
                <a:spcPct val="80000"/>
              </a:lnSpc>
              <a:spcBef>
                <a:spcPct val="0"/>
              </a:spcBef>
              <a:buFontTx/>
              <a:buNone/>
            </a:pPr>
            <a:endParaRPr lang="ja-JP" altLang="en-US" sz="1800">
              <a:solidFill>
                <a:srgbClr val="0000CC"/>
              </a:solidFill>
              <a:latin typeface="Arial" panose="020B0604020202020204" pitchFamily="34" charset="0"/>
            </a:endParaRPr>
          </a:p>
          <a:p>
            <a:pPr eaLnBrk="1" hangingPunct="1">
              <a:spcBef>
                <a:spcPct val="0"/>
              </a:spcBef>
              <a:buFontTx/>
              <a:buNone/>
            </a:pPr>
            <a:endParaRPr lang="en-US" altLang="ja-JP" sz="1800">
              <a:solidFill>
                <a:srgbClr val="0000CC"/>
              </a:solidFill>
              <a:latin typeface="Arial" panose="020B0604020202020204" pitchFamily="34" charset="0"/>
            </a:endParaRPr>
          </a:p>
        </p:txBody>
      </p:sp>
      <p:sp>
        <p:nvSpPr>
          <p:cNvPr id="114700" name="Text Box 12"/>
          <p:cNvSpPr txBox="1">
            <a:spLocks noChangeArrowheads="1"/>
          </p:cNvSpPr>
          <p:nvPr/>
        </p:nvSpPr>
        <p:spPr bwMode="auto">
          <a:xfrm>
            <a:off x="3746500" y="4079875"/>
            <a:ext cx="2433638"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FF0000"/>
                </a:solidFill>
                <a:latin typeface="Arial" panose="020B0604020202020204" pitchFamily="34" charset="0"/>
              </a:rPr>
              <a:t>筋緊張亢進による</a:t>
            </a:r>
          </a:p>
          <a:p>
            <a:pPr eaLnBrk="1" hangingPunct="1">
              <a:spcBef>
                <a:spcPct val="0"/>
              </a:spcBef>
              <a:buFontTx/>
              <a:buNone/>
            </a:pPr>
            <a:r>
              <a:rPr lang="ja-JP" altLang="en-US" sz="2000">
                <a:solidFill>
                  <a:srgbClr val="FF0000"/>
                </a:solidFill>
                <a:latin typeface="Arial" panose="020B0604020202020204" pitchFamily="34" charset="0"/>
              </a:rPr>
              <a:t>呼吸運動制限 </a:t>
            </a:r>
          </a:p>
          <a:p>
            <a:pPr eaLnBrk="1" hangingPunct="1">
              <a:lnSpc>
                <a:spcPct val="90000"/>
              </a:lnSpc>
              <a:spcBef>
                <a:spcPct val="40000"/>
              </a:spcBef>
              <a:buFontTx/>
              <a:buNone/>
            </a:pPr>
            <a:r>
              <a:rPr lang="ja-JP" altLang="en-US" sz="2000">
                <a:latin typeface="Arial" panose="020B0604020202020204" pitchFamily="34" charset="0"/>
              </a:rPr>
              <a:t>呼吸筋活動低下 </a:t>
            </a:r>
          </a:p>
          <a:p>
            <a:pPr eaLnBrk="1" hangingPunct="1">
              <a:lnSpc>
                <a:spcPct val="90000"/>
              </a:lnSpc>
              <a:spcBef>
                <a:spcPct val="40000"/>
              </a:spcBef>
              <a:buFontTx/>
              <a:buNone/>
            </a:pPr>
            <a:r>
              <a:rPr lang="ja-JP" altLang="en-US" sz="2000">
                <a:latin typeface="Arial" panose="020B0604020202020204" pitchFamily="34" charset="0"/>
              </a:rPr>
              <a:t>呼吸筋と補助呼吸筋</a:t>
            </a:r>
          </a:p>
          <a:p>
            <a:pPr eaLnBrk="1" hangingPunct="1">
              <a:lnSpc>
                <a:spcPct val="90000"/>
              </a:lnSpc>
              <a:spcBef>
                <a:spcPct val="0"/>
              </a:spcBef>
              <a:buFontTx/>
              <a:buNone/>
            </a:pPr>
            <a:r>
              <a:rPr lang="ja-JP" altLang="en-US" sz="2000">
                <a:latin typeface="Arial" panose="020B0604020202020204" pitchFamily="34" charset="0"/>
              </a:rPr>
              <a:t>協調障害  </a:t>
            </a:r>
          </a:p>
          <a:p>
            <a:pPr eaLnBrk="1" hangingPunct="1">
              <a:buFontTx/>
              <a:buNone/>
            </a:pPr>
            <a:r>
              <a:rPr lang="ja-JP" altLang="en-US" sz="2000">
                <a:solidFill>
                  <a:srgbClr val="FF0000"/>
                </a:solidFill>
                <a:latin typeface="Arial" panose="020B0604020202020204" pitchFamily="34" charset="0"/>
              </a:rPr>
              <a:t>側彎 ・胸郭変形</a:t>
            </a:r>
          </a:p>
          <a:p>
            <a:pPr eaLnBrk="1" hangingPunct="1">
              <a:buFontTx/>
              <a:buNone/>
            </a:pPr>
            <a:r>
              <a:rPr lang="ja-JP" altLang="en-US" sz="2000">
                <a:latin typeface="Arial" panose="020B0604020202020204" pitchFamily="34" charset="0"/>
              </a:rPr>
              <a:t>胸廓扁平化 </a:t>
            </a:r>
          </a:p>
          <a:p>
            <a:pPr eaLnBrk="1" hangingPunct="1">
              <a:spcBef>
                <a:spcPct val="0"/>
              </a:spcBef>
              <a:buFontTx/>
              <a:buNone/>
            </a:pPr>
            <a:endParaRPr lang="en-US" altLang="ja-JP" sz="2000">
              <a:latin typeface="Arial" panose="020B0604020202020204" pitchFamily="34" charset="0"/>
            </a:endParaRPr>
          </a:p>
        </p:txBody>
      </p:sp>
      <p:sp>
        <p:nvSpPr>
          <p:cNvPr id="114701" name="Line 13"/>
          <p:cNvSpPr>
            <a:spLocks noChangeShapeType="1"/>
          </p:cNvSpPr>
          <p:nvPr/>
        </p:nvSpPr>
        <p:spPr bwMode="auto">
          <a:xfrm>
            <a:off x="2990850" y="1035050"/>
            <a:ext cx="0" cy="1582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02" name="Line 14"/>
          <p:cNvSpPr>
            <a:spLocks noChangeShapeType="1"/>
          </p:cNvSpPr>
          <p:nvPr/>
        </p:nvSpPr>
        <p:spPr bwMode="auto">
          <a:xfrm>
            <a:off x="2832100" y="692150"/>
            <a:ext cx="0" cy="136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03" name="Line 15"/>
          <p:cNvSpPr>
            <a:spLocks noChangeShapeType="1"/>
          </p:cNvSpPr>
          <p:nvPr/>
        </p:nvSpPr>
        <p:spPr bwMode="auto">
          <a:xfrm>
            <a:off x="2832100" y="692150"/>
            <a:ext cx="287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04" name="Line 16"/>
          <p:cNvSpPr>
            <a:spLocks noChangeShapeType="1"/>
          </p:cNvSpPr>
          <p:nvPr/>
        </p:nvSpPr>
        <p:spPr bwMode="auto">
          <a:xfrm>
            <a:off x="2832100" y="2060575"/>
            <a:ext cx="287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05" name="Line 17"/>
          <p:cNvSpPr>
            <a:spLocks noChangeShapeType="1"/>
          </p:cNvSpPr>
          <p:nvPr/>
        </p:nvSpPr>
        <p:spPr bwMode="auto">
          <a:xfrm>
            <a:off x="2995613" y="1033463"/>
            <a:ext cx="142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06" name="Line 18"/>
          <p:cNvSpPr>
            <a:spLocks noChangeShapeType="1"/>
          </p:cNvSpPr>
          <p:nvPr/>
        </p:nvSpPr>
        <p:spPr bwMode="auto">
          <a:xfrm>
            <a:off x="2995613" y="2625725"/>
            <a:ext cx="142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07" name="Line 19"/>
          <p:cNvSpPr>
            <a:spLocks noChangeShapeType="1"/>
          </p:cNvSpPr>
          <p:nvPr/>
        </p:nvSpPr>
        <p:spPr bwMode="auto">
          <a:xfrm>
            <a:off x="2646363" y="1033463"/>
            <a:ext cx="1809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08" name="Line 20"/>
          <p:cNvSpPr>
            <a:spLocks noChangeShapeType="1"/>
          </p:cNvSpPr>
          <p:nvPr/>
        </p:nvSpPr>
        <p:spPr bwMode="auto">
          <a:xfrm>
            <a:off x="2690813" y="2354263"/>
            <a:ext cx="2873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09" name="Line 29"/>
          <p:cNvSpPr>
            <a:spLocks noChangeShapeType="1"/>
          </p:cNvSpPr>
          <p:nvPr/>
        </p:nvSpPr>
        <p:spPr bwMode="auto">
          <a:xfrm>
            <a:off x="6297613" y="819150"/>
            <a:ext cx="158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10" name="Line 30"/>
          <p:cNvSpPr>
            <a:spLocks noChangeShapeType="1"/>
          </p:cNvSpPr>
          <p:nvPr/>
        </p:nvSpPr>
        <p:spPr bwMode="auto">
          <a:xfrm>
            <a:off x="6454775" y="819150"/>
            <a:ext cx="0" cy="2159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11" name="Line 31"/>
          <p:cNvSpPr>
            <a:spLocks noChangeShapeType="1"/>
          </p:cNvSpPr>
          <p:nvPr/>
        </p:nvSpPr>
        <p:spPr bwMode="auto">
          <a:xfrm>
            <a:off x="6227763" y="2978150"/>
            <a:ext cx="2301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12" name="Line 32"/>
          <p:cNvSpPr>
            <a:spLocks noChangeShapeType="1"/>
          </p:cNvSpPr>
          <p:nvPr/>
        </p:nvSpPr>
        <p:spPr bwMode="auto">
          <a:xfrm>
            <a:off x="6443663" y="1897063"/>
            <a:ext cx="2159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14713" name="Line 33"/>
          <p:cNvSpPr>
            <a:spLocks noChangeShapeType="1"/>
          </p:cNvSpPr>
          <p:nvPr/>
        </p:nvSpPr>
        <p:spPr bwMode="auto">
          <a:xfrm>
            <a:off x="1692275" y="4797425"/>
            <a:ext cx="0" cy="13319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14" name="Line 34"/>
          <p:cNvSpPr>
            <a:spLocks noChangeShapeType="1"/>
          </p:cNvSpPr>
          <p:nvPr/>
        </p:nvSpPr>
        <p:spPr bwMode="auto">
          <a:xfrm>
            <a:off x="3552825" y="4348163"/>
            <a:ext cx="0" cy="1108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15" name="Line 35"/>
          <p:cNvSpPr>
            <a:spLocks noChangeShapeType="1"/>
          </p:cNvSpPr>
          <p:nvPr/>
        </p:nvSpPr>
        <p:spPr bwMode="auto">
          <a:xfrm>
            <a:off x="3565525" y="5456238"/>
            <a:ext cx="142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16" name="Line 36"/>
          <p:cNvSpPr>
            <a:spLocks noChangeShapeType="1"/>
          </p:cNvSpPr>
          <p:nvPr/>
        </p:nvSpPr>
        <p:spPr bwMode="auto">
          <a:xfrm>
            <a:off x="3565525" y="4351338"/>
            <a:ext cx="142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17" name="Line 37"/>
          <p:cNvSpPr>
            <a:spLocks noChangeShapeType="1"/>
          </p:cNvSpPr>
          <p:nvPr/>
        </p:nvSpPr>
        <p:spPr bwMode="auto">
          <a:xfrm>
            <a:off x="3336925" y="4881563"/>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18" name="Line 38"/>
          <p:cNvSpPr>
            <a:spLocks noChangeShapeType="1"/>
          </p:cNvSpPr>
          <p:nvPr/>
        </p:nvSpPr>
        <p:spPr bwMode="auto">
          <a:xfrm>
            <a:off x="3565525" y="6032500"/>
            <a:ext cx="0"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19" name="Line 39"/>
          <p:cNvSpPr>
            <a:spLocks noChangeShapeType="1"/>
          </p:cNvSpPr>
          <p:nvPr/>
        </p:nvSpPr>
        <p:spPr bwMode="auto">
          <a:xfrm>
            <a:off x="3565525" y="6032500"/>
            <a:ext cx="142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20" name="Line 40"/>
          <p:cNvSpPr>
            <a:spLocks noChangeShapeType="1"/>
          </p:cNvSpPr>
          <p:nvPr/>
        </p:nvSpPr>
        <p:spPr bwMode="auto">
          <a:xfrm>
            <a:off x="3565525" y="6375400"/>
            <a:ext cx="142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21" name="Line 41"/>
          <p:cNvSpPr>
            <a:spLocks noChangeShapeType="1"/>
          </p:cNvSpPr>
          <p:nvPr/>
        </p:nvSpPr>
        <p:spPr bwMode="auto">
          <a:xfrm>
            <a:off x="2989263" y="6165850"/>
            <a:ext cx="5762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22" name="Line 42"/>
          <p:cNvSpPr>
            <a:spLocks noChangeShapeType="1"/>
          </p:cNvSpPr>
          <p:nvPr/>
        </p:nvSpPr>
        <p:spPr bwMode="auto">
          <a:xfrm flipV="1">
            <a:off x="3276600" y="346075"/>
            <a:ext cx="42481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14723" name="Line 43"/>
          <p:cNvSpPr>
            <a:spLocks noChangeShapeType="1"/>
          </p:cNvSpPr>
          <p:nvPr/>
        </p:nvSpPr>
        <p:spPr bwMode="auto">
          <a:xfrm flipV="1">
            <a:off x="7092950" y="2266950"/>
            <a:ext cx="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14724" name="Line 44"/>
          <p:cNvSpPr>
            <a:spLocks noChangeShapeType="1"/>
          </p:cNvSpPr>
          <p:nvPr/>
        </p:nvSpPr>
        <p:spPr bwMode="auto">
          <a:xfrm flipH="1">
            <a:off x="6249988" y="4259263"/>
            <a:ext cx="0" cy="1944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25" name="Line 45"/>
          <p:cNvSpPr>
            <a:spLocks noChangeShapeType="1"/>
          </p:cNvSpPr>
          <p:nvPr/>
        </p:nvSpPr>
        <p:spPr bwMode="auto">
          <a:xfrm>
            <a:off x="6013450" y="4259263"/>
            <a:ext cx="2301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26" name="Line 46"/>
          <p:cNvSpPr>
            <a:spLocks noChangeShapeType="1"/>
          </p:cNvSpPr>
          <p:nvPr/>
        </p:nvSpPr>
        <p:spPr bwMode="auto">
          <a:xfrm>
            <a:off x="6019800" y="6203950"/>
            <a:ext cx="2301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27" name="Line 47"/>
          <p:cNvSpPr>
            <a:spLocks noChangeShapeType="1"/>
          </p:cNvSpPr>
          <p:nvPr/>
        </p:nvSpPr>
        <p:spPr bwMode="auto">
          <a:xfrm>
            <a:off x="6249988" y="5192713"/>
            <a:ext cx="2873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14728" name="Text Box 48"/>
          <p:cNvSpPr txBox="1">
            <a:spLocks noChangeArrowheads="1"/>
          </p:cNvSpPr>
          <p:nvPr/>
        </p:nvSpPr>
        <p:spPr bwMode="auto">
          <a:xfrm>
            <a:off x="6516688" y="4887913"/>
            <a:ext cx="1200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FF0000"/>
                </a:solidFill>
                <a:latin typeface="Arial" panose="020B0604020202020204" pitchFamily="34" charset="0"/>
              </a:rPr>
              <a:t>拘束性</a:t>
            </a:r>
          </a:p>
          <a:p>
            <a:pPr eaLnBrk="1" hangingPunct="1">
              <a:spcBef>
                <a:spcPct val="0"/>
              </a:spcBef>
              <a:buFontTx/>
              <a:buNone/>
            </a:pPr>
            <a:r>
              <a:rPr lang="ja-JP" altLang="en-US" sz="2000">
                <a:solidFill>
                  <a:srgbClr val="FF0000"/>
                </a:solidFill>
                <a:latin typeface="Arial" panose="020B0604020202020204" pitchFamily="34" charset="0"/>
              </a:rPr>
              <a:t>換気障害</a:t>
            </a:r>
            <a:endParaRPr lang="ja-JP" altLang="en-US" sz="1800">
              <a:solidFill>
                <a:srgbClr val="FF0000"/>
              </a:solidFill>
              <a:latin typeface="Arial" panose="020B0604020202020204" pitchFamily="34" charset="0"/>
            </a:endParaRPr>
          </a:p>
        </p:txBody>
      </p:sp>
      <p:sp>
        <p:nvSpPr>
          <p:cNvPr id="114729" name="Line 49"/>
          <p:cNvSpPr>
            <a:spLocks noChangeShapeType="1"/>
          </p:cNvSpPr>
          <p:nvPr/>
        </p:nvSpPr>
        <p:spPr bwMode="auto">
          <a:xfrm>
            <a:off x="7704138" y="5195888"/>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14730" name="Line 50"/>
          <p:cNvSpPr>
            <a:spLocks noChangeShapeType="1"/>
          </p:cNvSpPr>
          <p:nvPr/>
        </p:nvSpPr>
        <p:spPr bwMode="auto">
          <a:xfrm>
            <a:off x="7694613" y="1897063"/>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14731" name="Line 51"/>
          <p:cNvSpPr>
            <a:spLocks noChangeShapeType="1"/>
          </p:cNvSpPr>
          <p:nvPr/>
        </p:nvSpPr>
        <p:spPr bwMode="auto">
          <a:xfrm>
            <a:off x="7839075" y="2603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32" name="Line 52"/>
          <p:cNvSpPr>
            <a:spLocks noChangeShapeType="1"/>
          </p:cNvSpPr>
          <p:nvPr/>
        </p:nvSpPr>
        <p:spPr bwMode="auto">
          <a:xfrm flipH="1">
            <a:off x="8054975" y="274638"/>
            <a:ext cx="0" cy="629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33" name="Line 53"/>
          <p:cNvSpPr>
            <a:spLocks noChangeShapeType="1"/>
          </p:cNvSpPr>
          <p:nvPr/>
        </p:nvSpPr>
        <p:spPr bwMode="auto">
          <a:xfrm>
            <a:off x="8061325" y="3392488"/>
            <a:ext cx="25241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14734" name="Line 54"/>
          <p:cNvSpPr>
            <a:spLocks noChangeShapeType="1"/>
          </p:cNvSpPr>
          <p:nvPr/>
        </p:nvSpPr>
        <p:spPr bwMode="auto">
          <a:xfrm>
            <a:off x="1692275" y="6124575"/>
            <a:ext cx="287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35" name="Line 55"/>
          <p:cNvSpPr>
            <a:spLocks noChangeShapeType="1"/>
          </p:cNvSpPr>
          <p:nvPr/>
        </p:nvSpPr>
        <p:spPr bwMode="auto">
          <a:xfrm>
            <a:off x="7839075" y="6597650"/>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36" name="Line 56"/>
          <p:cNvSpPr>
            <a:spLocks noChangeShapeType="1"/>
          </p:cNvSpPr>
          <p:nvPr/>
        </p:nvSpPr>
        <p:spPr bwMode="auto">
          <a:xfrm>
            <a:off x="1835150" y="3716338"/>
            <a:ext cx="14398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37" name="Line 57"/>
          <p:cNvSpPr>
            <a:spLocks noChangeShapeType="1"/>
          </p:cNvSpPr>
          <p:nvPr/>
        </p:nvSpPr>
        <p:spPr bwMode="auto">
          <a:xfrm flipV="1">
            <a:off x="3276600" y="3213100"/>
            <a:ext cx="0" cy="5032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14738" name="Line 58"/>
          <p:cNvSpPr>
            <a:spLocks noChangeShapeType="1"/>
          </p:cNvSpPr>
          <p:nvPr/>
        </p:nvSpPr>
        <p:spPr bwMode="auto">
          <a:xfrm>
            <a:off x="2555875" y="3213100"/>
            <a:ext cx="4103688"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14739" name="Line 60"/>
          <p:cNvSpPr>
            <a:spLocks noChangeShapeType="1"/>
          </p:cNvSpPr>
          <p:nvPr/>
        </p:nvSpPr>
        <p:spPr bwMode="auto">
          <a:xfrm>
            <a:off x="1692275" y="4797425"/>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40" name="Line 61"/>
          <p:cNvSpPr>
            <a:spLocks noChangeShapeType="1"/>
          </p:cNvSpPr>
          <p:nvPr/>
        </p:nvSpPr>
        <p:spPr bwMode="auto">
          <a:xfrm>
            <a:off x="7693025" y="3244850"/>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14741" name="テキスト ボックス 61"/>
          <p:cNvSpPr txBox="1">
            <a:spLocks noChangeArrowheads="1"/>
          </p:cNvSpPr>
          <p:nvPr/>
        </p:nvSpPr>
        <p:spPr bwMode="auto">
          <a:xfrm>
            <a:off x="1116013" y="188913"/>
            <a:ext cx="2151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latin typeface="Times" panose="02020603050405020304" pitchFamily="18" charset="0"/>
              </a:rPr>
              <a:t>（一次性、二次性）</a:t>
            </a:r>
          </a:p>
        </p:txBody>
      </p:sp>
      <p:sp>
        <p:nvSpPr>
          <p:cNvPr id="114742" name="Text Box 2"/>
          <p:cNvSpPr txBox="1">
            <a:spLocks noChangeArrowheads="1"/>
          </p:cNvSpPr>
          <p:nvPr/>
        </p:nvSpPr>
        <p:spPr bwMode="auto">
          <a:xfrm>
            <a:off x="207963" y="2852738"/>
            <a:ext cx="227647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buFontTx/>
              <a:buNone/>
            </a:pPr>
            <a:r>
              <a:rPr lang="ja-JP" altLang="en-US" sz="2000">
                <a:latin typeface="Arial" panose="020B0604020202020204" pitchFamily="34" charset="0"/>
              </a:rPr>
              <a:t>誤嚥・分泌物貯留</a:t>
            </a:r>
            <a:endParaRPr lang="en-US" altLang="ja-JP" sz="2000">
              <a:latin typeface="Arial" panose="020B0604020202020204" pitchFamily="34" charset="0"/>
            </a:endParaRPr>
          </a:p>
          <a:p>
            <a:pPr eaLnBrk="1" hangingPunct="1">
              <a:lnSpc>
                <a:spcPct val="90000"/>
              </a:lnSpc>
              <a:buFontTx/>
              <a:buNone/>
            </a:pPr>
            <a:r>
              <a:rPr lang="ja-JP" altLang="en-US" sz="2000">
                <a:latin typeface="Arial" panose="020B0604020202020204" pitchFamily="34" charset="0"/>
              </a:rPr>
              <a:t>感染･アレルギー</a:t>
            </a:r>
            <a:endParaRPr lang="en-US" altLang="ja-JP" sz="2000">
              <a:latin typeface="Arial" panose="020B0604020202020204" pitchFamily="34" charset="0"/>
            </a:endParaRPr>
          </a:p>
          <a:p>
            <a:pPr eaLnBrk="1" hangingPunct="1">
              <a:lnSpc>
                <a:spcPct val="90000"/>
              </a:lnSpc>
              <a:buFontTx/>
              <a:buNone/>
            </a:pPr>
            <a:r>
              <a:rPr lang="ja-JP" altLang="en-US" sz="2000">
                <a:latin typeface="Arial" panose="020B0604020202020204" pitchFamily="34" charset="0"/>
              </a:rPr>
              <a:t>胃食道逆流</a:t>
            </a:r>
            <a:endParaRPr lang="en-US" altLang="ja-JP" sz="2000">
              <a:latin typeface="Arial" panose="020B0604020202020204" pitchFamily="34" charset="0"/>
            </a:endParaRPr>
          </a:p>
          <a:p>
            <a:pPr eaLnBrk="1" hangingPunct="1">
              <a:lnSpc>
                <a:spcPct val="90000"/>
              </a:lnSpc>
              <a:buFontTx/>
              <a:buNone/>
            </a:pPr>
            <a:r>
              <a:rPr lang="ja-JP" altLang="en-US" sz="2000">
                <a:latin typeface="Arial" panose="020B0604020202020204" pitchFamily="34" charset="0"/>
              </a:rPr>
              <a:t>肺疾患</a:t>
            </a:r>
            <a:endParaRPr lang="en-US" altLang="ja-JP" sz="2000">
              <a:latin typeface="Arial" panose="020B0604020202020204" pitchFamily="34" charset="0"/>
            </a:endParaRPr>
          </a:p>
        </p:txBody>
      </p:sp>
      <p:sp>
        <p:nvSpPr>
          <p:cNvPr id="114743" name="Text Box 2"/>
          <p:cNvSpPr txBox="1">
            <a:spLocks noChangeArrowheads="1"/>
          </p:cNvSpPr>
          <p:nvPr/>
        </p:nvSpPr>
        <p:spPr bwMode="auto">
          <a:xfrm>
            <a:off x="241300" y="1577975"/>
            <a:ext cx="1223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0000"/>
              </a:lnSpc>
              <a:spcBef>
                <a:spcPct val="0"/>
              </a:spcBef>
              <a:buFontTx/>
              <a:buNone/>
            </a:pPr>
            <a:r>
              <a:rPr lang="ja-JP" altLang="en-US" sz="2000">
                <a:solidFill>
                  <a:srgbClr val="FF0000"/>
                </a:solidFill>
                <a:latin typeface="Arial" panose="020B0604020202020204" pitchFamily="34" charset="0"/>
              </a:rPr>
              <a:t>気道狭窄</a:t>
            </a:r>
          </a:p>
        </p:txBody>
      </p:sp>
      <p:sp>
        <p:nvSpPr>
          <p:cNvPr id="114744" name="Text Box 2"/>
          <p:cNvSpPr txBox="1">
            <a:spLocks noChangeArrowheads="1"/>
          </p:cNvSpPr>
          <p:nvPr/>
        </p:nvSpPr>
        <p:spPr bwMode="auto">
          <a:xfrm>
            <a:off x="242888" y="173038"/>
            <a:ext cx="10795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0000"/>
              </a:lnSpc>
              <a:spcBef>
                <a:spcPct val="0"/>
              </a:spcBef>
              <a:buFontTx/>
              <a:buNone/>
            </a:pPr>
            <a:r>
              <a:rPr lang="ja-JP" altLang="en-US" sz="2000">
                <a:latin typeface="Arial" panose="020B0604020202020204" pitchFamily="34" charset="0"/>
              </a:rPr>
              <a:t>中枢性</a:t>
            </a:r>
          </a:p>
          <a:p>
            <a:pPr eaLnBrk="1" hangingPunct="1">
              <a:lnSpc>
                <a:spcPct val="90000"/>
              </a:lnSpc>
              <a:spcBef>
                <a:spcPct val="0"/>
              </a:spcBef>
              <a:buFontTx/>
              <a:buNone/>
            </a:pPr>
            <a:r>
              <a:rPr lang="ja-JP" altLang="en-US" sz="2000">
                <a:latin typeface="Arial" panose="020B0604020202020204" pitchFamily="34" charset="0"/>
              </a:rPr>
              <a:t>低換気</a:t>
            </a:r>
          </a:p>
        </p:txBody>
      </p:sp>
      <p:sp>
        <p:nvSpPr>
          <p:cNvPr id="114745" name="Text Box 3"/>
          <p:cNvSpPr txBox="1">
            <a:spLocks noChangeArrowheads="1"/>
          </p:cNvSpPr>
          <p:nvPr/>
        </p:nvSpPr>
        <p:spPr bwMode="auto">
          <a:xfrm>
            <a:off x="1760538" y="2082800"/>
            <a:ext cx="954087"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0000"/>
              </a:lnSpc>
              <a:spcBef>
                <a:spcPct val="0"/>
              </a:spcBef>
              <a:buFontTx/>
              <a:buNone/>
            </a:pPr>
            <a:r>
              <a:rPr lang="ja-JP" altLang="en-US" sz="2000">
                <a:solidFill>
                  <a:srgbClr val="0000CC"/>
                </a:solidFill>
                <a:latin typeface="Arial" panose="020B0604020202020204" pitchFamily="34" charset="0"/>
              </a:rPr>
              <a:t>機能的</a:t>
            </a:r>
          </a:p>
          <a:p>
            <a:pPr eaLnBrk="1" hangingPunct="1">
              <a:lnSpc>
                <a:spcPct val="90000"/>
              </a:lnSpc>
              <a:spcBef>
                <a:spcPct val="0"/>
              </a:spcBef>
              <a:buFontTx/>
              <a:buNone/>
            </a:pPr>
            <a:r>
              <a:rPr lang="ja-JP" altLang="en-US" sz="2000">
                <a:solidFill>
                  <a:srgbClr val="0000CC"/>
                </a:solidFill>
                <a:latin typeface="Arial" panose="020B0604020202020204" pitchFamily="34" charset="0"/>
              </a:rPr>
              <a:t>狭窄</a:t>
            </a:r>
          </a:p>
        </p:txBody>
      </p:sp>
      <p:cxnSp>
        <p:nvCxnSpPr>
          <p:cNvPr id="74" name="直線コネクタ 73"/>
          <p:cNvCxnSpPr/>
          <p:nvPr/>
        </p:nvCxnSpPr>
        <p:spPr>
          <a:xfrm>
            <a:off x="5486400" y="1052513"/>
            <a:ext cx="0" cy="360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748" name="Line 17"/>
          <p:cNvSpPr>
            <a:spLocks noChangeShapeType="1"/>
          </p:cNvSpPr>
          <p:nvPr/>
        </p:nvSpPr>
        <p:spPr bwMode="auto">
          <a:xfrm>
            <a:off x="5343525" y="1052513"/>
            <a:ext cx="142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49" name="Line 17"/>
          <p:cNvSpPr>
            <a:spLocks noChangeShapeType="1"/>
          </p:cNvSpPr>
          <p:nvPr/>
        </p:nvSpPr>
        <p:spPr bwMode="auto">
          <a:xfrm>
            <a:off x="5343525" y="1412875"/>
            <a:ext cx="142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cxnSp>
        <p:nvCxnSpPr>
          <p:cNvPr id="84" name="直線コネクタ 83"/>
          <p:cNvCxnSpPr/>
          <p:nvPr/>
        </p:nvCxnSpPr>
        <p:spPr>
          <a:xfrm>
            <a:off x="4984750" y="2441575"/>
            <a:ext cx="12969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6281738" y="1247775"/>
            <a:ext cx="0" cy="1187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752" name="Line 57"/>
          <p:cNvSpPr>
            <a:spLocks noChangeShapeType="1"/>
          </p:cNvSpPr>
          <p:nvPr/>
        </p:nvSpPr>
        <p:spPr bwMode="auto">
          <a:xfrm flipH="1" flipV="1">
            <a:off x="5478463" y="1247775"/>
            <a:ext cx="7921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14753" name="Line 13"/>
          <p:cNvSpPr>
            <a:spLocks noChangeShapeType="1"/>
          </p:cNvSpPr>
          <p:nvPr/>
        </p:nvSpPr>
        <p:spPr bwMode="auto">
          <a:xfrm>
            <a:off x="3392488" y="1401763"/>
            <a:ext cx="0" cy="649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54" name="Line 17"/>
          <p:cNvSpPr>
            <a:spLocks noChangeShapeType="1"/>
          </p:cNvSpPr>
          <p:nvPr/>
        </p:nvSpPr>
        <p:spPr bwMode="auto">
          <a:xfrm>
            <a:off x="3389313" y="1401763"/>
            <a:ext cx="1079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55" name="Line 17"/>
          <p:cNvSpPr>
            <a:spLocks noChangeShapeType="1"/>
          </p:cNvSpPr>
          <p:nvPr/>
        </p:nvSpPr>
        <p:spPr bwMode="auto">
          <a:xfrm>
            <a:off x="3387725" y="2049463"/>
            <a:ext cx="1079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756" name="Line 18"/>
          <p:cNvSpPr>
            <a:spLocks noChangeShapeType="1"/>
          </p:cNvSpPr>
          <p:nvPr/>
        </p:nvSpPr>
        <p:spPr bwMode="auto">
          <a:xfrm>
            <a:off x="3217863" y="2781300"/>
            <a:ext cx="2524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cxnSp>
        <p:nvCxnSpPr>
          <p:cNvPr id="94" name="直線コネクタ 93"/>
          <p:cNvCxnSpPr/>
          <p:nvPr/>
        </p:nvCxnSpPr>
        <p:spPr>
          <a:xfrm>
            <a:off x="3211513" y="1773238"/>
            <a:ext cx="0" cy="10080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758" name="Line 32"/>
          <p:cNvSpPr>
            <a:spLocks noChangeShapeType="1"/>
          </p:cNvSpPr>
          <p:nvPr/>
        </p:nvSpPr>
        <p:spPr bwMode="auto">
          <a:xfrm>
            <a:off x="3214688" y="1773238"/>
            <a:ext cx="1793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14759" name="Line 58"/>
          <p:cNvSpPr>
            <a:spLocks noChangeShapeType="1"/>
          </p:cNvSpPr>
          <p:nvPr/>
        </p:nvSpPr>
        <p:spPr bwMode="auto">
          <a:xfrm>
            <a:off x="1692275" y="4005263"/>
            <a:ext cx="5795963"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73" name="円/楕円 72"/>
          <p:cNvSpPr/>
          <p:nvPr/>
        </p:nvSpPr>
        <p:spPr>
          <a:xfrm>
            <a:off x="6297613" y="1384300"/>
            <a:ext cx="1684337" cy="1233488"/>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5" name="円/楕円 74"/>
          <p:cNvSpPr/>
          <p:nvPr/>
        </p:nvSpPr>
        <p:spPr>
          <a:xfrm>
            <a:off x="6156325" y="4643438"/>
            <a:ext cx="1684338" cy="1233487"/>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6" name="テキスト ボックス 1"/>
          <p:cNvSpPr txBox="1">
            <a:spLocks noChangeArrowheads="1"/>
          </p:cNvSpPr>
          <p:nvPr/>
        </p:nvSpPr>
        <p:spPr bwMode="auto">
          <a:xfrm>
            <a:off x="8343900" y="6189133"/>
            <a:ext cx="4251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C2</a:t>
            </a:r>
            <a:endParaRPr lang="ja-JP" alt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ext Box 2"/>
          <p:cNvSpPr txBox="1">
            <a:spLocks noChangeArrowheads="1"/>
          </p:cNvSpPr>
          <p:nvPr/>
        </p:nvSpPr>
        <p:spPr bwMode="auto">
          <a:xfrm>
            <a:off x="1736725" y="500063"/>
            <a:ext cx="2692400"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dirty="0">
                <a:solidFill>
                  <a:srgbClr val="000000"/>
                </a:solidFill>
              </a:rPr>
              <a:t>呼吸が苦しそう</a:t>
            </a:r>
          </a:p>
        </p:txBody>
      </p:sp>
      <p:sp>
        <p:nvSpPr>
          <p:cNvPr id="229379" name="Text Box 3"/>
          <p:cNvSpPr txBox="1">
            <a:spLocks noChangeArrowheads="1"/>
          </p:cNvSpPr>
          <p:nvPr/>
        </p:nvSpPr>
        <p:spPr bwMode="auto">
          <a:xfrm>
            <a:off x="684213" y="5100638"/>
            <a:ext cx="2698750" cy="954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FF0000"/>
                </a:solidFill>
              </a:rPr>
              <a:t>顔色が悪い</a:t>
            </a:r>
          </a:p>
          <a:p>
            <a:pPr>
              <a:spcBef>
                <a:spcPct val="0"/>
              </a:spcBef>
              <a:buFontTx/>
              <a:buNone/>
            </a:pPr>
            <a:r>
              <a:rPr lang="ja-JP" altLang="en-US" sz="2800">
                <a:solidFill>
                  <a:srgbClr val="FF0000"/>
                </a:solidFill>
              </a:rPr>
              <a:t>酸素飽和度低下</a:t>
            </a:r>
          </a:p>
        </p:txBody>
      </p:sp>
      <p:sp>
        <p:nvSpPr>
          <p:cNvPr id="229380" name="Text Box 4"/>
          <p:cNvSpPr txBox="1">
            <a:spLocks noChangeArrowheads="1"/>
          </p:cNvSpPr>
          <p:nvPr/>
        </p:nvSpPr>
        <p:spPr bwMode="auto">
          <a:xfrm>
            <a:off x="338138" y="2317750"/>
            <a:ext cx="1262062" cy="95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rPr>
              <a:t>喘鳴が</a:t>
            </a:r>
          </a:p>
          <a:p>
            <a:pPr>
              <a:spcBef>
                <a:spcPct val="0"/>
              </a:spcBef>
              <a:buFontTx/>
              <a:buNone/>
            </a:pPr>
            <a:r>
              <a:rPr lang="ja-JP" altLang="en-US" sz="2800">
                <a:solidFill>
                  <a:srgbClr val="000000"/>
                </a:solidFill>
              </a:rPr>
              <a:t>強い</a:t>
            </a:r>
          </a:p>
        </p:txBody>
      </p:sp>
      <p:sp>
        <p:nvSpPr>
          <p:cNvPr id="229381" name="Text Box 5"/>
          <p:cNvSpPr txBox="1">
            <a:spLocks noChangeArrowheads="1"/>
          </p:cNvSpPr>
          <p:nvPr/>
        </p:nvSpPr>
        <p:spPr bwMode="auto">
          <a:xfrm>
            <a:off x="1908175" y="1825625"/>
            <a:ext cx="2376488" cy="1125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80000"/>
              </a:lnSpc>
              <a:spcBef>
                <a:spcPct val="0"/>
              </a:spcBef>
              <a:buFontTx/>
              <a:buNone/>
            </a:pPr>
            <a:r>
              <a:rPr lang="ja-JP" altLang="en-US" sz="2800">
                <a:solidFill>
                  <a:srgbClr val="000000"/>
                </a:solidFill>
              </a:rPr>
              <a:t>ｶﾞｰｶﾞｰ</a:t>
            </a:r>
          </a:p>
          <a:p>
            <a:pPr>
              <a:lnSpc>
                <a:spcPct val="80000"/>
              </a:lnSpc>
              <a:spcBef>
                <a:spcPct val="0"/>
              </a:spcBef>
              <a:buFontTx/>
              <a:buNone/>
            </a:pPr>
            <a:r>
              <a:rPr lang="ja-JP" altLang="en-US" sz="2800">
                <a:solidFill>
                  <a:srgbClr val="000000"/>
                </a:solidFill>
              </a:rPr>
              <a:t>ｺﾞｰｺﾞｰ</a:t>
            </a:r>
          </a:p>
          <a:p>
            <a:pPr>
              <a:lnSpc>
                <a:spcPct val="80000"/>
              </a:lnSpc>
              <a:spcBef>
                <a:spcPct val="0"/>
              </a:spcBef>
              <a:buFontTx/>
              <a:buNone/>
            </a:pPr>
            <a:r>
              <a:rPr lang="ja-JP" altLang="en-US" sz="2800">
                <a:solidFill>
                  <a:srgbClr val="000000"/>
                </a:solidFill>
              </a:rPr>
              <a:t>ｸﾞｰｸﾞｰ</a:t>
            </a:r>
          </a:p>
        </p:txBody>
      </p:sp>
      <p:sp>
        <p:nvSpPr>
          <p:cNvPr id="229382" name="Text Box 6"/>
          <p:cNvSpPr txBox="1">
            <a:spLocks noChangeArrowheads="1"/>
          </p:cNvSpPr>
          <p:nvPr/>
        </p:nvSpPr>
        <p:spPr bwMode="auto">
          <a:xfrm>
            <a:off x="468313" y="3681413"/>
            <a:ext cx="1262062" cy="781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80000"/>
              </a:lnSpc>
              <a:spcBef>
                <a:spcPct val="0"/>
              </a:spcBef>
              <a:buFontTx/>
              <a:buNone/>
            </a:pPr>
            <a:r>
              <a:rPr lang="ja-JP" altLang="en-US" sz="2800">
                <a:solidFill>
                  <a:srgbClr val="000000"/>
                </a:solidFill>
              </a:rPr>
              <a:t>ｾﾞﾛｾﾞﾛ</a:t>
            </a:r>
          </a:p>
          <a:p>
            <a:pPr>
              <a:lnSpc>
                <a:spcPct val="80000"/>
              </a:lnSpc>
              <a:spcBef>
                <a:spcPct val="0"/>
              </a:spcBef>
              <a:buFontTx/>
              <a:buNone/>
            </a:pPr>
            <a:r>
              <a:rPr lang="ja-JP" altLang="en-US" sz="2800">
                <a:solidFill>
                  <a:srgbClr val="000000"/>
                </a:solidFill>
              </a:rPr>
              <a:t>ｾﾞｺｾﾞｺ</a:t>
            </a:r>
          </a:p>
        </p:txBody>
      </p:sp>
      <p:sp>
        <p:nvSpPr>
          <p:cNvPr id="229383" name="Text Box 7"/>
          <p:cNvSpPr txBox="1">
            <a:spLocks noChangeArrowheads="1"/>
          </p:cNvSpPr>
          <p:nvPr/>
        </p:nvSpPr>
        <p:spPr bwMode="auto">
          <a:xfrm>
            <a:off x="1908175" y="3006725"/>
            <a:ext cx="2663825" cy="784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80000"/>
              </a:lnSpc>
              <a:spcBef>
                <a:spcPct val="0"/>
              </a:spcBef>
              <a:buFontTx/>
              <a:buNone/>
            </a:pPr>
            <a:r>
              <a:rPr lang="ja-JP" altLang="en-US" sz="2800">
                <a:solidFill>
                  <a:srgbClr val="000000"/>
                </a:solidFill>
              </a:rPr>
              <a:t>ﾋｭｰﾋｭｰ</a:t>
            </a:r>
          </a:p>
          <a:p>
            <a:pPr>
              <a:lnSpc>
                <a:spcPct val="80000"/>
              </a:lnSpc>
              <a:spcBef>
                <a:spcPct val="0"/>
              </a:spcBef>
              <a:buFontTx/>
              <a:buNone/>
            </a:pPr>
            <a:r>
              <a:rPr lang="ja-JP" altLang="en-US" sz="2800">
                <a:solidFill>
                  <a:srgbClr val="000000"/>
                </a:solidFill>
              </a:rPr>
              <a:t>ｾﾞｰｾﾞｰ</a:t>
            </a:r>
          </a:p>
        </p:txBody>
      </p:sp>
      <p:sp>
        <p:nvSpPr>
          <p:cNvPr id="229384" name="Text Box 8"/>
          <p:cNvSpPr txBox="1">
            <a:spLocks noChangeArrowheads="1"/>
          </p:cNvSpPr>
          <p:nvPr/>
        </p:nvSpPr>
        <p:spPr bwMode="auto">
          <a:xfrm>
            <a:off x="1323975" y="4518025"/>
            <a:ext cx="1979613"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rPr>
              <a:t>呼吸が浅い</a:t>
            </a:r>
          </a:p>
        </p:txBody>
      </p:sp>
      <p:sp>
        <p:nvSpPr>
          <p:cNvPr id="229385" name="Text Box 9"/>
          <p:cNvSpPr txBox="1">
            <a:spLocks noChangeArrowheads="1"/>
          </p:cNvSpPr>
          <p:nvPr/>
        </p:nvSpPr>
        <p:spPr bwMode="auto">
          <a:xfrm>
            <a:off x="468313" y="6108700"/>
            <a:ext cx="3173412"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latin typeface="ＭＳ Ｐゴシック" panose="020B0600070205080204" pitchFamily="50" charset="-128"/>
                <a:ea typeface="ＭＳ Ｐゴシック" panose="020B0600070205080204" pitchFamily="50" charset="-128"/>
              </a:rPr>
              <a:t>呼吸をしていない？</a:t>
            </a:r>
          </a:p>
        </p:txBody>
      </p:sp>
      <p:sp>
        <p:nvSpPr>
          <p:cNvPr id="229386" name="Text Box 10"/>
          <p:cNvSpPr txBox="1">
            <a:spLocks noChangeArrowheads="1"/>
          </p:cNvSpPr>
          <p:nvPr/>
        </p:nvSpPr>
        <p:spPr bwMode="auto">
          <a:xfrm>
            <a:off x="214313" y="1009650"/>
            <a:ext cx="4176712" cy="800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rPr>
              <a:t>一生懸命呼吸をしている</a:t>
            </a:r>
          </a:p>
          <a:p>
            <a:pPr>
              <a:lnSpc>
                <a:spcPct val="75000"/>
              </a:lnSpc>
              <a:spcBef>
                <a:spcPct val="0"/>
              </a:spcBef>
              <a:buFontTx/>
              <a:buNone/>
            </a:pPr>
            <a:r>
              <a:rPr lang="ja-JP" altLang="en-US" sz="2400">
                <a:solidFill>
                  <a:srgbClr val="000000"/>
                </a:solidFill>
              </a:rPr>
              <a:t>　　　　</a:t>
            </a:r>
            <a:r>
              <a:rPr lang="ja-JP" altLang="en-US" sz="2000">
                <a:solidFill>
                  <a:srgbClr val="000000"/>
                </a:solidFill>
              </a:rPr>
              <a:t>（努力呼吸が強い）</a:t>
            </a:r>
          </a:p>
        </p:txBody>
      </p:sp>
      <p:sp>
        <p:nvSpPr>
          <p:cNvPr id="229387" name="Text Box 11"/>
          <p:cNvSpPr txBox="1">
            <a:spLocks noChangeArrowheads="1"/>
          </p:cNvSpPr>
          <p:nvPr/>
        </p:nvSpPr>
        <p:spPr bwMode="auto">
          <a:xfrm>
            <a:off x="3744913" y="5661025"/>
            <a:ext cx="2338387" cy="954088"/>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dirty="0">
                <a:solidFill>
                  <a:srgbClr val="0000FF"/>
                </a:solidFill>
              </a:rPr>
              <a:t>気管ｶﾆｭｰﾚ</a:t>
            </a:r>
            <a:r>
              <a:rPr lang="ja-JP" altLang="en-US" sz="2800" dirty="0">
                <a:solidFill>
                  <a:srgbClr val="000000"/>
                </a:solidFill>
              </a:rPr>
              <a:t>の</a:t>
            </a:r>
          </a:p>
          <a:p>
            <a:pPr>
              <a:spcBef>
                <a:spcPct val="0"/>
              </a:spcBef>
              <a:buFontTx/>
              <a:buNone/>
            </a:pPr>
            <a:r>
              <a:rPr lang="ja-JP" altLang="en-US" sz="2800" dirty="0">
                <a:solidFill>
                  <a:srgbClr val="000000"/>
                </a:solidFill>
              </a:rPr>
              <a:t>異常がないか</a:t>
            </a:r>
          </a:p>
        </p:txBody>
      </p:sp>
      <p:sp>
        <p:nvSpPr>
          <p:cNvPr id="229388" name="Text Box 12"/>
          <p:cNvSpPr txBox="1">
            <a:spLocks noChangeArrowheads="1"/>
          </p:cNvSpPr>
          <p:nvPr/>
        </p:nvSpPr>
        <p:spPr bwMode="auto">
          <a:xfrm>
            <a:off x="5435600" y="576263"/>
            <a:ext cx="377507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90000"/>
              </a:lnSpc>
              <a:spcBef>
                <a:spcPct val="0"/>
              </a:spcBef>
              <a:buFontTx/>
              <a:buNone/>
            </a:pPr>
            <a:r>
              <a:rPr lang="ja-JP" altLang="en-US" sz="2800">
                <a:solidFill>
                  <a:srgbClr val="000000"/>
                </a:solidFill>
              </a:rPr>
              <a:t>　</a:t>
            </a:r>
            <a:r>
              <a:rPr lang="ja-JP" altLang="en-US" sz="2800">
                <a:solidFill>
                  <a:srgbClr val="3333CC"/>
                </a:solidFill>
              </a:rPr>
              <a:t>下顎を前に出し</a:t>
            </a:r>
          </a:p>
          <a:p>
            <a:pPr>
              <a:lnSpc>
                <a:spcPct val="90000"/>
              </a:lnSpc>
              <a:spcBef>
                <a:spcPct val="0"/>
              </a:spcBef>
              <a:buFontTx/>
              <a:buNone/>
            </a:pPr>
            <a:r>
              <a:rPr lang="ja-JP" altLang="en-US" sz="2800">
                <a:solidFill>
                  <a:srgbClr val="3333CC"/>
                </a:solidFill>
              </a:rPr>
              <a:t>上気道（咽頭、喉頭）</a:t>
            </a:r>
          </a:p>
          <a:p>
            <a:pPr>
              <a:lnSpc>
                <a:spcPct val="90000"/>
              </a:lnSpc>
              <a:spcBef>
                <a:spcPct val="0"/>
              </a:spcBef>
              <a:buFontTx/>
              <a:buNone/>
            </a:pPr>
            <a:r>
              <a:rPr lang="ja-JP" altLang="en-US" sz="2800">
                <a:solidFill>
                  <a:srgbClr val="3333CC"/>
                </a:solidFill>
              </a:rPr>
              <a:t>　　を拡げる</a:t>
            </a:r>
          </a:p>
        </p:txBody>
      </p:sp>
      <p:sp>
        <p:nvSpPr>
          <p:cNvPr id="229389" name="Text Box 13"/>
          <p:cNvSpPr txBox="1">
            <a:spLocks noChangeArrowheads="1"/>
          </p:cNvSpPr>
          <p:nvPr/>
        </p:nvSpPr>
        <p:spPr bwMode="auto">
          <a:xfrm>
            <a:off x="5722938" y="1839913"/>
            <a:ext cx="2338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3333CC"/>
                </a:solidFill>
              </a:rPr>
              <a:t>側臥位にする</a:t>
            </a:r>
          </a:p>
        </p:txBody>
      </p:sp>
      <p:sp>
        <p:nvSpPr>
          <p:cNvPr id="229390" name="Text Box 14"/>
          <p:cNvSpPr txBox="1">
            <a:spLocks noChangeArrowheads="1"/>
          </p:cNvSpPr>
          <p:nvPr/>
        </p:nvSpPr>
        <p:spPr bwMode="auto">
          <a:xfrm>
            <a:off x="5940425" y="4062413"/>
            <a:ext cx="903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rPr>
              <a:t>吸引</a:t>
            </a:r>
          </a:p>
        </p:txBody>
      </p:sp>
      <p:sp>
        <p:nvSpPr>
          <p:cNvPr id="229391" name="Text Box 15"/>
          <p:cNvSpPr txBox="1">
            <a:spLocks noChangeArrowheads="1"/>
          </p:cNvSpPr>
          <p:nvPr/>
        </p:nvSpPr>
        <p:spPr bwMode="auto">
          <a:xfrm>
            <a:off x="7158038" y="3933825"/>
            <a:ext cx="1620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rPr>
              <a:t>呼吸介助</a:t>
            </a:r>
          </a:p>
        </p:txBody>
      </p:sp>
      <p:sp>
        <p:nvSpPr>
          <p:cNvPr id="229392" name="Text Box 16"/>
          <p:cNvSpPr txBox="1">
            <a:spLocks noChangeArrowheads="1"/>
          </p:cNvSpPr>
          <p:nvPr/>
        </p:nvSpPr>
        <p:spPr bwMode="auto">
          <a:xfrm>
            <a:off x="6132513" y="5661025"/>
            <a:ext cx="2498725" cy="954088"/>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dirty="0">
                <a:solidFill>
                  <a:srgbClr val="0000FF"/>
                </a:solidFill>
                <a:latin typeface="ＭＳ Ｐゴシック" panose="020B0600070205080204" pitchFamily="50" charset="-128"/>
                <a:ea typeface="ＭＳ Ｐゴシック" panose="020B0600070205080204" pitchFamily="50" charset="-128"/>
              </a:rPr>
              <a:t>経鼻ｴｱｳｪｲ</a:t>
            </a:r>
            <a:r>
              <a:rPr lang="ja-JP" altLang="en-US" sz="2800" dirty="0">
                <a:solidFill>
                  <a:srgbClr val="000000"/>
                </a:solidFill>
                <a:latin typeface="ＭＳ Ｐゴシック" panose="020B0600070205080204" pitchFamily="50" charset="-128"/>
                <a:ea typeface="ＭＳ Ｐゴシック" panose="020B0600070205080204" pitchFamily="50" charset="-128"/>
              </a:rPr>
              <a:t>が</a:t>
            </a:r>
          </a:p>
          <a:p>
            <a:pPr>
              <a:spcBef>
                <a:spcPct val="0"/>
              </a:spcBef>
              <a:buFontTx/>
              <a:buNone/>
            </a:pPr>
            <a:r>
              <a:rPr lang="ja-JP" altLang="en-US" sz="2800" dirty="0">
                <a:solidFill>
                  <a:srgbClr val="000000"/>
                </a:solidFill>
                <a:latin typeface="ＭＳ Ｐゴシック" panose="020B0600070205080204" pitchFamily="50" charset="-128"/>
                <a:ea typeface="ＭＳ Ｐゴシック" panose="020B0600070205080204" pitchFamily="50" charset="-128"/>
              </a:rPr>
              <a:t>詰まってないか</a:t>
            </a:r>
          </a:p>
        </p:txBody>
      </p:sp>
      <p:sp>
        <p:nvSpPr>
          <p:cNvPr id="229393" name="Text Box 17"/>
          <p:cNvSpPr txBox="1">
            <a:spLocks noChangeArrowheads="1"/>
          </p:cNvSpPr>
          <p:nvPr/>
        </p:nvSpPr>
        <p:spPr bwMode="auto">
          <a:xfrm>
            <a:off x="3178175" y="2071688"/>
            <a:ext cx="1108075" cy="682625"/>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80000"/>
              </a:lnSpc>
              <a:spcBef>
                <a:spcPct val="0"/>
              </a:spcBef>
              <a:buFontTx/>
              <a:buNone/>
            </a:pPr>
            <a:r>
              <a:rPr lang="ja-JP" altLang="en-US" sz="2400">
                <a:solidFill>
                  <a:srgbClr val="000000"/>
                </a:solidFill>
              </a:rPr>
              <a:t>上気道</a:t>
            </a:r>
          </a:p>
          <a:p>
            <a:pPr>
              <a:lnSpc>
                <a:spcPct val="80000"/>
              </a:lnSpc>
              <a:spcBef>
                <a:spcPct val="0"/>
              </a:spcBef>
              <a:buFontTx/>
              <a:buNone/>
            </a:pPr>
            <a:r>
              <a:rPr lang="ja-JP" altLang="en-US" sz="2400">
                <a:solidFill>
                  <a:srgbClr val="000000"/>
                </a:solidFill>
              </a:rPr>
              <a:t>　狭窄</a:t>
            </a:r>
          </a:p>
        </p:txBody>
      </p:sp>
      <p:sp>
        <p:nvSpPr>
          <p:cNvPr id="229394" name="Rectangle 19"/>
          <p:cNvSpPr>
            <a:spLocks noChangeArrowheads="1"/>
          </p:cNvSpPr>
          <p:nvPr/>
        </p:nvSpPr>
        <p:spPr bwMode="auto">
          <a:xfrm>
            <a:off x="3276600" y="3030538"/>
            <a:ext cx="1223963" cy="755650"/>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29395" name="Text Box 20"/>
          <p:cNvSpPr txBox="1">
            <a:spLocks noChangeArrowheads="1"/>
          </p:cNvSpPr>
          <p:nvPr/>
        </p:nvSpPr>
        <p:spPr bwMode="auto">
          <a:xfrm>
            <a:off x="6053138" y="2997200"/>
            <a:ext cx="25193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rPr>
              <a:t>ﾘﾗｯｸｽ・精神的</a:t>
            </a:r>
          </a:p>
          <a:p>
            <a:pPr>
              <a:spcBef>
                <a:spcPct val="0"/>
              </a:spcBef>
              <a:buFontTx/>
              <a:buNone/>
            </a:pPr>
            <a:r>
              <a:rPr lang="ja-JP" altLang="en-US" sz="2800">
                <a:solidFill>
                  <a:srgbClr val="000000"/>
                </a:solidFill>
              </a:rPr>
              <a:t>　安静・鎮静</a:t>
            </a:r>
          </a:p>
        </p:txBody>
      </p:sp>
      <p:sp>
        <p:nvSpPr>
          <p:cNvPr id="229396" name="Text Box 21"/>
          <p:cNvSpPr txBox="1">
            <a:spLocks noChangeArrowheads="1"/>
          </p:cNvSpPr>
          <p:nvPr/>
        </p:nvSpPr>
        <p:spPr bwMode="auto">
          <a:xfrm>
            <a:off x="5908675" y="4710113"/>
            <a:ext cx="903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rPr>
              <a:t>酸素</a:t>
            </a:r>
          </a:p>
        </p:txBody>
      </p:sp>
      <p:sp>
        <p:nvSpPr>
          <p:cNvPr id="229397" name="Text Box 22"/>
          <p:cNvSpPr txBox="1">
            <a:spLocks noChangeArrowheads="1"/>
          </p:cNvSpPr>
          <p:nvPr/>
        </p:nvSpPr>
        <p:spPr bwMode="auto">
          <a:xfrm>
            <a:off x="1620838" y="3860800"/>
            <a:ext cx="2093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痰などの貯留</a:t>
            </a:r>
          </a:p>
        </p:txBody>
      </p:sp>
      <p:sp>
        <p:nvSpPr>
          <p:cNvPr id="229398" name="Rectangle 23"/>
          <p:cNvSpPr>
            <a:spLocks noChangeArrowheads="1"/>
          </p:cNvSpPr>
          <p:nvPr/>
        </p:nvSpPr>
        <p:spPr bwMode="auto">
          <a:xfrm>
            <a:off x="1703388" y="3844925"/>
            <a:ext cx="1857375" cy="43338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29399" name="Line 24"/>
          <p:cNvSpPr>
            <a:spLocks noChangeShapeType="1"/>
          </p:cNvSpPr>
          <p:nvPr/>
        </p:nvSpPr>
        <p:spPr bwMode="auto">
          <a:xfrm>
            <a:off x="1619250" y="2571750"/>
            <a:ext cx="288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29400" name="Line 25"/>
          <p:cNvSpPr>
            <a:spLocks noChangeShapeType="1"/>
          </p:cNvSpPr>
          <p:nvPr/>
        </p:nvSpPr>
        <p:spPr bwMode="auto">
          <a:xfrm>
            <a:off x="1619250" y="3143250"/>
            <a:ext cx="288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29401" name="Line 27"/>
          <p:cNvSpPr>
            <a:spLocks noChangeShapeType="1"/>
          </p:cNvSpPr>
          <p:nvPr/>
        </p:nvSpPr>
        <p:spPr bwMode="auto">
          <a:xfrm>
            <a:off x="1331913" y="3282950"/>
            <a:ext cx="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29402" name="Text Box 28"/>
          <p:cNvSpPr txBox="1">
            <a:spLocks noChangeArrowheads="1"/>
          </p:cNvSpPr>
          <p:nvPr/>
        </p:nvSpPr>
        <p:spPr bwMode="auto">
          <a:xfrm>
            <a:off x="6465888" y="2447925"/>
            <a:ext cx="903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rPr>
              <a:t>吸入</a:t>
            </a:r>
          </a:p>
        </p:txBody>
      </p:sp>
      <p:sp>
        <p:nvSpPr>
          <p:cNvPr id="229403" name="Oval 29"/>
          <p:cNvSpPr>
            <a:spLocks noChangeArrowheads="1"/>
          </p:cNvSpPr>
          <p:nvPr/>
        </p:nvSpPr>
        <p:spPr bwMode="auto">
          <a:xfrm>
            <a:off x="5076825" y="534988"/>
            <a:ext cx="4067175" cy="1281112"/>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FontTx/>
              <a:buNone/>
            </a:pPr>
            <a:endParaRPr lang="ja-JP" altLang="ja-JP" sz="1800">
              <a:solidFill>
                <a:srgbClr val="FF0000"/>
              </a:solidFill>
              <a:latin typeface="Arial" panose="020B0604020202020204" pitchFamily="34" charset="0"/>
              <a:ea typeface="ＭＳ Ｐゴシック" panose="020B0600070205080204" pitchFamily="50" charset="-128"/>
            </a:endParaRPr>
          </a:p>
        </p:txBody>
      </p:sp>
      <p:sp>
        <p:nvSpPr>
          <p:cNvPr id="229404" name="Oval 30"/>
          <p:cNvSpPr>
            <a:spLocks noChangeArrowheads="1"/>
          </p:cNvSpPr>
          <p:nvPr/>
        </p:nvSpPr>
        <p:spPr bwMode="auto">
          <a:xfrm>
            <a:off x="5508625" y="1844675"/>
            <a:ext cx="2519363" cy="576263"/>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FontTx/>
              <a:buNone/>
            </a:pPr>
            <a:endParaRPr lang="ja-JP" altLang="ja-JP" sz="1800">
              <a:solidFill>
                <a:srgbClr val="FF0000"/>
              </a:solidFill>
              <a:latin typeface="Arial" panose="020B0604020202020204" pitchFamily="34" charset="0"/>
              <a:ea typeface="ＭＳ Ｐゴシック" panose="020B0600070205080204" pitchFamily="50" charset="-128"/>
            </a:endParaRPr>
          </a:p>
        </p:txBody>
      </p:sp>
      <p:sp>
        <p:nvSpPr>
          <p:cNvPr id="229405" name="Oval 31"/>
          <p:cNvSpPr>
            <a:spLocks noChangeArrowheads="1"/>
          </p:cNvSpPr>
          <p:nvPr/>
        </p:nvSpPr>
        <p:spPr bwMode="auto">
          <a:xfrm>
            <a:off x="6299200" y="2454275"/>
            <a:ext cx="1152525" cy="5048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29406" name="Oval 32"/>
          <p:cNvSpPr>
            <a:spLocks noChangeArrowheads="1"/>
          </p:cNvSpPr>
          <p:nvPr/>
        </p:nvSpPr>
        <p:spPr bwMode="auto">
          <a:xfrm>
            <a:off x="5795963" y="2982913"/>
            <a:ext cx="3024187" cy="9366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29407" name="Oval 33"/>
          <p:cNvSpPr>
            <a:spLocks noChangeArrowheads="1"/>
          </p:cNvSpPr>
          <p:nvPr/>
        </p:nvSpPr>
        <p:spPr bwMode="auto">
          <a:xfrm>
            <a:off x="5795963" y="4090988"/>
            <a:ext cx="1152525" cy="504825"/>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29408" name="Oval 34"/>
          <p:cNvSpPr>
            <a:spLocks noChangeArrowheads="1"/>
          </p:cNvSpPr>
          <p:nvPr/>
        </p:nvSpPr>
        <p:spPr bwMode="auto">
          <a:xfrm>
            <a:off x="5781675" y="4721225"/>
            <a:ext cx="1152525" cy="5048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29409" name="Oval 35"/>
          <p:cNvSpPr>
            <a:spLocks noChangeArrowheads="1"/>
          </p:cNvSpPr>
          <p:nvPr/>
        </p:nvSpPr>
        <p:spPr bwMode="auto">
          <a:xfrm>
            <a:off x="7021513" y="3933825"/>
            <a:ext cx="1871662" cy="5778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29410" name="Line 36"/>
          <p:cNvSpPr>
            <a:spLocks noChangeShapeType="1"/>
          </p:cNvSpPr>
          <p:nvPr/>
        </p:nvSpPr>
        <p:spPr bwMode="auto">
          <a:xfrm>
            <a:off x="3563938" y="4005263"/>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29411" name="AutoShape 37"/>
          <p:cNvSpPr>
            <a:spLocks noChangeArrowheads="1"/>
          </p:cNvSpPr>
          <p:nvPr/>
        </p:nvSpPr>
        <p:spPr bwMode="auto">
          <a:xfrm>
            <a:off x="4427538" y="1196975"/>
            <a:ext cx="719137" cy="660400"/>
          </a:xfrm>
          <a:prstGeom prst="rightArrow">
            <a:avLst>
              <a:gd name="adj1" fmla="val 57519"/>
              <a:gd name="adj2" fmla="val 24945"/>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29412" name="Text Box 38"/>
          <p:cNvSpPr txBox="1">
            <a:spLocks noChangeArrowheads="1"/>
          </p:cNvSpPr>
          <p:nvPr/>
        </p:nvSpPr>
        <p:spPr bwMode="auto">
          <a:xfrm>
            <a:off x="7213600" y="5013325"/>
            <a:ext cx="1620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rPr>
              <a:t>人工呼吸</a:t>
            </a:r>
          </a:p>
        </p:txBody>
      </p:sp>
      <p:sp>
        <p:nvSpPr>
          <p:cNvPr id="229413" name="Oval 39"/>
          <p:cNvSpPr>
            <a:spLocks noChangeArrowheads="1"/>
          </p:cNvSpPr>
          <p:nvPr/>
        </p:nvSpPr>
        <p:spPr bwMode="auto">
          <a:xfrm>
            <a:off x="7092950" y="5011738"/>
            <a:ext cx="1871663" cy="5778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29414" name="Line 40"/>
          <p:cNvSpPr>
            <a:spLocks noChangeShapeType="1"/>
          </p:cNvSpPr>
          <p:nvPr/>
        </p:nvSpPr>
        <p:spPr bwMode="auto">
          <a:xfrm flipV="1">
            <a:off x="4357688" y="2708275"/>
            <a:ext cx="1943100" cy="5064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29415" name="Line 42"/>
          <p:cNvSpPr>
            <a:spLocks noChangeShapeType="1"/>
          </p:cNvSpPr>
          <p:nvPr/>
        </p:nvSpPr>
        <p:spPr bwMode="auto">
          <a:xfrm>
            <a:off x="3563938" y="4076700"/>
            <a:ext cx="2160587"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29416" name="Line 43"/>
          <p:cNvSpPr>
            <a:spLocks noChangeShapeType="1"/>
          </p:cNvSpPr>
          <p:nvPr/>
        </p:nvSpPr>
        <p:spPr bwMode="auto">
          <a:xfrm flipV="1">
            <a:off x="3563938" y="5329238"/>
            <a:ext cx="0" cy="793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29417" name="Line 44"/>
          <p:cNvSpPr>
            <a:spLocks noChangeShapeType="1"/>
          </p:cNvSpPr>
          <p:nvPr/>
        </p:nvSpPr>
        <p:spPr bwMode="auto">
          <a:xfrm>
            <a:off x="3348038" y="5300663"/>
            <a:ext cx="3671887" cy="14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29418" name="Line 45"/>
          <p:cNvSpPr>
            <a:spLocks noChangeShapeType="1"/>
          </p:cNvSpPr>
          <p:nvPr/>
        </p:nvSpPr>
        <p:spPr bwMode="auto">
          <a:xfrm>
            <a:off x="3276600" y="4724400"/>
            <a:ext cx="1150938"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29419" name="Line 46"/>
          <p:cNvSpPr>
            <a:spLocks noChangeShapeType="1"/>
          </p:cNvSpPr>
          <p:nvPr/>
        </p:nvSpPr>
        <p:spPr bwMode="auto">
          <a:xfrm flipV="1">
            <a:off x="3348038" y="4941888"/>
            <a:ext cx="107950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29420" name="AutoShape 47"/>
          <p:cNvSpPr>
            <a:spLocks noChangeArrowheads="1"/>
          </p:cNvSpPr>
          <p:nvPr/>
        </p:nvSpPr>
        <p:spPr bwMode="auto">
          <a:xfrm rot="1009502" flipH="1">
            <a:off x="4638675" y="2041525"/>
            <a:ext cx="382588" cy="2886075"/>
          </a:xfrm>
          <a:prstGeom prst="upArrow">
            <a:avLst>
              <a:gd name="adj1" fmla="val 21519"/>
              <a:gd name="adj2" fmla="val 153421"/>
            </a:avLst>
          </a:prstGeom>
          <a:solidFill>
            <a:schemeClr val="bg1"/>
          </a:solidFill>
          <a:ln w="9525">
            <a:solidFill>
              <a:schemeClr val="tx1"/>
            </a:solidFill>
            <a:miter lim="800000"/>
            <a:headEnd/>
            <a:tailEnd/>
          </a:ln>
        </p:spPr>
        <p:txBody>
          <a:bodyPr vert="eaVert"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29421" name="AutoShape 48"/>
          <p:cNvSpPr>
            <a:spLocks noChangeArrowheads="1"/>
          </p:cNvSpPr>
          <p:nvPr/>
        </p:nvSpPr>
        <p:spPr bwMode="auto">
          <a:xfrm>
            <a:off x="4427538" y="4840288"/>
            <a:ext cx="1223962" cy="215900"/>
          </a:xfrm>
          <a:prstGeom prst="rightArrow">
            <a:avLst>
              <a:gd name="adj1" fmla="val 50000"/>
              <a:gd name="adj2" fmla="val 141728"/>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29422" name="Line 49"/>
          <p:cNvSpPr>
            <a:spLocks noChangeShapeType="1"/>
          </p:cNvSpPr>
          <p:nvPr/>
        </p:nvSpPr>
        <p:spPr bwMode="auto">
          <a:xfrm flipV="1">
            <a:off x="3563938" y="3857625"/>
            <a:ext cx="10795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29423" name="Text Box 50"/>
          <p:cNvSpPr txBox="1">
            <a:spLocks noChangeArrowheads="1"/>
          </p:cNvSpPr>
          <p:nvPr/>
        </p:nvSpPr>
        <p:spPr bwMode="auto">
          <a:xfrm>
            <a:off x="7216775" y="4456113"/>
            <a:ext cx="1620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rPr>
              <a:t>バギング</a:t>
            </a:r>
          </a:p>
        </p:txBody>
      </p:sp>
      <p:sp>
        <p:nvSpPr>
          <p:cNvPr id="229424" name="Oval 51"/>
          <p:cNvSpPr>
            <a:spLocks noChangeArrowheads="1"/>
          </p:cNvSpPr>
          <p:nvPr/>
        </p:nvSpPr>
        <p:spPr bwMode="auto">
          <a:xfrm>
            <a:off x="7021513" y="4437063"/>
            <a:ext cx="1871662" cy="57785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29425" name="Text Box 18"/>
          <p:cNvSpPr txBox="1">
            <a:spLocks noChangeArrowheads="1"/>
          </p:cNvSpPr>
          <p:nvPr/>
        </p:nvSpPr>
        <p:spPr bwMode="auto">
          <a:xfrm>
            <a:off x="3205163" y="3103563"/>
            <a:ext cx="1416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80000"/>
              </a:lnSpc>
              <a:spcBef>
                <a:spcPct val="0"/>
              </a:spcBef>
              <a:buFontTx/>
              <a:buNone/>
            </a:pPr>
            <a:r>
              <a:rPr lang="en-US" altLang="ja-JP" sz="2400">
                <a:solidFill>
                  <a:srgbClr val="000000"/>
                </a:solidFill>
              </a:rPr>
              <a:t> </a:t>
            </a:r>
            <a:r>
              <a:rPr lang="ja-JP" altLang="en-US" sz="2400">
                <a:solidFill>
                  <a:srgbClr val="000000"/>
                </a:solidFill>
              </a:rPr>
              <a:t>  喘息</a:t>
            </a:r>
          </a:p>
          <a:p>
            <a:pPr>
              <a:lnSpc>
                <a:spcPct val="80000"/>
              </a:lnSpc>
              <a:spcBef>
                <a:spcPct val="0"/>
              </a:spcBef>
              <a:buFontTx/>
              <a:buNone/>
            </a:pPr>
            <a:r>
              <a:rPr lang="ja-JP" altLang="en-US" sz="2400">
                <a:solidFill>
                  <a:srgbClr val="000000"/>
                </a:solidFill>
              </a:rPr>
              <a:t>気管軟化</a:t>
            </a:r>
          </a:p>
        </p:txBody>
      </p:sp>
      <p:sp>
        <p:nvSpPr>
          <p:cNvPr id="229426" name="Line 41"/>
          <p:cNvSpPr>
            <a:spLocks noChangeShapeType="1"/>
          </p:cNvSpPr>
          <p:nvPr/>
        </p:nvSpPr>
        <p:spPr bwMode="auto">
          <a:xfrm flipV="1">
            <a:off x="4513263" y="3429000"/>
            <a:ext cx="1223962" cy="714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29427" name="Line 41"/>
          <p:cNvSpPr>
            <a:spLocks noChangeShapeType="1"/>
          </p:cNvSpPr>
          <p:nvPr/>
        </p:nvSpPr>
        <p:spPr bwMode="auto">
          <a:xfrm>
            <a:off x="4286250" y="2571750"/>
            <a:ext cx="1571625" cy="642938"/>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ndParaRPr>
          </a:p>
        </p:txBody>
      </p:sp>
      <p:sp>
        <p:nvSpPr>
          <p:cNvPr id="229428" name="AutoShape 37"/>
          <p:cNvSpPr>
            <a:spLocks noChangeArrowheads="1"/>
          </p:cNvSpPr>
          <p:nvPr/>
        </p:nvSpPr>
        <p:spPr bwMode="auto">
          <a:xfrm>
            <a:off x="4429125" y="1785938"/>
            <a:ext cx="714375" cy="660400"/>
          </a:xfrm>
          <a:prstGeom prst="rightArrow">
            <a:avLst>
              <a:gd name="adj1" fmla="val 39537"/>
              <a:gd name="adj2" fmla="val 49439"/>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a typeface="ＭＳ Ｐゴシック" panose="020B0600070205080204" pitchFamily="50" charset="-128"/>
            </a:endParaRPr>
          </a:p>
        </p:txBody>
      </p:sp>
      <p:sp>
        <p:nvSpPr>
          <p:cNvPr id="229429" name="テキスト ボックス 51"/>
          <p:cNvSpPr txBox="1">
            <a:spLocks noChangeArrowheads="1"/>
          </p:cNvSpPr>
          <p:nvPr/>
        </p:nvSpPr>
        <p:spPr bwMode="auto">
          <a:xfrm>
            <a:off x="5003800" y="28575"/>
            <a:ext cx="3841750"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体を起こすことは要注意</a:t>
            </a:r>
          </a:p>
        </p:txBody>
      </p:sp>
      <p:sp>
        <p:nvSpPr>
          <p:cNvPr id="54" name="テキスト ボックス 1"/>
          <p:cNvSpPr txBox="1">
            <a:spLocks noChangeArrowheads="1"/>
          </p:cNvSpPr>
          <p:nvPr/>
        </p:nvSpPr>
        <p:spPr bwMode="auto">
          <a:xfrm>
            <a:off x="8460432" y="2411596"/>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C56 </a:t>
            </a:r>
            <a:endParaRPr lang="ja-JP" altLang="en-US" dirty="0"/>
          </a:p>
        </p:txBody>
      </p:sp>
    </p:spTree>
    <p:extLst>
      <p:ext uri="{BB962C8B-B14F-4D97-AF65-F5344CB8AC3E}">
        <p14:creationId xmlns:p14="http://schemas.microsoft.com/office/powerpoint/2010/main" val="26521889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669925" y="4500563"/>
            <a:ext cx="14033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ja-JP" altLang="en-US" sz="3200">
                <a:solidFill>
                  <a:srgbClr val="FFFFFF"/>
                </a:solidFill>
              </a:rPr>
              <a:t>側臥位</a:t>
            </a:r>
            <a:endParaRPr lang="ja-JP" altLang="en-US">
              <a:solidFill>
                <a:srgbClr val="000000"/>
              </a:solidFill>
            </a:endParaRPr>
          </a:p>
        </p:txBody>
      </p:sp>
      <p:sp>
        <p:nvSpPr>
          <p:cNvPr id="15363" name="Text Box 5"/>
          <p:cNvSpPr txBox="1">
            <a:spLocks noChangeArrowheads="1"/>
          </p:cNvSpPr>
          <p:nvPr/>
        </p:nvSpPr>
        <p:spPr bwMode="auto">
          <a:xfrm>
            <a:off x="4786313" y="2228850"/>
            <a:ext cx="3416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ja-JP" altLang="en-US" sz="3600">
                <a:solidFill>
                  <a:srgbClr val="000000"/>
                </a:solidFill>
              </a:rPr>
              <a:t>   側臥位にする</a:t>
            </a:r>
            <a:endParaRPr lang="en-US" altLang="ja-JP" sz="3600">
              <a:solidFill>
                <a:srgbClr val="000000"/>
              </a:solidFill>
            </a:endParaRPr>
          </a:p>
          <a:p>
            <a:pPr eaLnBrk="1" hangingPunct="1"/>
            <a:r>
              <a:rPr lang="ja-JP" altLang="en-US" sz="3600">
                <a:solidFill>
                  <a:srgbClr val="000000"/>
                </a:solidFill>
              </a:rPr>
              <a:t>（横向き姿勢）</a:t>
            </a:r>
          </a:p>
        </p:txBody>
      </p:sp>
      <p:sp>
        <p:nvSpPr>
          <p:cNvPr id="15364" name="Text Box 6"/>
          <p:cNvSpPr txBox="1">
            <a:spLocks noChangeArrowheads="1"/>
          </p:cNvSpPr>
          <p:nvPr/>
        </p:nvSpPr>
        <p:spPr bwMode="auto">
          <a:xfrm>
            <a:off x="5857875" y="5572125"/>
            <a:ext cx="26987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ja-JP" altLang="en-US" sz="2800">
                <a:solidFill>
                  <a:srgbClr val="000000"/>
                </a:solidFill>
              </a:rPr>
              <a:t>タオルで適切な</a:t>
            </a:r>
            <a:endParaRPr lang="en-US" altLang="ja-JP" sz="2800">
              <a:solidFill>
                <a:srgbClr val="000000"/>
              </a:solidFill>
            </a:endParaRPr>
          </a:p>
          <a:p>
            <a:pPr eaLnBrk="1" hangingPunct="1"/>
            <a:r>
              <a:rPr lang="ja-JP" altLang="en-US" sz="2800">
                <a:solidFill>
                  <a:srgbClr val="000000"/>
                </a:solidFill>
              </a:rPr>
              <a:t>高さの枕をする</a:t>
            </a:r>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l="2753" t="3677" r="15288" b="5833"/>
          <a:stretch>
            <a:fillRect/>
          </a:stretch>
        </p:blipFill>
        <p:spPr bwMode="auto">
          <a:xfrm>
            <a:off x="714375" y="4000500"/>
            <a:ext cx="41656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円/楕円 9"/>
          <p:cNvSpPr/>
          <p:nvPr/>
        </p:nvSpPr>
        <p:spPr>
          <a:xfrm rot="20985644">
            <a:off x="3287713" y="4960938"/>
            <a:ext cx="428625" cy="857250"/>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cxnSp>
        <p:nvCxnSpPr>
          <p:cNvPr id="12" name="直線矢印コネクタ 11"/>
          <p:cNvCxnSpPr>
            <a:stCxn id="15364" idx="1"/>
          </p:cNvCxnSpPr>
          <p:nvPr/>
        </p:nvCxnSpPr>
        <p:spPr>
          <a:xfrm rot="10800000" flipV="1">
            <a:off x="3857625" y="6049963"/>
            <a:ext cx="2000250" cy="22225"/>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5368" name="テキスト ボックス 12"/>
          <p:cNvSpPr txBox="1">
            <a:spLocks noChangeArrowheads="1"/>
          </p:cNvSpPr>
          <p:nvPr/>
        </p:nvSpPr>
        <p:spPr bwMode="auto">
          <a:xfrm>
            <a:off x="620713" y="298450"/>
            <a:ext cx="249396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ja-JP" altLang="en-US" sz="3600">
                <a:solidFill>
                  <a:srgbClr val="000000"/>
                </a:solidFill>
              </a:rPr>
              <a:t>呼吸が悪い</a:t>
            </a:r>
          </a:p>
        </p:txBody>
      </p:sp>
      <p:sp>
        <p:nvSpPr>
          <p:cNvPr id="15369" name="Text Box 12"/>
          <p:cNvSpPr txBox="1">
            <a:spLocks noChangeArrowheads="1"/>
          </p:cNvSpPr>
          <p:nvPr/>
        </p:nvSpPr>
        <p:spPr bwMode="auto">
          <a:xfrm>
            <a:off x="4929188" y="571500"/>
            <a:ext cx="34163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lnSpc>
                <a:spcPct val="90000"/>
              </a:lnSpc>
            </a:pPr>
            <a:r>
              <a:rPr lang="ja-JP" altLang="en-US" sz="3600">
                <a:solidFill>
                  <a:srgbClr val="000000"/>
                </a:solidFill>
              </a:rPr>
              <a:t>下顎を前に出し</a:t>
            </a:r>
          </a:p>
          <a:p>
            <a:pPr eaLnBrk="1" hangingPunct="1">
              <a:lnSpc>
                <a:spcPct val="90000"/>
              </a:lnSpc>
            </a:pPr>
            <a:r>
              <a:rPr lang="ja-JP" altLang="en-US" sz="3600">
                <a:solidFill>
                  <a:srgbClr val="000000"/>
                </a:solidFill>
              </a:rPr>
              <a:t>のどを拡げる</a:t>
            </a:r>
          </a:p>
        </p:txBody>
      </p:sp>
      <p:sp>
        <p:nvSpPr>
          <p:cNvPr id="15370" name="テキスト ボックス 14"/>
          <p:cNvSpPr txBox="1">
            <a:spLocks noChangeArrowheads="1"/>
          </p:cNvSpPr>
          <p:nvPr/>
        </p:nvSpPr>
        <p:spPr bwMode="auto">
          <a:xfrm>
            <a:off x="642938" y="1214438"/>
            <a:ext cx="203200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ja-JP" altLang="en-US" sz="3600">
                <a:solidFill>
                  <a:srgbClr val="000000"/>
                </a:solidFill>
              </a:rPr>
              <a:t>けいれん</a:t>
            </a:r>
          </a:p>
        </p:txBody>
      </p:sp>
      <p:sp>
        <p:nvSpPr>
          <p:cNvPr id="15371" name="テキスト ボックス 15"/>
          <p:cNvSpPr txBox="1">
            <a:spLocks noChangeArrowheads="1"/>
          </p:cNvSpPr>
          <p:nvPr/>
        </p:nvSpPr>
        <p:spPr bwMode="auto">
          <a:xfrm>
            <a:off x="714375" y="2084388"/>
            <a:ext cx="11080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ja-JP" altLang="en-US" sz="3600">
                <a:solidFill>
                  <a:srgbClr val="000000"/>
                </a:solidFill>
              </a:rPr>
              <a:t>嘔吐</a:t>
            </a:r>
          </a:p>
        </p:txBody>
      </p:sp>
      <p:sp>
        <p:nvSpPr>
          <p:cNvPr id="20" name="円/楕円 19"/>
          <p:cNvSpPr/>
          <p:nvPr/>
        </p:nvSpPr>
        <p:spPr>
          <a:xfrm>
            <a:off x="4214813" y="285750"/>
            <a:ext cx="4714875" cy="1643063"/>
          </a:xfrm>
          <a:prstGeom prst="ellipse">
            <a:avLst/>
          </a:prstGeom>
          <a:solidFill>
            <a:schemeClr val="accent1">
              <a:lumMod val="40000"/>
              <a:lumOff val="60000"/>
              <a:alpha val="41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21" name="円/楕円 20"/>
          <p:cNvSpPr/>
          <p:nvPr/>
        </p:nvSpPr>
        <p:spPr>
          <a:xfrm>
            <a:off x="4286250" y="2000250"/>
            <a:ext cx="4714875" cy="1643063"/>
          </a:xfrm>
          <a:prstGeom prst="ellipse">
            <a:avLst/>
          </a:prstGeom>
          <a:solidFill>
            <a:schemeClr val="accent1">
              <a:lumMod val="40000"/>
              <a:lumOff val="60000"/>
              <a:alpha val="41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15375" name="テキスト ボックス 23"/>
          <p:cNvSpPr txBox="1">
            <a:spLocks noChangeArrowheads="1"/>
          </p:cNvSpPr>
          <p:nvPr/>
        </p:nvSpPr>
        <p:spPr bwMode="auto">
          <a:xfrm>
            <a:off x="4932363" y="4752975"/>
            <a:ext cx="141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panose="02020603050405020304" pitchFamily="18" charset="0"/>
                <a:ea typeface="Osaka" charset="-128"/>
              </a:defRPr>
            </a:lvl1pPr>
            <a:lvl2pPr marL="742950" indent="-285750" eaLnBrk="0" hangingPunct="0">
              <a:defRPr kumimoji="1" sz="2400">
                <a:solidFill>
                  <a:schemeClr val="tx1"/>
                </a:solidFill>
                <a:latin typeface="Times" panose="02020603050405020304" pitchFamily="18" charset="0"/>
                <a:ea typeface="Osaka" charset="-128"/>
              </a:defRPr>
            </a:lvl2pPr>
            <a:lvl3pPr marL="1143000" indent="-228600" eaLnBrk="0" hangingPunct="0">
              <a:defRPr kumimoji="1" sz="2400">
                <a:solidFill>
                  <a:schemeClr val="tx1"/>
                </a:solidFill>
                <a:latin typeface="Times" panose="02020603050405020304" pitchFamily="18" charset="0"/>
                <a:ea typeface="Osaka" charset="-128"/>
              </a:defRPr>
            </a:lvl3pPr>
            <a:lvl4pPr marL="1600200" indent="-228600" eaLnBrk="0" hangingPunct="0">
              <a:defRPr kumimoji="1" sz="2400">
                <a:solidFill>
                  <a:schemeClr val="tx1"/>
                </a:solidFill>
                <a:latin typeface="Times" panose="02020603050405020304" pitchFamily="18" charset="0"/>
                <a:ea typeface="Osaka" charset="-128"/>
              </a:defRPr>
            </a:lvl4pPr>
            <a:lvl5pPr marL="2057400" indent="-228600" eaLnBrk="0" hangingPunct="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eaLnBrk="1" hangingPunct="1"/>
            <a:r>
              <a:rPr lang="ja-JP" altLang="en-US" sz="3200">
                <a:solidFill>
                  <a:srgbClr val="000000"/>
                </a:solidFill>
              </a:rPr>
              <a:t>側臥位</a:t>
            </a:r>
          </a:p>
        </p:txBody>
      </p:sp>
      <p:sp>
        <p:nvSpPr>
          <p:cNvPr id="25" name="右矢印 24"/>
          <p:cNvSpPr/>
          <p:nvPr/>
        </p:nvSpPr>
        <p:spPr>
          <a:xfrm>
            <a:off x="3143250" y="1857375"/>
            <a:ext cx="1000125" cy="500063"/>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16"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C57</a:t>
            </a:r>
            <a:endParaRPr lang="ja-JP" altLang="en-US" dirty="0"/>
          </a:p>
        </p:txBody>
      </p:sp>
    </p:spTree>
    <p:extLst>
      <p:ext uri="{BB962C8B-B14F-4D97-AF65-F5344CB8AC3E}">
        <p14:creationId xmlns:p14="http://schemas.microsoft.com/office/powerpoint/2010/main" val="16481495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テキスト ボックス 3"/>
          <p:cNvSpPr txBox="1">
            <a:spLocks noChangeArrowheads="1"/>
          </p:cNvSpPr>
          <p:nvPr/>
        </p:nvSpPr>
        <p:spPr bwMode="auto">
          <a:xfrm>
            <a:off x="384175" y="188913"/>
            <a:ext cx="6097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a:solidFill>
                  <a:srgbClr val="000000"/>
                </a:solidFill>
                <a:ea typeface="ＭＳ Ｐゴシック" panose="020B0600070205080204" pitchFamily="50" charset="-128"/>
              </a:rPr>
              <a:t>呼吸状態悪化時の姿勢の取り方　</a:t>
            </a:r>
            <a:endParaRPr lang="en-US" altLang="ja-JP">
              <a:solidFill>
                <a:srgbClr val="000000"/>
              </a:solidFill>
              <a:ea typeface="ＭＳ Ｐゴシック" panose="020B0600070205080204" pitchFamily="50" charset="-128"/>
            </a:endParaRPr>
          </a:p>
        </p:txBody>
      </p:sp>
      <p:sp>
        <p:nvSpPr>
          <p:cNvPr id="230403" name="テキスト ボックス 4"/>
          <p:cNvSpPr txBox="1">
            <a:spLocks noChangeArrowheads="1"/>
          </p:cNvSpPr>
          <p:nvPr/>
        </p:nvSpPr>
        <p:spPr bwMode="auto">
          <a:xfrm>
            <a:off x="304800" y="889000"/>
            <a:ext cx="7926388" cy="52387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上体を起こした姿勢、抱っこの姿勢の方が良い場合</a:t>
            </a:r>
            <a:endParaRPr lang="en-US" altLang="ja-JP" sz="2800">
              <a:solidFill>
                <a:srgbClr val="000000"/>
              </a:solidFill>
              <a:ea typeface="ＭＳ Ｐゴシック" panose="020B0600070205080204" pitchFamily="50" charset="-128"/>
            </a:endParaRPr>
          </a:p>
        </p:txBody>
      </p:sp>
      <p:sp>
        <p:nvSpPr>
          <p:cNvPr id="230404" name="テキスト ボックス 5"/>
          <p:cNvSpPr txBox="1">
            <a:spLocks noChangeArrowheads="1"/>
          </p:cNvSpPr>
          <p:nvPr/>
        </p:nvSpPr>
        <p:spPr bwMode="auto">
          <a:xfrm>
            <a:off x="104775" y="1557338"/>
            <a:ext cx="2878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・気管支喘息発作</a:t>
            </a:r>
            <a:endParaRPr lang="en-US" altLang="ja-JP" sz="2800">
              <a:solidFill>
                <a:srgbClr val="000000"/>
              </a:solidFill>
              <a:ea typeface="ＭＳ Ｐゴシック" panose="020B0600070205080204" pitchFamily="50" charset="-128"/>
            </a:endParaRPr>
          </a:p>
        </p:txBody>
      </p:sp>
      <p:sp>
        <p:nvSpPr>
          <p:cNvPr id="230405" name="テキスト ボックス 7"/>
          <p:cNvSpPr txBox="1">
            <a:spLocks noChangeArrowheads="1"/>
          </p:cNvSpPr>
          <p:nvPr/>
        </p:nvSpPr>
        <p:spPr bwMode="auto">
          <a:xfrm>
            <a:off x="90488" y="2079625"/>
            <a:ext cx="8364537"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ts val="600"/>
              </a:spcBef>
              <a:buFontTx/>
              <a:buNone/>
            </a:pPr>
            <a:r>
              <a:rPr lang="ja-JP" altLang="en-US" sz="2800">
                <a:solidFill>
                  <a:srgbClr val="000000"/>
                </a:solidFill>
                <a:ea typeface="ＭＳ Ｐゴシック" panose="020B0600070205080204" pitchFamily="50" charset="-128"/>
              </a:rPr>
              <a:t>・喉頭部狭窄、喉頭軟化症</a:t>
            </a:r>
            <a:endParaRPr lang="en-US" altLang="ja-JP" sz="2800">
              <a:solidFill>
                <a:srgbClr val="000000"/>
              </a:solidFill>
              <a:ea typeface="ＭＳ Ｐゴシック" panose="020B0600070205080204" pitchFamily="50" charset="-128"/>
            </a:endParaRPr>
          </a:p>
          <a:p>
            <a:pPr>
              <a:spcBef>
                <a:spcPts val="600"/>
              </a:spcBef>
              <a:buFontTx/>
              <a:buNone/>
            </a:pPr>
            <a:r>
              <a:rPr lang="ja-JP" altLang="en-US" sz="2800">
                <a:solidFill>
                  <a:srgbClr val="000000"/>
                </a:solidFill>
                <a:ea typeface="ＭＳ Ｐゴシック" panose="020B0600070205080204" pitchFamily="50" charset="-128"/>
              </a:rPr>
              <a:t>・舌根沈下への対応が、抱っこの方がしやすい場合</a:t>
            </a:r>
            <a:endParaRPr lang="en-US" altLang="ja-JP" sz="2800">
              <a:solidFill>
                <a:srgbClr val="000000"/>
              </a:solidFill>
              <a:ea typeface="ＭＳ Ｐゴシック" panose="020B0600070205080204" pitchFamily="50" charset="-128"/>
            </a:endParaRPr>
          </a:p>
          <a:p>
            <a:pPr>
              <a:spcBef>
                <a:spcPts val="600"/>
              </a:spcBef>
              <a:buFontTx/>
              <a:buNone/>
            </a:pPr>
            <a:r>
              <a:rPr lang="ja-JP" altLang="en-US" sz="2800">
                <a:solidFill>
                  <a:srgbClr val="000000"/>
                </a:solidFill>
                <a:ea typeface="ＭＳ Ｐゴシック" panose="020B0600070205080204" pitchFamily="50" charset="-128"/>
              </a:rPr>
              <a:t>・緊張、反り返りによる呼吸の悪化</a:t>
            </a:r>
            <a:endParaRPr lang="en-US" altLang="ja-JP" sz="2800">
              <a:solidFill>
                <a:srgbClr val="000000"/>
              </a:solidFill>
              <a:ea typeface="ＭＳ Ｐゴシック" panose="020B0600070205080204" pitchFamily="50" charset="-128"/>
            </a:endParaRPr>
          </a:p>
          <a:p>
            <a:pPr>
              <a:spcBef>
                <a:spcPts val="600"/>
              </a:spcBef>
              <a:buFontTx/>
              <a:buNone/>
            </a:pPr>
            <a:r>
              <a:rPr lang="ja-JP" altLang="en-US" sz="2800">
                <a:solidFill>
                  <a:srgbClr val="000000"/>
                </a:solidFill>
                <a:ea typeface="ＭＳ Ｐゴシック" panose="020B0600070205080204" pitchFamily="50" charset="-128"/>
              </a:rPr>
              <a:t>（舌根後退、喉頭部狭窄、気管狭窄、気管軟化も含め）</a:t>
            </a:r>
            <a:endParaRPr lang="en-US" altLang="ja-JP" sz="2800">
              <a:solidFill>
                <a:srgbClr val="000000"/>
              </a:solidFill>
              <a:ea typeface="ＭＳ Ｐゴシック" panose="020B0600070205080204" pitchFamily="50" charset="-128"/>
            </a:endParaRPr>
          </a:p>
          <a:p>
            <a:pPr>
              <a:spcBef>
                <a:spcPts val="600"/>
              </a:spcBef>
              <a:buFontTx/>
              <a:buNone/>
            </a:pPr>
            <a:r>
              <a:rPr lang="ja-JP" altLang="en-US" sz="2800">
                <a:solidFill>
                  <a:srgbClr val="000000"/>
                </a:solidFill>
                <a:ea typeface="ＭＳ Ｐゴシック" panose="020B0600070205080204" pitchFamily="50" charset="-128"/>
              </a:rPr>
              <a:t>・抱っこの方が換気介助、呼気介助をしやすい場合</a:t>
            </a:r>
          </a:p>
        </p:txBody>
      </p:sp>
      <p:sp>
        <p:nvSpPr>
          <p:cNvPr id="230406" name="テキスト ボックス 8"/>
          <p:cNvSpPr txBox="1">
            <a:spLocks noChangeArrowheads="1"/>
          </p:cNvSpPr>
          <p:nvPr/>
        </p:nvSpPr>
        <p:spPr bwMode="auto">
          <a:xfrm>
            <a:off x="304800" y="4724400"/>
            <a:ext cx="5878513" cy="52387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上体を起こした姿勢を避けるべき場合</a:t>
            </a:r>
            <a:endParaRPr lang="en-US" altLang="ja-JP" sz="2800">
              <a:solidFill>
                <a:srgbClr val="000000"/>
              </a:solidFill>
              <a:ea typeface="ＭＳ Ｐゴシック" panose="020B0600070205080204" pitchFamily="50" charset="-128"/>
            </a:endParaRPr>
          </a:p>
        </p:txBody>
      </p:sp>
      <p:sp>
        <p:nvSpPr>
          <p:cNvPr id="230407" name="テキスト ボックス 9"/>
          <p:cNvSpPr txBox="1">
            <a:spLocks noChangeArrowheads="1"/>
          </p:cNvSpPr>
          <p:nvPr/>
        </p:nvSpPr>
        <p:spPr bwMode="auto">
          <a:xfrm>
            <a:off x="179388" y="5373688"/>
            <a:ext cx="524510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Ｐゴシック" panose="020B0600070205080204" pitchFamily="50" charset="-128"/>
              </a:rPr>
              <a:t>・唾液の気管内誤嚥があるケース</a:t>
            </a:r>
            <a:endParaRPr lang="en-US" altLang="ja-JP" sz="2800">
              <a:solidFill>
                <a:srgbClr val="000000"/>
              </a:solidFill>
              <a:ea typeface="ＭＳ Ｐゴシック" panose="020B0600070205080204" pitchFamily="50" charset="-128"/>
            </a:endParaRPr>
          </a:p>
          <a:p>
            <a:pPr>
              <a:spcBef>
                <a:spcPts val="600"/>
              </a:spcBef>
              <a:buFontTx/>
              <a:buNone/>
            </a:pPr>
            <a:r>
              <a:rPr lang="ja-JP" altLang="en-US" sz="2800">
                <a:solidFill>
                  <a:srgbClr val="000000"/>
                </a:solidFill>
                <a:ea typeface="ＭＳ Ｐゴシック" panose="020B0600070205080204" pitchFamily="50" charset="-128"/>
              </a:rPr>
              <a:t>・心循環系の状態が悪いケース</a:t>
            </a:r>
          </a:p>
        </p:txBody>
      </p:sp>
      <p:sp>
        <p:nvSpPr>
          <p:cNvPr id="8" name="テキスト ボックス 1"/>
          <p:cNvSpPr txBox="1">
            <a:spLocks noChangeArrowheads="1"/>
          </p:cNvSpPr>
          <p:nvPr/>
        </p:nvSpPr>
        <p:spPr bwMode="auto">
          <a:xfrm>
            <a:off x="8244408" y="5877272"/>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C58</a:t>
            </a:r>
            <a:endParaRPr lang="ja-JP" altLang="en-US" dirty="0"/>
          </a:p>
        </p:txBody>
      </p:sp>
    </p:spTree>
    <p:extLst>
      <p:ext uri="{BB962C8B-B14F-4D97-AF65-F5344CB8AC3E}">
        <p14:creationId xmlns:p14="http://schemas.microsoft.com/office/powerpoint/2010/main" val="31766694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タイトル 1"/>
          <p:cNvSpPr>
            <a:spLocks noGrp="1"/>
          </p:cNvSpPr>
          <p:nvPr>
            <p:ph type="title"/>
          </p:nvPr>
        </p:nvSpPr>
        <p:spPr>
          <a:xfrm>
            <a:off x="457200" y="-26988"/>
            <a:ext cx="8229600" cy="1143001"/>
          </a:xfrm>
        </p:spPr>
        <p:txBody>
          <a:bodyPr/>
          <a:lstStyle/>
          <a:p>
            <a:pPr eaLnBrk="1" hangingPunct="1"/>
            <a:r>
              <a:rPr lang="ja-JP" altLang="en-US" smtClean="0"/>
              <a:t>座位での介助</a:t>
            </a:r>
          </a:p>
        </p:txBody>
      </p:sp>
      <p:pic>
        <p:nvPicPr>
          <p:cNvPr id="21507" name="Picture 2" descr="H:\DCIM\109NIKON\DSCN1864.JPG"/>
          <p:cNvPicPr>
            <a:picLocks noChangeAspect="1" noChangeArrowheads="1"/>
          </p:cNvPicPr>
          <p:nvPr/>
        </p:nvPicPr>
        <p:blipFill>
          <a:blip r:embed="rId2"/>
          <a:srcRect/>
          <a:stretch>
            <a:fillRect/>
          </a:stretch>
        </p:blipFill>
        <p:spPr bwMode="auto">
          <a:xfrm>
            <a:off x="4572000" y="1039813"/>
            <a:ext cx="3186113" cy="4248150"/>
          </a:xfrm>
          <a:prstGeom prst="rect">
            <a:avLst/>
          </a:prstGeom>
          <a:noFill/>
          <a:ln w="6350">
            <a:solidFill>
              <a:schemeClr val="bg1">
                <a:lumMod val="75000"/>
              </a:schemeClr>
            </a:solidFill>
            <a:miter lim="800000"/>
            <a:headEnd/>
            <a:tailEnd/>
          </a:ln>
        </p:spPr>
      </p:pic>
      <p:pic>
        <p:nvPicPr>
          <p:cNvPr id="21508" name="Picture 3" descr="H:\DCIM\109NIKON\DSCN1867.JPG"/>
          <p:cNvPicPr>
            <a:picLocks noChangeAspect="1" noChangeArrowheads="1"/>
          </p:cNvPicPr>
          <p:nvPr/>
        </p:nvPicPr>
        <p:blipFill>
          <a:blip r:embed="rId3"/>
          <a:srcRect/>
          <a:stretch>
            <a:fillRect/>
          </a:stretch>
        </p:blipFill>
        <p:spPr bwMode="auto">
          <a:xfrm>
            <a:off x="1403350" y="1039813"/>
            <a:ext cx="3168650" cy="4248150"/>
          </a:xfrm>
          <a:prstGeom prst="rect">
            <a:avLst/>
          </a:prstGeom>
          <a:noFill/>
          <a:ln w="6350">
            <a:solidFill>
              <a:schemeClr val="bg1">
                <a:lumMod val="75000"/>
              </a:schemeClr>
            </a:solidFill>
            <a:miter lim="800000"/>
            <a:headEnd/>
            <a:tailEnd/>
          </a:ln>
        </p:spPr>
      </p:pic>
      <p:sp>
        <p:nvSpPr>
          <p:cNvPr id="233477" name="テキスト ボックス 5"/>
          <p:cNvSpPr txBox="1">
            <a:spLocks noChangeArrowheads="1"/>
          </p:cNvSpPr>
          <p:nvPr/>
        </p:nvSpPr>
        <p:spPr bwMode="auto">
          <a:xfrm>
            <a:off x="1403350" y="5301208"/>
            <a:ext cx="63357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dirty="0">
                <a:solidFill>
                  <a:srgbClr val="000000"/>
                </a:solidFill>
                <a:ea typeface="ＭＳ Ｐゴシック" panose="020B0600070205080204" pitchFamily="50" charset="-128"/>
              </a:rPr>
              <a:t>腰背部と胸背部を十分支えての呼吸介助。</a:t>
            </a:r>
            <a:endParaRPr lang="en-US" altLang="ja-JP" sz="2400" dirty="0">
              <a:solidFill>
                <a:srgbClr val="000000"/>
              </a:solidFill>
              <a:ea typeface="ＭＳ Ｐゴシック" panose="020B0600070205080204" pitchFamily="50" charset="-128"/>
            </a:endParaRPr>
          </a:p>
          <a:p>
            <a:pPr>
              <a:spcBef>
                <a:spcPct val="0"/>
              </a:spcBef>
              <a:buFontTx/>
              <a:buNone/>
            </a:pPr>
            <a:r>
              <a:rPr lang="ja-JP" altLang="en-US" sz="2400" dirty="0">
                <a:solidFill>
                  <a:srgbClr val="000000"/>
                </a:solidFill>
                <a:ea typeface="ＭＳ Ｐゴシック" panose="020B0600070205080204" pitchFamily="50" charset="-128"/>
              </a:rPr>
              <a:t>吸息では体幹を伸ばし、呼息では体幹を丸めるようにしながら呼吸を介助している。</a:t>
            </a:r>
          </a:p>
        </p:txBody>
      </p:sp>
      <p:sp>
        <p:nvSpPr>
          <p:cNvPr id="7" name="円/楕円 6"/>
          <p:cNvSpPr/>
          <p:nvPr/>
        </p:nvSpPr>
        <p:spPr>
          <a:xfrm rot="20299789">
            <a:off x="2614613" y="2022475"/>
            <a:ext cx="720725" cy="2159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8" name="円/楕円 7"/>
          <p:cNvSpPr/>
          <p:nvPr/>
        </p:nvSpPr>
        <p:spPr>
          <a:xfrm rot="20608584">
            <a:off x="6176963" y="2174875"/>
            <a:ext cx="581025" cy="228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rgbClr val="FFFFFF"/>
              </a:solidFill>
            </a:endParaRPr>
          </a:p>
        </p:txBody>
      </p:sp>
      <p:sp>
        <p:nvSpPr>
          <p:cNvPr id="9" name="テキスト ボックス 8"/>
          <p:cNvSpPr txBox="1"/>
          <p:nvPr/>
        </p:nvSpPr>
        <p:spPr>
          <a:xfrm>
            <a:off x="4211638" y="6453188"/>
            <a:ext cx="4838700" cy="400050"/>
          </a:xfrm>
          <a:prstGeom prst="rect">
            <a:avLst/>
          </a:prstGeom>
          <a:noFill/>
        </p:spPr>
        <p:txBody>
          <a:bodyPr wrap="none">
            <a:spAutoFit/>
          </a:bodyPr>
          <a:lstStyle/>
          <a:p>
            <a:pPr>
              <a:defRPr/>
            </a:pPr>
            <a:r>
              <a:rPr lang="ja-JP" altLang="en-US" sz="2000" i="1" dirty="0">
                <a:solidFill>
                  <a:srgbClr val="3333CC">
                    <a:lumMod val="75000"/>
                  </a:srgbClr>
                </a:solidFill>
                <a:latin typeface="Times" charset="0"/>
              </a:rPr>
              <a:t>（花井丈夫　新版 医療的ケア研修テキスト）</a:t>
            </a:r>
          </a:p>
        </p:txBody>
      </p:sp>
      <p:sp>
        <p:nvSpPr>
          <p:cNvPr id="10" name="テキスト ボックス 1"/>
          <p:cNvSpPr txBox="1">
            <a:spLocks noChangeArrowheads="1"/>
          </p:cNvSpPr>
          <p:nvPr/>
        </p:nvSpPr>
        <p:spPr bwMode="auto">
          <a:xfrm>
            <a:off x="8474242" y="5685910"/>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C59</a:t>
            </a:r>
            <a:endParaRPr lang="ja-JP" altLang="en-US" dirty="0"/>
          </a:p>
        </p:txBody>
      </p:sp>
    </p:spTree>
    <p:extLst>
      <p:ext uri="{BB962C8B-B14F-4D97-AF65-F5344CB8AC3E}">
        <p14:creationId xmlns:p14="http://schemas.microsoft.com/office/powerpoint/2010/main" val="38945922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66506" y="188640"/>
            <a:ext cx="9014006" cy="3724096"/>
          </a:xfrm>
          <a:prstGeom prst="rect">
            <a:avLst/>
          </a:prstGeom>
          <a:noFill/>
        </p:spPr>
        <p:txBody>
          <a:bodyPr wrap="none" rtlCol="0">
            <a:spAutoFit/>
          </a:bodyPr>
          <a:lstStyle/>
          <a:p>
            <a:pPr eaLnBrk="0" hangingPunct="0"/>
            <a:r>
              <a:rPr lang="ja-JP" altLang="ja-JP" sz="2400" dirty="0">
                <a:solidFill>
                  <a:srgbClr val="000000"/>
                </a:solidFill>
                <a:latin typeface="Times" panose="02020603050405020304" pitchFamily="18" charset="0"/>
              </a:rPr>
              <a:t>呼吸障害が重くなると、血液中の酸素が</a:t>
            </a:r>
            <a:r>
              <a:rPr lang="ja-JP" altLang="ja-JP" sz="2400" dirty="0" smtClean="0">
                <a:solidFill>
                  <a:srgbClr val="000000"/>
                </a:solidFill>
                <a:latin typeface="Times" panose="02020603050405020304" pitchFamily="18" charset="0"/>
              </a:rPr>
              <a:t>不足し</a:t>
            </a:r>
            <a:r>
              <a:rPr lang="ja-JP" altLang="ja-JP" sz="2400" dirty="0">
                <a:solidFill>
                  <a:srgbClr val="FF0000"/>
                </a:solidFill>
                <a:latin typeface="Times" panose="02020603050405020304" pitchFamily="18" charset="0"/>
              </a:rPr>
              <a:t>（低酸素症）</a:t>
            </a:r>
            <a:r>
              <a:rPr lang="ja-JP" altLang="ja-JP" sz="2400" dirty="0">
                <a:solidFill>
                  <a:srgbClr val="000000"/>
                </a:solidFill>
                <a:latin typeface="Times" panose="02020603050405020304" pitchFamily="18" charset="0"/>
              </a:rPr>
              <a:t>、また</a:t>
            </a:r>
            <a:r>
              <a:rPr lang="ja-JP" altLang="ja-JP" sz="2400" dirty="0" smtClean="0">
                <a:solidFill>
                  <a:srgbClr val="000000"/>
                </a:solidFill>
                <a:latin typeface="Times" panose="02020603050405020304" pitchFamily="18" charset="0"/>
              </a:rPr>
              <a:t>、</a:t>
            </a:r>
            <a:endParaRPr lang="en-US" altLang="ja-JP" sz="2400" dirty="0" smtClean="0">
              <a:solidFill>
                <a:srgbClr val="000000"/>
              </a:solidFill>
              <a:latin typeface="Times" panose="02020603050405020304" pitchFamily="18" charset="0"/>
            </a:endParaRPr>
          </a:p>
          <a:p>
            <a:pPr eaLnBrk="0" hangingPunct="0"/>
            <a:r>
              <a:rPr lang="ja-JP" altLang="ja-JP" sz="2400" dirty="0" smtClean="0">
                <a:solidFill>
                  <a:srgbClr val="000000"/>
                </a:solidFill>
                <a:latin typeface="Times" panose="02020603050405020304" pitchFamily="18" charset="0"/>
              </a:rPr>
              <a:t>炭酸</a:t>
            </a:r>
            <a:r>
              <a:rPr lang="ja-JP" altLang="ja-JP" sz="2400" dirty="0">
                <a:solidFill>
                  <a:srgbClr val="000000"/>
                </a:solidFill>
                <a:latin typeface="Times" panose="02020603050405020304" pitchFamily="18" charset="0"/>
              </a:rPr>
              <a:t>ガス（二酸化炭素</a:t>
            </a:r>
            <a:r>
              <a:rPr lang="ja-JP" altLang="ja-JP" sz="2400" dirty="0" smtClean="0">
                <a:solidFill>
                  <a:srgbClr val="000000"/>
                </a:solidFill>
                <a:latin typeface="Times" panose="02020603050405020304" pitchFamily="18" charset="0"/>
              </a:rPr>
              <a:t>）が</a:t>
            </a:r>
            <a:r>
              <a:rPr lang="ja-JP" altLang="ja-JP" sz="2400" dirty="0">
                <a:solidFill>
                  <a:srgbClr val="000000"/>
                </a:solidFill>
                <a:latin typeface="Times" panose="02020603050405020304" pitchFamily="18" charset="0"/>
              </a:rPr>
              <a:t>増加してくる</a:t>
            </a:r>
            <a:r>
              <a:rPr lang="ja-JP" altLang="ja-JP" sz="2400" dirty="0">
                <a:solidFill>
                  <a:srgbClr val="FF0000"/>
                </a:solidFill>
                <a:latin typeface="Times" panose="02020603050405020304" pitchFamily="18" charset="0"/>
              </a:rPr>
              <a:t>（高炭酸ガス血症）</a:t>
            </a:r>
            <a:r>
              <a:rPr lang="ja-JP" altLang="ja-JP" sz="2400" dirty="0" smtClean="0">
                <a:solidFill>
                  <a:srgbClr val="000000"/>
                </a:solidFill>
                <a:latin typeface="Times" panose="02020603050405020304" pitchFamily="18" charset="0"/>
              </a:rPr>
              <a:t>。</a:t>
            </a:r>
            <a:endParaRPr lang="en-US" altLang="ja-JP" sz="2400" dirty="0" smtClean="0">
              <a:solidFill>
                <a:srgbClr val="000000"/>
              </a:solidFill>
              <a:latin typeface="Times" panose="02020603050405020304" pitchFamily="18" charset="0"/>
            </a:endParaRPr>
          </a:p>
          <a:p>
            <a:pPr eaLnBrk="0" hangingPunct="0">
              <a:spcBef>
                <a:spcPts val="1200"/>
              </a:spcBef>
            </a:pPr>
            <a:r>
              <a:rPr lang="ja-JP" altLang="ja-JP" sz="2400" dirty="0" smtClean="0">
                <a:solidFill>
                  <a:srgbClr val="FF0000"/>
                </a:solidFill>
                <a:latin typeface="Times" panose="02020603050405020304" pitchFamily="18" charset="0"/>
              </a:rPr>
              <a:t>脳性麻痺</a:t>
            </a:r>
            <a:r>
              <a:rPr lang="ja-JP" altLang="ja-JP" sz="2400" dirty="0" smtClean="0">
                <a:solidFill>
                  <a:srgbClr val="000000"/>
                </a:solidFill>
                <a:latin typeface="Times" panose="02020603050405020304" pitchFamily="18" charset="0"/>
              </a:rPr>
              <a:t>の</a:t>
            </a:r>
            <a:r>
              <a:rPr lang="ja-JP" altLang="ja-JP" sz="2400" dirty="0">
                <a:solidFill>
                  <a:srgbClr val="000000"/>
                </a:solidFill>
                <a:latin typeface="Times" panose="02020603050405020304" pitchFamily="18" charset="0"/>
              </a:rPr>
              <a:t>グループでは初めは低酸素症となり徐々に</a:t>
            </a:r>
            <a:r>
              <a:rPr lang="ja-JP" altLang="ja-JP" sz="2400" dirty="0" smtClean="0">
                <a:solidFill>
                  <a:srgbClr val="000000"/>
                </a:solidFill>
                <a:latin typeface="Times" panose="02020603050405020304" pitchFamily="18" charset="0"/>
              </a:rPr>
              <a:t>高炭酸ガス</a:t>
            </a:r>
            <a:endParaRPr lang="en-US" altLang="ja-JP" sz="2400" dirty="0" smtClean="0">
              <a:solidFill>
                <a:srgbClr val="000000"/>
              </a:solidFill>
              <a:latin typeface="Times" panose="02020603050405020304" pitchFamily="18" charset="0"/>
            </a:endParaRPr>
          </a:p>
          <a:p>
            <a:pPr eaLnBrk="0" hangingPunct="0"/>
            <a:r>
              <a:rPr lang="ja-JP" altLang="ja-JP" sz="2400" dirty="0" smtClean="0">
                <a:solidFill>
                  <a:srgbClr val="000000"/>
                </a:solidFill>
                <a:latin typeface="Times" panose="02020603050405020304" pitchFamily="18" charset="0"/>
              </a:rPr>
              <a:t>血症</a:t>
            </a:r>
            <a:r>
              <a:rPr lang="ja-JP" altLang="ja-JP" sz="2400" dirty="0">
                <a:solidFill>
                  <a:srgbClr val="000000"/>
                </a:solidFill>
                <a:latin typeface="Times" panose="02020603050405020304" pitchFamily="18" charset="0"/>
              </a:rPr>
              <a:t>が加わるという経過が多く、</a:t>
            </a:r>
            <a:r>
              <a:rPr lang="ja-JP" altLang="ja-JP" sz="2400" dirty="0">
                <a:solidFill>
                  <a:srgbClr val="FF0000"/>
                </a:solidFill>
                <a:latin typeface="Times" panose="02020603050405020304" pitchFamily="18" charset="0"/>
              </a:rPr>
              <a:t>筋</a:t>
            </a:r>
            <a:r>
              <a:rPr lang="ja-JP" altLang="ja-JP" sz="2400" dirty="0" smtClean="0">
                <a:solidFill>
                  <a:srgbClr val="FF0000"/>
                </a:solidFill>
                <a:latin typeface="Times" panose="02020603050405020304" pitchFamily="18" charset="0"/>
              </a:rPr>
              <a:t>ジストロフィー</a:t>
            </a:r>
            <a:r>
              <a:rPr lang="ja-JP" altLang="ja-JP" sz="2400" dirty="0">
                <a:solidFill>
                  <a:srgbClr val="FF0000"/>
                </a:solidFill>
                <a:latin typeface="Times" panose="02020603050405020304" pitchFamily="18" charset="0"/>
              </a:rPr>
              <a:t>など筋疾患</a:t>
            </a:r>
            <a:r>
              <a:rPr lang="ja-JP" altLang="ja-JP" sz="2400" dirty="0">
                <a:solidFill>
                  <a:srgbClr val="000000"/>
                </a:solidFill>
                <a:latin typeface="Times" panose="02020603050405020304" pitchFamily="18" charset="0"/>
              </a:rPr>
              <a:t>では</a:t>
            </a:r>
            <a:r>
              <a:rPr lang="ja-JP" altLang="ja-JP" sz="2400" dirty="0" smtClean="0">
                <a:solidFill>
                  <a:srgbClr val="000000"/>
                </a:solidFill>
                <a:latin typeface="Times" panose="02020603050405020304" pitchFamily="18" charset="0"/>
              </a:rPr>
              <a:t>、</a:t>
            </a:r>
            <a:endParaRPr lang="en-US" altLang="ja-JP" sz="2400" dirty="0" smtClean="0">
              <a:solidFill>
                <a:srgbClr val="000000"/>
              </a:solidFill>
              <a:latin typeface="Times" panose="02020603050405020304" pitchFamily="18" charset="0"/>
            </a:endParaRPr>
          </a:p>
          <a:p>
            <a:pPr eaLnBrk="0" hangingPunct="0"/>
            <a:r>
              <a:rPr lang="ja-JP" altLang="ja-JP" sz="2400" dirty="0" smtClean="0">
                <a:solidFill>
                  <a:srgbClr val="000000"/>
                </a:solidFill>
                <a:latin typeface="Times" panose="02020603050405020304" pitchFamily="18" charset="0"/>
              </a:rPr>
              <a:t>低酸素症</a:t>
            </a:r>
            <a:r>
              <a:rPr lang="ja-JP" altLang="ja-JP" sz="2400" dirty="0">
                <a:solidFill>
                  <a:srgbClr val="000000"/>
                </a:solidFill>
                <a:latin typeface="Times" panose="02020603050405020304" pitchFamily="18" charset="0"/>
              </a:rPr>
              <a:t>と</a:t>
            </a:r>
            <a:r>
              <a:rPr lang="ja-JP" altLang="ja-JP" sz="2400" dirty="0" smtClean="0">
                <a:solidFill>
                  <a:srgbClr val="000000"/>
                </a:solidFill>
                <a:latin typeface="Times" panose="02020603050405020304" pitchFamily="18" charset="0"/>
              </a:rPr>
              <a:t>高炭酸</a:t>
            </a:r>
            <a:r>
              <a:rPr lang="ja-JP" altLang="ja-JP" sz="2400" dirty="0">
                <a:solidFill>
                  <a:srgbClr val="000000"/>
                </a:solidFill>
                <a:latin typeface="Times" panose="02020603050405020304" pitchFamily="18" charset="0"/>
              </a:rPr>
              <a:t>ガス血症が同時に出現してくるという経過</a:t>
            </a:r>
            <a:r>
              <a:rPr lang="ja-JP" altLang="ja-JP" sz="2400" dirty="0" smtClean="0">
                <a:solidFill>
                  <a:srgbClr val="000000"/>
                </a:solidFill>
                <a:latin typeface="Times" panose="02020603050405020304" pitchFamily="18" charset="0"/>
              </a:rPr>
              <a:t>が多い</a:t>
            </a:r>
            <a:r>
              <a:rPr lang="ja-JP" altLang="ja-JP" sz="2400" dirty="0">
                <a:solidFill>
                  <a:srgbClr val="000000"/>
                </a:solidFill>
                <a:latin typeface="Times" panose="02020603050405020304" pitchFamily="18" charset="0"/>
              </a:rPr>
              <a:t>。</a:t>
            </a:r>
          </a:p>
          <a:p>
            <a:pPr eaLnBrk="0" hangingPunct="0">
              <a:spcBef>
                <a:spcPts val="1200"/>
              </a:spcBef>
            </a:pPr>
            <a:r>
              <a:rPr lang="ja-JP" altLang="ja-JP" sz="2400" dirty="0">
                <a:solidFill>
                  <a:srgbClr val="000000"/>
                </a:solidFill>
                <a:latin typeface="Times" panose="02020603050405020304" pitchFamily="18" charset="0"/>
              </a:rPr>
              <a:t>低酸素症の程度が強ければ</a:t>
            </a:r>
            <a:r>
              <a:rPr lang="ja-JP" altLang="ja-JP" sz="2400" dirty="0" smtClean="0">
                <a:solidFill>
                  <a:srgbClr val="FF0000"/>
                </a:solidFill>
                <a:latin typeface="Times" panose="02020603050405020304" pitchFamily="18" charset="0"/>
              </a:rPr>
              <a:t>チアノーゼ</a:t>
            </a:r>
            <a:r>
              <a:rPr lang="ja-JP" altLang="ja-JP" sz="2400" dirty="0" smtClean="0">
                <a:solidFill>
                  <a:srgbClr val="000000"/>
                </a:solidFill>
                <a:latin typeface="Times" panose="02020603050405020304" pitchFamily="18" charset="0"/>
              </a:rPr>
              <a:t>が出てくる</a:t>
            </a:r>
            <a:r>
              <a:rPr lang="ja-JP" altLang="ja-JP" sz="2400" dirty="0">
                <a:solidFill>
                  <a:srgbClr val="000000"/>
                </a:solidFill>
                <a:latin typeface="Times" panose="02020603050405020304" pitchFamily="18" charset="0"/>
              </a:rPr>
              <a:t>が、軽度～中度</a:t>
            </a:r>
            <a:r>
              <a:rPr lang="ja-JP" altLang="ja-JP" sz="2400" dirty="0" smtClean="0">
                <a:solidFill>
                  <a:srgbClr val="000000"/>
                </a:solidFill>
                <a:latin typeface="Times" panose="02020603050405020304" pitchFamily="18" charset="0"/>
              </a:rPr>
              <a:t>の</a:t>
            </a:r>
            <a:endParaRPr lang="en-US" altLang="ja-JP" sz="2400" dirty="0" smtClean="0">
              <a:solidFill>
                <a:srgbClr val="000000"/>
              </a:solidFill>
              <a:latin typeface="Times" panose="02020603050405020304" pitchFamily="18" charset="0"/>
            </a:endParaRPr>
          </a:p>
          <a:p>
            <a:pPr eaLnBrk="0" hangingPunct="0"/>
            <a:r>
              <a:rPr lang="ja-JP" altLang="ja-JP" sz="2400" dirty="0" smtClean="0">
                <a:solidFill>
                  <a:srgbClr val="000000"/>
                </a:solidFill>
                <a:latin typeface="Times" panose="02020603050405020304" pitchFamily="18" charset="0"/>
              </a:rPr>
              <a:t>低酸素症</a:t>
            </a:r>
            <a:r>
              <a:rPr lang="ja-JP" altLang="ja-JP" sz="2400" dirty="0">
                <a:solidFill>
                  <a:srgbClr val="000000"/>
                </a:solidFill>
                <a:latin typeface="Times" panose="02020603050405020304" pitchFamily="18" charset="0"/>
              </a:rPr>
              <a:t>で対策が必要</a:t>
            </a:r>
            <a:r>
              <a:rPr lang="ja-JP" altLang="ja-JP" sz="2400" dirty="0" smtClean="0">
                <a:solidFill>
                  <a:srgbClr val="000000"/>
                </a:solidFill>
                <a:latin typeface="Times" panose="02020603050405020304" pitchFamily="18" charset="0"/>
              </a:rPr>
              <a:t>な状態</a:t>
            </a:r>
            <a:r>
              <a:rPr lang="ja-JP" altLang="ja-JP" sz="2400" dirty="0">
                <a:solidFill>
                  <a:srgbClr val="000000"/>
                </a:solidFill>
                <a:latin typeface="Times" panose="02020603050405020304" pitchFamily="18" charset="0"/>
              </a:rPr>
              <a:t>になって</a:t>
            </a:r>
            <a:r>
              <a:rPr lang="ja-JP" altLang="ja-JP" sz="2400" dirty="0" smtClean="0">
                <a:solidFill>
                  <a:srgbClr val="000000"/>
                </a:solidFill>
                <a:latin typeface="Times" panose="02020603050405020304" pitchFamily="18" charset="0"/>
              </a:rPr>
              <a:t>いても</a:t>
            </a:r>
            <a:r>
              <a:rPr lang="ja-JP" altLang="ja-JP" sz="2400" dirty="0">
                <a:solidFill>
                  <a:srgbClr val="000000"/>
                </a:solidFill>
                <a:latin typeface="Times" panose="02020603050405020304" pitchFamily="18" charset="0"/>
              </a:rPr>
              <a:t>チアノーゼが</a:t>
            </a:r>
            <a:r>
              <a:rPr lang="ja-JP" altLang="ja-JP" sz="2400" dirty="0" smtClean="0">
                <a:solidFill>
                  <a:srgbClr val="000000"/>
                </a:solidFill>
                <a:latin typeface="Times" panose="02020603050405020304" pitchFamily="18" charset="0"/>
              </a:rPr>
              <a:t>はっきり</a:t>
            </a:r>
            <a:endParaRPr lang="en-US" altLang="ja-JP" sz="2400" dirty="0" smtClean="0">
              <a:solidFill>
                <a:srgbClr val="000000"/>
              </a:solidFill>
              <a:latin typeface="Times" panose="02020603050405020304" pitchFamily="18" charset="0"/>
            </a:endParaRPr>
          </a:p>
          <a:p>
            <a:pPr eaLnBrk="0" hangingPunct="0"/>
            <a:r>
              <a:rPr lang="ja-JP" altLang="ja-JP" sz="2400" dirty="0" smtClean="0">
                <a:solidFill>
                  <a:srgbClr val="000000"/>
                </a:solidFill>
                <a:latin typeface="Times" panose="02020603050405020304" pitchFamily="18" charset="0"/>
              </a:rPr>
              <a:t>せず外見</a:t>
            </a:r>
            <a:r>
              <a:rPr lang="ja-JP" altLang="ja-JP" sz="2400" dirty="0">
                <a:solidFill>
                  <a:srgbClr val="000000"/>
                </a:solidFill>
                <a:latin typeface="Times" panose="02020603050405020304" pitchFamily="18" charset="0"/>
              </a:rPr>
              <a:t>ではわからないことが多く、</a:t>
            </a:r>
            <a:r>
              <a:rPr lang="ja-JP" altLang="ja-JP" sz="2400" dirty="0" smtClean="0">
                <a:solidFill>
                  <a:srgbClr val="000000"/>
                </a:solidFill>
                <a:latin typeface="Times" panose="02020603050405020304" pitchFamily="18" charset="0"/>
              </a:rPr>
              <a:t>パルスオキシメーター</a:t>
            </a:r>
            <a:r>
              <a:rPr lang="ja-JP" altLang="ja-JP" sz="2400" dirty="0">
                <a:solidFill>
                  <a:srgbClr val="000000"/>
                </a:solidFill>
                <a:latin typeface="Times" panose="02020603050405020304" pitchFamily="18" charset="0"/>
              </a:rPr>
              <a:t>で血中</a:t>
            </a:r>
            <a:r>
              <a:rPr lang="ja-JP" altLang="ja-JP" sz="2400" dirty="0" smtClean="0">
                <a:solidFill>
                  <a:srgbClr val="000000"/>
                </a:solidFill>
                <a:latin typeface="Times" panose="02020603050405020304" pitchFamily="18" charset="0"/>
              </a:rPr>
              <a:t>酸</a:t>
            </a:r>
            <a:endParaRPr lang="en-US" altLang="ja-JP" sz="2400" dirty="0" smtClean="0">
              <a:solidFill>
                <a:srgbClr val="000000"/>
              </a:solidFill>
              <a:latin typeface="Times" panose="02020603050405020304" pitchFamily="18" charset="0"/>
            </a:endParaRPr>
          </a:p>
          <a:p>
            <a:pPr eaLnBrk="0" hangingPunct="0"/>
            <a:r>
              <a:rPr lang="ja-JP" altLang="ja-JP" sz="2400" dirty="0" smtClean="0">
                <a:solidFill>
                  <a:srgbClr val="000000"/>
                </a:solidFill>
                <a:latin typeface="Times" panose="02020603050405020304" pitchFamily="18" charset="0"/>
              </a:rPr>
              <a:t>素</a:t>
            </a:r>
            <a:r>
              <a:rPr lang="ja-JP" altLang="ja-JP" sz="2400" dirty="0">
                <a:solidFill>
                  <a:srgbClr val="000000"/>
                </a:solidFill>
                <a:latin typeface="Times" panose="02020603050405020304" pitchFamily="18" charset="0"/>
              </a:rPr>
              <a:t>飽和度（</a:t>
            </a:r>
            <a:r>
              <a:rPr lang="en-US" altLang="ja-JP" sz="2400" dirty="0">
                <a:solidFill>
                  <a:srgbClr val="000000"/>
                </a:solidFill>
                <a:latin typeface="Times" panose="02020603050405020304" pitchFamily="18" charset="0"/>
              </a:rPr>
              <a:t>SpO</a:t>
            </a:r>
            <a:r>
              <a:rPr lang="en-US" altLang="ja-JP" sz="2400" baseline="-25000" dirty="0">
                <a:solidFill>
                  <a:srgbClr val="000000"/>
                </a:solidFill>
                <a:latin typeface="Times" panose="02020603050405020304" pitchFamily="18" charset="0"/>
              </a:rPr>
              <a:t>2</a:t>
            </a:r>
            <a:r>
              <a:rPr lang="ja-JP" altLang="ja-JP" sz="2400" dirty="0">
                <a:solidFill>
                  <a:srgbClr val="000000"/>
                </a:solidFill>
                <a:latin typeface="Times" panose="02020603050405020304" pitchFamily="18" charset="0"/>
              </a:rPr>
              <a:t>）を把握して判断する</a:t>
            </a:r>
            <a:r>
              <a:rPr lang="ja-JP" altLang="ja-JP" sz="2400" dirty="0" smtClean="0">
                <a:solidFill>
                  <a:srgbClr val="000000"/>
                </a:solidFill>
                <a:latin typeface="Times" panose="02020603050405020304" pitchFamily="18" charset="0"/>
              </a:rPr>
              <a:t>ことが必要。</a:t>
            </a:r>
            <a:endParaRPr lang="ja-JP" altLang="ja-JP" sz="2400" dirty="0">
              <a:solidFill>
                <a:srgbClr val="000000"/>
              </a:solidFill>
              <a:latin typeface="Times" panose="02020603050405020304" pitchFamily="18" charset="0"/>
            </a:endParaRPr>
          </a:p>
        </p:txBody>
      </p:sp>
      <p:sp>
        <p:nvSpPr>
          <p:cNvPr id="5" name="テキスト ボックス 4"/>
          <p:cNvSpPr txBox="1"/>
          <p:nvPr/>
        </p:nvSpPr>
        <p:spPr>
          <a:xfrm>
            <a:off x="323528" y="4077072"/>
            <a:ext cx="8425804" cy="2308324"/>
          </a:xfrm>
          <a:prstGeom prst="rect">
            <a:avLst/>
          </a:prstGeom>
          <a:noFill/>
          <a:ln>
            <a:solidFill>
              <a:srgbClr val="0000CC"/>
            </a:solidFill>
            <a:prstDash val="dash"/>
          </a:ln>
        </p:spPr>
        <p:txBody>
          <a:bodyPr wrap="square" rtlCol="0">
            <a:spAutoFit/>
          </a:bodyPr>
          <a:lstStyle/>
          <a:p>
            <a:pPr eaLnBrk="0" hangingPunct="0"/>
            <a:r>
              <a:rPr lang="ja-JP" altLang="ja-JP" sz="2400" dirty="0" smtClean="0">
                <a:solidFill>
                  <a:srgbClr val="000000"/>
                </a:solidFill>
                <a:latin typeface="Times" panose="02020603050405020304" pitchFamily="18" charset="0"/>
              </a:rPr>
              <a:t>チアノーゼ</a:t>
            </a:r>
            <a:r>
              <a:rPr lang="ja-JP" altLang="en-US" sz="2400" dirty="0" smtClean="0">
                <a:solidFill>
                  <a:srgbClr val="000000"/>
                </a:solidFill>
                <a:latin typeface="Times" panose="02020603050405020304" pitchFamily="18" charset="0"/>
              </a:rPr>
              <a:t>＝</a:t>
            </a:r>
            <a:r>
              <a:rPr lang="ja-JP" altLang="ja-JP" sz="2400" dirty="0" smtClean="0">
                <a:solidFill>
                  <a:srgbClr val="000000"/>
                </a:solidFill>
                <a:latin typeface="Times" panose="02020603050405020304" pitchFamily="18" charset="0"/>
              </a:rPr>
              <a:t>酸素</a:t>
            </a:r>
            <a:r>
              <a:rPr lang="ja-JP" altLang="ja-JP" sz="2400" dirty="0">
                <a:solidFill>
                  <a:srgbClr val="000000"/>
                </a:solidFill>
                <a:latin typeface="Times" panose="02020603050405020304" pitchFamily="18" charset="0"/>
              </a:rPr>
              <a:t>と結びついていない赤血球中</a:t>
            </a:r>
            <a:r>
              <a:rPr lang="ja-JP" altLang="ja-JP" sz="2400">
                <a:solidFill>
                  <a:srgbClr val="000000"/>
                </a:solidFill>
                <a:latin typeface="Times" panose="02020603050405020304" pitchFamily="18" charset="0"/>
              </a:rPr>
              <a:t>の</a:t>
            </a:r>
            <a:r>
              <a:rPr lang="ja-JP" altLang="ja-JP" sz="2400" smtClean="0">
                <a:solidFill>
                  <a:srgbClr val="000000"/>
                </a:solidFill>
                <a:latin typeface="Times" panose="02020603050405020304" pitchFamily="18" charset="0"/>
              </a:rPr>
              <a:t>ヘモグロ</a:t>
            </a:r>
            <a:r>
              <a:rPr lang="ja-JP" altLang="en-US" sz="2400" smtClean="0">
                <a:solidFill>
                  <a:srgbClr val="000000"/>
                </a:solidFill>
                <a:latin typeface="Times" panose="02020603050405020304" pitchFamily="18" charset="0"/>
              </a:rPr>
              <a:t>」</a:t>
            </a:r>
            <a:r>
              <a:rPr lang="ja-JP" altLang="ja-JP" sz="2400" smtClean="0">
                <a:solidFill>
                  <a:srgbClr val="000000"/>
                </a:solidFill>
                <a:latin typeface="Times" panose="02020603050405020304" pitchFamily="18" charset="0"/>
              </a:rPr>
              <a:t>ビン</a:t>
            </a:r>
            <a:r>
              <a:rPr lang="ja-JP" altLang="ja-JP" sz="2400" dirty="0">
                <a:solidFill>
                  <a:srgbClr val="000000"/>
                </a:solidFill>
                <a:latin typeface="Times" panose="02020603050405020304" pitchFamily="18" charset="0"/>
              </a:rPr>
              <a:t>が</a:t>
            </a:r>
            <a:r>
              <a:rPr lang="ja-JP" altLang="ja-JP" sz="2400" dirty="0" smtClean="0">
                <a:solidFill>
                  <a:srgbClr val="000000"/>
                </a:solidFill>
                <a:latin typeface="Times" panose="02020603050405020304" pitchFamily="18" charset="0"/>
              </a:rPr>
              <a:t>増加</a:t>
            </a:r>
            <a:r>
              <a:rPr lang="ja-JP" altLang="ja-JP" sz="2400" dirty="0">
                <a:solidFill>
                  <a:srgbClr val="000000"/>
                </a:solidFill>
                <a:latin typeface="Times" panose="02020603050405020304" pitchFamily="18" charset="0"/>
              </a:rPr>
              <a:t>したときに口唇、舌などが紫色になる。酸素飽和度が</a:t>
            </a:r>
            <a:r>
              <a:rPr lang="en-US" altLang="ja-JP" sz="2400" dirty="0">
                <a:solidFill>
                  <a:srgbClr val="000000"/>
                </a:solidFill>
                <a:latin typeface="Times" panose="02020603050405020304" pitchFamily="18" charset="0"/>
              </a:rPr>
              <a:t>70</a:t>
            </a:r>
            <a:r>
              <a:rPr lang="ja-JP" altLang="ja-JP" sz="2400" dirty="0">
                <a:solidFill>
                  <a:srgbClr val="000000"/>
                </a:solidFill>
                <a:latin typeface="Times" panose="02020603050405020304" pitchFamily="18" charset="0"/>
              </a:rPr>
              <a:t>～</a:t>
            </a:r>
            <a:r>
              <a:rPr lang="en-US" altLang="ja-JP" sz="2400" dirty="0">
                <a:solidFill>
                  <a:srgbClr val="000000"/>
                </a:solidFill>
                <a:latin typeface="Times" panose="02020603050405020304" pitchFamily="18" charset="0"/>
              </a:rPr>
              <a:t>85</a:t>
            </a:r>
            <a:r>
              <a:rPr lang="ja-JP" altLang="ja-JP" sz="2400" dirty="0">
                <a:solidFill>
                  <a:srgbClr val="000000"/>
                </a:solidFill>
                <a:latin typeface="Times" panose="02020603050405020304" pitchFamily="18" charset="0"/>
              </a:rPr>
              <a:t>％</a:t>
            </a:r>
            <a:r>
              <a:rPr lang="ja-JP" altLang="ja-JP" sz="2400" dirty="0" smtClean="0">
                <a:solidFill>
                  <a:srgbClr val="000000"/>
                </a:solidFill>
                <a:latin typeface="Times" panose="02020603050405020304" pitchFamily="18" charset="0"/>
              </a:rPr>
              <a:t>でチアノーゼ</a:t>
            </a:r>
            <a:r>
              <a:rPr lang="ja-JP" altLang="ja-JP" sz="2400" dirty="0">
                <a:solidFill>
                  <a:srgbClr val="000000"/>
                </a:solidFill>
                <a:latin typeface="Times" panose="02020603050405020304" pitchFamily="18" charset="0"/>
              </a:rPr>
              <a:t>を時に認め</a:t>
            </a:r>
            <a:r>
              <a:rPr lang="en-US" altLang="ja-JP" sz="2400" dirty="0">
                <a:solidFill>
                  <a:srgbClr val="000000"/>
                </a:solidFill>
                <a:latin typeface="Times" panose="02020603050405020304" pitchFamily="18" charset="0"/>
              </a:rPr>
              <a:t>70</a:t>
            </a:r>
            <a:r>
              <a:rPr lang="ja-JP" altLang="ja-JP" sz="2400" dirty="0">
                <a:solidFill>
                  <a:srgbClr val="000000"/>
                </a:solidFill>
                <a:latin typeface="Times" panose="02020603050405020304" pitchFamily="18" charset="0"/>
              </a:rPr>
              <a:t>％以下では確実に認める。プールに</a:t>
            </a:r>
            <a:r>
              <a:rPr lang="ja-JP" altLang="ja-JP" sz="2400" dirty="0" smtClean="0">
                <a:solidFill>
                  <a:srgbClr val="000000"/>
                </a:solidFill>
                <a:latin typeface="Times" panose="02020603050405020304" pitchFamily="18" charset="0"/>
              </a:rPr>
              <a:t>入った後</a:t>
            </a:r>
            <a:r>
              <a:rPr lang="ja-JP" altLang="ja-JP" sz="2400" dirty="0">
                <a:solidFill>
                  <a:srgbClr val="000000"/>
                </a:solidFill>
                <a:latin typeface="Times" panose="02020603050405020304" pitchFamily="18" charset="0"/>
              </a:rPr>
              <a:t>や発熱で手足が冷たい時など血液の循環が悪い時に出る</a:t>
            </a:r>
            <a:r>
              <a:rPr lang="ja-JP" altLang="ja-JP" sz="2400" dirty="0" smtClean="0">
                <a:solidFill>
                  <a:srgbClr val="000000"/>
                </a:solidFill>
                <a:latin typeface="Times" panose="02020603050405020304" pitchFamily="18" charset="0"/>
              </a:rPr>
              <a:t>末梢性チアノーゼ</a:t>
            </a:r>
            <a:r>
              <a:rPr lang="ja-JP" altLang="ja-JP" sz="2400" dirty="0">
                <a:solidFill>
                  <a:srgbClr val="000000"/>
                </a:solidFill>
                <a:latin typeface="Times" panose="02020603050405020304" pitchFamily="18" charset="0"/>
              </a:rPr>
              <a:t>は酸素不足によるものではなく、温められるなどにより</a:t>
            </a:r>
            <a:r>
              <a:rPr lang="ja-JP" altLang="ja-JP" sz="2400" dirty="0" smtClean="0">
                <a:solidFill>
                  <a:srgbClr val="000000"/>
                </a:solidFill>
                <a:latin typeface="Times" panose="02020603050405020304" pitchFamily="18" charset="0"/>
              </a:rPr>
              <a:t>血液</a:t>
            </a:r>
            <a:r>
              <a:rPr lang="ja-JP" altLang="ja-JP" sz="2400" dirty="0">
                <a:solidFill>
                  <a:srgbClr val="000000"/>
                </a:solidFill>
                <a:latin typeface="Times" panose="02020603050405020304" pitchFamily="18" charset="0"/>
              </a:rPr>
              <a:t>循環が良くなると改善する</a:t>
            </a:r>
            <a:r>
              <a:rPr lang="ja-JP" altLang="ja-JP" sz="2400" dirty="0" smtClean="0">
                <a:solidFill>
                  <a:srgbClr val="000000"/>
                </a:solidFill>
                <a:latin typeface="Times" panose="02020603050405020304" pitchFamily="18" charset="0"/>
              </a:rPr>
              <a:t>。</a:t>
            </a:r>
            <a:endParaRPr lang="ja-JP" altLang="ja-JP" sz="2400" dirty="0">
              <a:solidFill>
                <a:srgbClr val="000000"/>
              </a:solidFill>
              <a:latin typeface="Times" panose="02020603050405020304" pitchFamily="18" charset="0"/>
            </a:endParaRPr>
          </a:p>
        </p:txBody>
      </p:sp>
      <p:sp>
        <p:nvSpPr>
          <p:cNvPr id="6"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C60</a:t>
            </a:r>
            <a:endParaRPr lang="ja-JP" altLang="en-US" dirty="0"/>
          </a:p>
        </p:txBody>
      </p:sp>
    </p:spTree>
    <p:extLst>
      <p:ext uri="{BB962C8B-B14F-4D97-AF65-F5344CB8AC3E}">
        <p14:creationId xmlns:p14="http://schemas.microsoft.com/office/powerpoint/2010/main" val="37016608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 Box 2"/>
          <p:cNvSpPr txBox="1">
            <a:spLocks noChangeArrowheads="1"/>
          </p:cNvSpPr>
          <p:nvPr/>
        </p:nvSpPr>
        <p:spPr bwMode="auto">
          <a:xfrm>
            <a:off x="152400" y="981075"/>
            <a:ext cx="88392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3038" indent="-173038">
              <a:buFont typeface="Wingdings" panose="05000000000000000000" pitchFamily="2" charset="2"/>
              <a:buChar char="l"/>
              <a:defRPr/>
            </a:pPr>
            <a:r>
              <a:rPr lang="ja-JP" altLang="en-US" sz="2000" dirty="0">
                <a:latin typeface="ＭＳ Ｐゴシック" panose="020B0600070205080204" pitchFamily="50" charset="-128"/>
                <a:ea typeface="ＭＳ Ｐゴシック" panose="020B0600070205080204" pitchFamily="50" charset="-128"/>
              </a:rPr>
              <a:t>一般的には、動脈血酸素分圧が６０</a:t>
            </a:r>
            <a:r>
              <a:rPr lang="en-US" altLang="ja-JP" sz="2000" dirty="0">
                <a:latin typeface="ＭＳ Ｐゴシック" panose="020B0600070205080204" pitchFamily="50" charset="-128"/>
                <a:ea typeface="ＭＳ Ｐゴシック" panose="020B0600070205080204" pitchFamily="50" charset="-128"/>
              </a:rPr>
              <a:t>mmHg</a:t>
            </a:r>
            <a:r>
              <a:rPr lang="ja-JP" altLang="en-US" sz="2000" dirty="0">
                <a:latin typeface="ＭＳ Ｐゴシック" panose="020B0600070205080204" pitchFamily="50" charset="-128"/>
                <a:ea typeface="ＭＳ Ｐゴシック" panose="020B0600070205080204" pitchFamily="50" charset="-128"/>
              </a:rPr>
              <a:t>以下（血中酸素飽和度 </a:t>
            </a:r>
            <a:r>
              <a:rPr lang="en-US" altLang="ja-JP" sz="2000" dirty="0">
                <a:latin typeface="ＭＳ Ｐゴシック" panose="020B0600070205080204" pitchFamily="50" charset="-128"/>
                <a:ea typeface="ＭＳ Ｐゴシック" panose="020B0600070205080204" pitchFamily="50" charset="-128"/>
              </a:rPr>
              <a:t>SpO</a:t>
            </a:r>
            <a:r>
              <a:rPr lang="en-US" altLang="ja-JP" sz="2000" baseline="-25000" dirty="0">
                <a:latin typeface="ＭＳ Ｐゴシック" panose="020B0600070205080204" pitchFamily="50" charset="-128"/>
                <a:ea typeface="ＭＳ Ｐゴシック" panose="020B0600070205080204" pitchFamily="50" charset="-128"/>
              </a:rPr>
              <a:t>2</a:t>
            </a:r>
            <a:r>
              <a:rPr lang="ja-JP" altLang="en-US" sz="2000" dirty="0">
                <a:latin typeface="ＭＳ Ｐゴシック" panose="020B0600070205080204" pitchFamily="50" charset="-128"/>
                <a:ea typeface="ＭＳ Ｐゴシック" panose="020B0600070205080204" pitchFamily="50" charset="-128"/>
              </a:rPr>
              <a:t>は９０％に</a:t>
            </a:r>
            <a:r>
              <a:rPr lang="ja-JP" altLang="en-US" sz="2000" dirty="0" smtClean="0">
                <a:latin typeface="ＭＳ Ｐゴシック" panose="020B0600070205080204" pitchFamily="50" charset="-128"/>
                <a:ea typeface="ＭＳ Ｐゴシック" panose="020B0600070205080204" pitchFamily="50" charset="-128"/>
              </a:rPr>
              <a:t>相当）の低酸素血症、</a:t>
            </a:r>
            <a:r>
              <a:rPr lang="ja-JP" altLang="en-US" sz="2000" dirty="0">
                <a:latin typeface="ＭＳ Ｐゴシック" panose="020B0600070205080204" pitchFamily="50" charset="-128"/>
                <a:ea typeface="ＭＳ Ｐゴシック" panose="020B0600070205080204" pitchFamily="50" charset="-128"/>
              </a:rPr>
              <a:t>または</a:t>
            </a:r>
            <a:r>
              <a:rPr lang="ja-JP" altLang="en-US" sz="2000" dirty="0" smtClean="0">
                <a:latin typeface="ＭＳ Ｐゴシック" panose="020B0600070205080204" pitchFamily="50" charset="-128"/>
                <a:ea typeface="ＭＳ Ｐゴシック" panose="020B0600070205080204" pitchFamily="50" charset="-128"/>
              </a:rPr>
              <a:t>動脈血炭酸ガス（</a:t>
            </a:r>
            <a:r>
              <a:rPr lang="en-US" altLang="ja-JP" sz="2000" dirty="0" smtClean="0">
                <a:latin typeface="ＭＳ Ｐゴシック" panose="020B0600070205080204" pitchFamily="50" charset="-128"/>
                <a:ea typeface="ＭＳ Ｐゴシック" panose="020B0600070205080204" pitchFamily="50" charset="-128"/>
              </a:rPr>
              <a:t>CO</a:t>
            </a:r>
            <a:r>
              <a:rPr lang="en-US" altLang="ja-JP" sz="2000" baseline="-25000" dirty="0" smtClean="0">
                <a:latin typeface="ＭＳ Ｐゴシック" panose="020B0600070205080204" pitchFamily="50" charset="-128"/>
                <a:ea typeface="ＭＳ Ｐゴシック" panose="020B0600070205080204" pitchFamily="50" charset="-128"/>
              </a:rPr>
              <a:t>2</a:t>
            </a:r>
            <a:r>
              <a:rPr lang="ja-JP" altLang="en-US" sz="2000" baseline="-25000" dirty="0" err="1" smtClean="0">
                <a:latin typeface="ＭＳ Ｐゴシック" panose="020B0600070205080204" pitchFamily="50" charset="-128"/>
                <a:ea typeface="ＭＳ Ｐゴシック" panose="020B0600070205080204" pitchFamily="50" charset="-128"/>
              </a:rPr>
              <a:t>、</a:t>
            </a:r>
            <a:r>
              <a:rPr lang="ja-JP" altLang="en-US" sz="2000" dirty="0" smtClean="0">
                <a:latin typeface="ＭＳ Ｐゴシック" panose="020B0600070205080204" pitchFamily="50" charset="-128"/>
                <a:ea typeface="ＭＳ Ｐゴシック" panose="020B0600070205080204" pitchFamily="50" charset="-128"/>
              </a:rPr>
              <a:t>二酸化炭素</a:t>
            </a:r>
            <a:r>
              <a:rPr lang="en-US" altLang="ja-JP" sz="2000" baseline="-25000" dirty="0" smtClean="0">
                <a:latin typeface="ＭＳ Ｐゴシック" panose="020B0600070205080204" pitchFamily="50" charset="-128"/>
                <a:ea typeface="ＭＳ Ｐゴシック" panose="020B0600070205080204" pitchFamily="50" charset="-128"/>
              </a:rPr>
              <a:t> </a:t>
            </a:r>
            <a:r>
              <a:rPr lang="ja-JP" altLang="en-US" sz="2000" dirty="0" smtClean="0">
                <a:latin typeface="ＭＳ Ｐゴシック" panose="020B0600070205080204" pitchFamily="50" charset="-128"/>
                <a:ea typeface="ＭＳ Ｐゴシック" panose="020B0600070205080204" pitchFamily="50" charset="-128"/>
              </a:rPr>
              <a:t>）分圧</a:t>
            </a:r>
            <a:r>
              <a:rPr lang="ja-JP" altLang="en-US" sz="2000" dirty="0">
                <a:latin typeface="ＭＳ Ｐゴシック" panose="020B0600070205080204" pitchFamily="50" charset="-128"/>
                <a:ea typeface="ＭＳ Ｐゴシック" panose="020B0600070205080204" pitchFamily="50" charset="-128"/>
              </a:rPr>
              <a:t>が５０</a:t>
            </a:r>
            <a:r>
              <a:rPr lang="en-US" altLang="ja-JP" sz="2000" dirty="0">
                <a:latin typeface="ＭＳ Ｐゴシック" panose="020B0600070205080204" pitchFamily="50" charset="-128"/>
                <a:ea typeface="ＭＳ Ｐゴシック" panose="020B0600070205080204" pitchFamily="50" charset="-128"/>
              </a:rPr>
              <a:t>mmHg</a:t>
            </a:r>
            <a:r>
              <a:rPr lang="ja-JP" altLang="en-US" sz="2000" dirty="0" smtClean="0">
                <a:latin typeface="ＭＳ Ｐゴシック" panose="020B0600070205080204" pitchFamily="50" charset="-128"/>
                <a:ea typeface="ＭＳ Ｐゴシック" panose="020B0600070205080204" pitchFamily="50" charset="-128"/>
              </a:rPr>
              <a:t>以上の高炭酸</a:t>
            </a:r>
            <a:r>
              <a:rPr lang="ja-JP" altLang="en-US" sz="2000" dirty="0">
                <a:latin typeface="ＭＳ Ｐゴシック" panose="020B0600070205080204" pitchFamily="50" charset="-128"/>
                <a:ea typeface="ＭＳ Ｐゴシック" panose="020B0600070205080204" pitchFamily="50" charset="-128"/>
              </a:rPr>
              <a:t>ガス血症）</a:t>
            </a:r>
            <a:r>
              <a:rPr lang="ja-JP" altLang="en-US" sz="2000" dirty="0" smtClean="0">
                <a:latin typeface="ＭＳ Ｐゴシック" panose="020B0600070205080204" pitchFamily="50" charset="-128"/>
                <a:ea typeface="ＭＳ Ｐゴシック" panose="020B0600070205080204" pitchFamily="50" charset="-128"/>
              </a:rPr>
              <a:t>が「呼吸不全」で</a:t>
            </a:r>
            <a:r>
              <a:rPr lang="ja-JP" altLang="en-US" sz="2000" dirty="0">
                <a:latin typeface="ＭＳ Ｐゴシック" panose="020B0600070205080204" pitchFamily="50" charset="-128"/>
                <a:ea typeface="ＭＳ Ｐゴシック" panose="020B0600070205080204" pitchFamily="50" charset="-128"/>
              </a:rPr>
              <a:t>、治療が必要となる。　　</a:t>
            </a:r>
          </a:p>
          <a:p>
            <a:pPr>
              <a:buFont typeface="Wingdings" panose="05000000000000000000" pitchFamily="2" charset="2"/>
              <a:buChar char="l"/>
              <a:defRPr/>
            </a:pPr>
            <a:r>
              <a:rPr lang="ja-JP" altLang="en-US" sz="2000" dirty="0">
                <a:latin typeface="ＭＳ Ｐゴシック" panose="020B0600070205080204" pitchFamily="50" charset="-128"/>
                <a:ea typeface="ＭＳ Ｐゴシック" panose="020B0600070205080204" pitchFamily="50" charset="-128"/>
              </a:rPr>
              <a:t>重症心身障害児に</a:t>
            </a:r>
            <a:r>
              <a:rPr lang="ja-JP" altLang="en-US" sz="2000" dirty="0" smtClean="0">
                <a:latin typeface="ＭＳ Ｐゴシック" panose="020B0600070205080204" pitchFamily="50" charset="-128"/>
                <a:ea typeface="ＭＳ Ｐゴシック" panose="020B0600070205080204" pitchFamily="50" charset="-128"/>
              </a:rPr>
              <a:t>は通常の呼吸</a:t>
            </a:r>
            <a:r>
              <a:rPr lang="ja-JP" altLang="en-US" sz="2000" dirty="0">
                <a:latin typeface="ＭＳ Ｐゴシック" panose="020B0600070205080204" pitchFamily="50" charset="-128"/>
                <a:ea typeface="ＭＳ Ｐゴシック" panose="020B0600070205080204" pitchFamily="50" charset="-128"/>
              </a:rPr>
              <a:t>不全の治療基準が適合できないことが多い。</a:t>
            </a:r>
          </a:p>
          <a:p>
            <a:pPr>
              <a:buFont typeface="Wingdings" panose="05000000000000000000" pitchFamily="2" charset="2"/>
              <a:buChar char="l"/>
              <a:defRPr/>
            </a:pPr>
            <a:r>
              <a:rPr lang="ja-JP" altLang="en-US" sz="2000" dirty="0">
                <a:latin typeface="ＭＳ Ｐゴシック" panose="020B0600070205080204" pitchFamily="50" charset="-128"/>
                <a:ea typeface="ＭＳ Ｐゴシック" panose="020B0600070205080204" pitchFamily="50" charset="-128"/>
              </a:rPr>
              <a:t>明らかな呼吸障害があっても </a:t>
            </a:r>
            <a:r>
              <a:rPr lang="en-US" altLang="ja-JP" sz="2000" dirty="0">
                <a:latin typeface="ＭＳ Ｐゴシック" panose="020B0600070205080204" pitchFamily="50" charset="-128"/>
                <a:ea typeface="ＭＳ Ｐゴシック" panose="020B0600070205080204" pitchFamily="50" charset="-128"/>
              </a:rPr>
              <a:t>SpO</a:t>
            </a:r>
            <a:r>
              <a:rPr lang="en-US" altLang="ja-JP" sz="2000" baseline="-25000" dirty="0">
                <a:latin typeface="ＭＳ Ｐゴシック" panose="020B0600070205080204" pitchFamily="50" charset="-128"/>
                <a:ea typeface="ＭＳ Ｐゴシック" panose="020B0600070205080204" pitchFamily="50" charset="-128"/>
              </a:rPr>
              <a:t>2</a:t>
            </a:r>
            <a:r>
              <a:rPr lang="ja-JP" altLang="en-US" sz="2000" dirty="0" err="1" smtClean="0">
                <a:latin typeface="ＭＳ Ｐゴシック" panose="020B0600070205080204" pitchFamily="50" charset="-128"/>
                <a:ea typeface="ＭＳ Ｐゴシック" panose="020B0600070205080204" pitchFamily="50" charset="-128"/>
              </a:rPr>
              <a:t>、</a:t>
            </a:r>
            <a:r>
              <a:rPr lang="ja-JP" altLang="en-US" sz="2000" dirty="0" smtClean="0">
                <a:latin typeface="ＭＳ Ｐゴシック" panose="020B0600070205080204" pitchFamily="50" charset="-128"/>
                <a:ea typeface="ＭＳ Ｐゴシック" panose="020B0600070205080204" pitchFamily="50" charset="-128"/>
              </a:rPr>
              <a:t>炭酸ガス分圧</a:t>
            </a:r>
            <a:r>
              <a:rPr lang="ja-JP" altLang="en-US" sz="2000" dirty="0">
                <a:latin typeface="ＭＳ Ｐゴシック" panose="020B0600070205080204" pitchFamily="50" charset="-128"/>
                <a:ea typeface="ＭＳ Ｐゴシック" panose="020B0600070205080204" pitchFamily="50" charset="-128"/>
              </a:rPr>
              <a:t>は正常範囲のことがある。</a:t>
            </a:r>
          </a:p>
          <a:p>
            <a:pPr marL="173038" indent="-173038">
              <a:buFont typeface="Wingdings" panose="05000000000000000000" pitchFamily="2" charset="2"/>
              <a:buChar char="l"/>
              <a:defRPr/>
            </a:pPr>
            <a:r>
              <a:rPr lang="ja-JP" altLang="en-US" sz="2000" dirty="0">
                <a:latin typeface="ＭＳ Ｐゴシック" panose="020B0600070205080204" pitchFamily="50" charset="-128"/>
                <a:ea typeface="ＭＳ Ｐゴシック" panose="020B0600070205080204" pitchFamily="50" charset="-128"/>
              </a:rPr>
              <a:t>症状はなくても、 </a:t>
            </a:r>
            <a:r>
              <a:rPr lang="en-US" altLang="ja-JP" sz="2000" dirty="0">
                <a:latin typeface="ＭＳ Ｐゴシック" panose="020B0600070205080204" pitchFamily="50" charset="-128"/>
                <a:ea typeface="ＭＳ Ｐゴシック" panose="020B0600070205080204" pitchFamily="50" charset="-128"/>
              </a:rPr>
              <a:t>SpO</a:t>
            </a:r>
            <a:r>
              <a:rPr lang="en-US" altLang="ja-JP" sz="2000" baseline="-25000" dirty="0">
                <a:latin typeface="ＭＳ Ｐゴシック" panose="020B0600070205080204" pitchFamily="50" charset="-128"/>
                <a:ea typeface="ＭＳ Ｐゴシック" panose="020B0600070205080204" pitchFamily="50" charset="-128"/>
              </a:rPr>
              <a:t>2</a:t>
            </a:r>
            <a:r>
              <a:rPr lang="ja-JP" altLang="en-US" sz="2000" dirty="0">
                <a:latin typeface="ＭＳ Ｐゴシック" panose="020B0600070205080204" pitchFamily="50" charset="-128"/>
                <a:ea typeface="ＭＳ Ｐゴシック" panose="020B0600070205080204" pitchFamily="50" charset="-128"/>
              </a:rPr>
              <a:t>が低めのことがあり（一般的には９０％以下では処置が必要）</a:t>
            </a:r>
            <a:r>
              <a:rPr lang="ja-JP" altLang="en-US" sz="2000" dirty="0" smtClean="0">
                <a:latin typeface="ＭＳ Ｐゴシック" panose="020B0600070205080204" pitchFamily="50" charset="-128"/>
                <a:ea typeface="ＭＳ Ｐゴシック" panose="020B0600070205080204" pitchFamily="50" charset="-128"/>
              </a:rPr>
              <a:t>、炭酸ガス分圧</a:t>
            </a:r>
            <a:r>
              <a:rPr lang="ja-JP" altLang="en-US" sz="2000" dirty="0">
                <a:latin typeface="ＭＳ Ｐゴシック" panose="020B0600070205080204" pitchFamily="50" charset="-128"/>
                <a:ea typeface="ＭＳ Ｐゴシック" panose="020B0600070205080204" pitchFamily="50" charset="-128"/>
              </a:rPr>
              <a:t>が高値のこともある（慢性化していれば５０以上でも代償機能に</a:t>
            </a:r>
            <a:r>
              <a:rPr lang="ja-JP" altLang="en-US" sz="2000" dirty="0" smtClean="0">
                <a:latin typeface="ＭＳ Ｐゴシック" panose="020B0600070205080204" pitchFamily="50" charset="-128"/>
                <a:ea typeface="ＭＳ Ｐゴシック" panose="020B0600070205080204" pitchFamily="50" charset="-128"/>
              </a:rPr>
              <a:t>より許容範囲と考えて良い場合が多い）</a:t>
            </a:r>
            <a:r>
              <a:rPr lang="ja-JP" altLang="en-US" sz="2000" dirty="0">
                <a:latin typeface="ＭＳ Ｐゴシック" panose="020B0600070205080204" pitchFamily="50" charset="-128"/>
                <a:ea typeface="ＭＳ Ｐゴシック" panose="020B0600070205080204" pitchFamily="50" charset="-128"/>
              </a:rPr>
              <a:t>。</a:t>
            </a:r>
          </a:p>
          <a:p>
            <a:pPr marL="173038" indent="-173038">
              <a:buFont typeface="Wingdings" panose="05000000000000000000" pitchFamily="2" charset="2"/>
              <a:buChar char="l"/>
              <a:defRPr/>
            </a:pPr>
            <a:r>
              <a:rPr lang="ja-JP" altLang="en-US" sz="2000" dirty="0">
                <a:latin typeface="ＭＳ Ｐゴシック" panose="020B0600070205080204" pitchFamily="50" charset="-128"/>
                <a:ea typeface="ＭＳ Ｐゴシック" panose="020B0600070205080204" pitchFamily="50" charset="-128"/>
              </a:rPr>
              <a:t>チアノーゼがなくても低酸素状態はありうる。 </a:t>
            </a:r>
            <a:r>
              <a:rPr lang="en-US" altLang="ja-JP" sz="2000" dirty="0">
                <a:latin typeface="ＭＳ Ｐゴシック" panose="020B0600070205080204" pitchFamily="50" charset="-128"/>
                <a:ea typeface="ＭＳ Ｐゴシック" panose="020B0600070205080204" pitchFamily="50" charset="-128"/>
              </a:rPr>
              <a:t>SpO</a:t>
            </a:r>
            <a:r>
              <a:rPr lang="en-US" altLang="ja-JP" sz="2000" baseline="-25000" dirty="0">
                <a:latin typeface="ＭＳ Ｐゴシック" panose="020B0600070205080204" pitchFamily="50" charset="-128"/>
                <a:ea typeface="ＭＳ Ｐゴシック" panose="020B0600070205080204" pitchFamily="50" charset="-128"/>
              </a:rPr>
              <a:t>2</a:t>
            </a:r>
            <a:r>
              <a:rPr lang="ja-JP" altLang="en-US" sz="2000" dirty="0">
                <a:latin typeface="ＭＳ Ｐゴシック" panose="020B0600070205080204" pitchFamily="50" charset="-128"/>
                <a:ea typeface="ＭＳ Ｐゴシック" panose="020B0600070205080204" pitchFamily="50" charset="-128"/>
              </a:rPr>
              <a:t>が７０～８５％でチアノーゼを時に認め、７０％以下では確実に認める。</a:t>
            </a:r>
          </a:p>
          <a:p>
            <a:pPr marL="173038" indent="-173038">
              <a:buFont typeface="Wingdings" panose="05000000000000000000" pitchFamily="2" charset="2"/>
              <a:buChar char="l"/>
              <a:defRPr/>
            </a:pPr>
            <a:r>
              <a:rPr lang="ja-JP" altLang="en-US" sz="2000" dirty="0">
                <a:latin typeface="ＭＳ Ｐゴシック" panose="020B0600070205080204" pitchFamily="50" charset="-128"/>
                <a:ea typeface="ＭＳ Ｐゴシック" panose="020B0600070205080204" pitchFamily="50" charset="-128"/>
              </a:rPr>
              <a:t> 酸素を使用した場合には</a:t>
            </a:r>
            <a:r>
              <a:rPr lang="en-US" altLang="ja-JP" sz="2000" dirty="0">
                <a:latin typeface="ＭＳ Ｐゴシック" panose="020B0600070205080204" pitchFamily="50" charset="-128"/>
                <a:ea typeface="ＭＳ Ｐゴシック" panose="020B0600070205080204" pitchFamily="50" charset="-128"/>
              </a:rPr>
              <a:t>SpO</a:t>
            </a:r>
            <a:r>
              <a:rPr lang="en-US" altLang="ja-JP" sz="2000" baseline="-25000" dirty="0">
                <a:latin typeface="ＭＳ Ｐゴシック" panose="020B0600070205080204" pitchFamily="50" charset="-128"/>
                <a:ea typeface="ＭＳ Ｐゴシック" panose="020B0600070205080204" pitchFamily="50" charset="-128"/>
              </a:rPr>
              <a:t>2</a:t>
            </a:r>
            <a:r>
              <a:rPr lang="ja-JP" altLang="en-US" sz="2000" dirty="0">
                <a:latin typeface="ＭＳ Ｐゴシック" panose="020B0600070205080204" pitchFamily="50" charset="-128"/>
                <a:ea typeface="ＭＳ Ｐゴシック" panose="020B0600070205080204" pitchFamily="50" charset="-128"/>
              </a:rPr>
              <a:t>が９０％台でも、高炭酸ガス血症で傾眠や意識障害をきたすこともある（</a:t>
            </a:r>
            <a:r>
              <a:rPr lang="en-US" altLang="ja-JP" sz="2000" dirty="0">
                <a:latin typeface="ＭＳ Ｐゴシック" panose="020B0600070205080204" pitchFamily="50" charset="-128"/>
                <a:ea typeface="ＭＳ Ｐゴシック" panose="020B0600070205080204" pitchFamily="50" charset="-128"/>
              </a:rPr>
              <a:t>CO</a:t>
            </a:r>
            <a:r>
              <a:rPr lang="en-US" altLang="ja-JP" sz="2000" baseline="-25000" dirty="0">
                <a:latin typeface="ＭＳ Ｐゴシック" panose="020B0600070205080204" pitchFamily="50" charset="-128"/>
                <a:ea typeface="ＭＳ Ｐゴシック" panose="020B0600070205080204" pitchFamily="50" charset="-128"/>
              </a:rPr>
              <a:t>2</a:t>
            </a:r>
            <a:r>
              <a:rPr lang="ja-JP" altLang="en-US" sz="2000" dirty="0">
                <a:latin typeface="ＭＳ Ｐゴシック" panose="020B0600070205080204" pitchFamily="50" charset="-128"/>
                <a:ea typeface="ＭＳ Ｐゴシック" panose="020B0600070205080204" pitchFamily="50" charset="-128"/>
              </a:rPr>
              <a:t>ナルコーシス） </a:t>
            </a:r>
            <a:r>
              <a:rPr lang="ja-JP" altLang="en-US" sz="2000" dirty="0" smtClean="0">
                <a:latin typeface="ＭＳ Ｐゴシック" panose="020B0600070205080204" pitchFamily="50" charset="-128"/>
                <a:ea typeface="ＭＳ Ｐゴシック" panose="020B0600070205080204" pitchFamily="50" charset="-128"/>
              </a:rPr>
              <a:t>。</a:t>
            </a:r>
            <a:endParaRPr lang="en-US" altLang="ja-JP" sz="2000" dirty="0" smtClean="0">
              <a:latin typeface="ＭＳ Ｐゴシック" panose="020B0600070205080204" pitchFamily="50" charset="-128"/>
              <a:ea typeface="ＭＳ Ｐゴシック" panose="020B0600070205080204" pitchFamily="50" charset="-128"/>
            </a:endParaRPr>
          </a:p>
          <a:p>
            <a:pPr marL="173038" indent="-173038">
              <a:buFont typeface="Wingdings" panose="05000000000000000000" pitchFamily="2" charset="2"/>
              <a:buChar char="l"/>
              <a:defRPr/>
            </a:pPr>
            <a:r>
              <a:rPr lang="ja-JP" altLang="en-US" sz="2000" dirty="0" smtClean="0">
                <a:latin typeface="ＭＳ Ｐゴシック" panose="020B0600070205080204" pitchFamily="50" charset="-128"/>
                <a:ea typeface="ＭＳ Ｐゴシック" panose="020B0600070205080204" pitchFamily="50" charset="-128"/>
              </a:rPr>
              <a:t>低酸素症だけであれば、酸素療法のみで済むことが多いが、</a:t>
            </a:r>
            <a:r>
              <a:rPr lang="ja-JP" altLang="en-US" sz="2000" u="sng" dirty="0" smtClean="0">
                <a:solidFill>
                  <a:srgbClr val="FF0000"/>
                </a:solidFill>
                <a:latin typeface="ＭＳ Ｐゴシック" panose="020B0600070205080204" pitchFamily="50" charset="-128"/>
                <a:ea typeface="ＭＳ Ｐゴシック" panose="020B0600070205080204" pitchFamily="50" charset="-128"/>
              </a:rPr>
              <a:t>高炭酸ガス血症を伴う場合には、換気そのものを補助する、人工呼吸器治療が必要</a:t>
            </a:r>
            <a:r>
              <a:rPr lang="ja-JP" altLang="en-US" sz="2000" dirty="0" smtClean="0">
                <a:latin typeface="ＭＳ Ｐゴシック" panose="020B0600070205080204" pitchFamily="50" charset="-128"/>
                <a:ea typeface="ＭＳ Ｐゴシック" panose="020B0600070205080204" pitchFamily="50" charset="-128"/>
              </a:rPr>
              <a:t>となってくる。</a:t>
            </a:r>
            <a:endParaRPr lang="ja-JP" altLang="en-US" sz="2000" dirty="0">
              <a:latin typeface="ＭＳ Ｐゴシック" panose="020B0600070205080204" pitchFamily="50" charset="-128"/>
              <a:ea typeface="ＭＳ Ｐゴシック" panose="020B0600070205080204" pitchFamily="50" charset="-128"/>
            </a:endParaRPr>
          </a:p>
        </p:txBody>
      </p:sp>
      <p:sp>
        <p:nvSpPr>
          <p:cNvPr id="141315" name="Text Box 3"/>
          <p:cNvSpPr txBox="1">
            <a:spLocks noChangeArrowheads="1"/>
          </p:cNvSpPr>
          <p:nvPr/>
        </p:nvSpPr>
        <p:spPr bwMode="auto">
          <a:xfrm>
            <a:off x="419100" y="44450"/>
            <a:ext cx="815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dirty="0">
                <a:solidFill>
                  <a:srgbClr val="0000FF"/>
                </a:solidFill>
                <a:latin typeface="Times New Roman" panose="02020603050405020304" pitchFamily="18" charset="0"/>
              </a:rPr>
              <a:t>重症心身</a:t>
            </a:r>
            <a:r>
              <a:rPr lang="ja-JP" altLang="en-US" dirty="0" smtClean="0">
                <a:solidFill>
                  <a:srgbClr val="0000FF"/>
                </a:solidFill>
                <a:latin typeface="Times New Roman" panose="02020603050405020304" pitchFamily="18" charset="0"/>
              </a:rPr>
              <a:t>障害児者等の</a:t>
            </a:r>
            <a:r>
              <a:rPr lang="ja-JP" altLang="en-US" dirty="0">
                <a:solidFill>
                  <a:srgbClr val="0000FF"/>
                </a:solidFill>
                <a:latin typeface="Times New Roman" panose="02020603050405020304" pitchFamily="18" charset="0"/>
              </a:rPr>
              <a:t>呼吸不全</a:t>
            </a:r>
          </a:p>
        </p:txBody>
      </p:sp>
      <p:sp>
        <p:nvSpPr>
          <p:cNvPr id="141316" name="Text Box 4"/>
          <p:cNvSpPr txBox="1">
            <a:spLocks noChangeArrowheads="1"/>
          </p:cNvSpPr>
          <p:nvPr/>
        </p:nvSpPr>
        <p:spPr bwMode="auto">
          <a:xfrm>
            <a:off x="685800" y="3429000"/>
            <a:ext cx="6705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endParaRPr lang="ja-JP" altLang="ja-JP" sz="2800">
              <a:solidFill>
                <a:srgbClr val="000000"/>
              </a:solidFill>
              <a:latin typeface="Times New Roman" panose="02020603050405020304" pitchFamily="18" charset="0"/>
            </a:endParaRPr>
          </a:p>
        </p:txBody>
      </p:sp>
      <p:sp>
        <p:nvSpPr>
          <p:cNvPr id="141317" name="Text Box 5"/>
          <p:cNvSpPr txBox="1">
            <a:spLocks noChangeArrowheads="1"/>
          </p:cNvSpPr>
          <p:nvPr/>
        </p:nvSpPr>
        <p:spPr bwMode="auto">
          <a:xfrm>
            <a:off x="179388" y="5876925"/>
            <a:ext cx="8207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buFontTx/>
              <a:buNone/>
            </a:pPr>
            <a:r>
              <a:rPr lang="en-US" altLang="ja-JP" sz="2800">
                <a:latin typeface="ＭＳ Ｐゴシック" panose="020B0600070205080204" pitchFamily="50" charset="-128"/>
              </a:rPr>
              <a:t>※</a:t>
            </a:r>
            <a:r>
              <a:rPr lang="ja-JP" altLang="en-US" sz="2800">
                <a:solidFill>
                  <a:srgbClr val="0000FF"/>
                </a:solidFill>
                <a:latin typeface="ＭＳ Ｐゴシック" panose="020B0600070205080204" pitchFamily="50" charset="-128"/>
              </a:rPr>
              <a:t>日常状態との比較　日常状態での値の把握が必要</a:t>
            </a:r>
          </a:p>
        </p:txBody>
      </p:sp>
      <p:sp>
        <p:nvSpPr>
          <p:cNvPr id="141318" name="Line 7"/>
          <p:cNvSpPr>
            <a:spLocks noChangeShapeType="1"/>
          </p:cNvSpPr>
          <p:nvPr/>
        </p:nvSpPr>
        <p:spPr bwMode="auto">
          <a:xfrm>
            <a:off x="228600" y="620713"/>
            <a:ext cx="853440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C61</a:t>
            </a:r>
            <a:endParaRPr lang="ja-JP" alt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テキスト ボックス 3"/>
          <p:cNvSpPr txBox="1">
            <a:spLocks noChangeArrowheads="1"/>
          </p:cNvSpPr>
          <p:nvPr/>
        </p:nvSpPr>
        <p:spPr bwMode="auto">
          <a:xfrm>
            <a:off x="485775" y="28575"/>
            <a:ext cx="6143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0000FF"/>
                </a:solidFill>
                <a:latin typeface="Times" panose="02020603050405020304" pitchFamily="18" charset="0"/>
              </a:rPr>
              <a:t>重症心身</a:t>
            </a:r>
            <a:r>
              <a:rPr lang="ja-JP" altLang="en-US" sz="2800" dirty="0" smtClean="0">
                <a:solidFill>
                  <a:srgbClr val="0000FF"/>
                </a:solidFill>
                <a:latin typeface="Times" panose="02020603050405020304" pitchFamily="18" charset="0"/>
              </a:rPr>
              <a:t>障害児者等で</a:t>
            </a:r>
            <a:r>
              <a:rPr lang="ja-JP" altLang="en-US" sz="2800" dirty="0">
                <a:solidFill>
                  <a:srgbClr val="0000FF"/>
                </a:solidFill>
                <a:latin typeface="Times" panose="02020603050405020304" pitchFamily="18" charset="0"/>
              </a:rPr>
              <a:t>の酸素療法　１</a:t>
            </a:r>
          </a:p>
        </p:txBody>
      </p:sp>
      <p:cxnSp>
        <p:nvCxnSpPr>
          <p:cNvPr id="6" name="直線コネクタ 5"/>
          <p:cNvCxnSpPr/>
          <p:nvPr/>
        </p:nvCxnSpPr>
        <p:spPr>
          <a:xfrm>
            <a:off x="428625" y="528638"/>
            <a:ext cx="8215313" cy="0"/>
          </a:xfrm>
          <a:prstGeom prst="line">
            <a:avLst/>
          </a:prstGeom>
        </p:spPr>
        <p:style>
          <a:lnRef idx="1">
            <a:schemeClr val="accent1"/>
          </a:lnRef>
          <a:fillRef idx="0">
            <a:schemeClr val="accent1"/>
          </a:fillRef>
          <a:effectRef idx="0">
            <a:schemeClr val="accent1"/>
          </a:effectRef>
          <a:fontRef idx="minor">
            <a:schemeClr val="tx1"/>
          </a:fontRef>
        </p:style>
      </p:cxnSp>
      <p:sp>
        <p:nvSpPr>
          <p:cNvPr id="142340" name="テキスト ボックス 7"/>
          <p:cNvSpPr txBox="1">
            <a:spLocks noChangeArrowheads="1"/>
          </p:cNvSpPr>
          <p:nvPr/>
        </p:nvSpPr>
        <p:spPr bwMode="auto">
          <a:xfrm>
            <a:off x="304800" y="598488"/>
            <a:ext cx="8480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一般的に、慢性的な呼吸障害では、</a:t>
            </a:r>
            <a:r>
              <a:rPr lang="ja-JP" altLang="en-US" sz="2400">
                <a:solidFill>
                  <a:srgbClr val="FF3300"/>
                </a:solidFill>
                <a:latin typeface="Times" panose="02020603050405020304" pitchFamily="18" charset="0"/>
              </a:rPr>
              <a:t>ＳｐＯ</a:t>
            </a:r>
            <a:r>
              <a:rPr lang="ja-JP" altLang="en-US" sz="2000">
                <a:solidFill>
                  <a:srgbClr val="FF3300"/>
                </a:solidFill>
                <a:latin typeface="Times" panose="02020603050405020304" pitchFamily="18" charset="0"/>
              </a:rPr>
              <a:t>２</a:t>
            </a:r>
            <a:r>
              <a:rPr lang="ja-JP" altLang="en-US" sz="2400">
                <a:solidFill>
                  <a:srgbClr val="FF3300"/>
                </a:solidFill>
                <a:latin typeface="Times" panose="02020603050405020304" pitchFamily="18" charset="0"/>
              </a:rPr>
              <a:t>が９０未満</a:t>
            </a:r>
            <a:r>
              <a:rPr lang="ja-JP" altLang="en-US" sz="2400">
                <a:latin typeface="Times" panose="02020603050405020304" pitchFamily="18" charset="0"/>
              </a:rPr>
              <a:t>の状態が続く場合に、酸素療法の対象となる。</a:t>
            </a:r>
            <a:endParaRPr lang="en-US" altLang="ja-JP" sz="2400">
              <a:latin typeface="Times" panose="02020603050405020304" pitchFamily="18" charset="0"/>
            </a:endParaRPr>
          </a:p>
        </p:txBody>
      </p:sp>
      <p:sp>
        <p:nvSpPr>
          <p:cNvPr id="142341" name="テキスト ボックス 8"/>
          <p:cNvSpPr txBox="1">
            <a:spLocks noChangeArrowheads="1"/>
          </p:cNvSpPr>
          <p:nvPr/>
        </p:nvSpPr>
        <p:spPr bwMode="auto">
          <a:xfrm>
            <a:off x="261938" y="2981325"/>
            <a:ext cx="8643937"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Times" panose="02020603050405020304" pitchFamily="18" charset="0"/>
              </a:rPr>
              <a:t>慢性的な重度の呼吸障害ケースでは、ＳｐＯ</a:t>
            </a:r>
            <a:r>
              <a:rPr lang="ja-JP" altLang="en-US" sz="2000" dirty="0">
                <a:latin typeface="Times" panose="02020603050405020304" pitchFamily="18" charset="0"/>
              </a:rPr>
              <a:t>２</a:t>
            </a:r>
            <a:r>
              <a:rPr lang="ja-JP" altLang="en-US" sz="2400" dirty="0">
                <a:latin typeface="Times" panose="02020603050405020304" pitchFamily="18" charset="0"/>
              </a:rPr>
              <a:t>が９０未満であって</a:t>
            </a:r>
            <a:endParaRPr lang="en-US" altLang="ja-JP" sz="2400" dirty="0">
              <a:latin typeface="Times" panose="02020603050405020304" pitchFamily="18" charset="0"/>
            </a:endParaRPr>
          </a:p>
          <a:p>
            <a:pPr eaLnBrk="1" hangingPunct="1">
              <a:spcBef>
                <a:spcPct val="0"/>
              </a:spcBef>
              <a:buFontTx/>
              <a:buNone/>
            </a:pPr>
            <a:r>
              <a:rPr lang="ja-JP" altLang="en-US" sz="2400" dirty="0">
                <a:latin typeface="Times" panose="02020603050405020304" pitchFamily="18" charset="0"/>
              </a:rPr>
              <a:t>もとくに問題なく過ごせている場合もある。このような場合、学校や通所での生活の制限を避けるために、酸素使用の基準を、ＳｐＯ２ 　</a:t>
            </a:r>
            <a:r>
              <a:rPr lang="ja-JP" altLang="en-US" sz="2400" dirty="0" smtClean="0">
                <a:latin typeface="Times" panose="02020603050405020304" pitchFamily="18" charset="0"/>
              </a:rPr>
              <a:t>８５と</a:t>
            </a:r>
            <a:r>
              <a:rPr lang="ja-JP" altLang="en-US" sz="2400" dirty="0">
                <a:latin typeface="Times" panose="02020603050405020304" pitchFamily="18" charset="0"/>
              </a:rPr>
              <a:t>せざるを得ない場合もある。しかし、</a:t>
            </a:r>
            <a:r>
              <a:rPr lang="ja-JP" altLang="en-US" sz="2400" dirty="0">
                <a:solidFill>
                  <a:srgbClr val="FF0000"/>
                </a:solidFill>
                <a:latin typeface="Times" panose="02020603050405020304" pitchFamily="18" charset="0"/>
              </a:rPr>
              <a:t>二次的な呼吸中枢機能低下</a:t>
            </a:r>
            <a:r>
              <a:rPr lang="ja-JP" altLang="en-US" sz="2400" dirty="0">
                <a:latin typeface="Times" panose="02020603050405020304" pitchFamily="18" charset="0"/>
              </a:rPr>
              <a:t>（低酸素状態に呼吸中枢が慣れてしまい呼吸努力</a:t>
            </a:r>
            <a:r>
              <a:rPr lang="en-US" altLang="ja-JP" sz="2400" dirty="0">
                <a:latin typeface="Times" panose="02020603050405020304" pitchFamily="18" charset="0"/>
              </a:rPr>
              <a:t>hypoxic drive</a:t>
            </a:r>
            <a:r>
              <a:rPr lang="ja-JP" altLang="en-US" sz="2400" dirty="0">
                <a:latin typeface="Times" panose="02020603050405020304" pitchFamily="18" charset="0"/>
              </a:rPr>
              <a:t>が低下する）を来してくる可能性がある。</a:t>
            </a:r>
            <a:endParaRPr lang="en-US" altLang="ja-JP" sz="2400" dirty="0">
              <a:latin typeface="Times" panose="02020603050405020304" pitchFamily="18" charset="0"/>
            </a:endParaRPr>
          </a:p>
          <a:p>
            <a:pPr eaLnBrk="1" hangingPunct="1">
              <a:spcBef>
                <a:spcPct val="0"/>
              </a:spcBef>
              <a:buFontTx/>
              <a:buNone/>
            </a:pPr>
            <a:r>
              <a:rPr lang="ja-JP" altLang="en-US" sz="2400" dirty="0">
                <a:latin typeface="Times" panose="02020603050405020304" pitchFamily="18" charset="0"/>
              </a:rPr>
              <a:t>このようなケースでは、日中は基本的に酸素なしで（呼吸状態を良くするための姿勢管理などの対応をしながら）過ごし、ＳｐＯ</a:t>
            </a:r>
            <a:r>
              <a:rPr lang="ja-JP" altLang="en-US" sz="2000" dirty="0">
                <a:latin typeface="Times" panose="02020603050405020304" pitchFamily="18" charset="0"/>
              </a:rPr>
              <a:t>２</a:t>
            </a:r>
            <a:r>
              <a:rPr lang="ja-JP" altLang="en-US" sz="2400" dirty="0">
                <a:latin typeface="Times" panose="02020603050405020304" pitchFamily="18" charset="0"/>
              </a:rPr>
              <a:t> </a:t>
            </a:r>
            <a:r>
              <a:rPr lang="ja-JP" altLang="en-US" sz="2400" dirty="0" smtClean="0">
                <a:latin typeface="Times" panose="02020603050405020304" pitchFamily="18" charset="0"/>
              </a:rPr>
              <a:t>８５～８７以下</a:t>
            </a:r>
            <a:r>
              <a:rPr lang="ja-JP" altLang="en-US" sz="2400" dirty="0">
                <a:latin typeface="Times" panose="02020603050405020304" pitchFamily="18" charset="0"/>
              </a:rPr>
              <a:t>が続けば臨時に酸素を使用する、夜間は少量で酸素療法を継続するという組み合わせを</a:t>
            </a:r>
            <a:r>
              <a:rPr lang="ja-JP" altLang="en-US" sz="2400" dirty="0" smtClean="0">
                <a:latin typeface="Times" panose="02020603050405020304" pitchFamily="18" charset="0"/>
              </a:rPr>
              <a:t>考えるのが合理的な場合もある。</a:t>
            </a:r>
            <a:endParaRPr lang="ja-JP" altLang="en-US" sz="2400" dirty="0">
              <a:latin typeface="Times" panose="02020603050405020304" pitchFamily="18" charset="0"/>
            </a:endParaRPr>
          </a:p>
        </p:txBody>
      </p:sp>
      <p:sp>
        <p:nvSpPr>
          <p:cNvPr id="142342" name="テキスト ボックス 9"/>
          <p:cNvSpPr txBox="1">
            <a:spLocks noChangeArrowheads="1"/>
          </p:cNvSpPr>
          <p:nvPr/>
        </p:nvSpPr>
        <p:spPr bwMode="auto">
          <a:xfrm>
            <a:off x="268288" y="1443038"/>
            <a:ext cx="86995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平常のＳｐＯ</a:t>
            </a:r>
            <a:r>
              <a:rPr lang="ja-JP" altLang="en-US" sz="2000">
                <a:latin typeface="Times" panose="02020603050405020304" pitchFamily="18" charset="0"/>
              </a:rPr>
              <a:t>２</a:t>
            </a:r>
            <a:r>
              <a:rPr lang="ja-JP" altLang="en-US" sz="2400">
                <a:latin typeface="Times" panose="02020603050405020304" pitchFamily="18" charset="0"/>
              </a:rPr>
              <a:t>が９５以上のケースで、一時的に呼吸困難（呼吸が</a:t>
            </a:r>
            <a:endParaRPr lang="en-US" altLang="ja-JP" sz="2400">
              <a:latin typeface="Times" panose="02020603050405020304" pitchFamily="18" charset="0"/>
            </a:endParaRPr>
          </a:p>
          <a:p>
            <a:pPr eaLnBrk="1" hangingPunct="1">
              <a:spcBef>
                <a:spcPct val="0"/>
              </a:spcBef>
              <a:buFontTx/>
              <a:buNone/>
            </a:pPr>
            <a:r>
              <a:rPr lang="ja-JP" altLang="en-US" sz="2400">
                <a:latin typeface="Times" panose="02020603050405020304" pitchFamily="18" charset="0"/>
              </a:rPr>
              <a:t>苦しそうになった状態）になった場合には</a:t>
            </a:r>
            <a:r>
              <a:rPr lang="ja-JP" altLang="en-US" sz="2400">
                <a:solidFill>
                  <a:srgbClr val="FF0000"/>
                </a:solidFill>
                <a:latin typeface="Times" panose="02020603050405020304" pitchFamily="18" charset="0"/>
              </a:rPr>
              <a:t>ＳｐＯ</a:t>
            </a:r>
            <a:r>
              <a:rPr lang="ja-JP" altLang="en-US" sz="2000">
                <a:solidFill>
                  <a:srgbClr val="FF0000"/>
                </a:solidFill>
                <a:latin typeface="Times" panose="02020603050405020304" pitchFamily="18" charset="0"/>
              </a:rPr>
              <a:t>２</a:t>
            </a:r>
            <a:r>
              <a:rPr lang="ja-JP" altLang="en-US" sz="2400">
                <a:solidFill>
                  <a:srgbClr val="FF0000"/>
                </a:solidFill>
                <a:latin typeface="Times" panose="02020603050405020304" pitchFamily="18" charset="0"/>
              </a:rPr>
              <a:t>が９０台前半であっても、酸素療法が必要な場合がある。</a:t>
            </a:r>
            <a:r>
              <a:rPr lang="ja-JP" altLang="en-US" sz="2400">
                <a:latin typeface="Times" panose="02020603050405020304" pitchFamily="18" charset="0"/>
              </a:rPr>
              <a:t>（とくに気管軟化症や緊張が強い場合）</a:t>
            </a:r>
          </a:p>
        </p:txBody>
      </p:sp>
      <p:sp>
        <p:nvSpPr>
          <p:cNvPr id="7"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C62</a:t>
            </a:r>
            <a:endParaRPr lang="ja-JP" alt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テキスト ボックス 3"/>
          <p:cNvSpPr txBox="1">
            <a:spLocks noChangeArrowheads="1"/>
          </p:cNvSpPr>
          <p:nvPr/>
        </p:nvSpPr>
        <p:spPr bwMode="auto">
          <a:xfrm>
            <a:off x="323850" y="44450"/>
            <a:ext cx="341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a:t>在宅酸素療法の機器</a:t>
            </a:r>
          </a:p>
        </p:txBody>
      </p:sp>
      <p:sp>
        <p:nvSpPr>
          <p:cNvPr id="143363" name="テキスト ボックス 4"/>
          <p:cNvSpPr txBox="1">
            <a:spLocks noChangeArrowheads="1"/>
          </p:cNvSpPr>
          <p:nvPr/>
        </p:nvSpPr>
        <p:spPr bwMode="auto">
          <a:xfrm>
            <a:off x="250825" y="601663"/>
            <a:ext cx="1981200"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a:solidFill>
                  <a:srgbClr val="0000FF"/>
                </a:solidFill>
              </a:rPr>
              <a:t>酸素濃縮器</a:t>
            </a:r>
          </a:p>
        </p:txBody>
      </p:sp>
      <p:sp>
        <p:nvSpPr>
          <p:cNvPr id="143364" name="テキスト ボックス 5"/>
          <p:cNvSpPr txBox="1">
            <a:spLocks noChangeArrowheads="1"/>
          </p:cNvSpPr>
          <p:nvPr/>
        </p:nvSpPr>
        <p:spPr bwMode="auto">
          <a:xfrm>
            <a:off x="107950" y="1125538"/>
            <a:ext cx="89646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400" dirty="0">
                <a:latin typeface="ＭＳ Ｐゴシック" panose="020B0600070205080204" pitchFamily="50" charset="-128"/>
              </a:rPr>
              <a:t>・空気中の酸素（２１％）を９０％以上に濃縮して供給する。</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・交流電源が必要。電気を消費する（電気代がかかる）。</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・器械は小型化しているが、器械からの温かい排気があるため、</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　夏は室内が暑くなってしまうことに配慮が必要。</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・外出時は、携帯できる酸素ボンベを使用するが、重症児者ではデマ</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　ンド方式（本人の吸気に合わせて吸気の時のみ酸素が流れる）で</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　はなく、酸素が常時流れる方式での使用が必要な場合が多く、</a:t>
            </a:r>
            <a:r>
              <a:rPr lang="ja-JP" altLang="en-US" sz="2400" dirty="0" err="1">
                <a:latin typeface="ＭＳ Ｐゴシック" panose="020B0600070205080204" pitchFamily="50" charset="-128"/>
              </a:rPr>
              <a:t>そ</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　のため、学校などでの酸素ボンベの交換が必要になることもある。</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　学校、通所に、本人用の酸素濃縮器を設置することもある。</a:t>
            </a:r>
            <a:endParaRPr lang="en-US" altLang="ja-JP" sz="2400" dirty="0">
              <a:latin typeface="ＭＳ Ｐゴシック" panose="020B0600070205080204" pitchFamily="50" charset="-128"/>
            </a:endParaRPr>
          </a:p>
        </p:txBody>
      </p:sp>
      <p:sp>
        <p:nvSpPr>
          <p:cNvPr id="143365" name="テキスト ボックス 6"/>
          <p:cNvSpPr txBox="1">
            <a:spLocks noChangeArrowheads="1"/>
          </p:cNvSpPr>
          <p:nvPr/>
        </p:nvSpPr>
        <p:spPr bwMode="auto">
          <a:xfrm>
            <a:off x="215900" y="4581525"/>
            <a:ext cx="1620838" cy="522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800">
                <a:solidFill>
                  <a:srgbClr val="0000FF"/>
                </a:solidFill>
              </a:rPr>
              <a:t>液体酸素</a:t>
            </a:r>
          </a:p>
        </p:txBody>
      </p:sp>
      <p:sp>
        <p:nvSpPr>
          <p:cNvPr id="143366" name="テキスト ボックス 7"/>
          <p:cNvSpPr txBox="1">
            <a:spLocks noChangeArrowheads="1"/>
          </p:cNvSpPr>
          <p:nvPr/>
        </p:nvSpPr>
        <p:spPr bwMode="auto">
          <a:xfrm>
            <a:off x="179388" y="5157788"/>
            <a:ext cx="88217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400" dirty="0">
                <a:latin typeface="ＭＳ Ｐゴシック" panose="020B0600070205080204" pitchFamily="50" charset="-128"/>
              </a:rPr>
              <a:t>・液体酸素ボンベを自宅に設置。ボンベは大きいが、電気は不要。</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・外出時は、携帯用のボンベに液体酸素を分注して使用。液体酸素</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　のボンベの方が、通常の酸素ボンベより使用可能時間は長く、学</a:t>
            </a:r>
            <a:endParaRPr lang="en-US" altLang="ja-JP" sz="2400" dirty="0">
              <a:latin typeface="ＭＳ Ｐゴシック" panose="020B0600070205080204" pitchFamily="50" charset="-128"/>
            </a:endParaRPr>
          </a:p>
          <a:p>
            <a:pPr eaLnBrk="1" hangingPunct="1"/>
            <a:r>
              <a:rPr lang="ja-JP" altLang="en-US" sz="2400" dirty="0">
                <a:latin typeface="ＭＳ Ｐゴシック" panose="020B0600070205080204" pitchFamily="50" charset="-128"/>
              </a:rPr>
              <a:t>　校などでの交換の必要はない。</a:t>
            </a:r>
          </a:p>
        </p:txBody>
      </p:sp>
      <p:sp>
        <p:nvSpPr>
          <p:cNvPr id="8"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C63</a:t>
            </a:r>
            <a:endParaRPr lang="ja-JP" alt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テキスト ボックス 3"/>
          <p:cNvSpPr txBox="1">
            <a:spLocks noChangeArrowheads="1"/>
          </p:cNvSpPr>
          <p:nvPr/>
        </p:nvSpPr>
        <p:spPr bwMode="auto">
          <a:xfrm>
            <a:off x="142875" y="28575"/>
            <a:ext cx="6143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0000FF"/>
                </a:solidFill>
                <a:latin typeface="Times" panose="02020603050405020304" pitchFamily="18" charset="0"/>
              </a:rPr>
              <a:t>重症心身</a:t>
            </a:r>
            <a:r>
              <a:rPr lang="ja-JP" altLang="en-US" sz="2800" dirty="0" smtClean="0">
                <a:solidFill>
                  <a:srgbClr val="0000FF"/>
                </a:solidFill>
                <a:latin typeface="Times" panose="02020603050405020304" pitchFamily="18" charset="0"/>
              </a:rPr>
              <a:t>障害児者等で</a:t>
            </a:r>
            <a:r>
              <a:rPr lang="ja-JP" altLang="en-US" sz="2800" dirty="0">
                <a:solidFill>
                  <a:srgbClr val="0000FF"/>
                </a:solidFill>
                <a:latin typeface="Times" panose="02020603050405020304" pitchFamily="18" charset="0"/>
              </a:rPr>
              <a:t>の酸素療法 ２</a:t>
            </a:r>
          </a:p>
        </p:txBody>
      </p:sp>
      <p:cxnSp>
        <p:nvCxnSpPr>
          <p:cNvPr id="5" name="直線コネクタ 4"/>
          <p:cNvCxnSpPr/>
          <p:nvPr/>
        </p:nvCxnSpPr>
        <p:spPr>
          <a:xfrm>
            <a:off x="428625" y="548680"/>
            <a:ext cx="821531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4388" name="テキスト ボックス 5"/>
          <p:cNvSpPr txBox="1">
            <a:spLocks noChangeArrowheads="1"/>
          </p:cNvSpPr>
          <p:nvPr/>
        </p:nvSpPr>
        <p:spPr bwMode="auto">
          <a:xfrm>
            <a:off x="214313" y="598488"/>
            <a:ext cx="88757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酸素投与により、低酸素症は改善しても、高炭酸ガス血症は改善</a:t>
            </a:r>
            <a:endParaRPr lang="en-US" altLang="ja-JP" sz="2400">
              <a:latin typeface="Times" panose="02020603050405020304" pitchFamily="18" charset="0"/>
            </a:endParaRPr>
          </a:p>
          <a:p>
            <a:pPr eaLnBrk="1" hangingPunct="1">
              <a:spcBef>
                <a:spcPct val="0"/>
              </a:spcBef>
              <a:buFontTx/>
              <a:buNone/>
            </a:pPr>
            <a:r>
              <a:rPr lang="ja-JP" altLang="en-US" sz="2400">
                <a:latin typeface="Times" panose="02020603050405020304" pitchFamily="18" charset="0"/>
              </a:rPr>
              <a:t>せず、むしろ悪化する可能性がある。</a:t>
            </a:r>
            <a:endParaRPr lang="en-US" altLang="ja-JP" sz="2400">
              <a:latin typeface="Times" panose="02020603050405020304" pitchFamily="18" charset="0"/>
            </a:endParaRPr>
          </a:p>
        </p:txBody>
      </p:sp>
      <p:sp>
        <p:nvSpPr>
          <p:cNvPr id="144390" name="テキスト ボックス 8"/>
          <p:cNvSpPr txBox="1">
            <a:spLocks noChangeArrowheads="1"/>
          </p:cNvSpPr>
          <p:nvPr/>
        </p:nvSpPr>
        <p:spPr bwMode="auto">
          <a:xfrm>
            <a:off x="285750" y="1443038"/>
            <a:ext cx="8501063" cy="120015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0000FF"/>
                </a:solidFill>
                <a:latin typeface="Times" panose="02020603050405020304" pitchFamily="18" charset="0"/>
              </a:rPr>
              <a:t>酸素投与 → 低酸素症改善　</a:t>
            </a:r>
            <a:endParaRPr lang="en-US" altLang="ja-JP" sz="2400" dirty="0">
              <a:solidFill>
                <a:srgbClr val="0000FF"/>
              </a:solidFill>
              <a:latin typeface="Times" panose="02020603050405020304" pitchFamily="18" charset="0"/>
            </a:endParaRPr>
          </a:p>
          <a:p>
            <a:pPr eaLnBrk="1" hangingPunct="1">
              <a:spcBef>
                <a:spcPct val="0"/>
              </a:spcBef>
              <a:buFontTx/>
              <a:buNone/>
            </a:pPr>
            <a:r>
              <a:rPr lang="ja-JP" altLang="en-US" sz="2400" dirty="0">
                <a:solidFill>
                  <a:srgbClr val="0000FF"/>
                </a:solidFill>
                <a:latin typeface="Times" panose="02020603050405020304" pitchFamily="18" charset="0"/>
              </a:rPr>
              <a:t>　　　　　→　呼吸努力（ｈｙｐｏｘｉｃ ｄｒｉｖｅ）の低下</a:t>
            </a:r>
            <a:endParaRPr lang="en-US" altLang="ja-JP" sz="2400" dirty="0">
              <a:solidFill>
                <a:srgbClr val="0000FF"/>
              </a:solidFill>
              <a:latin typeface="Times" panose="02020603050405020304" pitchFamily="18" charset="0"/>
            </a:endParaRPr>
          </a:p>
          <a:p>
            <a:pPr eaLnBrk="1" hangingPunct="1">
              <a:spcBef>
                <a:spcPct val="0"/>
              </a:spcBef>
              <a:buFontTx/>
              <a:buNone/>
            </a:pPr>
            <a:r>
              <a:rPr lang="ja-JP" altLang="en-US" sz="2400" dirty="0">
                <a:solidFill>
                  <a:srgbClr val="0000FF"/>
                </a:solidFill>
                <a:latin typeface="Times" panose="02020603050405020304" pitchFamily="18" charset="0"/>
              </a:rPr>
              <a:t>　　　　　　　　→　換気の低下　→　高炭酸ガス血症の誘発、悪化</a:t>
            </a:r>
            <a:endParaRPr lang="en-US" altLang="ja-JP" sz="2400" dirty="0">
              <a:solidFill>
                <a:srgbClr val="0000FF"/>
              </a:solidFill>
              <a:latin typeface="Times" panose="02020603050405020304" pitchFamily="18" charset="0"/>
            </a:endParaRPr>
          </a:p>
        </p:txBody>
      </p:sp>
      <p:sp>
        <p:nvSpPr>
          <p:cNvPr id="144391" name="テキスト ボックス 9"/>
          <p:cNvSpPr txBox="1">
            <a:spLocks noChangeArrowheads="1"/>
          </p:cNvSpPr>
          <p:nvPr/>
        </p:nvSpPr>
        <p:spPr bwMode="auto">
          <a:xfrm>
            <a:off x="2192338" y="2752725"/>
            <a:ext cx="475615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0000"/>
                </a:solidFill>
                <a:latin typeface="ＭＳ Ｐゴシック" panose="020B0600070205080204" pitchFamily="50" charset="-128"/>
              </a:rPr>
              <a:t>酸素使用量は最小限にとどめる </a:t>
            </a:r>
          </a:p>
        </p:txBody>
      </p:sp>
      <p:sp>
        <p:nvSpPr>
          <p:cNvPr id="11" name="右矢印 10"/>
          <p:cNvSpPr/>
          <p:nvPr/>
        </p:nvSpPr>
        <p:spPr>
          <a:xfrm>
            <a:off x="879475" y="3016250"/>
            <a:ext cx="977900" cy="484188"/>
          </a:xfrm>
          <a:prstGeom prst="rightArrow">
            <a:avLst>
              <a:gd name="adj1" fmla="val 34277"/>
              <a:gd name="adj2" fmla="val 8537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4393" name="テキスト ボックス 11"/>
          <p:cNvSpPr txBox="1">
            <a:spLocks noChangeArrowheads="1"/>
          </p:cNvSpPr>
          <p:nvPr/>
        </p:nvSpPr>
        <p:spPr bwMode="auto">
          <a:xfrm>
            <a:off x="2214563" y="3286125"/>
            <a:ext cx="5786437"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0000"/>
                </a:solidFill>
                <a:latin typeface="Times" panose="02020603050405020304" pitchFamily="18" charset="0"/>
              </a:rPr>
              <a:t>高炭酸ガス血症の可能性のチェックが必要   </a:t>
            </a:r>
          </a:p>
        </p:txBody>
      </p:sp>
      <p:sp>
        <p:nvSpPr>
          <p:cNvPr id="144394" name="テキスト ボックス 13"/>
          <p:cNvSpPr txBox="1">
            <a:spLocks noChangeArrowheads="1"/>
          </p:cNvSpPr>
          <p:nvPr/>
        </p:nvSpPr>
        <p:spPr bwMode="auto">
          <a:xfrm>
            <a:off x="1857375" y="3847148"/>
            <a:ext cx="6929438" cy="708025"/>
          </a:xfrm>
          <a:prstGeom prst="rect">
            <a:avLst/>
          </a:prstGeom>
          <a:noFill/>
          <a:ln w="9525">
            <a:solidFill>
              <a:schemeClr val="tx1"/>
            </a:solidFill>
            <a:prstDash val="lg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dirty="0">
                <a:solidFill>
                  <a:srgbClr val="0000FF"/>
                </a:solidFill>
                <a:latin typeface="Times" panose="02020603050405020304" pitchFamily="18" charset="0"/>
              </a:rPr>
              <a:t>呼吸困難が強い状態での一時的な酸素使用では、高炭酸ガス血症をおそれ過ぎずに、初めは充分な酸素を使用する</a:t>
            </a:r>
          </a:p>
        </p:txBody>
      </p:sp>
      <p:sp>
        <p:nvSpPr>
          <p:cNvPr id="144395" name="テキスト ボックス 14"/>
          <p:cNvSpPr txBox="1">
            <a:spLocks noChangeArrowheads="1"/>
          </p:cNvSpPr>
          <p:nvPr/>
        </p:nvSpPr>
        <p:spPr bwMode="auto">
          <a:xfrm>
            <a:off x="338138" y="4572000"/>
            <a:ext cx="8643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高炭酸ガス血症を伴う低酸素症では、酸素療法だけでなく、換気を改善するための対応法（姿勢管理、呼吸介助、陽圧呼吸ｰマスクとバッグ、ＢｉＰＡＰ）を行う</a:t>
            </a:r>
          </a:p>
        </p:txBody>
      </p:sp>
      <p:sp>
        <p:nvSpPr>
          <p:cNvPr id="144396" name="テキスト ボックス 15"/>
          <p:cNvSpPr txBox="1">
            <a:spLocks noChangeArrowheads="1"/>
          </p:cNvSpPr>
          <p:nvPr/>
        </p:nvSpPr>
        <p:spPr bwMode="auto">
          <a:xfrm>
            <a:off x="323850" y="5824538"/>
            <a:ext cx="8820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心臓疾患での酸素療法は、個別性が大きく、ＳｐＯ</a:t>
            </a:r>
            <a:r>
              <a:rPr lang="ja-JP" altLang="en-US" sz="2000">
                <a:latin typeface="Times" panose="02020603050405020304" pitchFamily="18" charset="0"/>
              </a:rPr>
              <a:t>２</a:t>
            </a:r>
            <a:r>
              <a:rPr lang="ja-JP" altLang="en-US" sz="2400">
                <a:latin typeface="Times" panose="02020603050405020304" pitchFamily="18" charset="0"/>
              </a:rPr>
              <a:t>での判断もむず</a:t>
            </a:r>
            <a:endParaRPr lang="en-US" altLang="ja-JP" sz="2400">
              <a:latin typeface="Times" panose="02020603050405020304" pitchFamily="18" charset="0"/>
            </a:endParaRPr>
          </a:p>
          <a:p>
            <a:pPr eaLnBrk="1" hangingPunct="1">
              <a:spcBef>
                <a:spcPct val="0"/>
              </a:spcBef>
              <a:buFontTx/>
              <a:buNone/>
            </a:pPr>
            <a:r>
              <a:rPr lang="ja-JP" altLang="en-US" sz="2400">
                <a:latin typeface="Times" panose="02020603050405020304" pitchFamily="18" charset="0"/>
              </a:rPr>
              <a:t>かしい。主治医への確認を充分に行う。</a:t>
            </a:r>
          </a:p>
        </p:txBody>
      </p:sp>
      <p:sp>
        <p:nvSpPr>
          <p:cNvPr id="13"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C64</a:t>
            </a:r>
            <a:endParaRPr lang="ja-JP" alt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4"/>
          <p:cNvSpPr txBox="1">
            <a:spLocks noChangeArrowheads="1"/>
          </p:cNvSpPr>
          <p:nvPr/>
        </p:nvSpPr>
        <p:spPr bwMode="auto">
          <a:xfrm>
            <a:off x="5220072" y="5991225"/>
            <a:ext cx="3990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chemeClr val="bg1"/>
                </a:solidFill>
                <a:latin typeface="Times" panose="02020603050405020304" pitchFamily="18" charset="0"/>
              </a:rPr>
              <a:t>呼気中炭酸ガス分圧モニター</a:t>
            </a:r>
          </a:p>
          <a:p>
            <a:pPr eaLnBrk="1" hangingPunct="1">
              <a:spcBef>
                <a:spcPct val="0"/>
              </a:spcBef>
              <a:buFontTx/>
              <a:buNone/>
            </a:pPr>
            <a:r>
              <a:rPr lang="ja-JP" altLang="en-US" sz="2400">
                <a:solidFill>
                  <a:schemeClr val="bg1"/>
                </a:solidFill>
                <a:latin typeface="Times" panose="02020603050405020304" pitchFamily="18" charset="0"/>
              </a:rPr>
              <a:t>　　（カプノメーター）</a:t>
            </a:r>
            <a:endParaRPr lang="ja-JP" altLang="en-US" sz="2400">
              <a:latin typeface="Times" panose="02020603050405020304" pitchFamily="18" charset="0"/>
            </a:endParaRPr>
          </a:p>
        </p:txBody>
      </p:sp>
      <p:sp>
        <p:nvSpPr>
          <p:cNvPr id="145411" name="テキスト ボックス 8"/>
          <p:cNvSpPr txBox="1">
            <a:spLocks noChangeArrowheads="1"/>
          </p:cNvSpPr>
          <p:nvPr/>
        </p:nvSpPr>
        <p:spPr bwMode="auto">
          <a:xfrm>
            <a:off x="2051050" y="115888"/>
            <a:ext cx="53879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002060"/>
                </a:solidFill>
                <a:latin typeface="Times" panose="02020603050405020304" pitchFamily="18" charset="0"/>
              </a:rPr>
              <a:t>低酸素症、高炭酸ガス血症の症状</a:t>
            </a:r>
          </a:p>
        </p:txBody>
      </p:sp>
      <p:graphicFrame>
        <p:nvGraphicFramePr>
          <p:cNvPr id="43069" name="Group 61"/>
          <p:cNvGraphicFramePr>
            <a:graphicFrameLocks noGrp="1"/>
          </p:cNvGraphicFramePr>
          <p:nvPr/>
        </p:nvGraphicFramePr>
        <p:xfrm>
          <a:off x="468313" y="620713"/>
          <a:ext cx="8243886" cy="5437187"/>
        </p:xfrm>
        <a:graphic>
          <a:graphicData uri="http://schemas.openxmlformats.org/drawingml/2006/table">
            <a:tbl>
              <a:tblPr/>
              <a:tblGrid>
                <a:gridCol w="2374476"/>
                <a:gridCol w="2934705"/>
                <a:gridCol w="2934705"/>
              </a:tblGrid>
              <a:tr h="1000019">
                <a:tc>
                  <a:txBody>
                    <a:bodyPr/>
                    <a:lstStyle/>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Arial" charset="0"/>
                          <a:ea typeface="ＭＳ Ｐゴシック" pitchFamily="50" charset="-128"/>
                        </a:rPr>
                        <a:t>　　　　　　　血液ガス</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Arial" charset="0"/>
                          <a:ea typeface="ＭＳ Ｐゴシック" pitchFamily="50" charset="-128"/>
                        </a:rPr>
                        <a:t>　　　　</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Arial" charset="0"/>
                          <a:ea typeface="ＭＳ Ｐゴシック" pitchFamily="50" charset="-128"/>
                        </a:rPr>
                        <a:t>症状所見</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noFill/>
                  </a:tcPr>
                </a:tc>
                <a:tc>
                  <a:txBody>
                    <a:bodyPr/>
                    <a:lstStyle/>
                    <a:p>
                      <a:pPr marL="0" marR="0" lvl="0" indent="0" algn="ctr"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pitchFamily="50" charset="-128"/>
                        </a:rPr>
                        <a:t>低酸素血症</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pitchFamily="50" charset="-128"/>
                        </a:rPr>
                        <a:t>高炭酸ガス血症</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17263">
                <a:tc>
                  <a:txBody>
                    <a:bodyPr/>
                    <a:lstStyle/>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pitchFamily="50" charset="-128"/>
                        </a:rPr>
                        <a:t>比較的</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pitchFamily="50" charset="-128"/>
                        </a:rPr>
                        <a:t>共通した</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pitchFamily="50" charset="-128"/>
                        </a:rPr>
                        <a:t>症状・所見</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pitchFamily="50" charset="-128"/>
                        </a:rPr>
                        <a:t>・呼吸困難</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pitchFamily="50" charset="-128"/>
                        </a:rPr>
                        <a:t>・不眠</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pitchFamily="50" charset="-128"/>
                        </a:rPr>
                        <a:t>・頭痛</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pitchFamily="50" charset="-128"/>
                        </a:rPr>
                        <a:t>・意識障害</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Arial" charset="0"/>
                          <a:ea typeface="ＭＳ Ｐゴシック" pitchFamily="50" charset="-128"/>
                        </a:rPr>
                        <a:t>（記憶力・見当識低下）</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pitchFamily="50" charset="-128"/>
                        </a:rPr>
                        <a:t>・頻脈</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charset="0"/>
                          <a:ea typeface="ＭＳ Ｐゴシック" pitchFamily="50" charset="-128"/>
                        </a:rPr>
                        <a:t>・呼吸困難</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charset="0"/>
                          <a:ea typeface="ＭＳ Ｐゴシック" pitchFamily="50" charset="-128"/>
                        </a:rPr>
                        <a:t>・不眠</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charset="0"/>
                          <a:ea typeface="ＭＳ Ｐゴシック" pitchFamily="50" charset="-128"/>
                        </a:rPr>
                        <a:t>・頭痛</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charset="0"/>
                          <a:ea typeface="ＭＳ Ｐゴシック" pitchFamily="50" charset="-128"/>
                        </a:rPr>
                        <a:t>・意識障害</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charset="0"/>
                          <a:ea typeface="ＭＳ Ｐゴシック" pitchFamily="50" charset="-128"/>
                        </a:rPr>
                        <a:t>（傾眠・昏睡）</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charset="0"/>
                          <a:ea typeface="ＭＳ Ｐゴシック" pitchFamily="50" charset="-128"/>
                        </a:rPr>
                        <a:t>・頻脈</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19905">
                <a:tc>
                  <a:txBody>
                    <a:bodyPr/>
                    <a:lstStyle/>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pitchFamily="50" charset="-128"/>
                        </a:rPr>
                        <a:t>異なる</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charset="0"/>
                          <a:ea typeface="ＭＳ Ｐゴシック" pitchFamily="50" charset="-128"/>
                        </a:rPr>
                        <a:t>症状・所見</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charset="0"/>
                          <a:ea typeface="ＭＳ Ｐゴシック" pitchFamily="50" charset="-128"/>
                        </a:rPr>
                        <a:t>・チアノーゼ</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charset="0"/>
                          <a:ea typeface="ＭＳ Ｐゴシック" pitchFamily="50" charset="-128"/>
                        </a:rPr>
                        <a:t>・胃腸障害</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charset="0"/>
                          <a:ea typeface="ＭＳ Ｐゴシック" pitchFamily="50" charset="-128"/>
                        </a:rPr>
                        <a:t>・低血圧</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charset="0"/>
                          <a:ea typeface="ＭＳ Ｐゴシック" pitchFamily="50" charset="-128"/>
                        </a:rPr>
                        <a:t>・皮膚とくに頬の 潮 紅</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charset="0"/>
                          <a:ea typeface="ＭＳ Ｐゴシック" pitchFamily="50" charset="-128"/>
                        </a:rPr>
                        <a:t>・手の振戦</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charset="0"/>
                          <a:ea typeface="ＭＳ Ｐゴシック" pitchFamily="50" charset="-128"/>
                        </a:rPr>
                        <a:t>　羽ばたき振戦</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charset="0"/>
                          <a:ea typeface="ＭＳ Ｐゴシック" pitchFamily="50" charset="-128"/>
                        </a:rPr>
                        <a:t>・視神経乳頭浮腫</a:t>
                      </a:r>
                    </a:p>
                    <a:p>
                      <a:pPr marL="0" marR="0" lvl="0" indent="0" algn="l" defTabSz="873125" rtl="0" eaLnBrk="0" fontAlgn="base" latinLnBrk="0" hangingPunct="0">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charset="0"/>
                          <a:ea typeface="ＭＳ Ｐゴシック" pitchFamily="50" charset="-128"/>
                        </a:rPr>
                        <a:t>・発汗・血圧上昇</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5431" name="Text Box 62"/>
          <p:cNvSpPr txBox="1">
            <a:spLocks noChangeArrowheads="1"/>
          </p:cNvSpPr>
          <p:nvPr/>
        </p:nvSpPr>
        <p:spPr bwMode="auto">
          <a:xfrm>
            <a:off x="683568" y="6135688"/>
            <a:ext cx="7343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73125"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873125"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873125"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873125"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873125"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400" dirty="0">
                <a:latin typeface="ＭＳ Ｐゴシック" panose="020B0600070205080204" pitchFamily="50" charset="-128"/>
              </a:rPr>
              <a:t>谷本普一著　「呼吸不全のリハビリテーション」　南江堂</a:t>
            </a:r>
            <a:endParaRPr lang="en-US" altLang="ja-JP" sz="2400" dirty="0">
              <a:latin typeface="ＭＳ Ｐゴシック" panose="020B0600070205080204" pitchFamily="50" charset="-128"/>
            </a:endParaRPr>
          </a:p>
        </p:txBody>
      </p:sp>
      <p:sp>
        <p:nvSpPr>
          <p:cNvPr id="145432" name="Oval 6"/>
          <p:cNvSpPr>
            <a:spLocks noChangeArrowheads="1"/>
          </p:cNvSpPr>
          <p:nvPr/>
        </p:nvSpPr>
        <p:spPr bwMode="auto">
          <a:xfrm>
            <a:off x="5421313" y="2708275"/>
            <a:ext cx="2305050" cy="7493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45433" name="Oval 7"/>
          <p:cNvSpPr>
            <a:spLocks noChangeArrowheads="1"/>
          </p:cNvSpPr>
          <p:nvPr/>
        </p:nvSpPr>
        <p:spPr bwMode="auto">
          <a:xfrm>
            <a:off x="5565775" y="3414713"/>
            <a:ext cx="1223963" cy="576262"/>
          </a:xfrm>
          <a:prstGeom prst="ellipse">
            <a:avLst/>
          </a:prstGeom>
          <a:noFill/>
          <a:ln w="285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145434" name="Oval 8"/>
          <p:cNvSpPr>
            <a:spLocks noChangeArrowheads="1"/>
          </p:cNvSpPr>
          <p:nvPr/>
        </p:nvSpPr>
        <p:spPr bwMode="auto">
          <a:xfrm>
            <a:off x="7520632" y="4005263"/>
            <a:ext cx="863600" cy="504825"/>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ndParaRPr>
          </a:p>
        </p:txBody>
      </p:sp>
      <p:sp>
        <p:nvSpPr>
          <p:cNvPr id="9"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C65</a:t>
            </a:r>
            <a:endParaRPr lang="ja-JP"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テキスト ボックス 4"/>
          <p:cNvSpPr txBox="1">
            <a:spLocks noChangeArrowheads="1"/>
          </p:cNvSpPr>
          <p:nvPr/>
        </p:nvSpPr>
        <p:spPr bwMode="auto">
          <a:xfrm>
            <a:off x="342900" y="2917825"/>
            <a:ext cx="2860675"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0000"/>
                </a:solidFill>
                <a:latin typeface="Times" panose="02020603050405020304" pitchFamily="18" charset="0"/>
              </a:rPr>
              <a:t>筋緊張異常</a:t>
            </a:r>
            <a:r>
              <a:rPr lang="ja-JP" altLang="en-US" sz="2400">
                <a:latin typeface="Times" panose="02020603050405020304" pitchFamily="18" charset="0"/>
              </a:rPr>
              <a:t>が大きな</a:t>
            </a:r>
            <a:endParaRPr lang="en-US" altLang="ja-JP" sz="2400">
              <a:latin typeface="Times" panose="02020603050405020304" pitchFamily="18" charset="0"/>
            </a:endParaRPr>
          </a:p>
          <a:p>
            <a:pPr eaLnBrk="1" hangingPunct="1">
              <a:spcBef>
                <a:spcPct val="0"/>
              </a:spcBef>
              <a:buFontTx/>
              <a:buNone/>
            </a:pPr>
            <a:r>
              <a:rPr lang="ja-JP" altLang="en-US" sz="2400">
                <a:latin typeface="Times" panose="02020603050405020304" pitchFamily="18" charset="0"/>
              </a:rPr>
              <a:t>悪化要因になる</a:t>
            </a:r>
            <a:endParaRPr lang="en-US" altLang="ja-JP" sz="2400">
              <a:latin typeface="Times" panose="02020603050405020304" pitchFamily="18" charset="0"/>
            </a:endParaRPr>
          </a:p>
        </p:txBody>
      </p:sp>
      <p:sp>
        <p:nvSpPr>
          <p:cNvPr id="115715" name="テキスト ボックス 5"/>
          <p:cNvSpPr txBox="1">
            <a:spLocks noChangeArrowheads="1"/>
          </p:cNvSpPr>
          <p:nvPr/>
        </p:nvSpPr>
        <p:spPr bwMode="auto">
          <a:xfrm>
            <a:off x="5045075" y="1755775"/>
            <a:ext cx="3775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lang="ja-JP" altLang="en-US" sz="2200">
                <a:latin typeface="Times" panose="02020603050405020304" pitchFamily="18" charset="0"/>
              </a:rPr>
              <a:t>適切な腹臥位により呼吸障害が著しく改善することが多い</a:t>
            </a:r>
          </a:p>
        </p:txBody>
      </p:sp>
      <p:sp>
        <p:nvSpPr>
          <p:cNvPr id="115716" name="テキスト ボックス 6"/>
          <p:cNvSpPr txBox="1">
            <a:spLocks noChangeArrowheads="1"/>
          </p:cNvSpPr>
          <p:nvPr/>
        </p:nvSpPr>
        <p:spPr bwMode="auto">
          <a:xfrm>
            <a:off x="6064250" y="981075"/>
            <a:ext cx="26304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lang="ja-JP" altLang="en-US" sz="2200">
                <a:latin typeface="Times" panose="02020603050405020304" pitchFamily="18" charset="0"/>
              </a:rPr>
              <a:t>肩枕による頸部伸展</a:t>
            </a:r>
            <a:endParaRPr lang="en-US" altLang="ja-JP" sz="2200">
              <a:latin typeface="Times" panose="02020603050405020304" pitchFamily="18" charset="0"/>
            </a:endParaRPr>
          </a:p>
          <a:p>
            <a:pPr eaLnBrk="1" hangingPunct="1">
              <a:lnSpc>
                <a:spcPct val="90000"/>
              </a:lnSpc>
              <a:spcBef>
                <a:spcPct val="0"/>
              </a:spcBef>
              <a:buFontTx/>
              <a:buNone/>
            </a:pPr>
            <a:r>
              <a:rPr lang="ja-JP" altLang="en-US" sz="2200">
                <a:latin typeface="Times" panose="02020603050405020304" pitchFamily="18" charset="0"/>
              </a:rPr>
              <a:t>は悪化を招きやすい</a:t>
            </a:r>
          </a:p>
        </p:txBody>
      </p:sp>
      <p:sp>
        <p:nvSpPr>
          <p:cNvPr id="115717" name="テキスト ボックス 7"/>
          <p:cNvSpPr txBox="1">
            <a:spLocks noChangeArrowheads="1"/>
          </p:cNvSpPr>
          <p:nvPr/>
        </p:nvSpPr>
        <p:spPr bwMode="auto">
          <a:xfrm>
            <a:off x="381000" y="115888"/>
            <a:ext cx="2568575"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0000"/>
                </a:solidFill>
                <a:latin typeface="Times" panose="02020603050405020304" pitchFamily="18" charset="0"/>
              </a:rPr>
              <a:t>気道狭窄</a:t>
            </a:r>
            <a:r>
              <a:rPr lang="ja-JP" altLang="en-US" sz="2400">
                <a:latin typeface="Times" panose="02020603050405020304" pitchFamily="18" charset="0"/>
              </a:rPr>
              <a:t>が大きな</a:t>
            </a:r>
            <a:endParaRPr lang="en-US" altLang="ja-JP" sz="2400">
              <a:latin typeface="Times" panose="02020603050405020304" pitchFamily="18" charset="0"/>
            </a:endParaRPr>
          </a:p>
          <a:p>
            <a:pPr eaLnBrk="1" hangingPunct="1">
              <a:spcBef>
                <a:spcPct val="0"/>
              </a:spcBef>
              <a:buFontTx/>
              <a:buNone/>
            </a:pPr>
            <a:r>
              <a:rPr lang="ja-JP" altLang="en-US" sz="2400">
                <a:latin typeface="Times" panose="02020603050405020304" pitchFamily="18" charset="0"/>
              </a:rPr>
              <a:t>要因になりやすい</a:t>
            </a:r>
          </a:p>
        </p:txBody>
      </p:sp>
      <p:sp>
        <p:nvSpPr>
          <p:cNvPr id="115718" name="テキスト ボックス 8"/>
          <p:cNvSpPr txBox="1">
            <a:spLocks noChangeArrowheads="1"/>
          </p:cNvSpPr>
          <p:nvPr/>
        </p:nvSpPr>
        <p:spPr bwMode="auto">
          <a:xfrm>
            <a:off x="2987675" y="115888"/>
            <a:ext cx="17208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200">
                <a:latin typeface="Times" panose="02020603050405020304" pitchFamily="18" charset="0"/>
              </a:rPr>
              <a:t>咽頭・喉頭</a:t>
            </a:r>
            <a:endParaRPr lang="en-US" altLang="ja-JP" sz="2200">
              <a:latin typeface="Times" panose="02020603050405020304" pitchFamily="18" charset="0"/>
            </a:endParaRPr>
          </a:p>
          <a:p>
            <a:pPr eaLnBrk="1" hangingPunct="1">
              <a:spcBef>
                <a:spcPct val="0"/>
              </a:spcBef>
              <a:buFontTx/>
              <a:buNone/>
            </a:pPr>
            <a:r>
              <a:rPr lang="ja-JP" altLang="en-US" sz="2200">
                <a:latin typeface="Times" panose="02020603050405020304" pitchFamily="18" charset="0"/>
              </a:rPr>
              <a:t>気管･気管支</a:t>
            </a:r>
          </a:p>
        </p:txBody>
      </p:sp>
      <p:sp>
        <p:nvSpPr>
          <p:cNvPr id="115719" name="テキスト ボックス 11"/>
          <p:cNvSpPr txBox="1">
            <a:spLocks noChangeArrowheads="1"/>
          </p:cNvSpPr>
          <p:nvPr/>
        </p:nvSpPr>
        <p:spPr bwMode="auto">
          <a:xfrm>
            <a:off x="307975" y="5062538"/>
            <a:ext cx="4911725" cy="460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0000"/>
                </a:solidFill>
                <a:latin typeface="Times" panose="02020603050405020304" pitchFamily="18" charset="0"/>
              </a:rPr>
              <a:t>胃食道逆流症</a:t>
            </a:r>
            <a:r>
              <a:rPr lang="ja-JP" altLang="en-US" sz="2400">
                <a:latin typeface="Times" panose="02020603050405020304" pitchFamily="18" charset="0"/>
              </a:rPr>
              <a:t>と悪循環になりやすい</a:t>
            </a:r>
          </a:p>
        </p:txBody>
      </p:sp>
      <p:sp>
        <p:nvSpPr>
          <p:cNvPr id="115720" name="テキスト ボックス 12"/>
          <p:cNvSpPr txBox="1">
            <a:spLocks noChangeArrowheads="1"/>
          </p:cNvSpPr>
          <p:nvPr/>
        </p:nvSpPr>
        <p:spPr bwMode="auto">
          <a:xfrm>
            <a:off x="366713" y="1196975"/>
            <a:ext cx="2890837" cy="460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0000"/>
                </a:solidFill>
                <a:latin typeface="Times" panose="02020603050405020304" pitchFamily="18" charset="0"/>
              </a:rPr>
              <a:t>姿勢の影響</a:t>
            </a:r>
            <a:r>
              <a:rPr lang="ja-JP" altLang="en-US" sz="2400">
                <a:latin typeface="Times" panose="02020603050405020304" pitchFamily="18" charset="0"/>
              </a:rPr>
              <a:t>が大きい</a:t>
            </a:r>
          </a:p>
        </p:txBody>
      </p:sp>
      <p:sp>
        <p:nvSpPr>
          <p:cNvPr id="115721" name="テキスト ボックス 13"/>
          <p:cNvSpPr txBox="1">
            <a:spLocks noChangeArrowheads="1"/>
          </p:cNvSpPr>
          <p:nvPr/>
        </p:nvSpPr>
        <p:spPr bwMode="auto">
          <a:xfrm>
            <a:off x="3276600" y="1123950"/>
            <a:ext cx="145415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5000"/>
              </a:lnSpc>
              <a:spcBef>
                <a:spcPct val="0"/>
              </a:spcBef>
              <a:buFontTx/>
              <a:buNone/>
            </a:pPr>
            <a:r>
              <a:rPr lang="ja-JP" altLang="en-US" sz="2200">
                <a:latin typeface="Times" panose="02020603050405020304" pitchFamily="18" charset="0"/>
              </a:rPr>
              <a:t>下顎・頸部</a:t>
            </a:r>
            <a:endParaRPr lang="en-US" altLang="ja-JP" sz="2200">
              <a:latin typeface="Times" panose="02020603050405020304" pitchFamily="18" charset="0"/>
            </a:endParaRPr>
          </a:p>
          <a:p>
            <a:pPr eaLnBrk="1" hangingPunct="1">
              <a:lnSpc>
                <a:spcPct val="85000"/>
              </a:lnSpc>
              <a:spcBef>
                <a:spcPct val="0"/>
              </a:spcBef>
              <a:buFontTx/>
              <a:buNone/>
            </a:pPr>
            <a:r>
              <a:rPr lang="ja-JP" altLang="en-US" sz="2200">
                <a:latin typeface="Times" panose="02020603050405020304" pitchFamily="18" charset="0"/>
              </a:rPr>
              <a:t>全身</a:t>
            </a:r>
          </a:p>
        </p:txBody>
      </p:sp>
      <p:sp>
        <p:nvSpPr>
          <p:cNvPr id="115722" name="テキスト ボックス 14"/>
          <p:cNvSpPr txBox="1">
            <a:spLocks noChangeArrowheads="1"/>
          </p:cNvSpPr>
          <p:nvPr/>
        </p:nvSpPr>
        <p:spPr bwMode="auto">
          <a:xfrm>
            <a:off x="323850" y="4351338"/>
            <a:ext cx="3887788"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5000"/>
              </a:lnSpc>
              <a:spcBef>
                <a:spcPct val="0"/>
              </a:spcBef>
              <a:buFontTx/>
              <a:buNone/>
            </a:pPr>
            <a:r>
              <a:rPr lang="ja-JP" altLang="en-US" sz="2200">
                <a:latin typeface="Times" panose="02020603050405020304" pitchFamily="18" charset="0"/>
              </a:rPr>
              <a:t>抗てんかん剤、筋緊張緩和剤</a:t>
            </a:r>
            <a:endParaRPr lang="en-US" altLang="ja-JP" sz="2200">
              <a:latin typeface="Times" panose="02020603050405020304" pitchFamily="18" charset="0"/>
            </a:endParaRPr>
          </a:p>
          <a:p>
            <a:pPr eaLnBrk="1" hangingPunct="1">
              <a:lnSpc>
                <a:spcPct val="85000"/>
              </a:lnSpc>
              <a:spcBef>
                <a:spcPct val="0"/>
              </a:spcBef>
              <a:buFontTx/>
              <a:buNone/>
            </a:pPr>
            <a:r>
              <a:rPr lang="ja-JP" altLang="en-US" sz="2200">
                <a:latin typeface="Times" panose="02020603050405020304" pitchFamily="18" charset="0"/>
              </a:rPr>
              <a:t>睡眠剤</a:t>
            </a:r>
          </a:p>
        </p:txBody>
      </p:sp>
      <p:sp>
        <p:nvSpPr>
          <p:cNvPr id="115723" name="テキスト ボックス 15"/>
          <p:cNvSpPr txBox="1">
            <a:spLocks noChangeArrowheads="1"/>
          </p:cNvSpPr>
          <p:nvPr/>
        </p:nvSpPr>
        <p:spPr bwMode="auto">
          <a:xfrm>
            <a:off x="342900" y="2332038"/>
            <a:ext cx="3497263" cy="461962"/>
          </a:xfrm>
          <a:prstGeom prst="rect">
            <a:avLst/>
          </a:prstGeom>
          <a:noFill/>
          <a:ln w="9525">
            <a:solidFill>
              <a:srgbClr val="0F0F3D"/>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0000"/>
                </a:solidFill>
                <a:latin typeface="Times" panose="02020603050405020304" pitchFamily="18" charset="0"/>
              </a:rPr>
              <a:t>唾液の貯留と誤嚥</a:t>
            </a:r>
            <a:r>
              <a:rPr lang="ja-JP" altLang="en-US" sz="2400">
                <a:latin typeface="Times" panose="02020603050405020304" pitchFamily="18" charset="0"/>
              </a:rPr>
              <a:t>が重要</a:t>
            </a:r>
            <a:endParaRPr lang="en-US" altLang="ja-JP" sz="2400">
              <a:latin typeface="Times" panose="02020603050405020304" pitchFamily="18" charset="0"/>
            </a:endParaRPr>
          </a:p>
        </p:txBody>
      </p:sp>
      <p:sp>
        <p:nvSpPr>
          <p:cNvPr id="115724" name="テキスト ボックス 16"/>
          <p:cNvSpPr txBox="1">
            <a:spLocks noChangeArrowheads="1"/>
          </p:cNvSpPr>
          <p:nvPr/>
        </p:nvSpPr>
        <p:spPr bwMode="auto">
          <a:xfrm>
            <a:off x="6175375" y="2568575"/>
            <a:ext cx="24955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lang="ja-JP" altLang="en-US" sz="2200">
                <a:latin typeface="Times" panose="02020603050405020304" pitchFamily="18" charset="0"/>
              </a:rPr>
              <a:t>上体挙上姿勢では</a:t>
            </a:r>
            <a:endParaRPr lang="en-US" altLang="ja-JP" sz="2200">
              <a:latin typeface="Times" panose="02020603050405020304" pitchFamily="18" charset="0"/>
            </a:endParaRPr>
          </a:p>
          <a:p>
            <a:pPr eaLnBrk="1" hangingPunct="1">
              <a:lnSpc>
                <a:spcPct val="90000"/>
              </a:lnSpc>
              <a:spcBef>
                <a:spcPct val="0"/>
              </a:spcBef>
              <a:buFontTx/>
              <a:buNone/>
            </a:pPr>
            <a:r>
              <a:rPr lang="ja-JP" altLang="en-US" sz="2200">
                <a:latin typeface="Times" panose="02020603050405020304" pitchFamily="18" charset="0"/>
              </a:rPr>
              <a:t>唾液誤嚥で呼吸が</a:t>
            </a:r>
            <a:endParaRPr lang="en-US" altLang="ja-JP" sz="2200">
              <a:latin typeface="Times" panose="02020603050405020304" pitchFamily="18" charset="0"/>
            </a:endParaRPr>
          </a:p>
          <a:p>
            <a:pPr eaLnBrk="1" hangingPunct="1">
              <a:lnSpc>
                <a:spcPct val="90000"/>
              </a:lnSpc>
              <a:spcBef>
                <a:spcPct val="0"/>
              </a:spcBef>
              <a:buFontTx/>
              <a:buNone/>
            </a:pPr>
            <a:r>
              <a:rPr lang="ja-JP" altLang="en-US" sz="2200">
                <a:latin typeface="Times" panose="02020603050405020304" pitchFamily="18" charset="0"/>
              </a:rPr>
              <a:t>悪化することがある</a:t>
            </a:r>
          </a:p>
        </p:txBody>
      </p:sp>
      <p:sp>
        <p:nvSpPr>
          <p:cNvPr id="115725" name="テキスト ボックス 17"/>
          <p:cNvSpPr txBox="1">
            <a:spLocks noChangeArrowheads="1"/>
          </p:cNvSpPr>
          <p:nvPr/>
        </p:nvSpPr>
        <p:spPr bwMode="auto">
          <a:xfrm>
            <a:off x="342900" y="1862138"/>
            <a:ext cx="3262313" cy="461962"/>
          </a:xfrm>
          <a:prstGeom prst="rect">
            <a:avLst/>
          </a:prstGeom>
          <a:noFill/>
          <a:ln w="9525">
            <a:solidFill>
              <a:srgbClr val="0F0F3D"/>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0000"/>
                </a:solidFill>
                <a:latin typeface="Times" panose="02020603050405020304" pitchFamily="18" charset="0"/>
              </a:rPr>
              <a:t>気道分泌物</a:t>
            </a:r>
            <a:r>
              <a:rPr lang="ja-JP" altLang="en-US" sz="2400">
                <a:latin typeface="Times" panose="02020603050405020304" pitchFamily="18" charset="0"/>
              </a:rPr>
              <a:t>が喀出困難</a:t>
            </a:r>
          </a:p>
        </p:txBody>
      </p:sp>
      <p:sp>
        <p:nvSpPr>
          <p:cNvPr id="115726" name="テキスト ボックス 18"/>
          <p:cNvSpPr txBox="1">
            <a:spLocks noChangeArrowheads="1"/>
          </p:cNvSpPr>
          <p:nvPr/>
        </p:nvSpPr>
        <p:spPr bwMode="auto">
          <a:xfrm>
            <a:off x="376238" y="3868738"/>
            <a:ext cx="3175000"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0000"/>
                </a:solidFill>
                <a:latin typeface="Times" panose="02020603050405020304" pitchFamily="18" charset="0"/>
              </a:rPr>
              <a:t>薬の影響</a:t>
            </a:r>
            <a:r>
              <a:rPr lang="ja-JP" altLang="en-US" sz="2400">
                <a:latin typeface="Times" panose="02020603050405020304" pitchFamily="18" charset="0"/>
              </a:rPr>
              <a:t>を受けやすい</a:t>
            </a:r>
          </a:p>
        </p:txBody>
      </p:sp>
      <p:sp>
        <p:nvSpPr>
          <p:cNvPr id="115727" name="テキスト ボックス 19"/>
          <p:cNvSpPr txBox="1">
            <a:spLocks noChangeArrowheads="1"/>
          </p:cNvSpPr>
          <p:nvPr/>
        </p:nvSpPr>
        <p:spPr bwMode="auto">
          <a:xfrm>
            <a:off x="5095875" y="169863"/>
            <a:ext cx="33639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lang="ja-JP" altLang="en-US" sz="2200">
                <a:latin typeface="Times" panose="02020603050405020304" pitchFamily="18" charset="0"/>
              </a:rPr>
              <a:t>経鼻エアウェイや姿勢調節による気道確保が重要</a:t>
            </a:r>
          </a:p>
        </p:txBody>
      </p:sp>
      <p:sp>
        <p:nvSpPr>
          <p:cNvPr id="115728" name="テキスト ボックス 20"/>
          <p:cNvSpPr txBox="1">
            <a:spLocks noChangeArrowheads="1"/>
          </p:cNvSpPr>
          <p:nvPr/>
        </p:nvSpPr>
        <p:spPr bwMode="auto">
          <a:xfrm>
            <a:off x="5003800" y="3606800"/>
            <a:ext cx="2736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lang="ja-JP" altLang="en-US" sz="2200">
                <a:latin typeface="Times" panose="02020603050405020304" pitchFamily="18" charset="0"/>
              </a:rPr>
              <a:t>筋緊張緩和により</a:t>
            </a:r>
            <a:endParaRPr lang="en-US" altLang="ja-JP" sz="2200">
              <a:latin typeface="Times" panose="02020603050405020304" pitchFamily="18" charset="0"/>
            </a:endParaRPr>
          </a:p>
          <a:p>
            <a:pPr eaLnBrk="1" hangingPunct="1">
              <a:lnSpc>
                <a:spcPct val="90000"/>
              </a:lnSpc>
              <a:spcBef>
                <a:spcPct val="0"/>
              </a:spcBef>
              <a:buFontTx/>
              <a:buNone/>
            </a:pPr>
            <a:r>
              <a:rPr lang="ja-JP" altLang="en-US" sz="2200">
                <a:latin typeface="Times" panose="02020603050405020304" pitchFamily="18" charset="0"/>
              </a:rPr>
              <a:t>呼吸が改善しやすい</a:t>
            </a:r>
          </a:p>
        </p:txBody>
      </p:sp>
      <p:sp>
        <p:nvSpPr>
          <p:cNvPr id="25" name="角丸四角形 24"/>
          <p:cNvSpPr/>
          <p:nvPr/>
        </p:nvSpPr>
        <p:spPr>
          <a:xfrm>
            <a:off x="5095875" y="146050"/>
            <a:ext cx="3508375" cy="6905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 name="角丸四角形 25"/>
          <p:cNvSpPr/>
          <p:nvPr/>
        </p:nvSpPr>
        <p:spPr>
          <a:xfrm>
            <a:off x="6103938" y="2565400"/>
            <a:ext cx="2590800" cy="939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角丸四角形 26"/>
          <p:cNvSpPr/>
          <p:nvPr/>
        </p:nvSpPr>
        <p:spPr>
          <a:xfrm>
            <a:off x="6011863" y="925513"/>
            <a:ext cx="2736850" cy="6969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角丸四角形 27"/>
          <p:cNvSpPr/>
          <p:nvPr/>
        </p:nvSpPr>
        <p:spPr>
          <a:xfrm>
            <a:off x="4989513" y="1700213"/>
            <a:ext cx="3759200" cy="7921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角丸四角形 28"/>
          <p:cNvSpPr/>
          <p:nvPr/>
        </p:nvSpPr>
        <p:spPr>
          <a:xfrm>
            <a:off x="4932363" y="3573463"/>
            <a:ext cx="2663825" cy="6969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5734" name="テキスト ボックス 29"/>
          <p:cNvSpPr txBox="1">
            <a:spLocks noChangeArrowheads="1"/>
          </p:cNvSpPr>
          <p:nvPr/>
        </p:nvSpPr>
        <p:spPr bwMode="auto">
          <a:xfrm>
            <a:off x="6084888" y="4367213"/>
            <a:ext cx="28082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lang="ja-JP" altLang="en-US" sz="2200">
                <a:latin typeface="Times" panose="02020603050405020304" pitchFamily="18" charset="0"/>
              </a:rPr>
              <a:t>薬による筋緊張低下・分泌物貯留により呼吸悪化の可能性あり</a:t>
            </a:r>
          </a:p>
        </p:txBody>
      </p:sp>
      <p:sp>
        <p:nvSpPr>
          <p:cNvPr id="31" name="角丸四角形 30"/>
          <p:cNvSpPr/>
          <p:nvPr/>
        </p:nvSpPr>
        <p:spPr>
          <a:xfrm>
            <a:off x="6080125" y="4325938"/>
            <a:ext cx="2663825" cy="100806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5736" name="テキスト ボックス 31"/>
          <p:cNvSpPr txBox="1">
            <a:spLocks noChangeArrowheads="1"/>
          </p:cNvSpPr>
          <p:nvPr/>
        </p:nvSpPr>
        <p:spPr bwMode="auto">
          <a:xfrm>
            <a:off x="5095875" y="5503863"/>
            <a:ext cx="35702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200">
                <a:latin typeface="Times" panose="02020603050405020304" pitchFamily="18" charset="0"/>
              </a:rPr>
              <a:t>胃食道逆流への対応が重要</a:t>
            </a:r>
          </a:p>
        </p:txBody>
      </p:sp>
      <p:sp>
        <p:nvSpPr>
          <p:cNvPr id="33" name="角丸四角形 32"/>
          <p:cNvSpPr/>
          <p:nvPr/>
        </p:nvSpPr>
        <p:spPr>
          <a:xfrm>
            <a:off x="5148263" y="5445125"/>
            <a:ext cx="3600450" cy="4794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5738" name="テキスト ボックス 29"/>
          <p:cNvSpPr txBox="1">
            <a:spLocks noChangeArrowheads="1"/>
          </p:cNvSpPr>
          <p:nvPr/>
        </p:nvSpPr>
        <p:spPr bwMode="auto">
          <a:xfrm>
            <a:off x="323850" y="5856288"/>
            <a:ext cx="4476750"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呼吸不全への耐性が比較的強い</a:t>
            </a:r>
          </a:p>
        </p:txBody>
      </p:sp>
      <p:sp>
        <p:nvSpPr>
          <p:cNvPr id="115739" name="テキスト ボックス 31"/>
          <p:cNvSpPr txBox="1">
            <a:spLocks noChangeArrowheads="1"/>
          </p:cNvSpPr>
          <p:nvPr/>
        </p:nvSpPr>
        <p:spPr bwMode="auto">
          <a:xfrm>
            <a:off x="323850" y="6318250"/>
            <a:ext cx="29479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200">
                <a:latin typeface="Times" panose="02020603050405020304" pitchFamily="18" charset="0"/>
              </a:rPr>
              <a:t>慢性呼吸障害のケース</a:t>
            </a:r>
          </a:p>
        </p:txBody>
      </p:sp>
      <p:sp>
        <p:nvSpPr>
          <p:cNvPr id="115740" name="テキスト ボックス 33"/>
          <p:cNvSpPr txBox="1">
            <a:spLocks noChangeArrowheads="1"/>
          </p:cNvSpPr>
          <p:nvPr/>
        </p:nvSpPr>
        <p:spPr bwMode="auto">
          <a:xfrm>
            <a:off x="5167313" y="6073775"/>
            <a:ext cx="35274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FontTx/>
              <a:buNone/>
            </a:pPr>
            <a:r>
              <a:rPr lang="ja-JP" altLang="en-US" sz="2200">
                <a:latin typeface="Times" panose="02020603050405020304" pitchFamily="18" charset="0"/>
              </a:rPr>
              <a:t>呼吸管理導入基準は一般</a:t>
            </a:r>
            <a:endParaRPr lang="en-US" altLang="ja-JP" sz="2200">
              <a:latin typeface="Times" panose="02020603050405020304" pitchFamily="18" charset="0"/>
            </a:endParaRPr>
          </a:p>
          <a:p>
            <a:pPr eaLnBrk="1" hangingPunct="1">
              <a:lnSpc>
                <a:spcPct val="90000"/>
              </a:lnSpc>
              <a:spcBef>
                <a:spcPct val="0"/>
              </a:spcBef>
              <a:buFontTx/>
              <a:buNone/>
            </a:pPr>
            <a:r>
              <a:rPr lang="ja-JP" altLang="en-US" sz="2200">
                <a:latin typeface="Times" panose="02020603050405020304" pitchFamily="18" charset="0"/>
              </a:rPr>
              <a:t>より緩めで良いことがある</a:t>
            </a:r>
          </a:p>
        </p:txBody>
      </p:sp>
      <p:sp>
        <p:nvSpPr>
          <p:cNvPr id="35" name="角丸四角形 34"/>
          <p:cNvSpPr/>
          <p:nvPr/>
        </p:nvSpPr>
        <p:spPr>
          <a:xfrm>
            <a:off x="5167313" y="6040438"/>
            <a:ext cx="3527425" cy="6969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テキスト ボックス 1"/>
          <p:cNvSpPr txBox="1">
            <a:spLocks noChangeArrowheads="1"/>
          </p:cNvSpPr>
          <p:nvPr/>
        </p:nvSpPr>
        <p:spPr bwMode="auto">
          <a:xfrm>
            <a:off x="4427984" y="6372036"/>
            <a:ext cx="4251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C3</a:t>
            </a:r>
            <a:endParaRPr lang="ja-JP" alt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381000" y="44450"/>
            <a:ext cx="48013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0000FF"/>
                </a:solidFill>
                <a:latin typeface="Times" panose="02020603050405020304" pitchFamily="18" charset="0"/>
                <a:ea typeface="Osaka"/>
                <a:cs typeface="Osaka"/>
              </a:rPr>
              <a:t>高炭酸ガス血症（高ＣＯ</a:t>
            </a:r>
            <a:r>
              <a:rPr lang="ja-JP" altLang="en-US" sz="2000" dirty="0">
                <a:solidFill>
                  <a:srgbClr val="0000FF"/>
                </a:solidFill>
                <a:latin typeface="Times" panose="02020603050405020304" pitchFamily="18" charset="0"/>
                <a:ea typeface="Osaka"/>
                <a:cs typeface="Osaka"/>
              </a:rPr>
              <a:t>２</a:t>
            </a:r>
            <a:r>
              <a:rPr lang="ja-JP" altLang="en-US" sz="2800" dirty="0">
                <a:solidFill>
                  <a:srgbClr val="0000FF"/>
                </a:solidFill>
                <a:latin typeface="Times" panose="02020603050405020304" pitchFamily="18" charset="0"/>
                <a:ea typeface="Osaka"/>
                <a:cs typeface="Osaka"/>
              </a:rPr>
              <a:t>血症）</a:t>
            </a:r>
            <a:endParaRPr lang="ja-JP" altLang="en-US" sz="2400" dirty="0">
              <a:solidFill>
                <a:srgbClr val="0000FF"/>
              </a:solidFill>
              <a:latin typeface="Times" panose="02020603050405020304" pitchFamily="18" charset="0"/>
              <a:ea typeface="Osaka"/>
              <a:cs typeface="Osaka"/>
            </a:endParaRPr>
          </a:p>
        </p:txBody>
      </p:sp>
      <p:sp>
        <p:nvSpPr>
          <p:cNvPr id="146435" name="Text Box 3"/>
          <p:cNvSpPr txBox="1">
            <a:spLocks noChangeArrowheads="1"/>
          </p:cNvSpPr>
          <p:nvPr/>
        </p:nvSpPr>
        <p:spPr bwMode="auto">
          <a:xfrm>
            <a:off x="457200" y="2038350"/>
            <a:ext cx="8077200" cy="2111375"/>
          </a:xfrm>
          <a:prstGeom prst="rect">
            <a:avLst/>
          </a:prstGeom>
          <a:noFill/>
          <a:ln w="190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ＭＳ Ｐゴシック" panose="020B0600070205080204" pitchFamily="50" charset="-128"/>
              </a:rPr>
              <a:t>呼吸性アシドーシス（酸血症）</a:t>
            </a:r>
          </a:p>
          <a:p>
            <a:pPr eaLnBrk="1" hangingPunct="1">
              <a:spcBef>
                <a:spcPct val="0"/>
              </a:spcBef>
              <a:buFontTx/>
              <a:buNone/>
            </a:pPr>
            <a:r>
              <a:rPr lang="ja-JP" altLang="en-US" sz="2000">
                <a:latin typeface="ＭＳ Ｐゴシック" panose="020B0600070205080204" pitchFamily="50" charset="-128"/>
              </a:rPr>
              <a:t>　＝炭酸ガスの蓄積により、血液が正常より酸性に傾く</a:t>
            </a:r>
          </a:p>
          <a:p>
            <a:pPr eaLnBrk="1" hangingPunct="1">
              <a:spcBef>
                <a:spcPct val="0"/>
              </a:spcBef>
              <a:buFontTx/>
              <a:buNone/>
            </a:pPr>
            <a:r>
              <a:rPr lang="ja-JP" altLang="en-US" sz="2000">
                <a:latin typeface="ＭＳ Ｐゴシック" panose="020B0600070205080204" pitchFamily="50" charset="-128"/>
              </a:rPr>
              <a:t>　徐々に来る場合は代謝性の代償機能が働き、強いアシドーシスにはなら</a:t>
            </a:r>
          </a:p>
          <a:p>
            <a:pPr eaLnBrk="1" hangingPunct="1">
              <a:spcBef>
                <a:spcPct val="0"/>
              </a:spcBef>
              <a:buFontTx/>
              <a:buNone/>
            </a:pPr>
            <a:r>
              <a:rPr lang="ja-JP" altLang="en-US" sz="2000">
                <a:latin typeface="ＭＳ Ｐゴシック" panose="020B0600070205080204" pitchFamily="50" charset="-128"/>
              </a:rPr>
              <a:t>  ずに済んでいる場合がかなりある</a:t>
            </a:r>
            <a:endParaRPr lang="ja-JP" altLang="en-US" sz="2400">
              <a:latin typeface="ＭＳ Ｐゴシック" panose="020B0600070205080204" pitchFamily="50" charset="-128"/>
            </a:endParaRPr>
          </a:p>
          <a:p>
            <a:pPr eaLnBrk="1" hangingPunct="1">
              <a:spcBef>
                <a:spcPct val="0"/>
              </a:spcBef>
              <a:buFontTx/>
              <a:buNone/>
            </a:pPr>
            <a:r>
              <a:rPr lang="ja-JP" altLang="en-US" sz="2400">
                <a:latin typeface="ＭＳ Ｐゴシック" panose="020B0600070205080204" pitchFamily="50" charset="-128"/>
              </a:rPr>
              <a:t>意識障害－ＣＯ</a:t>
            </a:r>
            <a:r>
              <a:rPr lang="ja-JP" altLang="en-US" sz="1800">
                <a:latin typeface="ＭＳ Ｐゴシック" panose="020B0600070205080204" pitchFamily="50" charset="-128"/>
              </a:rPr>
              <a:t>２</a:t>
            </a:r>
            <a:r>
              <a:rPr lang="ja-JP" altLang="en-US" sz="2400">
                <a:latin typeface="ＭＳ Ｐゴシック" panose="020B0600070205080204" pitchFamily="50" charset="-128"/>
              </a:rPr>
              <a:t>ナルコーシス → 傾眠、意識消失</a:t>
            </a:r>
          </a:p>
          <a:p>
            <a:pPr eaLnBrk="1" hangingPunct="1">
              <a:spcBef>
                <a:spcPct val="0"/>
              </a:spcBef>
              <a:buFontTx/>
              <a:buNone/>
            </a:pPr>
            <a:r>
              <a:rPr lang="ja-JP" altLang="en-US" sz="2400">
                <a:latin typeface="ＭＳ Ｐゴシック" panose="020B0600070205080204" pitchFamily="50" charset="-128"/>
              </a:rPr>
              <a:t>脳浮腫</a:t>
            </a:r>
          </a:p>
        </p:txBody>
      </p:sp>
      <p:sp>
        <p:nvSpPr>
          <p:cNvPr id="146436" name="Text Box 4"/>
          <p:cNvSpPr txBox="1">
            <a:spLocks noChangeArrowheads="1"/>
          </p:cNvSpPr>
          <p:nvPr/>
        </p:nvSpPr>
        <p:spPr bwMode="auto">
          <a:xfrm>
            <a:off x="4114800" y="768350"/>
            <a:ext cx="800100"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換気</a:t>
            </a:r>
          </a:p>
          <a:p>
            <a:pPr eaLnBrk="1" hangingPunct="1">
              <a:spcBef>
                <a:spcPct val="0"/>
              </a:spcBef>
              <a:buFontTx/>
              <a:buNone/>
            </a:pPr>
            <a:r>
              <a:rPr lang="ja-JP" altLang="en-US" sz="2400">
                <a:latin typeface="Times" panose="02020603050405020304" pitchFamily="18" charset="0"/>
                <a:ea typeface="Osaka"/>
                <a:cs typeface="Osaka"/>
              </a:rPr>
              <a:t>障害</a:t>
            </a:r>
          </a:p>
        </p:txBody>
      </p:sp>
      <p:sp>
        <p:nvSpPr>
          <p:cNvPr id="146437" name="Text Box 5"/>
          <p:cNvSpPr txBox="1">
            <a:spLocks noChangeArrowheads="1"/>
          </p:cNvSpPr>
          <p:nvPr/>
        </p:nvSpPr>
        <p:spPr bwMode="auto">
          <a:xfrm>
            <a:off x="762000" y="677863"/>
            <a:ext cx="172402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低酸素血症</a:t>
            </a:r>
          </a:p>
        </p:txBody>
      </p:sp>
      <p:sp>
        <p:nvSpPr>
          <p:cNvPr id="146438" name="Text Box 6"/>
          <p:cNvSpPr txBox="1">
            <a:spLocks noChangeArrowheads="1"/>
          </p:cNvSpPr>
          <p:nvPr/>
        </p:nvSpPr>
        <p:spPr bwMode="auto">
          <a:xfrm>
            <a:off x="720725" y="1276350"/>
            <a:ext cx="2327275" cy="466725"/>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高炭酸ガス血症</a:t>
            </a:r>
          </a:p>
        </p:txBody>
      </p:sp>
      <p:sp>
        <p:nvSpPr>
          <p:cNvPr id="146439" name="Text Box 7"/>
          <p:cNvSpPr txBox="1">
            <a:spLocks noChangeArrowheads="1"/>
          </p:cNvSpPr>
          <p:nvPr/>
        </p:nvSpPr>
        <p:spPr bwMode="auto">
          <a:xfrm>
            <a:off x="5902325" y="260350"/>
            <a:ext cx="2646363" cy="1643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胸郭呼吸運動低下</a:t>
            </a:r>
          </a:p>
          <a:p>
            <a:pPr eaLnBrk="1" hangingPunct="1">
              <a:spcBef>
                <a:spcPct val="0"/>
              </a:spcBef>
              <a:buFontTx/>
              <a:buNone/>
            </a:pPr>
            <a:r>
              <a:rPr lang="ja-JP" altLang="en-US" sz="2400">
                <a:latin typeface="Times" panose="02020603050405020304" pitchFamily="18" charset="0"/>
                <a:ea typeface="Osaka"/>
                <a:cs typeface="Osaka"/>
              </a:rPr>
              <a:t>重度胸郭変形</a:t>
            </a:r>
          </a:p>
          <a:p>
            <a:pPr eaLnBrk="1" hangingPunct="1">
              <a:lnSpc>
                <a:spcPct val="20000"/>
              </a:lnSpc>
              <a:spcBef>
                <a:spcPct val="0"/>
              </a:spcBef>
              <a:buFontTx/>
              <a:buNone/>
            </a:pPr>
            <a:r>
              <a:rPr lang="ja-JP" altLang="en-US" sz="2400">
                <a:latin typeface="Times" panose="02020603050405020304" pitchFamily="18" charset="0"/>
                <a:ea typeface="Osaka"/>
                <a:cs typeface="Osaka"/>
              </a:rPr>
              <a:t>　　　　　　　</a:t>
            </a:r>
          </a:p>
          <a:p>
            <a:pPr eaLnBrk="1" hangingPunct="1">
              <a:spcBef>
                <a:spcPct val="0"/>
              </a:spcBef>
              <a:buFontTx/>
              <a:buNone/>
            </a:pPr>
            <a:r>
              <a:rPr lang="ja-JP" altLang="en-US" sz="2400">
                <a:latin typeface="Times" panose="02020603050405020304" pitchFamily="18" charset="0"/>
                <a:ea typeface="Osaka"/>
                <a:cs typeface="Osaka"/>
              </a:rPr>
              <a:t>気道狭窄</a:t>
            </a:r>
          </a:p>
          <a:p>
            <a:pPr eaLnBrk="1" hangingPunct="1">
              <a:spcBef>
                <a:spcPct val="0"/>
              </a:spcBef>
              <a:buFontTx/>
              <a:buNone/>
            </a:pPr>
            <a:r>
              <a:rPr lang="ja-JP" altLang="en-US" sz="2400">
                <a:latin typeface="Times" panose="02020603050405020304" pitchFamily="18" charset="0"/>
                <a:ea typeface="Osaka"/>
                <a:cs typeface="Osaka"/>
              </a:rPr>
              <a:t>気管支喘息  など</a:t>
            </a:r>
          </a:p>
        </p:txBody>
      </p:sp>
      <p:sp>
        <p:nvSpPr>
          <p:cNvPr id="146440" name="Line 8"/>
          <p:cNvSpPr>
            <a:spLocks noChangeShapeType="1"/>
          </p:cNvSpPr>
          <p:nvPr/>
        </p:nvSpPr>
        <p:spPr bwMode="auto">
          <a:xfrm flipH="1">
            <a:off x="5029200" y="1174750"/>
            <a:ext cx="685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6441" name="Line 9"/>
          <p:cNvSpPr>
            <a:spLocks noChangeShapeType="1"/>
          </p:cNvSpPr>
          <p:nvPr/>
        </p:nvSpPr>
        <p:spPr bwMode="auto">
          <a:xfrm flipH="1">
            <a:off x="3276600" y="1174750"/>
            <a:ext cx="685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6442" name="Line 10"/>
          <p:cNvSpPr>
            <a:spLocks noChangeShapeType="1"/>
          </p:cNvSpPr>
          <p:nvPr/>
        </p:nvSpPr>
        <p:spPr bwMode="auto">
          <a:xfrm>
            <a:off x="1828800" y="1733550"/>
            <a:ext cx="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6443" name="Text Box 11"/>
          <p:cNvSpPr txBox="1">
            <a:spLocks noChangeArrowheads="1"/>
          </p:cNvSpPr>
          <p:nvPr/>
        </p:nvSpPr>
        <p:spPr bwMode="auto">
          <a:xfrm>
            <a:off x="-36513" y="4132263"/>
            <a:ext cx="936148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Times" panose="02020603050405020304" pitchFamily="18" charset="0"/>
                <a:ea typeface="Osaka"/>
                <a:cs typeface="Osaka"/>
              </a:rPr>
              <a:t>・</a:t>
            </a:r>
            <a:r>
              <a:rPr lang="ja-JP" altLang="en-US" sz="2400" dirty="0">
                <a:latin typeface="ＭＳ Ｐゴシック" panose="020B0600070205080204" pitchFamily="50" charset="-128"/>
              </a:rPr>
              <a:t>動脈血ＣＯ</a:t>
            </a:r>
            <a:r>
              <a:rPr lang="ja-JP" altLang="en-US" sz="1800" dirty="0">
                <a:latin typeface="ＭＳ Ｐゴシック" panose="020B0600070205080204" pitchFamily="50" charset="-128"/>
              </a:rPr>
              <a:t>２</a:t>
            </a:r>
            <a:r>
              <a:rPr lang="ja-JP" altLang="en-US" sz="2400" dirty="0">
                <a:latin typeface="ＭＳ Ｐゴシック" panose="020B0600070205080204" pitchFamily="50" charset="-128"/>
              </a:rPr>
              <a:t>分圧 （≒ 呼気中ＣＯ</a:t>
            </a:r>
            <a:r>
              <a:rPr lang="ja-JP" altLang="en-US" sz="1800" dirty="0">
                <a:latin typeface="ＭＳ Ｐゴシック" panose="020B0600070205080204" pitchFamily="50" charset="-128"/>
              </a:rPr>
              <a:t>２</a:t>
            </a:r>
            <a:r>
              <a:rPr lang="ja-JP" altLang="en-US" sz="2400" dirty="0">
                <a:latin typeface="ＭＳ Ｐゴシック" panose="020B0600070205080204" pitchFamily="50" charset="-128"/>
              </a:rPr>
              <a:t>分圧）の上昇の程度</a:t>
            </a:r>
          </a:p>
          <a:p>
            <a:pPr eaLnBrk="1" hangingPunct="1">
              <a:spcBef>
                <a:spcPct val="0"/>
              </a:spcBef>
              <a:buFontTx/>
              <a:buNone/>
            </a:pPr>
            <a:r>
              <a:rPr lang="ja-JP" altLang="en-US" sz="2000" dirty="0">
                <a:latin typeface="ＭＳ Ｐゴシック" panose="020B0600070205080204" pitchFamily="50" charset="-128"/>
              </a:rPr>
              <a:t>　 筋ジストロフィーでは、５０台 になったらＢｉＰＡＰ治療開始を検討するが 、脳性麻</a:t>
            </a:r>
          </a:p>
          <a:p>
            <a:pPr eaLnBrk="1" hangingPunct="1">
              <a:spcBef>
                <a:spcPct val="0"/>
              </a:spcBef>
              <a:buFontTx/>
              <a:buNone/>
            </a:pPr>
            <a:r>
              <a:rPr lang="ja-JP" altLang="en-US" sz="2000" dirty="0">
                <a:latin typeface="ＭＳ Ｐゴシック" panose="020B0600070205080204" pitchFamily="50" charset="-128"/>
              </a:rPr>
              <a:t>　 痺では 慢性状態では６０以上でも耐えられている場合がしばしばある。</a:t>
            </a:r>
          </a:p>
          <a:p>
            <a:pPr eaLnBrk="1" hangingPunct="1">
              <a:spcBef>
                <a:spcPct val="0"/>
              </a:spcBef>
              <a:buFontTx/>
              <a:buNone/>
            </a:pPr>
            <a:r>
              <a:rPr lang="ja-JP" altLang="en-US" sz="2000" dirty="0">
                <a:latin typeface="ＭＳ Ｐゴシック" panose="020B0600070205080204" pitchFamily="50" charset="-128"/>
              </a:rPr>
              <a:t>   </a:t>
            </a:r>
            <a:r>
              <a:rPr lang="ja-JP" altLang="en-US" sz="2000" dirty="0">
                <a:solidFill>
                  <a:srgbClr val="FF0000"/>
                </a:solidFill>
                <a:latin typeface="ＭＳ Ｐゴシック" panose="020B0600070205080204" pitchFamily="50" charset="-128"/>
              </a:rPr>
              <a:t>平常時の、そのケースの</a:t>
            </a:r>
            <a:r>
              <a:rPr lang="ja-JP" altLang="en-US" sz="2400" u="sng" dirty="0">
                <a:solidFill>
                  <a:srgbClr val="FF0000"/>
                </a:solidFill>
                <a:latin typeface="ＭＳ Ｐゴシック" panose="020B0600070205080204" pitchFamily="50" charset="-128"/>
              </a:rPr>
              <a:t>動脈血ＣＯ</a:t>
            </a:r>
            <a:r>
              <a:rPr lang="ja-JP" altLang="en-US" sz="2000" u="sng" dirty="0">
                <a:solidFill>
                  <a:srgbClr val="FF0000"/>
                </a:solidFill>
                <a:latin typeface="ＭＳ Ｐゴシック" panose="020B0600070205080204" pitchFamily="50" charset="-128"/>
              </a:rPr>
              <a:t>２</a:t>
            </a:r>
            <a:r>
              <a:rPr lang="ja-JP" altLang="en-US" sz="2400" u="sng" dirty="0">
                <a:solidFill>
                  <a:srgbClr val="FF0000"/>
                </a:solidFill>
                <a:latin typeface="ＭＳ Ｐゴシック" panose="020B0600070205080204" pitchFamily="50" charset="-128"/>
              </a:rPr>
              <a:t>分圧 （≒ 呼気中ＣＯ</a:t>
            </a:r>
            <a:r>
              <a:rPr lang="ja-JP" altLang="en-US" sz="2000" u="sng" dirty="0">
                <a:solidFill>
                  <a:srgbClr val="FF0000"/>
                </a:solidFill>
                <a:latin typeface="ＭＳ Ｐゴシック" panose="020B0600070205080204" pitchFamily="50" charset="-128"/>
              </a:rPr>
              <a:t>２</a:t>
            </a:r>
            <a:r>
              <a:rPr lang="ja-JP" altLang="en-US" sz="2400" u="sng" dirty="0">
                <a:solidFill>
                  <a:srgbClr val="FF0000"/>
                </a:solidFill>
                <a:latin typeface="ＭＳ Ｐゴシック" panose="020B0600070205080204" pitchFamily="50" charset="-128"/>
              </a:rPr>
              <a:t>分圧）を把</a:t>
            </a:r>
          </a:p>
          <a:p>
            <a:pPr eaLnBrk="1" hangingPunct="1">
              <a:spcBef>
                <a:spcPct val="0"/>
              </a:spcBef>
              <a:buFontTx/>
              <a:buNone/>
            </a:pPr>
            <a:r>
              <a:rPr lang="ja-JP" altLang="en-US" sz="2400" dirty="0">
                <a:solidFill>
                  <a:srgbClr val="FF0000"/>
                </a:solidFill>
                <a:latin typeface="ＭＳ Ｐゴシック" panose="020B0600070205080204" pitchFamily="50" charset="-128"/>
              </a:rPr>
              <a:t>　</a:t>
            </a:r>
            <a:r>
              <a:rPr lang="ja-JP" altLang="en-US" sz="2400" u="sng" dirty="0" err="1">
                <a:solidFill>
                  <a:srgbClr val="FF0000"/>
                </a:solidFill>
                <a:latin typeface="ＭＳ Ｐゴシック" panose="020B0600070205080204" pitchFamily="50" charset="-128"/>
              </a:rPr>
              <a:t>握して</a:t>
            </a:r>
            <a:r>
              <a:rPr lang="ja-JP" altLang="en-US" sz="2400" u="sng" dirty="0">
                <a:solidFill>
                  <a:srgbClr val="FF0000"/>
                </a:solidFill>
                <a:latin typeface="ＭＳ Ｐゴシック" panose="020B0600070205080204" pitchFamily="50" charset="-128"/>
              </a:rPr>
              <a:t>おく</a:t>
            </a:r>
            <a:r>
              <a:rPr lang="ja-JP" altLang="en-US" sz="2400" dirty="0">
                <a:solidFill>
                  <a:srgbClr val="FF0000"/>
                </a:solidFill>
                <a:latin typeface="ＭＳ Ｐゴシック" panose="020B0600070205080204" pitchFamily="50" charset="-128"/>
              </a:rPr>
              <a:t>ことが必要。徐々に</a:t>
            </a:r>
            <a:r>
              <a:rPr lang="ja-JP" altLang="en-US" sz="2400" u="sng" dirty="0">
                <a:solidFill>
                  <a:srgbClr val="FF0000"/>
                </a:solidFill>
                <a:latin typeface="ＭＳ Ｐゴシック" panose="020B0600070205080204" pitchFamily="50" charset="-128"/>
              </a:rPr>
              <a:t>ＣＯ</a:t>
            </a:r>
            <a:r>
              <a:rPr lang="ja-JP" altLang="en-US" sz="2000" u="sng" dirty="0">
                <a:solidFill>
                  <a:srgbClr val="FF0000"/>
                </a:solidFill>
                <a:latin typeface="ＭＳ Ｐゴシック" panose="020B0600070205080204" pitchFamily="50" charset="-128"/>
              </a:rPr>
              <a:t>２</a:t>
            </a:r>
            <a:r>
              <a:rPr lang="ja-JP" altLang="en-US" sz="2400" u="sng" dirty="0">
                <a:solidFill>
                  <a:srgbClr val="FF0000"/>
                </a:solidFill>
                <a:latin typeface="ＭＳ Ｐゴシック" panose="020B0600070205080204" pitchFamily="50" charset="-128"/>
              </a:rPr>
              <a:t>分圧が上がってくる場合は悪化</a:t>
            </a:r>
          </a:p>
          <a:p>
            <a:pPr eaLnBrk="1" hangingPunct="1">
              <a:spcBef>
                <a:spcPct val="0"/>
              </a:spcBef>
              <a:buFontTx/>
              <a:buNone/>
            </a:pPr>
            <a:r>
              <a:rPr lang="ja-JP" altLang="en-US" sz="2400" dirty="0">
                <a:solidFill>
                  <a:srgbClr val="FF0000"/>
                </a:solidFill>
                <a:latin typeface="ＭＳ Ｐゴシック" panose="020B0600070205080204" pitchFamily="50" charset="-128"/>
              </a:rPr>
              <a:t>　</a:t>
            </a:r>
            <a:r>
              <a:rPr lang="ja-JP" altLang="en-US" sz="2400" u="sng" dirty="0">
                <a:solidFill>
                  <a:srgbClr val="FF0000"/>
                </a:solidFill>
                <a:latin typeface="ＭＳ Ｐゴシック" panose="020B0600070205080204" pitchFamily="50" charset="-128"/>
              </a:rPr>
              <a:t>を防ぐための積極的対応</a:t>
            </a:r>
            <a:r>
              <a:rPr lang="ja-JP" altLang="en-US" sz="2400" dirty="0">
                <a:solidFill>
                  <a:srgbClr val="FF0000"/>
                </a:solidFill>
                <a:latin typeface="ＭＳ Ｐゴシック" panose="020B0600070205080204" pitchFamily="50" charset="-128"/>
              </a:rPr>
              <a:t>（ポジショニング、陽圧呼吸等）が必要</a:t>
            </a:r>
          </a:p>
          <a:p>
            <a:pPr eaLnBrk="1" hangingPunct="1">
              <a:spcBef>
                <a:spcPct val="0"/>
              </a:spcBef>
              <a:buFontTx/>
              <a:buNone/>
            </a:pPr>
            <a:r>
              <a:rPr lang="ja-JP" altLang="en-US" sz="2400" dirty="0">
                <a:latin typeface="ＭＳ Ｐゴシック" panose="020B0600070205080204" pitchFamily="50" charset="-128"/>
              </a:rPr>
              <a:t>・アシドーシスの程度</a:t>
            </a:r>
            <a:r>
              <a:rPr lang="ja-JP" altLang="en-US" sz="2000" dirty="0">
                <a:latin typeface="ＭＳ Ｐゴシック" panose="020B0600070205080204" pitchFamily="50" charset="-128"/>
              </a:rPr>
              <a:t>静脈血ガス分析でもアシドーシスの程度の把握は可</a:t>
            </a:r>
            <a:endParaRPr lang="ja-JP" altLang="en-US" sz="2400" dirty="0">
              <a:latin typeface="ＭＳ Ｐゴシック" panose="020B0600070205080204" pitchFamily="50" charset="-128"/>
            </a:endParaRPr>
          </a:p>
          <a:p>
            <a:pPr eaLnBrk="1" hangingPunct="1">
              <a:spcBef>
                <a:spcPct val="0"/>
              </a:spcBef>
              <a:buFontTx/>
              <a:buNone/>
            </a:pPr>
            <a:endParaRPr lang="en-US" altLang="ja-JP" sz="2400" dirty="0">
              <a:latin typeface="ＭＳ Ｐゴシック" panose="020B0600070205080204" pitchFamily="50" charset="-128"/>
            </a:endParaRPr>
          </a:p>
        </p:txBody>
      </p:sp>
      <p:sp>
        <p:nvSpPr>
          <p:cNvPr id="12"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C66</a:t>
            </a:r>
            <a:endParaRPr lang="ja-JP" alt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47650" y="47625"/>
            <a:ext cx="4824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0000FF"/>
                </a:solidFill>
                <a:latin typeface="ＭＳ Ｐゴシック" panose="020B0600070205080204" pitchFamily="50" charset="-128"/>
              </a:rPr>
              <a:t>高炭酸ガス血症（高ＣＯ</a:t>
            </a:r>
            <a:r>
              <a:rPr lang="ja-JP" altLang="en-US" sz="2000" dirty="0">
                <a:solidFill>
                  <a:srgbClr val="0000FF"/>
                </a:solidFill>
                <a:latin typeface="ＭＳ Ｐゴシック" panose="020B0600070205080204" pitchFamily="50" charset="-128"/>
              </a:rPr>
              <a:t>２</a:t>
            </a:r>
            <a:r>
              <a:rPr lang="ja-JP" altLang="en-US" sz="2800" dirty="0">
                <a:solidFill>
                  <a:srgbClr val="0000FF"/>
                </a:solidFill>
                <a:latin typeface="ＭＳ Ｐゴシック" panose="020B0600070205080204" pitchFamily="50" charset="-128"/>
              </a:rPr>
              <a:t>血症） </a:t>
            </a:r>
            <a:r>
              <a:rPr lang="ja-JP" altLang="en-US" sz="2800" dirty="0">
                <a:latin typeface="ＭＳ Ｐゴシック" panose="020B0600070205080204" pitchFamily="50" charset="-128"/>
              </a:rPr>
              <a:t> </a:t>
            </a:r>
            <a:r>
              <a:rPr lang="ja-JP" altLang="en-US" sz="2800" dirty="0">
                <a:latin typeface="Times" panose="02020603050405020304" pitchFamily="18" charset="0"/>
              </a:rPr>
              <a:t>　</a:t>
            </a:r>
          </a:p>
        </p:txBody>
      </p:sp>
      <p:pic>
        <p:nvPicPr>
          <p:cNvPr id="147459" name="Picture 4"/>
          <p:cNvPicPr>
            <a:picLocks noChangeAspect="1" noChangeArrowheads="1"/>
          </p:cNvPicPr>
          <p:nvPr/>
        </p:nvPicPr>
        <p:blipFill>
          <a:blip r:embed="rId3">
            <a:lum bright="12000"/>
            <a:extLst>
              <a:ext uri="{28A0092B-C50C-407E-A947-70E740481C1C}">
                <a14:useLocalDpi xmlns:a14="http://schemas.microsoft.com/office/drawing/2010/main" val="0"/>
              </a:ext>
            </a:extLst>
          </a:blip>
          <a:srcRect l="44821" t="16696" r="23738" b="21243"/>
          <a:stretch>
            <a:fillRect/>
          </a:stretch>
        </p:blipFill>
        <p:spPr bwMode="auto">
          <a:xfrm>
            <a:off x="6643688" y="2500313"/>
            <a:ext cx="1905000"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 Box 5"/>
          <p:cNvSpPr txBox="1">
            <a:spLocks noChangeArrowheads="1"/>
          </p:cNvSpPr>
          <p:nvPr/>
        </p:nvSpPr>
        <p:spPr bwMode="auto">
          <a:xfrm>
            <a:off x="6500813" y="5286375"/>
            <a:ext cx="2619375"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5000"/>
              </a:lnSpc>
              <a:spcBef>
                <a:spcPct val="0"/>
              </a:spcBef>
              <a:buFontTx/>
              <a:buNone/>
            </a:pPr>
            <a:r>
              <a:rPr lang="ja-JP" altLang="en-US" sz="2000">
                <a:latin typeface="ＭＳ Ｐゴシック" panose="020B0600070205080204" pitchFamily="50" charset="-128"/>
              </a:rPr>
              <a:t>呼気中炭酸ガス分圧モニター（カプノメーター）</a:t>
            </a:r>
            <a:r>
              <a:rPr lang="en-US" altLang="ja-JP" sz="2000">
                <a:latin typeface="Times" panose="02020603050405020304" pitchFamily="18" charset="0"/>
              </a:rPr>
              <a:t>NELLCORE</a:t>
            </a:r>
          </a:p>
          <a:p>
            <a:pPr eaLnBrk="1" hangingPunct="1">
              <a:lnSpc>
                <a:spcPct val="85000"/>
              </a:lnSpc>
              <a:spcBef>
                <a:spcPct val="0"/>
              </a:spcBef>
              <a:buFontTx/>
              <a:buNone/>
            </a:pPr>
            <a:r>
              <a:rPr lang="en-US" altLang="ja-JP" sz="2000">
                <a:latin typeface="Times" panose="02020603050405020304" pitchFamily="18" charset="0"/>
              </a:rPr>
              <a:t> PURITAN BENNETT</a:t>
            </a:r>
          </a:p>
          <a:p>
            <a:pPr eaLnBrk="1" hangingPunct="1">
              <a:lnSpc>
                <a:spcPct val="85000"/>
              </a:lnSpc>
              <a:spcBef>
                <a:spcPct val="0"/>
              </a:spcBef>
              <a:buFontTx/>
              <a:buNone/>
            </a:pPr>
            <a:r>
              <a:rPr lang="ja-JP" altLang="en-US" sz="2000">
                <a:latin typeface="Times" panose="02020603050405020304" pitchFamily="18" charset="0"/>
              </a:rPr>
              <a:t>　</a:t>
            </a:r>
            <a:r>
              <a:rPr lang="en-US" altLang="ja-JP" sz="2000">
                <a:latin typeface="Times" panose="02020603050405020304" pitchFamily="18" charset="0"/>
              </a:rPr>
              <a:t>60</a:t>
            </a:r>
            <a:r>
              <a:rPr lang="ja-JP" altLang="en-US" sz="2000">
                <a:latin typeface="Times" panose="02020603050405020304" pitchFamily="18" charset="0"/>
              </a:rPr>
              <a:t>万円</a:t>
            </a:r>
            <a:endParaRPr lang="en-US" altLang="ja-JP" sz="2400">
              <a:latin typeface="Times" panose="02020603050405020304" pitchFamily="18" charset="0"/>
            </a:endParaRPr>
          </a:p>
        </p:txBody>
      </p:sp>
      <p:sp>
        <p:nvSpPr>
          <p:cNvPr id="128006" name="Text Box 6"/>
          <p:cNvSpPr txBox="1">
            <a:spLocks noChangeArrowheads="1"/>
          </p:cNvSpPr>
          <p:nvPr/>
        </p:nvSpPr>
        <p:spPr bwMode="auto">
          <a:xfrm>
            <a:off x="357188" y="4160838"/>
            <a:ext cx="5929312" cy="2554287"/>
          </a:xfrm>
          <a:prstGeom prst="rect">
            <a:avLst/>
          </a:prstGeom>
          <a:noFill/>
          <a:ln w="19050">
            <a:solidFill>
              <a:schemeClr val="accent2">
                <a:lumMod val="60000"/>
                <a:lumOff val="40000"/>
              </a:schemeClr>
            </a:solidFill>
            <a:prstDash val="dash"/>
            <a:miter lim="800000"/>
            <a:headEnd/>
            <a:tailEnd/>
          </a:ln>
        </p:spPr>
        <p:txBody>
          <a:bodyPr>
            <a:spAutoFit/>
          </a:bodyPr>
          <a:lstStyle/>
          <a:p>
            <a:pPr>
              <a:defRPr/>
            </a:pPr>
            <a:r>
              <a:rPr lang="ja-JP" altLang="en-US" sz="2000" dirty="0">
                <a:latin typeface="Times" charset="0"/>
              </a:rPr>
              <a:t>＜カプノメーター使用の注意＞</a:t>
            </a:r>
          </a:p>
          <a:p>
            <a:pPr>
              <a:defRPr/>
            </a:pPr>
            <a:r>
              <a:rPr lang="ja-JP" altLang="en-US" sz="2000" dirty="0">
                <a:latin typeface="Times" charset="0"/>
              </a:rPr>
              <a:t>鼻カニューレで呼気中ＣＯ２分圧を測定する場合、鼻からの呼気があることを確認する（聴診器のベル型の側を鼻孔にあてて呼気を確認。）</a:t>
            </a:r>
          </a:p>
          <a:p>
            <a:pPr>
              <a:defRPr/>
            </a:pPr>
            <a:r>
              <a:rPr lang="ja-JP" altLang="en-US" sz="2000" dirty="0">
                <a:latin typeface="Times" charset="0"/>
              </a:rPr>
              <a:t>口呼吸が主で鼻呼吸が乏しい場合は、鼻カニューレからの測定値は実際の値より低い可能性が大きい。</a:t>
            </a:r>
            <a:endParaRPr lang="en-US" altLang="ja-JP" sz="2000" dirty="0">
              <a:latin typeface="Times" charset="0"/>
            </a:endParaRPr>
          </a:p>
          <a:p>
            <a:pPr>
              <a:defRPr/>
            </a:pPr>
            <a:r>
              <a:rPr lang="ja-JP" altLang="en-US" sz="2000" dirty="0">
                <a:latin typeface="Times" charset="0"/>
              </a:rPr>
              <a:t>酸素を使用している場合、酸素が呼気に混合し、測定値に影響している可能性に留意。</a:t>
            </a:r>
          </a:p>
        </p:txBody>
      </p:sp>
      <p:sp>
        <p:nvSpPr>
          <p:cNvPr id="147462" name="テキスト ボックス 6"/>
          <p:cNvSpPr txBox="1">
            <a:spLocks noChangeArrowheads="1"/>
          </p:cNvSpPr>
          <p:nvPr/>
        </p:nvSpPr>
        <p:spPr bwMode="auto">
          <a:xfrm>
            <a:off x="928688" y="609600"/>
            <a:ext cx="1428750" cy="46196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chemeClr val="accent2"/>
                </a:solidFill>
                <a:latin typeface="Times" panose="02020603050405020304" pitchFamily="18" charset="0"/>
              </a:rPr>
              <a:t>傾眠状態</a:t>
            </a:r>
            <a:endParaRPr lang="en-US" altLang="ja-JP" sz="2400">
              <a:solidFill>
                <a:schemeClr val="accent2"/>
              </a:solidFill>
              <a:latin typeface="Times" panose="02020603050405020304" pitchFamily="18" charset="0"/>
            </a:endParaRPr>
          </a:p>
        </p:txBody>
      </p:sp>
      <p:cxnSp>
        <p:nvCxnSpPr>
          <p:cNvPr id="9" name="直線コネクタ 8"/>
          <p:cNvCxnSpPr/>
          <p:nvPr/>
        </p:nvCxnSpPr>
        <p:spPr>
          <a:xfrm>
            <a:off x="357188" y="500063"/>
            <a:ext cx="828675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7464" name="テキスト ボックス 9"/>
          <p:cNvSpPr txBox="1">
            <a:spLocks noChangeArrowheads="1"/>
          </p:cNvSpPr>
          <p:nvPr/>
        </p:nvSpPr>
        <p:spPr bwMode="auto">
          <a:xfrm>
            <a:off x="285750" y="2286000"/>
            <a:ext cx="64293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・外見では、わかりにくい</a:t>
            </a:r>
            <a:endParaRPr lang="en-US" altLang="ja-JP" sz="2400">
              <a:latin typeface="Times" panose="02020603050405020304" pitchFamily="18" charset="0"/>
            </a:endParaRPr>
          </a:p>
          <a:p>
            <a:pPr eaLnBrk="1" hangingPunct="1">
              <a:spcBef>
                <a:spcPct val="0"/>
              </a:spcBef>
              <a:buFontTx/>
              <a:buNone/>
            </a:pPr>
            <a:r>
              <a:rPr lang="ja-JP" altLang="en-US" sz="2400">
                <a:latin typeface="Times" panose="02020603050405020304" pitchFamily="18" charset="0"/>
              </a:rPr>
              <a:t>・傾眠</a:t>
            </a:r>
            <a:r>
              <a:rPr lang="en-US" altLang="ja-JP" sz="2400">
                <a:latin typeface="Times" panose="02020603050405020304" pitchFamily="18" charset="0"/>
              </a:rPr>
              <a:t>､</a:t>
            </a:r>
            <a:r>
              <a:rPr lang="ja-JP" altLang="en-US" sz="2400">
                <a:latin typeface="Times" panose="02020603050405020304" pitchFamily="18" charset="0"/>
              </a:rPr>
              <a:t>心拍数増加が</a:t>
            </a:r>
            <a:r>
              <a:rPr lang="en-US" altLang="ja-JP" sz="2400">
                <a:latin typeface="Times" panose="02020603050405020304" pitchFamily="18" charset="0"/>
              </a:rPr>
              <a:t>､</a:t>
            </a:r>
            <a:r>
              <a:rPr lang="ja-JP" altLang="en-US" sz="2400">
                <a:latin typeface="Times" panose="02020603050405020304" pitchFamily="18" charset="0"/>
              </a:rPr>
              <a:t>さほど来ないケースもある</a:t>
            </a:r>
            <a:endParaRPr lang="en-US" altLang="ja-JP" sz="2400">
              <a:latin typeface="Times" panose="02020603050405020304" pitchFamily="18" charset="0"/>
            </a:endParaRPr>
          </a:p>
          <a:p>
            <a:pPr eaLnBrk="1" hangingPunct="1">
              <a:spcBef>
                <a:spcPct val="0"/>
              </a:spcBef>
              <a:buFontTx/>
              <a:buNone/>
            </a:pPr>
            <a:r>
              <a:rPr lang="ja-JP" altLang="en-US" sz="2400">
                <a:latin typeface="Times" panose="02020603050405020304" pitchFamily="18" charset="0"/>
              </a:rPr>
              <a:t>・酸素を使うと、さらにわかりにくくなる</a:t>
            </a:r>
            <a:endParaRPr lang="en-US" altLang="ja-JP" sz="2400">
              <a:latin typeface="Times" panose="02020603050405020304" pitchFamily="18" charset="0"/>
            </a:endParaRPr>
          </a:p>
          <a:p>
            <a:pPr eaLnBrk="1" hangingPunct="1">
              <a:spcBef>
                <a:spcPct val="0"/>
              </a:spcBef>
              <a:buFontTx/>
              <a:buNone/>
            </a:pPr>
            <a:r>
              <a:rPr lang="ja-JP" altLang="en-US" sz="2400">
                <a:latin typeface="Times" panose="02020603050405020304" pitchFamily="18" charset="0"/>
              </a:rPr>
              <a:t>・重度の呼吸障害ケースのいる施設、学校では、</a:t>
            </a:r>
            <a:endParaRPr lang="en-US" altLang="ja-JP" sz="2400">
              <a:latin typeface="Times" panose="02020603050405020304" pitchFamily="18" charset="0"/>
            </a:endParaRPr>
          </a:p>
          <a:p>
            <a:pPr eaLnBrk="1" hangingPunct="1">
              <a:lnSpc>
                <a:spcPct val="85000"/>
              </a:lnSpc>
              <a:spcBef>
                <a:spcPct val="0"/>
              </a:spcBef>
              <a:buFontTx/>
              <a:buNone/>
            </a:pPr>
            <a:r>
              <a:rPr lang="ja-JP" altLang="en-US" sz="2400">
                <a:latin typeface="Times" panose="02020603050405020304" pitchFamily="18" charset="0"/>
              </a:rPr>
              <a:t>　カプノメーターがあるのが望ましい</a:t>
            </a:r>
            <a:endParaRPr lang="en-US" altLang="ja-JP" sz="2400">
              <a:latin typeface="Times" panose="02020603050405020304" pitchFamily="18" charset="0"/>
            </a:endParaRPr>
          </a:p>
        </p:txBody>
      </p:sp>
      <p:sp>
        <p:nvSpPr>
          <p:cNvPr id="147465" name="テキスト ボックス 10"/>
          <p:cNvSpPr txBox="1">
            <a:spLocks noChangeArrowheads="1"/>
          </p:cNvSpPr>
          <p:nvPr/>
        </p:nvSpPr>
        <p:spPr bwMode="auto">
          <a:xfrm>
            <a:off x="3786188" y="1109663"/>
            <a:ext cx="4429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0000"/>
                </a:solidFill>
                <a:latin typeface="Times" panose="02020603050405020304" pitchFamily="18" charset="0"/>
              </a:rPr>
              <a:t>高炭酸ガス血症</a:t>
            </a:r>
            <a:r>
              <a:rPr lang="ja-JP" altLang="en-US" sz="2400">
                <a:latin typeface="Times" panose="02020603050405020304" pitchFamily="18" charset="0"/>
              </a:rPr>
              <a:t>の可能性を疑う</a:t>
            </a:r>
            <a:endParaRPr lang="en-US" altLang="ja-JP" sz="2400">
              <a:latin typeface="Times" panose="02020603050405020304" pitchFamily="18" charset="0"/>
            </a:endParaRPr>
          </a:p>
        </p:txBody>
      </p:sp>
      <p:sp>
        <p:nvSpPr>
          <p:cNvPr id="147466" name="テキスト ボックス 11"/>
          <p:cNvSpPr txBox="1">
            <a:spLocks noChangeArrowheads="1"/>
          </p:cNvSpPr>
          <p:nvPr/>
        </p:nvSpPr>
        <p:spPr bwMode="auto">
          <a:xfrm>
            <a:off x="357188" y="1104900"/>
            <a:ext cx="2071687" cy="46196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chemeClr val="accent2"/>
                </a:solidFill>
                <a:latin typeface="Times" panose="02020603050405020304" pitchFamily="18" charset="0"/>
              </a:rPr>
              <a:t>心拍数の増加</a:t>
            </a:r>
          </a:p>
        </p:txBody>
      </p:sp>
      <p:sp>
        <p:nvSpPr>
          <p:cNvPr id="147467" name="テキスト ボックス 12"/>
          <p:cNvSpPr txBox="1">
            <a:spLocks noChangeArrowheads="1"/>
          </p:cNvSpPr>
          <p:nvPr/>
        </p:nvSpPr>
        <p:spPr bwMode="auto">
          <a:xfrm>
            <a:off x="357188" y="1614488"/>
            <a:ext cx="2071687" cy="461962"/>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chemeClr val="accent2"/>
                </a:solidFill>
                <a:latin typeface="Times" panose="02020603050405020304" pitchFamily="18" charset="0"/>
              </a:rPr>
              <a:t>ＳｐＯ</a:t>
            </a:r>
            <a:r>
              <a:rPr lang="ja-JP" altLang="en-US" sz="2000">
                <a:solidFill>
                  <a:schemeClr val="accent2"/>
                </a:solidFill>
                <a:latin typeface="Times" panose="02020603050405020304" pitchFamily="18" charset="0"/>
              </a:rPr>
              <a:t>２</a:t>
            </a:r>
            <a:r>
              <a:rPr lang="ja-JP" altLang="en-US" sz="2400">
                <a:solidFill>
                  <a:schemeClr val="accent2"/>
                </a:solidFill>
                <a:latin typeface="Times" panose="02020603050405020304" pitchFamily="18" charset="0"/>
              </a:rPr>
              <a:t>が低め</a:t>
            </a:r>
            <a:endParaRPr lang="en-US" altLang="ja-JP" sz="2400">
              <a:solidFill>
                <a:schemeClr val="accent2"/>
              </a:solidFill>
              <a:latin typeface="Times" panose="02020603050405020304" pitchFamily="18" charset="0"/>
            </a:endParaRPr>
          </a:p>
        </p:txBody>
      </p:sp>
      <p:sp>
        <p:nvSpPr>
          <p:cNvPr id="15" name="右矢印 14"/>
          <p:cNvSpPr/>
          <p:nvPr/>
        </p:nvSpPr>
        <p:spPr>
          <a:xfrm>
            <a:off x="2714625" y="1143000"/>
            <a:ext cx="977900" cy="484188"/>
          </a:xfrm>
          <a:prstGeom prst="rightArrow">
            <a:avLst>
              <a:gd name="adj1" fmla="val 50000"/>
              <a:gd name="adj2" fmla="val 8537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7469" name="テキスト ボックス 16"/>
          <p:cNvSpPr txBox="1">
            <a:spLocks noChangeArrowheads="1"/>
          </p:cNvSpPr>
          <p:nvPr/>
        </p:nvSpPr>
        <p:spPr bwMode="auto">
          <a:xfrm>
            <a:off x="2357438" y="1785938"/>
            <a:ext cx="4214812"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5000"/>
              </a:lnSpc>
              <a:spcBef>
                <a:spcPct val="0"/>
              </a:spcBef>
              <a:buFontTx/>
              <a:buNone/>
            </a:pPr>
            <a:r>
              <a:rPr lang="ja-JP" altLang="en-US" sz="2000">
                <a:latin typeface="Times" panose="02020603050405020304" pitchFamily="18" charset="0"/>
              </a:rPr>
              <a:t>ＳｐＯ２ が９０台前半でも、高炭酸ガス</a:t>
            </a:r>
            <a:endParaRPr lang="en-US" altLang="ja-JP" sz="2000">
              <a:latin typeface="Times" panose="02020603050405020304" pitchFamily="18" charset="0"/>
            </a:endParaRPr>
          </a:p>
          <a:p>
            <a:pPr eaLnBrk="1" hangingPunct="1">
              <a:lnSpc>
                <a:spcPct val="85000"/>
              </a:lnSpc>
              <a:spcBef>
                <a:spcPct val="0"/>
              </a:spcBef>
              <a:buFontTx/>
              <a:buNone/>
            </a:pPr>
            <a:r>
              <a:rPr lang="ja-JP" altLang="en-US" sz="2000">
                <a:latin typeface="Times" panose="02020603050405020304" pitchFamily="18" charset="0"/>
              </a:rPr>
              <a:t>血症となっていることがある</a:t>
            </a:r>
            <a:endParaRPr lang="en-US" altLang="ja-JP" sz="2000">
              <a:latin typeface="Times" panose="02020603050405020304" pitchFamily="18" charset="0"/>
            </a:endParaRPr>
          </a:p>
        </p:txBody>
      </p:sp>
      <p:sp>
        <p:nvSpPr>
          <p:cNvPr id="14"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C67</a:t>
            </a:r>
            <a:endParaRPr lang="ja-JP" alt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632902" y="49213"/>
            <a:ext cx="76835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dirty="0" smtClean="0">
                <a:solidFill>
                  <a:srgbClr val="000000"/>
                </a:solidFill>
                <a:latin typeface="Times" panose="02020603050405020304" pitchFamily="18" charset="0"/>
                <a:ea typeface="Osaka"/>
                <a:cs typeface="Osaka"/>
              </a:rPr>
              <a:t>重症心身障害児者</a:t>
            </a:r>
            <a:r>
              <a:rPr lang="ja-JP" altLang="en-US" sz="2800" dirty="0">
                <a:solidFill>
                  <a:srgbClr val="000000"/>
                </a:solidFill>
                <a:latin typeface="Times" panose="02020603050405020304" pitchFamily="18" charset="0"/>
                <a:ea typeface="Osaka"/>
                <a:cs typeface="Osaka"/>
              </a:rPr>
              <a:t>等の呼吸障害への</a:t>
            </a:r>
            <a:r>
              <a:rPr lang="en-US" altLang="ja-JP" sz="2800" dirty="0">
                <a:solidFill>
                  <a:srgbClr val="000000"/>
                </a:solidFill>
                <a:latin typeface="Times" panose="02020603050405020304" pitchFamily="18" charset="0"/>
                <a:ea typeface="Osaka"/>
                <a:cs typeface="Osaka"/>
              </a:rPr>
              <a:t>､</a:t>
            </a:r>
            <a:r>
              <a:rPr lang="ja-JP" altLang="en-US" sz="2800" dirty="0">
                <a:solidFill>
                  <a:srgbClr val="000000"/>
                </a:solidFill>
                <a:latin typeface="Times" panose="02020603050405020304" pitchFamily="18" charset="0"/>
                <a:ea typeface="Osaka"/>
                <a:cs typeface="Osaka"/>
              </a:rPr>
              <a:t>治療･対応</a:t>
            </a:r>
            <a:endParaRPr lang="ja-JP" altLang="en-US" sz="2400" dirty="0">
              <a:solidFill>
                <a:srgbClr val="000000"/>
              </a:solidFill>
              <a:latin typeface="Times" panose="02020603050405020304" pitchFamily="18" charset="0"/>
              <a:ea typeface="Osaka"/>
              <a:cs typeface="Osaka"/>
            </a:endParaRPr>
          </a:p>
        </p:txBody>
      </p:sp>
      <p:sp>
        <p:nvSpPr>
          <p:cNvPr id="148483" name="Line 3"/>
          <p:cNvSpPr>
            <a:spLocks noChangeShapeType="1"/>
          </p:cNvSpPr>
          <p:nvPr/>
        </p:nvSpPr>
        <p:spPr bwMode="auto">
          <a:xfrm>
            <a:off x="381000" y="584200"/>
            <a:ext cx="81946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8484" name="Text Box 4"/>
          <p:cNvSpPr txBox="1">
            <a:spLocks noChangeArrowheads="1"/>
          </p:cNvSpPr>
          <p:nvPr/>
        </p:nvSpPr>
        <p:spPr bwMode="auto">
          <a:xfrm>
            <a:off x="381000" y="593725"/>
            <a:ext cx="8520113"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30000"/>
              </a:lnSpc>
              <a:spcBef>
                <a:spcPct val="0"/>
              </a:spcBef>
              <a:buFontTx/>
              <a:buNone/>
            </a:pPr>
            <a:r>
              <a:rPr lang="ja-JP" altLang="en-US" sz="2400" dirty="0">
                <a:solidFill>
                  <a:srgbClr val="000000"/>
                </a:solidFill>
                <a:latin typeface="ＭＳ Ｐゴシック" panose="020B0600070205080204" pitchFamily="50" charset="-128"/>
              </a:rPr>
              <a:t>経鼻エアウェイ　　　　　　扁桃・アデノイド摘出手術　　　　</a:t>
            </a:r>
            <a:endParaRPr lang="en-US" altLang="ja-JP" sz="2400" dirty="0">
              <a:solidFill>
                <a:srgbClr val="000000"/>
              </a:solidFill>
              <a:latin typeface="ＭＳ Ｐゴシック" panose="020B0600070205080204" pitchFamily="50" charset="-128"/>
            </a:endParaRPr>
          </a:p>
          <a:p>
            <a:pPr eaLnBrk="1" hangingPunct="1">
              <a:lnSpc>
                <a:spcPct val="130000"/>
              </a:lnSpc>
              <a:spcBef>
                <a:spcPct val="0"/>
              </a:spcBef>
              <a:buFontTx/>
              <a:buNone/>
            </a:pPr>
            <a:r>
              <a:rPr lang="ja-JP" altLang="en-US" sz="2400" dirty="0">
                <a:solidFill>
                  <a:srgbClr val="000000"/>
                </a:solidFill>
                <a:latin typeface="ＭＳ Ｐゴシック" panose="020B0600070205080204" pitchFamily="50" charset="-128"/>
              </a:rPr>
              <a:t>下顎・頚部の姿勢管理 　</a:t>
            </a:r>
            <a:r>
              <a:rPr lang="ja-JP" altLang="en-US" sz="2000" dirty="0">
                <a:solidFill>
                  <a:srgbClr val="000000"/>
                </a:solidFill>
                <a:latin typeface="ＭＳ Ｐゴシック" panose="020B0600070205080204" pitchFamily="50" charset="-128"/>
              </a:rPr>
              <a:t>直接的介助、器具による保持（ネックカラー 等）</a:t>
            </a:r>
            <a:endParaRPr lang="ja-JP" altLang="en-US" sz="2400" dirty="0">
              <a:solidFill>
                <a:srgbClr val="000000"/>
              </a:solidFill>
              <a:latin typeface="ＭＳ Ｐゴシック" panose="020B0600070205080204" pitchFamily="50" charset="-128"/>
            </a:endParaRPr>
          </a:p>
          <a:p>
            <a:pPr eaLnBrk="1" hangingPunct="1">
              <a:lnSpc>
                <a:spcPct val="140000"/>
              </a:lnSpc>
              <a:spcBef>
                <a:spcPct val="0"/>
              </a:spcBef>
              <a:buFontTx/>
              <a:buNone/>
            </a:pPr>
            <a:r>
              <a:rPr lang="ja-JP" altLang="en-US" sz="2400" dirty="0">
                <a:solidFill>
                  <a:srgbClr val="000000"/>
                </a:solidFill>
                <a:latin typeface="ＭＳ Ｐゴシック" panose="020B0600070205080204" pitchFamily="50" charset="-128"/>
              </a:rPr>
              <a:t>全身的姿勢管理 </a:t>
            </a:r>
            <a:r>
              <a:rPr lang="en-US" altLang="ja-JP" sz="2400" dirty="0">
                <a:solidFill>
                  <a:srgbClr val="000000"/>
                </a:solidFill>
                <a:latin typeface="ＭＳ Ｐゴシック" panose="020B0600070205080204" pitchFamily="50" charset="-128"/>
              </a:rPr>
              <a:t>positioning </a:t>
            </a:r>
            <a:r>
              <a:rPr lang="ja-JP" altLang="en-US" sz="2400" dirty="0">
                <a:solidFill>
                  <a:srgbClr val="000000"/>
                </a:solidFill>
                <a:latin typeface="ＭＳ Ｐゴシック" panose="020B0600070205080204" pitchFamily="50" charset="-128"/>
              </a:rPr>
              <a:t>－ 腹臥位、側臥位、前傾座位</a:t>
            </a:r>
          </a:p>
          <a:p>
            <a:pPr eaLnBrk="1" hangingPunct="1">
              <a:lnSpc>
                <a:spcPct val="130000"/>
              </a:lnSpc>
              <a:spcBef>
                <a:spcPct val="0"/>
              </a:spcBef>
              <a:buFontTx/>
              <a:buNone/>
            </a:pPr>
            <a:r>
              <a:rPr lang="ja-JP" altLang="en-US" sz="2400" dirty="0">
                <a:solidFill>
                  <a:srgbClr val="000000"/>
                </a:solidFill>
                <a:latin typeface="ＭＳ Ｐゴシック" panose="020B0600070205080204" pitchFamily="50" charset="-128"/>
              </a:rPr>
              <a:t>呼吸理学療法 － 換気介助を中心に</a:t>
            </a:r>
            <a:endParaRPr lang="en-US" altLang="ja-JP" sz="2400" dirty="0">
              <a:solidFill>
                <a:srgbClr val="000000"/>
              </a:solidFill>
              <a:latin typeface="ＭＳ Ｐゴシック" panose="020B0600070205080204" pitchFamily="50" charset="-128"/>
            </a:endParaRPr>
          </a:p>
          <a:p>
            <a:pPr eaLnBrk="1" hangingPunct="1">
              <a:spcBef>
                <a:spcPts val="600"/>
              </a:spcBef>
              <a:buFontTx/>
              <a:buNone/>
            </a:pPr>
            <a:r>
              <a:rPr lang="ja-JP" altLang="en-US" sz="2400" dirty="0">
                <a:solidFill>
                  <a:srgbClr val="000000"/>
                </a:solidFill>
                <a:latin typeface="ＭＳ Ｐゴシック" panose="020B0600070205080204" pitchFamily="50" charset="-128"/>
              </a:rPr>
              <a:t>高頻度胸郭振動ベスト（スマートベスト）</a:t>
            </a:r>
          </a:p>
          <a:p>
            <a:pPr eaLnBrk="1" hangingPunct="1">
              <a:spcBef>
                <a:spcPts val="600"/>
              </a:spcBef>
              <a:buFontTx/>
              <a:buNone/>
            </a:pPr>
            <a:r>
              <a:rPr lang="ja-JP" altLang="en-US" sz="2400" dirty="0">
                <a:solidFill>
                  <a:srgbClr val="000000"/>
                </a:solidFill>
                <a:latin typeface="ＭＳ Ｐゴシック" panose="020B0600070205080204" pitchFamily="50" charset="-128"/>
              </a:rPr>
              <a:t>マスクでの陽圧（加圧）補助換気－蘇生バッグ＋マスク、</a:t>
            </a:r>
            <a:endParaRPr lang="en-US" altLang="ja-JP" sz="2400" dirty="0">
              <a:solidFill>
                <a:srgbClr val="000000"/>
              </a:solidFill>
              <a:latin typeface="ＭＳ Ｐゴシック" panose="020B0600070205080204" pitchFamily="50" charset="-128"/>
            </a:endParaRPr>
          </a:p>
          <a:p>
            <a:pPr eaLnBrk="1" hangingPunct="1">
              <a:spcBef>
                <a:spcPts val="600"/>
              </a:spcBef>
              <a:buFontTx/>
              <a:buNone/>
            </a:pPr>
            <a:r>
              <a:rPr lang="en-US" altLang="ja-JP" sz="2400" dirty="0">
                <a:solidFill>
                  <a:srgbClr val="000000"/>
                </a:solidFill>
                <a:latin typeface="ＭＳ Ｐゴシック" panose="020B0600070205080204" pitchFamily="50" charset="-128"/>
              </a:rPr>
              <a:t>IN-EX SUFFLATOR</a:t>
            </a:r>
            <a:r>
              <a:rPr lang="ja-JP" altLang="en-US" sz="2400" dirty="0" err="1">
                <a:solidFill>
                  <a:srgbClr val="000000"/>
                </a:solidFill>
                <a:latin typeface="ＭＳ Ｐゴシック" panose="020B0600070205080204" pitchFamily="50" charset="-128"/>
              </a:rPr>
              <a:t>、</a:t>
            </a:r>
            <a:r>
              <a:rPr lang="ja-JP" altLang="en-US" sz="2400" dirty="0">
                <a:solidFill>
                  <a:srgbClr val="000000"/>
                </a:solidFill>
                <a:latin typeface="ＭＳ Ｐゴシック" panose="020B0600070205080204" pitchFamily="50" charset="-128"/>
              </a:rPr>
              <a:t>排痰補助装置（カフアシスト、カフマシン）　</a:t>
            </a:r>
          </a:p>
          <a:p>
            <a:pPr eaLnBrk="1" hangingPunct="1">
              <a:spcBef>
                <a:spcPts val="600"/>
              </a:spcBef>
              <a:buFontTx/>
              <a:buNone/>
            </a:pPr>
            <a:r>
              <a:rPr lang="ja-JP" altLang="en-US" sz="2400" dirty="0">
                <a:solidFill>
                  <a:srgbClr val="000000"/>
                </a:solidFill>
                <a:latin typeface="ＭＳ Ｐゴシック" panose="020B0600070205080204" pitchFamily="50" charset="-128"/>
              </a:rPr>
              <a:t>パーカッションベンチレーター（ＩＰＶ）</a:t>
            </a:r>
          </a:p>
          <a:p>
            <a:pPr eaLnBrk="1" hangingPunct="1">
              <a:spcBef>
                <a:spcPts val="600"/>
              </a:spcBef>
              <a:buFontTx/>
              <a:buNone/>
            </a:pPr>
            <a:r>
              <a:rPr lang="ja-JP" altLang="en-US" sz="2400" dirty="0">
                <a:solidFill>
                  <a:srgbClr val="000000"/>
                </a:solidFill>
                <a:latin typeface="ＭＳ Ｐゴシック" panose="020B0600070205080204" pitchFamily="50" charset="-128"/>
              </a:rPr>
              <a:t>非侵襲的呼吸器治療 （</a:t>
            </a:r>
            <a:r>
              <a:rPr lang="en-US" altLang="ja-JP" sz="2400" dirty="0">
                <a:solidFill>
                  <a:srgbClr val="000000"/>
                </a:solidFill>
                <a:latin typeface="ＭＳ Ｐゴシック" panose="020B0600070205080204" pitchFamily="50" charset="-128"/>
              </a:rPr>
              <a:t>NPPV</a:t>
            </a:r>
            <a:r>
              <a:rPr lang="ja-JP" altLang="en-US" sz="2400" dirty="0">
                <a:solidFill>
                  <a:srgbClr val="000000"/>
                </a:solidFill>
                <a:latin typeface="ＭＳ Ｐゴシック" panose="020B0600070205080204" pitchFamily="50" charset="-128"/>
              </a:rPr>
              <a:t>－鼻マスクでのバイパップなど）</a:t>
            </a:r>
            <a:endParaRPr lang="en-US" altLang="ja-JP" sz="2400" dirty="0">
              <a:solidFill>
                <a:srgbClr val="000000"/>
              </a:solidFill>
              <a:latin typeface="ＭＳ Ｐゴシック" panose="020B0600070205080204" pitchFamily="50" charset="-128"/>
            </a:endParaRPr>
          </a:p>
          <a:p>
            <a:pPr eaLnBrk="1" hangingPunct="1">
              <a:spcBef>
                <a:spcPts val="600"/>
              </a:spcBef>
              <a:buFontTx/>
              <a:buNone/>
            </a:pPr>
            <a:r>
              <a:rPr lang="ja-JP" altLang="en-US" sz="2400" dirty="0">
                <a:solidFill>
                  <a:srgbClr val="000000"/>
                </a:solidFill>
                <a:latin typeface="ＭＳ Ｐゴシック" panose="020B0600070205080204" pitchFamily="50" charset="-128"/>
              </a:rPr>
              <a:t>体外式レスピレーター（</a:t>
            </a:r>
            <a:r>
              <a:rPr lang="en-US" altLang="ja-JP" sz="2400" dirty="0">
                <a:solidFill>
                  <a:srgbClr val="000000"/>
                </a:solidFill>
                <a:latin typeface="ＭＳ Ｐゴシック" panose="020B0600070205080204" pitchFamily="50" charset="-128"/>
              </a:rPr>
              <a:t>RTX</a:t>
            </a:r>
            <a:r>
              <a:rPr lang="ja-JP" altLang="en-US" sz="2400" dirty="0">
                <a:solidFill>
                  <a:srgbClr val="000000"/>
                </a:solidFill>
                <a:latin typeface="ＭＳ Ｐゴシック" panose="020B0600070205080204" pitchFamily="50" charset="-128"/>
              </a:rPr>
              <a:t>）</a:t>
            </a:r>
            <a:endParaRPr lang="en-US" altLang="ja-JP" sz="2400" dirty="0">
              <a:solidFill>
                <a:srgbClr val="000000"/>
              </a:solidFill>
              <a:latin typeface="ＭＳ Ｐゴシック" panose="020B0600070205080204" pitchFamily="50" charset="-128"/>
            </a:endParaRPr>
          </a:p>
          <a:p>
            <a:pPr eaLnBrk="1" hangingPunct="1">
              <a:spcBef>
                <a:spcPts val="1200"/>
              </a:spcBef>
              <a:buFontTx/>
              <a:buNone/>
            </a:pPr>
            <a:r>
              <a:rPr lang="ja-JP" altLang="en-US" sz="2400" dirty="0">
                <a:solidFill>
                  <a:srgbClr val="000000"/>
                </a:solidFill>
                <a:latin typeface="ＭＳ Ｐゴシック" panose="020B0600070205080204" pitchFamily="50" charset="-128"/>
              </a:rPr>
              <a:t>気管切開 － 重度誤嚥を伴うケースでは、食道気管分離術式</a:t>
            </a:r>
            <a:endParaRPr lang="en-US" altLang="ja-JP" sz="2400" dirty="0">
              <a:solidFill>
                <a:srgbClr val="000000"/>
              </a:solidFill>
              <a:latin typeface="ＭＳ Ｐゴシック" panose="020B0600070205080204" pitchFamily="50" charset="-128"/>
            </a:endParaRPr>
          </a:p>
          <a:p>
            <a:pPr eaLnBrk="1" hangingPunct="1">
              <a:spcBef>
                <a:spcPts val="600"/>
              </a:spcBef>
              <a:buFontTx/>
              <a:buNone/>
            </a:pPr>
            <a:r>
              <a:rPr lang="ja-JP" altLang="en-US" sz="2400" dirty="0">
                <a:solidFill>
                  <a:srgbClr val="000000"/>
                </a:solidFill>
                <a:latin typeface="ＭＳ Ｐゴシック" panose="020B0600070205080204" pitchFamily="50" charset="-128"/>
              </a:rPr>
              <a:t>気管切開による人工呼吸器治療（</a:t>
            </a:r>
            <a:r>
              <a:rPr lang="en-US" altLang="ja-JP" sz="2400" dirty="0">
                <a:solidFill>
                  <a:srgbClr val="000000"/>
                </a:solidFill>
                <a:latin typeface="ＭＳ Ｐゴシック" panose="020B0600070205080204" pitchFamily="50" charset="-128"/>
              </a:rPr>
              <a:t>TPPV</a:t>
            </a:r>
            <a:r>
              <a:rPr lang="ja-JP" altLang="en-US" sz="2400" dirty="0">
                <a:solidFill>
                  <a:srgbClr val="000000"/>
                </a:solidFill>
                <a:latin typeface="ＭＳ Ｐゴシック" panose="020B0600070205080204" pitchFamily="50" charset="-128"/>
              </a:rPr>
              <a:t>）　</a:t>
            </a:r>
          </a:p>
          <a:p>
            <a:pPr eaLnBrk="1" hangingPunct="1">
              <a:lnSpc>
                <a:spcPct val="130000"/>
              </a:lnSpc>
              <a:spcBef>
                <a:spcPct val="0"/>
              </a:spcBef>
              <a:buFontTx/>
              <a:buNone/>
            </a:pPr>
            <a:r>
              <a:rPr lang="ja-JP" altLang="en-US" sz="2400" dirty="0">
                <a:solidFill>
                  <a:srgbClr val="000000"/>
                </a:solidFill>
                <a:latin typeface="ＭＳ Ｐゴシック" panose="020B0600070205080204" pitchFamily="50" charset="-128"/>
              </a:rPr>
              <a:t>誤嚥への合理的対応　　　　　胃食道逆流症への対応</a:t>
            </a:r>
          </a:p>
        </p:txBody>
      </p:sp>
      <p:sp>
        <p:nvSpPr>
          <p:cNvPr id="5" name="テキスト ボックス 1"/>
          <p:cNvSpPr txBox="1">
            <a:spLocks noChangeArrowheads="1"/>
          </p:cNvSpPr>
          <p:nvPr/>
        </p:nvSpPr>
        <p:spPr bwMode="auto">
          <a:xfrm>
            <a:off x="8539372" y="6372036"/>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C68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692275" y="-55563"/>
            <a:ext cx="6840538" cy="1143001"/>
          </a:xfrm>
        </p:spPr>
        <p:txBody>
          <a:bodyPr/>
          <a:lstStyle/>
          <a:p>
            <a:pPr algn="l" eaLnBrk="1" hangingPunct="1"/>
            <a:r>
              <a:rPr lang="ja-JP" altLang="en-US" dirty="0" smtClean="0">
                <a:solidFill>
                  <a:srgbClr val="0000FF"/>
                </a:solidFill>
              </a:rPr>
              <a:t>非侵襲的呼吸器療法</a:t>
            </a:r>
          </a:p>
        </p:txBody>
      </p:sp>
      <p:graphicFrame>
        <p:nvGraphicFramePr>
          <p:cNvPr id="149507" name="Object 3"/>
          <p:cNvGraphicFramePr>
            <a:graphicFrameLocks noGrp="1" noChangeAspect="1"/>
          </p:cNvGraphicFramePr>
          <p:nvPr>
            <p:ph type="body" idx="1"/>
          </p:nvPr>
        </p:nvGraphicFramePr>
        <p:xfrm>
          <a:off x="685800" y="4191000"/>
          <a:ext cx="7772400" cy="306388"/>
        </p:xfrm>
        <a:graphic>
          <a:graphicData uri="http://schemas.openxmlformats.org/presentationml/2006/ole">
            <mc:AlternateContent xmlns:mc="http://schemas.openxmlformats.org/markup-compatibility/2006">
              <mc:Choice xmlns:v="urn:schemas-microsoft-com:vml" Requires="v">
                <p:oleObj spid="_x0000_s149634" name="文書" r:id="rId4" imgW="6479540" imgH="256540" progId="Word.Document.8">
                  <p:embed/>
                </p:oleObj>
              </mc:Choice>
              <mc:Fallback>
                <p:oleObj name="文書" r:id="rId4" imgW="6479540" imgH="256540" progId="Word.Document.8">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191000"/>
                        <a:ext cx="7772400" cy="306388"/>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49508" name="Rectangle 4"/>
          <p:cNvSpPr>
            <a:spLocks noChangeArrowheads="1"/>
          </p:cNvSpPr>
          <p:nvPr/>
        </p:nvSpPr>
        <p:spPr bwMode="auto">
          <a:xfrm>
            <a:off x="990600" y="1600200"/>
            <a:ext cx="71628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buClr>
                <a:srgbClr val="B2B2B2"/>
              </a:buClr>
              <a:buSzPct val="60000"/>
              <a:buFont typeface="Wingdings" panose="05000000000000000000" pitchFamily="2" charset="2"/>
              <a:buNone/>
            </a:pPr>
            <a:endParaRPr lang="en-US" altLang="ja-JP" sz="2400">
              <a:solidFill>
                <a:srgbClr val="000000"/>
              </a:solidFill>
              <a:latin typeface="Century" panose="02040604050505020304" pitchFamily="18" charset="0"/>
              <a:ea typeface="ＭＳ 明朝" panose="02020609040205080304" pitchFamily="17" charset="-128"/>
            </a:endParaRPr>
          </a:p>
          <a:p>
            <a:pPr eaLnBrk="1" hangingPunct="1">
              <a:buClr>
                <a:srgbClr val="B2B2B2"/>
              </a:buClr>
              <a:buSzPct val="60000"/>
              <a:buFont typeface="Wingdings" panose="05000000000000000000" pitchFamily="2" charset="2"/>
              <a:buNone/>
            </a:pPr>
            <a:endParaRPr lang="en-US" altLang="ja-JP" sz="2400">
              <a:solidFill>
                <a:srgbClr val="000000"/>
              </a:solidFill>
              <a:latin typeface="Century" panose="02040604050505020304" pitchFamily="18" charset="0"/>
              <a:ea typeface="ＭＳ 明朝" panose="02020609040205080304" pitchFamily="17" charset="-128"/>
            </a:endParaRPr>
          </a:p>
          <a:p>
            <a:pPr eaLnBrk="1" hangingPunct="1">
              <a:buClr>
                <a:srgbClr val="B2B2B2"/>
              </a:buClr>
              <a:buSzPct val="60000"/>
              <a:buFont typeface="Wingdings" panose="05000000000000000000" pitchFamily="2" charset="2"/>
              <a:buNone/>
            </a:pPr>
            <a:endParaRPr lang="en-US" altLang="ja-JP" sz="2400">
              <a:solidFill>
                <a:srgbClr val="000000"/>
              </a:solidFill>
              <a:latin typeface="Century" panose="02040604050505020304" pitchFamily="18" charset="0"/>
              <a:ea typeface="ＭＳ 明朝" panose="02020609040205080304" pitchFamily="17" charset="-128"/>
            </a:endParaRPr>
          </a:p>
          <a:p>
            <a:pPr eaLnBrk="1" hangingPunct="1">
              <a:buClr>
                <a:srgbClr val="B2B2B2"/>
              </a:buClr>
              <a:buSzPct val="60000"/>
              <a:buFont typeface="Wingdings" panose="05000000000000000000" pitchFamily="2" charset="2"/>
              <a:buNone/>
            </a:pPr>
            <a:endParaRPr lang="en-US" altLang="ja-JP" sz="2400">
              <a:solidFill>
                <a:srgbClr val="000000"/>
              </a:solidFill>
              <a:latin typeface="Century" panose="02040604050505020304" pitchFamily="18" charset="0"/>
              <a:ea typeface="ＭＳ 明朝" panose="02020609040205080304" pitchFamily="17" charset="-128"/>
            </a:endParaRPr>
          </a:p>
          <a:p>
            <a:pPr eaLnBrk="1" hangingPunct="1">
              <a:buClr>
                <a:srgbClr val="B2B2B2"/>
              </a:buClr>
              <a:buSzPct val="60000"/>
              <a:buFont typeface="Wingdings" panose="05000000000000000000" pitchFamily="2" charset="2"/>
              <a:buNone/>
            </a:pPr>
            <a:endParaRPr lang="en-US" altLang="ja-JP" sz="2400">
              <a:solidFill>
                <a:srgbClr val="000000"/>
              </a:solidFill>
              <a:latin typeface="Century" panose="02040604050505020304" pitchFamily="18" charset="0"/>
              <a:ea typeface="ＭＳ 明朝" panose="02020609040205080304" pitchFamily="17" charset="-128"/>
            </a:endParaRPr>
          </a:p>
          <a:p>
            <a:pPr eaLnBrk="1" hangingPunct="1">
              <a:buClr>
                <a:srgbClr val="B2B2B2"/>
              </a:buClr>
              <a:buSzPct val="60000"/>
              <a:buFont typeface="Wingdings" panose="05000000000000000000" pitchFamily="2" charset="2"/>
              <a:buNone/>
            </a:pPr>
            <a:endParaRPr lang="en-US" altLang="ja-JP" sz="2400">
              <a:solidFill>
                <a:srgbClr val="000000"/>
              </a:solidFill>
              <a:latin typeface="Century" panose="02040604050505020304" pitchFamily="18" charset="0"/>
              <a:ea typeface="ＭＳ 明朝" panose="02020609040205080304" pitchFamily="17" charset="-128"/>
            </a:endParaRPr>
          </a:p>
          <a:p>
            <a:pPr eaLnBrk="1" hangingPunct="1">
              <a:buClr>
                <a:srgbClr val="B2B2B2"/>
              </a:buClr>
              <a:buSzPct val="60000"/>
              <a:buFont typeface="Wingdings" panose="05000000000000000000" pitchFamily="2" charset="2"/>
              <a:buNone/>
            </a:pPr>
            <a:endParaRPr lang="en-US" altLang="ja-JP" sz="2400">
              <a:solidFill>
                <a:srgbClr val="000000"/>
              </a:solidFill>
              <a:latin typeface="Century" panose="02040604050505020304" pitchFamily="18" charset="0"/>
              <a:ea typeface="ＭＳ 明朝" panose="02020609040205080304" pitchFamily="17" charset="-128"/>
            </a:endParaRPr>
          </a:p>
          <a:p>
            <a:pPr eaLnBrk="1" hangingPunct="1">
              <a:buClr>
                <a:srgbClr val="B2B2B2"/>
              </a:buClr>
              <a:buSzPct val="60000"/>
              <a:buFont typeface="Wingdings" panose="05000000000000000000" pitchFamily="2" charset="2"/>
              <a:buNone/>
            </a:pPr>
            <a:endParaRPr lang="en-US" altLang="ja-JP" sz="2400">
              <a:solidFill>
                <a:srgbClr val="000000"/>
              </a:solidFill>
              <a:latin typeface="Century" panose="02040604050505020304" pitchFamily="18" charset="0"/>
              <a:ea typeface="ＭＳ 明朝" panose="02020609040205080304" pitchFamily="17" charset="-128"/>
            </a:endParaRPr>
          </a:p>
          <a:p>
            <a:pPr eaLnBrk="1" hangingPunct="1">
              <a:buClr>
                <a:srgbClr val="B2B2B2"/>
              </a:buClr>
              <a:buSzPct val="60000"/>
              <a:buFont typeface="Wingdings" panose="05000000000000000000" pitchFamily="2" charset="2"/>
              <a:buNone/>
            </a:pPr>
            <a:endParaRPr lang="en-US" altLang="ja-JP" sz="2400">
              <a:solidFill>
                <a:srgbClr val="000000"/>
              </a:solidFill>
              <a:latin typeface="Century" panose="02040604050505020304" pitchFamily="18" charset="0"/>
              <a:ea typeface="ＭＳ 明朝" panose="02020609040205080304" pitchFamily="17" charset="-128"/>
            </a:endParaRPr>
          </a:p>
          <a:p>
            <a:pPr eaLnBrk="1" hangingPunct="1">
              <a:buClr>
                <a:srgbClr val="B2B2B2"/>
              </a:buClr>
              <a:buSzPct val="60000"/>
              <a:buFont typeface="Wingdings" panose="05000000000000000000" pitchFamily="2" charset="2"/>
              <a:buNone/>
            </a:pPr>
            <a:endParaRPr lang="en-US" altLang="ja-JP" sz="2400">
              <a:solidFill>
                <a:srgbClr val="000000"/>
              </a:solidFill>
              <a:latin typeface="Century" panose="02040604050505020304" pitchFamily="18" charset="0"/>
              <a:ea typeface="ＭＳ 明朝" panose="02020609040205080304" pitchFamily="17" charset="-128"/>
            </a:endParaRPr>
          </a:p>
          <a:p>
            <a:pPr eaLnBrk="1" hangingPunct="1">
              <a:buClr>
                <a:srgbClr val="B2B2B2"/>
              </a:buClr>
              <a:buSzPct val="60000"/>
              <a:buFont typeface="Wingdings" panose="05000000000000000000" pitchFamily="2" charset="2"/>
              <a:buNone/>
            </a:pPr>
            <a:endParaRPr lang="en-US" altLang="ja-JP" sz="2400">
              <a:solidFill>
                <a:srgbClr val="000000"/>
              </a:solidFill>
              <a:latin typeface="Century" panose="02040604050505020304" pitchFamily="18" charset="0"/>
              <a:ea typeface="ＭＳ 明朝" panose="02020609040205080304" pitchFamily="17" charset="-128"/>
            </a:endParaRPr>
          </a:p>
        </p:txBody>
      </p:sp>
      <p:sp>
        <p:nvSpPr>
          <p:cNvPr id="149509" name="Rectangle 5"/>
          <p:cNvSpPr>
            <a:spLocks noChangeArrowheads="1"/>
          </p:cNvSpPr>
          <p:nvPr/>
        </p:nvSpPr>
        <p:spPr bwMode="auto">
          <a:xfrm>
            <a:off x="1104900" y="145415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buClr>
                <a:srgbClr val="B2B2B2"/>
              </a:buClr>
              <a:buSzPct val="60000"/>
              <a:buFont typeface="Wingdings" panose="05000000000000000000" pitchFamily="2" charset="2"/>
              <a:buNone/>
            </a:pPr>
            <a:endParaRPr lang="ja-JP" altLang="ja-JP" sz="2400">
              <a:solidFill>
                <a:srgbClr val="000000"/>
              </a:solidFill>
              <a:latin typeface="Century" panose="02040604050505020304" pitchFamily="18" charset="0"/>
              <a:ea typeface="ＭＳ 明朝" panose="02020609040205080304" pitchFamily="17" charset="-128"/>
            </a:endParaRPr>
          </a:p>
        </p:txBody>
      </p:sp>
      <p:sp>
        <p:nvSpPr>
          <p:cNvPr id="149510" name="Rectangle 7"/>
          <p:cNvSpPr>
            <a:spLocks noChangeArrowheads="1"/>
          </p:cNvSpPr>
          <p:nvPr/>
        </p:nvSpPr>
        <p:spPr bwMode="auto">
          <a:xfrm>
            <a:off x="611188" y="3716338"/>
            <a:ext cx="43910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FontTx/>
              <a:buNone/>
            </a:pPr>
            <a:r>
              <a:rPr lang="en-US" altLang="ja-JP" sz="2800">
                <a:latin typeface="ＭＳ Ｐゴシック" panose="020B0600070205080204" pitchFamily="50" charset="-128"/>
              </a:rPr>
              <a:t>BiPAP</a:t>
            </a:r>
            <a:r>
              <a:rPr lang="ja-JP" altLang="en-US" sz="2800">
                <a:latin typeface="ＭＳ Ｐゴシック" panose="020B0600070205080204" pitchFamily="50" charset="-128"/>
              </a:rPr>
              <a:t>（バイパップ</a:t>
            </a:r>
            <a:r>
              <a:rPr lang="en-US" altLang="ja-JP" sz="2800">
                <a:latin typeface="ＭＳ Ｐゴシック" panose="020B0600070205080204" pitchFamily="50" charset="-128"/>
              </a:rPr>
              <a:t>)</a:t>
            </a:r>
          </a:p>
          <a:p>
            <a:pPr algn="just" eaLnBrk="1" hangingPunct="1">
              <a:spcBef>
                <a:spcPct val="0"/>
              </a:spcBef>
              <a:buFontTx/>
              <a:buNone/>
            </a:pPr>
            <a:r>
              <a:rPr lang="en-US" altLang="ja-JP" sz="2800">
                <a:latin typeface="ＭＳ Ｐゴシック" panose="020B0600070205080204" pitchFamily="50" charset="-128"/>
              </a:rPr>
              <a:t>Bilevel Positive Airway</a:t>
            </a:r>
          </a:p>
          <a:p>
            <a:pPr algn="just" eaLnBrk="1" hangingPunct="1">
              <a:lnSpc>
                <a:spcPct val="90000"/>
              </a:lnSpc>
              <a:spcBef>
                <a:spcPct val="0"/>
              </a:spcBef>
              <a:buFontTx/>
              <a:buNone/>
            </a:pPr>
            <a:r>
              <a:rPr lang="en-US" altLang="ja-JP" sz="2800">
                <a:latin typeface="ＭＳ Ｐゴシック" panose="020B0600070205080204" pitchFamily="50" charset="-128"/>
              </a:rPr>
              <a:t>Pressure</a:t>
            </a:r>
            <a:r>
              <a:rPr lang="ja-JP" altLang="en-US" sz="2800">
                <a:latin typeface="ＭＳ Ｐゴシック" panose="020B0600070205080204" pitchFamily="50" charset="-128"/>
              </a:rPr>
              <a:t>：気道内にかかる吸気と呼気の２段階</a:t>
            </a:r>
            <a:r>
              <a:rPr lang="en-US" altLang="ja-JP" sz="2800">
                <a:latin typeface="ＭＳ Ｐゴシック" panose="020B0600070205080204" pitchFamily="50" charset="-128"/>
              </a:rPr>
              <a:t>(</a:t>
            </a:r>
            <a:r>
              <a:rPr lang="ja-JP" altLang="en-US" sz="2800">
                <a:latin typeface="ＭＳ Ｐゴシック" panose="020B0600070205080204" pitchFamily="50" charset="-128"/>
              </a:rPr>
              <a:t>バイレベル）の陽圧が、規定通り保てるよう調節しながら、気流を送る</a:t>
            </a:r>
          </a:p>
        </p:txBody>
      </p:sp>
      <p:sp>
        <p:nvSpPr>
          <p:cNvPr id="149511" name="Rectangle 8"/>
          <p:cNvSpPr>
            <a:spLocks noChangeArrowheads="1"/>
          </p:cNvSpPr>
          <p:nvPr/>
        </p:nvSpPr>
        <p:spPr bwMode="auto">
          <a:xfrm>
            <a:off x="395288" y="1044575"/>
            <a:ext cx="4608512"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a:latin typeface="Arial" panose="020B0604020202020204" pitchFamily="34" charset="0"/>
              </a:rPr>
              <a:t>気管切開、気管内挿管を</a:t>
            </a:r>
          </a:p>
          <a:p>
            <a:pPr eaLnBrk="1" hangingPunct="1">
              <a:spcBef>
                <a:spcPct val="0"/>
              </a:spcBef>
              <a:buFontTx/>
              <a:buNone/>
            </a:pPr>
            <a:r>
              <a:rPr lang="ja-JP" altLang="en-US">
                <a:latin typeface="Arial" panose="020B0604020202020204" pitchFamily="34" charset="0"/>
              </a:rPr>
              <a:t>せずに、鼻マスク、鼻口</a:t>
            </a:r>
          </a:p>
          <a:p>
            <a:pPr eaLnBrk="1" hangingPunct="1">
              <a:spcBef>
                <a:spcPct val="0"/>
              </a:spcBef>
              <a:buFontTx/>
              <a:buNone/>
            </a:pPr>
            <a:r>
              <a:rPr lang="ja-JP" altLang="en-US">
                <a:latin typeface="Arial" panose="020B0604020202020204" pitchFamily="34" charset="0"/>
              </a:rPr>
              <a:t>マスクなどを通して、換気</a:t>
            </a:r>
            <a:endParaRPr lang="en-US" altLang="ja-JP">
              <a:latin typeface="Arial" panose="020B0604020202020204" pitchFamily="34" charset="0"/>
            </a:endParaRPr>
          </a:p>
          <a:p>
            <a:pPr eaLnBrk="1" hangingPunct="1">
              <a:spcBef>
                <a:spcPct val="0"/>
              </a:spcBef>
              <a:buFontTx/>
              <a:buNone/>
            </a:pPr>
            <a:r>
              <a:rPr lang="ja-JP" altLang="en-US">
                <a:latin typeface="Arial" panose="020B0604020202020204" pitchFamily="34" charset="0"/>
              </a:rPr>
              <a:t>介助、人工呼吸療法を</a:t>
            </a:r>
          </a:p>
          <a:p>
            <a:pPr eaLnBrk="1" hangingPunct="1">
              <a:spcBef>
                <a:spcPct val="0"/>
              </a:spcBef>
              <a:buFontTx/>
              <a:buNone/>
            </a:pPr>
            <a:r>
              <a:rPr lang="ja-JP" altLang="en-US">
                <a:latin typeface="Arial" panose="020B0604020202020204" pitchFamily="34" charset="0"/>
              </a:rPr>
              <a:t>行う方法</a:t>
            </a:r>
          </a:p>
        </p:txBody>
      </p:sp>
      <p:sp>
        <p:nvSpPr>
          <p:cNvPr id="149516" name="Line 14"/>
          <p:cNvSpPr>
            <a:spLocks noChangeShapeType="1"/>
          </p:cNvSpPr>
          <p:nvPr/>
        </p:nvSpPr>
        <p:spPr bwMode="auto">
          <a:xfrm>
            <a:off x="5292725" y="1412875"/>
            <a:ext cx="215900" cy="4318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ja-JP" altLang="en-US"/>
          </a:p>
        </p:txBody>
      </p:sp>
      <p:sp>
        <p:nvSpPr>
          <p:cNvPr id="2" name="円/楕円 1"/>
          <p:cNvSpPr/>
          <p:nvPr/>
        </p:nvSpPr>
        <p:spPr>
          <a:xfrm>
            <a:off x="6443663" y="2133600"/>
            <a:ext cx="2484437" cy="1219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5" name="Picture 9" descr="BiPAP場面１"/>
          <p:cNvPicPr>
            <a:picLocks noChangeAspect="1" noChangeArrowheads="1"/>
          </p:cNvPicPr>
          <p:nvPr/>
        </p:nvPicPr>
        <p:blipFill>
          <a:blip r:embed="rId6" cstate="print">
            <a:extLst>
              <a:ext uri="{28A0092B-C50C-407E-A947-70E740481C1C}">
                <a14:useLocalDpi xmlns:a14="http://schemas.microsoft.com/office/drawing/2010/main" val="0"/>
              </a:ext>
            </a:extLst>
          </a:blip>
          <a:srcRect l="1811"/>
          <a:stretch>
            <a:fillRect/>
          </a:stretch>
        </p:blipFill>
        <p:spPr bwMode="auto">
          <a:xfrm>
            <a:off x="5084763" y="1133475"/>
            <a:ext cx="39592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BiPAP器械"/>
          <p:cNvPicPr>
            <a:picLocks noChangeAspect="1" noChangeArrowheads="1"/>
          </p:cNvPicPr>
          <p:nvPr/>
        </p:nvPicPr>
        <p:blipFill>
          <a:blip r:embed="rId7" cstate="print">
            <a:lum contrast="24000"/>
            <a:extLst>
              <a:ext uri="{28A0092B-C50C-407E-A947-70E740481C1C}">
                <a14:useLocalDpi xmlns:a14="http://schemas.microsoft.com/office/drawing/2010/main" val="0"/>
              </a:ext>
            </a:extLst>
          </a:blip>
          <a:srcRect t="1198" b="8188"/>
          <a:stretch>
            <a:fillRect/>
          </a:stretch>
        </p:blipFill>
        <p:spPr bwMode="auto">
          <a:xfrm>
            <a:off x="5307013" y="3775430"/>
            <a:ext cx="3455987"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1"/>
          <p:cNvSpPr>
            <a:spLocks noChangeArrowheads="1"/>
          </p:cNvSpPr>
          <p:nvPr/>
        </p:nvSpPr>
        <p:spPr bwMode="auto">
          <a:xfrm>
            <a:off x="6740525" y="2609850"/>
            <a:ext cx="2484438" cy="6477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a:ea typeface="ＭＳ Ｐゴシック" panose="020B0600070205080204" pitchFamily="50" charset="-128"/>
            </a:endParaRPr>
          </a:p>
        </p:txBody>
      </p:sp>
      <p:sp>
        <p:nvSpPr>
          <p:cNvPr id="18" name="AutoShape 12"/>
          <p:cNvSpPr>
            <a:spLocks noChangeArrowheads="1"/>
          </p:cNvSpPr>
          <p:nvPr/>
        </p:nvSpPr>
        <p:spPr bwMode="auto">
          <a:xfrm>
            <a:off x="7459663" y="3505200"/>
            <a:ext cx="520700" cy="552450"/>
          </a:xfrm>
          <a:prstGeom prst="downArrow">
            <a:avLst>
              <a:gd name="adj1" fmla="val 37907"/>
              <a:gd name="adj2" fmla="val 43687"/>
            </a:avLst>
          </a:prstGeom>
          <a:solidFill>
            <a:srgbClr val="F0ED1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a:ea typeface="ＭＳ Ｐゴシック" panose="020B0600070205080204" pitchFamily="50" charset="-128"/>
            </a:endParaRPr>
          </a:p>
        </p:txBody>
      </p:sp>
      <p:sp>
        <p:nvSpPr>
          <p:cNvPr id="19" name="Text Box 13"/>
          <p:cNvSpPr txBox="1">
            <a:spLocks noChangeArrowheads="1"/>
          </p:cNvSpPr>
          <p:nvPr/>
        </p:nvSpPr>
        <p:spPr bwMode="auto">
          <a:xfrm>
            <a:off x="5876925" y="6219825"/>
            <a:ext cx="2613025" cy="466725"/>
          </a:xfrm>
          <a:prstGeom prst="rect">
            <a:avLst/>
          </a:prstGeom>
          <a:solidFill>
            <a:schemeClr val="bg1"/>
          </a:solidFill>
          <a:ln w="9525">
            <a:solidFill>
              <a:srgbClr val="000099"/>
            </a:solidFill>
            <a:miter lim="800000"/>
            <a:headEnd/>
            <a:tailEnd/>
          </a:ln>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2400">
                <a:latin typeface="Arial" panose="020B0604020202020204" pitchFamily="34" charset="0"/>
                <a:ea typeface="ＭＳ Ｐゴシック" panose="020B0600070205080204" pitchFamily="50" charset="-128"/>
              </a:rPr>
              <a:t>器械本体と加湿器</a:t>
            </a:r>
          </a:p>
        </p:txBody>
      </p:sp>
      <p:sp>
        <p:nvSpPr>
          <p:cNvPr id="3" name="円/楕円 2"/>
          <p:cNvSpPr/>
          <p:nvPr/>
        </p:nvSpPr>
        <p:spPr>
          <a:xfrm rot="21000000">
            <a:off x="5333953" y="1564102"/>
            <a:ext cx="383071" cy="508351"/>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C69</a:t>
            </a:r>
            <a:endParaRPr lang="ja-JP" alt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214313" y="80963"/>
            <a:ext cx="878681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ＭＳ Ｐゴシック" panose="020B0600070205080204" pitchFamily="50" charset="-128"/>
              </a:rPr>
              <a:t>非侵襲的呼吸器療法</a:t>
            </a:r>
            <a:endParaRPr lang="en-US" altLang="ja-JP" sz="2800">
              <a:latin typeface="ＭＳ Ｐゴシック" panose="020B0600070205080204" pitchFamily="50" charset="-128"/>
            </a:endParaRPr>
          </a:p>
          <a:p>
            <a:pPr eaLnBrk="1" hangingPunct="1">
              <a:lnSpc>
                <a:spcPct val="80000"/>
              </a:lnSpc>
              <a:spcBef>
                <a:spcPct val="0"/>
              </a:spcBef>
              <a:buFontTx/>
              <a:buNone/>
            </a:pPr>
            <a:r>
              <a:rPr lang="ja-JP" altLang="en-US" sz="2000">
                <a:latin typeface="ＭＳ Ｐゴシック" panose="020B0600070205080204" pitchFamily="50" charset="-128"/>
              </a:rPr>
              <a:t>　（非侵襲的換気治療） </a:t>
            </a:r>
            <a:r>
              <a:rPr lang="en-US" altLang="ja-JP" sz="2000">
                <a:latin typeface="ＭＳ Ｐゴシック" panose="020B0600070205080204" pitchFamily="50" charset="-128"/>
              </a:rPr>
              <a:t>Noninvasive Positive Pressure</a:t>
            </a:r>
            <a:r>
              <a:rPr lang="ja-JP" altLang="en-US" sz="2000">
                <a:latin typeface="ＭＳ Ｐゴシック" panose="020B0600070205080204" pitchFamily="50" charset="-128"/>
              </a:rPr>
              <a:t> </a:t>
            </a:r>
            <a:r>
              <a:rPr lang="en-US" altLang="ja-JP" sz="2000">
                <a:latin typeface="ＭＳ Ｐゴシック" panose="020B0600070205080204" pitchFamily="50" charset="-128"/>
              </a:rPr>
              <a:t>Ventilation</a:t>
            </a:r>
            <a:r>
              <a:rPr lang="ja-JP" altLang="en-US" sz="2000">
                <a:latin typeface="ＭＳ Ｐゴシック" panose="020B0600070205080204" pitchFamily="50" charset="-128"/>
              </a:rPr>
              <a:t>　　ＮＰＰＶ</a:t>
            </a:r>
            <a:r>
              <a:rPr lang="ja-JP" altLang="en-US" sz="2400">
                <a:latin typeface="ＭＳ Ｐゴシック" panose="020B0600070205080204" pitchFamily="50" charset="-128"/>
              </a:rPr>
              <a:t>　</a:t>
            </a:r>
            <a:endParaRPr lang="en-US" altLang="ja-JP" sz="2400">
              <a:latin typeface="ＭＳ Ｐゴシック" panose="020B0600070205080204" pitchFamily="50" charset="-128"/>
            </a:endParaRPr>
          </a:p>
        </p:txBody>
      </p:sp>
      <p:sp>
        <p:nvSpPr>
          <p:cNvPr id="150531" name="Text Box 3"/>
          <p:cNvSpPr txBox="1">
            <a:spLocks noChangeArrowheads="1"/>
          </p:cNvSpPr>
          <p:nvPr/>
        </p:nvSpPr>
        <p:spPr bwMode="auto">
          <a:xfrm>
            <a:off x="4098925" y="20113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solidFill>
                <a:srgbClr val="000000"/>
              </a:solidFill>
              <a:ea typeface="Osaka"/>
              <a:cs typeface="Osaka"/>
            </a:endParaRPr>
          </a:p>
        </p:txBody>
      </p:sp>
      <p:sp>
        <p:nvSpPr>
          <p:cNvPr id="150532" name="Text Box 4"/>
          <p:cNvSpPr txBox="1">
            <a:spLocks noChangeArrowheads="1"/>
          </p:cNvSpPr>
          <p:nvPr/>
        </p:nvSpPr>
        <p:spPr bwMode="auto">
          <a:xfrm>
            <a:off x="5089525" y="19351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solidFill>
                <a:srgbClr val="000000"/>
              </a:solidFill>
              <a:ea typeface="Osaka"/>
              <a:cs typeface="Osaka"/>
            </a:endParaRPr>
          </a:p>
        </p:txBody>
      </p:sp>
      <p:sp>
        <p:nvSpPr>
          <p:cNvPr id="150533" name="Text Box 5"/>
          <p:cNvSpPr txBox="1">
            <a:spLocks noChangeArrowheads="1"/>
          </p:cNvSpPr>
          <p:nvPr/>
        </p:nvSpPr>
        <p:spPr bwMode="auto">
          <a:xfrm>
            <a:off x="838200" y="15081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solidFill>
                <a:srgbClr val="000000"/>
              </a:solidFill>
              <a:ea typeface="Osaka"/>
              <a:cs typeface="Osaka"/>
            </a:endParaRPr>
          </a:p>
        </p:txBody>
      </p:sp>
      <p:sp>
        <p:nvSpPr>
          <p:cNvPr id="150534" name="Text Box 6"/>
          <p:cNvSpPr txBox="1">
            <a:spLocks noChangeArrowheads="1"/>
          </p:cNvSpPr>
          <p:nvPr/>
        </p:nvSpPr>
        <p:spPr bwMode="auto">
          <a:xfrm>
            <a:off x="4708525" y="6397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solidFill>
                <a:srgbClr val="000000"/>
              </a:solidFill>
              <a:ea typeface="Osaka"/>
              <a:cs typeface="Osaka"/>
            </a:endParaRPr>
          </a:p>
        </p:txBody>
      </p:sp>
      <p:sp>
        <p:nvSpPr>
          <p:cNvPr id="150535" name="Text Box 7"/>
          <p:cNvSpPr txBox="1">
            <a:spLocks noChangeArrowheads="1"/>
          </p:cNvSpPr>
          <p:nvPr/>
        </p:nvSpPr>
        <p:spPr bwMode="auto">
          <a:xfrm>
            <a:off x="5318125" y="10207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solidFill>
                <a:srgbClr val="000000"/>
              </a:solidFill>
              <a:ea typeface="Osaka"/>
              <a:cs typeface="Osaka"/>
            </a:endParaRPr>
          </a:p>
        </p:txBody>
      </p:sp>
      <p:sp>
        <p:nvSpPr>
          <p:cNvPr id="150536" name="Text Box 8"/>
          <p:cNvSpPr txBox="1">
            <a:spLocks noChangeArrowheads="1"/>
          </p:cNvSpPr>
          <p:nvPr/>
        </p:nvSpPr>
        <p:spPr bwMode="auto">
          <a:xfrm>
            <a:off x="5394325" y="6397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solidFill>
                <a:srgbClr val="000000"/>
              </a:solidFill>
              <a:ea typeface="Osaka"/>
              <a:cs typeface="Osaka"/>
            </a:endParaRPr>
          </a:p>
        </p:txBody>
      </p:sp>
      <p:sp>
        <p:nvSpPr>
          <p:cNvPr id="150537" name="Text Box 9"/>
          <p:cNvSpPr txBox="1">
            <a:spLocks noChangeArrowheads="1"/>
          </p:cNvSpPr>
          <p:nvPr/>
        </p:nvSpPr>
        <p:spPr bwMode="auto">
          <a:xfrm>
            <a:off x="5470525" y="2587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solidFill>
                <a:srgbClr val="000000"/>
              </a:solidFill>
              <a:ea typeface="Osaka"/>
              <a:cs typeface="Osaka"/>
            </a:endParaRPr>
          </a:p>
        </p:txBody>
      </p:sp>
      <p:sp>
        <p:nvSpPr>
          <p:cNvPr id="150538" name="Text Box 11"/>
          <p:cNvSpPr txBox="1">
            <a:spLocks noChangeArrowheads="1"/>
          </p:cNvSpPr>
          <p:nvPr/>
        </p:nvSpPr>
        <p:spPr bwMode="auto">
          <a:xfrm>
            <a:off x="5089525" y="3048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endParaRPr lang="ja-JP" altLang="ja-JP" sz="2400">
              <a:solidFill>
                <a:srgbClr val="000000"/>
              </a:solidFill>
              <a:ea typeface="Osaka"/>
              <a:cs typeface="Osaka"/>
            </a:endParaRPr>
          </a:p>
        </p:txBody>
      </p:sp>
      <p:sp>
        <p:nvSpPr>
          <p:cNvPr id="150539" name="Text Box 12"/>
          <p:cNvSpPr txBox="1">
            <a:spLocks noChangeArrowheads="1"/>
          </p:cNvSpPr>
          <p:nvPr/>
        </p:nvSpPr>
        <p:spPr bwMode="auto">
          <a:xfrm>
            <a:off x="5089525" y="-46038"/>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solidFill>
                <a:srgbClr val="000000"/>
              </a:solidFill>
              <a:ea typeface="Osaka"/>
              <a:cs typeface="Osaka"/>
            </a:endParaRPr>
          </a:p>
        </p:txBody>
      </p:sp>
      <p:sp>
        <p:nvSpPr>
          <p:cNvPr id="150540" name="Text Box 13"/>
          <p:cNvSpPr txBox="1">
            <a:spLocks noChangeArrowheads="1"/>
          </p:cNvSpPr>
          <p:nvPr/>
        </p:nvSpPr>
        <p:spPr bwMode="auto">
          <a:xfrm>
            <a:off x="5165725" y="1063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solidFill>
                <a:srgbClr val="000000"/>
              </a:solidFill>
              <a:ea typeface="Osaka"/>
              <a:cs typeface="Osaka"/>
            </a:endParaRPr>
          </a:p>
        </p:txBody>
      </p:sp>
      <p:sp>
        <p:nvSpPr>
          <p:cNvPr id="150541" name="Text Box 14"/>
          <p:cNvSpPr txBox="1">
            <a:spLocks noChangeArrowheads="1"/>
          </p:cNvSpPr>
          <p:nvPr/>
        </p:nvSpPr>
        <p:spPr bwMode="auto">
          <a:xfrm>
            <a:off x="5165725" y="3349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solidFill>
                <a:srgbClr val="000000"/>
              </a:solidFill>
              <a:ea typeface="Osaka"/>
              <a:cs typeface="Osaka"/>
            </a:endParaRPr>
          </a:p>
        </p:txBody>
      </p:sp>
      <p:sp>
        <p:nvSpPr>
          <p:cNvPr id="150542" name="Text Box 15"/>
          <p:cNvSpPr txBox="1">
            <a:spLocks noChangeArrowheads="1"/>
          </p:cNvSpPr>
          <p:nvPr/>
        </p:nvSpPr>
        <p:spPr bwMode="auto">
          <a:xfrm>
            <a:off x="5089525" y="-46038"/>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solidFill>
                <a:srgbClr val="000000"/>
              </a:solidFill>
              <a:ea typeface="Osaka"/>
              <a:cs typeface="Osaka"/>
            </a:endParaRPr>
          </a:p>
        </p:txBody>
      </p:sp>
      <p:sp>
        <p:nvSpPr>
          <p:cNvPr id="150543" name="Text Box 16"/>
          <p:cNvSpPr txBox="1">
            <a:spLocks noChangeArrowheads="1"/>
          </p:cNvSpPr>
          <p:nvPr/>
        </p:nvSpPr>
        <p:spPr bwMode="auto">
          <a:xfrm>
            <a:off x="6461125" y="27733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solidFill>
                <a:srgbClr val="000000"/>
              </a:solidFill>
              <a:ea typeface="Osaka"/>
              <a:cs typeface="Osaka"/>
            </a:endParaRPr>
          </a:p>
        </p:txBody>
      </p:sp>
      <p:sp>
        <p:nvSpPr>
          <p:cNvPr id="150544" name="Text Box 17"/>
          <p:cNvSpPr txBox="1">
            <a:spLocks noChangeArrowheads="1"/>
          </p:cNvSpPr>
          <p:nvPr/>
        </p:nvSpPr>
        <p:spPr bwMode="auto">
          <a:xfrm>
            <a:off x="4648200" y="2819400"/>
            <a:ext cx="1905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endParaRPr lang="ja-JP" altLang="ja-JP" sz="2400">
              <a:solidFill>
                <a:srgbClr val="000000"/>
              </a:solidFill>
              <a:ea typeface="Osaka"/>
              <a:cs typeface="Osaka"/>
            </a:endParaRPr>
          </a:p>
        </p:txBody>
      </p:sp>
      <p:sp>
        <p:nvSpPr>
          <p:cNvPr id="150545" name="Text Box 18"/>
          <p:cNvSpPr txBox="1">
            <a:spLocks noChangeArrowheads="1"/>
          </p:cNvSpPr>
          <p:nvPr/>
        </p:nvSpPr>
        <p:spPr bwMode="auto">
          <a:xfrm>
            <a:off x="4876800" y="2819400"/>
            <a:ext cx="1143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endParaRPr lang="ja-JP" altLang="ja-JP" sz="2400">
              <a:solidFill>
                <a:srgbClr val="000000"/>
              </a:solidFill>
              <a:ea typeface="Osaka"/>
              <a:cs typeface="Osaka"/>
            </a:endParaRPr>
          </a:p>
        </p:txBody>
      </p:sp>
      <p:sp>
        <p:nvSpPr>
          <p:cNvPr id="150546" name="Text Box 19"/>
          <p:cNvSpPr txBox="1">
            <a:spLocks noChangeArrowheads="1"/>
          </p:cNvSpPr>
          <p:nvPr/>
        </p:nvSpPr>
        <p:spPr bwMode="auto">
          <a:xfrm>
            <a:off x="5622925" y="30781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solidFill>
                <a:srgbClr val="000000"/>
              </a:solidFill>
              <a:ea typeface="Osaka"/>
              <a:cs typeface="Osaka"/>
            </a:endParaRPr>
          </a:p>
        </p:txBody>
      </p:sp>
      <p:sp>
        <p:nvSpPr>
          <p:cNvPr id="150547" name="Text Box 20"/>
          <p:cNvSpPr txBox="1">
            <a:spLocks noChangeArrowheads="1"/>
          </p:cNvSpPr>
          <p:nvPr/>
        </p:nvSpPr>
        <p:spPr bwMode="auto">
          <a:xfrm>
            <a:off x="5622925" y="32305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solidFill>
                <a:srgbClr val="000000"/>
              </a:solidFill>
              <a:ea typeface="Osaka"/>
              <a:cs typeface="Osaka"/>
            </a:endParaRPr>
          </a:p>
        </p:txBody>
      </p:sp>
      <p:sp>
        <p:nvSpPr>
          <p:cNvPr id="150548" name="Text Box 21"/>
          <p:cNvSpPr txBox="1">
            <a:spLocks noChangeArrowheads="1"/>
          </p:cNvSpPr>
          <p:nvPr/>
        </p:nvSpPr>
        <p:spPr bwMode="auto">
          <a:xfrm>
            <a:off x="5622925" y="34591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solidFill>
                <a:srgbClr val="000000"/>
              </a:solidFill>
              <a:ea typeface="Osaka"/>
              <a:cs typeface="Osaka"/>
            </a:endParaRPr>
          </a:p>
        </p:txBody>
      </p:sp>
      <p:sp>
        <p:nvSpPr>
          <p:cNvPr id="150549" name="Text Box 22"/>
          <p:cNvSpPr txBox="1">
            <a:spLocks noChangeArrowheads="1"/>
          </p:cNvSpPr>
          <p:nvPr/>
        </p:nvSpPr>
        <p:spPr bwMode="auto">
          <a:xfrm>
            <a:off x="7146925" y="33067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solidFill>
                <a:srgbClr val="000000"/>
              </a:solidFill>
              <a:ea typeface="Osaka"/>
              <a:cs typeface="Osaka"/>
            </a:endParaRPr>
          </a:p>
        </p:txBody>
      </p:sp>
      <p:sp>
        <p:nvSpPr>
          <p:cNvPr id="150550" name="Text Box 23"/>
          <p:cNvSpPr txBox="1">
            <a:spLocks noChangeArrowheads="1"/>
          </p:cNvSpPr>
          <p:nvPr/>
        </p:nvSpPr>
        <p:spPr bwMode="auto">
          <a:xfrm>
            <a:off x="962025" y="1311275"/>
            <a:ext cx="7858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0000"/>
                </a:solidFill>
                <a:latin typeface="ＭＳ Ｐゴシック" panose="020B0600070205080204" pitchFamily="50" charset="-128"/>
              </a:rPr>
              <a:t>鼻マスク、フルフェイスマスク、マウスピース、経鼻エアウェイ</a:t>
            </a:r>
          </a:p>
        </p:txBody>
      </p:sp>
      <p:sp>
        <p:nvSpPr>
          <p:cNvPr id="150551" name="Text Box 24"/>
          <p:cNvSpPr txBox="1">
            <a:spLocks noChangeArrowheads="1"/>
          </p:cNvSpPr>
          <p:nvPr/>
        </p:nvSpPr>
        <p:spPr bwMode="auto">
          <a:xfrm>
            <a:off x="1000125" y="1965325"/>
            <a:ext cx="7953375" cy="3416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0000"/>
                </a:solidFill>
                <a:latin typeface="ＭＳ Ｐゴシック" panose="020B0600070205080204" pitchFamily="50" charset="-128"/>
              </a:rPr>
              <a:t>ＢｉＰＡＰ</a:t>
            </a:r>
            <a:r>
              <a:rPr lang="ja-JP" altLang="en-US" sz="2400">
                <a:latin typeface="ＭＳ Ｐゴシック" panose="020B0600070205080204" pitchFamily="50" charset="-128"/>
              </a:rPr>
              <a:t>＝ </a:t>
            </a:r>
            <a:r>
              <a:rPr lang="en-US" altLang="ja-JP" sz="2400">
                <a:latin typeface="ＭＳ Ｐゴシック" panose="020B0600070205080204" pitchFamily="50" charset="-128"/>
              </a:rPr>
              <a:t>bilevel Positeve Air Pressure</a:t>
            </a:r>
          </a:p>
          <a:p>
            <a:pPr eaLnBrk="1" hangingPunct="1">
              <a:spcBef>
                <a:spcPct val="0"/>
              </a:spcBef>
              <a:buFontTx/>
              <a:buNone/>
            </a:pPr>
            <a:r>
              <a:rPr lang="en-US" altLang="ja-JP" sz="2400">
                <a:latin typeface="ＭＳ Ｐゴシック" panose="020B0600070205080204" pitchFamily="50" charset="-128"/>
              </a:rPr>
              <a:t>    </a:t>
            </a:r>
            <a:r>
              <a:rPr lang="ja-JP" altLang="en-US" sz="2400">
                <a:latin typeface="ＭＳ Ｐゴシック" panose="020B0600070205080204" pitchFamily="50" charset="-128"/>
              </a:rPr>
              <a:t>　</a:t>
            </a:r>
            <a:r>
              <a:rPr lang="en-US" altLang="ja-JP" sz="2400">
                <a:latin typeface="ＭＳ Ｐゴシック" panose="020B0600070205080204" pitchFamily="50" charset="-128"/>
              </a:rPr>
              <a:t>IPAP : inspiratory PAP  </a:t>
            </a:r>
            <a:r>
              <a:rPr lang="ja-JP" altLang="en-US" sz="2400">
                <a:latin typeface="ＭＳ Ｐゴシック" panose="020B0600070205080204" pitchFamily="50" charset="-128"/>
              </a:rPr>
              <a:t>吸気時呼吸陽圧</a:t>
            </a:r>
          </a:p>
          <a:p>
            <a:pPr eaLnBrk="1" hangingPunct="1">
              <a:spcBef>
                <a:spcPct val="0"/>
              </a:spcBef>
              <a:buFontTx/>
              <a:buNone/>
            </a:pPr>
            <a:r>
              <a:rPr lang="ja-JP" altLang="en-US" sz="2400">
                <a:latin typeface="ＭＳ Ｐゴシック" panose="020B0600070205080204" pitchFamily="50" charset="-128"/>
              </a:rPr>
              <a:t>    　</a:t>
            </a:r>
            <a:r>
              <a:rPr lang="en-US" altLang="ja-JP" sz="2400">
                <a:latin typeface="ＭＳ Ｐゴシック" panose="020B0600070205080204" pitchFamily="50" charset="-128"/>
              </a:rPr>
              <a:t>EPAP : expiratory PAP  </a:t>
            </a:r>
            <a:r>
              <a:rPr lang="ja-JP" altLang="en-US" sz="2400">
                <a:latin typeface="ＭＳ Ｐゴシック" panose="020B0600070205080204" pitchFamily="50" charset="-128"/>
              </a:rPr>
              <a:t>呼気時呼吸陽圧</a:t>
            </a:r>
          </a:p>
          <a:p>
            <a:pPr eaLnBrk="1" hangingPunct="1">
              <a:spcBef>
                <a:spcPct val="0"/>
              </a:spcBef>
              <a:buFontTx/>
              <a:buNone/>
            </a:pPr>
            <a:r>
              <a:rPr lang="ja-JP" altLang="en-US" sz="2400">
                <a:latin typeface="ＭＳ Ｐゴシック" panose="020B0600070205080204" pitchFamily="50" charset="-128"/>
              </a:rPr>
              <a:t> 　</a:t>
            </a:r>
            <a:r>
              <a:rPr lang="ja-JP" altLang="en-US" sz="2400">
                <a:solidFill>
                  <a:srgbClr val="0000FF"/>
                </a:solidFill>
                <a:latin typeface="ＭＳ Ｐゴシック" panose="020B0600070205080204" pitchFamily="50" charset="-128"/>
              </a:rPr>
              <a:t>Ｓモード</a:t>
            </a:r>
            <a:r>
              <a:rPr lang="ja-JP" altLang="en-US" sz="2400">
                <a:latin typeface="ＭＳ Ｐゴシック" panose="020B0600070205080204" pitchFamily="50" charset="-128"/>
              </a:rPr>
              <a:t>：自発呼吸に、換気量・圧のみを器械で補助</a:t>
            </a:r>
            <a:endParaRPr lang="en-US" altLang="ja-JP" sz="2400">
              <a:latin typeface="ＭＳ Ｐゴシック" panose="020B0600070205080204" pitchFamily="50" charset="-128"/>
            </a:endParaRPr>
          </a:p>
          <a:p>
            <a:pPr eaLnBrk="1" hangingPunct="1">
              <a:spcBef>
                <a:spcPct val="0"/>
              </a:spcBef>
              <a:buFontTx/>
              <a:buNone/>
            </a:pPr>
            <a:r>
              <a:rPr lang="ja-JP" altLang="en-US" sz="2400">
                <a:latin typeface="ＭＳ Ｐゴシック" panose="020B0600070205080204" pitchFamily="50" charset="-128"/>
              </a:rPr>
              <a:t>　　　</a:t>
            </a:r>
            <a:r>
              <a:rPr lang="ja-JP" altLang="en-US" sz="2400">
                <a:solidFill>
                  <a:srgbClr val="0000FF"/>
                </a:solidFill>
                <a:latin typeface="ＭＳ Ｐゴシック" panose="020B0600070205080204" pitchFamily="50" charset="-128"/>
              </a:rPr>
              <a:t>基本的意味：「本人の呼吸を補助する」</a:t>
            </a:r>
          </a:p>
          <a:p>
            <a:pPr eaLnBrk="1" hangingPunct="1">
              <a:spcBef>
                <a:spcPct val="0"/>
              </a:spcBef>
              <a:buFontTx/>
              <a:buNone/>
            </a:pPr>
            <a:r>
              <a:rPr lang="ja-JP" altLang="en-US" sz="2400">
                <a:latin typeface="ＭＳ Ｐゴシック" panose="020B0600070205080204" pitchFamily="50" charset="-128"/>
              </a:rPr>
              <a:t> 　</a:t>
            </a:r>
            <a:r>
              <a:rPr lang="ja-JP" altLang="en-US" sz="2400">
                <a:solidFill>
                  <a:srgbClr val="0000FF"/>
                </a:solidFill>
                <a:latin typeface="ＭＳ Ｐゴシック" panose="020B0600070205080204" pitchFamily="50" charset="-128"/>
              </a:rPr>
              <a:t>Ｔモード</a:t>
            </a:r>
            <a:r>
              <a:rPr lang="ja-JP" altLang="en-US" sz="2400">
                <a:latin typeface="ＭＳ Ｐゴシック" panose="020B0600070205080204" pitchFamily="50" charset="-128"/>
              </a:rPr>
              <a:t>：器械が自動的に吸気・呼気を行う　</a:t>
            </a:r>
          </a:p>
          <a:p>
            <a:pPr eaLnBrk="1" hangingPunct="1">
              <a:spcBef>
                <a:spcPct val="0"/>
              </a:spcBef>
              <a:buFontTx/>
              <a:buNone/>
            </a:pPr>
            <a:r>
              <a:rPr lang="ja-JP" altLang="en-US" sz="2400">
                <a:latin typeface="ＭＳ Ｐゴシック" panose="020B0600070205080204" pitchFamily="50" charset="-128"/>
              </a:rPr>
              <a:t>　　　　　　呼吸回数設定、吸気／呼気時間設定</a:t>
            </a:r>
            <a:endParaRPr lang="en-US" altLang="ja-JP" sz="2400">
              <a:latin typeface="ＭＳ Ｐゴシック" panose="020B0600070205080204" pitchFamily="50" charset="-128"/>
            </a:endParaRPr>
          </a:p>
          <a:p>
            <a:pPr eaLnBrk="1" hangingPunct="1">
              <a:spcBef>
                <a:spcPct val="0"/>
              </a:spcBef>
              <a:buFontTx/>
              <a:buNone/>
            </a:pPr>
            <a:r>
              <a:rPr lang="ja-JP" altLang="en-US" sz="2400">
                <a:latin typeface="ＭＳ Ｐゴシック" panose="020B0600070205080204" pitchFamily="50" charset="-128"/>
              </a:rPr>
              <a:t>　　　</a:t>
            </a:r>
            <a:r>
              <a:rPr lang="ja-JP" altLang="en-US" sz="2400">
                <a:solidFill>
                  <a:srgbClr val="0000FF"/>
                </a:solidFill>
                <a:latin typeface="ＭＳ Ｐゴシック" panose="020B0600070205080204" pitchFamily="50" charset="-128"/>
              </a:rPr>
              <a:t>基本的意味：「人工呼吸」</a:t>
            </a:r>
          </a:p>
          <a:p>
            <a:pPr eaLnBrk="1" hangingPunct="1">
              <a:spcBef>
                <a:spcPct val="0"/>
              </a:spcBef>
              <a:buFontTx/>
              <a:buNone/>
            </a:pPr>
            <a:r>
              <a:rPr lang="ja-JP" altLang="en-US" sz="2400">
                <a:latin typeface="ＭＳ Ｐゴシック" panose="020B0600070205080204" pitchFamily="50" charset="-128"/>
              </a:rPr>
              <a:t>     Ｓ／Ｔ モード：両者の混合 </a:t>
            </a:r>
          </a:p>
        </p:txBody>
      </p:sp>
      <p:sp>
        <p:nvSpPr>
          <p:cNvPr id="150552" name="Text Box 25"/>
          <p:cNvSpPr txBox="1">
            <a:spLocks noChangeArrowheads="1"/>
          </p:cNvSpPr>
          <p:nvPr/>
        </p:nvSpPr>
        <p:spPr bwMode="auto">
          <a:xfrm>
            <a:off x="242888" y="83661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ＭＳ Ｐゴシック" panose="020B0600070205080204" pitchFamily="50" charset="-128"/>
              </a:rPr>
              <a:t>経路</a:t>
            </a:r>
          </a:p>
        </p:txBody>
      </p:sp>
      <p:sp>
        <p:nvSpPr>
          <p:cNvPr id="150553" name="Text Box 26"/>
          <p:cNvSpPr txBox="1">
            <a:spLocks noChangeArrowheads="1"/>
          </p:cNvSpPr>
          <p:nvPr/>
        </p:nvSpPr>
        <p:spPr bwMode="auto">
          <a:xfrm>
            <a:off x="142875" y="21907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ＭＳ Ｐゴシック" panose="020B0600070205080204" pitchFamily="50" charset="-128"/>
              </a:rPr>
              <a:t>方式</a:t>
            </a:r>
          </a:p>
        </p:txBody>
      </p:sp>
      <p:sp>
        <p:nvSpPr>
          <p:cNvPr id="150554" name="Text Box 27"/>
          <p:cNvSpPr txBox="1">
            <a:spLocks noChangeArrowheads="1"/>
          </p:cNvSpPr>
          <p:nvPr/>
        </p:nvSpPr>
        <p:spPr bwMode="auto">
          <a:xfrm>
            <a:off x="1000125" y="5426075"/>
            <a:ext cx="7985125"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0000"/>
                </a:solidFill>
                <a:latin typeface="ＭＳ Ｐゴシック" panose="020B0600070205080204" pitchFamily="50" charset="-128"/>
              </a:rPr>
              <a:t>ＣＰＡＰ</a:t>
            </a:r>
            <a:r>
              <a:rPr lang="ja-JP" altLang="en-US" sz="2400">
                <a:solidFill>
                  <a:srgbClr val="000000"/>
                </a:solidFill>
                <a:latin typeface="ＭＳ Ｐゴシック" panose="020B0600070205080204" pitchFamily="50" charset="-128"/>
              </a:rPr>
              <a:t>＝ </a:t>
            </a:r>
            <a:r>
              <a:rPr lang="en-US" altLang="ja-JP" sz="2400">
                <a:solidFill>
                  <a:srgbClr val="000000"/>
                </a:solidFill>
                <a:latin typeface="ＭＳ Ｐゴシック" panose="020B0600070205080204" pitchFamily="50" charset="-128"/>
              </a:rPr>
              <a:t>Contimuous Positive Air Pressure</a:t>
            </a:r>
            <a:r>
              <a:rPr lang="ja-JP" altLang="en-US" sz="2400">
                <a:solidFill>
                  <a:srgbClr val="000000"/>
                </a:solidFill>
                <a:latin typeface="ＭＳ Ｐゴシック" panose="020B0600070205080204" pitchFamily="50" charset="-128"/>
              </a:rPr>
              <a:t>持続性陽圧呼吸</a:t>
            </a:r>
            <a:endParaRPr lang="en-US" altLang="ja-JP" sz="2400">
              <a:solidFill>
                <a:srgbClr val="000000"/>
              </a:solidFill>
              <a:latin typeface="ＭＳ Ｐゴシック" panose="020B0600070205080204" pitchFamily="50" charset="-128"/>
            </a:endParaRPr>
          </a:p>
          <a:p>
            <a:pPr eaLnBrk="1" hangingPunct="1">
              <a:spcBef>
                <a:spcPct val="0"/>
              </a:spcBef>
              <a:buFontTx/>
              <a:buNone/>
            </a:pPr>
            <a:r>
              <a:rPr lang="ja-JP" altLang="en-US" sz="2000">
                <a:solidFill>
                  <a:srgbClr val="000000"/>
                </a:solidFill>
                <a:latin typeface="ＭＳ Ｐゴシック" panose="020B0600070205080204" pitchFamily="50" charset="-128"/>
              </a:rPr>
              <a:t>一定の陽圧</a:t>
            </a:r>
            <a:r>
              <a:rPr lang="en-US" altLang="ja-JP" sz="2000">
                <a:solidFill>
                  <a:srgbClr val="000000"/>
                </a:solidFill>
                <a:latin typeface="ＭＳ Ｐゴシック" panose="020B0600070205080204" pitchFamily="50" charset="-128"/>
              </a:rPr>
              <a:t>PEEP : </a:t>
            </a:r>
            <a:r>
              <a:rPr lang="ja-JP" altLang="en-US" sz="2000">
                <a:solidFill>
                  <a:srgbClr val="000000"/>
                </a:solidFill>
                <a:latin typeface="ＭＳ Ｐゴシック" panose="020B0600070205080204" pitchFamily="50" charset="-128"/>
              </a:rPr>
              <a:t>呼気終末気道陽圧を常に気道～肺にかけておく</a:t>
            </a:r>
            <a:r>
              <a:rPr lang="ja-JP" altLang="en-US" sz="2400">
                <a:solidFill>
                  <a:srgbClr val="000000"/>
                </a:solidFill>
                <a:latin typeface="ＭＳ Ｐゴシック" panose="020B0600070205080204" pitchFamily="50" charset="-128"/>
              </a:rPr>
              <a:t>　　</a:t>
            </a:r>
          </a:p>
        </p:txBody>
      </p:sp>
      <p:cxnSp>
        <p:nvCxnSpPr>
          <p:cNvPr id="30" name="直線コネクタ 29"/>
          <p:cNvCxnSpPr/>
          <p:nvPr/>
        </p:nvCxnSpPr>
        <p:spPr>
          <a:xfrm flipV="1">
            <a:off x="214313" y="833438"/>
            <a:ext cx="87153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0556" name="テキスト ボックス 1"/>
          <p:cNvSpPr txBox="1">
            <a:spLocks noChangeArrowheads="1"/>
          </p:cNvSpPr>
          <p:nvPr/>
        </p:nvSpPr>
        <p:spPr bwMode="auto">
          <a:xfrm>
            <a:off x="8459788" y="115888"/>
            <a:ext cx="604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a:t>３８</a:t>
            </a:r>
          </a:p>
        </p:txBody>
      </p:sp>
      <p:sp>
        <p:nvSpPr>
          <p:cNvPr id="29" name="テキスト ボックス 1"/>
          <p:cNvSpPr txBox="1">
            <a:spLocks noChangeArrowheads="1"/>
          </p:cNvSpPr>
          <p:nvPr/>
        </p:nvSpPr>
        <p:spPr bwMode="auto">
          <a:xfrm>
            <a:off x="8188720" y="6299200"/>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C70</a:t>
            </a:r>
            <a:endParaRPr lang="ja-JP" alt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ext Box 4"/>
          <p:cNvSpPr txBox="1">
            <a:spLocks noChangeArrowheads="1"/>
          </p:cNvSpPr>
          <p:nvPr/>
        </p:nvSpPr>
        <p:spPr bwMode="auto">
          <a:xfrm>
            <a:off x="285750" y="47625"/>
            <a:ext cx="66479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dirty="0" smtClean="0">
                <a:solidFill>
                  <a:srgbClr val="3333CC"/>
                </a:solidFill>
                <a:latin typeface="Calibri" panose="020F0502020204030204" pitchFamily="34" charset="0"/>
                <a:ea typeface="ＭＳ ゴシック" panose="020B0609070205080204" pitchFamily="49" charset="-128"/>
              </a:rPr>
              <a:t>重症心身障害児者等での</a:t>
            </a:r>
            <a:r>
              <a:rPr lang="en-US" altLang="ja-JP" sz="2800" dirty="0" smtClean="0">
                <a:solidFill>
                  <a:srgbClr val="3333CC"/>
                </a:solidFill>
                <a:latin typeface="ＭＳ ゴシック" panose="020B0609070205080204" pitchFamily="49" charset="-128"/>
                <a:ea typeface="ＭＳ ゴシック" panose="020B0609070205080204" pitchFamily="49" charset="-128"/>
              </a:rPr>
              <a:t>NPPV</a:t>
            </a:r>
            <a:r>
              <a:rPr lang="ja-JP" altLang="en-US" sz="2800" dirty="0" smtClean="0">
                <a:solidFill>
                  <a:srgbClr val="3333CC"/>
                </a:solidFill>
                <a:latin typeface="Calibri" panose="020F0502020204030204" pitchFamily="34" charset="0"/>
                <a:ea typeface="ＭＳ ゴシック" panose="020B0609070205080204" pitchFamily="49" charset="-128"/>
              </a:rPr>
              <a:t>の</a:t>
            </a:r>
            <a:r>
              <a:rPr lang="ja-JP" altLang="en-US" sz="2800" dirty="0">
                <a:solidFill>
                  <a:srgbClr val="3333CC"/>
                </a:solidFill>
                <a:latin typeface="Calibri" panose="020F0502020204030204" pitchFamily="34" charset="0"/>
                <a:ea typeface="ＭＳ ゴシック" panose="020B0609070205080204" pitchFamily="49" charset="-128"/>
              </a:rPr>
              <a:t>ポイント</a:t>
            </a:r>
          </a:p>
        </p:txBody>
      </p:sp>
      <p:sp>
        <p:nvSpPr>
          <p:cNvPr id="145411" name="Line 5"/>
          <p:cNvSpPr>
            <a:spLocks noChangeShapeType="1"/>
          </p:cNvSpPr>
          <p:nvPr/>
        </p:nvSpPr>
        <p:spPr bwMode="auto">
          <a:xfrm>
            <a:off x="428625" y="571500"/>
            <a:ext cx="7704138" cy="0"/>
          </a:xfrm>
          <a:prstGeom prst="line">
            <a:avLst/>
          </a:prstGeom>
          <a:noFill/>
          <a:ln w="19050">
            <a:solidFill>
              <a:srgbClr val="0000FF"/>
            </a:solidFill>
            <a:round/>
            <a:headEnd/>
            <a:tailEnd/>
          </a:ln>
        </p:spPr>
        <p:txBody>
          <a:bodyPr/>
          <a:lstStyle/>
          <a:p>
            <a:pPr>
              <a:defRPr/>
            </a:pPr>
            <a:endParaRPr lang="ja-JP" altLang="en-US" sz="2400">
              <a:solidFill>
                <a:srgbClr val="000000"/>
              </a:solidFill>
              <a:latin typeface="Times" charset="0"/>
            </a:endParaRPr>
          </a:p>
        </p:txBody>
      </p:sp>
      <p:sp>
        <p:nvSpPr>
          <p:cNvPr id="343044" name="Text Box 6"/>
          <p:cNvSpPr txBox="1">
            <a:spLocks noChangeArrowheads="1"/>
          </p:cNvSpPr>
          <p:nvPr/>
        </p:nvSpPr>
        <p:spPr bwMode="auto">
          <a:xfrm>
            <a:off x="323725" y="548680"/>
            <a:ext cx="8640763" cy="594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dirty="0">
                <a:solidFill>
                  <a:srgbClr val="000000"/>
                </a:solidFill>
                <a:latin typeface="ＭＳ Ｐゴシック" panose="020B0600070205080204" pitchFamily="50" charset="-128"/>
                <a:ea typeface="ＭＳ Ｐゴシック" panose="020B0600070205080204" pitchFamily="50" charset="-128"/>
              </a:rPr>
              <a:t>マスクの工夫</a:t>
            </a:r>
          </a:p>
          <a:p>
            <a:pPr>
              <a:spcBef>
                <a:spcPct val="15000"/>
              </a:spcBef>
              <a:buFontTx/>
              <a:buNone/>
            </a:pPr>
            <a:r>
              <a:rPr lang="ja-JP" altLang="en-US" sz="2400" dirty="0">
                <a:solidFill>
                  <a:srgbClr val="000000"/>
                </a:solidFill>
                <a:latin typeface="ＭＳ Ｐゴシック" panose="020B0600070205080204" pitchFamily="50" charset="-128"/>
                <a:ea typeface="ＭＳ Ｐゴシック" panose="020B0600070205080204" pitchFamily="50" charset="-128"/>
              </a:rPr>
              <a:t>モード（ＣＰＡＰ、Ｓモード</a:t>
            </a:r>
            <a:r>
              <a:rPr lang="en-US" altLang="ja-JP" sz="2400" dirty="0">
                <a:solidFill>
                  <a:srgbClr val="000000"/>
                </a:solidFill>
                <a:latin typeface="ＭＳ Ｐゴシック" panose="020B0600070205080204" pitchFamily="50" charset="-128"/>
                <a:ea typeface="ＭＳ Ｐゴシック" panose="020B0600070205080204" pitchFamily="50" charset="-128"/>
              </a:rPr>
              <a:t>､</a:t>
            </a:r>
            <a:r>
              <a:rPr lang="ja-JP" altLang="en-US" sz="2400" dirty="0">
                <a:solidFill>
                  <a:srgbClr val="000000"/>
                </a:solidFill>
                <a:latin typeface="ＭＳ Ｐゴシック" panose="020B0600070205080204" pitchFamily="50" charset="-128"/>
                <a:ea typeface="ＭＳ Ｐゴシック" panose="020B0600070205080204" pitchFamily="50" charset="-128"/>
              </a:rPr>
              <a:t>Ｔモードの組合せ方）の工夫</a:t>
            </a:r>
          </a:p>
          <a:p>
            <a:pPr>
              <a:spcBef>
                <a:spcPct val="15000"/>
              </a:spcBef>
              <a:buFontTx/>
              <a:buNone/>
            </a:pPr>
            <a:r>
              <a:rPr lang="ja-JP" altLang="en-US" sz="2400" dirty="0">
                <a:solidFill>
                  <a:srgbClr val="000000"/>
                </a:solidFill>
                <a:latin typeface="ＭＳ Ｐゴシック" panose="020B0600070205080204" pitchFamily="50" charset="-128"/>
                <a:ea typeface="ＭＳ Ｐゴシック" panose="020B0600070205080204" pitchFamily="50" charset="-128"/>
              </a:rPr>
              <a:t>固定法の工夫　　開口防止のための下顎保持</a:t>
            </a:r>
          </a:p>
          <a:p>
            <a:pPr>
              <a:spcBef>
                <a:spcPct val="15000"/>
              </a:spcBef>
              <a:buFontTx/>
              <a:buNone/>
            </a:pPr>
            <a:r>
              <a:rPr lang="ja-JP" altLang="en-US" sz="2400" dirty="0">
                <a:solidFill>
                  <a:srgbClr val="000000"/>
                </a:solidFill>
                <a:latin typeface="ＭＳ Ｐゴシック" panose="020B0600070205080204" pitchFamily="50" charset="-128"/>
                <a:ea typeface="ＭＳ Ｐゴシック" panose="020B0600070205080204" pitchFamily="50" charset="-128"/>
              </a:rPr>
              <a:t>鎮静、使用時間</a:t>
            </a:r>
          </a:p>
          <a:p>
            <a:pPr>
              <a:spcBef>
                <a:spcPct val="0"/>
              </a:spcBef>
              <a:buFontTx/>
              <a:buNone/>
            </a:pPr>
            <a:r>
              <a:rPr lang="ja-JP" altLang="en-US" sz="2400" dirty="0">
                <a:solidFill>
                  <a:srgbClr val="000000"/>
                </a:solidFill>
                <a:latin typeface="ＭＳ Ｐゴシック" panose="020B0600070205080204" pitchFamily="50" charset="-128"/>
                <a:ea typeface="ＭＳ Ｐゴシック" panose="020B0600070205080204" pitchFamily="50" charset="-128"/>
              </a:rPr>
              <a:t>・急性期使用 </a:t>
            </a:r>
            <a:r>
              <a:rPr lang="ja-JP" altLang="en-US" sz="24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2400" dirty="0">
                <a:solidFill>
                  <a:srgbClr val="000000"/>
                </a:solidFill>
                <a:latin typeface="ＭＳ Ｐゴシック" panose="020B0600070205080204" pitchFamily="50" charset="-128"/>
                <a:ea typeface="ＭＳ Ｐゴシック" panose="020B0600070205080204" pitchFamily="50" charset="-128"/>
              </a:rPr>
              <a:t>適宜鎮静</a:t>
            </a:r>
          </a:p>
          <a:p>
            <a:pPr>
              <a:spcBef>
                <a:spcPct val="0"/>
              </a:spcBef>
              <a:buFontTx/>
              <a:buNone/>
            </a:pPr>
            <a:r>
              <a:rPr lang="ja-JP" altLang="en-US" sz="2400" dirty="0">
                <a:solidFill>
                  <a:srgbClr val="000000"/>
                </a:solidFill>
                <a:latin typeface="ＭＳ Ｐゴシック" panose="020B0600070205080204" pitchFamily="50" charset="-128"/>
                <a:ea typeface="ＭＳ Ｐゴシック" panose="020B0600070205080204" pitchFamily="50" charset="-128"/>
              </a:rPr>
              <a:t>・日常使用　</a:t>
            </a:r>
          </a:p>
          <a:p>
            <a:pPr>
              <a:spcBef>
                <a:spcPct val="0"/>
              </a:spcBef>
              <a:buFontTx/>
              <a:buNone/>
            </a:pPr>
            <a:r>
              <a:rPr lang="ja-JP" altLang="en-US" sz="2400" dirty="0">
                <a:solidFill>
                  <a:srgbClr val="000000"/>
                </a:solidFill>
                <a:latin typeface="ＭＳ Ｐゴシック" panose="020B0600070205080204" pitchFamily="50" charset="-128"/>
                <a:ea typeface="ＭＳ Ｐゴシック" panose="020B0600070205080204" pitchFamily="50" charset="-128"/>
              </a:rPr>
              <a:t>　　睡眠時のみ　入眠後２～３時間のみ </a:t>
            </a:r>
            <a:r>
              <a:rPr lang="ja-JP" altLang="en-US" sz="2400" dirty="0" smtClean="0">
                <a:solidFill>
                  <a:srgbClr val="000000"/>
                </a:solidFill>
                <a:latin typeface="ＭＳ Ｐゴシック" panose="020B0600070205080204" pitchFamily="50" charset="-128"/>
                <a:ea typeface="ＭＳ Ｐゴシック" panose="020B0600070205080204" pitchFamily="50" charset="-128"/>
              </a:rPr>
              <a:t>等</a:t>
            </a:r>
            <a:endParaRPr lang="ja-JP" altLang="en-US" sz="2400" dirty="0">
              <a:solidFill>
                <a:srgbClr val="000000"/>
              </a:solidFill>
              <a:latin typeface="ＭＳ Ｐゴシック" panose="020B0600070205080204" pitchFamily="50" charset="-128"/>
              <a:ea typeface="ＭＳ Ｐゴシック" panose="020B0600070205080204" pitchFamily="50" charset="-128"/>
            </a:endParaRPr>
          </a:p>
          <a:p>
            <a:pPr>
              <a:spcBef>
                <a:spcPct val="0"/>
              </a:spcBef>
              <a:buFontTx/>
              <a:buNone/>
            </a:pPr>
            <a:r>
              <a:rPr lang="ja-JP" altLang="en-US" sz="2400" dirty="0">
                <a:solidFill>
                  <a:srgbClr val="000000"/>
                </a:solidFill>
                <a:latin typeface="ＭＳ Ｐゴシック" panose="020B0600070205080204" pitchFamily="50" charset="-128"/>
                <a:ea typeface="ＭＳ Ｐゴシック" panose="020B0600070205080204" pitchFamily="50" charset="-128"/>
              </a:rPr>
              <a:t>　  </a:t>
            </a:r>
            <a:r>
              <a:rPr lang="en-US" altLang="ja-JP" sz="2400" dirty="0">
                <a:solidFill>
                  <a:srgbClr val="000000"/>
                </a:solidFill>
                <a:latin typeface="ＭＳ Ｐゴシック" panose="020B0600070205080204" pitchFamily="50" charset="-128"/>
                <a:ea typeface="ＭＳ Ｐゴシック" panose="020B0600070205080204" pitchFamily="50" charset="-128"/>
              </a:rPr>
              <a:t>1</a:t>
            </a:r>
            <a:r>
              <a:rPr lang="ja-JP" altLang="en-US" sz="2400" dirty="0">
                <a:solidFill>
                  <a:srgbClr val="000000"/>
                </a:solidFill>
                <a:latin typeface="ＭＳ Ｐゴシック" panose="020B0600070205080204" pitchFamily="50" charset="-128"/>
                <a:ea typeface="ＭＳ Ｐゴシック" panose="020B0600070205080204" pitchFamily="50" charset="-128"/>
              </a:rPr>
              <a:t>日２時間の毎日の使用でも、呼吸不全の悪化を</a:t>
            </a:r>
            <a:r>
              <a:rPr lang="ja-JP" altLang="en-US" sz="2400" dirty="0" smtClean="0">
                <a:solidFill>
                  <a:srgbClr val="000000"/>
                </a:solidFill>
                <a:latin typeface="ＭＳ Ｐゴシック" panose="020B0600070205080204" pitchFamily="50" charset="-128"/>
                <a:ea typeface="ＭＳ Ｐゴシック" panose="020B0600070205080204" pitchFamily="50" charset="-128"/>
              </a:rPr>
              <a:t>防止できてい</a:t>
            </a:r>
            <a:endParaRPr lang="en-US" altLang="ja-JP" sz="2400" dirty="0" smtClean="0">
              <a:solidFill>
                <a:srgbClr val="000000"/>
              </a:solidFill>
              <a:latin typeface="ＭＳ Ｐゴシック" panose="020B0600070205080204" pitchFamily="50" charset="-128"/>
              <a:ea typeface="ＭＳ Ｐゴシック" panose="020B0600070205080204" pitchFamily="50" charset="-128"/>
            </a:endParaRPr>
          </a:p>
          <a:p>
            <a:pPr>
              <a:spcBef>
                <a:spcPct val="0"/>
              </a:spcBef>
              <a:buFontTx/>
              <a:buNone/>
            </a:pPr>
            <a:r>
              <a:rPr lang="ja-JP" altLang="en-US" sz="24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2400" dirty="0" err="1" smtClean="0">
                <a:solidFill>
                  <a:srgbClr val="000000"/>
                </a:solidFill>
                <a:latin typeface="ＭＳ Ｐゴシック" panose="020B0600070205080204" pitchFamily="50" charset="-128"/>
                <a:ea typeface="ＭＳ Ｐゴシック" panose="020B0600070205080204" pitchFamily="50" charset="-128"/>
              </a:rPr>
              <a:t>る</a:t>
            </a:r>
            <a:r>
              <a:rPr lang="ja-JP" altLang="en-US" sz="2400" dirty="0">
                <a:solidFill>
                  <a:srgbClr val="000000"/>
                </a:solidFill>
                <a:latin typeface="ＭＳ Ｐゴシック" panose="020B0600070205080204" pitchFamily="50" charset="-128"/>
                <a:ea typeface="ＭＳ Ｐゴシック" panose="020B0600070205080204" pitchFamily="50" charset="-128"/>
              </a:rPr>
              <a:t>例あり</a:t>
            </a:r>
          </a:p>
          <a:p>
            <a:pPr>
              <a:spcBef>
                <a:spcPct val="10000"/>
              </a:spcBef>
              <a:buFontTx/>
              <a:buNone/>
            </a:pPr>
            <a:r>
              <a:rPr lang="ja-JP" altLang="en-US" sz="2400" dirty="0">
                <a:solidFill>
                  <a:srgbClr val="000000"/>
                </a:solidFill>
                <a:latin typeface="ＭＳ Ｐゴシック" panose="020B0600070205080204" pitchFamily="50" charset="-128"/>
                <a:ea typeface="ＭＳ Ｐゴシック" panose="020B0600070205080204" pitchFamily="50" charset="-128"/>
              </a:rPr>
              <a:t>導入の工夫</a:t>
            </a:r>
          </a:p>
          <a:p>
            <a:pPr>
              <a:spcBef>
                <a:spcPct val="0"/>
              </a:spcBef>
              <a:buFontTx/>
              <a:buNone/>
            </a:pPr>
            <a:r>
              <a:rPr lang="ja-JP" altLang="en-US" sz="2400" dirty="0">
                <a:solidFill>
                  <a:srgbClr val="000000"/>
                </a:solidFill>
                <a:latin typeface="ＭＳ Ｐゴシック" panose="020B0600070205080204" pitchFamily="50" charset="-128"/>
                <a:ea typeface="ＭＳ Ｐゴシック" panose="020B0600070205080204" pitchFamily="50" charset="-128"/>
              </a:rPr>
              <a:t>　ＣＰＡＰで慣れてからＢＩＰＡＰへ</a:t>
            </a:r>
          </a:p>
          <a:p>
            <a:pPr>
              <a:spcBef>
                <a:spcPct val="0"/>
              </a:spcBef>
              <a:buFontTx/>
              <a:buNone/>
            </a:pPr>
            <a:r>
              <a:rPr lang="ja-JP" altLang="en-US" sz="2400" dirty="0">
                <a:solidFill>
                  <a:srgbClr val="000000"/>
                </a:solidFill>
                <a:latin typeface="ＭＳ Ｐゴシック" panose="020B0600070205080204" pitchFamily="50" charset="-128"/>
                <a:ea typeface="ＭＳ Ｐゴシック" panose="020B0600070205080204" pitchFamily="50" charset="-128"/>
              </a:rPr>
              <a:t>　低めの</a:t>
            </a:r>
            <a:r>
              <a:rPr lang="en-US" altLang="ja-JP" sz="2400" dirty="0">
                <a:solidFill>
                  <a:srgbClr val="000000"/>
                </a:solidFill>
                <a:latin typeface="ＭＳ Ｐゴシック" panose="020B0600070205080204" pitchFamily="50" charset="-128"/>
                <a:ea typeface="ＭＳ Ｐゴシック" panose="020B0600070205080204" pitchFamily="50" charset="-128"/>
              </a:rPr>
              <a:t>IPAP</a:t>
            </a:r>
            <a:r>
              <a:rPr lang="ja-JP" altLang="en-US" sz="2400" dirty="0">
                <a:solidFill>
                  <a:srgbClr val="000000"/>
                </a:solidFill>
                <a:latin typeface="ＭＳ Ｐゴシック" panose="020B0600070205080204" pitchFamily="50" charset="-128"/>
                <a:ea typeface="ＭＳ Ｐゴシック" panose="020B0600070205080204" pitchFamily="50" charset="-128"/>
              </a:rPr>
              <a:t>（吸気圧）で慣れてから</a:t>
            </a:r>
            <a:r>
              <a:rPr lang="en-US" altLang="ja-JP" sz="2400" dirty="0">
                <a:solidFill>
                  <a:srgbClr val="000000"/>
                </a:solidFill>
                <a:latin typeface="ＭＳ Ｐゴシック" panose="020B0600070205080204" pitchFamily="50" charset="-128"/>
                <a:ea typeface="ＭＳ Ｐゴシック" panose="020B0600070205080204" pitchFamily="50" charset="-128"/>
              </a:rPr>
              <a:t>IPAP</a:t>
            </a:r>
            <a:r>
              <a:rPr lang="ja-JP" altLang="en-US" sz="2400" dirty="0">
                <a:solidFill>
                  <a:srgbClr val="000000"/>
                </a:solidFill>
                <a:latin typeface="ＭＳ Ｐゴシック" panose="020B0600070205080204" pitchFamily="50" charset="-128"/>
                <a:ea typeface="ＭＳ Ｐゴシック" panose="020B0600070205080204" pitchFamily="50" charset="-128"/>
              </a:rPr>
              <a:t>を上げる</a:t>
            </a:r>
          </a:p>
          <a:p>
            <a:pPr>
              <a:spcBef>
                <a:spcPct val="10000"/>
              </a:spcBef>
              <a:buFontTx/>
              <a:buNone/>
            </a:pPr>
            <a:r>
              <a:rPr lang="ja-JP" altLang="en-US" sz="2400" dirty="0">
                <a:solidFill>
                  <a:srgbClr val="FF3300"/>
                </a:solidFill>
                <a:latin typeface="ＭＳ Ｐゴシック" panose="020B0600070205080204" pitchFamily="50" charset="-128"/>
                <a:ea typeface="ＭＳ Ｐゴシック" panose="020B0600070205080204" pitchFamily="50" charset="-128"/>
              </a:rPr>
              <a:t>とくに注意すべき点</a:t>
            </a:r>
            <a:endParaRPr lang="en-US" altLang="ja-JP" sz="2400" dirty="0">
              <a:solidFill>
                <a:srgbClr val="FF3300"/>
              </a:solidFill>
              <a:latin typeface="ＭＳ Ｐゴシック" panose="020B0600070205080204" pitchFamily="50" charset="-128"/>
              <a:ea typeface="ＭＳ Ｐゴシック" panose="020B0600070205080204" pitchFamily="50" charset="-128"/>
            </a:endParaRPr>
          </a:p>
          <a:p>
            <a:pPr>
              <a:spcBef>
                <a:spcPct val="10000"/>
              </a:spcBef>
              <a:buFontTx/>
              <a:buNone/>
            </a:pPr>
            <a:r>
              <a:rPr lang="ja-JP" altLang="en-US" sz="2400" dirty="0">
                <a:solidFill>
                  <a:srgbClr val="FF3300"/>
                </a:solidFill>
                <a:latin typeface="ＭＳ Ｐゴシック" panose="020B0600070205080204" pitchFamily="50" charset="-128"/>
                <a:ea typeface="ＭＳ Ｐゴシック" panose="020B0600070205080204" pitchFamily="50" charset="-128"/>
              </a:rPr>
              <a:t>　器械にうまく乗れないための呼吸状態の悪化</a:t>
            </a:r>
            <a:endParaRPr lang="en-US" altLang="ja-JP" sz="2400" dirty="0">
              <a:solidFill>
                <a:srgbClr val="FF3300"/>
              </a:solidFill>
              <a:latin typeface="ＭＳ Ｐゴシック" panose="020B0600070205080204" pitchFamily="50" charset="-128"/>
              <a:ea typeface="ＭＳ Ｐゴシック" panose="020B0600070205080204" pitchFamily="50" charset="-128"/>
            </a:endParaRPr>
          </a:p>
          <a:p>
            <a:pPr>
              <a:spcBef>
                <a:spcPct val="10000"/>
              </a:spcBef>
              <a:buFontTx/>
              <a:buNone/>
            </a:pPr>
            <a:r>
              <a:rPr lang="ja-JP" altLang="en-US" sz="2400" dirty="0">
                <a:solidFill>
                  <a:srgbClr val="FF3300"/>
                </a:solidFill>
                <a:latin typeface="ＭＳ Ｐゴシック" panose="020B0600070205080204" pitchFamily="50" charset="-128"/>
                <a:ea typeface="ＭＳ Ｐゴシック" panose="020B0600070205080204" pitchFamily="50" charset="-128"/>
              </a:rPr>
              <a:t>　はずした直後の一時的な換気低下の可能性とそれへの対応</a:t>
            </a:r>
          </a:p>
        </p:txBody>
      </p:sp>
      <p:sp>
        <p:nvSpPr>
          <p:cNvPr id="5" name="テキスト ボックス 1"/>
          <p:cNvSpPr txBox="1">
            <a:spLocks noChangeArrowheads="1"/>
          </p:cNvSpPr>
          <p:nvPr/>
        </p:nvSpPr>
        <p:spPr bwMode="auto">
          <a:xfrm>
            <a:off x="8539372" y="6372036"/>
            <a:ext cx="54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C71</a:t>
            </a:r>
            <a:endParaRPr lang="ja-JP" altLang="en-US" dirty="0"/>
          </a:p>
        </p:txBody>
      </p:sp>
    </p:spTree>
    <p:extLst>
      <p:ext uri="{BB962C8B-B14F-4D97-AF65-F5344CB8AC3E}">
        <p14:creationId xmlns:p14="http://schemas.microsoft.com/office/powerpoint/2010/main" val="17292249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a:xfrm>
            <a:off x="250825" y="1165225"/>
            <a:ext cx="6192838" cy="1400175"/>
          </a:xfrm>
        </p:spPr>
        <p:txBody>
          <a:bodyPr/>
          <a:lstStyle/>
          <a:p>
            <a:pPr marL="374650" indent="-374650" algn="just" defTabSz="1001713" eaLnBrk="1" hangingPunct="1">
              <a:buFontTx/>
              <a:buNone/>
            </a:pPr>
            <a:r>
              <a:rPr lang="ja-JP" altLang="en-US" sz="2100" smtClean="0">
                <a:latin typeface="ＭＳ Ｐゴシック" panose="020B0600070205080204" pitchFamily="50" charset="-128"/>
              </a:rPr>
              <a:t>　</a:t>
            </a:r>
            <a:r>
              <a:rPr lang="ja-JP" altLang="en-US" sz="2400" smtClean="0">
                <a:latin typeface="ＭＳ Ｐゴシック" panose="020B0600070205080204" pitchFamily="50" charset="-128"/>
              </a:rPr>
              <a:t>①陽圧をしっかりかけて肺をふくらます</a:t>
            </a:r>
          </a:p>
          <a:p>
            <a:pPr marL="374650" indent="-374650" algn="just" defTabSz="1001713" eaLnBrk="1" hangingPunct="1">
              <a:buFontTx/>
              <a:buNone/>
            </a:pPr>
            <a:r>
              <a:rPr lang="ja-JP" altLang="en-US" sz="2400" smtClean="0">
                <a:latin typeface="ＭＳ Ｐゴシック" panose="020B0600070205080204" pitchFamily="50" charset="-128"/>
              </a:rPr>
              <a:t>　②その後に、陰圧をかけて、痰を引く</a:t>
            </a:r>
          </a:p>
          <a:p>
            <a:pPr marL="374650" indent="-374650" algn="just" defTabSz="1001713" eaLnBrk="1" hangingPunct="1">
              <a:buFontTx/>
              <a:buNone/>
            </a:pPr>
            <a:r>
              <a:rPr lang="ja-JP" altLang="en-US" sz="2400" smtClean="0">
                <a:latin typeface="ＭＳ Ｐゴシック" panose="020B0600070205080204" pitchFamily="50" charset="-128"/>
              </a:rPr>
              <a:t>　  という、二つの機能がある</a:t>
            </a:r>
            <a:endParaRPr lang="en-US" altLang="ja-JP" sz="2400" smtClean="0">
              <a:latin typeface="ＭＳ Ｐゴシック" panose="020B0600070205080204" pitchFamily="50" charset="-128"/>
            </a:endParaRPr>
          </a:p>
          <a:p>
            <a:pPr marL="374650" indent="-374650" algn="just" defTabSz="1001713" eaLnBrk="1" hangingPunct="1">
              <a:buFontTx/>
              <a:buNone/>
            </a:pPr>
            <a:r>
              <a:rPr lang="ja-JP" altLang="en-US" sz="2500" smtClean="0">
                <a:latin typeface="ＭＳ Ｐゴシック" panose="020B0600070205080204" pitchFamily="50" charset="-128"/>
              </a:rPr>
              <a:t> </a:t>
            </a:r>
          </a:p>
        </p:txBody>
      </p:sp>
      <p:sp>
        <p:nvSpPr>
          <p:cNvPr id="151555" name="Text Box 3"/>
          <p:cNvSpPr txBox="1">
            <a:spLocks noChangeArrowheads="1"/>
          </p:cNvSpPr>
          <p:nvPr/>
        </p:nvSpPr>
        <p:spPr bwMode="auto">
          <a:xfrm>
            <a:off x="468313" y="188913"/>
            <a:ext cx="84963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lnSpc>
                <a:spcPct val="90000"/>
              </a:lnSpc>
              <a:buClr>
                <a:srgbClr val="A50021"/>
              </a:buClr>
              <a:buSzPct val="75000"/>
              <a:buFont typeface="Wingdings" panose="05000000000000000000" pitchFamily="2" charset="2"/>
              <a:buNone/>
            </a:pPr>
            <a:r>
              <a:rPr lang="ja-JP" altLang="en-US" sz="2800">
                <a:solidFill>
                  <a:srgbClr val="000000"/>
                </a:solidFill>
                <a:latin typeface="Times" panose="02020603050405020304" pitchFamily="18" charset="0"/>
              </a:rPr>
              <a:t>陽圧</a:t>
            </a:r>
            <a:r>
              <a:rPr lang="en-US" altLang="ja-JP" sz="2800">
                <a:solidFill>
                  <a:srgbClr val="000000"/>
                </a:solidFill>
                <a:latin typeface="Times" panose="02020603050405020304" pitchFamily="18" charset="0"/>
              </a:rPr>
              <a:t>-</a:t>
            </a:r>
            <a:r>
              <a:rPr lang="ja-JP" altLang="en-US" sz="2800">
                <a:solidFill>
                  <a:srgbClr val="000000"/>
                </a:solidFill>
                <a:latin typeface="Times" panose="02020603050405020304" pitchFamily="18" charset="0"/>
              </a:rPr>
              <a:t>陰圧 排痰補助装置（</a:t>
            </a:r>
            <a:r>
              <a:rPr lang="ja-JP" altLang="en-US" sz="2800">
                <a:solidFill>
                  <a:srgbClr val="000066"/>
                </a:solidFill>
                <a:latin typeface="ＭＳ Ｐゴシック" panose="020B0600070205080204" pitchFamily="50" charset="-128"/>
              </a:rPr>
              <a:t>カフアシスト</a:t>
            </a:r>
            <a:r>
              <a:rPr lang="en-US" altLang="ja-JP" sz="2800" baseline="30000">
                <a:solidFill>
                  <a:srgbClr val="000066"/>
                </a:solidFill>
                <a:latin typeface="ＭＳ Ｐゴシック" panose="020B0600070205080204" pitchFamily="50" charset="-128"/>
              </a:rPr>
              <a:t>R </a:t>
            </a:r>
            <a:r>
              <a:rPr lang="ja-JP" altLang="en-US" sz="2800">
                <a:solidFill>
                  <a:srgbClr val="000066"/>
                </a:solidFill>
                <a:latin typeface="ＭＳ Ｐゴシック" panose="020B0600070205080204" pitchFamily="50" charset="-128"/>
              </a:rPr>
              <a:t>、カフマシン）</a:t>
            </a:r>
          </a:p>
        </p:txBody>
      </p:sp>
      <p:sp>
        <p:nvSpPr>
          <p:cNvPr id="151556" name="Line 5"/>
          <p:cNvSpPr>
            <a:spLocks noChangeShapeType="1"/>
          </p:cNvSpPr>
          <p:nvPr/>
        </p:nvSpPr>
        <p:spPr bwMode="auto">
          <a:xfrm>
            <a:off x="544513" y="765175"/>
            <a:ext cx="81311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134975" tIns="67487" rIns="134975" bIns="67487"/>
          <a:lstStyle/>
          <a:p>
            <a:endParaRPr lang="ja-JP" altLang="en-US"/>
          </a:p>
        </p:txBody>
      </p:sp>
      <p:sp>
        <p:nvSpPr>
          <p:cNvPr id="151557" name="正方形/長方形 9"/>
          <p:cNvSpPr>
            <a:spLocks noChangeArrowheads="1"/>
          </p:cNvSpPr>
          <p:nvPr/>
        </p:nvSpPr>
        <p:spPr bwMode="auto">
          <a:xfrm>
            <a:off x="1042988" y="2700338"/>
            <a:ext cx="7850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a:solidFill>
                  <a:srgbClr val="000000"/>
                </a:solidFill>
              </a:rPr>
              <a:t>新しい、陽圧－陰圧 排痰補助装置</a:t>
            </a:r>
          </a:p>
        </p:txBody>
      </p:sp>
      <p:sp>
        <p:nvSpPr>
          <p:cNvPr id="151558" name="テキスト ボックス 10"/>
          <p:cNvSpPr txBox="1">
            <a:spLocks noChangeArrowheads="1"/>
          </p:cNvSpPr>
          <p:nvPr/>
        </p:nvSpPr>
        <p:spPr bwMode="auto">
          <a:xfrm>
            <a:off x="395288" y="5876925"/>
            <a:ext cx="87487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a:solidFill>
                  <a:srgbClr val="000000"/>
                </a:solidFill>
              </a:rPr>
              <a:t>　　　　　　重症心身障害児者で使いやすい</a:t>
            </a:r>
          </a:p>
          <a:p>
            <a:pPr eaLnBrk="1" hangingPunct="1"/>
            <a:r>
              <a:rPr lang="ja-JP" altLang="en-US">
                <a:solidFill>
                  <a:srgbClr val="000000"/>
                </a:solidFill>
              </a:rPr>
              <a:t>・本人の呼吸と同調　可　・オシレーション（振動）機能あり</a:t>
            </a:r>
            <a:endParaRPr lang="en-US" altLang="ja-JP">
              <a:solidFill>
                <a:srgbClr val="000000"/>
              </a:solidFill>
            </a:endParaRPr>
          </a:p>
          <a:p>
            <a:pPr eaLnBrk="1" hangingPunct="1"/>
            <a:endParaRPr lang="ja-JP" altLang="en-US"/>
          </a:p>
        </p:txBody>
      </p:sp>
      <p:pic>
        <p:nvPicPr>
          <p:cNvPr id="151560" name="図 3" descr="カフアシストE70.jpg"/>
          <p:cNvPicPr>
            <a:picLocks noChangeAspect="1"/>
          </p:cNvPicPr>
          <p:nvPr/>
        </p:nvPicPr>
        <p:blipFill>
          <a:blip r:embed="rId3">
            <a:lum bright="10000"/>
            <a:extLst>
              <a:ext uri="{28A0092B-C50C-407E-A947-70E740481C1C}">
                <a14:useLocalDpi xmlns:a14="http://schemas.microsoft.com/office/drawing/2010/main" val="0"/>
              </a:ext>
            </a:extLst>
          </a:blip>
          <a:srcRect l="6566" t="2087" r="3159" b="3970"/>
          <a:stretch>
            <a:fillRect/>
          </a:stretch>
        </p:blipFill>
        <p:spPr bwMode="auto">
          <a:xfrm>
            <a:off x="474663" y="3233738"/>
            <a:ext cx="3284537"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1" name="図 4" descr="パルサー.jpg"/>
          <p:cNvPicPr>
            <a:picLocks noChangeAspect="1"/>
          </p:cNvPicPr>
          <p:nvPr/>
        </p:nvPicPr>
        <p:blipFill>
          <a:blip r:embed="rId4">
            <a:lum bright="10000"/>
            <a:extLst>
              <a:ext uri="{28A0092B-C50C-407E-A947-70E740481C1C}">
                <a14:useLocalDpi xmlns:a14="http://schemas.microsoft.com/office/drawing/2010/main" val="0"/>
              </a:ext>
            </a:extLst>
          </a:blip>
          <a:srcRect r="1735"/>
          <a:stretch>
            <a:fillRect/>
          </a:stretch>
        </p:blipFill>
        <p:spPr bwMode="auto">
          <a:xfrm>
            <a:off x="4441825" y="3213100"/>
            <a:ext cx="2871788"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2" name="Picture 4"/>
          <p:cNvPicPr>
            <a:picLocks noChangeAspect="1" noChangeArrowheads="1"/>
          </p:cNvPicPr>
          <p:nvPr/>
        </p:nvPicPr>
        <p:blipFill>
          <a:blip r:embed="rId5">
            <a:extLst>
              <a:ext uri="{28A0092B-C50C-407E-A947-70E740481C1C}">
                <a14:useLocalDpi xmlns:a14="http://schemas.microsoft.com/office/drawing/2010/main" val="0"/>
              </a:ext>
            </a:extLst>
          </a:blip>
          <a:srcRect l="12178" t="3545" r="15128" b="8900"/>
          <a:stretch>
            <a:fillRect/>
          </a:stretch>
        </p:blipFill>
        <p:spPr bwMode="auto">
          <a:xfrm>
            <a:off x="6443663" y="827088"/>
            <a:ext cx="2236787" cy="24542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
          <p:cNvSpPr txBox="1">
            <a:spLocks noChangeArrowheads="1"/>
          </p:cNvSpPr>
          <p:nvPr/>
        </p:nvSpPr>
        <p:spPr bwMode="auto">
          <a:xfrm>
            <a:off x="7956376" y="6104493"/>
            <a:ext cx="5421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C72</a:t>
            </a:r>
          </a:p>
          <a:p>
            <a:pPr eaLnBrk="1" hangingPunct="1"/>
            <a:endParaRPr lang="ja-JP" altLang="en-US"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a:extLst>
              <a:ext uri="{28A0092B-C50C-407E-A947-70E740481C1C}">
                <a14:useLocalDpi xmlns:a14="http://schemas.microsoft.com/office/drawing/2010/main" val="0"/>
              </a:ext>
            </a:extLst>
          </a:blip>
          <a:srcRect l="4956" t="3824" r="4131" b="3316"/>
          <a:stretch>
            <a:fillRect/>
          </a:stretch>
        </p:blipFill>
        <p:spPr bwMode="auto">
          <a:xfrm>
            <a:off x="5113338" y="838200"/>
            <a:ext cx="357346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Text Box 3"/>
          <p:cNvSpPr txBox="1">
            <a:spLocks noChangeArrowheads="1"/>
          </p:cNvSpPr>
          <p:nvPr/>
        </p:nvSpPr>
        <p:spPr bwMode="auto">
          <a:xfrm>
            <a:off x="4032250" y="3986213"/>
            <a:ext cx="1260475" cy="528637"/>
          </a:xfrm>
          <a:prstGeom prst="rect">
            <a:avLst/>
          </a:prstGeom>
          <a:solidFill>
            <a:srgbClr val="66FF33"/>
          </a:solidFill>
          <a:ln w="9525">
            <a:solidFill>
              <a:schemeClr val="tx1"/>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Times" panose="02020603050405020304" pitchFamily="18" charset="0"/>
                <a:ea typeface="Osaka"/>
                <a:cs typeface="Osaka"/>
              </a:rPr>
              <a:t>梨状窩</a:t>
            </a:r>
          </a:p>
        </p:txBody>
      </p:sp>
      <p:sp>
        <p:nvSpPr>
          <p:cNvPr id="152580" name="Text Box 4"/>
          <p:cNvSpPr txBox="1">
            <a:spLocks noChangeArrowheads="1"/>
          </p:cNvSpPr>
          <p:nvPr/>
        </p:nvSpPr>
        <p:spPr bwMode="auto">
          <a:xfrm>
            <a:off x="3997325" y="3327400"/>
            <a:ext cx="1108075" cy="482600"/>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喉頭蓋</a:t>
            </a:r>
          </a:p>
        </p:txBody>
      </p:sp>
      <p:sp>
        <p:nvSpPr>
          <p:cNvPr id="152581" name="Text Box 5"/>
          <p:cNvSpPr txBox="1">
            <a:spLocks noChangeArrowheads="1"/>
          </p:cNvSpPr>
          <p:nvPr/>
        </p:nvSpPr>
        <p:spPr bwMode="auto">
          <a:xfrm>
            <a:off x="4035425" y="2462213"/>
            <a:ext cx="1616075" cy="528637"/>
          </a:xfrm>
          <a:prstGeom prst="rect">
            <a:avLst/>
          </a:prstGeom>
          <a:solidFill>
            <a:srgbClr val="FFFF00"/>
          </a:solidFill>
          <a:ln w="9525">
            <a:solidFill>
              <a:schemeClr val="tx1"/>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Times" panose="02020603050405020304" pitchFamily="18" charset="0"/>
                <a:ea typeface="Osaka"/>
                <a:cs typeface="Osaka"/>
              </a:rPr>
              <a:t>喉頭蓋谷</a:t>
            </a:r>
          </a:p>
        </p:txBody>
      </p:sp>
      <p:sp>
        <p:nvSpPr>
          <p:cNvPr id="152582" name="Text Box 6"/>
          <p:cNvSpPr txBox="1">
            <a:spLocks noChangeArrowheads="1"/>
          </p:cNvSpPr>
          <p:nvPr/>
        </p:nvSpPr>
        <p:spPr bwMode="auto">
          <a:xfrm>
            <a:off x="4932363" y="5516563"/>
            <a:ext cx="1717675" cy="466725"/>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食道入口部</a:t>
            </a:r>
          </a:p>
        </p:txBody>
      </p:sp>
      <p:sp>
        <p:nvSpPr>
          <p:cNvPr id="152583" name="Text Box 7"/>
          <p:cNvSpPr txBox="1">
            <a:spLocks noChangeArrowheads="1"/>
          </p:cNvSpPr>
          <p:nvPr/>
        </p:nvSpPr>
        <p:spPr bwMode="auto">
          <a:xfrm>
            <a:off x="4356100" y="1700213"/>
            <a:ext cx="498475" cy="466725"/>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舌</a:t>
            </a:r>
          </a:p>
        </p:txBody>
      </p:sp>
      <p:sp>
        <p:nvSpPr>
          <p:cNvPr id="152584" name="Line 8"/>
          <p:cNvSpPr>
            <a:spLocks noChangeShapeType="1"/>
          </p:cNvSpPr>
          <p:nvPr/>
        </p:nvSpPr>
        <p:spPr bwMode="auto">
          <a:xfrm flipV="1">
            <a:off x="4953000" y="1412875"/>
            <a:ext cx="1563688" cy="482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2585" name="Line 9"/>
          <p:cNvSpPr>
            <a:spLocks noChangeShapeType="1"/>
          </p:cNvSpPr>
          <p:nvPr/>
        </p:nvSpPr>
        <p:spPr bwMode="auto">
          <a:xfrm flipV="1">
            <a:off x="5105400" y="3581400"/>
            <a:ext cx="1752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pic>
        <p:nvPicPr>
          <p:cNvPr id="152586" name="Picture 10"/>
          <p:cNvPicPr>
            <a:picLocks noChangeAspect="1" noChangeArrowheads="1"/>
          </p:cNvPicPr>
          <p:nvPr/>
        </p:nvPicPr>
        <p:blipFill>
          <a:blip r:embed="rId3">
            <a:lum bright="18000"/>
            <a:extLst>
              <a:ext uri="{28A0092B-C50C-407E-A947-70E740481C1C}">
                <a14:useLocalDpi xmlns:a14="http://schemas.microsoft.com/office/drawing/2010/main" val="0"/>
              </a:ext>
            </a:extLst>
          </a:blip>
          <a:srcRect l="9229" r="21533" b="10774"/>
          <a:stretch>
            <a:fillRect/>
          </a:stretch>
        </p:blipFill>
        <p:spPr bwMode="auto">
          <a:xfrm>
            <a:off x="114300" y="533400"/>
            <a:ext cx="38576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7" name="Oval 11"/>
          <p:cNvSpPr>
            <a:spLocks noChangeArrowheads="1"/>
          </p:cNvSpPr>
          <p:nvPr/>
        </p:nvSpPr>
        <p:spPr bwMode="auto">
          <a:xfrm>
            <a:off x="2590800" y="3048000"/>
            <a:ext cx="838200" cy="13716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2588" name="Text Box 12"/>
          <p:cNvSpPr txBox="1">
            <a:spLocks noChangeArrowheads="1"/>
          </p:cNvSpPr>
          <p:nvPr/>
        </p:nvSpPr>
        <p:spPr bwMode="auto">
          <a:xfrm>
            <a:off x="4098925" y="1020763"/>
            <a:ext cx="7937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咽頭</a:t>
            </a:r>
          </a:p>
        </p:txBody>
      </p:sp>
      <p:sp>
        <p:nvSpPr>
          <p:cNvPr id="152589" name="Oval 13"/>
          <p:cNvSpPr>
            <a:spLocks noChangeArrowheads="1"/>
          </p:cNvSpPr>
          <p:nvPr/>
        </p:nvSpPr>
        <p:spPr bwMode="auto">
          <a:xfrm>
            <a:off x="1905000" y="4038600"/>
            <a:ext cx="1143000" cy="11430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2590" name="Text Box 14"/>
          <p:cNvSpPr txBox="1">
            <a:spLocks noChangeArrowheads="1"/>
          </p:cNvSpPr>
          <p:nvPr/>
        </p:nvSpPr>
        <p:spPr bwMode="auto">
          <a:xfrm>
            <a:off x="779463" y="534987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喉頭</a:t>
            </a:r>
          </a:p>
        </p:txBody>
      </p:sp>
      <p:sp>
        <p:nvSpPr>
          <p:cNvPr id="152591" name="Text Box 15"/>
          <p:cNvSpPr txBox="1">
            <a:spLocks noChangeArrowheads="1"/>
          </p:cNvSpPr>
          <p:nvPr/>
        </p:nvSpPr>
        <p:spPr bwMode="auto">
          <a:xfrm>
            <a:off x="2698750" y="563562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気管</a:t>
            </a:r>
          </a:p>
        </p:txBody>
      </p:sp>
      <p:sp>
        <p:nvSpPr>
          <p:cNvPr id="152592" name="Oval 16"/>
          <p:cNvSpPr>
            <a:spLocks noChangeArrowheads="1"/>
          </p:cNvSpPr>
          <p:nvPr/>
        </p:nvSpPr>
        <p:spPr bwMode="auto">
          <a:xfrm>
            <a:off x="4114800" y="914400"/>
            <a:ext cx="838200" cy="6858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2593" name="Oval 17"/>
          <p:cNvSpPr>
            <a:spLocks noChangeArrowheads="1"/>
          </p:cNvSpPr>
          <p:nvPr/>
        </p:nvSpPr>
        <p:spPr bwMode="auto">
          <a:xfrm>
            <a:off x="3962400" y="5373688"/>
            <a:ext cx="838200" cy="6858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2594" name="Oval 18"/>
          <p:cNvSpPr>
            <a:spLocks noChangeArrowheads="1"/>
          </p:cNvSpPr>
          <p:nvPr/>
        </p:nvSpPr>
        <p:spPr bwMode="auto">
          <a:xfrm>
            <a:off x="2667000" y="5551488"/>
            <a:ext cx="838200" cy="6858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2595" name="Oval 19"/>
          <p:cNvSpPr>
            <a:spLocks noChangeArrowheads="1"/>
          </p:cNvSpPr>
          <p:nvPr/>
        </p:nvSpPr>
        <p:spPr bwMode="auto">
          <a:xfrm>
            <a:off x="755650" y="5229225"/>
            <a:ext cx="838200" cy="6858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2596" name="Text Box 20"/>
          <p:cNvSpPr txBox="1">
            <a:spLocks noChangeArrowheads="1"/>
          </p:cNvSpPr>
          <p:nvPr/>
        </p:nvSpPr>
        <p:spPr bwMode="auto">
          <a:xfrm>
            <a:off x="5562600" y="457200"/>
            <a:ext cx="272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latin typeface="Times" panose="02020603050405020304" pitchFamily="18" charset="0"/>
                <a:ea typeface="Osaka"/>
                <a:cs typeface="Osaka"/>
              </a:rPr>
              <a:t>（左後から見た模型）</a:t>
            </a:r>
            <a:endParaRPr lang="ja-JP" altLang="en-US" sz="2400">
              <a:latin typeface="Times" panose="02020603050405020304" pitchFamily="18" charset="0"/>
              <a:ea typeface="Osaka"/>
              <a:cs typeface="Osaka"/>
            </a:endParaRPr>
          </a:p>
        </p:txBody>
      </p:sp>
      <p:sp>
        <p:nvSpPr>
          <p:cNvPr id="152597" name="Line 21"/>
          <p:cNvSpPr>
            <a:spLocks noChangeShapeType="1"/>
          </p:cNvSpPr>
          <p:nvPr/>
        </p:nvSpPr>
        <p:spPr bwMode="auto">
          <a:xfrm flipV="1">
            <a:off x="1403350" y="4868863"/>
            <a:ext cx="5334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2598" name="Line 22"/>
          <p:cNvSpPr>
            <a:spLocks noChangeShapeType="1"/>
          </p:cNvSpPr>
          <p:nvPr/>
        </p:nvSpPr>
        <p:spPr bwMode="auto">
          <a:xfrm flipV="1">
            <a:off x="6659563" y="4610100"/>
            <a:ext cx="649287" cy="100965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2599" name="Text Box 23"/>
          <p:cNvSpPr txBox="1">
            <a:spLocks noChangeArrowheads="1"/>
          </p:cNvSpPr>
          <p:nvPr/>
        </p:nvSpPr>
        <p:spPr bwMode="auto">
          <a:xfrm>
            <a:off x="1676400" y="2743200"/>
            <a:ext cx="4889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舌</a:t>
            </a:r>
          </a:p>
        </p:txBody>
      </p:sp>
      <p:sp>
        <p:nvSpPr>
          <p:cNvPr id="152600" name="Text Box 24"/>
          <p:cNvSpPr txBox="1">
            <a:spLocks noChangeArrowheads="1"/>
          </p:cNvSpPr>
          <p:nvPr/>
        </p:nvSpPr>
        <p:spPr bwMode="auto">
          <a:xfrm>
            <a:off x="1600200" y="1508125"/>
            <a:ext cx="4889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鼻</a:t>
            </a:r>
          </a:p>
        </p:txBody>
      </p:sp>
      <p:sp>
        <p:nvSpPr>
          <p:cNvPr id="152601" name="Text Box 25"/>
          <p:cNvSpPr txBox="1">
            <a:spLocks noChangeArrowheads="1"/>
          </p:cNvSpPr>
          <p:nvPr/>
        </p:nvSpPr>
        <p:spPr bwMode="auto">
          <a:xfrm>
            <a:off x="882650" y="2286000"/>
            <a:ext cx="4889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口</a:t>
            </a:r>
          </a:p>
        </p:txBody>
      </p:sp>
      <p:sp>
        <p:nvSpPr>
          <p:cNvPr id="152602" name="Line 26"/>
          <p:cNvSpPr>
            <a:spLocks noChangeShapeType="1"/>
          </p:cNvSpPr>
          <p:nvPr/>
        </p:nvSpPr>
        <p:spPr bwMode="auto">
          <a:xfrm flipH="1">
            <a:off x="2438400" y="5867400"/>
            <a:ext cx="228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2603" name="Line 27"/>
          <p:cNvSpPr>
            <a:spLocks noChangeShapeType="1"/>
          </p:cNvSpPr>
          <p:nvPr/>
        </p:nvSpPr>
        <p:spPr bwMode="auto">
          <a:xfrm flipV="1">
            <a:off x="2438400" y="5334000"/>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2604" name="Line 28"/>
          <p:cNvSpPr>
            <a:spLocks noChangeShapeType="1"/>
          </p:cNvSpPr>
          <p:nvPr/>
        </p:nvSpPr>
        <p:spPr bwMode="auto">
          <a:xfrm flipH="1" flipV="1">
            <a:off x="3048000" y="5229225"/>
            <a:ext cx="9906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2605" name="Line 29"/>
          <p:cNvSpPr>
            <a:spLocks noChangeShapeType="1"/>
          </p:cNvSpPr>
          <p:nvPr/>
        </p:nvSpPr>
        <p:spPr bwMode="auto">
          <a:xfrm flipH="1">
            <a:off x="2411413" y="3581400"/>
            <a:ext cx="1627187" cy="7842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2606" name="Line 30"/>
          <p:cNvSpPr>
            <a:spLocks noChangeShapeType="1"/>
          </p:cNvSpPr>
          <p:nvPr/>
        </p:nvSpPr>
        <p:spPr bwMode="auto">
          <a:xfrm flipH="1">
            <a:off x="3059113" y="1412875"/>
            <a:ext cx="1081087" cy="16716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2607" name="Text Box 31"/>
          <p:cNvSpPr txBox="1">
            <a:spLocks noChangeArrowheads="1"/>
          </p:cNvSpPr>
          <p:nvPr/>
        </p:nvSpPr>
        <p:spPr bwMode="auto">
          <a:xfrm>
            <a:off x="3976688" y="54483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食道</a:t>
            </a:r>
          </a:p>
        </p:txBody>
      </p:sp>
      <p:sp>
        <p:nvSpPr>
          <p:cNvPr id="152608" name="Rectangle 32"/>
          <p:cNvSpPr>
            <a:spLocks noChangeArrowheads="1"/>
          </p:cNvSpPr>
          <p:nvPr/>
        </p:nvSpPr>
        <p:spPr bwMode="auto">
          <a:xfrm>
            <a:off x="4868863" y="-942975"/>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2400">
              <a:latin typeface="Times" panose="02020603050405020304" pitchFamily="18" charset="0"/>
              <a:ea typeface="Osaka"/>
              <a:cs typeface="Osaka"/>
            </a:endParaRPr>
          </a:p>
        </p:txBody>
      </p:sp>
      <p:sp>
        <p:nvSpPr>
          <p:cNvPr id="152609" name="Oval 33"/>
          <p:cNvSpPr>
            <a:spLocks noChangeArrowheads="1"/>
          </p:cNvSpPr>
          <p:nvPr/>
        </p:nvSpPr>
        <p:spPr bwMode="auto">
          <a:xfrm>
            <a:off x="6589713" y="2563813"/>
            <a:ext cx="935037" cy="504825"/>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2610" name="Oval 34"/>
          <p:cNvSpPr>
            <a:spLocks noChangeArrowheads="1"/>
          </p:cNvSpPr>
          <p:nvPr/>
        </p:nvSpPr>
        <p:spPr bwMode="auto">
          <a:xfrm rot="-2830392">
            <a:off x="2110582" y="3509169"/>
            <a:ext cx="741362" cy="4381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2611" name="Line 35"/>
          <p:cNvSpPr>
            <a:spLocks noChangeShapeType="1"/>
          </p:cNvSpPr>
          <p:nvPr/>
        </p:nvSpPr>
        <p:spPr bwMode="auto">
          <a:xfrm flipH="1">
            <a:off x="2698750" y="2781300"/>
            <a:ext cx="1368425" cy="7921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52612" name="Line 36"/>
          <p:cNvSpPr>
            <a:spLocks noChangeShapeType="1"/>
          </p:cNvSpPr>
          <p:nvPr/>
        </p:nvSpPr>
        <p:spPr bwMode="auto">
          <a:xfrm>
            <a:off x="5651500" y="2781300"/>
            <a:ext cx="1368425" cy="714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52613" name="Oval 37"/>
          <p:cNvSpPr>
            <a:spLocks noChangeArrowheads="1"/>
          </p:cNvSpPr>
          <p:nvPr/>
        </p:nvSpPr>
        <p:spPr bwMode="auto">
          <a:xfrm rot="-5400000">
            <a:off x="6436518" y="4228307"/>
            <a:ext cx="741363" cy="438150"/>
          </a:xfrm>
          <a:prstGeom prst="ellipse">
            <a:avLst/>
          </a:prstGeom>
          <a:solidFill>
            <a:srgbClr val="66FF33"/>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2614" name="Oval 38"/>
          <p:cNvSpPr>
            <a:spLocks noChangeArrowheads="1"/>
          </p:cNvSpPr>
          <p:nvPr/>
        </p:nvSpPr>
        <p:spPr bwMode="auto">
          <a:xfrm rot="-5400000">
            <a:off x="7444582" y="4156869"/>
            <a:ext cx="741362" cy="438150"/>
          </a:xfrm>
          <a:prstGeom prst="ellipse">
            <a:avLst/>
          </a:prstGeom>
          <a:noFill/>
          <a:ln w="28575">
            <a:solidFill>
              <a:schemeClr val="tx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2615" name="Line 39"/>
          <p:cNvSpPr>
            <a:spLocks noChangeShapeType="1"/>
          </p:cNvSpPr>
          <p:nvPr/>
        </p:nvSpPr>
        <p:spPr bwMode="auto">
          <a:xfrm>
            <a:off x="5292725" y="4365625"/>
            <a:ext cx="1511300" cy="714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52616" name="Line 40"/>
          <p:cNvSpPr>
            <a:spLocks noChangeShapeType="1"/>
          </p:cNvSpPr>
          <p:nvPr/>
        </p:nvSpPr>
        <p:spPr bwMode="auto">
          <a:xfrm>
            <a:off x="5292725" y="4149725"/>
            <a:ext cx="2592388" cy="1428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 name="テキスト ボックス 1"/>
          <p:cNvSpPr txBox="1">
            <a:spLocks noChangeArrowheads="1"/>
          </p:cNvSpPr>
          <p:nvPr/>
        </p:nvSpPr>
        <p:spPr bwMode="auto">
          <a:xfrm>
            <a:off x="8448128" y="6165304"/>
            <a:ext cx="444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D1</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3" y="1651000"/>
            <a:ext cx="36576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60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8463" y="25400"/>
            <a:ext cx="464185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3604" name="Rectangle 4"/>
          <p:cNvSpPr>
            <a:spLocks noChangeArrowheads="1"/>
          </p:cNvSpPr>
          <p:nvPr/>
        </p:nvSpPr>
        <p:spPr bwMode="auto">
          <a:xfrm>
            <a:off x="1195388" y="554038"/>
            <a:ext cx="252888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defTabSz="7620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7620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7620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7620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7620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400" b="1">
                <a:latin typeface="Osaka"/>
                <a:ea typeface="Osaka"/>
                <a:cs typeface="Osaka"/>
              </a:rPr>
              <a:t>喉頭蓋谷</a:t>
            </a:r>
            <a:endParaRPr lang="ja-JP" altLang="en-US" b="1">
              <a:latin typeface="Osaka"/>
              <a:ea typeface="Osaka"/>
              <a:cs typeface="Osaka"/>
            </a:endParaRPr>
          </a:p>
        </p:txBody>
      </p:sp>
      <p:sp>
        <p:nvSpPr>
          <p:cNvPr id="153605" name="Line 5"/>
          <p:cNvSpPr>
            <a:spLocks noChangeShapeType="1"/>
          </p:cNvSpPr>
          <p:nvPr/>
        </p:nvSpPr>
        <p:spPr bwMode="auto">
          <a:xfrm>
            <a:off x="3724275" y="1095375"/>
            <a:ext cx="2000250" cy="116522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3606" name="Line 6"/>
          <p:cNvSpPr>
            <a:spLocks noChangeShapeType="1"/>
          </p:cNvSpPr>
          <p:nvPr/>
        </p:nvSpPr>
        <p:spPr bwMode="auto">
          <a:xfrm>
            <a:off x="1692275" y="1268413"/>
            <a:ext cx="0" cy="158432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3607" name="Rectangle 7"/>
          <p:cNvSpPr>
            <a:spLocks noChangeArrowheads="1"/>
          </p:cNvSpPr>
          <p:nvPr/>
        </p:nvSpPr>
        <p:spPr bwMode="auto">
          <a:xfrm>
            <a:off x="4211638" y="3897313"/>
            <a:ext cx="2039937"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defTabSz="7620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76200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7620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7620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7620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7620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4800" b="1">
                <a:latin typeface="Osaka"/>
                <a:ea typeface="Osaka"/>
                <a:cs typeface="Osaka"/>
              </a:rPr>
              <a:t>梨状窩</a:t>
            </a:r>
            <a:endParaRPr lang="ja-JP" altLang="en-US" b="1">
              <a:latin typeface="Osaka"/>
              <a:ea typeface="Osaka"/>
              <a:cs typeface="Osaka"/>
            </a:endParaRPr>
          </a:p>
        </p:txBody>
      </p:sp>
      <p:sp>
        <p:nvSpPr>
          <p:cNvPr id="153608" name="Line 8"/>
          <p:cNvSpPr>
            <a:spLocks noChangeShapeType="1"/>
          </p:cNvSpPr>
          <p:nvPr/>
        </p:nvSpPr>
        <p:spPr bwMode="auto">
          <a:xfrm flipV="1">
            <a:off x="6251575" y="3213100"/>
            <a:ext cx="858838" cy="76835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3609" name="Line 9"/>
          <p:cNvSpPr>
            <a:spLocks noChangeShapeType="1"/>
          </p:cNvSpPr>
          <p:nvPr/>
        </p:nvSpPr>
        <p:spPr bwMode="auto">
          <a:xfrm flipH="1" flipV="1">
            <a:off x="2568575" y="3981450"/>
            <a:ext cx="1639888" cy="25717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3611" name="テキスト ボックス 2"/>
          <p:cNvSpPr txBox="1">
            <a:spLocks noChangeArrowheads="1"/>
          </p:cNvSpPr>
          <p:nvPr/>
        </p:nvSpPr>
        <p:spPr bwMode="auto">
          <a:xfrm>
            <a:off x="323850" y="5229225"/>
            <a:ext cx="81359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3200"/>
              <a:t>　　　　＜嚥下造影検査の画像＞</a:t>
            </a:r>
            <a:endParaRPr lang="en-US" altLang="ja-JP" sz="3200"/>
          </a:p>
          <a:p>
            <a:pPr eaLnBrk="1" hangingPunct="1"/>
            <a:r>
              <a:rPr lang="ja-JP" altLang="en-US" sz="3200"/>
              <a:t>喉頭蓋谷と梨状窩に、造影剤を混ぜた水分とペースト状の食物が、停滞している　</a:t>
            </a:r>
          </a:p>
        </p:txBody>
      </p:sp>
      <p:sp>
        <p:nvSpPr>
          <p:cNvPr id="13" name="テキスト ボックス 1"/>
          <p:cNvSpPr txBox="1">
            <a:spLocks noChangeArrowheads="1"/>
          </p:cNvSpPr>
          <p:nvPr/>
        </p:nvSpPr>
        <p:spPr bwMode="auto">
          <a:xfrm>
            <a:off x="8537575" y="5851009"/>
            <a:ext cx="444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D2</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5795963" y="1133475"/>
            <a:ext cx="2089150" cy="1216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3333CC"/>
                </a:solidFill>
                <a:ea typeface="ＭＳ ゴシック" panose="020B0609070205080204" pitchFamily="49" charset="-128"/>
              </a:rPr>
              <a:t>気道の閉塞</a:t>
            </a:r>
            <a:endParaRPr lang="ja-JP" altLang="en-US" sz="2400">
              <a:solidFill>
                <a:srgbClr val="000000"/>
              </a:solidFill>
              <a:ea typeface="ＭＳ ゴシック" panose="020B0609070205080204" pitchFamily="49" charset="-128"/>
            </a:endParaRPr>
          </a:p>
          <a:p>
            <a:pPr>
              <a:spcBef>
                <a:spcPct val="0"/>
              </a:spcBef>
              <a:buFontTx/>
              <a:buNone/>
            </a:pPr>
            <a:r>
              <a:rPr lang="ja-JP" altLang="en-US" sz="2400">
                <a:solidFill>
                  <a:srgbClr val="000000"/>
                </a:solidFill>
                <a:ea typeface="ＭＳ ゴシック" panose="020B0609070205080204" pitchFamily="49" charset="-128"/>
              </a:rPr>
              <a:t>　窒息</a:t>
            </a:r>
          </a:p>
          <a:p>
            <a:pPr>
              <a:spcBef>
                <a:spcPct val="0"/>
              </a:spcBef>
              <a:buFontTx/>
              <a:buNone/>
            </a:pPr>
            <a:r>
              <a:rPr lang="ja-JP" altLang="en-US" sz="2400">
                <a:solidFill>
                  <a:srgbClr val="000000"/>
                </a:solidFill>
                <a:ea typeface="ＭＳ ゴシック" panose="020B0609070205080204" pitchFamily="49" charset="-128"/>
              </a:rPr>
              <a:t>　呼吸困難</a:t>
            </a:r>
          </a:p>
        </p:txBody>
      </p:sp>
      <p:sp>
        <p:nvSpPr>
          <p:cNvPr id="10243" name="Text Box 3"/>
          <p:cNvSpPr txBox="1">
            <a:spLocks noChangeArrowheads="1"/>
          </p:cNvSpPr>
          <p:nvPr/>
        </p:nvSpPr>
        <p:spPr bwMode="auto">
          <a:xfrm>
            <a:off x="5751513" y="2601913"/>
            <a:ext cx="2133600" cy="850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3333CC"/>
                </a:solidFill>
                <a:ea typeface="ＭＳ ゴシック" panose="020B0609070205080204" pitchFamily="49" charset="-128"/>
              </a:rPr>
              <a:t>気管支の攣縮</a:t>
            </a:r>
            <a:endParaRPr lang="ja-JP" altLang="en-US" sz="2400">
              <a:solidFill>
                <a:srgbClr val="000000"/>
              </a:solidFill>
              <a:ea typeface="ＭＳ ゴシック" panose="020B0609070205080204" pitchFamily="49" charset="-128"/>
            </a:endParaRPr>
          </a:p>
          <a:p>
            <a:pPr>
              <a:spcBef>
                <a:spcPct val="0"/>
              </a:spcBef>
              <a:buFontTx/>
              <a:buNone/>
            </a:pPr>
            <a:r>
              <a:rPr lang="ja-JP" altLang="en-US" sz="2400">
                <a:solidFill>
                  <a:srgbClr val="000000"/>
                </a:solidFill>
                <a:ea typeface="ＭＳ ゴシック" panose="020B0609070205080204" pitchFamily="49" charset="-128"/>
              </a:rPr>
              <a:t>　喘息状態</a:t>
            </a:r>
          </a:p>
        </p:txBody>
      </p:sp>
      <p:sp>
        <p:nvSpPr>
          <p:cNvPr id="10244" name="Text Box 4"/>
          <p:cNvSpPr txBox="1">
            <a:spLocks noChangeArrowheads="1"/>
          </p:cNvSpPr>
          <p:nvPr/>
        </p:nvSpPr>
        <p:spPr bwMode="auto">
          <a:xfrm>
            <a:off x="5751513" y="3805238"/>
            <a:ext cx="2636837" cy="15811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3333CC"/>
                </a:solidFill>
                <a:ea typeface="ＭＳ ゴシック" panose="020B0609070205080204" pitchFamily="49" charset="-128"/>
              </a:rPr>
              <a:t>慢性気管支炎</a:t>
            </a:r>
          </a:p>
          <a:p>
            <a:pPr>
              <a:spcBef>
                <a:spcPct val="0"/>
              </a:spcBef>
              <a:buFontTx/>
              <a:buNone/>
            </a:pPr>
            <a:r>
              <a:rPr lang="ja-JP" altLang="en-US" sz="2400">
                <a:solidFill>
                  <a:srgbClr val="3333CC"/>
                </a:solidFill>
                <a:ea typeface="ＭＳ ゴシック" panose="020B0609070205080204" pitchFamily="49" charset="-128"/>
              </a:rPr>
              <a:t>誤嚥性肺炎</a:t>
            </a:r>
          </a:p>
          <a:p>
            <a:pPr>
              <a:spcBef>
                <a:spcPct val="0"/>
              </a:spcBef>
              <a:buFontTx/>
              <a:buNone/>
            </a:pPr>
            <a:r>
              <a:rPr lang="ja-JP" altLang="en-US" sz="2400">
                <a:solidFill>
                  <a:srgbClr val="3333CC"/>
                </a:solidFill>
                <a:ea typeface="ＭＳ ゴシック" panose="020B0609070205080204" pitchFamily="49" charset="-128"/>
              </a:rPr>
              <a:t>肺化膿症</a:t>
            </a:r>
            <a:r>
              <a:rPr lang="en-US" altLang="ja-JP" sz="2400">
                <a:solidFill>
                  <a:srgbClr val="3333CC"/>
                </a:solidFill>
                <a:ea typeface="ＭＳ ゴシック" panose="020B0609070205080204" pitchFamily="49" charset="-128"/>
              </a:rPr>
              <a:t>､</a:t>
            </a:r>
            <a:r>
              <a:rPr lang="ja-JP" altLang="en-US" sz="2400">
                <a:solidFill>
                  <a:srgbClr val="3333CC"/>
                </a:solidFill>
                <a:ea typeface="ＭＳ ゴシック" panose="020B0609070205080204" pitchFamily="49" charset="-128"/>
              </a:rPr>
              <a:t>肺膿瘍</a:t>
            </a:r>
          </a:p>
          <a:p>
            <a:pPr>
              <a:spcBef>
                <a:spcPct val="0"/>
              </a:spcBef>
              <a:buFontTx/>
              <a:buNone/>
            </a:pPr>
            <a:r>
              <a:rPr lang="ja-JP" altLang="en-US" sz="2400">
                <a:solidFill>
                  <a:srgbClr val="3333CC"/>
                </a:solidFill>
                <a:ea typeface="ＭＳ ゴシック" panose="020B0609070205080204" pitchFamily="49" charset="-128"/>
              </a:rPr>
              <a:t>無気肺</a:t>
            </a:r>
          </a:p>
        </p:txBody>
      </p:sp>
      <p:sp>
        <p:nvSpPr>
          <p:cNvPr id="10245" name="Line 5"/>
          <p:cNvSpPr>
            <a:spLocks noChangeShapeType="1"/>
          </p:cNvSpPr>
          <p:nvPr/>
        </p:nvSpPr>
        <p:spPr bwMode="auto">
          <a:xfrm>
            <a:off x="4716463" y="1687513"/>
            <a:ext cx="1008062" cy="254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a typeface="Osaka" charset="-128"/>
            </a:endParaRPr>
          </a:p>
        </p:txBody>
      </p:sp>
      <p:sp>
        <p:nvSpPr>
          <p:cNvPr id="10246" name="Line 6"/>
          <p:cNvSpPr>
            <a:spLocks noChangeShapeType="1"/>
          </p:cNvSpPr>
          <p:nvPr/>
        </p:nvSpPr>
        <p:spPr bwMode="auto">
          <a:xfrm>
            <a:off x="4716463" y="2997200"/>
            <a:ext cx="1008062"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a typeface="Osaka" charset="-128"/>
            </a:endParaRPr>
          </a:p>
        </p:txBody>
      </p:sp>
      <p:sp>
        <p:nvSpPr>
          <p:cNvPr id="10247" name="Line 7"/>
          <p:cNvSpPr>
            <a:spLocks noChangeShapeType="1"/>
          </p:cNvSpPr>
          <p:nvPr/>
        </p:nvSpPr>
        <p:spPr bwMode="auto">
          <a:xfrm flipV="1">
            <a:off x="4716463" y="4364038"/>
            <a:ext cx="1008062" cy="1587"/>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a typeface="Osaka" charset="-128"/>
            </a:endParaRPr>
          </a:p>
        </p:txBody>
      </p:sp>
      <p:sp>
        <p:nvSpPr>
          <p:cNvPr id="10248" name="Line 8"/>
          <p:cNvSpPr>
            <a:spLocks noChangeShapeType="1"/>
          </p:cNvSpPr>
          <p:nvPr/>
        </p:nvSpPr>
        <p:spPr bwMode="auto">
          <a:xfrm>
            <a:off x="4716463" y="1651000"/>
            <a:ext cx="17462" cy="27146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ja-JP" altLang="en-US" sz="2400">
              <a:solidFill>
                <a:srgbClr val="000000"/>
              </a:solidFill>
              <a:latin typeface="Times" panose="02020603050405020304" pitchFamily="18" charset="0"/>
              <a:ea typeface="Osaka" charset="-128"/>
            </a:endParaRPr>
          </a:p>
        </p:txBody>
      </p:sp>
      <p:sp>
        <p:nvSpPr>
          <p:cNvPr id="10249" name="Text Box 9"/>
          <p:cNvSpPr txBox="1">
            <a:spLocks noChangeArrowheads="1"/>
          </p:cNvSpPr>
          <p:nvPr/>
        </p:nvSpPr>
        <p:spPr bwMode="auto">
          <a:xfrm>
            <a:off x="682625" y="3068638"/>
            <a:ext cx="3097213" cy="21383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latin typeface="Arial" panose="020B0604020202020204" pitchFamily="34" charset="0"/>
                <a:ea typeface="ＭＳ Ｐゴシック" panose="020B0600070205080204" pitchFamily="50" charset="-128"/>
              </a:rPr>
              <a:t>食物や水分 </a:t>
            </a:r>
          </a:p>
          <a:p>
            <a:pPr>
              <a:buFontTx/>
              <a:buNone/>
            </a:pPr>
            <a:r>
              <a:rPr lang="ja-JP" altLang="en-US" sz="2400">
                <a:solidFill>
                  <a:srgbClr val="000000"/>
                </a:solidFill>
                <a:latin typeface="Arial" panose="020B0604020202020204" pitchFamily="34" charset="0"/>
                <a:ea typeface="ＭＳ Ｐゴシック" panose="020B0600070205080204" pitchFamily="50" charset="-128"/>
              </a:rPr>
              <a:t>唾液や口の中の細菌</a:t>
            </a:r>
          </a:p>
          <a:p>
            <a:pPr>
              <a:buFontTx/>
              <a:buNone/>
            </a:pPr>
            <a:r>
              <a:rPr lang="ja-JP" altLang="en-US" sz="2400">
                <a:solidFill>
                  <a:srgbClr val="000000"/>
                </a:solidFill>
                <a:latin typeface="Arial" panose="020B0604020202020204" pitchFamily="34" charset="0"/>
                <a:ea typeface="ＭＳ Ｐゴシック" panose="020B0600070205080204" pitchFamily="50" charset="-128"/>
              </a:rPr>
              <a:t>胃から逆流した胃液や</a:t>
            </a:r>
          </a:p>
          <a:p>
            <a:pPr>
              <a:lnSpc>
                <a:spcPct val="95000"/>
              </a:lnSpc>
              <a:spcBef>
                <a:spcPct val="0"/>
              </a:spcBef>
              <a:buFontTx/>
              <a:buNone/>
            </a:pPr>
            <a:r>
              <a:rPr lang="ja-JP" altLang="en-US" sz="2400">
                <a:solidFill>
                  <a:srgbClr val="000000"/>
                </a:solidFill>
                <a:latin typeface="Arial" panose="020B0604020202020204" pitchFamily="34" charset="0"/>
                <a:ea typeface="ＭＳ Ｐゴシック" panose="020B0600070205080204" pitchFamily="50" charset="-128"/>
              </a:rPr>
              <a:t>胃内容物　</a:t>
            </a:r>
          </a:p>
          <a:p>
            <a:pPr>
              <a:buFontTx/>
              <a:buNone/>
            </a:pPr>
            <a:r>
              <a:rPr lang="ja-JP" altLang="en-US" sz="2400">
                <a:solidFill>
                  <a:srgbClr val="000000"/>
                </a:solidFill>
                <a:latin typeface="Arial" panose="020B0604020202020204" pitchFamily="34" charset="0"/>
                <a:ea typeface="ＭＳ Ｐゴシック" panose="020B0600070205080204" pitchFamily="50" charset="-128"/>
              </a:rPr>
              <a:t>などが、気管に入る</a:t>
            </a:r>
          </a:p>
        </p:txBody>
      </p:sp>
      <p:sp>
        <p:nvSpPr>
          <p:cNvPr id="10250" name="Text Box 10"/>
          <p:cNvSpPr txBox="1">
            <a:spLocks noChangeArrowheads="1"/>
          </p:cNvSpPr>
          <p:nvPr/>
        </p:nvSpPr>
        <p:spPr bwMode="auto">
          <a:xfrm>
            <a:off x="1690688" y="1647825"/>
            <a:ext cx="12969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50000"/>
              </a:spcBef>
              <a:buFontTx/>
              <a:buNone/>
            </a:pPr>
            <a:r>
              <a:rPr lang="ja-JP" altLang="en-US" sz="4000">
                <a:solidFill>
                  <a:srgbClr val="3333CC"/>
                </a:solidFill>
                <a:latin typeface="Arial" panose="020B0604020202020204" pitchFamily="34" charset="0"/>
                <a:ea typeface="ＭＳ Ｐゴシック" panose="020B0600070205080204" pitchFamily="50" charset="-128"/>
              </a:rPr>
              <a:t>誤嚥</a:t>
            </a:r>
          </a:p>
        </p:txBody>
      </p:sp>
      <p:sp>
        <p:nvSpPr>
          <p:cNvPr id="10251" name="Text Box 11"/>
          <p:cNvSpPr txBox="1">
            <a:spLocks noChangeArrowheads="1"/>
          </p:cNvSpPr>
          <p:nvPr/>
        </p:nvSpPr>
        <p:spPr bwMode="auto">
          <a:xfrm>
            <a:off x="2011363" y="5873750"/>
            <a:ext cx="587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a:solidFill>
                  <a:srgbClr val="000000"/>
                </a:solidFill>
                <a:latin typeface="Arial" panose="020B0604020202020204" pitchFamily="34" charset="0"/>
                <a:ea typeface="ＭＳ ゴシック" panose="020B0609070205080204" pitchFamily="49" charset="-128"/>
              </a:rPr>
              <a:t>誤嚥による、状態の悪化・病気</a:t>
            </a:r>
          </a:p>
        </p:txBody>
      </p:sp>
      <p:sp>
        <p:nvSpPr>
          <p:cNvPr id="10252" name="Oval 12"/>
          <p:cNvSpPr>
            <a:spLocks noChangeArrowheads="1"/>
          </p:cNvSpPr>
          <p:nvPr/>
        </p:nvSpPr>
        <p:spPr bwMode="auto">
          <a:xfrm>
            <a:off x="1258888" y="1412875"/>
            <a:ext cx="2087562" cy="12239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ndParaRPr>
          </a:p>
        </p:txBody>
      </p:sp>
      <p:sp>
        <p:nvSpPr>
          <p:cNvPr id="10253" name="Line 13"/>
          <p:cNvSpPr>
            <a:spLocks noChangeShapeType="1"/>
          </p:cNvSpPr>
          <p:nvPr/>
        </p:nvSpPr>
        <p:spPr bwMode="auto">
          <a:xfrm>
            <a:off x="2268538" y="2708275"/>
            <a:ext cx="0" cy="288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a typeface="Osaka" charset="-128"/>
            </a:endParaRPr>
          </a:p>
        </p:txBody>
      </p:sp>
      <p:sp>
        <p:nvSpPr>
          <p:cNvPr id="10254" name="Line 14"/>
          <p:cNvSpPr>
            <a:spLocks noChangeShapeType="1"/>
          </p:cNvSpPr>
          <p:nvPr/>
        </p:nvSpPr>
        <p:spPr bwMode="auto">
          <a:xfrm>
            <a:off x="2339975" y="2708275"/>
            <a:ext cx="0" cy="288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a typeface="Osaka" charset="-128"/>
            </a:endParaRPr>
          </a:p>
        </p:txBody>
      </p:sp>
      <p:sp>
        <p:nvSpPr>
          <p:cNvPr id="10255" name="AutoShape 15"/>
          <p:cNvSpPr>
            <a:spLocks noChangeArrowheads="1"/>
          </p:cNvSpPr>
          <p:nvPr/>
        </p:nvSpPr>
        <p:spPr bwMode="auto">
          <a:xfrm>
            <a:off x="3779838" y="2636838"/>
            <a:ext cx="863600" cy="485775"/>
          </a:xfrm>
          <a:prstGeom prst="rightArrow">
            <a:avLst>
              <a:gd name="adj1" fmla="val 49676"/>
              <a:gd name="adj2" fmla="val 100329"/>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ndParaRPr>
          </a:p>
        </p:txBody>
      </p:sp>
      <p:sp>
        <p:nvSpPr>
          <p:cNvPr id="16" name="テキスト ボックス 1"/>
          <p:cNvSpPr txBox="1">
            <a:spLocks noChangeArrowheads="1"/>
          </p:cNvSpPr>
          <p:nvPr/>
        </p:nvSpPr>
        <p:spPr bwMode="auto">
          <a:xfrm>
            <a:off x="8448128" y="6165304"/>
            <a:ext cx="444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D3</a:t>
            </a:r>
          </a:p>
        </p:txBody>
      </p:sp>
    </p:spTree>
    <p:extLst>
      <p:ext uri="{BB962C8B-B14F-4D97-AF65-F5344CB8AC3E}">
        <p14:creationId xmlns:p14="http://schemas.microsoft.com/office/powerpoint/2010/main" val="12011835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454025" y="188913"/>
            <a:ext cx="4852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Times" panose="02020603050405020304" pitchFamily="18" charset="0"/>
              </a:rPr>
              <a:t>呼吸障害への日常的対応方法</a:t>
            </a:r>
          </a:p>
        </p:txBody>
      </p:sp>
      <p:sp>
        <p:nvSpPr>
          <p:cNvPr id="116739" name="Text Box 3"/>
          <p:cNvSpPr txBox="1">
            <a:spLocks noChangeArrowheads="1"/>
          </p:cNvSpPr>
          <p:nvPr/>
        </p:nvSpPr>
        <p:spPr bwMode="auto">
          <a:xfrm>
            <a:off x="1200150" y="1052513"/>
            <a:ext cx="3394075" cy="830262"/>
          </a:xfrm>
          <a:prstGeom prst="rect">
            <a:avLst/>
          </a:prstGeom>
          <a:solidFill>
            <a:srgbClr val="B9EDFF"/>
          </a:solidFill>
          <a:ln w="9525">
            <a:solidFill>
              <a:srgbClr val="B9EDFF"/>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空気の通り道を確保する</a:t>
            </a:r>
          </a:p>
          <a:p>
            <a:pPr eaLnBrk="1" hangingPunct="1">
              <a:spcBef>
                <a:spcPct val="0"/>
              </a:spcBef>
              <a:buFontTx/>
              <a:buNone/>
            </a:pPr>
            <a:r>
              <a:rPr lang="ja-JP" altLang="en-US" sz="2400">
                <a:latin typeface="Times" panose="02020603050405020304" pitchFamily="18" charset="0"/>
              </a:rPr>
              <a:t>　　（のどを広げる）</a:t>
            </a:r>
          </a:p>
        </p:txBody>
      </p:sp>
      <p:sp>
        <p:nvSpPr>
          <p:cNvPr id="116740" name="Text Box 4"/>
          <p:cNvSpPr txBox="1">
            <a:spLocks noChangeArrowheads="1"/>
          </p:cNvSpPr>
          <p:nvPr/>
        </p:nvSpPr>
        <p:spPr bwMode="auto">
          <a:xfrm>
            <a:off x="1406525" y="2295525"/>
            <a:ext cx="2906713" cy="1196975"/>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胸を広げる・動かす</a:t>
            </a:r>
          </a:p>
          <a:p>
            <a:pPr eaLnBrk="1" hangingPunct="1">
              <a:spcBef>
                <a:spcPct val="0"/>
              </a:spcBef>
              <a:buFontTx/>
              <a:buNone/>
            </a:pPr>
            <a:r>
              <a:rPr lang="ja-JP" altLang="en-US" sz="2400">
                <a:latin typeface="Times" panose="02020603050405020304" pitchFamily="18" charset="0"/>
              </a:rPr>
              <a:t>呼吸のための胸廓の</a:t>
            </a:r>
          </a:p>
          <a:p>
            <a:pPr eaLnBrk="1" hangingPunct="1">
              <a:spcBef>
                <a:spcPct val="0"/>
              </a:spcBef>
              <a:buFontTx/>
              <a:buNone/>
            </a:pPr>
            <a:r>
              <a:rPr lang="ja-JP" altLang="en-US" sz="2400">
                <a:latin typeface="Times" panose="02020603050405020304" pitchFamily="18" charset="0"/>
              </a:rPr>
              <a:t>動きを助ける</a:t>
            </a:r>
          </a:p>
        </p:txBody>
      </p:sp>
      <p:sp>
        <p:nvSpPr>
          <p:cNvPr id="116741" name="Text Box 5"/>
          <p:cNvSpPr txBox="1">
            <a:spLocks noChangeArrowheads="1"/>
          </p:cNvSpPr>
          <p:nvPr/>
        </p:nvSpPr>
        <p:spPr bwMode="auto">
          <a:xfrm>
            <a:off x="5486400" y="1204913"/>
            <a:ext cx="3216275" cy="1792287"/>
          </a:xfrm>
          <a:prstGeom prst="rect">
            <a:avLst/>
          </a:prstGeom>
          <a:solidFill>
            <a:srgbClr val="009999">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rPr>
              <a:t>痰などが出やすくする</a:t>
            </a:r>
          </a:p>
          <a:p>
            <a:pPr eaLnBrk="1" hangingPunct="1">
              <a:spcBef>
                <a:spcPct val="0"/>
              </a:spcBef>
              <a:buFontTx/>
              <a:buNone/>
            </a:pPr>
            <a:r>
              <a:rPr lang="ja-JP" altLang="en-US" sz="2400">
                <a:latin typeface="Times" panose="02020603050405020304" pitchFamily="18" charset="0"/>
              </a:rPr>
              <a:t>たまりにくくする</a:t>
            </a:r>
          </a:p>
          <a:p>
            <a:pPr eaLnBrk="1" hangingPunct="1">
              <a:lnSpc>
                <a:spcPct val="80000"/>
              </a:lnSpc>
              <a:spcBef>
                <a:spcPct val="0"/>
              </a:spcBef>
              <a:buFontTx/>
              <a:buNone/>
            </a:pPr>
            <a:r>
              <a:rPr lang="ja-JP" altLang="en-US" sz="2400">
                <a:latin typeface="Times" panose="02020603050405020304" pitchFamily="18" charset="0"/>
              </a:rPr>
              <a:t>痰などがあっても苦しく</a:t>
            </a:r>
          </a:p>
          <a:p>
            <a:pPr eaLnBrk="1" hangingPunct="1">
              <a:lnSpc>
                <a:spcPct val="80000"/>
              </a:lnSpc>
              <a:spcBef>
                <a:spcPct val="0"/>
              </a:spcBef>
              <a:buFontTx/>
              <a:buNone/>
            </a:pPr>
            <a:r>
              <a:rPr lang="ja-JP" altLang="en-US" sz="2400">
                <a:latin typeface="Times" panose="02020603050405020304" pitchFamily="18" charset="0"/>
              </a:rPr>
              <a:t>ないようにする</a:t>
            </a:r>
          </a:p>
          <a:p>
            <a:pPr eaLnBrk="1" hangingPunct="1">
              <a:spcBef>
                <a:spcPct val="0"/>
              </a:spcBef>
              <a:buFontTx/>
              <a:buNone/>
            </a:pPr>
            <a:r>
              <a:rPr lang="ja-JP" altLang="en-US" sz="2400">
                <a:latin typeface="Times" panose="02020603050405020304" pitchFamily="18" charset="0"/>
              </a:rPr>
              <a:t>吸引してあげる</a:t>
            </a:r>
          </a:p>
        </p:txBody>
      </p:sp>
      <p:sp>
        <p:nvSpPr>
          <p:cNvPr id="116742" name="Line 6"/>
          <p:cNvSpPr>
            <a:spLocks noChangeShapeType="1"/>
          </p:cNvSpPr>
          <p:nvPr/>
        </p:nvSpPr>
        <p:spPr bwMode="auto">
          <a:xfrm>
            <a:off x="3429000" y="1916113"/>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6743" name="Line 7"/>
          <p:cNvSpPr>
            <a:spLocks noChangeShapeType="1"/>
          </p:cNvSpPr>
          <p:nvPr/>
        </p:nvSpPr>
        <p:spPr bwMode="auto">
          <a:xfrm>
            <a:off x="4614863" y="1341438"/>
            <a:ext cx="857250" cy="4619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6744" name="Line 8"/>
          <p:cNvSpPr>
            <a:spLocks noChangeShapeType="1"/>
          </p:cNvSpPr>
          <p:nvPr/>
        </p:nvSpPr>
        <p:spPr bwMode="auto">
          <a:xfrm flipH="1">
            <a:off x="4343400" y="2420938"/>
            <a:ext cx="11430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16745" name="Line 10"/>
          <p:cNvSpPr>
            <a:spLocks noChangeShapeType="1"/>
          </p:cNvSpPr>
          <p:nvPr/>
        </p:nvSpPr>
        <p:spPr bwMode="auto">
          <a:xfrm>
            <a:off x="395288" y="836613"/>
            <a:ext cx="84978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6746" name="テキスト ボックス 10"/>
          <p:cNvSpPr txBox="1">
            <a:spLocks noChangeArrowheads="1"/>
          </p:cNvSpPr>
          <p:nvPr/>
        </p:nvSpPr>
        <p:spPr bwMode="auto">
          <a:xfrm>
            <a:off x="5494338" y="2957513"/>
            <a:ext cx="3254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latin typeface="Times" panose="02020603050405020304" pitchFamily="18" charset="0"/>
              </a:rPr>
              <a:t>鼻分泌物、唾液、痰、</a:t>
            </a:r>
            <a:endParaRPr lang="en-US" altLang="ja-JP" sz="2000">
              <a:latin typeface="Times" panose="02020603050405020304" pitchFamily="18" charset="0"/>
            </a:endParaRPr>
          </a:p>
          <a:p>
            <a:pPr eaLnBrk="1" hangingPunct="1">
              <a:spcBef>
                <a:spcPct val="0"/>
              </a:spcBef>
              <a:buFontTx/>
              <a:buNone/>
            </a:pPr>
            <a:r>
              <a:rPr lang="ja-JP" altLang="en-US" sz="2000">
                <a:latin typeface="Times" panose="02020603050405020304" pitchFamily="18" charset="0"/>
              </a:rPr>
              <a:t>飲み込めない水分・食物</a:t>
            </a:r>
          </a:p>
        </p:txBody>
      </p:sp>
      <p:sp>
        <p:nvSpPr>
          <p:cNvPr id="12" name="角丸四角形 11"/>
          <p:cNvSpPr/>
          <p:nvPr/>
        </p:nvSpPr>
        <p:spPr>
          <a:xfrm>
            <a:off x="4716463" y="4292600"/>
            <a:ext cx="4032250" cy="2376488"/>
          </a:xfrm>
          <a:prstGeom prst="round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6748" name="Text Box 9"/>
          <p:cNvSpPr txBox="1">
            <a:spLocks noChangeArrowheads="1"/>
          </p:cNvSpPr>
          <p:nvPr/>
        </p:nvSpPr>
        <p:spPr bwMode="auto">
          <a:xfrm>
            <a:off x="449263" y="3846513"/>
            <a:ext cx="8551862"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2400">
                <a:latin typeface="Times" panose="02020603050405020304" pitchFamily="18" charset="0"/>
              </a:rPr>
              <a:t>・姿勢を整えるー　あご、くび、全身（腹臥位、側臥位） </a:t>
            </a:r>
          </a:p>
          <a:p>
            <a:pPr eaLnBrk="1" hangingPunct="1">
              <a:lnSpc>
                <a:spcPct val="120000"/>
              </a:lnSpc>
              <a:spcBef>
                <a:spcPct val="0"/>
              </a:spcBef>
              <a:buFontTx/>
              <a:buNone/>
            </a:pPr>
            <a:r>
              <a:rPr lang="ja-JP" altLang="en-US" sz="2400">
                <a:latin typeface="Times" panose="02020603050405020304" pitchFamily="18" charset="0"/>
              </a:rPr>
              <a:t>・胸郭の周辺の緊張を和らげる　   ・経鼻エアウェイ</a:t>
            </a:r>
          </a:p>
          <a:p>
            <a:pPr eaLnBrk="1" hangingPunct="1">
              <a:lnSpc>
                <a:spcPct val="120000"/>
              </a:lnSpc>
              <a:spcBef>
                <a:spcPct val="0"/>
              </a:spcBef>
              <a:buFontTx/>
              <a:buNone/>
            </a:pPr>
            <a:r>
              <a:rPr lang="ja-JP" altLang="en-US" sz="2400">
                <a:latin typeface="Times" panose="02020603050405020304" pitchFamily="18" charset="0"/>
              </a:rPr>
              <a:t>・呼吸の運動の援助（呼気介助）　 ・気管切開</a:t>
            </a:r>
          </a:p>
          <a:p>
            <a:pPr eaLnBrk="1" hangingPunct="1">
              <a:lnSpc>
                <a:spcPct val="120000"/>
              </a:lnSpc>
              <a:spcBef>
                <a:spcPct val="0"/>
              </a:spcBef>
              <a:buFontTx/>
              <a:buNone/>
            </a:pPr>
            <a:r>
              <a:rPr lang="ja-JP" altLang="en-US" sz="2400">
                <a:latin typeface="Times" panose="02020603050405020304" pitchFamily="18" charset="0"/>
              </a:rPr>
              <a:t>・加湿、吸入（ネブライザー）　　　   ・バッグなどによる陽圧換気</a:t>
            </a:r>
          </a:p>
          <a:p>
            <a:pPr eaLnBrk="1" hangingPunct="1">
              <a:lnSpc>
                <a:spcPct val="120000"/>
              </a:lnSpc>
              <a:spcBef>
                <a:spcPct val="0"/>
              </a:spcBef>
              <a:buFontTx/>
              <a:buNone/>
            </a:pPr>
            <a:r>
              <a:rPr lang="ja-JP" altLang="en-US" sz="2400">
                <a:latin typeface="Times" panose="02020603050405020304" pitchFamily="18" charset="0"/>
              </a:rPr>
              <a:t>・充分な水分摂取　　　　　　　　　    ・ＮＰＰＶ（</a:t>
            </a:r>
            <a:r>
              <a:rPr lang="en-US" altLang="ja-JP" sz="2400">
                <a:latin typeface="ＭＳ ゴシック" panose="020B0609070205080204" pitchFamily="49" charset="-128"/>
                <a:ea typeface="ＭＳ ゴシック" panose="020B0609070205080204" pitchFamily="49" charset="-128"/>
              </a:rPr>
              <a:t>BiPAP</a:t>
            </a:r>
            <a:r>
              <a:rPr lang="ja-JP" altLang="en-US" sz="2400">
                <a:latin typeface="ＭＳ ゴシック" panose="020B0609070205080204" pitchFamily="49" charset="-128"/>
                <a:ea typeface="ＭＳ ゴシック" panose="020B0609070205080204" pitchFamily="49" charset="-128"/>
              </a:rPr>
              <a:t>ﾊﾞｲﾊﾟｯﾌﾟ等）</a:t>
            </a:r>
          </a:p>
          <a:p>
            <a:pPr eaLnBrk="1" hangingPunct="1">
              <a:lnSpc>
                <a:spcPct val="120000"/>
              </a:lnSpc>
              <a:spcBef>
                <a:spcPct val="0"/>
              </a:spcBef>
              <a:buFontTx/>
              <a:buNone/>
            </a:pPr>
            <a:r>
              <a:rPr lang="ja-JP" altLang="en-US" sz="2400">
                <a:latin typeface="Times" panose="02020603050405020304" pitchFamily="18" charset="0"/>
              </a:rPr>
              <a:t>・吸引　　　　　　　　　　　　　　　　　  ・人工呼吸器</a:t>
            </a:r>
          </a:p>
        </p:txBody>
      </p:sp>
      <p:sp>
        <p:nvSpPr>
          <p:cNvPr id="2" name="テキスト ボックス 1"/>
          <p:cNvSpPr txBox="1"/>
          <p:nvPr/>
        </p:nvSpPr>
        <p:spPr>
          <a:xfrm>
            <a:off x="743262" y="1320284"/>
            <a:ext cx="543739" cy="523220"/>
          </a:xfrm>
          <a:prstGeom prst="rect">
            <a:avLst/>
          </a:prstGeom>
          <a:noFill/>
        </p:spPr>
        <p:txBody>
          <a:bodyPr wrap="none" rtlCol="0">
            <a:spAutoFit/>
          </a:bodyPr>
          <a:lstStyle/>
          <a:p>
            <a:r>
              <a:rPr kumimoji="1" lang="ja-JP" altLang="en-US" sz="2800" dirty="0" smtClean="0"/>
              <a:t>①</a:t>
            </a:r>
            <a:endParaRPr kumimoji="1" lang="ja-JP" altLang="en-US" sz="2800" dirty="0"/>
          </a:p>
        </p:txBody>
      </p:sp>
      <p:sp>
        <p:nvSpPr>
          <p:cNvPr id="3" name="テキスト ボックス 2"/>
          <p:cNvSpPr txBox="1"/>
          <p:nvPr/>
        </p:nvSpPr>
        <p:spPr>
          <a:xfrm>
            <a:off x="928280" y="2658800"/>
            <a:ext cx="543739" cy="523220"/>
          </a:xfrm>
          <a:prstGeom prst="rect">
            <a:avLst/>
          </a:prstGeom>
          <a:noFill/>
        </p:spPr>
        <p:txBody>
          <a:bodyPr wrap="none" rtlCol="0">
            <a:spAutoFit/>
          </a:bodyPr>
          <a:lstStyle/>
          <a:p>
            <a:r>
              <a:rPr kumimoji="1" lang="ja-JP" altLang="en-US" sz="2800" dirty="0" smtClean="0"/>
              <a:t>②</a:t>
            </a:r>
            <a:endParaRPr kumimoji="1" lang="ja-JP" altLang="en-US" sz="2800" dirty="0"/>
          </a:p>
        </p:txBody>
      </p:sp>
      <p:sp>
        <p:nvSpPr>
          <p:cNvPr id="4" name="テキスト ボックス 3"/>
          <p:cNvSpPr txBox="1"/>
          <p:nvPr/>
        </p:nvSpPr>
        <p:spPr>
          <a:xfrm>
            <a:off x="5029406" y="1829099"/>
            <a:ext cx="543739" cy="523220"/>
          </a:xfrm>
          <a:prstGeom prst="rect">
            <a:avLst/>
          </a:prstGeom>
          <a:noFill/>
        </p:spPr>
        <p:txBody>
          <a:bodyPr wrap="none" rtlCol="0">
            <a:spAutoFit/>
          </a:bodyPr>
          <a:lstStyle/>
          <a:p>
            <a:r>
              <a:rPr kumimoji="1" lang="ja-JP" altLang="en-US" sz="2800" dirty="0" smtClean="0"/>
              <a:t>③</a:t>
            </a:r>
            <a:endParaRPr kumimoji="1" lang="ja-JP" altLang="en-US" sz="2800" dirty="0"/>
          </a:p>
        </p:txBody>
      </p:sp>
      <p:sp>
        <p:nvSpPr>
          <p:cNvPr id="16" name="テキスト ボックス 1"/>
          <p:cNvSpPr txBox="1">
            <a:spLocks noChangeArrowheads="1"/>
          </p:cNvSpPr>
          <p:nvPr/>
        </p:nvSpPr>
        <p:spPr bwMode="auto">
          <a:xfrm>
            <a:off x="8539372" y="6372036"/>
            <a:ext cx="4251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C4</a:t>
            </a:r>
            <a:endParaRPr lang="ja-JP" alt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20650"/>
            <a:ext cx="7772400" cy="762000"/>
          </a:xfrm>
        </p:spPr>
        <p:txBody>
          <a:bodyPr/>
          <a:lstStyle/>
          <a:p>
            <a:pPr eaLnBrk="1" hangingPunct="1"/>
            <a:r>
              <a:rPr lang="ja-JP" altLang="en-US" sz="3600" dirty="0" smtClean="0"/>
              <a:t>重症障害児者等の誤嚥の特徴</a:t>
            </a:r>
          </a:p>
        </p:txBody>
      </p:sp>
      <p:sp>
        <p:nvSpPr>
          <p:cNvPr id="12291" name="Rectangle 3"/>
          <p:cNvSpPr>
            <a:spLocks noGrp="1" noChangeArrowheads="1"/>
          </p:cNvSpPr>
          <p:nvPr>
            <p:ph type="body" idx="1"/>
          </p:nvPr>
        </p:nvSpPr>
        <p:spPr>
          <a:xfrm>
            <a:off x="434975" y="981075"/>
            <a:ext cx="8458200" cy="5562600"/>
          </a:xfrm>
        </p:spPr>
        <p:txBody>
          <a:bodyPr/>
          <a:lstStyle/>
          <a:p>
            <a:pPr eaLnBrk="1" hangingPunct="1">
              <a:lnSpc>
                <a:spcPct val="160000"/>
              </a:lnSpc>
              <a:spcBef>
                <a:spcPct val="0"/>
              </a:spcBef>
              <a:buFont typeface="Wingdings" panose="05000000000000000000" pitchFamily="2" charset="2"/>
              <a:buChar char="l"/>
            </a:pPr>
            <a:r>
              <a:rPr lang="ja-JP" altLang="en-US" sz="2800" smtClean="0"/>
              <a:t>姿勢の影響（頸部の角度・上体姿勢）が大きい</a:t>
            </a:r>
          </a:p>
          <a:p>
            <a:pPr lvl="1" eaLnBrk="1" hangingPunct="1">
              <a:lnSpc>
                <a:spcPct val="130000"/>
              </a:lnSpc>
              <a:spcBef>
                <a:spcPct val="0"/>
              </a:spcBef>
              <a:buFontTx/>
              <a:buNone/>
            </a:pPr>
            <a:r>
              <a:rPr lang="ja-JP" altLang="en-US" smtClean="0">
                <a:solidFill>
                  <a:schemeClr val="accent2"/>
                </a:solidFill>
              </a:rPr>
              <a:t>“姿勢のコントロールが重要”</a:t>
            </a:r>
          </a:p>
          <a:p>
            <a:pPr eaLnBrk="1" hangingPunct="1">
              <a:lnSpc>
                <a:spcPct val="160000"/>
              </a:lnSpc>
              <a:spcBef>
                <a:spcPct val="0"/>
              </a:spcBef>
              <a:buFont typeface="Wingdings" panose="05000000000000000000" pitchFamily="2" charset="2"/>
              <a:buChar char="l"/>
            </a:pPr>
            <a:r>
              <a:rPr lang="ja-JP" altLang="en-US" sz="2800" smtClean="0"/>
              <a:t>咽頭へ滞留した食物が誤嚥されるという例が多い</a:t>
            </a:r>
          </a:p>
          <a:p>
            <a:pPr lvl="1" eaLnBrk="1" hangingPunct="1">
              <a:lnSpc>
                <a:spcPct val="130000"/>
              </a:lnSpc>
              <a:spcBef>
                <a:spcPct val="0"/>
              </a:spcBef>
              <a:buFont typeface="Wingdings" panose="05000000000000000000" pitchFamily="2" charset="2"/>
              <a:buNone/>
            </a:pPr>
            <a:r>
              <a:rPr lang="ja-JP" altLang="en-US" smtClean="0">
                <a:solidFill>
                  <a:schemeClr val="accent2"/>
                </a:solidFill>
              </a:rPr>
              <a:t>“介助の方法や食形態が重要”</a:t>
            </a:r>
          </a:p>
          <a:p>
            <a:pPr eaLnBrk="1" hangingPunct="1">
              <a:lnSpc>
                <a:spcPct val="160000"/>
              </a:lnSpc>
              <a:spcBef>
                <a:spcPct val="0"/>
              </a:spcBef>
              <a:buFont typeface="Wingdings" panose="05000000000000000000" pitchFamily="2" charset="2"/>
              <a:buChar char="l"/>
            </a:pPr>
            <a:r>
              <a:rPr lang="ja-JP" altLang="en-US" sz="2800" smtClean="0"/>
              <a:t>加齢に伴い摂食嚥下機能が低下する例が多い</a:t>
            </a:r>
          </a:p>
          <a:p>
            <a:pPr eaLnBrk="1" hangingPunct="1">
              <a:lnSpc>
                <a:spcPct val="160000"/>
              </a:lnSpc>
              <a:buFont typeface="Wingdings" panose="05000000000000000000" pitchFamily="2" charset="2"/>
              <a:buChar char="l"/>
            </a:pPr>
            <a:r>
              <a:rPr lang="ja-JP" altLang="en-US" sz="2800" smtClean="0"/>
              <a:t>むせを伴わない誤嚥が多い</a:t>
            </a:r>
          </a:p>
          <a:p>
            <a:pPr eaLnBrk="1" hangingPunct="1">
              <a:lnSpc>
                <a:spcPct val="160000"/>
              </a:lnSpc>
              <a:spcBef>
                <a:spcPct val="0"/>
              </a:spcBef>
              <a:buFont typeface="Wingdings" panose="05000000000000000000" pitchFamily="2" charset="2"/>
              <a:buChar char="l"/>
            </a:pPr>
            <a:r>
              <a:rPr lang="ja-JP" altLang="en-US" sz="2800" smtClean="0"/>
              <a:t>呼吸障害の合併例が多い</a:t>
            </a:r>
          </a:p>
          <a:p>
            <a:pPr eaLnBrk="1" hangingPunct="1">
              <a:lnSpc>
                <a:spcPct val="160000"/>
              </a:lnSpc>
              <a:spcBef>
                <a:spcPct val="0"/>
              </a:spcBef>
              <a:buFont typeface="Wingdings" panose="05000000000000000000" pitchFamily="2" charset="2"/>
              <a:buChar char="l"/>
            </a:pPr>
            <a:r>
              <a:rPr lang="ja-JP" altLang="en-US" sz="2800" smtClean="0"/>
              <a:t>上部消化管障害（胃食道逆流症等）の合併が多い</a:t>
            </a:r>
          </a:p>
        </p:txBody>
      </p:sp>
      <p:sp>
        <p:nvSpPr>
          <p:cNvPr id="12292" name="Rectangle 4"/>
          <p:cNvSpPr>
            <a:spLocks noChangeArrowheads="1"/>
          </p:cNvSpPr>
          <p:nvPr/>
        </p:nvSpPr>
        <p:spPr bwMode="auto">
          <a:xfrm>
            <a:off x="838200" y="908050"/>
            <a:ext cx="7543800" cy="76200"/>
          </a:xfrm>
          <a:prstGeom prst="rect">
            <a:avLst/>
          </a:prstGeom>
          <a:gradFill rotWithShape="0">
            <a:gsLst>
              <a:gs pos="0">
                <a:srgbClr val="17175E"/>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ndParaRPr>
          </a:p>
        </p:txBody>
      </p:sp>
      <p:sp>
        <p:nvSpPr>
          <p:cNvPr id="5" name="テキスト ボックス 1"/>
          <p:cNvSpPr txBox="1">
            <a:spLocks noChangeArrowheads="1"/>
          </p:cNvSpPr>
          <p:nvPr/>
        </p:nvSpPr>
        <p:spPr bwMode="auto">
          <a:xfrm>
            <a:off x="8448128" y="6165304"/>
            <a:ext cx="444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D4</a:t>
            </a:r>
          </a:p>
        </p:txBody>
      </p:sp>
    </p:spTree>
    <p:extLst>
      <p:ext uri="{BB962C8B-B14F-4D97-AF65-F5344CB8AC3E}">
        <p14:creationId xmlns:p14="http://schemas.microsoft.com/office/powerpoint/2010/main" val="33056763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a:grayscl/>
            <a:extLst>
              <a:ext uri="{28A0092B-C50C-407E-A947-70E740481C1C}">
                <a14:useLocalDpi xmlns:a14="http://schemas.microsoft.com/office/drawing/2010/main" val="0"/>
              </a:ext>
            </a:extLst>
          </a:blip>
          <a:srcRect l="21922" t="12523" r="3125" b="11247"/>
          <a:stretch>
            <a:fillRect/>
          </a:stretch>
        </p:blipFill>
        <p:spPr bwMode="auto">
          <a:xfrm>
            <a:off x="609600" y="1600200"/>
            <a:ext cx="40386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l="8768" r="7811"/>
          <a:stretch>
            <a:fillRect/>
          </a:stretch>
        </p:blipFill>
        <p:spPr bwMode="auto">
          <a:xfrm>
            <a:off x="4800600" y="0"/>
            <a:ext cx="3886200"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Text Box 4"/>
          <p:cNvSpPr txBox="1">
            <a:spLocks noChangeArrowheads="1"/>
          </p:cNvSpPr>
          <p:nvPr/>
        </p:nvSpPr>
        <p:spPr bwMode="auto">
          <a:xfrm>
            <a:off x="1665288" y="736600"/>
            <a:ext cx="10350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6600" b="1">
                <a:latin typeface="ＭＳ ゴシック" panose="020B0609070205080204" pitchFamily="49" charset="-128"/>
                <a:ea typeface="ＭＳ ゴシック" panose="020B0609070205080204" pitchFamily="49" charset="-128"/>
              </a:rPr>
              <a:t>×</a:t>
            </a:r>
            <a:endParaRPr lang="en-US" altLang="ja-JP" sz="6600">
              <a:latin typeface="ＭＳ ゴシック" panose="020B0609070205080204" pitchFamily="49" charset="-128"/>
              <a:ea typeface="ＭＳ ゴシック" panose="020B0609070205080204" pitchFamily="49" charset="-128"/>
            </a:endParaRPr>
          </a:p>
        </p:txBody>
      </p:sp>
      <p:pic>
        <p:nvPicPr>
          <p:cNvPr id="156677" name="Picture 7"/>
          <p:cNvPicPr>
            <a:picLocks noChangeAspect="1" noChangeArrowheads="1"/>
          </p:cNvPicPr>
          <p:nvPr/>
        </p:nvPicPr>
        <p:blipFill>
          <a:blip r:embed="rId4">
            <a:grayscl/>
            <a:extLst>
              <a:ext uri="{28A0092B-C50C-407E-A947-70E740481C1C}">
                <a14:useLocalDpi xmlns:a14="http://schemas.microsoft.com/office/drawing/2010/main" val="0"/>
              </a:ext>
            </a:extLst>
          </a:blip>
          <a:srcRect l="20956" t="6442" r="2983" b="7230"/>
          <a:stretch>
            <a:fillRect/>
          </a:stretch>
        </p:blipFill>
        <p:spPr bwMode="auto">
          <a:xfrm>
            <a:off x="4800600" y="3581400"/>
            <a:ext cx="388620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8" name="Oval 8"/>
          <p:cNvSpPr>
            <a:spLocks noChangeArrowheads="1"/>
          </p:cNvSpPr>
          <p:nvPr/>
        </p:nvSpPr>
        <p:spPr bwMode="auto">
          <a:xfrm rot="1979385">
            <a:off x="6094413" y="1108075"/>
            <a:ext cx="609600" cy="265113"/>
          </a:xfrm>
          <a:prstGeom prst="ellipse">
            <a:avLst/>
          </a:pr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6679" name="Oval 9"/>
          <p:cNvSpPr>
            <a:spLocks noChangeArrowheads="1"/>
          </p:cNvSpPr>
          <p:nvPr/>
        </p:nvSpPr>
        <p:spPr bwMode="auto">
          <a:xfrm rot="1979385">
            <a:off x="6096000" y="4648200"/>
            <a:ext cx="457200" cy="228600"/>
          </a:xfrm>
          <a:prstGeom prst="ellipse">
            <a:avLst/>
          </a:pr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6680" name="Oval 10"/>
          <p:cNvSpPr>
            <a:spLocks noChangeArrowheads="1"/>
          </p:cNvSpPr>
          <p:nvPr/>
        </p:nvSpPr>
        <p:spPr bwMode="auto">
          <a:xfrm rot="4229987">
            <a:off x="2347913" y="2287588"/>
            <a:ext cx="533400" cy="228600"/>
          </a:xfrm>
          <a:prstGeom prst="ellipse">
            <a:avLst/>
          </a:pr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6681" name="Text Box 11"/>
          <p:cNvSpPr txBox="1">
            <a:spLocks noChangeArrowheads="1"/>
          </p:cNvSpPr>
          <p:nvPr/>
        </p:nvSpPr>
        <p:spPr bwMode="auto">
          <a:xfrm>
            <a:off x="476250" y="5068888"/>
            <a:ext cx="37401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latin typeface="ＭＳ ゴシック" panose="020B0609070205080204" pitchFamily="49" charset="-128"/>
                <a:ea typeface="ＭＳ ゴシック" panose="020B0609070205080204" pitchFamily="49" charset="-128"/>
              </a:rPr>
              <a:t>首の後への反り返りを</a:t>
            </a:r>
          </a:p>
          <a:p>
            <a:pPr eaLnBrk="1" hangingPunct="1">
              <a:spcBef>
                <a:spcPct val="0"/>
              </a:spcBef>
              <a:buFontTx/>
              <a:buNone/>
            </a:pPr>
            <a:r>
              <a:rPr lang="ja-JP" altLang="en-US" sz="2800">
                <a:latin typeface="ＭＳ ゴシック" panose="020B0609070205080204" pitchFamily="49" charset="-128"/>
                <a:ea typeface="ＭＳ ゴシック" panose="020B0609070205080204" pitchFamily="49" charset="-128"/>
              </a:rPr>
              <a:t>避けるのが誤嚥を防ぐ</a:t>
            </a:r>
          </a:p>
          <a:p>
            <a:pPr eaLnBrk="1" hangingPunct="1">
              <a:spcBef>
                <a:spcPct val="0"/>
              </a:spcBef>
              <a:buFontTx/>
              <a:buNone/>
            </a:pPr>
            <a:r>
              <a:rPr lang="ja-JP" altLang="en-US" sz="2800">
                <a:latin typeface="ＭＳ ゴシック" panose="020B0609070205080204" pitchFamily="49" charset="-128"/>
                <a:ea typeface="ＭＳ ゴシック" panose="020B0609070205080204" pitchFamily="49" charset="-128"/>
              </a:rPr>
              <a:t>ための姿勢の基本</a:t>
            </a:r>
          </a:p>
        </p:txBody>
      </p:sp>
      <p:sp>
        <p:nvSpPr>
          <p:cNvPr id="156682" name="Text Box 6"/>
          <p:cNvSpPr txBox="1">
            <a:spLocks noChangeArrowheads="1"/>
          </p:cNvSpPr>
          <p:nvPr/>
        </p:nvSpPr>
        <p:spPr bwMode="auto">
          <a:xfrm>
            <a:off x="4211638" y="620713"/>
            <a:ext cx="800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4800">
                <a:latin typeface="ＭＳ ゴシック" panose="020B0609070205080204" pitchFamily="49" charset="-128"/>
                <a:ea typeface="ＭＳ ゴシック" panose="020B0609070205080204" pitchFamily="49" charset="-128"/>
              </a:rPr>
              <a:t>○</a:t>
            </a:r>
          </a:p>
        </p:txBody>
      </p:sp>
      <p:sp>
        <p:nvSpPr>
          <p:cNvPr id="156683" name="Text Box 6"/>
          <p:cNvSpPr txBox="1">
            <a:spLocks noChangeArrowheads="1"/>
          </p:cNvSpPr>
          <p:nvPr/>
        </p:nvSpPr>
        <p:spPr bwMode="auto">
          <a:xfrm>
            <a:off x="4284663" y="4797425"/>
            <a:ext cx="800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4800">
                <a:latin typeface="ＭＳ ゴシック" panose="020B0609070205080204" pitchFamily="49" charset="-128"/>
                <a:ea typeface="ＭＳ ゴシック" panose="020B0609070205080204" pitchFamily="49" charset="-128"/>
              </a:rPr>
              <a:t>○</a:t>
            </a:r>
          </a:p>
        </p:txBody>
      </p:sp>
      <p:sp>
        <p:nvSpPr>
          <p:cNvPr id="13" name="テキスト ボックス 1"/>
          <p:cNvSpPr txBox="1">
            <a:spLocks noChangeArrowheads="1"/>
          </p:cNvSpPr>
          <p:nvPr/>
        </p:nvSpPr>
        <p:spPr bwMode="auto">
          <a:xfrm>
            <a:off x="8632655" y="6124059"/>
            <a:ext cx="4443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D5</a:t>
            </a:r>
          </a:p>
          <a:p>
            <a:pPr eaLnBrk="1" hangingPunct="1"/>
            <a:endParaRPr lang="en-US" altLang="ja-JP" dirty="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図形グループ 37"/>
          <p:cNvGrpSpPr>
            <a:grpSpLocks/>
          </p:cNvGrpSpPr>
          <p:nvPr/>
        </p:nvGrpSpPr>
        <p:grpSpPr bwMode="auto">
          <a:xfrm>
            <a:off x="381000" y="1981200"/>
            <a:ext cx="8458200" cy="3249613"/>
            <a:chOff x="381000" y="1981200"/>
            <a:chExt cx="8458200" cy="3249613"/>
          </a:xfrm>
        </p:grpSpPr>
        <p:pic>
          <p:nvPicPr>
            <p:cNvPr id="157735" name="Picture 42"/>
            <p:cNvPicPr>
              <a:picLocks noChangeAspect="1" noChangeArrowheads="1"/>
            </p:cNvPicPr>
            <p:nvPr/>
          </p:nvPicPr>
          <p:blipFill>
            <a:blip r:embed="rId3">
              <a:extLst>
                <a:ext uri="{28A0092B-C50C-407E-A947-70E740481C1C}">
                  <a14:useLocalDpi xmlns:a14="http://schemas.microsoft.com/office/drawing/2010/main" val="0"/>
                </a:ext>
              </a:extLst>
            </a:blip>
            <a:srcRect l="20721"/>
            <a:stretch>
              <a:fillRect/>
            </a:stretch>
          </p:blipFill>
          <p:spPr bwMode="auto">
            <a:xfrm>
              <a:off x="381000" y="1981200"/>
              <a:ext cx="67056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36" name="図 2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317" t="34326" r="11382" b="18652"/>
            <a:stretch>
              <a:fillRect/>
            </a:stretch>
          </p:blipFill>
          <p:spPr bwMode="auto">
            <a:xfrm>
              <a:off x="5791200" y="3200112"/>
              <a:ext cx="3048000" cy="18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3" name="Rectangle 2"/>
          <p:cNvSpPr>
            <a:spLocks noGrp="1" noChangeArrowheads="1"/>
          </p:cNvSpPr>
          <p:nvPr>
            <p:ph type="title" idx="4294967295"/>
          </p:nvPr>
        </p:nvSpPr>
        <p:spPr>
          <a:xfrm>
            <a:off x="395288" y="125413"/>
            <a:ext cx="7239000" cy="1143000"/>
          </a:xfrm>
        </p:spPr>
        <p:txBody>
          <a:bodyPr>
            <a:normAutofit fontScale="90000"/>
          </a:bodyPr>
          <a:lstStyle/>
          <a:p>
            <a:pPr eaLnBrk="1" hangingPunct="1">
              <a:defRPr/>
            </a:pPr>
            <a:r>
              <a:rPr lang="ja-JP" altLang="en-US" sz="3200" dirty="0" smtClean="0"/>
              <a:t>嚥下機能障害が重度の場合の</a:t>
            </a:r>
            <a:r>
              <a:rPr lang="en-US" altLang="ja-JP" sz="2400" dirty="0" smtClean="0"/>
              <a:t/>
            </a:r>
            <a:br>
              <a:rPr lang="en-US" altLang="ja-JP" sz="2400" dirty="0" smtClean="0"/>
            </a:br>
            <a:r>
              <a:rPr lang="ja-JP" altLang="en-US" sz="4000" dirty="0" smtClean="0"/>
              <a:t>頸部と体幹の角度</a:t>
            </a:r>
          </a:p>
        </p:txBody>
      </p:sp>
      <p:grpSp>
        <p:nvGrpSpPr>
          <p:cNvPr id="157700" name="図形グループ 31"/>
          <p:cNvGrpSpPr>
            <a:grpSpLocks/>
          </p:cNvGrpSpPr>
          <p:nvPr/>
        </p:nvGrpSpPr>
        <p:grpSpPr bwMode="auto">
          <a:xfrm>
            <a:off x="1219200" y="2133600"/>
            <a:ext cx="1039813" cy="2832100"/>
            <a:chOff x="2548852" y="3386807"/>
            <a:chExt cx="1039476" cy="2831785"/>
          </a:xfrm>
        </p:grpSpPr>
        <p:sp>
          <p:nvSpPr>
            <p:cNvPr id="157732" name="Line 43"/>
            <p:cNvSpPr>
              <a:spLocks noChangeShapeType="1"/>
            </p:cNvSpPr>
            <p:nvPr/>
          </p:nvSpPr>
          <p:spPr bwMode="auto">
            <a:xfrm flipH="1">
              <a:off x="3346258" y="3386807"/>
              <a:ext cx="242070" cy="8942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7733" name="Line 44"/>
            <p:cNvSpPr>
              <a:spLocks noChangeShapeType="1"/>
            </p:cNvSpPr>
            <p:nvPr/>
          </p:nvSpPr>
          <p:spPr bwMode="auto">
            <a:xfrm flipH="1">
              <a:off x="2548852" y="4281055"/>
              <a:ext cx="783167" cy="19375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7734" name="Oval 48"/>
            <p:cNvSpPr>
              <a:spLocks noChangeArrowheads="1"/>
            </p:cNvSpPr>
            <p:nvPr/>
          </p:nvSpPr>
          <p:spPr bwMode="auto">
            <a:xfrm>
              <a:off x="3317779" y="4221438"/>
              <a:ext cx="85436" cy="89425"/>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grpSp>
      <p:sp>
        <p:nvSpPr>
          <p:cNvPr id="157701" name="Line 45"/>
          <p:cNvSpPr>
            <a:spLocks noChangeShapeType="1"/>
          </p:cNvSpPr>
          <p:nvPr/>
        </p:nvSpPr>
        <p:spPr bwMode="auto">
          <a:xfrm flipV="1">
            <a:off x="3359150" y="2319338"/>
            <a:ext cx="598488" cy="8048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7702" name="Line 46"/>
          <p:cNvSpPr>
            <a:spLocks noChangeShapeType="1"/>
          </p:cNvSpPr>
          <p:nvPr/>
        </p:nvSpPr>
        <p:spPr bwMode="auto">
          <a:xfrm flipH="1">
            <a:off x="2667000" y="3124200"/>
            <a:ext cx="69215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7703" name="Oval 49"/>
          <p:cNvSpPr>
            <a:spLocks noChangeArrowheads="1"/>
          </p:cNvSpPr>
          <p:nvPr/>
        </p:nvSpPr>
        <p:spPr bwMode="auto">
          <a:xfrm>
            <a:off x="3330575" y="3065463"/>
            <a:ext cx="85725" cy="88900"/>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grpSp>
        <p:nvGrpSpPr>
          <p:cNvPr id="157704" name="図形グループ 40"/>
          <p:cNvGrpSpPr>
            <a:grpSpLocks/>
          </p:cNvGrpSpPr>
          <p:nvPr/>
        </p:nvGrpSpPr>
        <p:grpSpPr bwMode="auto">
          <a:xfrm>
            <a:off x="3886200" y="2438400"/>
            <a:ext cx="1600200" cy="2514600"/>
            <a:chOff x="3886200" y="3352800"/>
            <a:chExt cx="1600200" cy="2514600"/>
          </a:xfrm>
        </p:grpSpPr>
        <p:sp>
          <p:nvSpPr>
            <p:cNvPr id="157729" name="Oval 50"/>
            <p:cNvSpPr>
              <a:spLocks noChangeArrowheads="1"/>
            </p:cNvSpPr>
            <p:nvPr/>
          </p:nvSpPr>
          <p:spPr bwMode="auto">
            <a:xfrm>
              <a:off x="4575078" y="3952324"/>
              <a:ext cx="85436" cy="89425"/>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7730" name="Line 51"/>
            <p:cNvSpPr>
              <a:spLocks noChangeShapeType="1"/>
            </p:cNvSpPr>
            <p:nvPr/>
          </p:nvSpPr>
          <p:spPr bwMode="auto">
            <a:xfrm flipV="1">
              <a:off x="4632036" y="3352800"/>
              <a:ext cx="854364" cy="6144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7731" name="Line 52"/>
            <p:cNvSpPr>
              <a:spLocks noChangeShapeType="1"/>
            </p:cNvSpPr>
            <p:nvPr/>
          </p:nvSpPr>
          <p:spPr bwMode="auto">
            <a:xfrm flipH="1">
              <a:off x="3886200" y="4041749"/>
              <a:ext cx="715818" cy="182565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57705" name="図形グループ 33"/>
          <p:cNvGrpSpPr>
            <a:grpSpLocks/>
          </p:cNvGrpSpPr>
          <p:nvPr/>
        </p:nvGrpSpPr>
        <p:grpSpPr bwMode="auto">
          <a:xfrm>
            <a:off x="4902200" y="2514600"/>
            <a:ext cx="1879600" cy="2503488"/>
            <a:chOff x="4902200" y="3429000"/>
            <a:chExt cx="1879600" cy="2503894"/>
          </a:xfrm>
        </p:grpSpPr>
        <p:sp>
          <p:nvSpPr>
            <p:cNvPr id="157726" name="Oval 47"/>
            <p:cNvSpPr>
              <a:spLocks noChangeArrowheads="1"/>
            </p:cNvSpPr>
            <p:nvPr/>
          </p:nvSpPr>
          <p:spPr bwMode="auto">
            <a:xfrm>
              <a:off x="6269182" y="4323248"/>
              <a:ext cx="85436" cy="89425"/>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7727" name="Line 53"/>
            <p:cNvSpPr>
              <a:spLocks noChangeShapeType="1"/>
            </p:cNvSpPr>
            <p:nvPr/>
          </p:nvSpPr>
          <p:spPr bwMode="auto">
            <a:xfrm flipV="1">
              <a:off x="6326139" y="3429000"/>
              <a:ext cx="455661" cy="9091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7728" name="Line 54"/>
            <p:cNvSpPr>
              <a:spLocks noChangeShapeType="1"/>
            </p:cNvSpPr>
            <p:nvPr/>
          </p:nvSpPr>
          <p:spPr bwMode="auto">
            <a:xfrm flipH="1">
              <a:off x="4902200" y="4412673"/>
              <a:ext cx="1366982" cy="152022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57706" name="Group 55"/>
          <p:cNvGrpSpPr>
            <a:grpSpLocks/>
          </p:cNvGrpSpPr>
          <p:nvPr/>
        </p:nvGrpSpPr>
        <p:grpSpPr bwMode="auto">
          <a:xfrm>
            <a:off x="3373438" y="1752600"/>
            <a:ext cx="341312" cy="357188"/>
            <a:chOff x="576" y="1584"/>
            <a:chExt cx="96" cy="96"/>
          </a:xfrm>
        </p:grpSpPr>
        <p:sp>
          <p:nvSpPr>
            <p:cNvPr id="157724" name="Line 56"/>
            <p:cNvSpPr>
              <a:spLocks noChangeShapeType="1"/>
            </p:cNvSpPr>
            <p:nvPr/>
          </p:nvSpPr>
          <p:spPr bwMode="auto">
            <a:xfrm>
              <a:off x="576" y="1584"/>
              <a:ext cx="96"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7725" name="Line 57"/>
            <p:cNvSpPr>
              <a:spLocks noChangeShapeType="1"/>
            </p:cNvSpPr>
            <p:nvPr/>
          </p:nvSpPr>
          <p:spPr bwMode="auto">
            <a:xfrm flipH="1">
              <a:off x="576" y="1584"/>
              <a:ext cx="96"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57707" name="Group 58"/>
          <p:cNvGrpSpPr>
            <a:grpSpLocks/>
          </p:cNvGrpSpPr>
          <p:nvPr/>
        </p:nvGrpSpPr>
        <p:grpSpPr bwMode="auto">
          <a:xfrm>
            <a:off x="4826000" y="1752600"/>
            <a:ext cx="341313" cy="357188"/>
            <a:chOff x="576" y="1584"/>
            <a:chExt cx="96" cy="96"/>
          </a:xfrm>
        </p:grpSpPr>
        <p:sp>
          <p:nvSpPr>
            <p:cNvPr id="157722" name="Line 59"/>
            <p:cNvSpPr>
              <a:spLocks noChangeShapeType="1"/>
            </p:cNvSpPr>
            <p:nvPr/>
          </p:nvSpPr>
          <p:spPr bwMode="auto">
            <a:xfrm>
              <a:off x="576" y="1584"/>
              <a:ext cx="96"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7723" name="Line 60"/>
            <p:cNvSpPr>
              <a:spLocks noChangeShapeType="1"/>
            </p:cNvSpPr>
            <p:nvPr/>
          </p:nvSpPr>
          <p:spPr bwMode="auto">
            <a:xfrm flipH="1">
              <a:off x="576" y="1584"/>
              <a:ext cx="96"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57708" name="Oval 61"/>
          <p:cNvSpPr>
            <a:spLocks noChangeArrowheads="1"/>
          </p:cNvSpPr>
          <p:nvPr/>
        </p:nvSpPr>
        <p:spPr bwMode="auto">
          <a:xfrm>
            <a:off x="6592888" y="2057400"/>
            <a:ext cx="341312" cy="357188"/>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7709" name="AutoShape 62"/>
          <p:cNvSpPr>
            <a:spLocks noChangeArrowheads="1"/>
          </p:cNvSpPr>
          <p:nvPr/>
        </p:nvSpPr>
        <p:spPr bwMode="auto">
          <a:xfrm>
            <a:off x="1403350" y="1628775"/>
            <a:ext cx="427038" cy="357188"/>
          </a:xfrm>
          <a:prstGeom prst="triangle">
            <a:avLst>
              <a:gd name="adj" fmla="val 50000"/>
            </a:avLst>
          </a:prstGeom>
          <a:solidFill>
            <a:schemeClr val="bg1"/>
          </a:solidFill>
          <a:ln w="38100">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grpSp>
        <p:nvGrpSpPr>
          <p:cNvPr id="157710" name="図形グループ 41"/>
          <p:cNvGrpSpPr>
            <a:grpSpLocks/>
          </p:cNvGrpSpPr>
          <p:nvPr/>
        </p:nvGrpSpPr>
        <p:grpSpPr bwMode="auto">
          <a:xfrm>
            <a:off x="6265863" y="3276600"/>
            <a:ext cx="2393950" cy="1757363"/>
            <a:chOff x="6284010" y="4174813"/>
            <a:chExt cx="2394412" cy="1757259"/>
          </a:xfrm>
        </p:grpSpPr>
        <p:sp>
          <p:nvSpPr>
            <p:cNvPr id="157719" name="Oval 47"/>
            <p:cNvSpPr>
              <a:spLocks noChangeArrowheads="1"/>
            </p:cNvSpPr>
            <p:nvPr/>
          </p:nvSpPr>
          <p:spPr bwMode="auto">
            <a:xfrm rot="648535">
              <a:off x="7930231" y="4884018"/>
              <a:ext cx="85436" cy="89425"/>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7720" name="Line 53"/>
            <p:cNvSpPr>
              <a:spLocks noChangeShapeType="1"/>
            </p:cNvSpPr>
            <p:nvPr/>
          </p:nvSpPr>
          <p:spPr bwMode="auto">
            <a:xfrm rot="648535" flipV="1">
              <a:off x="8058553" y="4174813"/>
              <a:ext cx="619869" cy="816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57721" name="Line 54"/>
            <p:cNvSpPr>
              <a:spLocks noChangeShapeType="1"/>
            </p:cNvSpPr>
            <p:nvPr/>
          </p:nvSpPr>
          <p:spPr bwMode="auto">
            <a:xfrm rot="648535" flipH="1">
              <a:off x="6284010" y="4779967"/>
              <a:ext cx="1564540" cy="11521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cxnSp>
        <p:nvCxnSpPr>
          <p:cNvPr id="157711" name="直線コネクタ 44"/>
          <p:cNvCxnSpPr>
            <a:cxnSpLocks noChangeShapeType="1"/>
          </p:cNvCxnSpPr>
          <p:nvPr/>
        </p:nvCxnSpPr>
        <p:spPr bwMode="auto">
          <a:xfrm>
            <a:off x="304800" y="4953000"/>
            <a:ext cx="8382000" cy="1588"/>
          </a:xfrm>
          <a:prstGeom prst="line">
            <a:avLst/>
          </a:prstGeom>
          <a:noFill/>
          <a:ln w="508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7712" name="テキスト ボックス 46"/>
          <p:cNvSpPr txBox="1">
            <a:spLocks noChangeArrowheads="1"/>
          </p:cNvSpPr>
          <p:nvPr/>
        </p:nvSpPr>
        <p:spPr bwMode="auto">
          <a:xfrm>
            <a:off x="404813" y="5000625"/>
            <a:ext cx="91440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ct val="0"/>
              </a:spcBef>
              <a:buFontTx/>
              <a:buNone/>
            </a:pPr>
            <a:r>
              <a:rPr lang="en-US" altLang="ja-JP" sz="2400">
                <a:latin typeface="ＭＳ Ｐゴシック" panose="020B0600070205080204" pitchFamily="50" charset="-128"/>
              </a:rPr>
              <a:t> ×</a:t>
            </a:r>
            <a:r>
              <a:rPr lang="ja-JP" altLang="en-US" sz="2400">
                <a:latin typeface="ＭＳ Ｐゴシック" panose="020B0600070205080204" pitchFamily="50" charset="-128"/>
              </a:rPr>
              <a:t>：首の角度が体幹に対して後屈位になる姿勢は誤嚥しやすい。</a:t>
            </a:r>
            <a:endParaRPr lang="ja-JP" altLang="ja-JP" sz="2400">
              <a:latin typeface="ＭＳ Ｐゴシック" panose="020B0600070205080204" pitchFamily="50" charset="-128"/>
            </a:endParaRPr>
          </a:p>
          <a:p>
            <a:pPr algn="just" eaLnBrk="1" hangingPunct="1">
              <a:spcBef>
                <a:spcPts val="1200"/>
              </a:spcBef>
              <a:buFontTx/>
              <a:buNone/>
            </a:pPr>
            <a:r>
              <a:rPr lang="en-US" altLang="ja-JP" sz="2400">
                <a:latin typeface="ＭＳ Ｐゴシック" panose="020B0600070205080204" pitchFamily="50" charset="-128"/>
              </a:rPr>
              <a:t> </a:t>
            </a:r>
            <a:r>
              <a:rPr lang="ja-JP" altLang="ja-JP" sz="2400">
                <a:latin typeface="ＭＳ Ｐゴシック" panose="020B0600070205080204" pitchFamily="50" charset="-128"/>
              </a:rPr>
              <a:t>○</a:t>
            </a:r>
            <a:r>
              <a:rPr lang="ja-JP" altLang="en-US" sz="2400">
                <a:latin typeface="ＭＳ Ｐゴシック" panose="020B0600070205080204" pitchFamily="50" charset="-128"/>
              </a:rPr>
              <a:t>：首の角度を中間位</a:t>
            </a:r>
            <a:r>
              <a:rPr lang="ja-JP" altLang="ja-JP" sz="2400">
                <a:latin typeface="ＭＳ Ｐゴシック" panose="020B0600070205080204" pitchFamily="50" charset="-128"/>
              </a:rPr>
              <a:t>〜</a:t>
            </a:r>
            <a:r>
              <a:rPr lang="ja-JP" altLang="en-US" sz="2400">
                <a:latin typeface="ＭＳ Ｐゴシック" panose="020B0600070205080204" pitchFamily="50" charset="-128"/>
              </a:rPr>
              <a:t>軽度前屈位に保持し、</a:t>
            </a:r>
            <a:endParaRPr lang="en-US" altLang="ja-JP" sz="2400">
              <a:latin typeface="ＭＳ Ｐゴシック" panose="020B0600070205080204" pitchFamily="50" charset="-128"/>
            </a:endParaRPr>
          </a:p>
          <a:p>
            <a:pPr algn="just" eaLnBrk="1" hangingPunct="1">
              <a:spcBef>
                <a:spcPct val="0"/>
              </a:spcBef>
              <a:buFontTx/>
              <a:buNone/>
            </a:pPr>
            <a:r>
              <a:rPr lang="ja-JP" altLang="en-US" sz="2400">
                <a:latin typeface="ＭＳ Ｐゴシック" panose="020B0600070205080204" pitchFamily="50" charset="-128"/>
              </a:rPr>
              <a:t>　　　上体を後ろに倒したリクライニング姿勢は誤嚥しにくい。　　</a:t>
            </a:r>
          </a:p>
        </p:txBody>
      </p:sp>
      <p:sp>
        <p:nvSpPr>
          <p:cNvPr id="157713" name="Oval 61"/>
          <p:cNvSpPr>
            <a:spLocks noChangeArrowheads="1"/>
          </p:cNvSpPr>
          <p:nvPr/>
        </p:nvSpPr>
        <p:spPr bwMode="auto">
          <a:xfrm>
            <a:off x="8172450" y="2566988"/>
            <a:ext cx="341313" cy="35718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7714" name="テキスト ボックス 36"/>
          <p:cNvSpPr txBox="1">
            <a:spLocks noChangeArrowheads="1"/>
          </p:cNvSpPr>
          <p:nvPr/>
        </p:nvSpPr>
        <p:spPr bwMode="auto">
          <a:xfrm>
            <a:off x="539750" y="6372225"/>
            <a:ext cx="481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ＭＳ Ｐゴシック" panose="020B0600070205080204" pitchFamily="50" charset="-128"/>
              </a:rPr>
              <a:t>＊例外もあり、単純な一般化は危険</a:t>
            </a:r>
          </a:p>
        </p:txBody>
      </p:sp>
      <p:sp>
        <p:nvSpPr>
          <p:cNvPr id="157715" name="テキスト ボックス 37"/>
          <p:cNvSpPr txBox="1">
            <a:spLocks noChangeArrowheads="1"/>
          </p:cNvSpPr>
          <p:nvPr/>
        </p:nvSpPr>
        <p:spPr bwMode="auto">
          <a:xfrm>
            <a:off x="7019925" y="765175"/>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a:latin typeface="ＭＳ Ｐゴシック" panose="020B0600070205080204" pitchFamily="50" charset="-128"/>
              </a:rPr>
              <a:t>新版医療的ケア</a:t>
            </a:r>
            <a:endParaRPr lang="en-US" altLang="ja-JP" sz="2000">
              <a:latin typeface="ＭＳ Ｐゴシック" panose="020B0600070205080204" pitchFamily="50" charset="-128"/>
            </a:endParaRPr>
          </a:p>
          <a:p>
            <a:pPr eaLnBrk="1" hangingPunct="1">
              <a:spcBef>
                <a:spcPct val="0"/>
              </a:spcBef>
              <a:buFontTx/>
              <a:buNone/>
            </a:pPr>
            <a:r>
              <a:rPr lang="ja-JP" altLang="en-US" sz="2000">
                <a:latin typeface="ＭＳ Ｐゴシック" panose="020B0600070205080204" pitchFamily="50" charset="-128"/>
              </a:rPr>
              <a:t>研修テキストより</a:t>
            </a:r>
          </a:p>
        </p:txBody>
      </p:sp>
      <p:sp>
        <p:nvSpPr>
          <p:cNvPr id="157716" name="Oval 61"/>
          <p:cNvSpPr>
            <a:spLocks noChangeArrowheads="1"/>
          </p:cNvSpPr>
          <p:nvPr/>
        </p:nvSpPr>
        <p:spPr bwMode="auto">
          <a:xfrm>
            <a:off x="2286000" y="1631950"/>
            <a:ext cx="341313" cy="357188"/>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7717" name="テキスト ボックス 38"/>
          <p:cNvSpPr txBox="1">
            <a:spLocks noChangeArrowheads="1"/>
          </p:cNvSpPr>
          <p:nvPr/>
        </p:nvSpPr>
        <p:spPr bwMode="auto">
          <a:xfrm>
            <a:off x="1773238" y="1612900"/>
            <a:ext cx="54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b="1">
                <a:latin typeface="Times" panose="02020603050405020304" pitchFamily="18" charset="0"/>
                <a:ea typeface="Osaka"/>
                <a:cs typeface="Osaka"/>
              </a:rPr>
              <a:t>～</a:t>
            </a:r>
          </a:p>
        </p:txBody>
      </p:sp>
      <p:sp>
        <p:nvSpPr>
          <p:cNvPr id="41" name="テキスト ボックス 1"/>
          <p:cNvSpPr txBox="1">
            <a:spLocks noChangeArrowheads="1"/>
          </p:cNvSpPr>
          <p:nvPr/>
        </p:nvSpPr>
        <p:spPr bwMode="auto">
          <a:xfrm>
            <a:off x="8464624" y="5798169"/>
            <a:ext cx="444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D6</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338138" y="0"/>
            <a:ext cx="26844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b="1">
                <a:latin typeface="Times" panose="02020603050405020304" pitchFamily="18" charset="0"/>
                <a:ea typeface="Osaka"/>
                <a:cs typeface="Osaka"/>
              </a:rPr>
              <a:t>＜摂食と姿勢＞</a:t>
            </a:r>
            <a:endParaRPr lang="ja-JP" altLang="en-US" sz="2400">
              <a:latin typeface="Times" panose="02020603050405020304" pitchFamily="18" charset="0"/>
              <a:ea typeface="Osaka"/>
              <a:cs typeface="Osaka"/>
            </a:endParaRPr>
          </a:p>
        </p:txBody>
      </p:sp>
      <p:sp>
        <p:nvSpPr>
          <p:cNvPr id="158723" name="Text Box 3"/>
          <p:cNvSpPr txBox="1">
            <a:spLocks noChangeArrowheads="1"/>
          </p:cNvSpPr>
          <p:nvPr/>
        </p:nvSpPr>
        <p:spPr bwMode="auto">
          <a:xfrm>
            <a:off x="176213" y="457200"/>
            <a:ext cx="907573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・頚部の角度（体幹と頭部のアラインメント）</a:t>
            </a:r>
          </a:p>
          <a:p>
            <a:pPr eaLnBrk="1" hangingPunct="1">
              <a:lnSpc>
                <a:spcPct val="120000"/>
              </a:lnSpc>
              <a:spcBef>
                <a:spcPct val="0"/>
              </a:spcBef>
              <a:buFontTx/>
              <a:buNone/>
            </a:pPr>
            <a:r>
              <a:rPr lang="ja-JP" altLang="en-US" sz="2400">
                <a:latin typeface="Times" panose="02020603050405020304" pitchFamily="18" charset="0"/>
                <a:ea typeface="Osaka"/>
                <a:cs typeface="Osaka"/>
              </a:rPr>
              <a:t>　　</a:t>
            </a:r>
            <a:r>
              <a:rPr lang="ja-JP" altLang="en-US" sz="2400" u="sng">
                <a:latin typeface="Times" panose="02020603050405020304" pitchFamily="18" charset="0"/>
                <a:ea typeface="Osaka"/>
                <a:cs typeface="Osaka"/>
              </a:rPr>
              <a:t>後屈位、そり返り  →   嚥下の悪化、誤嚥の発生･増加</a:t>
            </a:r>
          </a:p>
          <a:p>
            <a:pPr eaLnBrk="1" hangingPunct="1">
              <a:lnSpc>
                <a:spcPct val="120000"/>
              </a:lnSpc>
              <a:spcBef>
                <a:spcPct val="0"/>
              </a:spcBef>
              <a:buFontTx/>
              <a:buNone/>
            </a:pPr>
            <a:r>
              <a:rPr lang="ja-JP" altLang="en-US" sz="2400">
                <a:latin typeface="Times" panose="02020603050405020304" pitchFamily="18" charset="0"/>
                <a:ea typeface="Osaka"/>
                <a:cs typeface="Osaka"/>
              </a:rPr>
              <a:t>　　　中間位</a:t>
            </a:r>
            <a:r>
              <a:rPr lang="en-US" altLang="ja-JP" sz="2400">
                <a:latin typeface="Times" panose="02020603050405020304" pitchFamily="18" charset="0"/>
                <a:ea typeface="Osaka"/>
                <a:cs typeface="Osaka"/>
              </a:rPr>
              <a:t>〜</a:t>
            </a:r>
            <a:r>
              <a:rPr lang="ja-JP" altLang="en-US" sz="2400">
                <a:latin typeface="Times" panose="02020603050405020304" pitchFamily="18" charset="0"/>
                <a:ea typeface="Osaka"/>
                <a:cs typeface="Osaka"/>
              </a:rPr>
              <a:t>軽度前屈位の保持を原則とする</a:t>
            </a:r>
          </a:p>
          <a:p>
            <a:pPr eaLnBrk="1" hangingPunct="1">
              <a:spcBef>
                <a:spcPct val="0"/>
              </a:spcBef>
              <a:buFontTx/>
              <a:buNone/>
            </a:pPr>
            <a:r>
              <a:rPr lang="ja-JP" altLang="en-US" sz="2400">
                <a:latin typeface="Times" panose="02020603050405020304" pitchFamily="18" charset="0"/>
                <a:ea typeface="Osaka"/>
                <a:cs typeface="Osaka"/>
              </a:rPr>
              <a:t>　　　但し嚥下時に代償的に後屈位となる例、軽い後屈位の方が</a:t>
            </a:r>
          </a:p>
          <a:p>
            <a:pPr eaLnBrk="1" hangingPunct="1">
              <a:spcBef>
                <a:spcPct val="0"/>
              </a:spcBef>
              <a:buFontTx/>
              <a:buNone/>
            </a:pPr>
            <a:r>
              <a:rPr lang="ja-JP" altLang="en-US" sz="2400">
                <a:latin typeface="Times" panose="02020603050405020304" pitchFamily="18" charset="0"/>
                <a:ea typeface="Osaka"/>
                <a:cs typeface="Osaka"/>
              </a:rPr>
              <a:t>　　　　　　　　　　気道が開く例では、後屈を適度に許容する</a:t>
            </a:r>
            <a:endParaRPr lang="ja-JP" altLang="en-US" sz="2000">
              <a:latin typeface="Times" panose="02020603050405020304" pitchFamily="18" charset="0"/>
              <a:ea typeface="Osaka"/>
              <a:cs typeface="Osaka"/>
            </a:endParaRPr>
          </a:p>
          <a:p>
            <a:pPr eaLnBrk="1" hangingPunct="1">
              <a:lnSpc>
                <a:spcPct val="120000"/>
              </a:lnSpc>
              <a:spcBef>
                <a:spcPct val="0"/>
              </a:spcBef>
              <a:buFontTx/>
              <a:buNone/>
            </a:pPr>
            <a:r>
              <a:rPr lang="ja-JP" altLang="en-US" sz="2400">
                <a:latin typeface="Times" panose="02020603050405020304" pitchFamily="18" charset="0"/>
                <a:ea typeface="Osaka"/>
                <a:cs typeface="Osaka"/>
              </a:rPr>
              <a:t>　　　ねじれ、歪みを避ける</a:t>
            </a:r>
          </a:p>
        </p:txBody>
      </p:sp>
      <p:sp>
        <p:nvSpPr>
          <p:cNvPr id="158724" name="Text Box 4"/>
          <p:cNvSpPr txBox="1">
            <a:spLocks noChangeArrowheads="1"/>
          </p:cNvSpPr>
          <p:nvPr/>
        </p:nvSpPr>
        <p:spPr bwMode="auto">
          <a:xfrm>
            <a:off x="104775" y="2971800"/>
            <a:ext cx="90757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・上体の床からの角度ー臨床的観察やＶＦ（嚥下造影検査）から、</a:t>
            </a:r>
          </a:p>
          <a:p>
            <a:pPr eaLnBrk="1" hangingPunct="1">
              <a:spcBef>
                <a:spcPct val="0"/>
              </a:spcBef>
              <a:buFontTx/>
              <a:buNone/>
            </a:pPr>
            <a:r>
              <a:rPr lang="ja-JP" altLang="en-US" sz="2400">
                <a:latin typeface="Times" panose="02020603050405020304" pitchFamily="18" charset="0"/>
                <a:ea typeface="Osaka"/>
                <a:cs typeface="Osaka"/>
              </a:rPr>
              <a:t>　　　　　　　　　それぞれのケースでの適切な角度を判断する</a:t>
            </a:r>
          </a:p>
          <a:p>
            <a:pPr eaLnBrk="1" hangingPunct="1">
              <a:lnSpc>
                <a:spcPct val="20000"/>
              </a:lnSpc>
              <a:spcBef>
                <a:spcPct val="0"/>
              </a:spcBef>
              <a:buFontTx/>
              <a:buNone/>
            </a:pPr>
            <a:r>
              <a:rPr lang="ja-JP" altLang="en-US" sz="2400">
                <a:latin typeface="Times" panose="02020603050405020304" pitchFamily="18" charset="0"/>
                <a:ea typeface="Osaka"/>
                <a:cs typeface="Osaka"/>
              </a:rPr>
              <a:t>　　　　　　　　</a:t>
            </a:r>
          </a:p>
          <a:p>
            <a:pPr eaLnBrk="1" hangingPunct="1">
              <a:spcBef>
                <a:spcPct val="0"/>
              </a:spcBef>
              <a:buFontTx/>
              <a:buNone/>
            </a:pPr>
            <a:r>
              <a:rPr lang="ja-JP" altLang="en-US" sz="2400">
                <a:latin typeface="Times" panose="02020603050405020304" pitchFamily="18" charset="0"/>
                <a:ea typeface="Osaka"/>
                <a:cs typeface="Osaka"/>
              </a:rPr>
              <a:t>　　重度ケース：後傾が強い（水平位に近い）方が誤嚥が軽減す</a:t>
            </a:r>
          </a:p>
          <a:p>
            <a:pPr eaLnBrk="1" hangingPunct="1">
              <a:spcBef>
                <a:spcPct val="0"/>
              </a:spcBef>
              <a:buFontTx/>
              <a:buNone/>
            </a:pPr>
            <a:r>
              <a:rPr lang="ja-JP" altLang="en-US" sz="2400">
                <a:latin typeface="Times" panose="02020603050405020304" pitchFamily="18" charset="0"/>
                <a:ea typeface="Osaka"/>
                <a:cs typeface="Osaka"/>
              </a:rPr>
              <a:t>　　　　　　　　る例がかなりある（単純な一般化は危険）</a:t>
            </a:r>
          </a:p>
          <a:p>
            <a:pPr eaLnBrk="1" hangingPunct="1">
              <a:lnSpc>
                <a:spcPct val="20000"/>
              </a:lnSpc>
              <a:spcBef>
                <a:spcPct val="0"/>
              </a:spcBef>
              <a:buFontTx/>
              <a:buNone/>
            </a:pPr>
            <a:r>
              <a:rPr lang="ja-JP" altLang="en-US" sz="2400">
                <a:latin typeface="Times" panose="02020603050405020304" pitchFamily="18" charset="0"/>
                <a:ea typeface="Osaka"/>
                <a:cs typeface="Osaka"/>
              </a:rPr>
              <a:t>　　　　　　　　　　</a:t>
            </a:r>
          </a:p>
          <a:p>
            <a:pPr eaLnBrk="1" hangingPunct="1">
              <a:spcBef>
                <a:spcPct val="0"/>
              </a:spcBef>
              <a:buFontTx/>
              <a:buNone/>
            </a:pPr>
            <a:r>
              <a:rPr lang="ja-JP" altLang="en-US" sz="2400">
                <a:latin typeface="Times" panose="02020603050405020304" pitchFamily="18" charset="0"/>
                <a:ea typeface="Osaka"/>
                <a:cs typeface="Osaka"/>
              </a:rPr>
              <a:t>　　適度に起こした方が、明らかに摂食･嚥下が良い例もある</a:t>
            </a:r>
          </a:p>
        </p:txBody>
      </p:sp>
      <p:sp>
        <p:nvSpPr>
          <p:cNvPr id="158725" name="Text Box 5"/>
          <p:cNvSpPr txBox="1">
            <a:spLocks noChangeArrowheads="1"/>
          </p:cNvSpPr>
          <p:nvPr/>
        </p:nvSpPr>
        <p:spPr bwMode="auto">
          <a:xfrm>
            <a:off x="101600" y="5165725"/>
            <a:ext cx="5405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・安定性ー身体的安定性、心理的安定性</a:t>
            </a:r>
          </a:p>
        </p:txBody>
      </p:sp>
      <p:sp>
        <p:nvSpPr>
          <p:cNvPr id="158726" name="Text Box 6"/>
          <p:cNvSpPr txBox="1">
            <a:spLocks noChangeArrowheads="1"/>
          </p:cNvSpPr>
          <p:nvPr/>
        </p:nvSpPr>
        <p:spPr bwMode="auto">
          <a:xfrm>
            <a:off x="79375" y="5699125"/>
            <a:ext cx="318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・食物の視覚的把握　　</a:t>
            </a:r>
          </a:p>
        </p:txBody>
      </p:sp>
      <p:sp>
        <p:nvSpPr>
          <p:cNvPr id="158727" name="Text Box 7"/>
          <p:cNvSpPr txBox="1">
            <a:spLocks noChangeArrowheads="1"/>
          </p:cNvSpPr>
          <p:nvPr/>
        </p:nvSpPr>
        <p:spPr bwMode="auto">
          <a:xfrm>
            <a:off x="79375" y="6232525"/>
            <a:ext cx="7732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a:cs typeface="Osaka"/>
              </a:rPr>
              <a:t>・介護の合理性ー姿勢コントロールのしやすさ、負担の軽減</a:t>
            </a:r>
          </a:p>
        </p:txBody>
      </p:sp>
      <p:sp>
        <p:nvSpPr>
          <p:cNvPr id="9" name="テキスト ボックス 1"/>
          <p:cNvSpPr txBox="1">
            <a:spLocks noChangeArrowheads="1"/>
          </p:cNvSpPr>
          <p:nvPr/>
        </p:nvSpPr>
        <p:spPr bwMode="auto">
          <a:xfrm>
            <a:off x="8448128" y="6228020"/>
            <a:ext cx="444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D7</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a:grayscl/>
            <a:extLst>
              <a:ext uri="{28A0092B-C50C-407E-A947-70E740481C1C}">
                <a14:useLocalDpi xmlns:a14="http://schemas.microsoft.com/office/drawing/2010/main" val="0"/>
              </a:ext>
            </a:extLst>
          </a:blip>
          <a:srcRect l="24699" t="8772" r="14365" b="7498"/>
          <a:stretch>
            <a:fillRect/>
          </a:stretch>
        </p:blipFill>
        <p:spPr bwMode="auto">
          <a:xfrm>
            <a:off x="131763" y="344488"/>
            <a:ext cx="428783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l="27513" t="13771" r="11554" b="12497"/>
          <a:stretch>
            <a:fillRect/>
          </a:stretch>
        </p:blipFill>
        <p:spPr bwMode="auto">
          <a:xfrm>
            <a:off x="4648200" y="-36513"/>
            <a:ext cx="40386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27513" t="22519" r="11554" b="6248"/>
          <a:stretch>
            <a:fillRect/>
          </a:stretch>
        </p:blipFill>
        <p:spPr bwMode="auto">
          <a:xfrm>
            <a:off x="4572000" y="3316288"/>
            <a:ext cx="4038600"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9" name="Text Box 5"/>
          <p:cNvSpPr txBox="1">
            <a:spLocks noChangeArrowheads="1"/>
          </p:cNvSpPr>
          <p:nvPr/>
        </p:nvSpPr>
        <p:spPr bwMode="auto">
          <a:xfrm>
            <a:off x="1584325" y="4495800"/>
            <a:ext cx="153987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6600" b="1">
                <a:latin typeface="Times" panose="02020603050405020304" pitchFamily="18" charset="0"/>
                <a:ea typeface="Osaka"/>
                <a:cs typeface="Osaka"/>
              </a:rPr>
              <a:t>×</a:t>
            </a:r>
            <a:endParaRPr lang="en-US" altLang="ja-JP" sz="5400" b="1">
              <a:latin typeface="Times" panose="02020603050405020304" pitchFamily="18" charset="0"/>
              <a:ea typeface="Osaka"/>
              <a:cs typeface="Osaka"/>
            </a:endParaRPr>
          </a:p>
        </p:txBody>
      </p:sp>
      <p:sp>
        <p:nvSpPr>
          <p:cNvPr id="159750" name="Text Box 6"/>
          <p:cNvSpPr txBox="1">
            <a:spLocks noChangeArrowheads="1"/>
          </p:cNvSpPr>
          <p:nvPr/>
        </p:nvSpPr>
        <p:spPr bwMode="auto">
          <a:xfrm>
            <a:off x="4572000" y="868363"/>
            <a:ext cx="800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4800">
                <a:latin typeface="ＭＳ ゴシック" panose="020B0609070205080204" pitchFamily="49" charset="-128"/>
                <a:ea typeface="ＭＳ ゴシック" panose="020B0609070205080204" pitchFamily="49" charset="-128"/>
              </a:rPr>
              <a:t>○</a:t>
            </a:r>
            <a:endParaRPr lang="en-US" altLang="ja-JP" sz="2400">
              <a:latin typeface="ＭＳ ゴシック" panose="020B0609070205080204" pitchFamily="49" charset="-128"/>
              <a:ea typeface="ＭＳ ゴシック" panose="020B0609070205080204" pitchFamily="49" charset="-128"/>
            </a:endParaRPr>
          </a:p>
        </p:txBody>
      </p:sp>
      <p:sp>
        <p:nvSpPr>
          <p:cNvPr id="159751" name="Text Box 6"/>
          <p:cNvSpPr txBox="1">
            <a:spLocks noChangeArrowheads="1"/>
          </p:cNvSpPr>
          <p:nvPr/>
        </p:nvSpPr>
        <p:spPr bwMode="auto">
          <a:xfrm>
            <a:off x="4572000" y="3500438"/>
            <a:ext cx="800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4800">
                <a:latin typeface="ＭＳ ゴシック" panose="020B0609070205080204" pitchFamily="49" charset="-128"/>
                <a:ea typeface="ＭＳ ゴシック" panose="020B0609070205080204" pitchFamily="49" charset="-128"/>
              </a:rPr>
              <a:t>○</a:t>
            </a:r>
            <a:endParaRPr lang="en-US" altLang="ja-JP" sz="2400">
              <a:latin typeface="ＭＳ ゴシック" panose="020B0609070205080204" pitchFamily="49" charset="-128"/>
              <a:ea typeface="ＭＳ ゴシック" panose="020B0609070205080204" pitchFamily="49" charset="-128"/>
            </a:endParaRPr>
          </a:p>
        </p:txBody>
      </p:sp>
      <p:sp>
        <p:nvSpPr>
          <p:cNvPr id="159752" name="Oval 8"/>
          <p:cNvSpPr>
            <a:spLocks noChangeArrowheads="1"/>
          </p:cNvSpPr>
          <p:nvPr/>
        </p:nvSpPr>
        <p:spPr bwMode="auto">
          <a:xfrm rot="1979385">
            <a:off x="6999288" y="735013"/>
            <a:ext cx="609600" cy="265112"/>
          </a:xfrm>
          <a:prstGeom prst="ellipse">
            <a:avLst/>
          </a:pr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9753" name="Oval 9"/>
          <p:cNvSpPr>
            <a:spLocks noChangeArrowheads="1"/>
          </p:cNvSpPr>
          <p:nvPr/>
        </p:nvSpPr>
        <p:spPr bwMode="auto">
          <a:xfrm rot="1979385">
            <a:off x="6821488" y="4089400"/>
            <a:ext cx="457200" cy="228600"/>
          </a:xfrm>
          <a:prstGeom prst="ellipse">
            <a:avLst/>
          </a:pr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59754" name="Oval 10"/>
          <p:cNvSpPr>
            <a:spLocks noChangeArrowheads="1"/>
          </p:cNvSpPr>
          <p:nvPr/>
        </p:nvSpPr>
        <p:spPr bwMode="auto">
          <a:xfrm rot="4564516">
            <a:off x="3494088" y="1584325"/>
            <a:ext cx="533400" cy="228600"/>
          </a:xfrm>
          <a:prstGeom prst="ellipse">
            <a:avLst/>
          </a:pr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2" name="テキスト ボックス 1"/>
          <p:cNvSpPr txBox="1">
            <a:spLocks noChangeArrowheads="1"/>
          </p:cNvSpPr>
          <p:nvPr/>
        </p:nvSpPr>
        <p:spPr bwMode="auto">
          <a:xfrm>
            <a:off x="3181572" y="6165304"/>
            <a:ext cx="444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D8</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タイトル 3"/>
          <p:cNvSpPr>
            <a:spLocks noGrp="1"/>
          </p:cNvSpPr>
          <p:nvPr>
            <p:ph type="title" idx="4294967295"/>
          </p:nvPr>
        </p:nvSpPr>
        <p:spPr>
          <a:xfrm>
            <a:off x="2427288" y="206375"/>
            <a:ext cx="4289425" cy="708025"/>
          </a:xfrm>
        </p:spPr>
        <p:txBody>
          <a:bodyPr wrap="none">
            <a:spAutoFit/>
          </a:bodyPr>
          <a:lstStyle/>
          <a:p>
            <a:pPr eaLnBrk="1" hangingPunct="1"/>
            <a:r>
              <a:rPr lang="ja-JP" altLang="en-US" sz="4000" smtClean="0"/>
              <a:t>食形態や味の配慮</a:t>
            </a:r>
          </a:p>
        </p:txBody>
      </p:sp>
      <p:sp>
        <p:nvSpPr>
          <p:cNvPr id="6" name="Rectangle 3"/>
          <p:cNvSpPr txBox="1">
            <a:spLocks noChangeArrowheads="1"/>
          </p:cNvSpPr>
          <p:nvPr/>
        </p:nvSpPr>
        <p:spPr bwMode="auto">
          <a:xfrm>
            <a:off x="467544" y="1196752"/>
            <a:ext cx="8153400" cy="5318125"/>
          </a:xfrm>
          <a:prstGeom prst="rect">
            <a:avLst/>
          </a:prstGeom>
          <a:noFill/>
          <a:ln>
            <a:noFill/>
            <a:headEnd/>
            <a:tailEnd/>
          </a:ln>
          <a:effectLst/>
        </p:spPr>
        <p:style>
          <a:lnRef idx="3">
            <a:schemeClr val="lt1"/>
          </a:lnRef>
          <a:fillRef idx="1">
            <a:schemeClr val="accent3"/>
          </a:fillRef>
          <a:effectRef idx="1">
            <a:schemeClr val="accent3"/>
          </a:effectRef>
          <a:fontRef idx="minor">
            <a:schemeClr val="lt1"/>
          </a:fontRef>
        </p:style>
        <p:txBody>
          <a:bodyPr>
            <a:spAutoFit/>
          </a:bodyPr>
          <a:lstStyle/>
          <a:p>
            <a:pPr marL="342900" indent="-342900">
              <a:lnSpc>
                <a:spcPct val="90000"/>
              </a:lnSpc>
              <a:spcBef>
                <a:spcPct val="20000"/>
              </a:spcBef>
              <a:buFont typeface="Osaka" charset="-128"/>
              <a:buChar char="◆"/>
              <a:defRPr/>
            </a:pPr>
            <a:r>
              <a:rPr lang="ja-JP" altLang="en-US" sz="3200" dirty="0">
                <a:solidFill>
                  <a:schemeClr val="tx1"/>
                </a:solidFill>
              </a:rPr>
              <a:t>適度なトロミがついているものや</a:t>
            </a:r>
            <a:endParaRPr lang="en-US" altLang="ja-JP" sz="3200" dirty="0">
              <a:solidFill>
                <a:schemeClr val="tx1"/>
              </a:solidFill>
            </a:endParaRPr>
          </a:p>
          <a:p>
            <a:pPr marL="342900" indent="-342900">
              <a:lnSpc>
                <a:spcPct val="90000"/>
              </a:lnSpc>
              <a:spcBef>
                <a:spcPct val="20000"/>
              </a:spcBef>
              <a:buFont typeface="Osaka" charset="-128"/>
              <a:buNone/>
              <a:defRPr/>
            </a:pPr>
            <a:r>
              <a:rPr lang="ja-JP" altLang="en-US" sz="3200" dirty="0">
                <a:solidFill>
                  <a:schemeClr val="tx1"/>
                </a:solidFill>
              </a:rPr>
              <a:t>　まとまりの良い食物は誤嚥しにくい</a:t>
            </a:r>
            <a:endParaRPr lang="en-US" altLang="ja-JP" sz="3200" dirty="0">
              <a:solidFill>
                <a:schemeClr val="tx1"/>
              </a:solidFill>
            </a:endParaRPr>
          </a:p>
          <a:p>
            <a:pPr marL="742950" lvl="1" indent="-285750">
              <a:lnSpc>
                <a:spcPct val="90000"/>
              </a:lnSpc>
              <a:spcBef>
                <a:spcPct val="20000"/>
              </a:spcBef>
              <a:buFont typeface="Wingdings" charset="2"/>
              <a:buChar char="l"/>
              <a:defRPr/>
            </a:pPr>
            <a:r>
              <a:rPr lang="ja-JP" altLang="en-US" sz="2800" dirty="0">
                <a:solidFill>
                  <a:schemeClr val="tx1"/>
                </a:solidFill>
              </a:rPr>
              <a:t>調理法での工夫</a:t>
            </a:r>
            <a:endParaRPr lang="en-US" altLang="ja-JP" sz="2800" dirty="0">
              <a:solidFill>
                <a:schemeClr val="tx1"/>
              </a:solidFill>
            </a:endParaRPr>
          </a:p>
          <a:p>
            <a:pPr marL="742950" lvl="1" indent="-285750">
              <a:lnSpc>
                <a:spcPct val="90000"/>
              </a:lnSpc>
              <a:spcBef>
                <a:spcPct val="20000"/>
              </a:spcBef>
              <a:buFont typeface="Wingdings" charset="2"/>
              <a:buChar char="l"/>
              <a:defRPr/>
            </a:pPr>
            <a:r>
              <a:rPr lang="ja-JP" altLang="en-US" sz="2800" dirty="0">
                <a:solidFill>
                  <a:schemeClr val="tx1"/>
                </a:solidFill>
              </a:rPr>
              <a:t>増粘剤を上手に使用する</a:t>
            </a:r>
            <a:endParaRPr lang="en-US" altLang="ja-JP" sz="2800" dirty="0">
              <a:solidFill>
                <a:schemeClr val="tx1"/>
              </a:solidFill>
            </a:endParaRPr>
          </a:p>
          <a:p>
            <a:pPr marL="342900" indent="-342900">
              <a:lnSpc>
                <a:spcPct val="120000"/>
              </a:lnSpc>
              <a:defRPr/>
            </a:pPr>
            <a:r>
              <a:rPr lang="ja-JP" altLang="en-US" dirty="0">
                <a:solidFill>
                  <a:schemeClr val="tx1"/>
                </a:solidFill>
                <a:effectLst>
                  <a:outerShdw blurRad="38100" dist="38100" dir="2700000" algn="tl">
                    <a:srgbClr val="C0C0C0"/>
                  </a:outerShdw>
                </a:effectLst>
              </a:rPr>
              <a:t>　　</a:t>
            </a:r>
            <a:r>
              <a:rPr lang="ja-JP" altLang="en-US" dirty="0" smtClean="0">
                <a:solidFill>
                  <a:schemeClr val="tx1"/>
                </a:solidFill>
                <a:effectLst>
                  <a:outerShdw blurRad="38100" dist="38100" dir="2700000" algn="tl">
                    <a:srgbClr val="C0C0C0"/>
                  </a:outerShdw>
                </a:effectLst>
              </a:rPr>
              <a:t>  </a:t>
            </a:r>
            <a:r>
              <a:rPr lang="ja-JP" altLang="en-US" sz="2400" dirty="0" smtClean="0">
                <a:solidFill>
                  <a:schemeClr val="tx1"/>
                </a:solidFill>
              </a:rPr>
              <a:t>不適切</a:t>
            </a:r>
            <a:r>
              <a:rPr lang="ja-JP" altLang="en-US" sz="2400" dirty="0">
                <a:solidFill>
                  <a:schemeClr val="tx1"/>
                </a:solidFill>
              </a:rPr>
              <a:t>な増粘剤使用</a:t>
            </a:r>
            <a:r>
              <a:rPr lang="en-US" altLang="ja-JP" sz="2400" dirty="0">
                <a:solidFill>
                  <a:schemeClr val="tx1"/>
                </a:solidFill>
              </a:rPr>
              <a:t> → </a:t>
            </a:r>
            <a:r>
              <a:rPr lang="ja-JP" altLang="en-US" sz="2400" dirty="0">
                <a:solidFill>
                  <a:schemeClr val="tx1"/>
                </a:solidFill>
              </a:rPr>
              <a:t>咽頭への滞留増加</a:t>
            </a:r>
            <a:r>
              <a:rPr lang="en-US" altLang="ja-JP" sz="2400" dirty="0">
                <a:solidFill>
                  <a:schemeClr val="tx1"/>
                </a:solidFill>
              </a:rPr>
              <a:t> → </a:t>
            </a:r>
            <a:r>
              <a:rPr lang="ja-JP" altLang="en-US" sz="2400" dirty="0">
                <a:solidFill>
                  <a:schemeClr val="tx1"/>
                </a:solidFill>
              </a:rPr>
              <a:t>誤嚥</a:t>
            </a:r>
            <a:endParaRPr lang="en-US" altLang="ja-JP" sz="2400" dirty="0">
              <a:solidFill>
                <a:schemeClr val="tx1"/>
              </a:solidFill>
            </a:endParaRPr>
          </a:p>
          <a:p>
            <a:pPr marL="342900" indent="-342900">
              <a:lnSpc>
                <a:spcPct val="120000"/>
              </a:lnSpc>
              <a:defRPr/>
            </a:pPr>
            <a:r>
              <a:rPr lang="ja-JP" altLang="en-US" sz="2400" dirty="0">
                <a:solidFill>
                  <a:schemeClr val="tx1"/>
                </a:solidFill>
              </a:rPr>
              <a:t>　　付着度の高いトロミは咽頭への滞留増加</a:t>
            </a:r>
            <a:r>
              <a:rPr lang="en-US" altLang="ja-JP" sz="2400" dirty="0">
                <a:solidFill>
                  <a:schemeClr val="tx1"/>
                </a:solidFill>
              </a:rPr>
              <a:t> </a:t>
            </a:r>
            <a:r>
              <a:rPr lang="ja-JP" altLang="en-US" sz="2400" dirty="0">
                <a:solidFill>
                  <a:schemeClr val="tx1"/>
                </a:solidFill>
              </a:rPr>
              <a:t>　</a:t>
            </a:r>
            <a:r>
              <a:rPr lang="en-US" altLang="ja-JP" sz="2400" dirty="0">
                <a:solidFill>
                  <a:schemeClr val="tx1"/>
                </a:solidFill>
              </a:rPr>
              <a:t>→ </a:t>
            </a:r>
            <a:r>
              <a:rPr lang="ja-JP" altLang="en-US" sz="2400" dirty="0">
                <a:solidFill>
                  <a:schemeClr val="tx1"/>
                </a:solidFill>
              </a:rPr>
              <a:t>誤嚥</a:t>
            </a:r>
            <a:endParaRPr lang="en-US" altLang="ja-JP" sz="2400" dirty="0">
              <a:solidFill>
                <a:schemeClr val="tx1"/>
              </a:solidFill>
            </a:endParaRPr>
          </a:p>
          <a:p>
            <a:pPr marL="342900" indent="-342900">
              <a:lnSpc>
                <a:spcPct val="120000"/>
              </a:lnSpc>
              <a:defRPr/>
            </a:pPr>
            <a:endParaRPr lang="en-US" altLang="ja-JP" sz="3200" dirty="0">
              <a:solidFill>
                <a:schemeClr val="tx1"/>
              </a:solidFill>
            </a:endParaRPr>
          </a:p>
          <a:p>
            <a:pPr marL="342900" indent="-342900">
              <a:lnSpc>
                <a:spcPct val="90000"/>
              </a:lnSpc>
              <a:spcBef>
                <a:spcPct val="20000"/>
              </a:spcBef>
              <a:buFont typeface="Osaka" charset="-128"/>
              <a:buChar char="◆"/>
              <a:defRPr/>
            </a:pPr>
            <a:r>
              <a:rPr lang="ja-JP" altLang="en-US" sz="3200" dirty="0">
                <a:solidFill>
                  <a:schemeClr val="tx1"/>
                </a:solidFill>
              </a:rPr>
              <a:t>嫌いな味や食感の物は口の動きが悪い</a:t>
            </a:r>
            <a:endParaRPr lang="en-US" altLang="ja-JP" sz="3200" dirty="0">
              <a:solidFill>
                <a:schemeClr val="tx1"/>
              </a:solidFill>
            </a:endParaRPr>
          </a:p>
          <a:p>
            <a:pPr marL="742950" lvl="1" indent="-285750">
              <a:lnSpc>
                <a:spcPct val="90000"/>
              </a:lnSpc>
              <a:spcBef>
                <a:spcPct val="20000"/>
              </a:spcBef>
              <a:buFont typeface="Wingdings" charset="2"/>
              <a:buChar char="l"/>
              <a:defRPr/>
            </a:pPr>
            <a:r>
              <a:rPr lang="ja-JP" altLang="en-US" sz="2800" dirty="0">
                <a:solidFill>
                  <a:schemeClr val="tx1"/>
                </a:solidFill>
              </a:rPr>
              <a:t>舌や口腔での感覚認知が、口腔内運動や嚥下協調運動を引き出している</a:t>
            </a:r>
            <a:endParaRPr lang="en-US" altLang="ja-JP" sz="2800" dirty="0">
              <a:solidFill>
                <a:schemeClr val="tx1"/>
              </a:solidFill>
            </a:endParaRPr>
          </a:p>
          <a:p>
            <a:pPr marL="742950" lvl="1" indent="-285750">
              <a:lnSpc>
                <a:spcPct val="90000"/>
              </a:lnSpc>
              <a:spcBef>
                <a:spcPct val="20000"/>
              </a:spcBef>
              <a:buFont typeface="Wingdings" charset="2"/>
              <a:buNone/>
              <a:defRPr/>
            </a:pPr>
            <a:r>
              <a:rPr lang="en-US" altLang="ja-JP" dirty="0">
                <a:solidFill>
                  <a:schemeClr val="tx1"/>
                </a:solidFill>
              </a:rPr>
              <a:t> </a:t>
            </a:r>
            <a:r>
              <a:rPr lang="ja-JP" altLang="en-US" sz="2400" dirty="0">
                <a:solidFill>
                  <a:schemeClr val="tx1"/>
                </a:solidFill>
              </a:rPr>
              <a:t>嫌いな食物</a:t>
            </a:r>
            <a:r>
              <a:rPr lang="en-US" altLang="ja-JP" sz="2400" dirty="0">
                <a:solidFill>
                  <a:schemeClr val="tx1"/>
                </a:solidFill>
              </a:rPr>
              <a:t> → </a:t>
            </a:r>
            <a:r>
              <a:rPr lang="ja-JP" altLang="en-US" sz="2400" dirty="0">
                <a:solidFill>
                  <a:schemeClr val="tx1"/>
                </a:solidFill>
              </a:rPr>
              <a:t>口に溜める</a:t>
            </a:r>
            <a:r>
              <a:rPr lang="en-US" altLang="ja-JP" sz="2400" dirty="0">
                <a:solidFill>
                  <a:schemeClr val="tx1"/>
                </a:solidFill>
              </a:rPr>
              <a:t> → </a:t>
            </a:r>
            <a:r>
              <a:rPr lang="ja-JP" altLang="en-US" sz="2400" dirty="0">
                <a:solidFill>
                  <a:schemeClr val="tx1"/>
                </a:solidFill>
              </a:rPr>
              <a:t>咽頭に滞留</a:t>
            </a:r>
            <a:r>
              <a:rPr lang="en-US" altLang="ja-JP" sz="2400" dirty="0">
                <a:solidFill>
                  <a:schemeClr val="tx1"/>
                </a:solidFill>
              </a:rPr>
              <a:t> → </a:t>
            </a:r>
            <a:r>
              <a:rPr lang="ja-JP" altLang="en-US" sz="2400" dirty="0">
                <a:solidFill>
                  <a:schemeClr val="tx1"/>
                </a:solidFill>
              </a:rPr>
              <a:t>誤嚥</a:t>
            </a:r>
          </a:p>
        </p:txBody>
      </p:sp>
      <p:sp>
        <p:nvSpPr>
          <p:cNvPr id="5" name="テキスト ボックス 1"/>
          <p:cNvSpPr txBox="1">
            <a:spLocks noChangeArrowheads="1"/>
          </p:cNvSpPr>
          <p:nvPr/>
        </p:nvSpPr>
        <p:spPr bwMode="auto">
          <a:xfrm>
            <a:off x="8448128" y="6165304"/>
            <a:ext cx="444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D9</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539750" y="-100013"/>
            <a:ext cx="8229600" cy="990601"/>
          </a:xfrm>
        </p:spPr>
        <p:txBody>
          <a:bodyPr/>
          <a:lstStyle/>
          <a:p>
            <a:pPr eaLnBrk="1" hangingPunct="1"/>
            <a:r>
              <a:rPr lang="ja-JP" altLang="en-US" sz="3600" smtClean="0">
                <a:solidFill>
                  <a:srgbClr val="0000FF"/>
                </a:solidFill>
              </a:rPr>
              <a:t>加齢に伴う摂食嚥下機能の低下</a:t>
            </a:r>
            <a:endParaRPr lang="ja-JP" altLang="en-US" sz="3600" b="1" smtClean="0">
              <a:solidFill>
                <a:srgbClr val="0000FF"/>
              </a:solidFill>
            </a:endParaRPr>
          </a:p>
        </p:txBody>
      </p:sp>
      <p:sp>
        <p:nvSpPr>
          <p:cNvPr id="161795" name="Text Box 3"/>
          <p:cNvSpPr txBox="1">
            <a:spLocks noChangeArrowheads="1"/>
          </p:cNvSpPr>
          <p:nvPr/>
        </p:nvSpPr>
        <p:spPr bwMode="auto">
          <a:xfrm>
            <a:off x="427038" y="2051050"/>
            <a:ext cx="3594100" cy="3435350"/>
          </a:xfrm>
          <a:prstGeom prst="rect">
            <a:avLst/>
          </a:prstGeom>
          <a:solidFill>
            <a:schemeClr val="bg1"/>
          </a:solidFill>
          <a:ln w="38100">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ＭＳ ゴシック" panose="020B0609070205080204" pitchFamily="49" charset="-128"/>
              </a:rPr>
              <a:t>咽頭部の縦の長さの増大</a:t>
            </a:r>
          </a:p>
          <a:p>
            <a:pPr eaLnBrk="1" hangingPunct="1">
              <a:spcBef>
                <a:spcPct val="0"/>
              </a:spcBef>
              <a:buFontTx/>
              <a:buNone/>
            </a:pPr>
            <a:r>
              <a:rPr lang="ja-JP" altLang="en-US" sz="2400">
                <a:latin typeface="Times" panose="02020603050405020304" pitchFamily="18" charset="0"/>
                <a:ea typeface="ＭＳ ゴシック" panose="020B0609070205080204" pitchFamily="49" charset="-128"/>
              </a:rPr>
              <a:t>→相対的な喉頭部の下降</a:t>
            </a:r>
          </a:p>
          <a:p>
            <a:pPr eaLnBrk="1" hangingPunct="1">
              <a:spcBef>
                <a:spcPct val="0"/>
              </a:spcBef>
              <a:buFontTx/>
              <a:buNone/>
            </a:pPr>
            <a:endParaRPr lang="ja-JP" altLang="en-US" sz="2400">
              <a:latin typeface="Times" panose="02020603050405020304" pitchFamily="18" charset="0"/>
              <a:ea typeface="ＭＳ ゴシック" panose="020B0609070205080204" pitchFamily="49" charset="-128"/>
            </a:endParaRPr>
          </a:p>
          <a:p>
            <a:pPr eaLnBrk="1" hangingPunct="1">
              <a:spcBef>
                <a:spcPct val="0"/>
              </a:spcBef>
              <a:buFontTx/>
              <a:buNone/>
            </a:pPr>
            <a:r>
              <a:rPr lang="ja-JP" altLang="en-US" sz="2400">
                <a:latin typeface="Times" panose="02020603050405020304" pitchFamily="18" charset="0"/>
                <a:ea typeface="ＭＳ ゴシック" panose="020B0609070205080204" pitchFamily="49" charset="-128"/>
              </a:rPr>
              <a:t>筋緊張亢進</a:t>
            </a:r>
          </a:p>
          <a:p>
            <a:pPr eaLnBrk="1" hangingPunct="1">
              <a:spcBef>
                <a:spcPct val="0"/>
              </a:spcBef>
              <a:buFontTx/>
              <a:buNone/>
            </a:pPr>
            <a:r>
              <a:rPr lang="ja-JP" altLang="en-US" sz="2400">
                <a:latin typeface="Times" panose="02020603050405020304" pitchFamily="18" charset="0"/>
                <a:ea typeface="ＭＳ ゴシック" panose="020B0609070205080204" pitchFamily="49" charset="-128"/>
              </a:rPr>
              <a:t>頚部後屈・後頚部短縮</a:t>
            </a:r>
          </a:p>
          <a:p>
            <a:pPr eaLnBrk="1" hangingPunct="1">
              <a:spcBef>
                <a:spcPct val="0"/>
              </a:spcBef>
              <a:buFontTx/>
              <a:buNone/>
            </a:pPr>
            <a:r>
              <a:rPr lang="ja-JP" altLang="en-US" sz="2400">
                <a:latin typeface="Times" panose="02020603050405020304" pitchFamily="18" charset="0"/>
                <a:ea typeface="ＭＳ ゴシック" panose="020B0609070205080204" pitchFamily="49" charset="-128"/>
              </a:rPr>
              <a:t>頚部のねじれ</a:t>
            </a:r>
          </a:p>
          <a:p>
            <a:pPr eaLnBrk="1" hangingPunct="1">
              <a:spcBef>
                <a:spcPct val="0"/>
              </a:spcBef>
              <a:buFontTx/>
              <a:buNone/>
            </a:pPr>
            <a:r>
              <a:rPr lang="ja-JP" altLang="en-US" sz="2400">
                <a:latin typeface="Times" panose="02020603050405020304" pitchFamily="18" charset="0"/>
                <a:ea typeface="ＭＳ ゴシック" panose="020B0609070205080204" pitchFamily="49" charset="-128"/>
              </a:rPr>
              <a:t>異常嚥下パターン</a:t>
            </a:r>
          </a:p>
          <a:p>
            <a:pPr eaLnBrk="1" hangingPunct="1">
              <a:spcBef>
                <a:spcPct val="0"/>
              </a:spcBef>
              <a:buFontTx/>
              <a:buNone/>
            </a:pPr>
            <a:endParaRPr lang="ja-JP" altLang="en-US" sz="2400">
              <a:latin typeface="Times" panose="02020603050405020304" pitchFamily="18" charset="0"/>
              <a:ea typeface="ＭＳ ゴシック" panose="020B0609070205080204" pitchFamily="49" charset="-128"/>
            </a:endParaRPr>
          </a:p>
          <a:p>
            <a:pPr eaLnBrk="1" hangingPunct="1">
              <a:spcBef>
                <a:spcPct val="0"/>
              </a:spcBef>
              <a:spcAft>
                <a:spcPct val="20000"/>
              </a:spcAft>
              <a:buFontTx/>
              <a:buNone/>
            </a:pPr>
            <a:r>
              <a:rPr lang="ja-JP" altLang="en-US" sz="2400">
                <a:latin typeface="Times" panose="02020603050405020304" pitchFamily="18" charset="0"/>
                <a:ea typeface="ＭＳ ゴシック" panose="020B0609070205080204" pitchFamily="49" charset="-128"/>
              </a:rPr>
              <a:t>薬の副作用</a:t>
            </a:r>
          </a:p>
        </p:txBody>
      </p:sp>
      <p:sp>
        <p:nvSpPr>
          <p:cNvPr id="161796" name="Text Box 4"/>
          <p:cNvSpPr txBox="1">
            <a:spLocks noChangeArrowheads="1"/>
          </p:cNvSpPr>
          <p:nvPr/>
        </p:nvSpPr>
        <p:spPr bwMode="auto">
          <a:xfrm>
            <a:off x="5029200" y="2016125"/>
            <a:ext cx="3594100" cy="879475"/>
          </a:xfrm>
          <a:prstGeom prst="rect">
            <a:avLst/>
          </a:prstGeom>
          <a:solidFill>
            <a:schemeClr val="bg1"/>
          </a:solidFill>
          <a:ln w="38100">
            <a:solidFill>
              <a:schemeClr val="tx1"/>
            </a:solidFill>
            <a:miter lim="800000"/>
            <a:headEnd/>
            <a:tailEnd/>
          </a:ln>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ＭＳ ゴシック" panose="020B0609070205080204" pitchFamily="49" charset="-128"/>
              </a:rPr>
              <a:t>嚥下効率・嚥下力の低下</a:t>
            </a:r>
          </a:p>
          <a:p>
            <a:pPr eaLnBrk="1" hangingPunct="1">
              <a:spcBef>
                <a:spcPct val="0"/>
              </a:spcBef>
              <a:buFontTx/>
              <a:buNone/>
            </a:pPr>
            <a:r>
              <a:rPr lang="ja-JP" altLang="en-US" sz="2400">
                <a:latin typeface="Times" panose="02020603050405020304" pitchFamily="18" charset="0"/>
                <a:ea typeface="ＭＳ ゴシック" panose="020B0609070205080204" pitchFamily="49" charset="-128"/>
              </a:rPr>
              <a:t>喉頭蓋谷・梨状窩の拡大</a:t>
            </a:r>
          </a:p>
        </p:txBody>
      </p:sp>
      <p:sp>
        <p:nvSpPr>
          <p:cNvPr id="235525" name="Text Box 5"/>
          <p:cNvSpPr txBox="1">
            <a:spLocks noChangeArrowheads="1"/>
          </p:cNvSpPr>
          <p:nvPr/>
        </p:nvSpPr>
        <p:spPr bwMode="auto">
          <a:xfrm>
            <a:off x="4876800" y="3444875"/>
            <a:ext cx="3917950" cy="1355725"/>
          </a:xfrm>
          <a:prstGeom prst="rect">
            <a:avLst/>
          </a:prstGeom>
          <a:solidFill>
            <a:schemeClr val="bg1"/>
          </a:solidFill>
          <a:ln w="38100">
            <a:solidFill>
              <a:schemeClr val="tx1"/>
            </a:solidFill>
            <a:miter lim="800000"/>
            <a:headEnd/>
            <a:tailEnd/>
          </a:ln>
          <a:effectLst/>
        </p:spPr>
        <p:txBody>
          <a:bodyPr>
            <a:spAutoFit/>
          </a:bodyPr>
          <a:lstStyle/>
          <a:p>
            <a:pPr algn="ctr">
              <a:lnSpc>
                <a:spcPct val="70000"/>
              </a:lnSpc>
              <a:spcBef>
                <a:spcPct val="50000"/>
              </a:spcBef>
              <a:defRPr/>
            </a:pPr>
            <a:r>
              <a:rPr lang="ja-JP" altLang="en-US" dirty="0">
                <a:latin typeface="Times" charset="0"/>
                <a:ea typeface="ＭＳ ゴシック" pitchFamily="49" charset="-128"/>
              </a:rPr>
              <a:t>喉頭蓋谷・梨状窩への滞留</a:t>
            </a:r>
          </a:p>
          <a:p>
            <a:pPr algn="ctr">
              <a:lnSpc>
                <a:spcPct val="70000"/>
              </a:lnSpc>
              <a:spcBef>
                <a:spcPct val="50000"/>
              </a:spcBef>
              <a:defRPr/>
            </a:pPr>
            <a:r>
              <a:rPr lang="ja-JP" altLang="en-US" dirty="0">
                <a:latin typeface="Times" charset="0"/>
                <a:ea typeface="ＭＳ ゴシック" pitchFamily="49" charset="-128"/>
              </a:rPr>
              <a:t>喉頭進入</a:t>
            </a:r>
          </a:p>
          <a:p>
            <a:pPr algn="ctr">
              <a:lnSpc>
                <a:spcPct val="70000"/>
              </a:lnSpc>
              <a:spcBef>
                <a:spcPct val="50000"/>
              </a:spcBef>
              <a:defRPr/>
            </a:pPr>
            <a:r>
              <a:rPr lang="ja-JP" altLang="en-US" sz="2800" b="1" dirty="0">
                <a:effectLst>
                  <a:outerShdw blurRad="38100" dist="38100" dir="2700000" algn="tl">
                    <a:srgbClr val="C0C0C0"/>
                  </a:outerShdw>
                </a:effectLst>
                <a:latin typeface="Times" charset="0"/>
                <a:ea typeface="ＭＳ ゴシック" pitchFamily="49" charset="-128"/>
              </a:rPr>
              <a:t>気管内誤嚥</a:t>
            </a:r>
            <a:endParaRPr lang="ja-JP" altLang="en-US" b="1" dirty="0">
              <a:effectLst>
                <a:outerShdw blurRad="38100" dist="38100" dir="2700000" algn="tl">
                  <a:srgbClr val="C0C0C0"/>
                </a:outerShdw>
              </a:effectLst>
              <a:latin typeface="Times" charset="0"/>
              <a:ea typeface="ＭＳ ゴシック" pitchFamily="49" charset="-128"/>
            </a:endParaRPr>
          </a:p>
        </p:txBody>
      </p:sp>
      <p:sp>
        <p:nvSpPr>
          <p:cNvPr id="161798" name="Text Box 6"/>
          <p:cNvSpPr txBox="1">
            <a:spLocks noChangeArrowheads="1"/>
          </p:cNvSpPr>
          <p:nvPr/>
        </p:nvSpPr>
        <p:spPr bwMode="auto">
          <a:xfrm>
            <a:off x="6019800" y="5365750"/>
            <a:ext cx="1784350" cy="12636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a:latin typeface="Times" panose="02020603050405020304" pitchFamily="18" charset="0"/>
                <a:ea typeface="ＭＳ ゴシック" panose="020B0609070205080204" pitchFamily="49" charset="-128"/>
              </a:rPr>
              <a:t>気道感染</a:t>
            </a:r>
          </a:p>
          <a:p>
            <a:pPr algn="ctr" eaLnBrk="1" hangingPunct="1">
              <a:spcBef>
                <a:spcPct val="0"/>
              </a:spcBef>
              <a:buFontTx/>
              <a:buNone/>
            </a:pPr>
            <a:r>
              <a:rPr lang="ja-JP" altLang="en-US" sz="2400">
                <a:latin typeface="Times" panose="02020603050405020304" pitchFamily="18" charset="0"/>
                <a:ea typeface="ＭＳ ゴシック" panose="020B0609070205080204" pitchFamily="49" charset="-128"/>
              </a:rPr>
              <a:t>気管支肺炎</a:t>
            </a:r>
          </a:p>
          <a:p>
            <a:pPr algn="ctr" eaLnBrk="1" hangingPunct="1">
              <a:spcBef>
                <a:spcPct val="0"/>
              </a:spcBef>
              <a:buFontTx/>
              <a:buNone/>
            </a:pPr>
            <a:r>
              <a:rPr lang="ja-JP" altLang="en-US" sz="2400">
                <a:latin typeface="Times" panose="02020603050405020304" pitchFamily="18" charset="0"/>
                <a:ea typeface="ＭＳ ゴシック" panose="020B0609070205080204" pitchFamily="49" charset="-128"/>
              </a:rPr>
              <a:t>無気肺</a:t>
            </a:r>
          </a:p>
        </p:txBody>
      </p:sp>
      <p:sp>
        <p:nvSpPr>
          <p:cNvPr id="161799" name="Text Box 7"/>
          <p:cNvSpPr txBox="1">
            <a:spLocks noChangeArrowheads="1"/>
          </p:cNvSpPr>
          <p:nvPr/>
        </p:nvSpPr>
        <p:spPr bwMode="auto">
          <a:xfrm>
            <a:off x="395288" y="908050"/>
            <a:ext cx="8156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a:latin typeface="Times" panose="02020603050405020304" pitchFamily="18" charset="0"/>
                <a:ea typeface="ＭＳ ゴシック" panose="020B0609070205080204" pitchFamily="49" charset="-128"/>
              </a:rPr>
              <a:t>口腔機能が保たれていても咽頭嚥下機能が低下してきているという乖離（ギャップ）に注意が必要</a:t>
            </a:r>
          </a:p>
        </p:txBody>
      </p:sp>
      <p:sp>
        <p:nvSpPr>
          <p:cNvPr id="161800" name="Line 8"/>
          <p:cNvSpPr>
            <a:spLocks noChangeShapeType="1"/>
          </p:cNvSpPr>
          <p:nvPr/>
        </p:nvSpPr>
        <p:spPr bwMode="auto">
          <a:xfrm>
            <a:off x="4038600" y="2438400"/>
            <a:ext cx="990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1801" name="Line 9"/>
          <p:cNvSpPr>
            <a:spLocks noChangeShapeType="1"/>
          </p:cNvSpPr>
          <p:nvPr/>
        </p:nvSpPr>
        <p:spPr bwMode="auto">
          <a:xfrm>
            <a:off x="4038600" y="4038600"/>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1802" name="Line 10"/>
          <p:cNvSpPr>
            <a:spLocks noChangeShapeType="1"/>
          </p:cNvSpPr>
          <p:nvPr/>
        </p:nvSpPr>
        <p:spPr bwMode="auto">
          <a:xfrm>
            <a:off x="6781800" y="2863850"/>
            <a:ext cx="0" cy="5651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1803" name="Line 11"/>
          <p:cNvSpPr>
            <a:spLocks noChangeShapeType="1"/>
          </p:cNvSpPr>
          <p:nvPr/>
        </p:nvSpPr>
        <p:spPr bwMode="auto">
          <a:xfrm>
            <a:off x="6858000" y="4800600"/>
            <a:ext cx="0" cy="5651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61804" name="Rectangle 12"/>
          <p:cNvSpPr>
            <a:spLocks noChangeArrowheads="1"/>
          </p:cNvSpPr>
          <p:nvPr/>
        </p:nvSpPr>
        <p:spPr bwMode="auto">
          <a:xfrm>
            <a:off x="838200" y="765175"/>
            <a:ext cx="7543800" cy="7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14"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D10</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818" name="Group 13"/>
          <p:cNvGrpSpPr>
            <a:grpSpLocks/>
          </p:cNvGrpSpPr>
          <p:nvPr/>
        </p:nvGrpSpPr>
        <p:grpSpPr bwMode="auto">
          <a:xfrm>
            <a:off x="755650" y="114300"/>
            <a:ext cx="7772400" cy="6051550"/>
            <a:chOff x="432" y="192"/>
            <a:chExt cx="4896" cy="3812"/>
          </a:xfrm>
        </p:grpSpPr>
        <p:pic>
          <p:nvPicPr>
            <p:cNvPr id="162824" name="Picture 2"/>
            <p:cNvPicPr>
              <a:picLocks noChangeAspect="1" noChangeArrowheads="1"/>
            </p:cNvPicPr>
            <p:nvPr/>
          </p:nvPicPr>
          <p:blipFill>
            <a:blip r:embed="rId3">
              <a:extLst>
                <a:ext uri="{28A0092B-C50C-407E-A947-70E740481C1C}">
                  <a14:useLocalDpi xmlns:a14="http://schemas.microsoft.com/office/drawing/2010/main" val="0"/>
                </a:ext>
              </a:extLst>
            </a:blip>
            <a:srcRect l="5956" t="2525" r="5931" b="6247"/>
            <a:stretch>
              <a:fillRect/>
            </a:stretch>
          </p:blipFill>
          <p:spPr bwMode="auto">
            <a:xfrm>
              <a:off x="480" y="240"/>
              <a:ext cx="4848" cy="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5" name="Rectangle 11"/>
            <p:cNvSpPr>
              <a:spLocks noChangeArrowheads="1"/>
            </p:cNvSpPr>
            <p:nvPr/>
          </p:nvSpPr>
          <p:spPr bwMode="auto">
            <a:xfrm>
              <a:off x="432" y="192"/>
              <a:ext cx="4896" cy="8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grpSp>
      <p:sp>
        <p:nvSpPr>
          <p:cNvPr id="162819" name="Text Box 6"/>
          <p:cNvSpPr txBox="1">
            <a:spLocks noChangeArrowheads="1"/>
          </p:cNvSpPr>
          <p:nvPr/>
        </p:nvSpPr>
        <p:spPr bwMode="auto">
          <a:xfrm>
            <a:off x="457200" y="5373688"/>
            <a:ext cx="853122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None/>
            </a:pPr>
            <a:r>
              <a:rPr lang="ja-JP" altLang="en-US" sz="2400">
                <a:solidFill>
                  <a:srgbClr val="0407CC"/>
                </a:solidFill>
                <a:latin typeface="ＭＳ ゴシック" panose="020B0609070205080204" pitchFamily="49" charset="-128"/>
                <a:ea typeface="ＭＳ ゴシック" panose="020B0609070205080204" pitchFamily="49" charset="-128"/>
              </a:rPr>
              <a:t>加齢に伴い喉頭部が下降する</a:t>
            </a:r>
            <a:endParaRPr lang="en-US" altLang="ja-JP" sz="2400">
              <a:solidFill>
                <a:srgbClr val="0407CC"/>
              </a:solidFill>
              <a:latin typeface="ＭＳ ゴシック" panose="020B0609070205080204" pitchFamily="49" charset="-128"/>
              <a:ea typeface="ＭＳ ゴシック" panose="020B0609070205080204" pitchFamily="49" charset="-128"/>
            </a:endParaRPr>
          </a:p>
          <a:p>
            <a:pPr eaLnBrk="1" hangingPunct="1">
              <a:spcBef>
                <a:spcPct val="0"/>
              </a:spcBef>
              <a:buFont typeface="Wingdings" panose="05000000000000000000" pitchFamily="2" charset="2"/>
              <a:buNone/>
            </a:pPr>
            <a:r>
              <a:rPr lang="en-US" altLang="ja-JP" sz="2400">
                <a:solidFill>
                  <a:srgbClr val="0407CC"/>
                </a:solidFill>
                <a:latin typeface="ＭＳ ゴシック" panose="020B0609070205080204" pitchFamily="49" charset="-128"/>
                <a:ea typeface="ＭＳ ゴシック" panose="020B0609070205080204" pitchFamily="49" charset="-128"/>
              </a:rPr>
              <a:t>→</a:t>
            </a:r>
            <a:r>
              <a:rPr lang="ja-JP" altLang="en-US" sz="2400">
                <a:solidFill>
                  <a:srgbClr val="0407CC"/>
                </a:solidFill>
                <a:latin typeface="ＭＳ ゴシック" panose="020B0609070205080204" pitchFamily="49" charset="-128"/>
                <a:ea typeface="ＭＳ ゴシック" panose="020B0609070205080204" pitchFamily="49" charset="-128"/>
              </a:rPr>
              <a:t>　咽頭部滞留が増加する</a:t>
            </a:r>
            <a:endParaRPr lang="en-US" altLang="ja-JP" sz="2400">
              <a:solidFill>
                <a:srgbClr val="0407CC"/>
              </a:solidFill>
              <a:latin typeface="ＭＳ ゴシック" panose="020B0609070205080204" pitchFamily="49" charset="-128"/>
              <a:ea typeface="ＭＳ ゴシック" panose="020B0609070205080204" pitchFamily="49" charset="-128"/>
            </a:endParaRPr>
          </a:p>
          <a:p>
            <a:pPr eaLnBrk="1" hangingPunct="1">
              <a:spcBef>
                <a:spcPct val="0"/>
              </a:spcBef>
              <a:buFont typeface="Wingdings" panose="05000000000000000000" pitchFamily="2" charset="2"/>
              <a:buNone/>
            </a:pPr>
            <a:r>
              <a:rPr lang="en-US" altLang="ja-JP" sz="2400">
                <a:solidFill>
                  <a:srgbClr val="0407CC"/>
                </a:solidFill>
                <a:latin typeface="ＭＳ ゴシック" panose="020B0609070205080204" pitchFamily="49" charset="-128"/>
                <a:ea typeface="ＭＳ ゴシック" panose="020B0609070205080204" pitchFamily="49" charset="-128"/>
              </a:rPr>
              <a:t>→</a:t>
            </a:r>
            <a:r>
              <a:rPr lang="ja-JP" altLang="en-US" sz="2400">
                <a:solidFill>
                  <a:srgbClr val="0407CC"/>
                </a:solidFill>
                <a:latin typeface="ＭＳ ゴシック" panose="020B0609070205080204" pitchFamily="49" charset="-128"/>
                <a:ea typeface="ＭＳ ゴシック" panose="020B0609070205080204" pitchFamily="49" charset="-128"/>
              </a:rPr>
              <a:t>　嚥下運動</a:t>
            </a:r>
            <a:r>
              <a:rPr lang="en-US" altLang="ja-JP" sz="2400">
                <a:solidFill>
                  <a:srgbClr val="0407CC"/>
                </a:solidFill>
                <a:latin typeface="ＭＳ ゴシック" panose="020B0609070205080204" pitchFamily="49" charset="-128"/>
                <a:ea typeface="ＭＳ ゴシック" panose="020B0609070205080204" pitchFamily="49" charset="-128"/>
              </a:rPr>
              <a:t>(</a:t>
            </a:r>
            <a:r>
              <a:rPr lang="ja-JP" altLang="en-US" sz="2400">
                <a:solidFill>
                  <a:srgbClr val="0407CC"/>
                </a:solidFill>
                <a:latin typeface="ＭＳ ゴシック" panose="020B0609070205080204" pitchFamily="49" charset="-128"/>
                <a:ea typeface="ＭＳ ゴシック" panose="020B0609070205080204" pitchFamily="49" charset="-128"/>
              </a:rPr>
              <a:t>喉頭の前上方への移動</a:t>
            </a:r>
            <a:r>
              <a:rPr lang="en-US" altLang="ja-JP" sz="2400">
                <a:solidFill>
                  <a:srgbClr val="0407CC"/>
                </a:solidFill>
                <a:latin typeface="ＭＳ ゴシック" panose="020B0609070205080204" pitchFamily="49" charset="-128"/>
                <a:ea typeface="ＭＳ ゴシック" panose="020B0609070205080204" pitchFamily="49" charset="-128"/>
              </a:rPr>
              <a:t>)</a:t>
            </a:r>
            <a:r>
              <a:rPr lang="ja-JP" altLang="en-US" sz="2400">
                <a:solidFill>
                  <a:srgbClr val="0407CC"/>
                </a:solidFill>
                <a:latin typeface="ＭＳ ゴシック" panose="020B0609070205080204" pitchFamily="49" charset="-128"/>
                <a:ea typeface="ＭＳ ゴシック" panose="020B0609070205080204" pitchFamily="49" charset="-128"/>
              </a:rPr>
              <a:t>が相対的に不利になる</a:t>
            </a:r>
            <a:endParaRPr lang="ja-JP" altLang="en-US" sz="2400">
              <a:solidFill>
                <a:schemeClr val="accent2"/>
              </a:solidFill>
              <a:latin typeface="ＭＳ ゴシック" panose="020B0609070205080204" pitchFamily="49" charset="-128"/>
              <a:ea typeface="ＭＳ ゴシック" panose="020B0609070205080204" pitchFamily="49" charset="-128"/>
            </a:endParaRPr>
          </a:p>
        </p:txBody>
      </p:sp>
      <p:sp>
        <p:nvSpPr>
          <p:cNvPr id="162820" name="Text Box 7"/>
          <p:cNvSpPr txBox="1">
            <a:spLocks noChangeArrowheads="1"/>
          </p:cNvSpPr>
          <p:nvPr/>
        </p:nvSpPr>
        <p:spPr bwMode="auto">
          <a:xfrm>
            <a:off x="2209800" y="2124075"/>
            <a:ext cx="8032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ＭＳ ゴシック" panose="020B0609070205080204" pitchFamily="49" charset="-128"/>
              </a:rPr>
              <a:t>乳児</a:t>
            </a:r>
          </a:p>
        </p:txBody>
      </p:sp>
      <p:sp>
        <p:nvSpPr>
          <p:cNvPr id="162821" name="Text Box 8"/>
          <p:cNvSpPr txBox="1">
            <a:spLocks noChangeArrowheads="1"/>
          </p:cNvSpPr>
          <p:nvPr/>
        </p:nvSpPr>
        <p:spPr bwMode="auto">
          <a:xfrm>
            <a:off x="5562600" y="2124075"/>
            <a:ext cx="80327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ＭＳ ゴシック" panose="020B0609070205080204" pitchFamily="49" charset="-128"/>
              </a:rPr>
              <a:t>大人</a:t>
            </a:r>
          </a:p>
        </p:txBody>
      </p:sp>
      <p:sp>
        <p:nvSpPr>
          <p:cNvPr id="162822" name="タイトル 7"/>
          <p:cNvSpPr>
            <a:spLocks noGrp="1"/>
          </p:cNvSpPr>
          <p:nvPr>
            <p:ph type="title" idx="4294967295"/>
          </p:nvPr>
        </p:nvSpPr>
        <p:spPr>
          <a:xfrm>
            <a:off x="685800" y="76200"/>
            <a:ext cx="7772400" cy="1323975"/>
          </a:xfrm>
        </p:spPr>
        <p:txBody>
          <a:bodyPr>
            <a:spAutoFit/>
          </a:bodyPr>
          <a:lstStyle/>
          <a:p>
            <a:pPr eaLnBrk="1" hangingPunct="1"/>
            <a:r>
              <a:rPr lang="ja-JP" altLang="en-US" smtClean="0"/>
              <a:t>ー加齢に伴う嚥下機能の低下ー</a:t>
            </a:r>
            <a:r>
              <a:rPr lang="en-US" altLang="ja-JP" smtClean="0"/>
              <a:t/>
            </a:r>
            <a:br>
              <a:rPr lang="en-US" altLang="ja-JP" smtClean="0"/>
            </a:br>
            <a:r>
              <a:rPr lang="ja-JP" altLang="en-US" smtClean="0"/>
              <a:t>咽頭・喉頭の位置関係</a:t>
            </a:r>
          </a:p>
        </p:txBody>
      </p:sp>
      <p:sp>
        <p:nvSpPr>
          <p:cNvPr id="162823" name="Text Box 15"/>
          <p:cNvSpPr txBox="1">
            <a:spLocks noChangeArrowheads="1"/>
          </p:cNvSpPr>
          <p:nvPr/>
        </p:nvSpPr>
        <p:spPr bwMode="auto">
          <a:xfrm>
            <a:off x="593725" y="6508750"/>
            <a:ext cx="847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400">
                <a:solidFill>
                  <a:srgbClr val="000000"/>
                </a:solidFill>
                <a:latin typeface="Century" panose="02040604050505020304" pitchFamily="18" charset="0"/>
                <a:ea typeface="ＭＳ 明朝" panose="02020609040205080304" pitchFamily="17" charset="-128"/>
              </a:rPr>
              <a:t>全国重症心身障害児者を守る会、北住映二制作担当：誤嚥・胃食道逆流などへの対策　より</a:t>
            </a:r>
          </a:p>
        </p:txBody>
      </p:sp>
      <p:sp>
        <p:nvSpPr>
          <p:cNvPr id="10" name="テキスト ボックス 1"/>
          <p:cNvSpPr txBox="1">
            <a:spLocks noChangeArrowheads="1"/>
          </p:cNvSpPr>
          <p:nvPr/>
        </p:nvSpPr>
        <p:spPr bwMode="auto">
          <a:xfrm>
            <a:off x="8491220" y="5628561"/>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D11</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42" name="Object 2"/>
          <p:cNvGraphicFramePr>
            <a:graphicFrameLocks noChangeAspect="1"/>
          </p:cNvGraphicFramePr>
          <p:nvPr/>
        </p:nvGraphicFramePr>
        <p:xfrm>
          <a:off x="611188" y="242888"/>
          <a:ext cx="8064500" cy="5418137"/>
        </p:xfrm>
        <a:graphic>
          <a:graphicData uri="http://schemas.openxmlformats.org/presentationml/2006/ole">
            <mc:AlternateContent xmlns:mc="http://schemas.openxmlformats.org/markup-compatibility/2006">
              <mc:Choice xmlns:v="urn:schemas-microsoft-com:vml" Requires="v">
                <p:oleObj spid="_x0000_s163962" name="ワークシート" r:id="rId3" imgW="4965700" imgH="2921000" progId="Excel.Sheet.8">
                  <p:embed/>
                </p:oleObj>
              </mc:Choice>
              <mc:Fallback>
                <p:oleObj name="ワークシート" r:id="rId3" imgW="4965700" imgH="2921000" progId="Excel.Shee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r="12407"/>
                      <a:stretch>
                        <a:fillRect/>
                      </a:stretch>
                    </p:blipFill>
                    <p:spPr bwMode="auto">
                      <a:xfrm>
                        <a:off x="611188" y="242888"/>
                        <a:ext cx="8064500" cy="541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843" name="Text Box 3"/>
          <p:cNvSpPr txBox="1">
            <a:spLocks noChangeArrowheads="1"/>
          </p:cNvSpPr>
          <p:nvPr/>
        </p:nvSpPr>
        <p:spPr bwMode="auto">
          <a:xfrm>
            <a:off x="1476375" y="5734050"/>
            <a:ext cx="6127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a:latin typeface="Times" panose="02020603050405020304" pitchFamily="18" charset="0"/>
                <a:ea typeface="平成明朝"/>
                <a:cs typeface="平成明朝"/>
              </a:rPr>
              <a:t>　</a:t>
            </a:r>
            <a:r>
              <a:rPr lang="ja-JP" altLang="en-US" sz="2400">
                <a:latin typeface="ＭＳ ゴシック" panose="020B0609070205080204" pitchFamily="49" charset="-128"/>
                <a:ea typeface="ＭＳ ゴシック" panose="020B0609070205080204" pitchFamily="49" charset="-128"/>
              </a:rPr>
              <a:t>学齢期に経管栄養を開始した脳性麻痺児の</a:t>
            </a:r>
          </a:p>
          <a:p>
            <a:pPr eaLnBrk="1" hangingPunct="1">
              <a:spcBef>
                <a:spcPct val="0"/>
              </a:spcBef>
              <a:buFontTx/>
              <a:buNone/>
            </a:pPr>
            <a:r>
              <a:rPr lang="ja-JP" altLang="en-US" sz="2400">
                <a:latin typeface="ＭＳ ゴシック" panose="020B0609070205080204" pitchFamily="49" charset="-128"/>
                <a:ea typeface="ＭＳ ゴシック" panose="020B0609070205080204" pitchFamily="49" charset="-128"/>
              </a:rPr>
              <a:t>　　　   経管栄養開始時の学年</a:t>
            </a:r>
          </a:p>
        </p:txBody>
      </p:sp>
      <p:sp>
        <p:nvSpPr>
          <p:cNvPr id="7"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D12</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914400" y="260350"/>
            <a:ext cx="7162800" cy="914400"/>
          </a:xfrm>
        </p:spPr>
        <p:txBody>
          <a:bodyPr/>
          <a:lstStyle/>
          <a:p>
            <a:pPr eaLnBrk="1" hangingPunct="1"/>
            <a:r>
              <a:rPr lang="ja-JP" altLang="en-US" sz="4000" smtClean="0"/>
              <a:t>食事中に誤嚥がある時の症状</a:t>
            </a:r>
          </a:p>
        </p:txBody>
      </p:sp>
      <p:sp>
        <p:nvSpPr>
          <p:cNvPr id="164867" name="Rectangle 3"/>
          <p:cNvSpPr>
            <a:spLocks noGrp="1" noChangeArrowheads="1"/>
          </p:cNvSpPr>
          <p:nvPr>
            <p:ph type="body" idx="1"/>
          </p:nvPr>
        </p:nvSpPr>
        <p:spPr>
          <a:xfrm>
            <a:off x="971550" y="1268413"/>
            <a:ext cx="8458200" cy="5132387"/>
          </a:xfrm>
        </p:spPr>
        <p:txBody>
          <a:bodyPr>
            <a:spAutoFit/>
          </a:bodyPr>
          <a:lstStyle/>
          <a:p>
            <a:pPr marL="609600" indent="-609600" eaLnBrk="1" hangingPunct="1">
              <a:lnSpc>
                <a:spcPct val="140000"/>
              </a:lnSpc>
              <a:spcBef>
                <a:spcPct val="0"/>
              </a:spcBef>
              <a:buFont typeface="Wingdings" panose="05000000000000000000" pitchFamily="2" charset="2"/>
              <a:buChar char="l"/>
            </a:pPr>
            <a:r>
              <a:rPr lang="ja-JP" altLang="en-US" sz="2800" dirty="0" smtClean="0">
                <a:solidFill>
                  <a:srgbClr val="0407CC"/>
                </a:solidFill>
              </a:rPr>
              <a:t>咳込み・むせ</a:t>
            </a:r>
          </a:p>
          <a:p>
            <a:pPr marL="609600" indent="-609600" eaLnBrk="1" hangingPunct="1">
              <a:lnSpc>
                <a:spcPct val="140000"/>
              </a:lnSpc>
              <a:spcBef>
                <a:spcPct val="0"/>
              </a:spcBef>
              <a:buFont typeface="Wingdings" panose="05000000000000000000" pitchFamily="2" charset="2"/>
              <a:buNone/>
            </a:pPr>
            <a:r>
              <a:rPr lang="ja-JP" altLang="en-US" sz="2800" dirty="0" smtClean="0"/>
              <a:t>　</a:t>
            </a:r>
            <a:r>
              <a:rPr lang="ja-JP" altLang="en-US" sz="2400" dirty="0" smtClean="0"/>
              <a:t>　　</a:t>
            </a:r>
            <a:r>
              <a:rPr lang="ja-JP" altLang="en-US" sz="2400" i="1" dirty="0" smtClean="0"/>
              <a:t>誤嚥していてもむせないこともあるので要注意！</a:t>
            </a:r>
            <a:endParaRPr lang="ja-JP" altLang="en-US" sz="2000" i="1" dirty="0" smtClean="0"/>
          </a:p>
          <a:p>
            <a:pPr marL="609600" indent="-609600" eaLnBrk="1" hangingPunct="1">
              <a:lnSpc>
                <a:spcPct val="140000"/>
              </a:lnSpc>
              <a:spcBef>
                <a:spcPct val="0"/>
              </a:spcBef>
              <a:buFont typeface="Wingdings" panose="05000000000000000000" pitchFamily="2" charset="2"/>
              <a:buChar char="l"/>
            </a:pPr>
            <a:r>
              <a:rPr lang="ja-JP" altLang="en-US" sz="2800" dirty="0" smtClean="0">
                <a:solidFill>
                  <a:srgbClr val="0407CC"/>
                </a:solidFill>
              </a:rPr>
              <a:t>顔色不良・酸素飽和度の低下</a:t>
            </a:r>
          </a:p>
          <a:p>
            <a:pPr marL="609600" indent="-609600" eaLnBrk="1" hangingPunct="1">
              <a:spcBef>
                <a:spcPct val="0"/>
              </a:spcBef>
              <a:buFont typeface="Wingdings" panose="05000000000000000000" pitchFamily="2" charset="2"/>
              <a:buNone/>
            </a:pPr>
            <a:r>
              <a:rPr lang="ja-JP" altLang="en-US" sz="2800" dirty="0" smtClean="0">
                <a:solidFill>
                  <a:srgbClr val="0407CC"/>
                </a:solidFill>
              </a:rPr>
              <a:t>　　　</a:t>
            </a:r>
            <a:r>
              <a:rPr lang="ja-JP" altLang="en-US" sz="2400" i="1" dirty="0" smtClean="0"/>
              <a:t>これは、生じないことが多い</a:t>
            </a:r>
          </a:p>
          <a:p>
            <a:pPr marL="609600" indent="-609600" eaLnBrk="1" hangingPunct="1">
              <a:lnSpc>
                <a:spcPct val="140000"/>
              </a:lnSpc>
              <a:spcBef>
                <a:spcPct val="0"/>
              </a:spcBef>
              <a:buFont typeface="Wingdings" panose="05000000000000000000" pitchFamily="2" charset="2"/>
              <a:buChar char="l"/>
            </a:pPr>
            <a:r>
              <a:rPr lang="ja-JP" altLang="en-US" sz="2800" dirty="0" smtClean="0">
                <a:solidFill>
                  <a:srgbClr val="0407CC"/>
                </a:solidFill>
              </a:rPr>
              <a:t>筋緊張亢進　</a:t>
            </a:r>
            <a:r>
              <a:rPr lang="ja-JP" altLang="en-US" sz="2400" i="1" dirty="0" smtClean="0"/>
              <a:t>誤嚥によることもある</a:t>
            </a:r>
          </a:p>
          <a:p>
            <a:pPr marL="609600" indent="-609600" eaLnBrk="1" hangingPunct="1">
              <a:lnSpc>
                <a:spcPct val="140000"/>
              </a:lnSpc>
              <a:spcBef>
                <a:spcPct val="0"/>
              </a:spcBef>
              <a:buFont typeface="Wingdings" panose="05000000000000000000" pitchFamily="2" charset="2"/>
              <a:buChar char="l"/>
            </a:pPr>
            <a:r>
              <a:rPr lang="ja-JP" altLang="en-US" sz="2800" dirty="0" smtClean="0">
                <a:solidFill>
                  <a:srgbClr val="0407CC"/>
                </a:solidFill>
              </a:rPr>
              <a:t>食事中の喘鳴（</a:t>
            </a:r>
            <a:r>
              <a:rPr lang="ja-JP" altLang="en-US" sz="2400" dirty="0" smtClean="0">
                <a:solidFill>
                  <a:srgbClr val="0407CC"/>
                </a:solidFill>
              </a:rPr>
              <a:t>ゼロゼロ・ゼコゼコ）　</a:t>
            </a:r>
          </a:p>
          <a:p>
            <a:pPr marL="609600" indent="-609600" eaLnBrk="1" hangingPunct="1">
              <a:lnSpc>
                <a:spcPct val="140000"/>
              </a:lnSpc>
              <a:spcBef>
                <a:spcPct val="0"/>
              </a:spcBef>
              <a:buFont typeface="Wingdings" panose="05000000000000000000" pitchFamily="2" charset="2"/>
              <a:buNone/>
            </a:pPr>
            <a:r>
              <a:rPr lang="ja-JP" altLang="en-US" sz="2400" dirty="0" smtClean="0">
                <a:solidFill>
                  <a:srgbClr val="0407CC"/>
                </a:solidFill>
              </a:rPr>
              <a:t>　　</a:t>
            </a:r>
            <a:r>
              <a:rPr lang="ja-JP" altLang="en-US" sz="2400" i="1" dirty="0" smtClean="0"/>
              <a:t>食塊の咽頭滞留や喉頭侵入がある→誤嚥の可能性</a:t>
            </a:r>
            <a:r>
              <a:rPr lang="ja-JP" altLang="en-US" sz="2400" dirty="0" smtClean="0">
                <a:solidFill>
                  <a:srgbClr val="0407CC"/>
                </a:solidFill>
              </a:rPr>
              <a:t>　</a:t>
            </a:r>
          </a:p>
          <a:p>
            <a:pPr marL="609600" indent="-609600" eaLnBrk="1" hangingPunct="1">
              <a:lnSpc>
                <a:spcPct val="140000"/>
              </a:lnSpc>
              <a:spcBef>
                <a:spcPct val="0"/>
              </a:spcBef>
              <a:buFont typeface="Wingdings" panose="05000000000000000000" pitchFamily="2" charset="2"/>
              <a:buChar char="l"/>
            </a:pPr>
            <a:r>
              <a:rPr lang="ja-JP" altLang="en-US" sz="2800" dirty="0" smtClean="0">
                <a:solidFill>
                  <a:srgbClr val="0407CC"/>
                </a:solidFill>
              </a:rPr>
              <a:t>食後の喘鳴</a:t>
            </a:r>
            <a:r>
              <a:rPr lang="ja-JP" altLang="en-US" sz="2400" dirty="0" smtClean="0">
                <a:solidFill>
                  <a:srgbClr val="0407CC"/>
                </a:solidFill>
              </a:rPr>
              <a:t>（ゼイゼイ・ヒューヒュー）</a:t>
            </a:r>
          </a:p>
          <a:p>
            <a:pPr marL="609600" indent="-609600" eaLnBrk="1" hangingPunct="1">
              <a:lnSpc>
                <a:spcPct val="140000"/>
              </a:lnSpc>
              <a:spcBef>
                <a:spcPct val="0"/>
              </a:spcBef>
              <a:buFont typeface="Wingdings" panose="05000000000000000000" pitchFamily="2" charset="2"/>
              <a:buNone/>
            </a:pPr>
            <a:r>
              <a:rPr lang="ja-JP" altLang="en-US" sz="2400" dirty="0" smtClean="0">
                <a:solidFill>
                  <a:srgbClr val="0407CC"/>
                </a:solidFill>
              </a:rPr>
              <a:t>　　</a:t>
            </a:r>
            <a:r>
              <a:rPr lang="ja-JP" altLang="en-US" sz="2400" i="1" dirty="0" smtClean="0"/>
              <a:t>誤嚥による気管支の攣縮</a:t>
            </a:r>
            <a:endParaRPr lang="ja-JP" altLang="en-US" dirty="0" smtClean="0"/>
          </a:p>
        </p:txBody>
      </p:sp>
      <p:sp>
        <p:nvSpPr>
          <p:cNvPr id="164868" name="Rectangle 4"/>
          <p:cNvSpPr>
            <a:spLocks noChangeArrowheads="1"/>
          </p:cNvSpPr>
          <p:nvPr/>
        </p:nvSpPr>
        <p:spPr bwMode="auto">
          <a:xfrm>
            <a:off x="990600" y="1143000"/>
            <a:ext cx="7010400" cy="76200"/>
          </a:xfrm>
          <a:prstGeom prst="rect">
            <a:avLst/>
          </a:prstGeom>
          <a:gradFill rotWithShape="0">
            <a:gsLst>
              <a:gs pos="0">
                <a:srgbClr val="17175E"/>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2400">
              <a:latin typeface="Times" panose="02020603050405020304" pitchFamily="18" charset="0"/>
              <a:ea typeface="Osaka"/>
              <a:cs typeface="Osaka"/>
            </a:endParaRPr>
          </a:p>
        </p:txBody>
      </p:sp>
      <p:sp>
        <p:nvSpPr>
          <p:cNvPr id="5"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D13</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95536" y="53752"/>
            <a:ext cx="8278688" cy="1143000"/>
          </a:xfrm>
        </p:spPr>
        <p:txBody>
          <a:bodyPr lIns="90487" tIns="44450" rIns="90487" bIns="44450" anchor="b"/>
          <a:lstStyle/>
          <a:p>
            <a:pPr eaLnBrk="1" hangingPunct="1"/>
            <a:r>
              <a:rPr lang="ja-JP" altLang="en-US" sz="3200" dirty="0" smtClean="0">
                <a:latin typeface="ＭＳ Ｐゴシック" panose="020B0600070205080204" pitchFamily="50" charset="-128"/>
              </a:rPr>
              <a:t>重症心身障害児者等の支援・健康管理の基本としての適切な姿勢の取り方の諸要素</a:t>
            </a:r>
          </a:p>
        </p:txBody>
      </p:sp>
      <p:sp>
        <p:nvSpPr>
          <p:cNvPr id="117763" name="Rectangle 3"/>
          <p:cNvSpPr>
            <a:spLocks noGrp="1" noChangeArrowheads="1"/>
          </p:cNvSpPr>
          <p:nvPr>
            <p:ph type="body" idx="1"/>
          </p:nvPr>
        </p:nvSpPr>
        <p:spPr>
          <a:xfrm>
            <a:off x="685800" y="1541463"/>
            <a:ext cx="7772400" cy="4114800"/>
          </a:xfrm>
        </p:spPr>
        <p:txBody>
          <a:bodyPr lIns="90487" tIns="44450" rIns="90487" bIns="44450"/>
          <a:lstStyle/>
          <a:p>
            <a:pPr eaLnBrk="1" hangingPunct="1">
              <a:lnSpc>
                <a:spcPct val="90000"/>
              </a:lnSpc>
              <a:buFontTx/>
              <a:buNone/>
            </a:pPr>
            <a:r>
              <a:rPr lang="ja-JP" altLang="en-US" smtClean="0">
                <a:solidFill>
                  <a:srgbClr val="0000FF"/>
                </a:solidFill>
                <a:latin typeface="ＭＳ Ｐゴシック" panose="020B0600070205080204" pitchFamily="50" charset="-128"/>
              </a:rPr>
              <a:t>精神活動　　筋緊張　安楽度　　心循環機能</a:t>
            </a:r>
          </a:p>
          <a:p>
            <a:pPr eaLnBrk="1" hangingPunct="1">
              <a:lnSpc>
                <a:spcPct val="90000"/>
              </a:lnSpc>
              <a:buFontTx/>
              <a:buNone/>
            </a:pPr>
            <a:r>
              <a:rPr lang="ja-JP" altLang="en-US" smtClean="0">
                <a:solidFill>
                  <a:srgbClr val="0000FF"/>
                </a:solidFill>
                <a:latin typeface="ＭＳ Ｐゴシック" panose="020B0600070205080204" pitchFamily="50" charset="-128"/>
              </a:rPr>
              <a:t>上肢動作　　変形拘縮悪化防止</a:t>
            </a:r>
          </a:p>
          <a:p>
            <a:pPr eaLnBrk="1" hangingPunct="1">
              <a:lnSpc>
                <a:spcPct val="90000"/>
              </a:lnSpc>
              <a:spcBef>
                <a:spcPct val="40000"/>
              </a:spcBef>
              <a:buFontTx/>
              <a:buNone/>
            </a:pPr>
            <a:r>
              <a:rPr lang="ja-JP" altLang="en-US" smtClean="0">
                <a:solidFill>
                  <a:srgbClr val="0000FF"/>
                </a:solidFill>
                <a:latin typeface="ＭＳ Ｐゴシック" panose="020B0600070205080204" pitchFamily="50" charset="-128"/>
              </a:rPr>
              <a:t>呼吸障害 </a:t>
            </a:r>
            <a:r>
              <a:rPr lang="ja-JP" altLang="en-US" smtClean="0">
                <a:latin typeface="ＭＳ Ｐゴシック" panose="020B0600070205080204" pitchFamily="50" charset="-128"/>
              </a:rPr>
              <a:t>－上気道狭窄　分泌物貯留</a:t>
            </a:r>
          </a:p>
          <a:p>
            <a:pPr eaLnBrk="1" hangingPunct="1">
              <a:lnSpc>
                <a:spcPct val="90000"/>
              </a:lnSpc>
              <a:buFontTx/>
              <a:buNone/>
            </a:pPr>
            <a:r>
              <a:rPr lang="ja-JP" altLang="en-US" smtClean="0">
                <a:latin typeface="ＭＳ Ｐゴシック" panose="020B0600070205080204" pitchFamily="50" charset="-128"/>
              </a:rPr>
              <a:t>　　　気管・気管支狭窄　誤嚥物貯留</a:t>
            </a:r>
          </a:p>
          <a:p>
            <a:pPr eaLnBrk="1" hangingPunct="1">
              <a:lnSpc>
                <a:spcPct val="90000"/>
              </a:lnSpc>
              <a:buFontTx/>
              <a:buNone/>
            </a:pPr>
            <a:r>
              <a:rPr lang="ja-JP" altLang="en-US" smtClean="0">
                <a:latin typeface="ＭＳ Ｐゴシック" panose="020B0600070205080204" pitchFamily="50" charset="-128"/>
              </a:rPr>
              <a:t>　　　胸郭呼吸運動　　換気血流比</a:t>
            </a:r>
          </a:p>
          <a:p>
            <a:pPr eaLnBrk="1" hangingPunct="1">
              <a:lnSpc>
                <a:spcPct val="90000"/>
              </a:lnSpc>
              <a:spcBef>
                <a:spcPct val="40000"/>
              </a:spcBef>
              <a:buFontTx/>
              <a:buNone/>
            </a:pPr>
            <a:r>
              <a:rPr lang="ja-JP" altLang="en-US" smtClean="0">
                <a:solidFill>
                  <a:srgbClr val="0000FF"/>
                </a:solidFill>
                <a:latin typeface="ＭＳ Ｐゴシック" panose="020B0600070205080204" pitchFamily="50" charset="-128"/>
              </a:rPr>
              <a:t>嚥下障害･誤嚥</a:t>
            </a:r>
          </a:p>
          <a:p>
            <a:pPr eaLnBrk="1" hangingPunct="1">
              <a:lnSpc>
                <a:spcPct val="90000"/>
              </a:lnSpc>
              <a:spcBef>
                <a:spcPct val="40000"/>
              </a:spcBef>
              <a:buFontTx/>
              <a:buNone/>
            </a:pPr>
            <a:r>
              <a:rPr lang="ja-JP" altLang="en-US" smtClean="0">
                <a:solidFill>
                  <a:srgbClr val="0000FF"/>
                </a:solidFill>
                <a:latin typeface="ＭＳ Ｐゴシック" panose="020B0600070205080204" pitchFamily="50" charset="-128"/>
              </a:rPr>
              <a:t>消化管障害</a:t>
            </a:r>
            <a:r>
              <a:rPr lang="ja-JP" altLang="en-US" smtClean="0">
                <a:latin typeface="ＭＳ Ｐゴシック" panose="020B0600070205080204" pitchFamily="50" charset="-128"/>
              </a:rPr>
              <a:t>－ 胃食道逆流、胃内停滞、　</a:t>
            </a:r>
            <a:endParaRPr lang="en-US" altLang="ja-JP" smtClean="0">
              <a:latin typeface="ＭＳ Ｐゴシック" panose="020B0600070205080204" pitchFamily="50" charset="-128"/>
            </a:endParaRPr>
          </a:p>
          <a:p>
            <a:pPr eaLnBrk="1" hangingPunct="1">
              <a:lnSpc>
                <a:spcPct val="90000"/>
              </a:lnSpc>
              <a:spcBef>
                <a:spcPct val="0"/>
              </a:spcBef>
              <a:buFontTx/>
              <a:buNone/>
            </a:pPr>
            <a:r>
              <a:rPr lang="ja-JP" altLang="en-US" smtClean="0">
                <a:latin typeface="ＭＳ Ｐゴシック" panose="020B0600070205080204" pitchFamily="50" charset="-128"/>
              </a:rPr>
              <a:t>　　　　　　　　　 胃からの排気、胃拡張、</a:t>
            </a:r>
            <a:endParaRPr lang="en-US" altLang="ja-JP" smtClean="0">
              <a:latin typeface="ＭＳ Ｐゴシック" panose="020B0600070205080204" pitchFamily="50" charset="-128"/>
            </a:endParaRPr>
          </a:p>
          <a:p>
            <a:pPr eaLnBrk="1" hangingPunct="1">
              <a:lnSpc>
                <a:spcPct val="90000"/>
              </a:lnSpc>
              <a:spcBef>
                <a:spcPct val="0"/>
              </a:spcBef>
              <a:buFontTx/>
              <a:buNone/>
            </a:pPr>
            <a:r>
              <a:rPr lang="ja-JP" altLang="en-US" smtClean="0">
                <a:latin typeface="ＭＳ Ｐゴシック" panose="020B0600070205080204" pitchFamily="50" charset="-128"/>
              </a:rPr>
              <a:t>　　　　　　　　　 十二指腸通過障害</a:t>
            </a:r>
          </a:p>
          <a:p>
            <a:pPr eaLnBrk="1" hangingPunct="1">
              <a:lnSpc>
                <a:spcPct val="90000"/>
              </a:lnSpc>
            </a:pPr>
            <a:endParaRPr lang="en-US" altLang="ja-JP" smtClean="0">
              <a:latin typeface="ＭＳ Ｐゴシック" panose="020B0600070205080204" pitchFamily="50" charset="-128"/>
            </a:endParaRPr>
          </a:p>
        </p:txBody>
      </p:sp>
      <p:sp>
        <p:nvSpPr>
          <p:cNvPr id="117764" name="Line 4"/>
          <p:cNvSpPr>
            <a:spLocks noChangeShapeType="1"/>
          </p:cNvSpPr>
          <p:nvPr/>
        </p:nvSpPr>
        <p:spPr bwMode="auto">
          <a:xfrm>
            <a:off x="381000" y="1325563"/>
            <a:ext cx="8382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 name="テキスト ボックス 1"/>
          <p:cNvSpPr txBox="1">
            <a:spLocks noChangeArrowheads="1"/>
          </p:cNvSpPr>
          <p:nvPr/>
        </p:nvSpPr>
        <p:spPr bwMode="auto">
          <a:xfrm>
            <a:off x="8539372" y="6372036"/>
            <a:ext cx="4251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C5</a:t>
            </a:r>
            <a:endParaRPr lang="ja-JP" altLang="en-US"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Text Box 2"/>
          <p:cNvSpPr txBox="1">
            <a:spLocks noChangeArrowheads="1"/>
          </p:cNvSpPr>
          <p:nvPr/>
        </p:nvSpPr>
        <p:spPr bwMode="auto">
          <a:xfrm>
            <a:off x="3851275" y="2205038"/>
            <a:ext cx="5113338" cy="3756025"/>
          </a:xfrm>
          <a:prstGeom prst="rect">
            <a:avLst/>
          </a:prstGeom>
          <a:noFill/>
          <a:ln w="12700">
            <a:solidFill>
              <a:schemeClr val="accent2"/>
            </a:solidFill>
            <a:miter lim="800000"/>
            <a:headEnd/>
            <a:tailEnd/>
          </a:ln>
          <a:effectLst/>
        </p:spPr>
        <p:txBody>
          <a:bodyPr>
            <a:spAutoFit/>
          </a:bodyPr>
          <a:lstStyle/>
          <a:p>
            <a:pPr marL="457200" indent="-457200">
              <a:defRPr/>
            </a:pPr>
            <a:r>
              <a:rPr lang="ja-JP" altLang="en-US" sz="2400">
                <a:solidFill>
                  <a:srgbClr val="3333CC"/>
                </a:solidFill>
                <a:latin typeface="Times" charset="0"/>
                <a:ea typeface="ＭＳ ゴシック" pitchFamily="49" charset="-128"/>
              </a:rPr>
              <a:t>＜咳反射（むせ）＞</a:t>
            </a:r>
          </a:p>
          <a:p>
            <a:pPr marL="457200" indent="-457200">
              <a:defRPr/>
            </a:pPr>
            <a:r>
              <a:rPr lang="ja-JP" altLang="en-US" sz="2400">
                <a:solidFill>
                  <a:srgbClr val="000000"/>
                </a:solidFill>
                <a:latin typeface="Times" charset="0"/>
                <a:ea typeface="ＭＳ ゴシック" pitchFamily="49" charset="-128"/>
              </a:rPr>
              <a:t>遅れて出たり弱い場合は有効でない</a:t>
            </a:r>
          </a:p>
          <a:p>
            <a:pPr marL="457200" indent="-457200">
              <a:buFont typeface="Osaka" charset="-128"/>
              <a:buNone/>
              <a:defRPr/>
            </a:pPr>
            <a:r>
              <a:rPr lang="ja-JP" altLang="en-US" sz="2400">
                <a:solidFill>
                  <a:srgbClr val="3333CC"/>
                </a:solidFill>
                <a:latin typeface="Times" charset="0"/>
                <a:ea typeface="ＭＳ ゴシック" pitchFamily="49" charset="-128"/>
              </a:rPr>
              <a:t>＜線毛運動＞</a:t>
            </a:r>
            <a:endParaRPr lang="ja-JP" altLang="en-US" sz="2400" b="1">
              <a:solidFill>
                <a:srgbClr val="3333CC"/>
              </a:solidFill>
              <a:latin typeface="Times" charset="0"/>
              <a:ea typeface="ＭＳ ゴシック" pitchFamily="49" charset="-128"/>
            </a:endParaRPr>
          </a:p>
          <a:p>
            <a:pPr marL="457200" indent="-457200">
              <a:buFont typeface="Osaka" charset="-128"/>
              <a:buNone/>
              <a:defRPr/>
            </a:pPr>
            <a:r>
              <a:rPr lang="ja-JP" altLang="en-US" sz="2400">
                <a:solidFill>
                  <a:srgbClr val="000000"/>
                </a:solidFill>
                <a:latin typeface="Times" charset="0"/>
                <a:ea typeface="ＭＳ ゴシック" pitchFamily="49" charset="-128"/>
              </a:rPr>
              <a:t> 気管や気管支壁の細胞の線毛運動</a:t>
            </a:r>
          </a:p>
          <a:p>
            <a:pPr marL="457200" indent="-457200">
              <a:buFont typeface="Osaka" charset="-128"/>
              <a:buNone/>
              <a:defRPr/>
            </a:pPr>
            <a:r>
              <a:rPr lang="ja-JP" altLang="en-US" sz="2400">
                <a:solidFill>
                  <a:srgbClr val="000000"/>
                </a:solidFill>
                <a:latin typeface="Times" charset="0"/>
                <a:ea typeface="ＭＳ ゴシック" pitchFamily="49" charset="-128"/>
              </a:rPr>
              <a:t> により異物を排除する</a:t>
            </a:r>
          </a:p>
          <a:p>
            <a:pPr marL="457200" indent="-457200">
              <a:buFont typeface="Osaka" charset="-128"/>
              <a:buNone/>
              <a:defRPr/>
            </a:pPr>
            <a:r>
              <a:rPr lang="ja-JP" altLang="en-US" sz="2400">
                <a:solidFill>
                  <a:srgbClr val="000000"/>
                </a:solidFill>
                <a:latin typeface="Times" charset="0"/>
                <a:ea typeface="ＭＳ ゴシック" pitchFamily="49" charset="-128"/>
              </a:rPr>
              <a:t> 空気の乾燥や感染の反復により</a:t>
            </a:r>
          </a:p>
          <a:p>
            <a:pPr marL="457200" indent="-457200">
              <a:buFont typeface="Osaka" charset="-128"/>
              <a:buNone/>
              <a:defRPr/>
            </a:pPr>
            <a:r>
              <a:rPr lang="ja-JP" altLang="en-US" sz="2400">
                <a:solidFill>
                  <a:srgbClr val="000000"/>
                </a:solidFill>
                <a:latin typeface="Times" charset="0"/>
                <a:ea typeface="ＭＳ ゴシック" pitchFamily="49" charset="-128"/>
              </a:rPr>
              <a:t> 線毛運動が低下</a:t>
            </a:r>
            <a:endParaRPr lang="ja-JP" altLang="en-US" sz="2400">
              <a:solidFill>
                <a:srgbClr val="66FF33"/>
              </a:solidFill>
              <a:effectLst>
                <a:outerShdw blurRad="38100" dist="38100" dir="2700000" algn="tl">
                  <a:srgbClr val="C0C0C0"/>
                </a:outerShdw>
              </a:effectLst>
              <a:latin typeface="Times" charset="0"/>
              <a:ea typeface="ＭＳ ゴシック" pitchFamily="49" charset="-128"/>
            </a:endParaRPr>
          </a:p>
          <a:p>
            <a:pPr marL="457200" indent="-457200">
              <a:buFont typeface="Osaka" charset="-128"/>
              <a:buNone/>
              <a:defRPr/>
            </a:pPr>
            <a:r>
              <a:rPr lang="ja-JP" altLang="en-US" sz="2400">
                <a:solidFill>
                  <a:srgbClr val="3333CC"/>
                </a:solidFill>
                <a:latin typeface="Times" charset="0"/>
                <a:ea typeface="ＭＳ ゴシック" pitchFamily="49" charset="-128"/>
              </a:rPr>
              <a:t>＜肺機能＞　＜換気＞</a:t>
            </a:r>
          </a:p>
          <a:p>
            <a:pPr marL="457200" indent="-457200">
              <a:buFont typeface="Osaka" charset="-128"/>
              <a:buNone/>
              <a:defRPr/>
            </a:pPr>
            <a:r>
              <a:rPr lang="ja-JP" altLang="en-US" sz="2400">
                <a:solidFill>
                  <a:srgbClr val="3333CC"/>
                </a:solidFill>
                <a:latin typeface="Times" charset="0"/>
                <a:ea typeface="ＭＳ ゴシック" pitchFamily="49" charset="-128"/>
              </a:rPr>
              <a:t>＜免疫機能＞</a:t>
            </a:r>
            <a:endParaRPr lang="ja-JP" altLang="en-US" sz="2400">
              <a:solidFill>
                <a:srgbClr val="000000"/>
              </a:solidFill>
              <a:latin typeface="Times" charset="0"/>
              <a:ea typeface="ＭＳ ゴシック" pitchFamily="49" charset="-128"/>
            </a:endParaRPr>
          </a:p>
          <a:p>
            <a:pPr marL="457200" indent="-457200">
              <a:buFont typeface="Osaka" charset="-128"/>
              <a:buNone/>
              <a:defRPr/>
            </a:pPr>
            <a:r>
              <a:rPr lang="ja-JP" altLang="en-US" sz="2400">
                <a:solidFill>
                  <a:srgbClr val="000000"/>
                </a:solidFill>
                <a:latin typeface="Times" charset="0"/>
                <a:ea typeface="ＭＳ ゴシック" pitchFamily="49" charset="-128"/>
              </a:rPr>
              <a:t> 栄養状態が低下すると免疫能低下</a:t>
            </a:r>
          </a:p>
        </p:txBody>
      </p:sp>
      <p:sp>
        <p:nvSpPr>
          <p:cNvPr id="86019" name="Text Box 3"/>
          <p:cNvSpPr txBox="1">
            <a:spLocks noChangeArrowheads="1"/>
          </p:cNvSpPr>
          <p:nvPr/>
        </p:nvSpPr>
        <p:spPr bwMode="auto">
          <a:xfrm>
            <a:off x="4787900" y="765175"/>
            <a:ext cx="2517775" cy="469900"/>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latin typeface="Osaka" charset="-128"/>
              </a:rPr>
              <a:t>誤嚥 ＞ 許容範囲</a:t>
            </a:r>
          </a:p>
        </p:txBody>
      </p:sp>
      <p:sp>
        <p:nvSpPr>
          <p:cNvPr id="86020" name="Text Box 4"/>
          <p:cNvSpPr txBox="1">
            <a:spLocks noChangeArrowheads="1"/>
          </p:cNvSpPr>
          <p:nvPr/>
        </p:nvSpPr>
        <p:spPr bwMode="auto">
          <a:xfrm>
            <a:off x="971550" y="6149975"/>
            <a:ext cx="7296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800">
                <a:solidFill>
                  <a:srgbClr val="000000"/>
                </a:solidFill>
                <a:ea typeface="ＭＳ ゴシック" panose="020B0609070205080204" pitchFamily="49" charset="-128"/>
              </a:rPr>
              <a:t>誤嚥が許容範囲を越えているかどうかの要素</a:t>
            </a:r>
          </a:p>
        </p:txBody>
      </p:sp>
      <p:sp>
        <p:nvSpPr>
          <p:cNvPr id="86021" name="Text Box 5"/>
          <p:cNvSpPr txBox="1">
            <a:spLocks noChangeArrowheads="1"/>
          </p:cNvSpPr>
          <p:nvPr/>
        </p:nvSpPr>
        <p:spPr bwMode="auto">
          <a:xfrm>
            <a:off x="1152525" y="2251075"/>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誤嚥の量</a:t>
            </a:r>
          </a:p>
        </p:txBody>
      </p:sp>
      <p:sp>
        <p:nvSpPr>
          <p:cNvPr id="86022" name="Text Box 6"/>
          <p:cNvSpPr txBox="1">
            <a:spLocks noChangeArrowheads="1"/>
          </p:cNvSpPr>
          <p:nvPr/>
        </p:nvSpPr>
        <p:spPr bwMode="auto">
          <a:xfrm>
            <a:off x="1619250" y="765175"/>
            <a:ext cx="2517775" cy="469900"/>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latin typeface="Osaka" charset="-128"/>
              </a:rPr>
              <a:t>誤嚥 ＜ 許容範囲</a:t>
            </a:r>
          </a:p>
        </p:txBody>
      </p:sp>
      <p:sp>
        <p:nvSpPr>
          <p:cNvPr id="86023" name="Text Box 7"/>
          <p:cNvSpPr txBox="1">
            <a:spLocks noChangeArrowheads="1"/>
          </p:cNvSpPr>
          <p:nvPr/>
        </p:nvSpPr>
        <p:spPr bwMode="auto">
          <a:xfrm>
            <a:off x="4211638" y="73977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en-US" altLang="ja-JP" sz="2400">
                <a:solidFill>
                  <a:srgbClr val="000000"/>
                </a:solidFill>
                <a:latin typeface="ＭＳ ゴシック" panose="020B0609070205080204" pitchFamily="49" charset="-128"/>
                <a:ea typeface="ＭＳ ゴシック" panose="020B0609070205080204" pitchFamily="49" charset="-128"/>
              </a:rPr>
              <a:t>or</a:t>
            </a:r>
          </a:p>
        </p:txBody>
      </p:sp>
      <p:sp>
        <p:nvSpPr>
          <p:cNvPr id="86024" name="Rectangle 8"/>
          <p:cNvSpPr>
            <a:spLocks noChangeArrowheads="1"/>
          </p:cNvSpPr>
          <p:nvPr/>
        </p:nvSpPr>
        <p:spPr bwMode="auto">
          <a:xfrm>
            <a:off x="1330325" y="549275"/>
            <a:ext cx="6697663" cy="863600"/>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ndParaRPr>
          </a:p>
        </p:txBody>
      </p:sp>
      <p:sp>
        <p:nvSpPr>
          <p:cNvPr id="86025" name="Text Box 9"/>
          <p:cNvSpPr txBox="1">
            <a:spLocks noChangeArrowheads="1"/>
          </p:cNvSpPr>
          <p:nvPr/>
        </p:nvSpPr>
        <p:spPr bwMode="auto">
          <a:xfrm>
            <a:off x="828675" y="3038475"/>
            <a:ext cx="25193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防御機能が保た</a:t>
            </a:r>
          </a:p>
          <a:p>
            <a:pPr>
              <a:spcBef>
                <a:spcPct val="0"/>
              </a:spcBef>
              <a:buFontTx/>
              <a:buNone/>
            </a:pPr>
            <a:r>
              <a:rPr lang="ja-JP" altLang="en-US" sz="2400">
                <a:solidFill>
                  <a:srgbClr val="000000"/>
                </a:solidFill>
              </a:rPr>
              <a:t>れているか</a:t>
            </a:r>
          </a:p>
        </p:txBody>
      </p:sp>
      <p:sp>
        <p:nvSpPr>
          <p:cNvPr id="86026" name="Text Box 10"/>
          <p:cNvSpPr txBox="1">
            <a:spLocks noChangeArrowheads="1"/>
          </p:cNvSpPr>
          <p:nvPr/>
        </p:nvSpPr>
        <p:spPr bwMode="auto">
          <a:xfrm>
            <a:off x="879475" y="4195763"/>
            <a:ext cx="201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気道の過敏性</a:t>
            </a:r>
          </a:p>
        </p:txBody>
      </p:sp>
      <p:sp>
        <p:nvSpPr>
          <p:cNvPr id="86027" name="Text Box 11"/>
          <p:cNvSpPr txBox="1">
            <a:spLocks noChangeArrowheads="1"/>
          </p:cNvSpPr>
          <p:nvPr/>
        </p:nvSpPr>
        <p:spPr bwMode="auto">
          <a:xfrm>
            <a:off x="830263" y="5132388"/>
            <a:ext cx="201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胃食道逆流症</a:t>
            </a:r>
          </a:p>
        </p:txBody>
      </p:sp>
      <p:sp>
        <p:nvSpPr>
          <p:cNvPr id="86028" name="Oval 12"/>
          <p:cNvSpPr>
            <a:spLocks noChangeArrowheads="1"/>
          </p:cNvSpPr>
          <p:nvPr/>
        </p:nvSpPr>
        <p:spPr bwMode="auto">
          <a:xfrm>
            <a:off x="395288" y="2205038"/>
            <a:ext cx="2952750" cy="5762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ndParaRPr>
          </a:p>
        </p:txBody>
      </p:sp>
      <p:sp>
        <p:nvSpPr>
          <p:cNvPr id="86029" name="Text Box 13"/>
          <p:cNvSpPr txBox="1">
            <a:spLocks noChangeArrowheads="1"/>
          </p:cNvSpPr>
          <p:nvPr/>
        </p:nvSpPr>
        <p:spPr bwMode="auto">
          <a:xfrm>
            <a:off x="7380288" y="73977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a:t>
            </a:r>
          </a:p>
        </p:txBody>
      </p:sp>
      <p:sp>
        <p:nvSpPr>
          <p:cNvPr id="86030" name="Oval 14"/>
          <p:cNvSpPr>
            <a:spLocks noChangeArrowheads="1"/>
          </p:cNvSpPr>
          <p:nvPr/>
        </p:nvSpPr>
        <p:spPr bwMode="auto">
          <a:xfrm>
            <a:off x="395288" y="2997200"/>
            <a:ext cx="3024187" cy="9350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ndParaRPr>
          </a:p>
        </p:txBody>
      </p:sp>
      <p:sp>
        <p:nvSpPr>
          <p:cNvPr id="86031" name="Oval 15"/>
          <p:cNvSpPr>
            <a:spLocks noChangeArrowheads="1"/>
          </p:cNvSpPr>
          <p:nvPr/>
        </p:nvSpPr>
        <p:spPr bwMode="auto">
          <a:xfrm>
            <a:off x="755650" y="4149725"/>
            <a:ext cx="2232025" cy="5762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ndParaRPr>
          </a:p>
        </p:txBody>
      </p:sp>
      <p:sp>
        <p:nvSpPr>
          <p:cNvPr id="86032" name="Oval 16"/>
          <p:cNvSpPr>
            <a:spLocks noChangeArrowheads="1"/>
          </p:cNvSpPr>
          <p:nvPr/>
        </p:nvSpPr>
        <p:spPr bwMode="auto">
          <a:xfrm>
            <a:off x="755650" y="5084763"/>
            <a:ext cx="2160588" cy="647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ndParaRPr>
          </a:p>
        </p:txBody>
      </p:sp>
      <p:sp>
        <p:nvSpPr>
          <p:cNvPr id="86033" name="Line 17"/>
          <p:cNvSpPr>
            <a:spLocks noChangeShapeType="1"/>
          </p:cNvSpPr>
          <p:nvPr/>
        </p:nvSpPr>
        <p:spPr bwMode="auto">
          <a:xfrm>
            <a:off x="3419475" y="3429000"/>
            <a:ext cx="431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ja-JP" altLang="en-US" sz="2400">
              <a:solidFill>
                <a:srgbClr val="000000"/>
              </a:solidFill>
              <a:latin typeface="Times" panose="02020603050405020304" pitchFamily="18" charset="0"/>
              <a:ea typeface="Osaka" charset="-128"/>
            </a:endParaRPr>
          </a:p>
        </p:txBody>
      </p:sp>
      <p:sp>
        <p:nvSpPr>
          <p:cNvPr id="86034" name="Text Box 18"/>
          <p:cNvSpPr txBox="1">
            <a:spLocks noChangeArrowheads="1"/>
          </p:cNvSpPr>
          <p:nvPr/>
        </p:nvSpPr>
        <p:spPr bwMode="auto">
          <a:xfrm>
            <a:off x="3924300" y="1700213"/>
            <a:ext cx="4916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400">
                <a:solidFill>
                  <a:srgbClr val="000000"/>
                </a:solidFill>
              </a:rPr>
              <a:t>誤嚥から気管支や肺を守る防御機能</a:t>
            </a:r>
          </a:p>
        </p:txBody>
      </p:sp>
      <p:sp>
        <p:nvSpPr>
          <p:cNvPr id="86035" name="Rectangle 19"/>
          <p:cNvSpPr>
            <a:spLocks noChangeArrowheads="1"/>
          </p:cNvSpPr>
          <p:nvPr/>
        </p:nvSpPr>
        <p:spPr bwMode="auto">
          <a:xfrm>
            <a:off x="325438" y="1987550"/>
            <a:ext cx="3167062" cy="4033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ndParaRPr>
          </a:p>
        </p:txBody>
      </p:sp>
      <p:sp>
        <p:nvSpPr>
          <p:cNvPr id="86036" name="AutoShape 20"/>
          <p:cNvSpPr>
            <a:spLocks noChangeArrowheads="1"/>
          </p:cNvSpPr>
          <p:nvPr/>
        </p:nvSpPr>
        <p:spPr bwMode="auto">
          <a:xfrm>
            <a:off x="3438525" y="1485900"/>
            <a:ext cx="485775" cy="503238"/>
          </a:xfrm>
          <a:prstGeom prst="upArrow">
            <a:avLst>
              <a:gd name="adj1" fmla="val 49676"/>
              <a:gd name="adj2" fmla="val 49941"/>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endParaRPr lang="ja-JP" altLang="en-US" sz="2400">
              <a:solidFill>
                <a:srgbClr val="000000"/>
              </a:solidFill>
            </a:endParaRPr>
          </a:p>
        </p:txBody>
      </p:sp>
      <p:sp>
        <p:nvSpPr>
          <p:cNvPr id="21"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D14</a:t>
            </a:r>
          </a:p>
        </p:txBody>
      </p:sp>
    </p:spTree>
    <p:extLst>
      <p:ext uri="{BB962C8B-B14F-4D97-AF65-F5344CB8AC3E}">
        <p14:creationId xmlns:p14="http://schemas.microsoft.com/office/powerpoint/2010/main" val="37644040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179388" y="1268413"/>
            <a:ext cx="8693150" cy="914400"/>
          </a:xfrm>
        </p:spPr>
        <p:txBody>
          <a:bodyPr/>
          <a:lstStyle/>
          <a:p>
            <a:pPr algn="l" eaLnBrk="1" hangingPunct="1"/>
            <a:r>
              <a:rPr lang="ja-JP" altLang="en-US" sz="2400" smtClean="0">
                <a:solidFill>
                  <a:srgbClr val="0000FF"/>
                </a:solidFill>
              </a:rPr>
              <a:t>誤嚥が許容範囲を越えているという可能性を考えるべき状態</a:t>
            </a:r>
            <a:endParaRPr lang="ja-JP" altLang="en-US" sz="2400" b="1" smtClean="0">
              <a:solidFill>
                <a:srgbClr val="0000FF"/>
              </a:solidFill>
            </a:endParaRPr>
          </a:p>
        </p:txBody>
      </p:sp>
      <p:sp>
        <p:nvSpPr>
          <p:cNvPr id="166915" name="Rectangle 3"/>
          <p:cNvSpPr>
            <a:spLocks noGrp="1" noChangeArrowheads="1"/>
          </p:cNvSpPr>
          <p:nvPr>
            <p:ph type="body" idx="1"/>
          </p:nvPr>
        </p:nvSpPr>
        <p:spPr>
          <a:xfrm>
            <a:off x="280988" y="1989138"/>
            <a:ext cx="8612187" cy="4679950"/>
          </a:xfrm>
        </p:spPr>
        <p:txBody>
          <a:bodyPr/>
          <a:lstStyle/>
          <a:p>
            <a:pPr eaLnBrk="1" hangingPunct="1">
              <a:lnSpc>
                <a:spcPct val="110000"/>
              </a:lnSpc>
              <a:spcBef>
                <a:spcPct val="0"/>
              </a:spcBef>
              <a:buFont typeface="Wingdings" panose="05000000000000000000" pitchFamily="2" charset="2"/>
              <a:buNone/>
            </a:pPr>
            <a:r>
              <a:rPr lang="ja-JP" altLang="en-US" sz="2400" dirty="0" smtClean="0"/>
              <a:t>気管支肺炎の反復</a:t>
            </a:r>
          </a:p>
          <a:p>
            <a:pPr eaLnBrk="1" hangingPunct="1">
              <a:spcBef>
                <a:spcPct val="0"/>
              </a:spcBef>
              <a:buFont typeface="Wingdings" panose="05000000000000000000" pitchFamily="2" charset="2"/>
              <a:buNone/>
            </a:pPr>
            <a:r>
              <a:rPr lang="ja-JP" altLang="en-US" sz="2400" dirty="0" smtClean="0"/>
              <a:t>　上気道感染徴候（くしゃみ、のどが赤い等）を伴わない　</a:t>
            </a:r>
          </a:p>
          <a:p>
            <a:pPr eaLnBrk="1" hangingPunct="1">
              <a:spcBef>
                <a:spcPct val="0"/>
              </a:spcBef>
              <a:buFont typeface="Wingdings" panose="05000000000000000000" pitchFamily="2" charset="2"/>
              <a:buNone/>
            </a:pPr>
            <a:r>
              <a:rPr lang="ja-JP" altLang="en-US" sz="2400" dirty="0" smtClean="0"/>
              <a:t>　周囲に感染流行が無い状況下での感染</a:t>
            </a:r>
          </a:p>
          <a:p>
            <a:pPr eaLnBrk="1" hangingPunct="1">
              <a:lnSpc>
                <a:spcPct val="110000"/>
              </a:lnSpc>
              <a:spcBef>
                <a:spcPct val="0"/>
              </a:spcBef>
              <a:buFont typeface="Wingdings" panose="05000000000000000000" pitchFamily="2" charset="2"/>
              <a:buNone/>
            </a:pPr>
            <a:r>
              <a:rPr lang="ja-JP" altLang="en-US" sz="2400" dirty="0" smtClean="0"/>
              <a:t>発熱の反復　　</a:t>
            </a:r>
          </a:p>
          <a:p>
            <a:pPr eaLnBrk="1" hangingPunct="1">
              <a:buFont typeface="Wingdings" panose="05000000000000000000" pitchFamily="2" charset="2"/>
              <a:buNone/>
            </a:pPr>
            <a:r>
              <a:rPr lang="ja-JP" altLang="en-US" sz="2400" dirty="0" smtClean="0"/>
              <a:t>ＣＲＰの慢性陽性化</a:t>
            </a:r>
            <a:r>
              <a:rPr lang="en-US" altLang="ja-JP" sz="2400" dirty="0" smtClean="0"/>
              <a:t>〜</a:t>
            </a:r>
            <a:r>
              <a:rPr lang="ja-JP" altLang="en-US" sz="2400" dirty="0" smtClean="0"/>
              <a:t>悪化 　　　　　　</a:t>
            </a:r>
          </a:p>
          <a:p>
            <a:pPr eaLnBrk="1" hangingPunct="1">
              <a:buFont typeface="Wingdings" panose="05000000000000000000" pitchFamily="2" charset="2"/>
              <a:buNone/>
            </a:pPr>
            <a:r>
              <a:rPr lang="ja-JP" altLang="en-US" sz="2400" dirty="0" smtClean="0"/>
              <a:t>経口摂取時（後）の強い喘息様状態　　　　</a:t>
            </a:r>
          </a:p>
          <a:p>
            <a:pPr eaLnBrk="1" hangingPunct="1">
              <a:buFont typeface="Wingdings" panose="05000000000000000000" pitchFamily="2" charset="2"/>
              <a:buNone/>
            </a:pPr>
            <a:r>
              <a:rPr lang="ja-JP" altLang="en-US" sz="2400" dirty="0" smtClean="0"/>
              <a:t>肺ＣＴ検査での慢性病変</a:t>
            </a:r>
          </a:p>
          <a:p>
            <a:pPr eaLnBrk="1" hangingPunct="1">
              <a:buFont typeface="Wingdings" panose="05000000000000000000" pitchFamily="2" charset="2"/>
              <a:buNone/>
            </a:pPr>
            <a:r>
              <a:rPr lang="ja-JP" altLang="en-US" sz="2400" dirty="0" smtClean="0"/>
              <a:t>ＶＦ（ビデオＸ線透視造影嚥下検査）での所見</a:t>
            </a:r>
          </a:p>
          <a:p>
            <a:pPr lvl="1" eaLnBrk="1" hangingPunct="1">
              <a:lnSpc>
                <a:spcPct val="110000"/>
              </a:lnSpc>
              <a:spcBef>
                <a:spcPct val="0"/>
              </a:spcBef>
              <a:buFont typeface="Wingdings" panose="05000000000000000000" pitchFamily="2" charset="2"/>
              <a:buNone/>
            </a:pPr>
            <a:r>
              <a:rPr lang="ja-JP" altLang="en-US" sz="2400" dirty="0" smtClean="0"/>
              <a:t>少ない摂取量でも誤嚥する　</a:t>
            </a:r>
          </a:p>
          <a:p>
            <a:pPr lvl="1" eaLnBrk="1" hangingPunct="1">
              <a:lnSpc>
                <a:spcPct val="110000"/>
              </a:lnSpc>
              <a:spcBef>
                <a:spcPct val="0"/>
              </a:spcBef>
              <a:buFont typeface="Wingdings" panose="05000000000000000000" pitchFamily="2" charset="2"/>
              <a:buNone/>
            </a:pPr>
            <a:r>
              <a:rPr lang="ja-JP" altLang="en-US" sz="2400" dirty="0" smtClean="0"/>
              <a:t>中等量以上での誤嚥でもむせない</a:t>
            </a:r>
          </a:p>
          <a:p>
            <a:pPr lvl="1" eaLnBrk="1" hangingPunct="1">
              <a:lnSpc>
                <a:spcPct val="110000"/>
              </a:lnSpc>
              <a:spcBef>
                <a:spcPct val="0"/>
              </a:spcBef>
              <a:buFont typeface="Wingdings" panose="05000000000000000000" pitchFamily="2" charset="2"/>
              <a:buNone/>
            </a:pPr>
            <a:r>
              <a:rPr lang="ja-JP" altLang="en-US" sz="2400" dirty="0" smtClean="0"/>
              <a:t>条件を変えても誤嚥がある</a:t>
            </a:r>
            <a:endParaRPr lang="en-US" altLang="ja-JP" sz="2400" dirty="0" smtClean="0"/>
          </a:p>
        </p:txBody>
      </p:sp>
      <p:sp>
        <p:nvSpPr>
          <p:cNvPr id="166916" name="テキスト ボックス 1"/>
          <p:cNvSpPr txBox="1">
            <a:spLocks noChangeArrowheads="1"/>
          </p:cNvSpPr>
          <p:nvPr/>
        </p:nvSpPr>
        <p:spPr bwMode="auto">
          <a:xfrm>
            <a:off x="323850" y="115888"/>
            <a:ext cx="8493125" cy="12017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ja-JP" altLang="en-US" sz="2400" dirty="0"/>
              <a:t>誤嚥が、「ある」か「ないか」ではなく、誤嚥の程度がその子どもや</a:t>
            </a:r>
            <a:endParaRPr lang="en-US" altLang="ja-JP" sz="2400" dirty="0"/>
          </a:p>
          <a:p>
            <a:pPr eaLnBrk="1" hangingPunct="1"/>
            <a:r>
              <a:rPr lang="ja-JP" altLang="en-US" sz="2400" dirty="0"/>
              <a:t>人にとっての許容範囲（肺を守る機能）を越えているかどうかに</a:t>
            </a:r>
            <a:endParaRPr lang="en-US" altLang="ja-JP" sz="2400" dirty="0"/>
          </a:p>
          <a:p>
            <a:pPr eaLnBrk="1" hangingPunct="1"/>
            <a:r>
              <a:rPr lang="ja-JP" altLang="en-US" sz="2400" dirty="0"/>
              <a:t>よって、実際の方針を考える</a:t>
            </a:r>
          </a:p>
        </p:txBody>
      </p:sp>
      <p:cxnSp>
        <p:nvCxnSpPr>
          <p:cNvPr id="4" name="直線コネクタ 3"/>
          <p:cNvCxnSpPr/>
          <p:nvPr/>
        </p:nvCxnSpPr>
        <p:spPr>
          <a:xfrm flipV="1">
            <a:off x="250825" y="1916113"/>
            <a:ext cx="842486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D15</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2209800" y="76200"/>
            <a:ext cx="46545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a:solidFill>
                  <a:srgbClr val="003300"/>
                </a:solidFill>
                <a:latin typeface="平成角ゴシック"/>
                <a:ea typeface="Osaka"/>
                <a:cs typeface="Osaka"/>
              </a:rPr>
              <a:t>誤嚥の評価・判断・対応</a:t>
            </a:r>
            <a:endParaRPr lang="ja-JP" altLang="en-US">
              <a:solidFill>
                <a:srgbClr val="FFFF00"/>
              </a:solidFill>
              <a:latin typeface="平成角ゴシック"/>
            </a:endParaRPr>
          </a:p>
        </p:txBody>
      </p:sp>
      <p:sp>
        <p:nvSpPr>
          <p:cNvPr id="167939" name="Line 3"/>
          <p:cNvSpPr>
            <a:spLocks noChangeShapeType="1"/>
          </p:cNvSpPr>
          <p:nvPr/>
        </p:nvSpPr>
        <p:spPr bwMode="auto">
          <a:xfrm>
            <a:off x="76200" y="685800"/>
            <a:ext cx="8991600" cy="0"/>
          </a:xfrm>
          <a:prstGeom prst="line">
            <a:avLst/>
          </a:prstGeom>
          <a:noFill/>
          <a:ln w="38100">
            <a:solidFill>
              <a:srgbClr val="003366"/>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7940" name="Text Box 4"/>
          <p:cNvSpPr txBox="1">
            <a:spLocks noChangeArrowheads="1"/>
          </p:cNvSpPr>
          <p:nvPr/>
        </p:nvSpPr>
        <p:spPr bwMode="auto">
          <a:xfrm>
            <a:off x="66675" y="1327150"/>
            <a:ext cx="9001125" cy="126365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3300"/>
                </a:solidFill>
                <a:latin typeface="平成角ゴシック"/>
                <a:ea typeface="Osaka"/>
                <a:cs typeface="Osaka"/>
              </a:rPr>
              <a:t>・誤嚥の程度　　・誤嚥に伴う症状</a:t>
            </a:r>
            <a:r>
              <a:rPr lang="ja-JP" altLang="en-US" sz="2000">
                <a:solidFill>
                  <a:srgbClr val="003300"/>
                </a:solidFill>
                <a:latin typeface="平成角ゴシック"/>
                <a:ea typeface="Osaka"/>
                <a:cs typeface="Osaka"/>
              </a:rPr>
              <a:t>－とくに、有効なむせがあるか</a:t>
            </a:r>
          </a:p>
          <a:p>
            <a:pPr eaLnBrk="1" hangingPunct="1">
              <a:spcBef>
                <a:spcPct val="0"/>
              </a:spcBef>
              <a:buFontTx/>
              <a:buNone/>
            </a:pPr>
            <a:r>
              <a:rPr lang="ja-JP" altLang="en-US" sz="2400">
                <a:solidFill>
                  <a:srgbClr val="003300"/>
                </a:solidFill>
                <a:latin typeface="平成角ゴシック"/>
                <a:ea typeface="Osaka"/>
                <a:cs typeface="Osaka"/>
              </a:rPr>
              <a:t>・条件による違い</a:t>
            </a:r>
            <a:r>
              <a:rPr lang="ja-JP" altLang="en-US" sz="2000">
                <a:solidFill>
                  <a:srgbClr val="003300"/>
                </a:solidFill>
                <a:latin typeface="平成角ゴシック"/>
                <a:ea typeface="Osaka"/>
                <a:cs typeface="Osaka"/>
              </a:rPr>
              <a:t>－姿勢（頸部角、上体角）</a:t>
            </a:r>
            <a:r>
              <a:rPr lang="en-US" altLang="ja-JP" sz="2000">
                <a:solidFill>
                  <a:srgbClr val="003300"/>
                </a:solidFill>
                <a:latin typeface="平成角ゴシック"/>
                <a:ea typeface="Osaka"/>
                <a:cs typeface="Osaka"/>
              </a:rPr>
              <a:t>､</a:t>
            </a:r>
            <a:r>
              <a:rPr lang="ja-JP" altLang="en-US" sz="2000">
                <a:solidFill>
                  <a:srgbClr val="003300"/>
                </a:solidFill>
                <a:latin typeface="平成角ゴシック"/>
                <a:ea typeface="Osaka"/>
                <a:cs typeface="Osaka"/>
              </a:rPr>
              <a:t>食物性状</a:t>
            </a:r>
            <a:r>
              <a:rPr lang="en-US" altLang="ja-JP" sz="2000">
                <a:solidFill>
                  <a:srgbClr val="003300"/>
                </a:solidFill>
                <a:latin typeface="平成角ゴシック"/>
                <a:ea typeface="Osaka"/>
                <a:cs typeface="Osaka"/>
              </a:rPr>
              <a:t>､</a:t>
            </a:r>
            <a:r>
              <a:rPr lang="ja-JP" altLang="en-US" sz="2000">
                <a:solidFill>
                  <a:srgbClr val="003300"/>
                </a:solidFill>
                <a:latin typeface="平成角ゴシック"/>
                <a:ea typeface="Osaka"/>
                <a:cs typeface="Osaka"/>
              </a:rPr>
              <a:t>量</a:t>
            </a:r>
            <a:r>
              <a:rPr lang="en-US" altLang="ja-JP" sz="2000">
                <a:solidFill>
                  <a:srgbClr val="003300"/>
                </a:solidFill>
                <a:latin typeface="平成角ゴシック"/>
                <a:ea typeface="Osaka"/>
                <a:cs typeface="Osaka"/>
              </a:rPr>
              <a:t>､</a:t>
            </a:r>
            <a:r>
              <a:rPr lang="ja-JP" altLang="en-US" sz="2000">
                <a:solidFill>
                  <a:srgbClr val="003300"/>
                </a:solidFill>
                <a:latin typeface="平成角ゴシック"/>
                <a:ea typeface="Osaka"/>
                <a:cs typeface="Osaka"/>
              </a:rPr>
              <a:t>リズム</a:t>
            </a:r>
            <a:r>
              <a:rPr lang="en-US" altLang="ja-JP" sz="2000">
                <a:solidFill>
                  <a:srgbClr val="003300"/>
                </a:solidFill>
                <a:latin typeface="平成角ゴシック"/>
                <a:ea typeface="Osaka"/>
                <a:cs typeface="Osaka"/>
              </a:rPr>
              <a:t>､</a:t>
            </a:r>
            <a:r>
              <a:rPr lang="ja-JP" altLang="en-US" sz="2000">
                <a:solidFill>
                  <a:srgbClr val="003300"/>
                </a:solidFill>
                <a:latin typeface="平成角ゴシック"/>
                <a:ea typeface="Osaka"/>
                <a:cs typeface="Osaka"/>
              </a:rPr>
              <a:t>介助法</a:t>
            </a:r>
          </a:p>
          <a:p>
            <a:pPr eaLnBrk="1" hangingPunct="1">
              <a:spcBef>
                <a:spcPct val="0"/>
              </a:spcBef>
              <a:buFontTx/>
              <a:buNone/>
            </a:pPr>
            <a:r>
              <a:rPr lang="ja-JP" altLang="en-US" sz="2400">
                <a:solidFill>
                  <a:srgbClr val="003300"/>
                </a:solidFill>
                <a:latin typeface="平成角ゴシック"/>
                <a:ea typeface="Osaka"/>
                <a:cs typeface="Osaka"/>
              </a:rPr>
              <a:t>・唾液の誤嚥の程度</a:t>
            </a:r>
            <a:endParaRPr lang="ja-JP" altLang="en-US" sz="2400">
              <a:solidFill>
                <a:schemeClr val="bg1"/>
              </a:solidFill>
              <a:latin typeface="平成角ゴシック"/>
            </a:endParaRPr>
          </a:p>
        </p:txBody>
      </p:sp>
      <p:sp>
        <p:nvSpPr>
          <p:cNvPr id="167941" name="Text Box 5"/>
          <p:cNvSpPr txBox="1">
            <a:spLocks noChangeArrowheads="1"/>
          </p:cNvSpPr>
          <p:nvPr/>
        </p:nvSpPr>
        <p:spPr bwMode="auto">
          <a:xfrm>
            <a:off x="76200" y="2819400"/>
            <a:ext cx="3352800" cy="13208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3300"/>
                </a:solidFill>
                <a:latin typeface="Osaka"/>
                <a:ea typeface="Osaka"/>
                <a:cs typeface="Osaka"/>
              </a:rPr>
              <a:t>・臨床経過</a:t>
            </a:r>
          </a:p>
          <a:p>
            <a:pPr eaLnBrk="1" hangingPunct="1">
              <a:spcBef>
                <a:spcPct val="0"/>
              </a:spcBef>
              <a:buFontTx/>
              <a:buNone/>
            </a:pPr>
            <a:r>
              <a:rPr lang="ja-JP" altLang="en-US" sz="2400">
                <a:solidFill>
                  <a:srgbClr val="003300"/>
                </a:solidFill>
                <a:latin typeface="Osaka"/>
                <a:ea typeface="Osaka"/>
                <a:cs typeface="Osaka"/>
              </a:rPr>
              <a:t>・検査所（</a:t>
            </a:r>
            <a:r>
              <a:rPr lang="en-US" altLang="ja-JP" sz="2400">
                <a:solidFill>
                  <a:srgbClr val="003300"/>
                </a:solidFill>
                <a:latin typeface="Osaka"/>
                <a:ea typeface="Osaka"/>
                <a:cs typeface="Osaka"/>
              </a:rPr>
              <a:t>CT,CRP</a:t>
            </a:r>
            <a:r>
              <a:rPr lang="ja-JP" altLang="en-US" sz="2400">
                <a:solidFill>
                  <a:srgbClr val="003300"/>
                </a:solidFill>
                <a:latin typeface="Osaka"/>
                <a:ea typeface="Osaka"/>
                <a:cs typeface="Osaka"/>
              </a:rPr>
              <a:t>）</a:t>
            </a:r>
          </a:p>
          <a:p>
            <a:pPr eaLnBrk="1" hangingPunct="1">
              <a:spcBef>
                <a:spcPct val="0"/>
              </a:spcBef>
              <a:buFontTx/>
              <a:buNone/>
            </a:pPr>
            <a:r>
              <a:rPr lang="ja-JP" altLang="en-US" sz="2400">
                <a:solidFill>
                  <a:srgbClr val="003300"/>
                </a:solidFill>
                <a:latin typeface="Osaka"/>
                <a:ea typeface="Osaka"/>
                <a:cs typeface="Osaka"/>
              </a:rPr>
              <a:t>・</a:t>
            </a:r>
            <a:r>
              <a:rPr lang="ja-JP" altLang="en-US" sz="2400" u="sng">
                <a:solidFill>
                  <a:srgbClr val="003300"/>
                </a:solidFill>
                <a:latin typeface="Osaka"/>
                <a:ea typeface="Osaka"/>
                <a:cs typeface="Osaka"/>
              </a:rPr>
              <a:t>適切な</a:t>
            </a:r>
            <a:r>
              <a:rPr lang="ja-JP" altLang="en-US" sz="2400">
                <a:solidFill>
                  <a:srgbClr val="003300"/>
                </a:solidFill>
                <a:latin typeface="Osaka"/>
                <a:ea typeface="Osaka"/>
                <a:cs typeface="Osaka"/>
              </a:rPr>
              <a:t>嚥下造影検査</a:t>
            </a:r>
          </a:p>
          <a:p>
            <a:pPr eaLnBrk="1" hangingPunct="1">
              <a:lnSpc>
                <a:spcPct val="10000"/>
              </a:lnSpc>
              <a:spcBef>
                <a:spcPct val="0"/>
              </a:spcBef>
              <a:buFontTx/>
              <a:buNone/>
            </a:pPr>
            <a:r>
              <a:rPr lang="ja-JP" altLang="en-US" sz="2400">
                <a:solidFill>
                  <a:srgbClr val="003300"/>
                </a:solidFill>
                <a:latin typeface="Osaka"/>
                <a:ea typeface="Osaka"/>
                <a:cs typeface="Osaka"/>
              </a:rPr>
              <a:t>　　　　　　　　　　</a:t>
            </a:r>
            <a:endParaRPr lang="ja-JP" altLang="en-US" sz="2400">
              <a:solidFill>
                <a:schemeClr val="bg1"/>
              </a:solidFill>
              <a:latin typeface="平成角ゴシック"/>
            </a:endParaRPr>
          </a:p>
        </p:txBody>
      </p:sp>
      <p:sp>
        <p:nvSpPr>
          <p:cNvPr id="167942" name="Text Box 6"/>
          <p:cNvSpPr txBox="1">
            <a:spLocks noChangeArrowheads="1"/>
          </p:cNvSpPr>
          <p:nvPr/>
        </p:nvSpPr>
        <p:spPr bwMode="auto">
          <a:xfrm>
            <a:off x="3581400" y="3232150"/>
            <a:ext cx="5416550" cy="1570038"/>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3300"/>
                </a:solidFill>
                <a:latin typeface="平成角ゴシック"/>
                <a:ea typeface="Osaka"/>
                <a:cs typeface="Osaka"/>
              </a:rPr>
              <a:t>・</a:t>
            </a:r>
            <a:r>
              <a:rPr lang="ja-JP" altLang="en-US" sz="2400" u="sng">
                <a:solidFill>
                  <a:srgbClr val="003366"/>
                </a:solidFill>
                <a:latin typeface="平成角ゴシック"/>
                <a:ea typeface="Osaka"/>
                <a:cs typeface="Osaka"/>
              </a:rPr>
              <a:t>誤嚥がそのケースの許容範囲（</a:t>
            </a:r>
            <a:r>
              <a:rPr lang="ja-JP" altLang="en-US" sz="2400" u="sng">
                <a:solidFill>
                  <a:srgbClr val="FF0000"/>
                </a:solidFill>
                <a:latin typeface="平成角ゴシック"/>
                <a:ea typeface="Osaka"/>
                <a:cs typeface="Osaka"/>
              </a:rPr>
              <a:t>肺を</a:t>
            </a:r>
            <a:endParaRPr lang="en-US" altLang="ja-JP" sz="2400" u="sng">
              <a:solidFill>
                <a:srgbClr val="FF0000"/>
              </a:solidFill>
              <a:latin typeface="平成角ゴシック"/>
              <a:ea typeface="Osaka"/>
              <a:cs typeface="Osaka"/>
            </a:endParaRPr>
          </a:p>
          <a:p>
            <a:pPr eaLnBrk="1" hangingPunct="1">
              <a:spcBef>
                <a:spcPct val="0"/>
              </a:spcBef>
              <a:buFontTx/>
              <a:buNone/>
            </a:pPr>
            <a:r>
              <a:rPr lang="ja-JP" altLang="en-US" sz="2400">
                <a:solidFill>
                  <a:srgbClr val="FF0000"/>
                </a:solidFill>
                <a:latin typeface="平成角ゴシック"/>
                <a:ea typeface="Osaka"/>
                <a:cs typeface="Osaka"/>
              </a:rPr>
              <a:t>　</a:t>
            </a:r>
            <a:r>
              <a:rPr lang="ja-JP" altLang="en-US" sz="2400" u="sng">
                <a:solidFill>
                  <a:srgbClr val="FF0000"/>
                </a:solidFill>
                <a:latin typeface="平成角ゴシック"/>
                <a:ea typeface="Osaka"/>
                <a:cs typeface="Osaka"/>
              </a:rPr>
              <a:t>守る機能</a:t>
            </a:r>
            <a:r>
              <a:rPr lang="ja-JP" altLang="en-US" sz="2400" u="sng">
                <a:solidFill>
                  <a:srgbClr val="003366"/>
                </a:solidFill>
                <a:latin typeface="平成角ゴシック"/>
                <a:ea typeface="Osaka"/>
                <a:cs typeface="Osaka"/>
              </a:rPr>
              <a:t>）を越えているか否か</a:t>
            </a:r>
            <a:endParaRPr lang="ja-JP" altLang="en-US" sz="2400">
              <a:solidFill>
                <a:srgbClr val="003300"/>
              </a:solidFill>
              <a:latin typeface="平成角ゴシック"/>
              <a:ea typeface="Osaka"/>
              <a:cs typeface="Osaka"/>
            </a:endParaRPr>
          </a:p>
          <a:p>
            <a:pPr eaLnBrk="1" hangingPunct="1">
              <a:spcBef>
                <a:spcPct val="0"/>
              </a:spcBef>
              <a:buFontTx/>
              <a:buNone/>
            </a:pPr>
            <a:r>
              <a:rPr lang="ja-JP" altLang="en-US" sz="2400">
                <a:solidFill>
                  <a:srgbClr val="003300"/>
                </a:solidFill>
                <a:latin typeface="平成角ゴシック"/>
                <a:ea typeface="Osaka"/>
                <a:cs typeface="Osaka"/>
              </a:rPr>
              <a:t>・どのような条件であれば経口摂取で</a:t>
            </a:r>
          </a:p>
          <a:p>
            <a:pPr eaLnBrk="1" hangingPunct="1">
              <a:spcBef>
                <a:spcPct val="0"/>
              </a:spcBef>
              <a:buFontTx/>
              <a:buNone/>
            </a:pPr>
            <a:r>
              <a:rPr lang="ja-JP" altLang="en-US" sz="2400">
                <a:solidFill>
                  <a:srgbClr val="003300"/>
                </a:solidFill>
                <a:latin typeface="平成角ゴシック"/>
                <a:ea typeface="Osaka"/>
                <a:cs typeface="Osaka"/>
              </a:rPr>
              <a:t>　の誤嚥を許容範囲に抑制できるか</a:t>
            </a:r>
            <a:endParaRPr lang="ja-JP" altLang="en-US" sz="2400">
              <a:solidFill>
                <a:schemeClr val="bg1"/>
              </a:solidFill>
              <a:latin typeface="平成角ゴシック"/>
            </a:endParaRPr>
          </a:p>
        </p:txBody>
      </p:sp>
      <p:sp>
        <p:nvSpPr>
          <p:cNvPr id="167943" name="Text Box 7"/>
          <p:cNvSpPr txBox="1">
            <a:spLocks noChangeArrowheads="1"/>
          </p:cNvSpPr>
          <p:nvPr/>
        </p:nvSpPr>
        <p:spPr bwMode="auto">
          <a:xfrm>
            <a:off x="247650" y="4419600"/>
            <a:ext cx="8953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003366"/>
                </a:solidFill>
                <a:latin typeface="平成角ゴシック"/>
                <a:ea typeface="Osaka"/>
                <a:cs typeface="Osaka"/>
              </a:rPr>
              <a:t>対応</a:t>
            </a:r>
            <a:endParaRPr lang="ja-JP" altLang="en-US" sz="2400">
              <a:solidFill>
                <a:srgbClr val="FFFF00"/>
              </a:solidFill>
              <a:latin typeface="平成角ゴシック"/>
            </a:endParaRPr>
          </a:p>
        </p:txBody>
      </p:sp>
      <p:sp>
        <p:nvSpPr>
          <p:cNvPr id="167944" name="Text Box 8"/>
          <p:cNvSpPr txBox="1">
            <a:spLocks noChangeArrowheads="1"/>
          </p:cNvSpPr>
          <p:nvPr/>
        </p:nvSpPr>
        <p:spPr bwMode="auto">
          <a:xfrm>
            <a:off x="152400" y="762000"/>
            <a:ext cx="30289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003366"/>
                </a:solidFill>
                <a:latin typeface="平成角ゴシック"/>
                <a:ea typeface="Osaka"/>
                <a:cs typeface="Osaka"/>
              </a:rPr>
              <a:t>誤嚥の把握・評価</a:t>
            </a:r>
            <a:endParaRPr lang="ja-JP" altLang="en-US" sz="2800">
              <a:solidFill>
                <a:srgbClr val="FFFF00"/>
              </a:solidFill>
              <a:latin typeface="平成角ゴシック"/>
            </a:endParaRPr>
          </a:p>
        </p:txBody>
      </p:sp>
      <p:sp>
        <p:nvSpPr>
          <p:cNvPr id="167945" name="Line 9"/>
          <p:cNvSpPr>
            <a:spLocks noChangeShapeType="1"/>
          </p:cNvSpPr>
          <p:nvPr/>
        </p:nvSpPr>
        <p:spPr bwMode="auto">
          <a:xfrm>
            <a:off x="3048000" y="4419600"/>
            <a:ext cx="500063" cy="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67946" name="Text Box 10"/>
          <p:cNvSpPr txBox="1">
            <a:spLocks noChangeArrowheads="1"/>
          </p:cNvSpPr>
          <p:nvPr/>
        </p:nvSpPr>
        <p:spPr bwMode="auto">
          <a:xfrm>
            <a:off x="168275" y="4987925"/>
            <a:ext cx="8747125" cy="164465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003300"/>
                </a:solidFill>
                <a:latin typeface="平成角ゴシック"/>
                <a:ea typeface="Osaka"/>
                <a:cs typeface="Osaka"/>
              </a:rPr>
              <a:t>・誤嚥を最小限、許容範囲内にできる条件での経口摂取</a:t>
            </a:r>
          </a:p>
          <a:p>
            <a:pPr eaLnBrk="1" hangingPunct="1">
              <a:spcBef>
                <a:spcPct val="0"/>
              </a:spcBef>
              <a:buFontTx/>
              <a:buNone/>
            </a:pPr>
            <a:r>
              <a:rPr lang="ja-JP" altLang="en-US" sz="2400">
                <a:solidFill>
                  <a:srgbClr val="003300"/>
                </a:solidFill>
                <a:latin typeface="平成角ゴシック"/>
                <a:ea typeface="Osaka"/>
                <a:cs typeface="Osaka"/>
              </a:rPr>
              <a:t>・経管栄養の合理的使用（口腔ネラトン法、胃ろう等）</a:t>
            </a:r>
          </a:p>
          <a:p>
            <a:pPr eaLnBrk="1" hangingPunct="1">
              <a:spcBef>
                <a:spcPct val="0"/>
              </a:spcBef>
              <a:buFontTx/>
              <a:buNone/>
            </a:pPr>
            <a:r>
              <a:rPr lang="ja-JP" altLang="en-US" sz="2400">
                <a:solidFill>
                  <a:srgbClr val="003300"/>
                </a:solidFill>
                <a:latin typeface="平成角ゴシック"/>
                <a:ea typeface="Osaka"/>
                <a:cs typeface="Osaka"/>
              </a:rPr>
              <a:t>・手術的治療（喉頭気管分離手術</a:t>
            </a:r>
            <a:r>
              <a:rPr lang="en-US" altLang="ja-JP" sz="2400">
                <a:solidFill>
                  <a:srgbClr val="003300"/>
                </a:solidFill>
                <a:latin typeface="平成角ゴシック"/>
                <a:ea typeface="Osaka"/>
                <a:cs typeface="Osaka"/>
              </a:rPr>
              <a:t>, </a:t>
            </a:r>
            <a:r>
              <a:rPr lang="ja-JP" altLang="en-US" sz="2400">
                <a:solidFill>
                  <a:srgbClr val="003300"/>
                </a:solidFill>
                <a:latin typeface="平成角ゴシック"/>
                <a:ea typeface="Osaka"/>
                <a:cs typeface="Osaka"/>
              </a:rPr>
              <a:t>喉頭全摘手術</a:t>
            </a:r>
            <a:r>
              <a:rPr lang="en-US" altLang="ja-JP" sz="2400">
                <a:solidFill>
                  <a:srgbClr val="003300"/>
                </a:solidFill>
                <a:latin typeface="平成角ゴシック"/>
                <a:ea typeface="Osaka"/>
                <a:cs typeface="Osaka"/>
              </a:rPr>
              <a:t>, </a:t>
            </a:r>
            <a:r>
              <a:rPr lang="ja-JP" altLang="en-US" sz="2400">
                <a:solidFill>
                  <a:srgbClr val="003300"/>
                </a:solidFill>
                <a:latin typeface="平成角ゴシック"/>
                <a:ea typeface="Osaka"/>
                <a:cs typeface="Osaka"/>
              </a:rPr>
              <a:t>声門閉鎖等）</a:t>
            </a:r>
          </a:p>
          <a:p>
            <a:pPr eaLnBrk="1" hangingPunct="1">
              <a:spcBef>
                <a:spcPct val="0"/>
              </a:spcBef>
              <a:buFontTx/>
              <a:buNone/>
            </a:pPr>
            <a:r>
              <a:rPr lang="ja-JP" altLang="en-US" sz="2400">
                <a:solidFill>
                  <a:srgbClr val="003300"/>
                </a:solidFill>
                <a:latin typeface="平成角ゴシック"/>
                <a:ea typeface="Osaka"/>
                <a:cs typeface="Osaka"/>
              </a:rPr>
              <a:t>・誤嚥性肺疾患防止対策ー姿勢管理</a:t>
            </a:r>
            <a:r>
              <a:rPr lang="en-US" altLang="ja-JP" sz="2400">
                <a:solidFill>
                  <a:srgbClr val="003300"/>
                </a:solidFill>
                <a:latin typeface="平成角ゴシック"/>
                <a:ea typeface="Osaka"/>
                <a:cs typeface="Osaka"/>
              </a:rPr>
              <a:t>, </a:t>
            </a:r>
            <a:r>
              <a:rPr lang="ja-JP" altLang="en-US" sz="2400">
                <a:solidFill>
                  <a:srgbClr val="003300"/>
                </a:solidFill>
                <a:latin typeface="平成角ゴシック"/>
                <a:ea typeface="Osaka"/>
                <a:cs typeface="Osaka"/>
              </a:rPr>
              <a:t>口腔ケア</a:t>
            </a:r>
            <a:r>
              <a:rPr lang="en-US" altLang="ja-JP" sz="2400">
                <a:solidFill>
                  <a:srgbClr val="003300"/>
                </a:solidFill>
                <a:latin typeface="平成角ゴシック"/>
                <a:ea typeface="Osaka"/>
                <a:cs typeface="Osaka"/>
              </a:rPr>
              <a:t>, </a:t>
            </a:r>
            <a:r>
              <a:rPr lang="ja-JP" altLang="en-US" sz="2400">
                <a:solidFill>
                  <a:srgbClr val="003300"/>
                </a:solidFill>
                <a:latin typeface="平成角ゴシック"/>
                <a:ea typeface="Osaka"/>
                <a:cs typeface="Osaka"/>
              </a:rPr>
              <a:t>ＧＥＲ対策  等</a:t>
            </a:r>
            <a:endParaRPr lang="ja-JP" altLang="en-US" sz="2400">
              <a:solidFill>
                <a:schemeClr val="bg1"/>
              </a:solidFill>
              <a:latin typeface="平成角ゴシック"/>
            </a:endParaRPr>
          </a:p>
        </p:txBody>
      </p:sp>
      <p:sp>
        <p:nvSpPr>
          <p:cNvPr id="167947" name="Text Box 11"/>
          <p:cNvSpPr txBox="1">
            <a:spLocks noChangeArrowheads="1"/>
          </p:cNvSpPr>
          <p:nvPr/>
        </p:nvSpPr>
        <p:spPr bwMode="auto">
          <a:xfrm>
            <a:off x="3448050" y="2667000"/>
            <a:ext cx="8953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a:solidFill>
                  <a:srgbClr val="003366"/>
                </a:solidFill>
                <a:latin typeface="Times" panose="02020603050405020304" pitchFamily="18" charset="0"/>
                <a:ea typeface="Osaka"/>
                <a:cs typeface="Osaka"/>
              </a:rPr>
              <a:t>判断</a:t>
            </a:r>
            <a:endParaRPr lang="ja-JP" altLang="en-US" sz="2400">
              <a:latin typeface="Times" panose="02020603050405020304" pitchFamily="18" charset="0"/>
            </a:endParaRPr>
          </a:p>
        </p:txBody>
      </p:sp>
      <p:sp>
        <p:nvSpPr>
          <p:cNvPr id="167948" name="Line 12"/>
          <p:cNvSpPr>
            <a:spLocks noChangeShapeType="1"/>
          </p:cNvSpPr>
          <p:nvPr/>
        </p:nvSpPr>
        <p:spPr bwMode="auto">
          <a:xfrm>
            <a:off x="3048000" y="4114800"/>
            <a:ext cx="0" cy="304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D16</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304800"/>
            <a:ext cx="7086600" cy="609600"/>
          </a:xfrm>
          <a:ln>
            <a:solidFill>
              <a:srgbClr val="FF0066"/>
            </a:solidFill>
            <a:miter lim="800000"/>
            <a:headEnd/>
            <a:tailEnd/>
          </a:ln>
        </p:spPr>
        <p:txBody>
          <a:bodyPr/>
          <a:lstStyle/>
          <a:p>
            <a:pPr eaLnBrk="1" hangingPunct="1"/>
            <a:r>
              <a:rPr lang="ja-JP" altLang="en-US" sz="3600" dirty="0" smtClean="0">
                <a:solidFill>
                  <a:srgbClr val="0000FF"/>
                </a:solidFill>
              </a:rPr>
              <a:t>食事の時の姿勢介助のコツ</a:t>
            </a:r>
          </a:p>
        </p:txBody>
      </p:sp>
      <p:sp>
        <p:nvSpPr>
          <p:cNvPr id="5124" name="Rectangle 5"/>
          <p:cNvSpPr>
            <a:spLocks noChangeArrowheads="1"/>
          </p:cNvSpPr>
          <p:nvPr/>
        </p:nvSpPr>
        <p:spPr bwMode="auto">
          <a:xfrm>
            <a:off x="457200" y="1412875"/>
            <a:ext cx="8362950" cy="5111750"/>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90000"/>
              </a:lnSpc>
              <a:buFontTx/>
              <a:buNone/>
            </a:pPr>
            <a:r>
              <a:rPr lang="ja-JP" altLang="en-US" sz="2800"/>
              <a:t>・適切な体に対する頭部の角度や</a:t>
            </a:r>
            <a:r>
              <a:rPr lang="ja-JP" altLang="en-US" sz="2800">
                <a:latin typeface="Times" panose="02020603050405020304" pitchFamily="18" charset="0"/>
              </a:rPr>
              <a:t>体幹の角度、下顎の位置</a:t>
            </a:r>
          </a:p>
          <a:p>
            <a:pPr eaLnBrk="1" hangingPunct="1">
              <a:lnSpc>
                <a:spcPct val="90000"/>
              </a:lnSpc>
              <a:buFontTx/>
              <a:buNone/>
            </a:pPr>
            <a:r>
              <a:rPr lang="ja-JP" altLang="en-US" sz="2800">
                <a:latin typeface="Times" panose="02020603050405020304" pitchFamily="18" charset="0"/>
              </a:rPr>
              <a:t>・食事の過程にあわせた姿勢の援助</a:t>
            </a:r>
          </a:p>
          <a:p>
            <a:pPr eaLnBrk="1" hangingPunct="1">
              <a:lnSpc>
                <a:spcPct val="90000"/>
              </a:lnSpc>
              <a:buFontTx/>
              <a:buNone/>
            </a:pPr>
            <a:r>
              <a:rPr lang="ja-JP" altLang="en-US" sz="2800">
                <a:latin typeface="Times" panose="02020603050405020304" pitchFamily="18" charset="0"/>
              </a:rPr>
              <a:t>　　準備状態での適切な関わり（食事への意欲→姿勢、口腔機能へ影響）</a:t>
            </a:r>
          </a:p>
          <a:p>
            <a:pPr eaLnBrk="1" hangingPunct="1">
              <a:lnSpc>
                <a:spcPct val="90000"/>
              </a:lnSpc>
              <a:buFontTx/>
              <a:buNone/>
            </a:pPr>
            <a:r>
              <a:rPr lang="ja-JP" altLang="en-US" sz="2800">
                <a:latin typeface="Times" panose="02020603050405020304" pitchFamily="18" charset="0"/>
              </a:rPr>
              <a:t>・子どもの特徴にあわせた援助</a:t>
            </a:r>
            <a:endParaRPr lang="en-US" altLang="ja-JP" sz="2800">
              <a:latin typeface="Times" panose="02020603050405020304" pitchFamily="18" charset="0"/>
            </a:endParaRPr>
          </a:p>
          <a:p>
            <a:pPr eaLnBrk="1" hangingPunct="1">
              <a:lnSpc>
                <a:spcPct val="90000"/>
              </a:lnSpc>
              <a:buFontTx/>
              <a:buNone/>
            </a:pPr>
            <a:r>
              <a:rPr lang="ja-JP" altLang="en-US" sz="2800">
                <a:latin typeface="Times" panose="02020603050405020304" pitchFamily="18" charset="0"/>
                <a:ea typeface="Osaka" charset="-128"/>
              </a:rPr>
              <a:t>　　全身の筋緊張、坐位機能、口腔・上肢機能</a:t>
            </a:r>
            <a:endParaRPr lang="en-US" altLang="ja-JP" sz="2800">
              <a:latin typeface="Times" panose="02020603050405020304" pitchFamily="18" charset="0"/>
              <a:ea typeface="Osaka" charset="-128"/>
            </a:endParaRPr>
          </a:p>
          <a:p>
            <a:pPr eaLnBrk="1" hangingPunct="1">
              <a:lnSpc>
                <a:spcPct val="90000"/>
              </a:lnSpc>
              <a:buFontTx/>
              <a:buNone/>
            </a:pPr>
            <a:r>
              <a:rPr lang="ja-JP" altLang="en-US" sz="2800">
                <a:latin typeface="Times" panose="02020603050405020304" pitchFamily="18" charset="0"/>
                <a:ea typeface="Osaka" charset="-128"/>
              </a:rPr>
              <a:t>　　合併症（変形・拘縮・逆流・呼吸）</a:t>
            </a:r>
          </a:p>
          <a:p>
            <a:pPr eaLnBrk="1" hangingPunct="1">
              <a:lnSpc>
                <a:spcPct val="90000"/>
              </a:lnSpc>
              <a:buFontTx/>
              <a:buNone/>
            </a:pPr>
            <a:r>
              <a:rPr lang="ja-JP" altLang="en-US" sz="2800">
                <a:latin typeface="Times" panose="02020603050405020304" pitchFamily="18" charset="0"/>
                <a:ea typeface="Osaka" charset="-128"/>
              </a:rPr>
              <a:t>　　認知機能、感覚刺激に対する反応性</a:t>
            </a:r>
            <a:endParaRPr lang="en-US" altLang="ja-JP" sz="2800">
              <a:latin typeface="Times" panose="02020603050405020304" pitchFamily="18" charset="0"/>
              <a:ea typeface="Osaka" charset="-128"/>
            </a:endParaRPr>
          </a:p>
          <a:p>
            <a:pPr eaLnBrk="1" hangingPunct="1">
              <a:lnSpc>
                <a:spcPct val="90000"/>
              </a:lnSpc>
              <a:buFontTx/>
              <a:buNone/>
            </a:pPr>
            <a:r>
              <a:rPr lang="ja-JP" altLang="en-US" sz="2800">
                <a:latin typeface="Times" panose="02020603050405020304" pitchFamily="18" charset="0"/>
                <a:ea typeface="Osaka" charset="-128"/>
              </a:rPr>
              <a:t>　　（子どもの許容範囲を知ることができる）</a:t>
            </a:r>
            <a:endParaRPr lang="ja-JP" altLang="en-US" sz="2800">
              <a:latin typeface="Times" panose="02020603050405020304" pitchFamily="18" charset="0"/>
            </a:endParaRPr>
          </a:p>
          <a:p>
            <a:pPr eaLnBrk="1" hangingPunct="1">
              <a:lnSpc>
                <a:spcPct val="90000"/>
              </a:lnSpc>
              <a:buFontTx/>
              <a:buNone/>
            </a:pPr>
            <a:r>
              <a:rPr lang="ja-JP" altLang="en-US" sz="2800">
                <a:latin typeface="Times" panose="02020603050405020304" pitchFamily="18" charset="0"/>
              </a:rPr>
              <a:t>・</a:t>
            </a:r>
            <a:r>
              <a:rPr lang="ja-JP" altLang="en-US" sz="2800"/>
              <a:t>日常生活の指導（遊び、姿勢）</a:t>
            </a:r>
            <a:endParaRPr lang="ja-JP" altLang="en-US" sz="2800">
              <a:latin typeface="Times" panose="02020603050405020304" pitchFamily="18" charset="0"/>
            </a:endParaRPr>
          </a:p>
          <a:p>
            <a:pPr eaLnBrk="1" hangingPunct="1">
              <a:lnSpc>
                <a:spcPct val="90000"/>
              </a:lnSpc>
              <a:buFontTx/>
              <a:buNone/>
            </a:pPr>
            <a:endParaRPr lang="en-US" altLang="ja-JP" sz="2800">
              <a:latin typeface="Times" panose="02020603050405020304" pitchFamily="18" charset="0"/>
            </a:endParaRPr>
          </a:p>
        </p:txBody>
      </p:sp>
      <p:sp>
        <p:nvSpPr>
          <p:cNvPr id="5"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D17</a:t>
            </a:r>
          </a:p>
        </p:txBody>
      </p:sp>
    </p:spTree>
    <p:extLst>
      <p:ext uri="{BB962C8B-B14F-4D97-AF65-F5344CB8AC3E}">
        <p14:creationId xmlns:p14="http://schemas.microsoft.com/office/powerpoint/2010/main" val="33617247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81025" y="138113"/>
            <a:ext cx="7853363" cy="914400"/>
          </a:xfrm>
        </p:spPr>
        <p:txBody>
          <a:bodyPr/>
          <a:lstStyle/>
          <a:p>
            <a:pPr eaLnBrk="1" hangingPunct="1"/>
            <a:r>
              <a:rPr lang="ja-JP" altLang="en-US" sz="4000" smtClean="0">
                <a:solidFill>
                  <a:srgbClr val="0000CC"/>
                </a:solidFill>
              </a:rPr>
              <a:t>体幹の角度の違いによる影響</a:t>
            </a:r>
          </a:p>
        </p:txBody>
      </p:sp>
      <p:pic>
        <p:nvPicPr>
          <p:cNvPr id="6147" name="Picture 3" descr="研究サブ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8" y="2292350"/>
            <a:ext cx="23876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研究サブ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0363" y="2325688"/>
            <a:ext cx="2454275"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研究サブ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938" y="2374900"/>
            <a:ext cx="246697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6"/>
          <p:cNvSpPr>
            <a:spLocks noGrp="1" noChangeArrowheads="1"/>
          </p:cNvSpPr>
          <p:nvPr>
            <p:ph type="body" idx="1"/>
          </p:nvPr>
        </p:nvSpPr>
        <p:spPr>
          <a:xfrm>
            <a:off x="5292725" y="4581525"/>
            <a:ext cx="3671888" cy="1938338"/>
          </a:xfrm>
          <a:noFill/>
          <a:ln cap="flat">
            <a:solidFill>
              <a:srgbClr val="FFCC00"/>
            </a:solidFill>
            <a:miter lim="800000"/>
            <a:headEnd type="none" w="med" len="med"/>
            <a:tailEnd type="none" w="med" len="med"/>
          </a:ln>
        </p:spPr>
        <p:txBody>
          <a:bodyPr/>
          <a:lstStyle/>
          <a:p>
            <a:pPr>
              <a:spcBef>
                <a:spcPct val="0"/>
              </a:spcBef>
              <a:buFontTx/>
              <a:buNone/>
            </a:pPr>
            <a:r>
              <a:rPr lang="ja-JP" altLang="en-US" sz="2000" b="1" smtClean="0">
                <a:latin typeface="Times" panose="02020603050405020304" pitchFamily="18" charset="0"/>
              </a:rPr>
              <a:t>・口腔機能：起こしても食物が口の外に出ない</a:t>
            </a:r>
          </a:p>
          <a:p>
            <a:pPr>
              <a:spcBef>
                <a:spcPct val="0"/>
              </a:spcBef>
              <a:buFontTx/>
              <a:buNone/>
            </a:pPr>
            <a:r>
              <a:rPr lang="ja-JP" altLang="en-US" sz="2000" b="1" smtClean="0">
                <a:latin typeface="Times" panose="02020603050405020304" pitchFamily="18" charset="0"/>
              </a:rPr>
              <a:t>・逆流があるとき</a:t>
            </a:r>
          </a:p>
          <a:p>
            <a:pPr>
              <a:spcBef>
                <a:spcPct val="0"/>
              </a:spcBef>
              <a:buFontTx/>
              <a:buNone/>
            </a:pPr>
            <a:r>
              <a:rPr lang="ja-JP" altLang="en-US" sz="2000" b="1" smtClean="0">
                <a:latin typeface="Times" panose="02020603050405020304" pitchFamily="18" charset="0"/>
              </a:rPr>
              <a:t>・手を使いやすい</a:t>
            </a:r>
          </a:p>
          <a:p>
            <a:pPr>
              <a:spcBef>
                <a:spcPct val="0"/>
              </a:spcBef>
              <a:buFontTx/>
              <a:buNone/>
            </a:pPr>
            <a:r>
              <a:rPr lang="ja-JP" altLang="en-US" sz="2000" b="1" smtClean="0">
                <a:latin typeface="Times" panose="02020603050405020304" pitchFamily="18" charset="0"/>
              </a:rPr>
              <a:t>・見やすい</a:t>
            </a:r>
          </a:p>
          <a:p>
            <a:pPr>
              <a:spcBef>
                <a:spcPct val="0"/>
              </a:spcBef>
              <a:buFontTx/>
              <a:buNone/>
            </a:pPr>
            <a:r>
              <a:rPr lang="ja-JP" altLang="en-US" sz="2000" b="1" smtClean="0">
                <a:latin typeface="Times" panose="02020603050405020304" pitchFamily="18" charset="0"/>
              </a:rPr>
              <a:t>・下顎が下がらず呼吸しやすい。</a:t>
            </a:r>
          </a:p>
        </p:txBody>
      </p:sp>
      <p:sp>
        <p:nvSpPr>
          <p:cNvPr id="6151" name="Rectangle 7"/>
          <p:cNvSpPr>
            <a:spLocks noChangeArrowheads="1"/>
          </p:cNvSpPr>
          <p:nvPr/>
        </p:nvSpPr>
        <p:spPr bwMode="auto">
          <a:xfrm>
            <a:off x="458788" y="1831975"/>
            <a:ext cx="733583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400">
                <a:latin typeface="Times" panose="02020603050405020304" pitchFamily="18" charset="0"/>
                <a:ea typeface="Osaka" charset="-128"/>
              </a:rPr>
              <a:t>床から約１５度　　　　・３０度　　　　　　　　　　　・４５度　　</a:t>
            </a:r>
          </a:p>
        </p:txBody>
      </p:sp>
      <p:sp>
        <p:nvSpPr>
          <p:cNvPr id="6152" name="Rectangle 9"/>
          <p:cNvSpPr>
            <a:spLocks noChangeArrowheads="1"/>
          </p:cNvSpPr>
          <p:nvPr/>
        </p:nvSpPr>
        <p:spPr bwMode="auto">
          <a:xfrm>
            <a:off x="185738" y="4437063"/>
            <a:ext cx="4408487" cy="2246312"/>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000" b="1">
                <a:solidFill>
                  <a:srgbClr val="003300"/>
                </a:solidFill>
                <a:latin typeface="Times" panose="02020603050405020304" pitchFamily="18" charset="0"/>
              </a:rPr>
              <a:t>・口腔機能：口唇閉鎖が難しい、飲み込みの難しさにより、食物が出てしまうときに体を倒すことがある。</a:t>
            </a:r>
            <a:endParaRPr lang="en-US" altLang="ja-JP" sz="2000" b="1">
              <a:solidFill>
                <a:srgbClr val="003300"/>
              </a:solidFill>
              <a:latin typeface="Times" panose="02020603050405020304" pitchFamily="18" charset="0"/>
            </a:endParaRPr>
          </a:p>
          <a:p>
            <a:pPr eaLnBrk="1" hangingPunct="1">
              <a:spcBef>
                <a:spcPct val="0"/>
              </a:spcBef>
              <a:buFontTx/>
              <a:buNone/>
            </a:pPr>
            <a:r>
              <a:rPr lang="ja-JP" altLang="en-US" sz="2000" b="1">
                <a:latin typeface="Times" panose="02020603050405020304" pitchFamily="18" charset="0"/>
              </a:rPr>
              <a:t>・誤嚥：体を起こすとむせる→個人差があるが、嚥下は弱い場合床に近い方がよいことが多い</a:t>
            </a:r>
            <a:endParaRPr lang="en-US" altLang="ja-JP" sz="2000" b="1">
              <a:latin typeface="Times" panose="02020603050405020304" pitchFamily="18" charset="0"/>
            </a:endParaRPr>
          </a:p>
          <a:p>
            <a:pPr eaLnBrk="1" hangingPunct="1">
              <a:spcBef>
                <a:spcPct val="0"/>
              </a:spcBef>
              <a:buFontTx/>
              <a:buNone/>
            </a:pPr>
            <a:r>
              <a:rPr lang="ja-JP" altLang="en-US" sz="2000" b="1">
                <a:latin typeface="Times" panose="02020603050405020304" pitchFamily="18" charset="0"/>
              </a:rPr>
              <a:t>・座位保持が困難：側弯、緊張の亢進</a:t>
            </a:r>
          </a:p>
        </p:txBody>
      </p:sp>
      <p:sp>
        <p:nvSpPr>
          <p:cNvPr id="6153" name="Rectangle 11"/>
          <p:cNvSpPr>
            <a:spLocks noChangeArrowheads="1"/>
          </p:cNvSpPr>
          <p:nvPr/>
        </p:nvSpPr>
        <p:spPr bwMode="auto">
          <a:xfrm>
            <a:off x="388938" y="1052513"/>
            <a:ext cx="8366125" cy="646112"/>
          </a:xfrm>
          <a:prstGeom prst="rect">
            <a:avLst/>
          </a:prstGeom>
          <a:noFill/>
          <a:ln>
            <a:noFill/>
          </a:ln>
          <a:effectLst/>
          <a:extLst>
            <a:ext uri="{909E8E84-426E-40DD-AFC4-6F175D3DCCD1}">
              <a14:hiddenFill xmlns:a14="http://schemas.microsoft.com/office/drawing/2010/main">
                <a:solidFill>
                  <a:srgbClr val="FF99FF"/>
                </a:solidFill>
              </a14:hiddenFill>
            </a:ext>
            <a:ext uri="{91240B29-F687-4F45-9708-019B960494DF}">
              <a14:hiddenLine xmlns:a14="http://schemas.microsoft.com/office/drawing/2010/main" w="952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nSpc>
                <a:spcPct val="90000"/>
              </a:lnSpc>
              <a:spcBef>
                <a:spcPct val="0"/>
              </a:spcBef>
              <a:buFontTx/>
              <a:buNone/>
            </a:pPr>
            <a:r>
              <a:rPr lang="en-US" altLang="ja-JP" sz="2000" b="1">
                <a:latin typeface="Times" panose="02020603050405020304" pitchFamily="18" charset="0"/>
              </a:rPr>
              <a:t>★</a:t>
            </a:r>
            <a:r>
              <a:rPr lang="ja-JP" altLang="en-US" sz="2000" b="1">
                <a:latin typeface="Times" panose="02020603050405020304" pitchFamily="18" charset="0"/>
              </a:rPr>
              <a:t>床に近いほど、食物が流れ込みやすい。口腔機能が必要とされない</a:t>
            </a:r>
          </a:p>
          <a:p>
            <a:pPr>
              <a:lnSpc>
                <a:spcPct val="90000"/>
              </a:lnSpc>
              <a:spcBef>
                <a:spcPct val="0"/>
              </a:spcBef>
              <a:buFontTx/>
              <a:buNone/>
            </a:pPr>
            <a:r>
              <a:rPr lang="ja-JP" altLang="en-US" sz="2000" b="1">
                <a:latin typeface="Times" panose="02020603050405020304" pitchFamily="18" charset="0"/>
              </a:rPr>
              <a:t>　起こした姿勢で食べれるように口腔・体幹の機能の改善を図る。</a:t>
            </a:r>
          </a:p>
        </p:txBody>
      </p:sp>
      <p:sp>
        <p:nvSpPr>
          <p:cNvPr id="10" name="テキスト ボックス 1"/>
          <p:cNvSpPr txBox="1">
            <a:spLocks noChangeArrowheads="1"/>
          </p:cNvSpPr>
          <p:nvPr/>
        </p:nvSpPr>
        <p:spPr bwMode="auto">
          <a:xfrm>
            <a:off x="8590037" y="3944749"/>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D18</a:t>
            </a:r>
          </a:p>
        </p:txBody>
      </p:sp>
    </p:spTree>
    <p:extLst>
      <p:ext uri="{BB962C8B-B14F-4D97-AF65-F5344CB8AC3E}">
        <p14:creationId xmlns:p14="http://schemas.microsoft.com/office/powerpoint/2010/main" val="35497994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口腔解剖４"/>
          <p:cNvPicPr>
            <a:picLocks noChangeAspect="1" noChangeArrowheads="1"/>
          </p:cNvPicPr>
          <p:nvPr/>
        </p:nvPicPr>
        <p:blipFill>
          <a:blip r:embed="rId3">
            <a:extLst>
              <a:ext uri="{28A0092B-C50C-407E-A947-70E740481C1C}">
                <a14:useLocalDpi xmlns:a14="http://schemas.microsoft.com/office/drawing/2010/main" val="0"/>
              </a:ext>
            </a:extLst>
          </a:blip>
          <a:srcRect l="29167" t="5399" r="32166" b="12469"/>
          <a:stretch>
            <a:fillRect/>
          </a:stretch>
        </p:blipFill>
        <p:spPr bwMode="auto">
          <a:xfrm>
            <a:off x="539750" y="1057275"/>
            <a:ext cx="3535363" cy="4405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1" name="Picture 2" descr="口腔解剖４"/>
          <p:cNvPicPr>
            <a:picLocks noChangeAspect="1" noChangeArrowheads="1"/>
          </p:cNvPicPr>
          <p:nvPr/>
        </p:nvPicPr>
        <p:blipFill>
          <a:blip r:embed="rId4">
            <a:extLst>
              <a:ext uri="{28A0092B-C50C-407E-A947-70E740481C1C}">
                <a14:useLocalDpi xmlns:a14="http://schemas.microsoft.com/office/drawing/2010/main" val="0"/>
              </a:ext>
            </a:extLst>
          </a:blip>
          <a:srcRect l="12469" t="29167" r="5399" b="32166"/>
          <a:stretch>
            <a:fillRect/>
          </a:stretch>
        </p:blipFill>
        <p:spPr bwMode="auto">
          <a:xfrm>
            <a:off x="4662488" y="1660525"/>
            <a:ext cx="4403725" cy="3536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72" name="線吹き出し 1 (枠付き) 2"/>
          <p:cNvSpPr>
            <a:spLocks/>
          </p:cNvSpPr>
          <p:nvPr/>
        </p:nvSpPr>
        <p:spPr bwMode="auto">
          <a:xfrm>
            <a:off x="1619250" y="5846763"/>
            <a:ext cx="936625" cy="576262"/>
          </a:xfrm>
          <a:prstGeom prst="borderCallout1">
            <a:avLst>
              <a:gd name="adj1" fmla="val 18750"/>
              <a:gd name="adj2" fmla="val -8333"/>
              <a:gd name="adj3" fmla="val -170574"/>
              <a:gd name="adj4" fmla="val 111444"/>
            </a:avLst>
          </a:prstGeom>
          <a:solidFill>
            <a:schemeClr val="bg1"/>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400"/>
              <a:t>気管</a:t>
            </a:r>
          </a:p>
        </p:txBody>
      </p:sp>
      <p:sp>
        <p:nvSpPr>
          <p:cNvPr id="7173" name="線吹き出し 1 (枠付き) 3"/>
          <p:cNvSpPr>
            <a:spLocks/>
          </p:cNvSpPr>
          <p:nvPr/>
        </p:nvSpPr>
        <p:spPr bwMode="auto">
          <a:xfrm>
            <a:off x="3708400" y="5846763"/>
            <a:ext cx="863600" cy="576262"/>
          </a:xfrm>
          <a:prstGeom prst="borderCallout1">
            <a:avLst>
              <a:gd name="adj1" fmla="val 18750"/>
              <a:gd name="adj2" fmla="val -8333"/>
              <a:gd name="adj3" fmla="val -162634"/>
              <a:gd name="adj4" fmla="val -77134"/>
            </a:avLst>
          </a:prstGeom>
          <a:solidFill>
            <a:schemeClr val="bg1"/>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400"/>
              <a:t>食道</a:t>
            </a:r>
          </a:p>
        </p:txBody>
      </p:sp>
      <p:sp>
        <p:nvSpPr>
          <p:cNvPr id="7174" name="線吹き出し 1 (枠付き) 4"/>
          <p:cNvSpPr>
            <a:spLocks/>
          </p:cNvSpPr>
          <p:nvPr/>
        </p:nvSpPr>
        <p:spPr bwMode="auto">
          <a:xfrm>
            <a:off x="3708400" y="2205038"/>
            <a:ext cx="1295400" cy="395287"/>
          </a:xfrm>
          <a:prstGeom prst="borderCallout1">
            <a:avLst>
              <a:gd name="adj1" fmla="val 18750"/>
              <a:gd name="adj2" fmla="val -8333"/>
              <a:gd name="adj3" fmla="val 389560"/>
              <a:gd name="adj4" fmla="val -63023"/>
            </a:avLst>
          </a:prstGeom>
          <a:solidFill>
            <a:schemeClr val="bg1"/>
          </a:solidFill>
          <a:ln w="9525" algn="ctr">
            <a:solidFill>
              <a:schemeClr val="tx1"/>
            </a:solidFill>
            <a:round/>
            <a:headEnd/>
            <a:tailEnd/>
          </a:ln>
        </p:spPr>
        <p:txBody>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400"/>
              <a:t>喉頭蓋</a:t>
            </a:r>
          </a:p>
        </p:txBody>
      </p:sp>
      <p:sp>
        <p:nvSpPr>
          <p:cNvPr id="8"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D19</a:t>
            </a:r>
          </a:p>
        </p:txBody>
      </p:sp>
    </p:spTree>
    <p:extLst>
      <p:ext uri="{BB962C8B-B14F-4D97-AF65-F5344CB8AC3E}">
        <p14:creationId xmlns:p14="http://schemas.microsoft.com/office/powerpoint/2010/main" val="160543279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050"/>
          <p:cNvSpPr>
            <a:spLocks noGrp="1" noChangeArrowheads="1"/>
          </p:cNvSpPr>
          <p:nvPr>
            <p:ph type="title"/>
          </p:nvPr>
        </p:nvSpPr>
        <p:spPr>
          <a:xfrm>
            <a:off x="6807200" y="304800"/>
            <a:ext cx="2336800" cy="685800"/>
          </a:xfrm>
        </p:spPr>
        <p:txBody>
          <a:bodyPr/>
          <a:lstStyle/>
          <a:p>
            <a:pPr eaLnBrk="1" hangingPunct="1"/>
            <a:r>
              <a:rPr lang="en-US" altLang="ja-JP" smtClean="0">
                <a:solidFill>
                  <a:schemeClr val="accent2"/>
                </a:solidFill>
              </a:rPr>
              <a:t/>
            </a:r>
            <a:br>
              <a:rPr lang="en-US" altLang="ja-JP" smtClean="0">
                <a:solidFill>
                  <a:schemeClr val="accent2"/>
                </a:solidFill>
              </a:rPr>
            </a:br>
            <a:r>
              <a:rPr lang="ja-JP" altLang="en-US" smtClean="0"/>
              <a:t>　　　　　　　　　　</a:t>
            </a:r>
            <a:endParaRPr lang="ja-JP" altLang="en-US" sz="3200" smtClean="0"/>
          </a:p>
        </p:txBody>
      </p:sp>
      <p:pic>
        <p:nvPicPr>
          <p:cNvPr id="8196" name="Picture 2052" descr="研究サブ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2838" y="3336925"/>
            <a:ext cx="2667000" cy="22510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197" name="Picture 2053" descr="研究サブ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76600"/>
            <a:ext cx="274320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054"/>
          <p:cNvSpPr>
            <a:spLocks noChangeArrowheads="1"/>
          </p:cNvSpPr>
          <p:nvPr/>
        </p:nvSpPr>
        <p:spPr bwMode="auto">
          <a:xfrm>
            <a:off x="1476375" y="288925"/>
            <a:ext cx="640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3600" b="1">
                <a:solidFill>
                  <a:srgbClr val="0000CC"/>
                </a:solidFill>
              </a:rPr>
              <a:t>体の角度にたいする首の角度</a:t>
            </a:r>
            <a:endParaRPr lang="ja-JP" altLang="en-US" sz="3600" b="1"/>
          </a:p>
        </p:txBody>
      </p:sp>
      <p:sp>
        <p:nvSpPr>
          <p:cNvPr id="8199" name="Rectangle 2055"/>
          <p:cNvSpPr>
            <a:spLocks noChangeArrowheads="1"/>
          </p:cNvSpPr>
          <p:nvPr/>
        </p:nvSpPr>
        <p:spPr bwMode="auto">
          <a:xfrm>
            <a:off x="6553200" y="3041650"/>
            <a:ext cx="2209800" cy="35179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800"/>
              <a:t>タオルを置くだけで変わる。時には、肩の下までにするか、頭の真下にするかは個々の様子から検討する。</a:t>
            </a:r>
          </a:p>
        </p:txBody>
      </p:sp>
      <p:sp>
        <p:nvSpPr>
          <p:cNvPr id="8200" name="Rectangle 2056"/>
          <p:cNvSpPr>
            <a:spLocks noChangeArrowheads="1"/>
          </p:cNvSpPr>
          <p:nvPr/>
        </p:nvSpPr>
        <p:spPr bwMode="auto">
          <a:xfrm>
            <a:off x="706438" y="1484313"/>
            <a:ext cx="7239000"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2800" b="1"/>
              <a:t>・頸部が前屈の方が嚥下しやすい。</a:t>
            </a:r>
          </a:p>
          <a:p>
            <a:pPr eaLnBrk="1" hangingPunct="1">
              <a:spcBef>
                <a:spcPct val="50000"/>
              </a:spcBef>
              <a:buFontTx/>
              <a:buNone/>
            </a:pPr>
            <a:r>
              <a:rPr lang="ja-JP" altLang="en-US" sz="2800" b="1"/>
              <a:t>・むせにくい・見やすい。唇が閉じやすい。</a:t>
            </a:r>
          </a:p>
        </p:txBody>
      </p:sp>
      <p:sp>
        <p:nvSpPr>
          <p:cNvPr id="8201" name="Line 2057"/>
          <p:cNvSpPr>
            <a:spLocks noChangeShapeType="1"/>
          </p:cNvSpPr>
          <p:nvPr/>
        </p:nvSpPr>
        <p:spPr bwMode="auto">
          <a:xfrm flipV="1">
            <a:off x="1219200" y="4267200"/>
            <a:ext cx="2209800" cy="76200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2" name="Line 2058"/>
          <p:cNvSpPr>
            <a:spLocks noChangeShapeType="1"/>
          </p:cNvSpPr>
          <p:nvPr/>
        </p:nvSpPr>
        <p:spPr bwMode="auto">
          <a:xfrm flipV="1">
            <a:off x="4038600" y="4343400"/>
            <a:ext cx="2286000" cy="91440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3" name="Line 2059"/>
          <p:cNvSpPr>
            <a:spLocks noChangeShapeType="1"/>
          </p:cNvSpPr>
          <p:nvPr/>
        </p:nvSpPr>
        <p:spPr bwMode="auto">
          <a:xfrm flipH="1">
            <a:off x="5791200" y="4038600"/>
            <a:ext cx="609600" cy="45720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テキスト ボックス 1"/>
          <p:cNvSpPr txBox="1">
            <a:spLocks noChangeArrowheads="1"/>
          </p:cNvSpPr>
          <p:nvPr/>
        </p:nvSpPr>
        <p:spPr bwMode="auto">
          <a:xfrm>
            <a:off x="8318648" y="2088128"/>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D20</a:t>
            </a:r>
          </a:p>
        </p:txBody>
      </p:sp>
    </p:spTree>
    <p:extLst>
      <p:ext uri="{BB962C8B-B14F-4D97-AF65-F5344CB8AC3E}">
        <p14:creationId xmlns:p14="http://schemas.microsoft.com/office/powerpoint/2010/main" val="18903633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val 4"/>
          <p:cNvSpPr>
            <a:spLocks noChangeArrowheads="1"/>
          </p:cNvSpPr>
          <p:nvPr/>
        </p:nvSpPr>
        <p:spPr bwMode="auto">
          <a:xfrm>
            <a:off x="2854325" y="1981200"/>
            <a:ext cx="9144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sp>
        <p:nvSpPr>
          <p:cNvPr id="9219" name="AutoShape 6"/>
          <p:cNvSpPr>
            <a:spLocks noChangeArrowheads="1"/>
          </p:cNvSpPr>
          <p:nvPr/>
        </p:nvSpPr>
        <p:spPr bwMode="auto">
          <a:xfrm rot="-5481465">
            <a:off x="4192587" y="2243138"/>
            <a:ext cx="219075" cy="304800"/>
          </a:xfrm>
          <a:prstGeom prst="triangle">
            <a:avLst>
              <a:gd name="adj" fmla="val 410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sp>
        <p:nvSpPr>
          <p:cNvPr id="9220" name="AutoShape 7"/>
          <p:cNvSpPr>
            <a:spLocks noChangeArrowheads="1"/>
          </p:cNvSpPr>
          <p:nvPr/>
        </p:nvSpPr>
        <p:spPr bwMode="auto">
          <a:xfrm rot="-5481465">
            <a:off x="2592387" y="2319338"/>
            <a:ext cx="219075" cy="304800"/>
          </a:xfrm>
          <a:prstGeom prst="triangle">
            <a:avLst>
              <a:gd name="adj" fmla="val 410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sp>
        <p:nvSpPr>
          <p:cNvPr id="9221" name="Line 8"/>
          <p:cNvSpPr>
            <a:spLocks noChangeShapeType="1"/>
          </p:cNvSpPr>
          <p:nvPr/>
        </p:nvSpPr>
        <p:spPr bwMode="auto">
          <a:xfrm>
            <a:off x="4911725" y="28956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2" name="Line 9"/>
          <p:cNvSpPr>
            <a:spLocks noChangeShapeType="1"/>
          </p:cNvSpPr>
          <p:nvPr/>
        </p:nvSpPr>
        <p:spPr bwMode="auto">
          <a:xfrm>
            <a:off x="3463925" y="2895600"/>
            <a:ext cx="38100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3" name="Line 10"/>
          <p:cNvSpPr>
            <a:spLocks noChangeShapeType="1"/>
          </p:cNvSpPr>
          <p:nvPr/>
        </p:nvSpPr>
        <p:spPr bwMode="auto">
          <a:xfrm flipH="1">
            <a:off x="3311525" y="3048000"/>
            <a:ext cx="2286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4" name="Line 11"/>
          <p:cNvSpPr>
            <a:spLocks noChangeShapeType="1"/>
          </p:cNvSpPr>
          <p:nvPr/>
        </p:nvSpPr>
        <p:spPr bwMode="auto">
          <a:xfrm flipH="1">
            <a:off x="2778125" y="3352800"/>
            <a:ext cx="533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5" name="Line 12"/>
          <p:cNvSpPr>
            <a:spLocks noChangeShapeType="1"/>
          </p:cNvSpPr>
          <p:nvPr/>
        </p:nvSpPr>
        <p:spPr bwMode="auto">
          <a:xfrm flipH="1">
            <a:off x="4683125" y="3124200"/>
            <a:ext cx="2286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6" name="Line 13"/>
          <p:cNvSpPr>
            <a:spLocks noChangeShapeType="1"/>
          </p:cNvSpPr>
          <p:nvPr/>
        </p:nvSpPr>
        <p:spPr bwMode="auto">
          <a:xfrm flipH="1">
            <a:off x="4302125" y="3429000"/>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27" name="Oval 14"/>
          <p:cNvSpPr>
            <a:spLocks noChangeArrowheads="1"/>
          </p:cNvSpPr>
          <p:nvPr/>
        </p:nvSpPr>
        <p:spPr bwMode="auto">
          <a:xfrm>
            <a:off x="2930525" y="2590800"/>
            <a:ext cx="3810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sp>
        <p:nvSpPr>
          <p:cNvPr id="9228" name="Rectangle 15"/>
          <p:cNvSpPr>
            <a:spLocks noChangeArrowheads="1"/>
          </p:cNvSpPr>
          <p:nvPr/>
        </p:nvSpPr>
        <p:spPr bwMode="auto">
          <a:xfrm>
            <a:off x="1752600" y="457200"/>
            <a:ext cx="5181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pPr>
            <a:endParaRPr lang="ja-JP" altLang="en-US" sz="4000">
              <a:solidFill>
                <a:srgbClr val="0000CC"/>
              </a:solidFill>
            </a:endParaRPr>
          </a:p>
        </p:txBody>
      </p:sp>
      <p:sp>
        <p:nvSpPr>
          <p:cNvPr id="9229" name="Rectangle 18"/>
          <p:cNvSpPr>
            <a:spLocks noChangeArrowheads="1"/>
          </p:cNvSpPr>
          <p:nvPr/>
        </p:nvSpPr>
        <p:spPr bwMode="auto">
          <a:xfrm>
            <a:off x="506413" y="3733800"/>
            <a:ext cx="8353425"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800">
                <a:latin typeface="Tahoma" panose="020B0604030504040204" pitchFamily="34" charset="0"/>
              </a:rPr>
              <a:t>・下顎は重力の影響を受けやすいので、仰向け姿勢が多いと下顎が引き込みやすい。</a:t>
            </a:r>
          </a:p>
          <a:p>
            <a:pPr eaLnBrk="1" hangingPunct="1">
              <a:spcBef>
                <a:spcPct val="0"/>
              </a:spcBef>
              <a:buFontTx/>
              <a:buNone/>
            </a:pPr>
            <a:r>
              <a:rPr lang="ja-JP" altLang="en-US" sz="2800">
                <a:latin typeface="Tahoma" panose="020B0604030504040204" pitchFamily="34" charset="0"/>
              </a:rPr>
              <a:t>・座位でも体幹の角度により下顎の位置が異なる</a:t>
            </a:r>
          </a:p>
          <a:p>
            <a:pPr eaLnBrk="1" hangingPunct="1">
              <a:spcBef>
                <a:spcPct val="0"/>
              </a:spcBef>
              <a:buFontTx/>
              <a:buNone/>
            </a:pPr>
            <a:r>
              <a:rPr lang="ja-JP" altLang="en-US" sz="2800">
                <a:latin typeface="Tahoma" panose="020B0604030504040204" pitchFamily="34" charset="0"/>
              </a:rPr>
              <a:t>・下顎が引かれていると飲み込みにくい</a:t>
            </a:r>
          </a:p>
          <a:p>
            <a:pPr eaLnBrk="1" hangingPunct="1">
              <a:spcBef>
                <a:spcPct val="0"/>
              </a:spcBef>
              <a:buFontTx/>
              <a:buNone/>
            </a:pPr>
            <a:r>
              <a:rPr lang="ja-JP" altLang="en-US" sz="2800">
                <a:latin typeface="Tahoma" panose="020B0604030504040204" pitchFamily="34" charset="0"/>
              </a:rPr>
              <a:t>・下顎を前に保つように介助しながら食事介助を行うことも必要。</a:t>
            </a:r>
          </a:p>
        </p:txBody>
      </p:sp>
      <p:sp>
        <p:nvSpPr>
          <p:cNvPr id="9230" name="Rectangle 20"/>
          <p:cNvSpPr>
            <a:spLocks noChangeArrowheads="1"/>
          </p:cNvSpPr>
          <p:nvPr/>
        </p:nvSpPr>
        <p:spPr bwMode="auto">
          <a:xfrm>
            <a:off x="1576388" y="1219200"/>
            <a:ext cx="73929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800">
                <a:latin typeface="Tahoma" panose="020B0604030504040204" pitchFamily="34" charset="0"/>
              </a:rPr>
              <a:t>坐位での体幹の傾きによる下顎の位置の変化　</a:t>
            </a:r>
          </a:p>
        </p:txBody>
      </p:sp>
      <p:sp>
        <p:nvSpPr>
          <p:cNvPr id="9231" name="Oval 24"/>
          <p:cNvSpPr>
            <a:spLocks noChangeArrowheads="1"/>
          </p:cNvSpPr>
          <p:nvPr/>
        </p:nvSpPr>
        <p:spPr bwMode="auto">
          <a:xfrm>
            <a:off x="4378325" y="1981200"/>
            <a:ext cx="9144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sp>
        <p:nvSpPr>
          <p:cNvPr id="9232" name="Oval 25"/>
          <p:cNvSpPr>
            <a:spLocks noChangeArrowheads="1"/>
          </p:cNvSpPr>
          <p:nvPr/>
        </p:nvSpPr>
        <p:spPr bwMode="auto">
          <a:xfrm>
            <a:off x="5673725" y="1981200"/>
            <a:ext cx="9144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sp>
        <p:nvSpPr>
          <p:cNvPr id="9233" name="Line 26"/>
          <p:cNvSpPr>
            <a:spLocks noChangeShapeType="1"/>
          </p:cNvSpPr>
          <p:nvPr/>
        </p:nvSpPr>
        <p:spPr bwMode="auto">
          <a:xfrm rot="1139703">
            <a:off x="6054725" y="2895600"/>
            <a:ext cx="1588"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34" name="AutoShape 27"/>
          <p:cNvSpPr>
            <a:spLocks noChangeArrowheads="1"/>
          </p:cNvSpPr>
          <p:nvPr/>
        </p:nvSpPr>
        <p:spPr bwMode="auto">
          <a:xfrm rot="-4204248">
            <a:off x="5564187" y="2395538"/>
            <a:ext cx="219075" cy="304800"/>
          </a:xfrm>
          <a:prstGeom prst="triangle">
            <a:avLst>
              <a:gd name="adj" fmla="val 410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solidFill>
                <a:srgbClr val="FF0066"/>
              </a:solidFill>
            </a:endParaRPr>
          </a:p>
        </p:txBody>
      </p:sp>
      <p:sp>
        <p:nvSpPr>
          <p:cNvPr id="9235" name="Line 28"/>
          <p:cNvSpPr>
            <a:spLocks noChangeShapeType="1"/>
          </p:cNvSpPr>
          <p:nvPr/>
        </p:nvSpPr>
        <p:spPr bwMode="auto">
          <a:xfrm flipH="1">
            <a:off x="5826125" y="3200400"/>
            <a:ext cx="2286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36" name="Line 29"/>
          <p:cNvSpPr>
            <a:spLocks noChangeShapeType="1"/>
          </p:cNvSpPr>
          <p:nvPr/>
        </p:nvSpPr>
        <p:spPr bwMode="auto">
          <a:xfrm flipH="1">
            <a:off x="5445125" y="3505200"/>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37" name="Line 33"/>
          <p:cNvSpPr>
            <a:spLocks noChangeShapeType="1"/>
          </p:cNvSpPr>
          <p:nvPr/>
        </p:nvSpPr>
        <p:spPr bwMode="auto">
          <a:xfrm>
            <a:off x="5521325" y="2895600"/>
            <a:ext cx="381000" cy="2286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38" name="Line 34"/>
          <p:cNvSpPr>
            <a:spLocks noChangeShapeType="1"/>
          </p:cNvSpPr>
          <p:nvPr/>
        </p:nvSpPr>
        <p:spPr bwMode="auto">
          <a:xfrm flipH="1">
            <a:off x="3082925" y="2895600"/>
            <a:ext cx="304800" cy="3810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39" name="タイトル 1"/>
          <p:cNvSpPr>
            <a:spLocks noGrp="1"/>
          </p:cNvSpPr>
          <p:nvPr>
            <p:ph type="title"/>
          </p:nvPr>
        </p:nvSpPr>
        <p:spPr>
          <a:xfrm>
            <a:off x="758825" y="266700"/>
            <a:ext cx="7615238" cy="952500"/>
          </a:xfrm>
        </p:spPr>
        <p:txBody>
          <a:bodyPr/>
          <a:lstStyle/>
          <a:p>
            <a:r>
              <a:rPr lang="ja-JP" altLang="en-US" smtClean="0"/>
              <a:t>下顎の位置の変化</a:t>
            </a:r>
          </a:p>
        </p:txBody>
      </p:sp>
      <p:sp>
        <p:nvSpPr>
          <p:cNvPr id="24"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D21</a:t>
            </a:r>
          </a:p>
        </p:txBody>
      </p:sp>
    </p:spTree>
    <p:extLst>
      <p:ext uri="{BB962C8B-B14F-4D97-AF65-F5344CB8AC3E}">
        <p14:creationId xmlns:p14="http://schemas.microsoft.com/office/powerpoint/2010/main" val="19513997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コンテンツ プレースホルダー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11188" y="1700213"/>
            <a:ext cx="4019550" cy="3013075"/>
          </a:xfrm>
        </p:spPr>
      </p:pic>
      <p:sp>
        <p:nvSpPr>
          <p:cNvPr id="10243" name="タイトル 4"/>
          <p:cNvSpPr>
            <a:spLocks noGrp="1"/>
          </p:cNvSpPr>
          <p:nvPr>
            <p:ph type="title"/>
          </p:nvPr>
        </p:nvSpPr>
        <p:spPr>
          <a:xfrm>
            <a:off x="622300" y="333375"/>
            <a:ext cx="8061325" cy="1076325"/>
          </a:xfrm>
        </p:spPr>
        <p:txBody>
          <a:bodyPr>
            <a:spAutoFit/>
          </a:bodyPr>
          <a:lstStyle/>
          <a:p>
            <a:r>
              <a:rPr lang="ja-JP" altLang="en-US" sz="3200" smtClean="0">
                <a:latin typeface="Tahoma" panose="020B0604030504040204" pitchFamily="34" charset="0"/>
              </a:rPr>
              <a:t>座位の角度・頭部の介助により、下顎の位置は変化しやすい。</a:t>
            </a:r>
          </a:p>
        </p:txBody>
      </p:sp>
      <p:pic>
        <p:nvPicPr>
          <p:cNvPr id="10244" name="図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700213"/>
            <a:ext cx="3978275"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テキスト ボックス 7"/>
          <p:cNvSpPr txBox="1">
            <a:spLocks noChangeArrowheads="1"/>
          </p:cNvSpPr>
          <p:nvPr/>
        </p:nvSpPr>
        <p:spPr bwMode="auto">
          <a:xfrm>
            <a:off x="684213" y="5516563"/>
            <a:ext cx="79375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800"/>
              <a:t>同じ頭部の位置でも下顎の前後の位置を意識することで嚥下状況が変わる。</a:t>
            </a:r>
          </a:p>
        </p:txBody>
      </p:sp>
      <p:sp>
        <p:nvSpPr>
          <p:cNvPr id="2" name="円/楕円 1"/>
          <p:cNvSpPr/>
          <p:nvPr/>
        </p:nvSpPr>
        <p:spPr>
          <a:xfrm rot="2806923">
            <a:off x="2901951" y="2349500"/>
            <a:ext cx="1295400" cy="720725"/>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円/楕円 6"/>
          <p:cNvSpPr/>
          <p:nvPr/>
        </p:nvSpPr>
        <p:spPr>
          <a:xfrm rot="4021397">
            <a:off x="6962776" y="2093912"/>
            <a:ext cx="1295400" cy="720725"/>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248" name="強調線吹き出し 1 (枠付き) 5"/>
          <p:cNvSpPr>
            <a:spLocks/>
          </p:cNvSpPr>
          <p:nvPr/>
        </p:nvSpPr>
        <p:spPr bwMode="auto">
          <a:xfrm>
            <a:off x="5136603" y="4900340"/>
            <a:ext cx="3311525" cy="479425"/>
          </a:xfrm>
          <a:prstGeom prst="accentBorderCallout1">
            <a:avLst>
              <a:gd name="adj1" fmla="val 18750"/>
              <a:gd name="adj2" fmla="val -8333"/>
              <a:gd name="adj3" fmla="val -143718"/>
              <a:gd name="adj4" fmla="val 5665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400">
                <a:solidFill>
                  <a:schemeClr val="tx2"/>
                </a:solidFill>
              </a:rPr>
              <a:t>後頸部の介助が重要</a:t>
            </a:r>
          </a:p>
        </p:txBody>
      </p:sp>
      <p:sp>
        <p:nvSpPr>
          <p:cNvPr id="9"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D22</a:t>
            </a:r>
          </a:p>
        </p:txBody>
      </p:sp>
    </p:spTree>
    <p:extLst>
      <p:ext uri="{BB962C8B-B14F-4D97-AF65-F5344CB8AC3E}">
        <p14:creationId xmlns:p14="http://schemas.microsoft.com/office/powerpoint/2010/main" val="10173399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val 5"/>
          <p:cNvSpPr>
            <a:spLocks noChangeArrowheads="1"/>
          </p:cNvSpPr>
          <p:nvPr/>
        </p:nvSpPr>
        <p:spPr bwMode="auto">
          <a:xfrm>
            <a:off x="1752600" y="1376363"/>
            <a:ext cx="609600" cy="5334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291" name="Line 6"/>
          <p:cNvSpPr>
            <a:spLocks noChangeShapeType="1"/>
          </p:cNvSpPr>
          <p:nvPr/>
        </p:nvSpPr>
        <p:spPr bwMode="auto">
          <a:xfrm>
            <a:off x="2133600" y="1909763"/>
            <a:ext cx="304800" cy="7620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292" name="Oval 7"/>
          <p:cNvSpPr>
            <a:spLocks noChangeArrowheads="1"/>
          </p:cNvSpPr>
          <p:nvPr/>
        </p:nvSpPr>
        <p:spPr bwMode="auto">
          <a:xfrm>
            <a:off x="4191000" y="1300163"/>
            <a:ext cx="609600" cy="5334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293" name="Oval 8"/>
          <p:cNvSpPr>
            <a:spLocks noChangeArrowheads="1"/>
          </p:cNvSpPr>
          <p:nvPr/>
        </p:nvSpPr>
        <p:spPr bwMode="auto">
          <a:xfrm>
            <a:off x="6477000" y="1300163"/>
            <a:ext cx="609600" cy="5334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294" name="Line 9"/>
          <p:cNvSpPr>
            <a:spLocks noChangeShapeType="1"/>
          </p:cNvSpPr>
          <p:nvPr/>
        </p:nvSpPr>
        <p:spPr bwMode="auto">
          <a:xfrm>
            <a:off x="4495800" y="1833563"/>
            <a:ext cx="0" cy="9144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295" name="Line 10"/>
          <p:cNvSpPr>
            <a:spLocks noChangeShapeType="1"/>
          </p:cNvSpPr>
          <p:nvPr/>
        </p:nvSpPr>
        <p:spPr bwMode="auto">
          <a:xfrm flipH="1">
            <a:off x="1447800" y="2062163"/>
            <a:ext cx="685800" cy="3048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296" name="Line 11"/>
          <p:cNvSpPr>
            <a:spLocks noChangeShapeType="1"/>
          </p:cNvSpPr>
          <p:nvPr/>
        </p:nvSpPr>
        <p:spPr bwMode="auto">
          <a:xfrm flipH="1">
            <a:off x="3886200" y="1985963"/>
            <a:ext cx="609600" cy="5334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297" name="Rectangle 12"/>
          <p:cNvSpPr>
            <a:spLocks noChangeArrowheads="1"/>
          </p:cNvSpPr>
          <p:nvPr/>
        </p:nvSpPr>
        <p:spPr bwMode="auto">
          <a:xfrm>
            <a:off x="2286000" y="2595563"/>
            <a:ext cx="3048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298" name="Rectangle 13"/>
          <p:cNvSpPr>
            <a:spLocks noChangeArrowheads="1"/>
          </p:cNvSpPr>
          <p:nvPr/>
        </p:nvSpPr>
        <p:spPr bwMode="auto">
          <a:xfrm>
            <a:off x="4343400" y="2595563"/>
            <a:ext cx="3048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299" name="Rectangle 14"/>
          <p:cNvSpPr>
            <a:spLocks noChangeArrowheads="1"/>
          </p:cNvSpPr>
          <p:nvPr/>
        </p:nvSpPr>
        <p:spPr bwMode="auto">
          <a:xfrm>
            <a:off x="6248400" y="2671763"/>
            <a:ext cx="3048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00" name="Line 15"/>
          <p:cNvSpPr>
            <a:spLocks noChangeShapeType="1"/>
          </p:cNvSpPr>
          <p:nvPr/>
        </p:nvSpPr>
        <p:spPr bwMode="auto">
          <a:xfrm flipH="1">
            <a:off x="6477000" y="1909763"/>
            <a:ext cx="304800" cy="1524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01" name="Line 16"/>
          <p:cNvSpPr>
            <a:spLocks noChangeShapeType="1"/>
          </p:cNvSpPr>
          <p:nvPr/>
        </p:nvSpPr>
        <p:spPr bwMode="auto">
          <a:xfrm flipV="1">
            <a:off x="6477000" y="1681163"/>
            <a:ext cx="76200" cy="3048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02" name="Line 17"/>
          <p:cNvSpPr>
            <a:spLocks noChangeShapeType="1"/>
          </p:cNvSpPr>
          <p:nvPr/>
        </p:nvSpPr>
        <p:spPr bwMode="auto">
          <a:xfrm flipH="1">
            <a:off x="1447800" y="2062163"/>
            <a:ext cx="685800"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03" name="Line 18"/>
          <p:cNvSpPr>
            <a:spLocks noChangeShapeType="1"/>
          </p:cNvSpPr>
          <p:nvPr/>
        </p:nvSpPr>
        <p:spPr bwMode="auto">
          <a:xfrm flipH="1">
            <a:off x="4114800" y="1985963"/>
            <a:ext cx="457200" cy="6858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04" name="Line 19"/>
          <p:cNvSpPr>
            <a:spLocks noChangeShapeType="1"/>
          </p:cNvSpPr>
          <p:nvPr/>
        </p:nvSpPr>
        <p:spPr bwMode="auto">
          <a:xfrm flipH="1">
            <a:off x="6248400" y="2824163"/>
            <a:ext cx="76200" cy="4572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05" name="Line 20"/>
          <p:cNvSpPr>
            <a:spLocks noChangeShapeType="1"/>
          </p:cNvSpPr>
          <p:nvPr/>
        </p:nvSpPr>
        <p:spPr bwMode="auto">
          <a:xfrm flipH="1" flipV="1">
            <a:off x="5791200" y="2595563"/>
            <a:ext cx="457200" cy="762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06" name="Line 21"/>
          <p:cNvSpPr>
            <a:spLocks noChangeShapeType="1"/>
          </p:cNvSpPr>
          <p:nvPr/>
        </p:nvSpPr>
        <p:spPr bwMode="auto">
          <a:xfrm flipH="1">
            <a:off x="5638800" y="3281363"/>
            <a:ext cx="609600" cy="762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07" name="Line 22"/>
          <p:cNvSpPr>
            <a:spLocks noChangeShapeType="1"/>
          </p:cNvSpPr>
          <p:nvPr/>
        </p:nvSpPr>
        <p:spPr bwMode="auto">
          <a:xfrm flipH="1">
            <a:off x="5562600" y="2595563"/>
            <a:ext cx="228600" cy="3810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08" name="Line 23"/>
          <p:cNvSpPr>
            <a:spLocks noChangeShapeType="1"/>
          </p:cNvSpPr>
          <p:nvPr/>
        </p:nvSpPr>
        <p:spPr bwMode="auto">
          <a:xfrm flipH="1">
            <a:off x="3886200" y="2747963"/>
            <a:ext cx="457200"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09" name="Line 24"/>
          <p:cNvSpPr>
            <a:spLocks noChangeShapeType="1"/>
          </p:cNvSpPr>
          <p:nvPr/>
        </p:nvSpPr>
        <p:spPr bwMode="auto">
          <a:xfrm>
            <a:off x="3886200" y="2824163"/>
            <a:ext cx="0" cy="4572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10" name="Line 25"/>
          <p:cNvSpPr>
            <a:spLocks noChangeShapeType="1"/>
          </p:cNvSpPr>
          <p:nvPr/>
        </p:nvSpPr>
        <p:spPr bwMode="auto">
          <a:xfrm flipH="1">
            <a:off x="1828800" y="2747963"/>
            <a:ext cx="457200"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11" name="Line 26"/>
          <p:cNvSpPr>
            <a:spLocks noChangeShapeType="1"/>
          </p:cNvSpPr>
          <p:nvPr/>
        </p:nvSpPr>
        <p:spPr bwMode="auto">
          <a:xfrm>
            <a:off x="1828800" y="2747963"/>
            <a:ext cx="76200" cy="5334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12" name="Oval 27"/>
          <p:cNvSpPr>
            <a:spLocks noChangeArrowheads="1"/>
          </p:cNvSpPr>
          <p:nvPr/>
        </p:nvSpPr>
        <p:spPr bwMode="auto">
          <a:xfrm>
            <a:off x="1752600" y="3281363"/>
            <a:ext cx="381000" cy="762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13" name="Oval 28"/>
          <p:cNvSpPr>
            <a:spLocks noChangeArrowheads="1"/>
          </p:cNvSpPr>
          <p:nvPr/>
        </p:nvSpPr>
        <p:spPr bwMode="auto">
          <a:xfrm>
            <a:off x="3657600" y="3281363"/>
            <a:ext cx="381000" cy="762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14" name="Oval 29"/>
          <p:cNvSpPr>
            <a:spLocks noChangeArrowheads="1"/>
          </p:cNvSpPr>
          <p:nvPr/>
        </p:nvSpPr>
        <p:spPr bwMode="auto">
          <a:xfrm flipV="1">
            <a:off x="5562600" y="3281363"/>
            <a:ext cx="381000" cy="762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15" name="Oval 30"/>
          <p:cNvSpPr>
            <a:spLocks noChangeArrowheads="1"/>
          </p:cNvSpPr>
          <p:nvPr/>
        </p:nvSpPr>
        <p:spPr bwMode="auto">
          <a:xfrm>
            <a:off x="5410200" y="2976563"/>
            <a:ext cx="381000" cy="762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16" name="Rectangle 31"/>
          <p:cNvSpPr>
            <a:spLocks noChangeArrowheads="1"/>
          </p:cNvSpPr>
          <p:nvPr/>
        </p:nvSpPr>
        <p:spPr bwMode="auto">
          <a:xfrm>
            <a:off x="271463" y="4102100"/>
            <a:ext cx="7839075"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2800">
                <a:latin typeface="Tahoma" panose="020B0604030504040204" pitchFamily="34" charset="0"/>
              </a:rPr>
              <a:t>①</a:t>
            </a:r>
            <a:r>
              <a:rPr lang="ja-JP" altLang="en-US" sz="2800">
                <a:latin typeface="Tahoma" panose="020B0604030504040204" pitchFamily="34" charset="0"/>
              </a:rPr>
              <a:t>骨盤の位置は奥に位置させる。</a:t>
            </a:r>
          </a:p>
          <a:p>
            <a:pPr eaLnBrk="1" hangingPunct="1">
              <a:spcBef>
                <a:spcPct val="0"/>
              </a:spcBef>
              <a:buFontTx/>
              <a:buNone/>
            </a:pPr>
            <a:r>
              <a:rPr lang="ja-JP" altLang="en-US" sz="2800">
                <a:latin typeface="Tahoma" panose="020B0604030504040204" pitchFamily="34" charset="0"/>
              </a:rPr>
              <a:t>②体の脇に隙間がないよう対称的な姿勢にする。</a:t>
            </a:r>
          </a:p>
          <a:p>
            <a:pPr eaLnBrk="1" hangingPunct="1">
              <a:spcBef>
                <a:spcPct val="0"/>
              </a:spcBef>
              <a:buFontTx/>
              <a:buNone/>
            </a:pPr>
            <a:r>
              <a:rPr lang="ja-JP" altLang="en-US" sz="2800">
                <a:latin typeface="Tahoma" panose="020B0604030504040204" pitchFamily="34" charset="0"/>
              </a:rPr>
              <a:t>③足がつくと安定（足がつくと反り返る場合が例外）</a:t>
            </a:r>
          </a:p>
          <a:p>
            <a:pPr eaLnBrk="1" hangingPunct="1">
              <a:spcBef>
                <a:spcPct val="0"/>
              </a:spcBef>
              <a:buFontTx/>
              <a:buNone/>
            </a:pPr>
            <a:r>
              <a:rPr lang="ja-JP" altLang="en-US" sz="2800">
                <a:latin typeface="Tahoma" panose="020B0604030504040204" pitchFamily="34" charset="0"/>
              </a:rPr>
              <a:t>④ 肩が前に出る</a:t>
            </a:r>
          </a:p>
          <a:p>
            <a:pPr eaLnBrk="1" hangingPunct="1">
              <a:spcBef>
                <a:spcPct val="0"/>
              </a:spcBef>
              <a:buFontTx/>
              <a:buNone/>
            </a:pPr>
            <a:r>
              <a:rPr lang="ja-JP" altLang="en-US" sz="2800">
                <a:latin typeface="Tahoma" panose="020B0604030504040204" pitchFamily="34" charset="0"/>
              </a:rPr>
              <a:t>⑤後頸部がのびるような頭の保持</a:t>
            </a:r>
          </a:p>
        </p:txBody>
      </p:sp>
      <p:sp>
        <p:nvSpPr>
          <p:cNvPr id="12317" name="Rectangle 32"/>
          <p:cNvSpPr>
            <a:spLocks noChangeArrowheads="1"/>
          </p:cNvSpPr>
          <p:nvPr/>
        </p:nvSpPr>
        <p:spPr bwMode="auto">
          <a:xfrm>
            <a:off x="6096000" y="3284538"/>
            <a:ext cx="2743200" cy="101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000" b="1" dirty="0">
                <a:latin typeface="Tahoma" panose="020B0604030504040204" pitchFamily="34" charset="0"/>
              </a:rPr>
              <a:t>頸部短縮</a:t>
            </a:r>
          </a:p>
          <a:p>
            <a:pPr eaLnBrk="1" hangingPunct="1">
              <a:spcBef>
                <a:spcPct val="0"/>
              </a:spcBef>
              <a:buFontTx/>
              <a:buNone/>
            </a:pPr>
            <a:r>
              <a:rPr lang="ja-JP" altLang="en-US" sz="2000" b="1" dirty="0">
                <a:latin typeface="Tahoma" panose="020B0604030504040204" pitchFamily="34" charset="0"/>
              </a:rPr>
              <a:t>肩がすくむ</a:t>
            </a:r>
          </a:p>
          <a:p>
            <a:pPr eaLnBrk="1" hangingPunct="1">
              <a:spcBef>
                <a:spcPct val="0"/>
              </a:spcBef>
              <a:buFontTx/>
              <a:buNone/>
            </a:pPr>
            <a:r>
              <a:rPr lang="ja-JP" altLang="en-US" sz="2000" b="1" dirty="0">
                <a:latin typeface="Tahoma" panose="020B0604030504040204" pitchFamily="34" charset="0"/>
              </a:rPr>
              <a:t>胸郭の動きが制限</a:t>
            </a:r>
          </a:p>
        </p:txBody>
      </p:sp>
      <p:sp>
        <p:nvSpPr>
          <p:cNvPr id="12318" name="Oval 34"/>
          <p:cNvSpPr>
            <a:spLocks noChangeArrowheads="1"/>
          </p:cNvSpPr>
          <p:nvPr/>
        </p:nvSpPr>
        <p:spPr bwMode="auto">
          <a:xfrm>
            <a:off x="4572000" y="1300163"/>
            <a:ext cx="609600" cy="5334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19" name="Line 35"/>
          <p:cNvSpPr>
            <a:spLocks noChangeShapeType="1"/>
          </p:cNvSpPr>
          <p:nvPr/>
        </p:nvSpPr>
        <p:spPr bwMode="auto">
          <a:xfrm flipH="1">
            <a:off x="4495800" y="1833563"/>
            <a:ext cx="381000" cy="7620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20" name="Line 36"/>
          <p:cNvSpPr>
            <a:spLocks noChangeShapeType="1"/>
          </p:cNvSpPr>
          <p:nvPr/>
        </p:nvSpPr>
        <p:spPr bwMode="auto">
          <a:xfrm flipH="1" flipV="1">
            <a:off x="3962400" y="2519363"/>
            <a:ext cx="457200" cy="228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21" name="Line 37"/>
          <p:cNvSpPr>
            <a:spLocks noChangeShapeType="1"/>
          </p:cNvSpPr>
          <p:nvPr/>
        </p:nvSpPr>
        <p:spPr bwMode="auto">
          <a:xfrm flipH="1">
            <a:off x="3657600" y="2519363"/>
            <a:ext cx="304800" cy="3810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22" name="Oval 38"/>
          <p:cNvSpPr>
            <a:spLocks noChangeArrowheads="1"/>
          </p:cNvSpPr>
          <p:nvPr/>
        </p:nvSpPr>
        <p:spPr bwMode="auto">
          <a:xfrm>
            <a:off x="3429000" y="2900363"/>
            <a:ext cx="381000" cy="76200"/>
          </a:xfrm>
          <a:prstGeom prst="ellips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23" name="Freeform 39"/>
          <p:cNvSpPr>
            <a:spLocks/>
          </p:cNvSpPr>
          <p:nvPr/>
        </p:nvSpPr>
        <p:spPr bwMode="auto">
          <a:xfrm>
            <a:off x="6553200" y="1833563"/>
            <a:ext cx="304800" cy="838200"/>
          </a:xfrm>
          <a:custGeom>
            <a:avLst/>
            <a:gdLst>
              <a:gd name="T0" fmla="*/ 2147483647 w 192"/>
              <a:gd name="T1" fmla="*/ 0 h 528"/>
              <a:gd name="T2" fmla="*/ 2147483647 w 192"/>
              <a:gd name="T3" fmla="*/ 2147483647 h 528"/>
              <a:gd name="T4" fmla="*/ 0 w 192"/>
              <a:gd name="T5" fmla="*/ 2147483647 h 528"/>
              <a:gd name="T6" fmla="*/ 0 60000 65536"/>
              <a:gd name="T7" fmla="*/ 0 60000 65536"/>
              <a:gd name="T8" fmla="*/ 0 60000 65536"/>
            </a:gdLst>
            <a:ahLst/>
            <a:cxnLst>
              <a:cxn ang="T6">
                <a:pos x="T0" y="T1"/>
              </a:cxn>
              <a:cxn ang="T7">
                <a:pos x="T2" y="T3"/>
              </a:cxn>
              <a:cxn ang="T8">
                <a:pos x="T4" y="T5"/>
              </a:cxn>
            </a:cxnLst>
            <a:rect l="0" t="0" r="r" b="b"/>
            <a:pathLst>
              <a:path w="192" h="528">
                <a:moveTo>
                  <a:pt x="192" y="0"/>
                </a:moveTo>
                <a:cubicBezTo>
                  <a:pt x="184" y="124"/>
                  <a:pt x="176" y="248"/>
                  <a:pt x="144" y="336"/>
                </a:cubicBezTo>
                <a:cubicBezTo>
                  <a:pt x="112" y="424"/>
                  <a:pt x="24" y="496"/>
                  <a:pt x="0" y="528"/>
                </a:cubicBezTo>
              </a:path>
            </a:pathLst>
          </a:custGeom>
          <a:noFill/>
          <a:ln w="9525" cap="flat" cmpd="sng">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24" name="Line 40"/>
          <p:cNvSpPr>
            <a:spLocks noChangeShapeType="1"/>
          </p:cNvSpPr>
          <p:nvPr/>
        </p:nvSpPr>
        <p:spPr bwMode="auto">
          <a:xfrm>
            <a:off x="6934200" y="1985963"/>
            <a:ext cx="0" cy="3810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25" name="Line 41"/>
          <p:cNvSpPr>
            <a:spLocks noChangeShapeType="1"/>
          </p:cNvSpPr>
          <p:nvPr/>
        </p:nvSpPr>
        <p:spPr bwMode="auto">
          <a:xfrm flipH="1">
            <a:off x="6934200" y="1909763"/>
            <a:ext cx="381000" cy="4572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26" name="Rectangle 42"/>
          <p:cNvSpPr>
            <a:spLocks noChangeArrowheads="1"/>
          </p:cNvSpPr>
          <p:nvPr/>
        </p:nvSpPr>
        <p:spPr bwMode="auto">
          <a:xfrm>
            <a:off x="6400800" y="2824163"/>
            <a:ext cx="685800" cy="762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27" name="Rectangle 43"/>
          <p:cNvSpPr>
            <a:spLocks noChangeArrowheads="1"/>
          </p:cNvSpPr>
          <p:nvPr/>
        </p:nvSpPr>
        <p:spPr bwMode="auto">
          <a:xfrm>
            <a:off x="7010400" y="1300163"/>
            <a:ext cx="76200" cy="1524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28" name="Rectangle 44"/>
          <p:cNvSpPr>
            <a:spLocks noChangeArrowheads="1"/>
          </p:cNvSpPr>
          <p:nvPr/>
        </p:nvSpPr>
        <p:spPr bwMode="auto">
          <a:xfrm>
            <a:off x="1981200" y="2824163"/>
            <a:ext cx="685800" cy="762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29" name="Rectangle 45"/>
          <p:cNvSpPr>
            <a:spLocks noChangeArrowheads="1"/>
          </p:cNvSpPr>
          <p:nvPr/>
        </p:nvSpPr>
        <p:spPr bwMode="auto">
          <a:xfrm>
            <a:off x="2667000" y="1376363"/>
            <a:ext cx="76200" cy="14478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30" name="Rectangle 46"/>
          <p:cNvSpPr>
            <a:spLocks noChangeArrowheads="1"/>
          </p:cNvSpPr>
          <p:nvPr/>
        </p:nvSpPr>
        <p:spPr bwMode="auto">
          <a:xfrm>
            <a:off x="4038600" y="2747963"/>
            <a:ext cx="685800" cy="762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31" name="Rectangle 47"/>
          <p:cNvSpPr>
            <a:spLocks noChangeArrowheads="1"/>
          </p:cNvSpPr>
          <p:nvPr/>
        </p:nvSpPr>
        <p:spPr bwMode="auto">
          <a:xfrm>
            <a:off x="4648200" y="2062163"/>
            <a:ext cx="76200" cy="6858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32" name="Rectangle 48"/>
          <p:cNvSpPr>
            <a:spLocks noChangeArrowheads="1"/>
          </p:cNvSpPr>
          <p:nvPr/>
        </p:nvSpPr>
        <p:spPr bwMode="auto">
          <a:xfrm rot="1096171">
            <a:off x="4873625" y="1358900"/>
            <a:ext cx="125413" cy="1524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33" name="Rectangle 49"/>
          <p:cNvSpPr>
            <a:spLocks noChangeArrowheads="1"/>
          </p:cNvSpPr>
          <p:nvPr/>
        </p:nvSpPr>
        <p:spPr bwMode="auto">
          <a:xfrm rot="1290969">
            <a:off x="3886200" y="2671763"/>
            <a:ext cx="685800" cy="762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34" name="AutoShape 50"/>
          <p:cNvSpPr>
            <a:spLocks noChangeArrowheads="1"/>
          </p:cNvSpPr>
          <p:nvPr/>
        </p:nvSpPr>
        <p:spPr bwMode="auto">
          <a:xfrm>
            <a:off x="6629400" y="1376363"/>
            <a:ext cx="152400" cy="1524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35" name="AutoShape 51"/>
          <p:cNvSpPr>
            <a:spLocks noChangeArrowheads="1"/>
          </p:cNvSpPr>
          <p:nvPr/>
        </p:nvSpPr>
        <p:spPr bwMode="auto">
          <a:xfrm>
            <a:off x="1752600" y="1681163"/>
            <a:ext cx="76200" cy="1524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36" name="Oval 52"/>
          <p:cNvSpPr>
            <a:spLocks noChangeArrowheads="1"/>
          </p:cNvSpPr>
          <p:nvPr/>
        </p:nvSpPr>
        <p:spPr bwMode="auto">
          <a:xfrm>
            <a:off x="2438400" y="1452563"/>
            <a:ext cx="228600" cy="381000"/>
          </a:xfrm>
          <a:prstGeom prst="ellipse">
            <a:avLst/>
          </a:prstGeom>
          <a:solidFill>
            <a:srgbClr val="9933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37" name="Oval 53"/>
          <p:cNvSpPr>
            <a:spLocks noChangeArrowheads="1"/>
          </p:cNvSpPr>
          <p:nvPr/>
        </p:nvSpPr>
        <p:spPr bwMode="auto">
          <a:xfrm>
            <a:off x="7239000" y="5257800"/>
            <a:ext cx="6858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38" name="Rectangle 55"/>
          <p:cNvSpPr>
            <a:spLocks noChangeArrowheads="1"/>
          </p:cNvSpPr>
          <p:nvPr/>
        </p:nvSpPr>
        <p:spPr bwMode="auto">
          <a:xfrm>
            <a:off x="7467600" y="5715000"/>
            <a:ext cx="3048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400"/>
          </a:p>
        </p:txBody>
      </p:sp>
      <p:sp>
        <p:nvSpPr>
          <p:cNvPr id="12339" name="Line 58"/>
          <p:cNvSpPr>
            <a:spLocks noChangeShapeType="1"/>
          </p:cNvSpPr>
          <p:nvPr/>
        </p:nvSpPr>
        <p:spPr bwMode="auto">
          <a:xfrm flipV="1">
            <a:off x="5638800" y="6161088"/>
            <a:ext cx="15240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40" name="Freeform 59"/>
          <p:cNvSpPr>
            <a:spLocks/>
          </p:cNvSpPr>
          <p:nvPr/>
        </p:nvSpPr>
        <p:spPr bwMode="auto">
          <a:xfrm>
            <a:off x="7048500" y="5638800"/>
            <a:ext cx="419100" cy="508000"/>
          </a:xfrm>
          <a:custGeom>
            <a:avLst/>
            <a:gdLst>
              <a:gd name="T0" fmla="*/ 2147483647 w 264"/>
              <a:gd name="T1" fmla="*/ 0 h 320"/>
              <a:gd name="T2" fmla="*/ 2147483647 w 264"/>
              <a:gd name="T3" fmla="*/ 2147483647 h 320"/>
              <a:gd name="T4" fmla="*/ 2147483647 w 264"/>
              <a:gd name="T5" fmla="*/ 2147483647 h 320"/>
              <a:gd name="T6" fmla="*/ 2147483647 w 264"/>
              <a:gd name="T7" fmla="*/ 2147483647 h 320"/>
              <a:gd name="T8" fmla="*/ 2147483647 w 264"/>
              <a:gd name="T9" fmla="*/ 2147483647 h 320"/>
              <a:gd name="T10" fmla="*/ 2147483647 w 264"/>
              <a:gd name="T11" fmla="*/ 2147483647 h 3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4" h="320">
                <a:moveTo>
                  <a:pt x="168" y="0"/>
                </a:moveTo>
                <a:cubicBezTo>
                  <a:pt x="108" y="24"/>
                  <a:pt x="48" y="48"/>
                  <a:pt x="24" y="96"/>
                </a:cubicBezTo>
                <a:cubicBezTo>
                  <a:pt x="0" y="144"/>
                  <a:pt x="0" y="256"/>
                  <a:pt x="24" y="288"/>
                </a:cubicBezTo>
                <a:cubicBezTo>
                  <a:pt x="48" y="320"/>
                  <a:pt x="136" y="312"/>
                  <a:pt x="168" y="288"/>
                </a:cubicBezTo>
                <a:cubicBezTo>
                  <a:pt x="200" y="264"/>
                  <a:pt x="200" y="176"/>
                  <a:pt x="216" y="144"/>
                </a:cubicBezTo>
                <a:cubicBezTo>
                  <a:pt x="232" y="112"/>
                  <a:pt x="256" y="104"/>
                  <a:pt x="264" y="96"/>
                </a:cubicBezTo>
              </a:path>
            </a:pathLst>
          </a:custGeom>
          <a:noFill/>
          <a:ln w="9525" cap="flat" cmpd="sng">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41" name="Freeform 60"/>
          <p:cNvSpPr>
            <a:spLocks/>
          </p:cNvSpPr>
          <p:nvPr/>
        </p:nvSpPr>
        <p:spPr bwMode="auto">
          <a:xfrm>
            <a:off x="7772400" y="5638800"/>
            <a:ext cx="393700" cy="546100"/>
          </a:xfrm>
          <a:custGeom>
            <a:avLst/>
            <a:gdLst>
              <a:gd name="T0" fmla="*/ 2147483647 w 248"/>
              <a:gd name="T1" fmla="*/ 0 h 344"/>
              <a:gd name="T2" fmla="*/ 2147483647 w 248"/>
              <a:gd name="T3" fmla="*/ 2147483647 h 344"/>
              <a:gd name="T4" fmla="*/ 2147483647 w 248"/>
              <a:gd name="T5" fmla="*/ 2147483647 h 344"/>
              <a:gd name="T6" fmla="*/ 2147483647 w 248"/>
              <a:gd name="T7" fmla="*/ 2147483647 h 344"/>
              <a:gd name="T8" fmla="*/ 2147483647 w 248"/>
              <a:gd name="T9" fmla="*/ 2147483647 h 344"/>
              <a:gd name="T10" fmla="*/ 2147483647 w 248"/>
              <a:gd name="T11" fmla="*/ 2147483647 h 344"/>
              <a:gd name="T12" fmla="*/ 0 w 248"/>
              <a:gd name="T13" fmla="*/ 214748364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8" h="344">
                <a:moveTo>
                  <a:pt x="48" y="0"/>
                </a:moveTo>
                <a:cubicBezTo>
                  <a:pt x="104" y="4"/>
                  <a:pt x="160" y="8"/>
                  <a:pt x="192" y="48"/>
                </a:cubicBezTo>
                <a:cubicBezTo>
                  <a:pt x="224" y="88"/>
                  <a:pt x="248" y="192"/>
                  <a:pt x="240" y="240"/>
                </a:cubicBezTo>
                <a:cubicBezTo>
                  <a:pt x="232" y="288"/>
                  <a:pt x="176" y="328"/>
                  <a:pt x="144" y="336"/>
                </a:cubicBezTo>
                <a:cubicBezTo>
                  <a:pt x="112" y="344"/>
                  <a:pt x="64" y="320"/>
                  <a:pt x="48" y="288"/>
                </a:cubicBezTo>
                <a:cubicBezTo>
                  <a:pt x="32" y="256"/>
                  <a:pt x="56" y="184"/>
                  <a:pt x="48" y="144"/>
                </a:cubicBezTo>
                <a:cubicBezTo>
                  <a:pt x="40" y="104"/>
                  <a:pt x="20" y="76"/>
                  <a:pt x="0" y="48"/>
                </a:cubicBezTo>
              </a:path>
            </a:pathLst>
          </a:custGeom>
          <a:noFill/>
          <a:ln w="9525" cap="flat" cmpd="sng">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342" name="正方形/長方形 1"/>
          <p:cNvSpPr>
            <a:spLocks noChangeArrowheads="1"/>
          </p:cNvSpPr>
          <p:nvPr/>
        </p:nvSpPr>
        <p:spPr bwMode="auto">
          <a:xfrm>
            <a:off x="1028700" y="282575"/>
            <a:ext cx="7258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4000"/>
              <a:t>姿勢の準備：椅子姿勢のポイント</a:t>
            </a:r>
          </a:p>
        </p:txBody>
      </p:sp>
      <p:sp>
        <p:nvSpPr>
          <p:cNvPr id="55" name="テキスト ボックス 1"/>
          <p:cNvSpPr txBox="1">
            <a:spLocks noChangeArrowheads="1"/>
          </p:cNvSpPr>
          <p:nvPr/>
        </p:nvSpPr>
        <p:spPr bwMode="auto">
          <a:xfrm>
            <a:off x="8448128" y="6165304"/>
            <a:ext cx="561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eaLnBrk="1" hangingPunct="1"/>
            <a:r>
              <a:rPr lang="en-US" altLang="ja-JP" dirty="0" smtClean="0"/>
              <a:t>D23</a:t>
            </a:r>
          </a:p>
        </p:txBody>
      </p:sp>
    </p:spTree>
    <p:extLst>
      <p:ext uri="{BB962C8B-B14F-4D97-AF65-F5344CB8AC3E}">
        <p14:creationId xmlns:p14="http://schemas.microsoft.com/office/powerpoint/2010/main" val="3343816085"/>
      </p:ext>
    </p:extLst>
  </p:cSld>
  <p:clrMapOvr>
    <a:masterClrMapping/>
  </p:clrMapOvr>
  <p:timing>
    <p:tnLst>
      <p:par>
        <p:cTn id="1" dur="indefinite" restart="never" nodeType="tmRoot"/>
      </p:par>
    </p:tnLst>
  </p:timing>
</p:sld>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Osaka"/>
      </a:majorFont>
      <a:minorFont>
        <a:latin typeface="Times"/>
        <a:ea typeface="Osaka"/>
        <a:cs typeface="Osak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4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Osaka"/>
      </a:majorFont>
      <a:minorFont>
        <a:latin typeface="Times"/>
        <a:ea typeface="Osaka"/>
        <a:cs typeface="Osak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Osaka"/>
      </a:majorFont>
      <a:minorFont>
        <a:latin typeface="Times"/>
        <a:ea typeface="Osaka"/>
        <a:cs typeface="Osak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Osaka"/>
      </a:majorFont>
      <a:minorFont>
        <a:latin typeface="Times"/>
        <a:ea typeface="Osaka"/>
        <a:cs typeface="Osak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6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5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6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7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8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3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4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9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0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1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2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3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ビジネス">
  <a:themeElements>
    <a:clrScheme name="オースティン">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ビジネス">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ビジネス">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4808</TotalTime>
  <Words>10998</Words>
  <Application>Microsoft Office PowerPoint</Application>
  <PresentationFormat>画面に合わせる (4:3)</PresentationFormat>
  <Paragraphs>2440</Paragraphs>
  <Slides>150</Slides>
  <Notes>74</Notes>
  <HiddenSlides>0</HiddenSlides>
  <MMClips>0</MMClips>
  <ScaleCrop>false</ScaleCrop>
  <HeadingPairs>
    <vt:vector size="6" baseType="variant">
      <vt:variant>
        <vt:lpstr>テーマ</vt:lpstr>
      </vt:variant>
      <vt:variant>
        <vt:i4>37</vt:i4>
      </vt:variant>
      <vt:variant>
        <vt:lpstr>埋め込まれた OLE サーバー</vt:lpstr>
      </vt:variant>
      <vt:variant>
        <vt:i4>3</vt:i4>
      </vt:variant>
      <vt:variant>
        <vt:lpstr>スライド タイトル</vt:lpstr>
      </vt:variant>
      <vt:variant>
        <vt:i4>150</vt:i4>
      </vt:variant>
    </vt:vector>
  </HeadingPairs>
  <TitlesOfParts>
    <vt:vector size="190" baseType="lpstr">
      <vt:lpstr>Office ​​テーマ</vt:lpstr>
      <vt:lpstr>新しいプレゼンテーション</vt:lpstr>
      <vt:lpstr>1_新しいプレゼンテーション</vt:lpstr>
      <vt:lpstr>2_新しいプレゼンテーション</vt:lpstr>
      <vt:lpstr>4_新しいプレゼンテーション</vt:lpstr>
      <vt:lpstr>5_新しいプレゼンテーション</vt:lpstr>
      <vt:lpstr>6_新しいプレゼンテーション</vt:lpstr>
      <vt:lpstr>7_新しいプレゼンテーション</vt:lpstr>
      <vt:lpstr>8_新しいプレゼンテーション</vt:lpstr>
      <vt:lpstr>9_新しいプレゼンテーション</vt:lpstr>
      <vt:lpstr>10_新しいプレゼンテーション</vt:lpstr>
      <vt:lpstr>11_新しいプレゼンテーション</vt:lpstr>
      <vt:lpstr>13_新しいプレゼンテーション</vt:lpstr>
      <vt:lpstr>14_新しいプレゼンテーション</vt:lpstr>
      <vt:lpstr>15_新しいプレゼンテーション</vt:lpstr>
      <vt:lpstr>12_新しいプレゼンテーション</vt:lpstr>
      <vt:lpstr>標準デザイン</vt:lpstr>
      <vt:lpstr>16_新しいプレゼンテーション</vt:lpstr>
      <vt:lpstr>17_新しいプレゼンテーション</vt:lpstr>
      <vt:lpstr>18_新しいプレゼンテーション</vt:lpstr>
      <vt:lpstr>19_新しいプレゼンテーション</vt:lpstr>
      <vt:lpstr>20_新しいプレゼンテーション</vt:lpstr>
      <vt:lpstr>21_新しいプレゼンテーション</vt:lpstr>
      <vt:lpstr>22_新しいプレゼンテーション</vt:lpstr>
      <vt:lpstr>25_新しいプレゼンテーション</vt:lpstr>
      <vt:lpstr>26_新しいプレゼンテーション</vt:lpstr>
      <vt:lpstr>27_新しいプレゼンテーション</vt:lpstr>
      <vt:lpstr>28_新しいプレゼンテーション</vt:lpstr>
      <vt:lpstr>3_新しいプレゼンテーション</vt:lpstr>
      <vt:lpstr>23_新しいプレゼンテーション</vt:lpstr>
      <vt:lpstr>24_新しいプレゼンテーション</vt:lpstr>
      <vt:lpstr>29_新しいプレゼンテーション</vt:lpstr>
      <vt:lpstr>30_新しいプレゼンテーション</vt:lpstr>
      <vt:lpstr>31_新しいプレゼンテーション</vt:lpstr>
      <vt:lpstr>32_新しいプレゼンテーション</vt:lpstr>
      <vt:lpstr>33_新しいプレゼンテーション</vt:lpstr>
      <vt:lpstr>ビジネス</vt:lpstr>
      <vt:lpstr>Image</vt:lpstr>
      <vt:lpstr>文書</vt:lpstr>
      <vt:lpstr>ワークシート</vt:lpstr>
      <vt:lpstr>重症心身障害児者等 支援者育成研修テキスト  ２　医療　④  　 　　　　　　　　　　　　　　　　　　　　　　　　　　　　　　　　　　　 　　　　　　　　　日常生活における支援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重症心身障害児者等の支援・健康管理の基本としての適切な姿勢の取り方の諸要素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誤嚥性肺炎などの予防のための 日常的な腹臥位姿勢</vt:lpstr>
      <vt:lpstr>腹臥位姿勢保持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誤嚥防止手術の バリエーション</vt:lpstr>
      <vt:lpstr>カニューレの形態・機能</vt:lpstr>
      <vt:lpstr>カフ付きカニューレ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座位での介助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非侵襲的呼吸器療法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重症障害児者等の誤嚥の特徴</vt:lpstr>
      <vt:lpstr>PowerPoint プレゼンテーション</vt:lpstr>
      <vt:lpstr>嚥下機能障害が重度の場合の 頸部と体幹の角度</vt:lpstr>
      <vt:lpstr>PowerPoint プレゼンテーション</vt:lpstr>
      <vt:lpstr>PowerPoint プレゼンテーション</vt:lpstr>
      <vt:lpstr>食形態や味の配慮</vt:lpstr>
      <vt:lpstr>加齢に伴う摂食嚥下機能の低下</vt:lpstr>
      <vt:lpstr>ー加齢に伴う嚥下機能の低下ー 咽頭・喉頭の位置関係</vt:lpstr>
      <vt:lpstr>PowerPoint プレゼンテーション</vt:lpstr>
      <vt:lpstr>食事中に誤嚥がある時の症状</vt:lpstr>
      <vt:lpstr>PowerPoint プレゼンテーション</vt:lpstr>
      <vt:lpstr>誤嚥が許容範囲を越えているという可能性を考えるべき状態</vt:lpstr>
      <vt:lpstr>PowerPoint プレゼンテーション</vt:lpstr>
      <vt:lpstr>食事の時の姿勢介助のコツ</vt:lpstr>
      <vt:lpstr>体幹の角度の違いによる影響</vt:lpstr>
      <vt:lpstr>PowerPoint プレゼンテーション</vt:lpstr>
      <vt:lpstr> 　　　　　　　　　　</vt:lpstr>
      <vt:lpstr>下顎の位置の変化</vt:lpstr>
      <vt:lpstr>座位の角度・頭部の介助により、下顎の位置は変化しやすい。</vt:lpstr>
      <vt:lpstr>PowerPoint プレゼンテーション</vt:lpstr>
      <vt:lpstr>姿勢保持に便利な道具</vt:lpstr>
      <vt:lpstr>PowerPoint プレゼンテーション</vt:lpstr>
      <vt:lpstr>食事の過程での姿勢の動き</vt:lpstr>
      <vt:lpstr>横むき、姿勢での摂取</vt:lpstr>
      <vt:lpstr>PowerPoint プレゼンテーション</vt:lpstr>
      <vt:lpstr>PowerPoint プレゼンテーション</vt:lpstr>
      <vt:lpstr>PowerPoint プレゼンテーション</vt:lpstr>
      <vt:lpstr>PowerPoint プレゼンテーション</vt:lpstr>
      <vt:lpstr> 過開口・舌の押し出し </vt:lpstr>
      <vt:lpstr> 液体摂取に便利な物 </vt:lpstr>
      <vt:lpstr>コップの吸い口の違い</vt:lpstr>
      <vt:lpstr>スプーンの素材 匙部分の形・厚さ</vt:lpstr>
      <vt:lpstr>食事中の窒息・呼吸困難</vt:lpstr>
      <vt:lpstr>PowerPoint プレゼンテーション</vt:lpstr>
      <vt:lpstr>食事中の窒息・呼吸困難への対応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経口摂取と経管栄養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注入中の状態の観察と対応</vt:lpstr>
      <vt:lpstr>PowerPoint プレゼンテーション</vt:lpstr>
      <vt:lpstr>胃食道逆流症の原因</vt:lpstr>
      <vt:lpstr>胃食道逆流症に関連した症状</vt:lpstr>
      <vt:lpstr>胃食道逆流症に関連した症状</vt:lpstr>
      <vt:lpstr>胃食道逆流症の対策と治療</vt:lpstr>
      <vt:lpstr>姿勢と胃内容物の位置関係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筋緊張亢進</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移動時の二人介助の方法</vt:lpstr>
      <vt:lpstr>大腿骨顆上部 骨折</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在宅重症心身障害児者 支援者育成研修テキスト</dc:title>
  <dc:creator>wakaba13</dc:creator>
  <cp:lastModifiedBy>厚生労働省ネットワークシステム</cp:lastModifiedBy>
  <cp:revision>127</cp:revision>
  <cp:lastPrinted>2016-02-28T02:31:08Z</cp:lastPrinted>
  <dcterms:created xsi:type="dcterms:W3CDTF">2015-09-08T00:51:43Z</dcterms:created>
  <dcterms:modified xsi:type="dcterms:W3CDTF">2016-05-06T06:34:42Z</dcterms:modified>
</cp:coreProperties>
</file>