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28"/>
  </p:notesMasterIdLst>
  <p:handoutMasterIdLst>
    <p:handoutMasterId r:id="rId29"/>
  </p:handoutMasterIdLst>
  <p:sldIdLst>
    <p:sldId id="326" r:id="rId3"/>
    <p:sldId id="286" r:id="rId4"/>
    <p:sldId id="269" r:id="rId5"/>
    <p:sldId id="325" r:id="rId6"/>
    <p:sldId id="291" r:id="rId7"/>
    <p:sldId id="319" r:id="rId8"/>
    <p:sldId id="320" r:id="rId9"/>
    <p:sldId id="293" r:id="rId10"/>
    <p:sldId id="321" r:id="rId11"/>
    <p:sldId id="322" r:id="rId12"/>
    <p:sldId id="310" r:id="rId13"/>
    <p:sldId id="301" r:id="rId14"/>
    <p:sldId id="302" r:id="rId15"/>
    <p:sldId id="313" r:id="rId16"/>
    <p:sldId id="314" r:id="rId17"/>
    <p:sldId id="315" r:id="rId18"/>
    <p:sldId id="306" r:id="rId19"/>
    <p:sldId id="307" r:id="rId20"/>
    <p:sldId id="316" r:id="rId21"/>
    <p:sldId id="309" r:id="rId22"/>
    <p:sldId id="299" r:id="rId23"/>
    <p:sldId id="317" r:id="rId24"/>
    <p:sldId id="323" r:id="rId25"/>
    <p:sldId id="324" r:id="rId26"/>
    <p:sldId id="297" r:id="rId27"/>
  </p:sldIdLst>
  <p:sldSz cx="9144000" cy="6858000" type="screen4x3"/>
  <p:notesSz cx="6805613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70" autoAdjust="0"/>
    <p:restoredTop sz="87026" autoAdjust="0"/>
  </p:normalViewPr>
  <p:slideViewPr>
    <p:cSldViewPr>
      <p:cViewPr varScale="1">
        <p:scale>
          <a:sx n="73" d="100"/>
          <a:sy n="73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E5E21-ADC6-49DA-984E-0CD4E54371F1}" type="datetimeFigureOut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861F5-3FC9-44C6-ADCB-BFDD49A7836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414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0D047-6EFD-4AD3-81D4-53994B3932D0}" type="datetimeFigureOut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B70EB-3FE3-4B54-A2B2-25F6C4E1C4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31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463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384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7FC75-DEB1-48E6-805E-57EE5F2FB4B8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334021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73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CD872-5E70-44BB-8233-55B22279323E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439175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62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32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2986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695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468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11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4986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70EB-3FE3-4B54-A2B2-25F6C4E1C493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78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5CA4-BCB7-4CFE-AA62-E464CE3FBB88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35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7B10-574B-4931-B6F2-8D3FE780E9A7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8128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7B10-574B-4931-B6F2-8D3FE780E9A7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40401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7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ー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916328E-6D65-4AC6-AED3-A57AB5A8C1C2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28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DE2959-4469-48E6-BA76-FB55B6F6B932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4350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7CE1D0-5355-41B5-B98E-D73C9CE5E466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77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4813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4813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E2758A-97DF-4B8C-86C5-D2B9CA8214C6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9588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5029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457200" y="144430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8" y="144430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3C96AB-BBE1-4417-B921-BC6F0C486974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5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505E7C-A9A5-4D6A-8F31-360AAF54F5A8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3943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AEB814-199D-4ECB-A84C-1F4E4EF7FD05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6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919500-454F-40F8-8A5C-6C3E6BAC6501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7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C128-12A3-4547-B2FC-DCA14D3A05CA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412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380075" y="6407950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561A651-D6BB-46B0-A50C-5F78583329A8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44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69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781E98-12D4-4D4B-A93A-05903818980B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93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6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16C8A52-8AAF-4982-B6CC-776C64B016BB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4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6146-2442-4D30-88D0-755247528C97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60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3105-3192-455B-BE3F-1DF115C536FD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19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B9D7-B775-4681-B471-58C0C8E31726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49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A3B31-6F0F-407B-9079-DB2C0A5DB2A1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54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F62-1CD9-4D8A-8048-D66CD8114F0D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67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7B10-574B-4931-B6F2-8D3FE780E9A7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081891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E775-B094-4EB1-A809-4BC2A35977E7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89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67B10-574B-4931-B6F2-8D3FE780E9A7}" type="datetime1">
              <a:rPr kumimoji="1" lang="ja-JP" altLang="en-US" smtClean="0"/>
              <a:pPr/>
              <a:t>2016/5/9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500F3-7DEA-4C15-AAD8-17CDAC09EA0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391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44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ー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idx="1"/>
          </p:nvPr>
        </p:nvSpPr>
        <p:spPr>
          <a:xfrm>
            <a:off x="457200" y="1481334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3"/>
          </p:nvPr>
        </p:nvSpPr>
        <p:spPr>
          <a:xfrm>
            <a:off x="4380075" y="6407950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647272" y="6407950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9D6384-06A6-4BDD-8CDC-F375C988D69E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3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6558" y="3337248"/>
            <a:ext cx="8446477" cy="1662825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2400" dirty="0" smtClean="0"/>
              <a:t>重症心身障害児者等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支援者育成研修テキスト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en-US" altLang="ja-JP" sz="4400" dirty="0"/>
              <a:t/>
            </a:r>
            <a:br>
              <a:rPr lang="en-US" altLang="ja-JP" sz="4400" dirty="0"/>
            </a:b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en-US" altLang="ja-JP" sz="4400" dirty="0"/>
              <a:t/>
            </a:r>
            <a:br>
              <a:rPr lang="en-US" altLang="ja-JP" sz="4400" dirty="0"/>
            </a:br>
            <a:r>
              <a:rPr lang="ja-JP" altLang="en-US" sz="4400" dirty="0" smtClean="0"/>
              <a:t>５　ライフステージにおける</a:t>
            </a:r>
            <a:r>
              <a:rPr lang="ja-JP" altLang="en-US" sz="4400" dirty="0" smtClean="0"/>
              <a:t>支援</a:t>
            </a:r>
            <a:r>
              <a:rPr lang="ja-JP" altLang="en-US" sz="4400" dirty="0"/>
              <a:t>⑤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ja-JP" altLang="en-US" sz="4400" dirty="0"/>
              <a:t>　</a:t>
            </a:r>
            <a:r>
              <a:rPr lang="ja-JP" altLang="en-US" sz="4400" dirty="0" smtClean="0"/>
              <a:t>　　　　　　　　　　　　　　　　　　　　　</a:t>
            </a:r>
            <a:r>
              <a:rPr lang="ja-JP" altLang="en-US" sz="4400" dirty="0"/>
              <a:t>　</a:t>
            </a:r>
            <a:r>
              <a:rPr lang="ja-JP" altLang="en-US" sz="4400" dirty="0" smtClean="0"/>
              <a:t>　　　　　　　　　　　　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ja-JP" altLang="en-US" sz="4400" dirty="0" smtClean="0"/>
              <a:t>　　　　　　　　　　　</a:t>
            </a:r>
            <a:r>
              <a:rPr lang="ja-JP" altLang="en-US" sz="4400" dirty="0" smtClean="0"/>
              <a:t>成人期における支援</a:t>
            </a:r>
            <a:r>
              <a:rPr lang="ja-JP" altLang="en-US" sz="4400" dirty="0" smtClean="0"/>
              <a:t>　　　　</a:t>
            </a:r>
            <a:endParaRPr kumimoji="1" lang="ja-JP" altLang="en-US" sz="53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3D7A-13B8-45DE-9B11-587D56CF72EE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1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1738A5C4-6979-4B2F-ABED-94996114E422}" type="slidenum">
              <a:rPr lang="ja-JP" altLang="en-US" sz="1200">
                <a:solidFill>
                  <a:srgbClr val="6E4113"/>
                </a:solidFill>
              </a:rPr>
              <a:pPr eaLnBrk="1" hangingPunct="1"/>
              <a:t>10</a:t>
            </a:fld>
            <a:endParaRPr lang="ja-JP" altLang="en-US" sz="1200">
              <a:solidFill>
                <a:srgbClr val="6E4113"/>
              </a:solidFill>
            </a:endParaRPr>
          </a:p>
        </p:txBody>
      </p:sp>
      <p:pic>
        <p:nvPicPr>
          <p:cNvPr id="54275" name="Picture 2" descr="C:\Users\nariharumi\Desktop\第２回フェスタ写真\IMG_2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07" y="1607697"/>
            <a:ext cx="3901441" cy="260096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2" descr="C:\Users\nariharumi\Desktop\第２回フェスタ写真\IMG_2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3" y="1609192"/>
            <a:ext cx="3917844" cy="26118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2" descr="C:\Users\nariharumi\Desktop\パワーポイント用写真\P1170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221088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法人主催イベント（愛・ひかりフェスタ）</a:t>
            </a:r>
            <a:endParaRPr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2231222" y="1262688"/>
            <a:ext cx="4647568" cy="744794"/>
          </a:xfrm>
          <a:prstGeom prst="ellipse">
            <a:avLst/>
          </a:prstGeom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客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さまやボランティアさんなど約</a:t>
            </a:r>
            <a:r>
              <a:rPr lang="en-US" altLang="ja-JP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2000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人の方々が大集合！</a:t>
            </a:r>
            <a:endParaRPr kumimoji="1" lang="ja-JP" altLang="en-US" sz="16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528550" y="4437112"/>
            <a:ext cx="2374591" cy="737453"/>
          </a:xfrm>
          <a:prstGeom prst="wedgeRoundRectCallout">
            <a:avLst>
              <a:gd name="adj1" fmla="val 79536"/>
              <a:gd name="adj2" fmla="val 1269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メンバーの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お店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ありま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す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19">
            <a:off x="7392593" y="5596060"/>
            <a:ext cx="842482" cy="11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91722"/>
          </a:xfrm>
        </p:spPr>
        <p:txBody>
          <a:bodyPr>
            <a:normAutofit fontScale="90000"/>
          </a:bodyPr>
          <a:lstStyle/>
          <a:p>
            <a:r>
              <a:rPr kumimoji="1" lang="ja-JP" altLang="en-US" sz="4800" dirty="0" smtClean="0"/>
              <a:t>　</a:t>
            </a:r>
            <a:r>
              <a:rPr kumimoji="1" lang="en-US" altLang="ja-JP" sz="4800" dirty="0" smtClean="0"/>
              <a:t/>
            </a:r>
            <a:br>
              <a:rPr kumimoji="1" lang="en-US" altLang="ja-JP" sz="4800" dirty="0" smtClean="0"/>
            </a:br>
            <a:r>
              <a:rPr kumimoji="1" lang="ja-JP" altLang="en-US" sz="4800" dirty="0" smtClean="0"/>
              <a:t>　　　　　</a:t>
            </a:r>
            <a:r>
              <a:rPr kumimoji="1" lang="ja-JP" altLang="en-US" dirty="0" smtClean="0"/>
              <a:t>　　　　　　　　　　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51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・次男</a:t>
            </a:r>
            <a:r>
              <a:rPr kumimoji="1" lang="en-US" altLang="ja-JP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Y</a:t>
            </a:r>
            <a:r>
              <a:rPr kumimoji="1"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／</a:t>
            </a:r>
            <a:r>
              <a:rPr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三男</a:t>
            </a: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K</a:t>
            </a:r>
            <a:r>
              <a:rPr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／母</a:t>
            </a:r>
            <a:endParaRPr lang="en-US" altLang="ja-JP" sz="32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・母子家庭</a:t>
            </a:r>
            <a:r>
              <a:rPr kumimoji="1" lang="en-US" altLang="ja-JP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kumimoji="1"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人暮らし</a:t>
            </a:r>
            <a:endParaRPr kumimoji="1" lang="en-US" altLang="ja-JP" sz="32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・“本人”は、</a:t>
            </a:r>
            <a:r>
              <a:rPr lang="en-US" altLang="ja-JP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Y</a:t>
            </a:r>
            <a:r>
              <a:rPr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</a:t>
            </a:r>
            <a:r>
              <a:rPr lang="en-US" altLang="ja-JP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K</a:t>
            </a:r>
            <a:r>
              <a:rPr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のそれぞれ</a:t>
            </a:r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4283968" y="378904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prstClr val="white"/>
                </a:solidFill>
              </a:rPr>
              <a:t>53</a:t>
            </a:r>
            <a:endParaRPr lang="ja-JP" altLang="en-US" sz="1600" dirty="0">
              <a:solidFill>
                <a:prstClr val="white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451695" y="3797837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7" name="直線コネクタ 6"/>
          <p:cNvCxnSpPr>
            <a:stCxn id="4" idx="2"/>
            <a:endCxn id="5" idx="3"/>
          </p:cNvCxnSpPr>
          <p:nvPr/>
        </p:nvCxnSpPr>
        <p:spPr>
          <a:xfrm flipH="1">
            <a:off x="3027759" y="4077072"/>
            <a:ext cx="1256209" cy="87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134674" y="3874037"/>
            <a:ext cx="324036" cy="4236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309511" y="3865240"/>
            <a:ext cx="324036" cy="4236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851920" y="4077072"/>
            <a:ext cx="0" cy="792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3057876" y="4869160"/>
            <a:ext cx="295428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3079041" y="4869160"/>
            <a:ext cx="0" cy="792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716016" y="4869160"/>
            <a:ext cx="0" cy="792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5984764" y="4869160"/>
            <a:ext cx="0" cy="792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4427984" y="5661248"/>
            <a:ext cx="576064" cy="576064"/>
          </a:xfrm>
          <a:prstGeom prst="rect">
            <a:avLst/>
          </a:prstGeom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26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816323" y="5661248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29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696732" y="5661248"/>
            <a:ext cx="576064" cy="576064"/>
          </a:xfrm>
          <a:prstGeom prst="rect">
            <a:avLst/>
          </a:prstGeom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22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4" name="フリーフォーム 33"/>
          <p:cNvSpPr/>
          <p:nvPr/>
        </p:nvSpPr>
        <p:spPr>
          <a:xfrm>
            <a:off x="4018844" y="3645203"/>
            <a:ext cx="2652889" cy="2891064"/>
          </a:xfrm>
          <a:custGeom>
            <a:avLst/>
            <a:gdLst>
              <a:gd name="connsiteX0" fmla="*/ 508000 w 2652889"/>
              <a:gd name="connsiteY0" fmla="*/ 23686 h 2891064"/>
              <a:gd name="connsiteX1" fmla="*/ 395112 w 2652889"/>
              <a:gd name="connsiteY1" fmla="*/ 34975 h 2891064"/>
              <a:gd name="connsiteX2" fmla="*/ 237067 w 2652889"/>
              <a:gd name="connsiteY2" fmla="*/ 102708 h 2891064"/>
              <a:gd name="connsiteX3" fmla="*/ 203200 w 2652889"/>
              <a:gd name="connsiteY3" fmla="*/ 113997 h 2891064"/>
              <a:gd name="connsiteX4" fmla="*/ 135467 w 2652889"/>
              <a:gd name="connsiteY4" fmla="*/ 181730 h 2891064"/>
              <a:gd name="connsiteX5" fmla="*/ 90312 w 2652889"/>
              <a:gd name="connsiteY5" fmla="*/ 249464 h 2891064"/>
              <a:gd name="connsiteX6" fmla="*/ 79023 w 2652889"/>
              <a:gd name="connsiteY6" fmla="*/ 305908 h 2891064"/>
              <a:gd name="connsiteX7" fmla="*/ 67734 w 2652889"/>
              <a:gd name="connsiteY7" fmla="*/ 373641 h 2891064"/>
              <a:gd name="connsiteX8" fmla="*/ 45156 w 2652889"/>
              <a:gd name="connsiteY8" fmla="*/ 452664 h 2891064"/>
              <a:gd name="connsiteX9" fmla="*/ 56445 w 2652889"/>
              <a:gd name="connsiteY9" fmla="*/ 791330 h 2891064"/>
              <a:gd name="connsiteX10" fmla="*/ 90312 w 2652889"/>
              <a:gd name="connsiteY10" fmla="*/ 915508 h 2891064"/>
              <a:gd name="connsiteX11" fmla="*/ 112889 w 2652889"/>
              <a:gd name="connsiteY11" fmla="*/ 949375 h 2891064"/>
              <a:gd name="connsiteX12" fmla="*/ 146756 w 2652889"/>
              <a:gd name="connsiteY12" fmla="*/ 1062264 h 2891064"/>
              <a:gd name="connsiteX13" fmla="*/ 158045 w 2652889"/>
              <a:gd name="connsiteY13" fmla="*/ 1141286 h 2891064"/>
              <a:gd name="connsiteX14" fmla="*/ 169334 w 2652889"/>
              <a:gd name="connsiteY14" fmla="*/ 1186441 h 2891064"/>
              <a:gd name="connsiteX15" fmla="*/ 158045 w 2652889"/>
              <a:gd name="connsiteY15" fmla="*/ 1649286 h 2891064"/>
              <a:gd name="connsiteX16" fmla="*/ 101600 w 2652889"/>
              <a:gd name="connsiteY16" fmla="*/ 1750886 h 2891064"/>
              <a:gd name="connsiteX17" fmla="*/ 67734 w 2652889"/>
              <a:gd name="connsiteY17" fmla="*/ 1818619 h 2891064"/>
              <a:gd name="connsiteX18" fmla="*/ 33867 w 2652889"/>
              <a:gd name="connsiteY18" fmla="*/ 1863775 h 2891064"/>
              <a:gd name="connsiteX19" fmla="*/ 22578 w 2652889"/>
              <a:gd name="connsiteY19" fmla="*/ 1908930 h 2891064"/>
              <a:gd name="connsiteX20" fmla="*/ 0 w 2652889"/>
              <a:gd name="connsiteY20" fmla="*/ 1976664 h 2891064"/>
              <a:gd name="connsiteX21" fmla="*/ 11289 w 2652889"/>
              <a:gd name="connsiteY21" fmla="*/ 2462086 h 2891064"/>
              <a:gd name="connsiteX22" fmla="*/ 22578 w 2652889"/>
              <a:gd name="connsiteY22" fmla="*/ 2495953 h 2891064"/>
              <a:gd name="connsiteX23" fmla="*/ 56445 w 2652889"/>
              <a:gd name="connsiteY23" fmla="*/ 2620130 h 2891064"/>
              <a:gd name="connsiteX24" fmla="*/ 90312 w 2652889"/>
              <a:gd name="connsiteY24" fmla="*/ 2653997 h 2891064"/>
              <a:gd name="connsiteX25" fmla="*/ 180623 w 2652889"/>
              <a:gd name="connsiteY25" fmla="*/ 2733019 h 2891064"/>
              <a:gd name="connsiteX26" fmla="*/ 237067 w 2652889"/>
              <a:gd name="connsiteY26" fmla="*/ 2744308 h 2891064"/>
              <a:gd name="connsiteX27" fmla="*/ 270934 w 2652889"/>
              <a:gd name="connsiteY27" fmla="*/ 2755597 h 2891064"/>
              <a:gd name="connsiteX28" fmla="*/ 316089 w 2652889"/>
              <a:gd name="connsiteY28" fmla="*/ 2766886 h 2891064"/>
              <a:gd name="connsiteX29" fmla="*/ 349956 w 2652889"/>
              <a:gd name="connsiteY29" fmla="*/ 2778175 h 2891064"/>
              <a:gd name="connsiteX30" fmla="*/ 474134 w 2652889"/>
              <a:gd name="connsiteY30" fmla="*/ 2800753 h 2891064"/>
              <a:gd name="connsiteX31" fmla="*/ 508000 w 2652889"/>
              <a:gd name="connsiteY31" fmla="*/ 2812041 h 2891064"/>
              <a:gd name="connsiteX32" fmla="*/ 620889 w 2652889"/>
              <a:gd name="connsiteY32" fmla="*/ 2823330 h 2891064"/>
              <a:gd name="connsiteX33" fmla="*/ 970845 w 2652889"/>
              <a:gd name="connsiteY33" fmla="*/ 2857197 h 2891064"/>
              <a:gd name="connsiteX34" fmla="*/ 1004712 w 2652889"/>
              <a:gd name="connsiteY34" fmla="*/ 2868486 h 2891064"/>
              <a:gd name="connsiteX35" fmla="*/ 1264356 w 2652889"/>
              <a:gd name="connsiteY35" fmla="*/ 2891064 h 2891064"/>
              <a:gd name="connsiteX36" fmla="*/ 1907823 w 2652889"/>
              <a:gd name="connsiteY36" fmla="*/ 2879775 h 2891064"/>
              <a:gd name="connsiteX37" fmla="*/ 1998134 w 2652889"/>
              <a:gd name="connsiteY37" fmla="*/ 2857197 h 2891064"/>
              <a:gd name="connsiteX38" fmla="*/ 2065867 w 2652889"/>
              <a:gd name="connsiteY38" fmla="*/ 2812041 h 2891064"/>
              <a:gd name="connsiteX39" fmla="*/ 2190045 w 2652889"/>
              <a:gd name="connsiteY39" fmla="*/ 2789464 h 2891064"/>
              <a:gd name="connsiteX40" fmla="*/ 2257778 w 2652889"/>
              <a:gd name="connsiteY40" fmla="*/ 2721730 h 2891064"/>
              <a:gd name="connsiteX41" fmla="*/ 2291645 w 2652889"/>
              <a:gd name="connsiteY41" fmla="*/ 2676575 h 2891064"/>
              <a:gd name="connsiteX42" fmla="*/ 2325512 w 2652889"/>
              <a:gd name="connsiteY42" fmla="*/ 2653997 h 2891064"/>
              <a:gd name="connsiteX43" fmla="*/ 2393245 w 2652889"/>
              <a:gd name="connsiteY43" fmla="*/ 2574975 h 2891064"/>
              <a:gd name="connsiteX44" fmla="*/ 2438400 w 2652889"/>
              <a:gd name="connsiteY44" fmla="*/ 2529819 h 2891064"/>
              <a:gd name="connsiteX45" fmla="*/ 2460978 w 2652889"/>
              <a:gd name="connsiteY45" fmla="*/ 2484664 h 2891064"/>
              <a:gd name="connsiteX46" fmla="*/ 2472267 w 2652889"/>
              <a:gd name="connsiteY46" fmla="*/ 2450797 h 2891064"/>
              <a:gd name="connsiteX47" fmla="*/ 2506134 w 2652889"/>
              <a:gd name="connsiteY47" fmla="*/ 2416930 h 2891064"/>
              <a:gd name="connsiteX48" fmla="*/ 2528712 w 2652889"/>
              <a:gd name="connsiteY48" fmla="*/ 2383064 h 2891064"/>
              <a:gd name="connsiteX49" fmla="*/ 2551289 w 2652889"/>
              <a:gd name="connsiteY49" fmla="*/ 2315330 h 2891064"/>
              <a:gd name="connsiteX50" fmla="*/ 2596445 w 2652889"/>
              <a:gd name="connsiteY50" fmla="*/ 2202441 h 2891064"/>
              <a:gd name="connsiteX51" fmla="*/ 2607734 w 2652889"/>
              <a:gd name="connsiteY51" fmla="*/ 2168575 h 2891064"/>
              <a:gd name="connsiteX52" fmla="*/ 2619023 w 2652889"/>
              <a:gd name="connsiteY52" fmla="*/ 2134708 h 2891064"/>
              <a:gd name="connsiteX53" fmla="*/ 2630312 w 2652889"/>
              <a:gd name="connsiteY53" fmla="*/ 2033108 h 2891064"/>
              <a:gd name="connsiteX54" fmla="*/ 2652889 w 2652889"/>
              <a:gd name="connsiteY54" fmla="*/ 1863775 h 2891064"/>
              <a:gd name="connsiteX55" fmla="*/ 2641600 w 2652889"/>
              <a:gd name="connsiteY55" fmla="*/ 1525108 h 2891064"/>
              <a:gd name="connsiteX56" fmla="*/ 2619023 w 2652889"/>
              <a:gd name="connsiteY56" fmla="*/ 1491241 h 2891064"/>
              <a:gd name="connsiteX57" fmla="*/ 2607734 w 2652889"/>
              <a:gd name="connsiteY57" fmla="*/ 1457375 h 2891064"/>
              <a:gd name="connsiteX58" fmla="*/ 2585156 w 2652889"/>
              <a:gd name="connsiteY58" fmla="*/ 1423508 h 2891064"/>
              <a:gd name="connsiteX59" fmla="*/ 2562578 w 2652889"/>
              <a:gd name="connsiteY59" fmla="*/ 1378353 h 2891064"/>
              <a:gd name="connsiteX60" fmla="*/ 2540000 w 2652889"/>
              <a:gd name="connsiteY60" fmla="*/ 1344486 h 2891064"/>
              <a:gd name="connsiteX61" fmla="*/ 2494845 w 2652889"/>
              <a:gd name="connsiteY61" fmla="*/ 1321908 h 2891064"/>
              <a:gd name="connsiteX62" fmla="*/ 2427112 w 2652889"/>
              <a:gd name="connsiteY62" fmla="*/ 1254175 h 2891064"/>
              <a:gd name="connsiteX63" fmla="*/ 2359378 w 2652889"/>
              <a:gd name="connsiteY63" fmla="*/ 1186441 h 2891064"/>
              <a:gd name="connsiteX64" fmla="*/ 2246489 w 2652889"/>
              <a:gd name="connsiteY64" fmla="*/ 1118708 h 2891064"/>
              <a:gd name="connsiteX65" fmla="*/ 2167467 w 2652889"/>
              <a:gd name="connsiteY65" fmla="*/ 1096130 h 2891064"/>
              <a:gd name="connsiteX66" fmla="*/ 2099734 w 2652889"/>
              <a:gd name="connsiteY66" fmla="*/ 1062264 h 2891064"/>
              <a:gd name="connsiteX67" fmla="*/ 2009423 w 2652889"/>
              <a:gd name="connsiteY67" fmla="*/ 1039686 h 2891064"/>
              <a:gd name="connsiteX68" fmla="*/ 1885245 w 2652889"/>
              <a:gd name="connsiteY68" fmla="*/ 1005819 h 2891064"/>
              <a:gd name="connsiteX69" fmla="*/ 1817512 w 2652889"/>
              <a:gd name="connsiteY69" fmla="*/ 983241 h 2891064"/>
              <a:gd name="connsiteX70" fmla="*/ 1783645 w 2652889"/>
              <a:gd name="connsiteY70" fmla="*/ 971953 h 2891064"/>
              <a:gd name="connsiteX71" fmla="*/ 1693334 w 2652889"/>
              <a:gd name="connsiteY71" fmla="*/ 938086 h 2891064"/>
              <a:gd name="connsiteX72" fmla="*/ 1569156 w 2652889"/>
              <a:gd name="connsiteY72" fmla="*/ 915508 h 2891064"/>
              <a:gd name="connsiteX73" fmla="*/ 1535289 w 2652889"/>
              <a:gd name="connsiteY73" fmla="*/ 892930 h 2891064"/>
              <a:gd name="connsiteX74" fmla="*/ 1444978 w 2652889"/>
              <a:gd name="connsiteY74" fmla="*/ 847775 h 2891064"/>
              <a:gd name="connsiteX75" fmla="*/ 1433689 w 2652889"/>
              <a:gd name="connsiteY75" fmla="*/ 802619 h 2891064"/>
              <a:gd name="connsiteX76" fmla="*/ 1354667 w 2652889"/>
              <a:gd name="connsiteY76" fmla="*/ 689730 h 2891064"/>
              <a:gd name="connsiteX77" fmla="*/ 1309512 w 2652889"/>
              <a:gd name="connsiteY77" fmla="*/ 644575 h 2891064"/>
              <a:gd name="connsiteX78" fmla="*/ 1253067 w 2652889"/>
              <a:gd name="connsiteY78" fmla="*/ 588130 h 2891064"/>
              <a:gd name="connsiteX79" fmla="*/ 1241778 w 2652889"/>
              <a:gd name="connsiteY79" fmla="*/ 554264 h 2891064"/>
              <a:gd name="connsiteX80" fmla="*/ 1196623 w 2652889"/>
              <a:gd name="connsiteY80" fmla="*/ 486530 h 2891064"/>
              <a:gd name="connsiteX81" fmla="*/ 1162756 w 2652889"/>
              <a:gd name="connsiteY81" fmla="*/ 418797 h 2891064"/>
              <a:gd name="connsiteX82" fmla="*/ 1117600 w 2652889"/>
              <a:gd name="connsiteY82" fmla="*/ 339775 h 2891064"/>
              <a:gd name="connsiteX83" fmla="*/ 1083734 w 2652889"/>
              <a:gd name="connsiteY83" fmla="*/ 317197 h 2891064"/>
              <a:gd name="connsiteX84" fmla="*/ 1027289 w 2652889"/>
              <a:gd name="connsiteY84" fmla="*/ 238175 h 2891064"/>
              <a:gd name="connsiteX85" fmla="*/ 993423 w 2652889"/>
              <a:gd name="connsiteY85" fmla="*/ 226886 h 2891064"/>
              <a:gd name="connsiteX86" fmla="*/ 903112 w 2652889"/>
              <a:gd name="connsiteY86" fmla="*/ 170441 h 2891064"/>
              <a:gd name="connsiteX87" fmla="*/ 869245 w 2652889"/>
              <a:gd name="connsiteY87" fmla="*/ 147864 h 2891064"/>
              <a:gd name="connsiteX88" fmla="*/ 824089 w 2652889"/>
              <a:gd name="connsiteY88" fmla="*/ 125286 h 2891064"/>
              <a:gd name="connsiteX89" fmla="*/ 756356 w 2652889"/>
              <a:gd name="connsiteY89" fmla="*/ 80130 h 2891064"/>
              <a:gd name="connsiteX90" fmla="*/ 632178 w 2652889"/>
              <a:gd name="connsiteY90" fmla="*/ 46264 h 2891064"/>
              <a:gd name="connsiteX91" fmla="*/ 598312 w 2652889"/>
              <a:gd name="connsiteY91" fmla="*/ 34975 h 2891064"/>
              <a:gd name="connsiteX92" fmla="*/ 519289 w 2652889"/>
              <a:gd name="connsiteY92" fmla="*/ 1108 h 2891064"/>
              <a:gd name="connsiteX93" fmla="*/ 451556 w 2652889"/>
              <a:gd name="connsiteY93" fmla="*/ 1108 h 289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652889" h="2891064">
                <a:moveTo>
                  <a:pt x="508000" y="23686"/>
                </a:moveTo>
                <a:cubicBezTo>
                  <a:pt x="470371" y="27449"/>
                  <a:pt x="432281" y="28006"/>
                  <a:pt x="395112" y="34975"/>
                </a:cubicBezTo>
                <a:cubicBezTo>
                  <a:pt x="304928" y="51885"/>
                  <a:pt x="335259" y="69977"/>
                  <a:pt x="237067" y="102708"/>
                </a:cubicBezTo>
                <a:lnTo>
                  <a:pt x="203200" y="113997"/>
                </a:lnTo>
                <a:cubicBezTo>
                  <a:pt x="157467" y="144486"/>
                  <a:pt x="172222" y="129223"/>
                  <a:pt x="135467" y="181730"/>
                </a:cubicBezTo>
                <a:cubicBezTo>
                  <a:pt x="119906" y="203960"/>
                  <a:pt x="90312" y="249464"/>
                  <a:pt x="90312" y="249464"/>
                </a:cubicBezTo>
                <a:cubicBezTo>
                  <a:pt x="86549" y="268279"/>
                  <a:pt x="82455" y="287030"/>
                  <a:pt x="79023" y="305908"/>
                </a:cubicBezTo>
                <a:cubicBezTo>
                  <a:pt x="74928" y="328428"/>
                  <a:pt x="72223" y="351196"/>
                  <a:pt x="67734" y="373641"/>
                </a:cubicBezTo>
                <a:cubicBezTo>
                  <a:pt x="60646" y="409079"/>
                  <a:pt x="55916" y="420385"/>
                  <a:pt x="45156" y="452664"/>
                </a:cubicBezTo>
                <a:cubicBezTo>
                  <a:pt x="48919" y="565553"/>
                  <a:pt x="50001" y="678563"/>
                  <a:pt x="56445" y="791330"/>
                </a:cubicBezTo>
                <a:cubicBezTo>
                  <a:pt x="57770" y="814524"/>
                  <a:pt x="79814" y="899760"/>
                  <a:pt x="90312" y="915508"/>
                </a:cubicBezTo>
                <a:cubicBezTo>
                  <a:pt x="97838" y="926797"/>
                  <a:pt x="107379" y="936977"/>
                  <a:pt x="112889" y="949375"/>
                </a:cubicBezTo>
                <a:cubicBezTo>
                  <a:pt x="121953" y="969769"/>
                  <a:pt x="141704" y="1034477"/>
                  <a:pt x="146756" y="1062264"/>
                </a:cubicBezTo>
                <a:cubicBezTo>
                  <a:pt x="151516" y="1088443"/>
                  <a:pt x="153285" y="1115107"/>
                  <a:pt x="158045" y="1141286"/>
                </a:cubicBezTo>
                <a:cubicBezTo>
                  <a:pt x="160820" y="1156551"/>
                  <a:pt x="165571" y="1171389"/>
                  <a:pt x="169334" y="1186441"/>
                </a:cubicBezTo>
                <a:cubicBezTo>
                  <a:pt x="191366" y="1384728"/>
                  <a:pt x="191886" y="1336264"/>
                  <a:pt x="158045" y="1649286"/>
                </a:cubicBezTo>
                <a:cubicBezTo>
                  <a:pt x="153481" y="1691502"/>
                  <a:pt x="124411" y="1718949"/>
                  <a:pt x="101600" y="1750886"/>
                </a:cubicBezTo>
                <a:cubicBezTo>
                  <a:pt x="17317" y="1868884"/>
                  <a:pt x="131644" y="1706778"/>
                  <a:pt x="67734" y="1818619"/>
                </a:cubicBezTo>
                <a:cubicBezTo>
                  <a:pt x="58399" y="1834955"/>
                  <a:pt x="45156" y="1848723"/>
                  <a:pt x="33867" y="1863775"/>
                </a:cubicBezTo>
                <a:cubicBezTo>
                  <a:pt x="30104" y="1878827"/>
                  <a:pt x="27036" y="1894069"/>
                  <a:pt x="22578" y="1908930"/>
                </a:cubicBezTo>
                <a:cubicBezTo>
                  <a:pt x="15739" y="1931726"/>
                  <a:pt x="0" y="1976664"/>
                  <a:pt x="0" y="1976664"/>
                </a:cubicBezTo>
                <a:cubicBezTo>
                  <a:pt x="3763" y="2138471"/>
                  <a:pt x="4259" y="2300388"/>
                  <a:pt x="11289" y="2462086"/>
                </a:cubicBezTo>
                <a:cubicBezTo>
                  <a:pt x="11806" y="2473974"/>
                  <a:pt x="19692" y="2484409"/>
                  <a:pt x="22578" y="2495953"/>
                </a:cubicBezTo>
                <a:cubicBezTo>
                  <a:pt x="28457" y="2519468"/>
                  <a:pt x="40299" y="2603984"/>
                  <a:pt x="56445" y="2620130"/>
                </a:cubicBezTo>
                <a:cubicBezTo>
                  <a:pt x="67734" y="2631419"/>
                  <a:pt x="80092" y="2641732"/>
                  <a:pt x="90312" y="2653997"/>
                </a:cubicBezTo>
                <a:cubicBezTo>
                  <a:pt x="120793" y="2690575"/>
                  <a:pt x="115895" y="2720073"/>
                  <a:pt x="180623" y="2733019"/>
                </a:cubicBezTo>
                <a:cubicBezTo>
                  <a:pt x="199438" y="2736782"/>
                  <a:pt x="218453" y="2739654"/>
                  <a:pt x="237067" y="2744308"/>
                </a:cubicBezTo>
                <a:cubicBezTo>
                  <a:pt x="248611" y="2747194"/>
                  <a:pt x="259492" y="2752328"/>
                  <a:pt x="270934" y="2755597"/>
                </a:cubicBezTo>
                <a:cubicBezTo>
                  <a:pt x="285852" y="2759859"/>
                  <a:pt x="301171" y="2762624"/>
                  <a:pt x="316089" y="2766886"/>
                </a:cubicBezTo>
                <a:cubicBezTo>
                  <a:pt x="327531" y="2770155"/>
                  <a:pt x="338320" y="2775682"/>
                  <a:pt x="349956" y="2778175"/>
                </a:cubicBezTo>
                <a:cubicBezTo>
                  <a:pt x="391093" y="2786990"/>
                  <a:pt x="432997" y="2791938"/>
                  <a:pt x="474134" y="2800753"/>
                </a:cubicBezTo>
                <a:cubicBezTo>
                  <a:pt x="485769" y="2803246"/>
                  <a:pt x="496239" y="2810232"/>
                  <a:pt x="508000" y="2812041"/>
                </a:cubicBezTo>
                <a:cubicBezTo>
                  <a:pt x="545378" y="2817791"/>
                  <a:pt x="583259" y="2819567"/>
                  <a:pt x="620889" y="2823330"/>
                </a:cubicBezTo>
                <a:cubicBezTo>
                  <a:pt x="774225" y="2884664"/>
                  <a:pt x="628172" y="2833564"/>
                  <a:pt x="970845" y="2857197"/>
                </a:cubicBezTo>
                <a:cubicBezTo>
                  <a:pt x="982716" y="2858016"/>
                  <a:pt x="992891" y="2867122"/>
                  <a:pt x="1004712" y="2868486"/>
                </a:cubicBezTo>
                <a:cubicBezTo>
                  <a:pt x="1091014" y="2878444"/>
                  <a:pt x="1264356" y="2891064"/>
                  <a:pt x="1264356" y="2891064"/>
                </a:cubicBezTo>
                <a:cubicBezTo>
                  <a:pt x="1478845" y="2887301"/>
                  <a:pt x="1693529" y="2889666"/>
                  <a:pt x="1907823" y="2879775"/>
                </a:cubicBezTo>
                <a:cubicBezTo>
                  <a:pt x="1938820" y="2878344"/>
                  <a:pt x="1998134" y="2857197"/>
                  <a:pt x="1998134" y="2857197"/>
                </a:cubicBezTo>
                <a:cubicBezTo>
                  <a:pt x="2020712" y="2842145"/>
                  <a:pt x="2039101" y="2816502"/>
                  <a:pt x="2065867" y="2812041"/>
                </a:cubicBezTo>
                <a:cubicBezTo>
                  <a:pt x="2152527" y="2797599"/>
                  <a:pt x="2111155" y="2805242"/>
                  <a:pt x="2190045" y="2789464"/>
                </a:cubicBezTo>
                <a:cubicBezTo>
                  <a:pt x="2212623" y="2766886"/>
                  <a:pt x="2238620" y="2747274"/>
                  <a:pt x="2257778" y="2721730"/>
                </a:cubicBezTo>
                <a:cubicBezTo>
                  <a:pt x="2269067" y="2706678"/>
                  <a:pt x="2278341" y="2689879"/>
                  <a:pt x="2291645" y="2676575"/>
                </a:cubicBezTo>
                <a:cubicBezTo>
                  <a:pt x="2301239" y="2666981"/>
                  <a:pt x="2315211" y="2662827"/>
                  <a:pt x="2325512" y="2653997"/>
                </a:cubicBezTo>
                <a:cubicBezTo>
                  <a:pt x="2413082" y="2578936"/>
                  <a:pt x="2337940" y="2639498"/>
                  <a:pt x="2393245" y="2574975"/>
                </a:cubicBezTo>
                <a:cubicBezTo>
                  <a:pt x="2407098" y="2558813"/>
                  <a:pt x="2425628" y="2546848"/>
                  <a:pt x="2438400" y="2529819"/>
                </a:cubicBezTo>
                <a:cubicBezTo>
                  <a:pt x="2448497" y="2516356"/>
                  <a:pt x="2454349" y="2500132"/>
                  <a:pt x="2460978" y="2484664"/>
                </a:cubicBezTo>
                <a:cubicBezTo>
                  <a:pt x="2465666" y="2473727"/>
                  <a:pt x="2465666" y="2460698"/>
                  <a:pt x="2472267" y="2450797"/>
                </a:cubicBezTo>
                <a:cubicBezTo>
                  <a:pt x="2481123" y="2437513"/>
                  <a:pt x="2495913" y="2429195"/>
                  <a:pt x="2506134" y="2416930"/>
                </a:cubicBezTo>
                <a:cubicBezTo>
                  <a:pt x="2514820" y="2406507"/>
                  <a:pt x="2521186" y="2394353"/>
                  <a:pt x="2528712" y="2383064"/>
                </a:cubicBezTo>
                <a:cubicBezTo>
                  <a:pt x="2536238" y="2360486"/>
                  <a:pt x="2540645" y="2336617"/>
                  <a:pt x="2551289" y="2315330"/>
                </a:cubicBezTo>
                <a:cubicBezTo>
                  <a:pt x="2584511" y="2248887"/>
                  <a:pt x="2568545" y="2286141"/>
                  <a:pt x="2596445" y="2202441"/>
                </a:cubicBezTo>
                <a:lnTo>
                  <a:pt x="2607734" y="2168575"/>
                </a:lnTo>
                <a:lnTo>
                  <a:pt x="2619023" y="2134708"/>
                </a:lnTo>
                <a:cubicBezTo>
                  <a:pt x="2622786" y="2100841"/>
                  <a:pt x="2626922" y="2067014"/>
                  <a:pt x="2630312" y="2033108"/>
                </a:cubicBezTo>
                <a:cubicBezTo>
                  <a:pt x="2645121" y="1885013"/>
                  <a:pt x="2630729" y="1952412"/>
                  <a:pt x="2652889" y="1863775"/>
                </a:cubicBezTo>
                <a:cubicBezTo>
                  <a:pt x="2649126" y="1750886"/>
                  <a:pt x="2651826" y="1637596"/>
                  <a:pt x="2641600" y="1525108"/>
                </a:cubicBezTo>
                <a:cubicBezTo>
                  <a:pt x="2640372" y="1511596"/>
                  <a:pt x="2625091" y="1503376"/>
                  <a:pt x="2619023" y="1491241"/>
                </a:cubicBezTo>
                <a:cubicBezTo>
                  <a:pt x="2613702" y="1480598"/>
                  <a:pt x="2613056" y="1468018"/>
                  <a:pt x="2607734" y="1457375"/>
                </a:cubicBezTo>
                <a:cubicBezTo>
                  <a:pt x="2601666" y="1445240"/>
                  <a:pt x="2591888" y="1435288"/>
                  <a:pt x="2585156" y="1423508"/>
                </a:cubicBezTo>
                <a:cubicBezTo>
                  <a:pt x="2576807" y="1408897"/>
                  <a:pt x="2570927" y="1392964"/>
                  <a:pt x="2562578" y="1378353"/>
                </a:cubicBezTo>
                <a:cubicBezTo>
                  <a:pt x="2555846" y="1366573"/>
                  <a:pt x="2550423" y="1353172"/>
                  <a:pt x="2540000" y="1344486"/>
                </a:cubicBezTo>
                <a:cubicBezTo>
                  <a:pt x="2527072" y="1333713"/>
                  <a:pt x="2509897" y="1329434"/>
                  <a:pt x="2494845" y="1321908"/>
                </a:cubicBezTo>
                <a:cubicBezTo>
                  <a:pt x="2451733" y="1257240"/>
                  <a:pt x="2497124" y="1317186"/>
                  <a:pt x="2427112" y="1254175"/>
                </a:cubicBezTo>
                <a:cubicBezTo>
                  <a:pt x="2403379" y="1232815"/>
                  <a:pt x="2385946" y="1204153"/>
                  <a:pt x="2359378" y="1186441"/>
                </a:cubicBezTo>
                <a:cubicBezTo>
                  <a:pt x="2311225" y="1154339"/>
                  <a:pt x="2295088" y="1139536"/>
                  <a:pt x="2246489" y="1118708"/>
                </a:cubicBezTo>
                <a:cubicBezTo>
                  <a:pt x="2223814" y="1108990"/>
                  <a:pt x="2190384" y="1101859"/>
                  <a:pt x="2167467" y="1096130"/>
                </a:cubicBezTo>
                <a:cubicBezTo>
                  <a:pt x="2131899" y="1072419"/>
                  <a:pt x="2139280" y="1073049"/>
                  <a:pt x="2099734" y="1062264"/>
                </a:cubicBezTo>
                <a:cubicBezTo>
                  <a:pt x="2069797" y="1054099"/>
                  <a:pt x="2009423" y="1039686"/>
                  <a:pt x="2009423" y="1039686"/>
                </a:cubicBezTo>
                <a:cubicBezTo>
                  <a:pt x="1941153" y="994173"/>
                  <a:pt x="2009501" y="1032446"/>
                  <a:pt x="1885245" y="1005819"/>
                </a:cubicBezTo>
                <a:cubicBezTo>
                  <a:pt x="1861974" y="1000832"/>
                  <a:pt x="1840090" y="990767"/>
                  <a:pt x="1817512" y="983241"/>
                </a:cubicBezTo>
                <a:cubicBezTo>
                  <a:pt x="1806223" y="979478"/>
                  <a:pt x="1794693" y="976372"/>
                  <a:pt x="1783645" y="971953"/>
                </a:cubicBezTo>
                <a:cubicBezTo>
                  <a:pt x="1776430" y="969067"/>
                  <a:pt x="1711029" y="941625"/>
                  <a:pt x="1693334" y="938086"/>
                </a:cubicBezTo>
                <a:cubicBezTo>
                  <a:pt x="1491077" y="897634"/>
                  <a:pt x="1703028" y="948976"/>
                  <a:pt x="1569156" y="915508"/>
                </a:cubicBezTo>
                <a:cubicBezTo>
                  <a:pt x="1557867" y="907982"/>
                  <a:pt x="1547200" y="899427"/>
                  <a:pt x="1535289" y="892930"/>
                </a:cubicBezTo>
                <a:cubicBezTo>
                  <a:pt x="1505742" y="876813"/>
                  <a:pt x="1444978" y="847775"/>
                  <a:pt x="1444978" y="847775"/>
                </a:cubicBezTo>
                <a:cubicBezTo>
                  <a:pt x="1441215" y="832723"/>
                  <a:pt x="1440628" y="816496"/>
                  <a:pt x="1433689" y="802619"/>
                </a:cubicBezTo>
                <a:cubicBezTo>
                  <a:pt x="1426597" y="788435"/>
                  <a:pt x="1371186" y="708609"/>
                  <a:pt x="1354667" y="689730"/>
                </a:cubicBezTo>
                <a:cubicBezTo>
                  <a:pt x="1340650" y="673710"/>
                  <a:pt x="1323365" y="660737"/>
                  <a:pt x="1309512" y="644575"/>
                </a:cubicBezTo>
                <a:cubicBezTo>
                  <a:pt x="1259339" y="586040"/>
                  <a:pt x="1318292" y="631613"/>
                  <a:pt x="1253067" y="588130"/>
                </a:cubicBezTo>
                <a:cubicBezTo>
                  <a:pt x="1249304" y="576841"/>
                  <a:pt x="1247557" y="564666"/>
                  <a:pt x="1241778" y="554264"/>
                </a:cubicBezTo>
                <a:cubicBezTo>
                  <a:pt x="1228600" y="530544"/>
                  <a:pt x="1205204" y="512273"/>
                  <a:pt x="1196623" y="486530"/>
                </a:cubicBezTo>
                <a:cubicBezTo>
                  <a:pt x="1175925" y="424438"/>
                  <a:pt x="1197771" y="480073"/>
                  <a:pt x="1162756" y="418797"/>
                </a:cubicBezTo>
                <a:cubicBezTo>
                  <a:pt x="1150949" y="398135"/>
                  <a:pt x="1135938" y="358113"/>
                  <a:pt x="1117600" y="339775"/>
                </a:cubicBezTo>
                <a:cubicBezTo>
                  <a:pt x="1108006" y="330181"/>
                  <a:pt x="1095023" y="324723"/>
                  <a:pt x="1083734" y="317197"/>
                </a:cubicBezTo>
                <a:cubicBezTo>
                  <a:pt x="1066076" y="281881"/>
                  <a:pt x="1061615" y="261059"/>
                  <a:pt x="1027289" y="238175"/>
                </a:cubicBezTo>
                <a:cubicBezTo>
                  <a:pt x="1017388" y="231574"/>
                  <a:pt x="1004712" y="230649"/>
                  <a:pt x="993423" y="226886"/>
                </a:cubicBezTo>
                <a:cubicBezTo>
                  <a:pt x="907091" y="162137"/>
                  <a:pt x="989883" y="220024"/>
                  <a:pt x="903112" y="170441"/>
                </a:cubicBezTo>
                <a:cubicBezTo>
                  <a:pt x="891332" y="163710"/>
                  <a:pt x="881025" y="154595"/>
                  <a:pt x="869245" y="147864"/>
                </a:cubicBezTo>
                <a:cubicBezTo>
                  <a:pt x="854634" y="139515"/>
                  <a:pt x="838519" y="133944"/>
                  <a:pt x="824089" y="125286"/>
                </a:cubicBezTo>
                <a:cubicBezTo>
                  <a:pt x="800821" y="111325"/>
                  <a:pt x="782964" y="85452"/>
                  <a:pt x="756356" y="80130"/>
                </a:cubicBezTo>
                <a:cubicBezTo>
                  <a:pt x="676579" y="64174"/>
                  <a:pt x="718109" y="74907"/>
                  <a:pt x="632178" y="46264"/>
                </a:cubicBezTo>
                <a:cubicBezTo>
                  <a:pt x="620889" y="42501"/>
                  <a:pt x="608955" y="40297"/>
                  <a:pt x="598312" y="34975"/>
                </a:cubicBezTo>
                <a:cubicBezTo>
                  <a:pt x="582783" y="27210"/>
                  <a:pt x="540646" y="3481"/>
                  <a:pt x="519289" y="1108"/>
                </a:cubicBezTo>
                <a:cubicBezTo>
                  <a:pt x="496849" y="-1385"/>
                  <a:pt x="474134" y="1108"/>
                  <a:pt x="451556" y="1108"/>
                </a:cubicBezTo>
              </a:path>
            </a:pathLst>
          </a:cu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764242" y="532831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Y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984764" y="532831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K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2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N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家の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場合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5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1520" y="1412776"/>
            <a:ext cx="58326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en-US" altLang="ja-JP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26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・特別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支援学校卒業後、朋通所（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年）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・日中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活動では、クッキー作りを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中心に　　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役割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や関係を広げている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・甘い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もの好き、お酒好き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・基本的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に優しい人柄と皆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捉えられて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いる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・大きな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目の視線や瞬きの具合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やりとり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の中で出てくる声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等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から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気持ちを伝えている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・脳性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まひによる四肢体幹機能障害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・身体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状況：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ADL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全介助・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sym typeface="Wingdings" panose="05000000000000000000" pitchFamily="2" charset="2"/>
              </a:rPr>
              <a:t>吸引・胃</a:t>
            </a:r>
            <a:r>
              <a:rPr lang="ja-JP" altLang="en-US" sz="24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  <a:sym typeface="Wingdings" panose="05000000000000000000" pitchFamily="2" charset="2"/>
              </a:rPr>
              <a:t>ろう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6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兄：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Y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　プロフィール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36912"/>
            <a:ext cx="2891036" cy="289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07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1520" y="1426706"/>
            <a:ext cx="78488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en-US" altLang="ja-JP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22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・特別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支援学校卒業後、朋通所（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年）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・日中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活動では、アクティブに外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出向き、活動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の場所や関係を広げている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・甘い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もの好き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・まじめ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、責任感が強いと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周りから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捉えられて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いる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・視線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を合わせての目力や、手指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や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上体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、首を動かす全身の具合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等から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気持ち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を伝えている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・脳性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まひによる四肢体幹機能障害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3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・身体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状況：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ADL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全介助・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吸引・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胃</a:t>
            </a:r>
            <a:r>
              <a:rPr lang="ja-JP" altLang="en-US" sz="24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ろう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・気管切開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6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弟：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K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　プロフィール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12976"/>
            <a:ext cx="3300393" cy="230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89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313384"/>
            <a:ext cx="8445624" cy="554461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kumimoji="1" lang="en-US" altLang="ja-JP" dirty="0" smtClean="0"/>
          </a:p>
          <a:p>
            <a:pPr marL="137160" indent="0">
              <a:buNone/>
            </a:pPr>
            <a:endParaRPr lang="en-US" altLang="ja-JP" dirty="0"/>
          </a:p>
          <a:p>
            <a:pPr marL="137160" indent="0">
              <a:buNone/>
            </a:pPr>
            <a:endParaRPr kumimoji="1" lang="en-US" altLang="ja-JP" dirty="0" smtClean="0"/>
          </a:p>
          <a:p>
            <a:pPr marL="137160" indent="0">
              <a:buNone/>
            </a:pPr>
            <a:endParaRPr lang="en-US" altLang="ja-JP" dirty="0"/>
          </a:p>
          <a:p>
            <a:pPr marL="137160" indent="0">
              <a:buNone/>
            </a:pPr>
            <a:endParaRPr kumimoji="1" lang="en-US" altLang="ja-JP" dirty="0" smtClean="0"/>
          </a:p>
          <a:p>
            <a:pPr marL="137160" indent="0">
              <a:buNone/>
            </a:pPr>
            <a:endParaRPr lang="en-US" altLang="ja-JP" dirty="0"/>
          </a:p>
          <a:p>
            <a:pPr marL="137160" indent="0">
              <a:buNone/>
            </a:pPr>
            <a:endParaRPr kumimoji="1" lang="en-US" altLang="ja-JP" dirty="0" smtClean="0"/>
          </a:p>
          <a:p>
            <a:pPr marL="137160" indent="0">
              <a:buNone/>
            </a:pPr>
            <a:endParaRPr lang="en-US" altLang="ja-JP" dirty="0"/>
          </a:p>
          <a:p>
            <a:pPr marL="137160" indent="0">
              <a:buNone/>
            </a:pPr>
            <a:endParaRPr kumimoji="1" lang="en-US" altLang="ja-JP" dirty="0" smtClean="0"/>
          </a:p>
          <a:p>
            <a:pPr marL="137160" indent="0">
              <a:buNone/>
            </a:pPr>
            <a:endParaRPr lang="en-US" altLang="ja-JP" dirty="0"/>
          </a:p>
          <a:p>
            <a:pPr marL="137160" indent="0">
              <a:buNone/>
            </a:pPr>
            <a:r>
              <a:rPr kumimoji="1" lang="ja-JP" altLang="en-US" sz="1800" dirty="0" smtClean="0"/>
              <a:t>＊月間・年間では継続的な短期入所、定期通院等有</a:t>
            </a:r>
            <a:endParaRPr kumimoji="1" lang="en-US" altLang="ja-JP" sz="1800" dirty="0" smtClean="0"/>
          </a:p>
          <a:p>
            <a:pPr marL="137160" indent="0">
              <a:buNone/>
            </a:pPr>
            <a:r>
              <a:rPr lang="ja-JP" altLang="en-US" sz="1800" dirty="0" smtClean="0"/>
              <a:t>＊オンコールでの相談、必要時往診、その他状況に応じサービス調整有</a:t>
            </a:r>
            <a:endParaRPr kumimoji="1" lang="en-US" altLang="ja-JP" sz="1800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589286"/>
              </p:ext>
            </p:extLst>
          </p:nvPr>
        </p:nvGraphicFramePr>
        <p:xfrm>
          <a:off x="467544" y="1457403"/>
          <a:ext cx="8207240" cy="3195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430"/>
                <a:gridCol w="1411800"/>
                <a:gridCol w="1349371"/>
                <a:gridCol w="1111247"/>
                <a:gridCol w="1190622"/>
                <a:gridCol w="1190622"/>
                <a:gridCol w="1041718"/>
                <a:gridCol w="392430"/>
              </a:tblGrid>
              <a:tr h="38413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月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火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水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木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金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土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日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6346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朝</a:t>
                      </a:r>
                      <a:endParaRPr kumimoji="1" lang="en-US" altLang="ja-JP" sz="1600" dirty="0" smtClean="0"/>
                    </a:p>
                    <a:p>
                      <a:pPr algn="ctr"/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ヘルパー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母送迎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ヘルパー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母送迎</a:t>
                      </a:r>
                      <a:endParaRPr kumimoji="1" lang="en-US" altLang="ja-JP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ヘルパー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朋送迎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ヘルパー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朋送迎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ヘルパー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朋送迎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4967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AM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5711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PM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ヘルパー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64256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夕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送迎＋添乗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訪問入浴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送迎＋添乗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ヘルパー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訪問リハ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朋送迎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訪問看護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朋送迎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訪問入浴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朋送迎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ja-JP" altLang="en-US" sz="1600" dirty="0" smtClean="0"/>
                        <a:t>訪問入浴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46646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夜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ウィークリープラン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88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 4"/>
          <p:cNvSpPr/>
          <p:nvPr/>
        </p:nvSpPr>
        <p:spPr>
          <a:xfrm>
            <a:off x="1819469" y="3233445"/>
            <a:ext cx="2817845" cy="2607518"/>
          </a:xfrm>
          <a:custGeom>
            <a:avLst/>
            <a:gdLst>
              <a:gd name="connsiteX0" fmla="*/ 951723 w 2817845"/>
              <a:gd name="connsiteY0" fmla="*/ 4277 h 2607518"/>
              <a:gd name="connsiteX1" fmla="*/ 606490 w 2817845"/>
              <a:gd name="connsiteY1" fmla="*/ 22939 h 2607518"/>
              <a:gd name="connsiteX2" fmla="*/ 550507 w 2817845"/>
              <a:gd name="connsiteY2" fmla="*/ 41600 h 2607518"/>
              <a:gd name="connsiteX3" fmla="*/ 531845 w 2817845"/>
              <a:gd name="connsiteY3" fmla="*/ 60261 h 2607518"/>
              <a:gd name="connsiteX4" fmla="*/ 475862 w 2817845"/>
              <a:gd name="connsiteY4" fmla="*/ 78922 h 2607518"/>
              <a:gd name="connsiteX5" fmla="*/ 419878 w 2817845"/>
              <a:gd name="connsiteY5" fmla="*/ 125575 h 2607518"/>
              <a:gd name="connsiteX6" fmla="*/ 410547 w 2817845"/>
              <a:gd name="connsiteY6" fmla="*/ 153567 h 2607518"/>
              <a:gd name="connsiteX7" fmla="*/ 382555 w 2817845"/>
              <a:gd name="connsiteY7" fmla="*/ 190890 h 2607518"/>
              <a:gd name="connsiteX8" fmla="*/ 345233 w 2817845"/>
              <a:gd name="connsiteY8" fmla="*/ 284196 h 2607518"/>
              <a:gd name="connsiteX9" fmla="*/ 335902 w 2817845"/>
              <a:gd name="connsiteY9" fmla="*/ 312188 h 2607518"/>
              <a:gd name="connsiteX10" fmla="*/ 307911 w 2817845"/>
              <a:gd name="connsiteY10" fmla="*/ 405494 h 2607518"/>
              <a:gd name="connsiteX11" fmla="*/ 289249 w 2817845"/>
              <a:gd name="connsiteY11" fmla="*/ 433486 h 2607518"/>
              <a:gd name="connsiteX12" fmla="*/ 270588 w 2817845"/>
              <a:gd name="connsiteY12" fmla="*/ 498800 h 2607518"/>
              <a:gd name="connsiteX13" fmla="*/ 233266 w 2817845"/>
              <a:gd name="connsiteY13" fmla="*/ 554784 h 2607518"/>
              <a:gd name="connsiteX14" fmla="*/ 214604 w 2817845"/>
              <a:gd name="connsiteY14" fmla="*/ 582775 h 2607518"/>
              <a:gd name="connsiteX15" fmla="*/ 186613 w 2817845"/>
              <a:gd name="connsiteY15" fmla="*/ 638759 h 2607518"/>
              <a:gd name="connsiteX16" fmla="*/ 177282 w 2817845"/>
              <a:gd name="connsiteY16" fmla="*/ 666751 h 2607518"/>
              <a:gd name="connsiteX17" fmla="*/ 130629 w 2817845"/>
              <a:gd name="connsiteY17" fmla="*/ 722735 h 2607518"/>
              <a:gd name="connsiteX18" fmla="*/ 102637 w 2817845"/>
              <a:gd name="connsiteY18" fmla="*/ 778718 h 2607518"/>
              <a:gd name="connsiteX19" fmla="*/ 74645 w 2817845"/>
              <a:gd name="connsiteY19" fmla="*/ 797379 h 2607518"/>
              <a:gd name="connsiteX20" fmla="*/ 46653 w 2817845"/>
              <a:gd name="connsiteY20" fmla="*/ 806710 h 2607518"/>
              <a:gd name="connsiteX21" fmla="*/ 37323 w 2817845"/>
              <a:gd name="connsiteY21" fmla="*/ 844033 h 2607518"/>
              <a:gd name="connsiteX22" fmla="*/ 18662 w 2817845"/>
              <a:gd name="connsiteY22" fmla="*/ 909347 h 2607518"/>
              <a:gd name="connsiteX23" fmla="*/ 9331 w 2817845"/>
              <a:gd name="connsiteY23" fmla="*/ 1161273 h 2607518"/>
              <a:gd name="connsiteX24" fmla="*/ 0 w 2817845"/>
              <a:gd name="connsiteY24" fmla="*/ 1217257 h 2607518"/>
              <a:gd name="connsiteX25" fmla="*/ 9331 w 2817845"/>
              <a:gd name="connsiteY25" fmla="*/ 1758433 h 2607518"/>
              <a:gd name="connsiteX26" fmla="*/ 37323 w 2817845"/>
              <a:gd name="connsiteY26" fmla="*/ 1851739 h 2607518"/>
              <a:gd name="connsiteX27" fmla="*/ 55984 w 2817845"/>
              <a:gd name="connsiteY27" fmla="*/ 1879731 h 2607518"/>
              <a:gd name="connsiteX28" fmla="*/ 74645 w 2817845"/>
              <a:gd name="connsiteY28" fmla="*/ 1926384 h 2607518"/>
              <a:gd name="connsiteX29" fmla="*/ 83976 w 2817845"/>
              <a:gd name="connsiteY29" fmla="*/ 1954375 h 2607518"/>
              <a:gd name="connsiteX30" fmla="*/ 130629 w 2817845"/>
              <a:gd name="connsiteY30" fmla="*/ 2001028 h 2607518"/>
              <a:gd name="connsiteX31" fmla="*/ 177282 w 2817845"/>
              <a:gd name="connsiteY31" fmla="*/ 2047682 h 2607518"/>
              <a:gd name="connsiteX32" fmla="*/ 214604 w 2817845"/>
              <a:gd name="connsiteY32" fmla="*/ 2094335 h 2607518"/>
              <a:gd name="connsiteX33" fmla="*/ 233266 w 2817845"/>
              <a:gd name="connsiteY33" fmla="*/ 2122326 h 2607518"/>
              <a:gd name="connsiteX34" fmla="*/ 307911 w 2817845"/>
              <a:gd name="connsiteY34" fmla="*/ 2178310 h 2607518"/>
              <a:gd name="connsiteX35" fmla="*/ 335902 w 2817845"/>
              <a:gd name="connsiteY35" fmla="*/ 2187641 h 2607518"/>
              <a:gd name="connsiteX36" fmla="*/ 401217 w 2817845"/>
              <a:gd name="connsiteY36" fmla="*/ 2224963 h 2607518"/>
              <a:gd name="connsiteX37" fmla="*/ 457200 w 2817845"/>
              <a:gd name="connsiteY37" fmla="*/ 2243624 h 2607518"/>
              <a:gd name="connsiteX38" fmla="*/ 475862 w 2817845"/>
              <a:gd name="connsiteY38" fmla="*/ 2262286 h 2607518"/>
              <a:gd name="connsiteX39" fmla="*/ 531845 w 2817845"/>
              <a:gd name="connsiteY39" fmla="*/ 2299608 h 2607518"/>
              <a:gd name="connsiteX40" fmla="*/ 578498 w 2817845"/>
              <a:gd name="connsiteY40" fmla="*/ 2327600 h 2607518"/>
              <a:gd name="connsiteX41" fmla="*/ 634482 w 2817845"/>
              <a:gd name="connsiteY41" fmla="*/ 2355592 h 2607518"/>
              <a:gd name="connsiteX42" fmla="*/ 727788 w 2817845"/>
              <a:gd name="connsiteY42" fmla="*/ 2383584 h 2607518"/>
              <a:gd name="connsiteX43" fmla="*/ 755780 w 2817845"/>
              <a:gd name="connsiteY43" fmla="*/ 2402245 h 2607518"/>
              <a:gd name="connsiteX44" fmla="*/ 951723 w 2817845"/>
              <a:gd name="connsiteY44" fmla="*/ 2430237 h 2607518"/>
              <a:gd name="connsiteX45" fmla="*/ 1007707 w 2817845"/>
              <a:gd name="connsiteY45" fmla="*/ 2448898 h 2607518"/>
              <a:gd name="connsiteX46" fmla="*/ 1073021 w 2817845"/>
              <a:gd name="connsiteY46" fmla="*/ 2467559 h 2607518"/>
              <a:gd name="connsiteX47" fmla="*/ 1110343 w 2817845"/>
              <a:gd name="connsiteY47" fmla="*/ 2486220 h 2607518"/>
              <a:gd name="connsiteX48" fmla="*/ 1315617 w 2817845"/>
              <a:gd name="connsiteY48" fmla="*/ 2504882 h 2607518"/>
              <a:gd name="connsiteX49" fmla="*/ 1502229 w 2817845"/>
              <a:gd name="connsiteY49" fmla="*/ 2523543 h 2607518"/>
              <a:gd name="connsiteX50" fmla="*/ 1558213 w 2817845"/>
              <a:gd name="connsiteY50" fmla="*/ 2532873 h 2607518"/>
              <a:gd name="connsiteX51" fmla="*/ 1586204 w 2817845"/>
              <a:gd name="connsiteY51" fmla="*/ 2542204 h 2607518"/>
              <a:gd name="connsiteX52" fmla="*/ 1660849 w 2817845"/>
              <a:gd name="connsiteY52" fmla="*/ 2551535 h 2607518"/>
              <a:gd name="connsiteX53" fmla="*/ 1716833 w 2817845"/>
              <a:gd name="connsiteY53" fmla="*/ 2570196 h 2607518"/>
              <a:gd name="connsiteX54" fmla="*/ 2118049 w 2817845"/>
              <a:gd name="connsiteY54" fmla="*/ 2588857 h 2607518"/>
              <a:gd name="connsiteX55" fmla="*/ 2463282 w 2817845"/>
              <a:gd name="connsiteY55" fmla="*/ 2607518 h 2607518"/>
              <a:gd name="connsiteX56" fmla="*/ 2668555 w 2817845"/>
              <a:gd name="connsiteY56" fmla="*/ 2598188 h 2607518"/>
              <a:gd name="connsiteX57" fmla="*/ 2687217 w 2817845"/>
              <a:gd name="connsiteY57" fmla="*/ 2579526 h 2607518"/>
              <a:gd name="connsiteX58" fmla="*/ 2715209 w 2817845"/>
              <a:gd name="connsiteY58" fmla="*/ 2560865 h 2607518"/>
              <a:gd name="connsiteX59" fmla="*/ 2724539 w 2817845"/>
              <a:gd name="connsiteY59" fmla="*/ 2532873 h 2607518"/>
              <a:gd name="connsiteX60" fmla="*/ 2752531 w 2817845"/>
              <a:gd name="connsiteY60" fmla="*/ 2504882 h 2607518"/>
              <a:gd name="connsiteX61" fmla="*/ 2780523 w 2817845"/>
              <a:gd name="connsiteY61" fmla="*/ 2448898 h 2607518"/>
              <a:gd name="connsiteX62" fmla="*/ 2789853 w 2817845"/>
              <a:gd name="connsiteY62" fmla="*/ 2420906 h 2607518"/>
              <a:gd name="connsiteX63" fmla="*/ 2817845 w 2817845"/>
              <a:gd name="connsiteY63" fmla="*/ 2327600 h 2607518"/>
              <a:gd name="connsiteX64" fmla="*/ 2808515 w 2817845"/>
              <a:gd name="connsiteY64" fmla="*/ 2150318 h 2607518"/>
              <a:gd name="connsiteX65" fmla="*/ 2771192 w 2817845"/>
              <a:gd name="connsiteY65" fmla="*/ 2075673 h 2607518"/>
              <a:gd name="connsiteX66" fmla="*/ 2752531 w 2817845"/>
              <a:gd name="connsiteY66" fmla="*/ 2047682 h 2607518"/>
              <a:gd name="connsiteX67" fmla="*/ 2696547 w 2817845"/>
              <a:gd name="connsiteY67" fmla="*/ 2010359 h 2607518"/>
              <a:gd name="connsiteX68" fmla="*/ 2668555 w 2817845"/>
              <a:gd name="connsiteY68" fmla="*/ 1991698 h 2607518"/>
              <a:gd name="connsiteX69" fmla="*/ 2640564 w 2817845"/>
              <a:gd name="connsiteY69" fmla="*/ 1973037 h 2607518"/>
              <a:gd name="connsiteX70" fmla="*/ 2603241 w 2817845"/>
              <a:gd name="connsiteY70" fmla="*/ 1963706 h 2607518"/>
              <a:gd name="connsiteX71" fmla="*/ 2547258 w 2817845"/>
              <a:gd name="connsiteY71" fmla="*/ 1945045 h 2607518"/>
              <a:gd name="connsiteX72" fmla="*/ 2472613 w 2817845"/>
              <a:gd name="connsiteY72" fmla="*/ 1926384 h 2607518"/>
              <a:gd name="connsiteX73" fmla="*/ 2435290 w 2817845"/>
              <a:gd name="connsiteY73" fmla="*/ 1917053 h 2607518"/>
              <a:gd name="connsiteX74" fmla="*/ 2351315 w 2817845"/>
              <a:gd name="connsiteY74" fmla="*/ 1889061 h 2607518"/>
              <a:gd name="connsiteX75" fmla="*/ 2323323 w 2817845"/>
              <a:gd name="connsiteY75" fmla="*/ 1879731 h 2607518"/>
              <a:gd name="connsiteX76" fmla="*/ 2304662 w 2817845"/>
              <a:gd name="connsiteY76" fmla="*/ 1861069 h 2607518"/>
              <a:gd name="connsiteX77" fmla="*/ 2239347 w 2817845"/>
              <a:gd name="connsiteY77" fmla="*/ 1842408 h 2607518"/>
              <a:gd name="connsiteX78" fmla="*/ 2211355 w 2817845"/>
              <a:gd name="connsiteY78" fmla="*/ 1823747 h 2607518"/>
              <a:gd name="connsiteX79" fmla="*/ 2183364 w 2817845"/>
              <a:gd name="connsiteY79" fmla="*/ 1814416 h 2607518"/>
              <a:gd name="connsiteX80" fmla="*/ 2127380 w 2817845"/>
              <a:gd name="connsiteY80" fmla="*/ 1786424 h 2607518"/>
              <a:gd name="connsiteX81" fmla="*/ 2071396 w 2817845"/>
              <a:gd name="connsiteY81" fmla="*/ 1758433 h 2607518"/>
              <a:gd name="connsiteX82" fmla="*/ 2043404 w 2817845"/>
              <a:gd name="connsiteY82" fmla="*/ 1739771 h 2607518"/>
              <a:gd name="connsiteX83" fmla="*/ 2006082 w 2817845"/>
              <a:gd name="connsiteY83" fmla="*/ 1721110 h 2607518"/>
              <a:gd name="connsiteX84" fmla="*/ 1978090 w 2817845"/>
              <a:gd name="connsiteY84" fmla="*/ 1702449 h 2607518"/>
              <a:gd name="connsiteX85" fmla="*/ 1940768 w 2817845"/>
              <a:gd name="connsiteY85" fmla="*/ 1693118 h 2607518"/>
              <a:gd name="connsiteX86" fmla="*/ 1912776 w 2817845"/>
              <a:gd name="connsiteY86" fmla="*/ 1665126 h 2607518"/>
              <a:gd name="connsiteX87" fmla="*/ 1884784 w 2817845"/>
              <a:gd name="connsiteY87" fmla="*/ 1655796 h 2607518"/>
              <a:gd name="connsiteX88" fmla="*/ 1856792 w 2817845"/>
              <a:gd name="connsiteY88" fmla="*/ 1637135 h 2607518"/>
              <a:gd name="connsiteX89" fmla="*/ 1838131 w 2817845"/>
              <a:gd name="connsiteY89" fmla="*/ 1609143 h 2607518"/>
              <a:gd name="connsiteX90" fmla="*/ 1782147 w 2817845"/>
              <a:gd name="connsiteY90" fmla="*/ 1553159 h 2607518"/>
              <a:gd name="connsiteX91" fmla="*/ 1735494 w 2817845"/>
              <a:gd name="connsiteY91" fmla="*/ 1487845 h 2607518"/>
              <a:gd name="connsiteX92" fmla="*/ 1716833 w 2817845"/>
              <a:gd name="connsiteY92" fmla="*/ 1431861 h 2607518"/>
              <a:gd name="connsiteX93" fmla="*/ 1707502 w 2817845"/>
              <a:gd name="connsiteY93" fmla="*/ 1403869 h 2607518"/>
              <a:gd name="connsiteX94" fmla="*/ 1679511 w 2817845"/>
              <a:gd name="connsiteY94" fmla="*/ 1375877 h 2607518"/>
              <a:gd name="connsiteX95" fmla="*/ 1642188 w 2817845"/>
              <a:gd name="connsiteY95" fmla="*/ 1338555 h 2607518"/>
              <a:gd name="connsiteX96" fmla="*/ 1604866 w 2817845"/>
              <a:gd name="connsiteY96" fmla="*/ 1282571 h 2607518"/>
              <a:gd name="connsiteX97" fmla="*/ 1586204 w 2817845"/>
              <a:gd name="connsiteY97" fmla="*/ 1263910 h 2607518"/>
              <a:gd name="connsiteX98" fmla="*/ 1567543 w 2817845"/>
              <a:gd name="connsiteY98" fmla="*/ 1235918 h 2607518"/>
              <a:gd name="connsiteX99" fmla="*/ 1539551 w 2817845"/>
              <a:gd name="connsiteY99" fmla="*/ 1217257 h 2607518"/>
              <a:gd name="connsiteX100" fmla="*/ 1511560 w 2817845"/>
              <a:gd name="connsiteY100" fmla="*/ 1179935 h 2607518"/>
              <a:gd name="connsiteX101" fmla="*/ 1492898 w 2817845"/>
              <a:gd name="connsiteY101" fmla="*/ 1161273 h 2607518"/>
              <a:gd name="connsiteX102" fmla="*/ 1464907 w 2817845"/>
              <a:gd name="connsiteY102" fmla="*/ 1114620 h 2607518"/>
              <a:gd name="connsiteX103" fmla="*/ 1436915 w 2817845"/>
              <a:gd name="connsiteY103" fmla="*/ 1030645 h 2607518"/>
              <a:gd name="connsiteX104" fmla="*/ 1427584 w 2817845"/>
              <a:gd name="connsiteY104" fmla="*/ 1002653 h 2607518"/>
              <a:gd name="connsiteX105" fmla="*/ 1418253 w 2817845"/>
              <a:gd name="connsiteY105" fmla="*/ 974661 h 2607518"/>
              <a:gd name="connsiteX106" fmla="*/ 1399592 w 2817845"/>
              <a:gd name="connsiteY106" fmla="*/ 900016 h 2607518"/>
              <a:gd name="connsiteX107" fmla="*/ 1390262 w 2817845"/>
              <a:gd name="connsiteY107" fmla="*/ 872024 h 2607518"/>
              <a:gd name="connsiteX108" fmla="*/ 1362270 w 2817845"/>
              <a:gd name="connsiteY108" fmla="*/ 797379 h 2607518"/>
              <a:gd name="connsiteX109" fmla="*/ 1334278 w 2817845"/>
              <a:gd name="connsiteY109" fmla="*/ 713404 h 2607518"/>
              <a:gd name="connsiteX110" fmla="*/ 1315617 w 2817845"/>
              <a:gd name="connsiteY110" fmla="*/ 648090 h 2607518"/>
              <a:gd name="connsiteX111" fmla="*/ 1296955 w 2817845"/>
              <a:gd name="connsiteY111" fmla="*/ 620098 h 2607518"/>
              <a:gd name="connsiteX112" fmla="*/ 1268964 w 2817845"/>
              <a:gd name="connsiteY112" fmla="*/ 508131 h 2607518"/>
              <a:gd name="connsiteX113" fmla="*/ 1259633 w 2817845"/>
              <a:gd name="connsiteY113" fmla="*/ 470808 h 2607518"/>
              <a:gd name="connsiteX114" fmla="*/ 1231641 w 2817845"/>
              <a:gd name="connsiteY114" fmla="*/ 433486 h 2607518"/>
              <a:gd name="connsiteX115" fmla="*/ 1212980 w 2817845"/>
              <a:gd name="connsiteY115" fmla="*/ 405494 h 2607518"/>
              <a:gd name="connsiteX116" fmla="*/ 1194319 w 2817845"/>
              <a:gd name="connsiteY116" fmla="*/ 340179 h 2607518"/>
              <a:gd name="connsiteX117" fmla="*/ 1166327 w 2817845"/>
              <a:gd name="connsiteY117" fmla="*/ 246873 h 2607518"/>
              <a:gd name="connsiteX118" fmla="*/ 1156996 w 2817845"/>
              <a:gd name="connsiteY118" fmla="*/ 218882 h 2607518"/>
              <a:gd name="connsiteX119" fmla="*/ 1147666 w 2817845"/>
              <a:gd name="connsiteY119" fmla="*/ 190890 h 2607518"/>
              <a:gd name="connsiteX120" fmla="*/ 1129004 w 2817845"/>
              <a:gd name="connsiteY120" fmla="*/ 162898 h 2607518"/>
              <a:gd name="connsiteX121" fmla="*/ 1101013 w 2817845"/>
              <a:gd name="connsiteY121" fmla="*/ 106914 h 2607518"/>
              <a:gd name="connsiteX122" fmla="*/ 1091682 w 2817845"/>
              <a:gd name="connsiteY122" fmla="*/ 78922 h 2607518"/>
              <a:gd name="connsiteX123" fmla="*/ 1035698 w 2817845"/>
              <a:gd name="connsiteY123" fmla="*/ 50931 h 2607518"/>
              <a:gd name="connsiteX124" fmla="*/ 1007707 w 2817845"/>
              <a:gd name="connsiteY124" fmla="*/ 32269 h 2607518"/>
              <a:gd name="connsiteX125" fmla="*/ 951723 w 2817845"/>
              <a:gd name="connsiteY125" fmla="*/ 4277 h 260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2817845" h="2607518">
                <a:moveTo>
                  <a:pt x="951723" y="4277"/>
                </a:moveTo>
                <a:cubicBezTo>
                  <a:pt x="884854" y="2722"/>
                  <a:pt x="1044804" y="-11665"/>
                  <a:pt x="606490" y="22939"/>
                </a:cubicBezTo>
                <a:cubicBezTo>
                  <a:pt x="586881" y="24487"/>
                  <a:pt x="550507" y="41600"/>
                  <a:pt x="550507" y="41600"/>
                </a:cubicBezTo>
                <a:cubicBezTo>
                  <a:pt x="544286" y="47820"/>
                  <a:pt x="539713" y="56327"/>
                  <a:pt x="531845" y="60261"/>
                </a:cubicBezTo>
                <a:cubicBezTo>
                  <a:pt x="514251" y="69058"/>
                  <a:pt x="475862" y="78922"/>
                  <a:pt x="475862" y="78922"/>
                </a:cubicBezTo>
                <a:cubicBezTo>
                  <a:pt x="455209" y="92691"/>
                  <a:pt x="434245" y="104025"/>
                  <a:pt x="419878" y="125575"/>
                </a:cubicBezTo>
                <a:cubicBezTo>
                  <a:pt x="414422" y="133758"/>
                  <a:pt x="415427" y="145027"/>
                  <a:pt x="410547" y="153567"/>
                </a:cubicBezTo>
                <a:cubicBezTo>
                  <a:pt x="402831" y="167069"/>
                  <a:pt x="390797" y="177703"/>
                  <a:pt x="382555" y="190890"/>
                </a:cubicBezTo>
                <a:cubicBezTo>
                  <a:pt x="362941" y="222272"/>
                  <a:pt x="357198" y="248300"/>
                  <a:pt x="345233" y="284196"/>
                </a:cubicBezTo>
                <a:cubicBezTo>
                  <a:pt x="342123" y="293527"/>
                  <a:pt x="338287" y="302646"/>
                  <a:pt x="335902" y="312188"/>
                </a:cubicBezTo>
                <a:cubicBezTo>
                  <a:pt x="330686" y="333052"/>
                  <a:pt x="316998" y="391864"/>
                  <a:pt x="307911" y="405494"/>
                </a:cubicBezTo>
                <a:lnTo>
                  <a:pt x="289249" y="433486"/>
                </a:lnTo>
                <a:cubicBezTo>
                  <a:pt x="287052" y="442275"/>
                  <a:pt x="276674" y="487845"/>
                  <a:pt x="270588" y="498800"/>
                </a:cubicBezTo>
                <a:cubicBezTo>
                  <a:pt x="259696" y="518406"/>
                  <a:pt x="245707" y="536123"/>
                  <a:pt x="233266" y="554784"/>
                </a:cubicBezTo>
                <a:lnTo>
                  <a:pt x="214604" y="582775"/>
                </a:lnTo>
                <a:cubicBezTo>
                  <a:pt x="191155" y="653127"/>
                  <a:pt x="222785" y="566416"/>
                  <a:pt x="186613" y="638759"/>
                </a:cubicBezTo>
                <a:cubicBezTo>
                  <a:pt x="182214" y="647556"/>
                  <a:pt x="181681" y="657954"/>
                  <a:pt x="177282" y="666751"/>
                </a:cubicBezTo>
                <a:cubicBezTo>
                  <a:pt x="164291" y="692733"/>
                  <a:pt x="151266" y="702098"/>
                  <a:pt x="130629" y="722735"/>
                </a:cubicBezTo>
                <a:cubicBezTo>
                  <a:pt x="123040" y="745500"/>
                  <a:pt x="120723" y="760632"/>
                  <a:pt x="102637" y="778718"/>
                </a:cubicBezTo>
                <a:cubicBezTo>
                  <a:pt x="94708" y="786647"/>
                  <a:pt x="84675" y="792364"/>
                  <a:pt x="74645" y="797379"/>
                </a:cubicBezTo>
                <a:cubicBezTo>
                  <a:pt x="65848" y="801778"/>
                  <a:pt x="55984" y="803600"/>
                  <a:pt x="46653" y="806710"/>
                </a:cubicBezTo>
                <a:cubicBezTo>
                  <a:pt x="43543" y="819151"/>
                  <a:pt x="40846" y="831703"/>
                  <a:pt x="37323" y="844033"/>
                </a:cubicBezTo>
                <a:cubicBezTo>
                  <a:pt x="10551" y="937734"/>
                  <a:pt x="47830" y="792667"/>
                  <a:pt x="18662" y="909347"/>
                </a:cubicBezTo>
                <a:cubicBezTo>
                  <a:pt x="15552" y="993322"/>
                  <a:pt x="14415" y="1077394"/>
                  <a:pt x="9331" y="1161273"/>
                </a:cubicBezTo>
                <a:cubicBezTo>
                  <a:pt x="8186" y="1180157"/>
                  <a:pt x="0" y="1198338"/>
                  <a:pt x="0" y="1217257"/>
                </a:cubicBezTo>
                <a:cubicBezTo>
                  <a:pt x="0" y="1397676"/>
                  <a:pt x="3514" y="1578108"/>
                  <a:pt x="9331" y="1758433"/>
                </a:cubicBezTo>
                <a:cubicBezTo>
                  <a:pt x="9773" y="1772134"/>
                  <a:pt x="35561" y="1849096"/>
                  <a:pt x="37323" y="1851739"/>
                </a:cubicBezTo>
                <a:cubicBezTo>
                  <a:pt x="43543" y="1861070"/>
                  <a:pt x="50969" y="1869701"/>
                  <a:pt x="55984" y="1879731"/>
                </a:cubicBezTo>
                <a:cubicBezTo>
                  <a:pt x="63474" y="1894712"/>
                  <a:pt x="68764" y="1910702"/>
                  <a:pt x="74645" y="1926384"/>
                </a:cubicBezTo>
                <a:cubicBezTo>
                  <a:pt x="78098" y="1935593"/>
                  <a:pt x="79578" y="1945578"/>
                  <a:pt x="83976" y="1954375"/>
                </a:cubicBezTo>
                <a:cubicBezTo>
                  <a:pt x="104712" y="1995847"/>
                  <a:pt x="97451" y="1971997"/>
                  <a:pt x="130629" y="2001028"/>
                </a:cubicBezTo>
                <a:cubicBezTo>
                  <a:pt x="147180" y="2015510"/>
                  <a:pt x="165083" y="2029383"/>
                  <a:pt x="177282" y="2047682"/>
                </a:cubicBezTo>
                <a:cubicBezTo>
                  <a:pt x="234708" y="2133820"/>
                  <a:pt x="161431" y="2027870"/>
                  <a:pt x="214604" y="2094335"/>
                </a:cubicBezTo>
                <a:cubicBezTo>
                  <a:pt x="221609" y="2103092"/>
                  <a:pt x="226261" y="2113569"/>
                  <a:pt x="233266" y="2122326"/>
                </a:cubicBezTo>
                <a:cubicBezTo>
                  <a:pt x="249345" y="2142424"/>
                  <a:pt x="291621" y="2172880"/>
                  <a:pt x="307911" y="2178310"/>
                </a:cubicBezTo>
                <a:lnTo>
                  <a:pt x="335902" y="2187641"/>
                </a:lnTo>
                <a:cubicBezTo>
                  <a:pt x="364762" y="2216500"/>
                  <a:pt x="349529" y="2206167"/>
                  <a:pt x="401217" y="2224963"/>
                </a:cubicBezTo>
                <a:cubicBezTo>
                  <a:pt x="419703" y="2231685"/>
                  <a:pt x="457200" y="2243624"/>
                  <a:pt x="457200" y="2243624"/>
                </a:cubicBezTo>
                <a:cubicBezTo>
                  <a:pt x="463421" y="2249845"/>
                  <a:pt x="468824" y="2257008"/>
                  <a:pt x="475862" y="2262286"/>
                </a:cubicBezTo>
                <a:cubicBezTo>
                  <a:pt x="493804" y="2275743"/>
                  <a:pt x="515986" y="2283750"/>
                  <a:pt x="531845" y="2299608"/>
                </a:cubicBezTo>
                <a:cubicBezTo>
                  <a:pt x="557462" y="2325223"/>
                  <a:pt x="542161" y="2315487"/>
                  <a:pt x="578498" y="2327600"/>
                </a:cubicBezTo>
                <a:cubicBezTo>
                  <a:pt x="608475" y="2357575"/>
                  <a:pt x="585351" y="2340852"/>
                  <a:pt x="634482" y="2355592"/>
                </a:cubicBezTo>
                <a:cubicBezTo>
                  <a:pt x="748064" y="2389667"/>
                  <a:pt x="641765" y="2362077"/>
                  <a:pt x="727788" y="2383584"/>
                </a:cubicBezTo>
                <a:cubicBezTo>
                  <a:pt x="737119" y="2389804"/>
                  <a:pt x="745062" y="2398947"/>
                  <a:pt x="755780" y="2402245"/>
                </a:cubicBezTo>
                <a:cubicBezTo>
                  <a:pt x="819685" y="2421908"/>
                  <a:pt x="885828" y="2424246"/>
                  <a:pt x="951723" y="2430237"/>
                </a:cubicBezTo>
                <a:cubicBezTo>
                  <a:pt x="970384" y="2436457"/>
                  <a:pt x="988624" y="2444127"/>
                  <a:pt x="1007707" y="2448898"/>
                </a:cubicBezTo>
                <a:cubicBezTo>
                  <a:pt x="1026652" y="2453634"/>
                  <a:pt x="1054277" y="2459526"/>
                  <a:pt x="1073021" y="2467559"/>
                </a:cubicBezTo>
                <a:cubicBezTo>
                  <a:pt x="1085805" y="2473038"/>
                  <a:pt x="1096596" y="2484105"/>
                  <a:pt x="1110343" y="2486220"/>
                </a:cubicBezTo>
                <a:cubicBezTo>
                  <a:pt x="1178251" y="2496668"/>
                  <a:pt x="1247601" y="2495166"/>
                  <a:pt x="1315617" y="2504882"/>
                </a:cubicBezTo>
                <a:cubicBezTo>
                  <a:pt x="1421076" y="2519947"/>
                  <a:pt x="1359003" y="2512525"/>
                  <a:pt x="1502229" y="2523543"/>
                </a:cubicBezTo>
                <a:cubicBezTo>
                  <a:pt x="1520890" y="2526653"/>
                  <a:pt x="1539745" y="2528769"/>
                  <a:pt x="1558213" y="2532873"/>
                </a:cubicBezTo>
                <a:cubicBezTo>
                  <a:pt x="1567814" y="2535007"/>
                  <a:pt x="1576528" y="2540445"/>
                  <a:pt x="1586204" y="2542204"/>
                </a:cubicBezTo>
                <a:cubicBezTo>
                  <a:pt x="1610875" y="2546690"/>
                  <a:pt x="1635967" y="2548425"/>
                  <a:pt x="1660849" y="2551535"/>
                </a:cubicBezTo>
                <a:cubicBezTo>
                  <a:pt x="1679510" y="2557755"/>
                  <a:pt x="1697430" y="2566962"/>
                  <a:pt x="1716833" y="2570196"/>
                </a:cubicBezTo>
                <a:cubicBezTo>
                  <a:pt x="1886370" y="2598450"/>
                  <a:pt x="1753905" y="2579015"/>
                  <a:pt x="2118049" y="2588857"/>
                </a:cubicBezTo>
                <a:lnTo>
                  <a:pt x="2463282" y="2607518"/>
                </a:lnTo>
                <a:cubicBezTo>
                  <a:pt x="2531777" y="2607518"/>
                  <a:pt x="2600131" y="2601298"/>
                  <a:pt x="2668555" y="2598188"/>
                </a:cubicBezTo>
                <a:cubicBezTo>
                  <a:pt x="2674776" y="2591967"/>
                  <a:pt x="2680347" y="2585022"/>
                  <a:pt x="2687217" y="2579526"/>
                </a:cubicBezTo>
                <a:cubicBezTo>
                  <a:pt x="2695974" y="2572521"/>
                  <a:pt x="2708204" y="2569622"/>
                  <a:pt x="2715209" y="2560865"/>
                </a:cubicBezTo>
                <a:cubicBezTo>
                  <a:pt x="2721353" y="2553185"/>
                  <a:pt x="2719083" y="2541056"/>
                  <a:pt x="2724539" y="2532873"/>
                </a:cubicBezTo>
                <a:cubicBezTo>
                  <a:pt x="2731858" y="2521894"/>
                  <a:pt x="2743200" y="2514212"/>
                  <a:pt x="2752531" y="2504882"/>
                </a:cubicBezTo>
                <a:cubicBezTo>
                  <a:pt x="2775987" y="2434516"/>
                  <a:pt x="2744345" y="2521257"/>
                  <a:pt x="2780523" y="2448898"/>
                </a:cubicBezTo>
                <a:cubicBezTo>
                  <a:pt x="2784921" y="2440101"/>
                  <a:pt x="2787027" y="2430327"/>
                  <a:pt x="2789853" y="2420906"/>
                </a:cubicBezTo>
                <a:cubicBezTo>
                  <a:pt x="2821898" y="2314090"/>
                  <a:pt x="2796716" y="2390992"/>
                  <a:pt x="2817845" y="2327600"/>
                </a:cubicBezTo>
                <a:cubicBezTo>
                  <a:pt x="2814735" y="2268506"/>
                  <a:pt x="2815566" y="2209072"/>
                  <a:pt x="2808515" y="2150318"/>
                </a:cubicBezTo>
                <a:cubicBezTo>
                  <a:pt x="2800648" y="2084757"/>
                  <a:pt x="2797690" y="2108796"/>
                  <a:pt x="2771192" y="2075673"/>
                </a:cubicBezTo>
                <a:cubicBezTo>
                  <a:pt x="2764187" y="2066917"/>
                  <a:pt x="2760970" y="2055066"/>
                  <a:pt x="2752531" y="2047682"/>
                </a:cubicBezTo>
                <a:cubicBezTo>
                  <a:pt x="2735652" y="2032913"/>
                  <a:pt x="2715208" y="2022800"/>
                  <a:pt x="2696547" y="2010359"/>
                </a:cubicBezTo>
                <a:lnTo>
                  <a:pt x="2668555" y="1991698"/>
                </a:lnTo>
                <a:cubicBezTo>
                  <a:pt x="2659225" y="1985478"/>
                  <a:pt x="2651443" y="1975757"/>
                  <a:pt x="2640564" y="1973037"/>
                </a:cubicBezTo>
                <a:cubicBezTo>
                  <a:pt x="2628123" y="1969927"/>
                  <a:pt x="2615524" y="1967391"/>
                  <a:pt x="2603241" y="1963706"/>
                </a:cubicBezTo>
                <a:cubicBezTo>
                  <a:pt x="2584400" y="1958054"/>
                  <a:pt x="2566341" y="1949816"/>
                  <a:pt x="2547258" y="1945045"/>
                </a:cubicBezTo>
                <a:lnTo>
                  <a:pt x="2472613" y="1926384"/>
                </a:lnTo>
                <a:cubicBezTo>
                  <a:pt x="2460172" y="1923274"/>
                  <a:pt x="2447456" y="1921108"/>
                  <a:pt x="2435290" y="1917053"/>
                </a:cubicBezTo>
                <a:lnTo>
                  <a:pt x="2351315" y="1889061"/>
                </a:lnTo>
                <a:lnTo>
                  <a:pt x="2323323" y="1879731"/>
                </a:lnTo>
                <a:cubicBezTo>
                  <a:pt x="2317103" y="1873510"/>
                  <a:pt x="2312205" y="1865595"/>
                  <a:pt x="2304662" y="1861069"/>
                </a:cubicBezTo>
                <a:cubicBezTo>
                  <a:pt x="2295104" y="1855334"/>
                  <a:pt x="2246313" y="1844150"/>
                  <a:pt x="2239347" y="1842408"/>
                </a:cubicBezTo>
                <a:cubicBezTo>
                  <a:pt x="2230016" y="1836188"/>
                  <a:pt x="2221385" y="1828762"/>
                  <a:pt x="2211355" y="1823747"/>
                </a:cubicBezTo>
                <a:cubicBezTo>
                  <a:pt x="2202558" y="1819349"/>
                  <a:pt x="2191798" y="1819476"/>
                  <a:pt x="2183364" y="1814416"/>
                </a:cubicBezTo>
                <a:cubicBezTo>
                  <a:pt x="2123947" y="1778765"/>
                  <a:pt x="2219427" y="1809437"/>
                  <a:pt x="2127380" y="1786424"/>
                </a:cubicBezTo>
                <a:cubicBezTo>
                  <a:pt x="2047149" y="1732938"/>
                  <a:pt x="2148666" y="1797068"/>
                  <a:pt x="2071396" y="1758433"/>
                </a:cubicBezTo>
                <a:cubicBezTo>
                  <a:pt x="2061366" y="1753418"/>
                  <a:pt x="2053141" y="1745335"/>
                  <a:pt x="2043404" y="1739771"/>
                </a:cubicBezTo>
                <a:cubicBezTo>
                  <a:pt x="2031328" y="1732870"/>
                  <a:pt x="2018158" y="1728011"/>
                  <a:pt x="2006082" y="1721110"/>
                </a:cubicBezTo>
                <a:cubicBezTo>
                  <a:pt x="1996345" y="1715546"/>
                  <a:pt x="1988397" y="1706866"/>
                  <a:pt x="1978090" y="1702449"/>
                </a:cubicBezTo>
                <a:cubicBezTo>
                  <a:pt x="1966303" y="1697397"/>
                  <a:pt x="1953209" y="1696228"/>
                  <a:pt x="1940768" y="1693118"/>
                </a:cubicBezTo>
                <a:cubicBezTo>
                  <a:pt x="1931437" y="1683787"/>
                  <a:pt x="1923755" y="1672445"/>
                  <a:pt x="1912776" y="1665126"/>
                </a:cubicBezTo>
                <a:cubicBezTo>
                  <a:pt x="1904592" y="1659670"/>
                  <a:pt x="1893581" y="1660194"/>
                  <a:pt x="1884784" y="1655796"/>
                </a:cubicBezTo>
                <a:cubicBezTo>
                  <a:pt x="1874754" y="1650781"/>
                  <a:pt x="1866123" y="1643355"/>
                  <a:pt x="1856792" y="1637135"/>
                </a:cubicBezTo>
                <a:cubicBezTo>
                  <a:pt x="1850572" y="1627804"/>
                  <a:pt x="1845581" y="1617524"/>
                  <a:pt x="1838131" y="1609143"/>
                </a:cubicBezTo>
                <a:cubicBezTo>
                  <a:pt x="1820598" y="1589418"/>
                  <a:pt x="1796786" y="1575118"/>
                  <a:pt x="1782147" y="1553159"/>
                </a:cubicBezTo>
                <a:cubicBezTo>
                  <a:pt x="1754860" y="1512228"/>
                  <a:pt x="1770214" y="1534138"/>
                  <a:pt x="1735494" y="1487845"/>
                </a:cubicBezTo>
                <a:lnTo>
                  <a:pt x="1716833" y="1431861"/>
                </a:lnTo>
                <a:cubicBezTo>
                  <a:pt x="1713723" y="1422530"/>
                  <a:pt x="1714457" y="1410824"/>
                  <a:pt x="1707502" y="1403869"/>
                </a:cubicBezTo>
                <a:lnTo>
                  <a:pt x="1679511" y="1375877"/>
                </a:lnTo>
                <a:cubicBezTo>
                  <a:pt x="1654628" y="1301232"/>
                  <a:pt x="1691953" y="1388320"/>
                  <a:pt x="1642188" y="1338555"/>
                </a:cubicBezTo>
                <a:cubicBezTo>
                  <a:pt x="1626329" y="1322696"/>
                  <a:pt x="1620725" y="1298430"/>
                  <a:pt x="1604866" y="1282571"/>
                </a:cubicBezTo>
                <a:cubicBezTo>
                  <a:pt x="1598645" y="1276351"/>
                  <a:pt x="1591700" y="1270779"/>
                  <a:pt x="1586204" y="1263910"/>
                </a:cubicBezTo>
                <a:cubicBezTo>
                  <a:pt x="1579199" y="1255153"/>
                  <a:pt x="1575472" y="1243847"/>
                  <a:pt x="1567543" y="1235918"/>
                </a:cubicBezTo>
                <a:cubicBezTo>
                  <a:pt x="1559614" y="1227989"/>
                  <a:pt x="1548882" y="1223477"/>
                  <a:pt x="1539551" y="1217257"/>
                </a:cubicBezTo>
                <a:cubicBezTo>
                  <a:pt x="1530221" y="1204816"/>
                  <a:pt x="1521515" y="1191881"/>
                  <a:pt x="1511560" y="1179935"/>
                </a:cubicBezTo>
                <a:cubicBezTo>
                  <a:pt x="1505928" y="1173177"/>
                  <a:pt x="1497424" y="1168817"/>
                  <a:pt x="1492898" y="1161273"/>
                </a:cubicBezTo>
                <a:cubicBezTo>
                  <a:pt x="1456558" y="1100707"/>
                  <a:pt x="1512194" y="1161909"/>
                  <a:pt x="1464907" y="1114620"/>
                </a:cubicBezTo>
                <a:lnTo>
                  <a:pt x="1436915" y="1030645"/>
                </a:lnTo>
                <a:lnTo>
                  <a:pt x="1427584" y="1002653"/>
                </a:lnTo>
                <a:cubicBezTo>
                  <a:pt x="1424474" y="993322"/>
                  <a:pt x="1420638" y="984203"/>
                  <a:pt x="1418253" y="974661"/>
                </a:cubicBezTo>
                <a:cubicBezTo>
                  <a:pt x="1412033" y="949779"/>
                  <a:pt x="1407702" y="924347"/>
                  <a:pt x="1399592" y="900016"/>
                </a:cubicBezTo>
                <a:cubicBezTo>
                  <a:pt x="1396482" y="890685"/>
                  <a:pt x="1393715" y="881233"/>
                  <a:pt x="1390262" y="872024"/>
                </a:cubicBezTo>
                <a:cubicBezTo>
                  <a:pt x="1383833" y="854880"/>
                  <a:pt x="1367568" y="818570"/>
                  <a:pt x="1362270" y="797379"/>
                </a:cubicBezTo>
                <a:cubicBezTo>
                  <a:pt x="1326490" y="654258"/>
                  <a:pt x="1380836" y="837555"/>
                  <a:pt x="1334278" y="713404"/>
                </a:cubicBezTo>
                <a:cubicBezTo>
                  <a:pt x="1325315" y="689502"/>
                  <a:pt x="1326890" y="670637"/>
                  <a:pt x="1315617" y="648090"/>
                </a:cubicBezTo>
                <a:cubicBezTo>
                  <a:pt x="1310602" y="638060"/>
                  <a:pt x="1303176" y="629429"/>
                  <a:pt x="1296955" y="620098"/>
                </a:cubicBezTo>
                <a:cubicBezTo>
                  <a:pt x="1272545" y="473627"/>
                  <a:pt x="1305925" y="655970"/>
                  <a:pt x="1268964" y="508131"/>
                </a:cubicBezTo>
                <a:cubicBezTo>
                  <a:pt x="1265854" y="495690"/>
                  <a:pt x="1265368" y="482278"/>
                  <a:pt x="1259633" y="470808"/>
                </a:cubicBezTo>
                <a:cubicBezTo>
                  <a:pt x="1252678" y="456899"/>
                  <a:pt x="1240680" y="446140"/>
                  <a:pt x="1231641" y="433486"/>
                </a:cubicBezTo>
                <a:cubicBezTo>
                  <a:pt x="1225123" y="424361"/>
                  <a:pt x="1219200" y="414825"/>
                  <a:pt x="1212980" y="405494"/>
                </a:cubicBezTo>
                <a:cubicBezTo>
                  <a:pt x="1183813" y="288830"/>
                  <a:pt x="1221088" y="433870"/>
                  <a:pt x="1194319" y="340179"/>
                </a:cubicBezTo>
                <a:cubicBezTo>
                  <a:pt x="1166126" y="241503"/>
                  <a:pt x="1210658" y="379864"/>
                  <a:pt x="1166327" y="246873"/>
                </a:cubicBezTo>
                <a:lnTo>
                  <a:pt x="1156996" y="218882"/>
                </a:lnTo>
                <a:cubicBezTo>
                  <a:pt x="1153886" y="209551"/>
                  <a:pt x="1153122" y="199073"/>
                  <a:pt x="1147666" y="190890"/>
                </a:cubicBezTo>
                <a:lnTo>
                  <a:pt x="1129004" y="162898"/>
                </a:lnTo>
                <a:cubicBezTo>
                  <a:pt x="1105555" y="92546"/>
                  <a:pt x="1137185" y="179257"/>
                  <a:pt x="1101013" y="106914"/>
                </a:cubicBezTo>
                <a:cubicBezTo>
                  <a:pt x="1096614" y="98117"/>
                  <a:pt x="1097826" y="86602"/>
                  <a:pt x="1091682" y="78922"/>
                </a:cubicBezTo>
                <a:cubicBezTo>
                  <a:pt x="1078527" y="62478"/>
                  <a:pt x="1054138" y="57077"/>
                  <a:pt x="1035698" y="50931"/>
                </a:cubicBezTo>
                <a:cubicBezTo>
                  <a:pt x="1026368" y="44710"/>
                  <a:pt x="1017954" y="36823"/>
                  <a:pt x="1007707" y="32269"/>
                </a:cubicBezTo>
                <a:cubicBezTo>
                  <a:pt x="961295" y="11641"/>
                  <a:pt x="1018592" y="5832"/>
                  <a:pt x="951723" y="4277"/>
                </a:cubicBezTo>
                <a:close/>
              </a:path>
            </a:pathLst>
          </a:cu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4241009" y="277114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 smtClean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53</a:t>
            </a:r>
            <a:endParaRPr lang="ja-JP" altLang="en-US" sz="1100" dirty="0">
              <a:solidFill>
                <a:prstClr val="white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851920" y="3645024"/>
            <a:ext cx="576064" cy="576064"/>
          </a:xfrm>
          <a:prstGeom prst="rect">
            <a:avLst/>
          </a:prstGeom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 smtClean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26</a:t>
            </a:r>
            <a:endParaRPr lang="ja-JP" altLang="en-US" sz="1100" dirty="0">
              <a:solidFill>
                <a:prstClr val="white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644008" y="3645024"/>
            <a:ext cx="576064" cy="576064"/>
          </a:xfrm>
          <a:prstGeom prst="rect">
            <a:avLst/>
          </a:prstGeom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 smtClean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22</a:t>
            </a:r>
            <a:endParaRPr lang="ja-JP" altLang="en-US" sz="1100" dirty="0">
              <a:solidFill>
                <a:prstClr val="white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55746" y="403642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Y</a:t>
            </a:r>
            <a:endParaRPr lang="ja-JP" altLang="en-US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69042" y="400506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K</a:t>
            </a:r>
            <a:endParaRPr lang="ja-JP" altLang="en-US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4139952" y="3472868"/>
            <a:ext cx="0" cy="1440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>
            <a:off x="4139952" y="3501008"/>
            <a:ext cx="81785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531993" y="3347204"/>
            <a:ext cx="0" cy="1440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948926" y="3472868"/>
            <a:ext cx="0" cy="1440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リーフォーム 24"/>
          <p:cNvSpPr/>
          <p:nvPr/>
        </p:nvSpPr>
        <p:spPr>
          <a:xfrm>
            <a:off x="3567289" y="2551289"/>
            <a:ext cx="1936331" cy="1987133"/>
          </a:xfrm>
          <a:custGeom>
            <a:avLst/>
            <a:gdLst>
              <a:gd name="connsiteX0" fmla="*/ 948267 w 1936331"/>
              <a:gd name="connsiteY0" fmla="*/ 56444 h 1987133"/>
              <a:gd name="connsiteX1" fmla="*/ 869244 w 1936331"/>
              <a:gd name="connsiteY1" fmla="*/ 67733 h 1987133"/>
              <a:gd name="connsiteX2" fmla="*/ 677333 w 1936331"/>
              <a:gd name="connsiteY2" fmla="*/ 101600 h 1987133"/>
              <a:gd name="connsiteX3" fmla="*/ 632178 w 1936331"/>
              <a:gd name="connsiteY3" fmla="*/ 124178 h 1987133"/>
              <a:gd name="connsiteX4" fmla="*/ 530578 w 1936331"/>
              <a:gd name="connsiteY4" fmla="*/ 180622 h 1987133"/>
              <a:gd name="connsiteX5" fmla="*/ 474133 w 1936331"/>
              <a:gd name="connsiteY5" fmla="*/ 248355 h 1987133"/>
              <a:gd name="connsiteX6" fmla="*/ 417689 w 1936331"/>
              <a:gd name="connsiteY6" fmla="*/ 327378 h 1987133"/>
              <a:gd name="connsiteX7" fmla="*/ 395111 w 1936331"/>
              <a:gd name="connsiteY7" fmla="*/ 395111 h 1987133"/>
              <a:gd name="connsiteX8" fmla="*/ 383822 w 1936331"/>
              <a:gd name="connsiteY8" fmla="*/ 428978 h 1987133"/>
              <a:gd name="connsiteX9" fmla="*/ 316089 w 1936331"/>
              <a:gd name="connsiteY9" fmla="*/ 530578 h 1987133"/>
              <a:gd name="connsiteX10" fmla="*/ 293511 w 1936331"/>
              <a:gd name="connsiteY10" fmla="*/ 564444 h 1987133"/>
              <a:gd name="connsiteX11" fmla="*/ 259644 w 1936331"/>
              <a:gd name="connsiteY11" fmla="*/ 587022 h 1987133"/>
              <a:gd name="connsiteX12" fmla="*/ 237067 w 1936331"/>
              <a:gd name="connsiteY12" fmla="*/ 620889 h 1987133"/>
              <a:gd name="connsiteX13" fmla="*/ 203200 w 1936331"/>
              <a:gd name="connsiteY13" fmla="*/ 643467 h 1987133"/>
              <a:gd name="connsiteX14" fmla="*/ 158044 w 1936331"/>
              <a:gd name="connsiteY14" fmla="*/ 711200 h 1987133"/>
              <a:gd name="connsiteX15" fmla="*/ 112889 w 1936331"/>
              <a:gd name="connsiteY15" fmla="*/ 756355 h 1987133"/>
              <a:gd name="connsiteX16" fmla="*/ 79022 w 1936331"/>
              <a:gd name="connsiteY16" fmla="*/ 835378 h 1987133"/>
              <a:gd name="connsiteX17" fmla="*/ 45155 w 1936331"/>
              <a:gd name="connsiteY17" fmla="*/ 936978 h 1987133"/>
              <a:gd name="connsiteX18" fmla="*/ 33867 w 1936331"/>
              <a:gd name="connsiteY18" fmla="*/ 970844 h 1987133"/>
              <a:gd name="connsiteX19" fmla="*/ 22578 w 1936331"/>
              <a:gd name="connsiteY19" fmla="*/ 1004711 h 1987133"/>
              <a:gd name="connsiteX20" fmla="*/ 0 w 1936331"/>
              <a:gd name="connsiteY20" fmla="*/ 1083733 h 1987133"/>
              <a:gd name="connsiteX21" fmla="*/ 22578 w 1936331"/>
              <a:gd name="connsiteY21" fmla="*/ 1354667 h 1987133"/>
              <a:gd name="connsiteX22" fmla="*/ 45155 w 1936331"/>
              <a:gd name="connsiteY22" fmla="*/ 1388533 h 1987133"/>
              <a:gd name="connsiteX23" fmla="*/ 56444 w 1936331"/>
              <a:gd name="connsiteY23" fmla="*/ 1512711 h 1987133"/>
              <a:gd name="connsiteX24" fmla="*/ 79022 w 1936331"/>
              <a:gd name="connsiteY24" fmla="*/ 1580444 h 1987133"/>
              <a:gd name="connsiteX25" fmla="*/ 90311 w 1936331"/>
              <a:gd name="connsiteY25" fmla="*/ 1614311 h 1987133"/>
              <a:gd name="connsiteX26" fmla="*/ 146755 w 1936331"/>
              <a:gd name="connsiteY26" fmla="*/ 1715911 h 1987133"/>
              <a:gd name="connsiteX27" fmla="*/ 180622 w 1936331"/>
              <a:gd name="connsiteY27" fmla="*/ 1749778 h 1987133"/>
              <a:gd name="connsiteX28" fmla="*/ 214489 w 1936331"/>
              <a:gd name="connsiteY28" fmla="*/ 1761067 h 1987133"/>
              <a:gd name="connsiteX29" fmla="*/ 282222 w 1936331"/>
              <a:gd name="connsiteY29" fmla="*/ 1806222 h 1987133"/>
              <a:gd name="connsiteX30" fmla="*/ 327378 w 1936331"/>
              <a:gd name="connsiteY30" fmla="*/ 1828800 h 1987133"/>
              <a:gd name="connsiteX31" fmla="*/ 428978 w 1936331"/>
              <a:gd name="connsiteY31" fmla="*/ 1885244 h 1987133"/>
              <a:gd name="connsiteX32" fmla="*/ 462844 w 1936331"/>
              <a:gd name="connsiteY32" fmla="*/ 1907822 h 1987133"/>
              <a:gd name="connsiteX33" fmla="*/ 496711 w 1936331"/>
              <a:gd name="connsiteY33" fmla="*/ 1919111 h 1987133"/>
              <a:gd name="connsiteX34" fmla="*/ 711200 w 1936331"/>
              <a:gd name="connsiteY34" fmla="*/ 1952978 h 1987133"/>
              <a:gd name="connsiteX35" fmla="*/ 982133 w 1936331"/>
              <a:gd name="connsiteY35" fmla="*/ 1986844 h 1987133"/>
              <a:gd name="connsiteX36" fmla="*/ 1648178 w 1936331"/>
              <a:gd name="connsiteY36" fmla="*/ 1975555 h 1987133"/>
              <a:gd name="connsiteX37" fmla="*/ 1749778 w 1936331"/>
              <a:gd name="connsiteY37" fmla="*/ 1896533 h 1987133"/>
              <a:gd name="connsiteX38" fmla="*/ 1806222 w 1936331"/>
              <a:gd name="connsiteY38" fmla="*/ 1828800 h 1987133"/>
              <a:gd name="connsiteX39" fmla="*/ 1840089 w 1936331"/>
              <a:gd name="connsiteY39" fmla="*/ 1761067 h 1987133"/>
              <a:gd name="connsiteX40" fmla="*/ 1873955 w 1936331"/>
              <a:gd name="connsiteY40" fmla="*/ 1659467 h 1987133"/>
              <a:gd name="connsiteX41" fmla="*/ 1885244 w 1936331"/>
              <a:gd name="connsiteY41" fmla="*/ 1625600 h 1987133"/>
              <a:gd name="connsiteX42" fmla="*/ 1896533 w 1936331"/>
              <a:gd name="connsiteY42" fmla="*/ 1591733 h 1987133"/>
              <a:gd name="connsiteX43" fmla="*/ 1862667 w 1936331"/>
              <a:gd name="connsiteY43" fmla="*/ 880533 h 1987133"/>
              <a:gd name="connsiteX44" fmla="*/ 1828800 w 1936331"/>
              <a:gd name="connsiteY44" fmla="*/ 835378 h 1987133"/>
              <a:gd name="connsiteX45" fmla="*/ 1794933 w 1936331"/>
              <a:gd name="connsiteY45" fmla="*/ 812800 h 1987133"/>
              <a:gd name="connsiteX46" fmla="*/ 1772355 w 1936331"/>
              <a:gd name="connsiteY46" fmla="*/ 778933 h 1987133"/>
              <a:gd name="connsiteX47" fmla="*/ 1704622 w 1936331"/>
              <a:gd name="connsiteY47" fmla="*/ 722489 h 1987133"/>
              <a:gd name="connsiteX48" fmla="*/ 1659467 w 1936331"/>
              <a:gd name="connsiteY48" fmla="*/ 654755 h 1987133"/>
              <a:gd name="connsiteX49" fmla="*/ 1580444 w 1936331"/>
              <a:gd name="connsiteY49" fmla="*/ 575733 h 1987133"/>
              <a:gd name="connsiteX50" fmla="*/ 1546578 w 1936331"/>
              <a:gd name="connsiteY50" fmla="*/ 541867 h 1987133"/>
              <a:gd name="connsiteX51" fmla="*/ 1501422 w 1936331"/>
              <a:gd name="connsiteY51" fmla="*/ 474133 h 1987133"/>
              <a:gd name="connsiteX52" fmla="*/ 1456267 w 1936331"/>
              <a:gd name="connsiteY52" fmla="*/ 406400 h 1987133"/>
              <a:gd name="connsiteX53" fmla="*/ 1433689 w 1936331"/>
              <a:gd name="connsiteY53" fmla="*/ 372533 h 1987133"/>
              <a:gd name="connsiteX54" fmla="*/ 1411111 w 1936331"/>
              <a:gd name="connsiteY54" fmla="*/ 282222 h 1987133"/>
              <a:gd name="connsiteX55" fmla="*/ 1399822 w 1936331"/>
              <a:gd name="connsiteY55" fmla="*/ 248355 h 1987133"/>
              <a:gd name="connsiteX56" fmla="*/ 1365955 w 1936331"/>
              <a:gd name="connsiteY56" fmla="*/ 214489 h 1987133"/>
              <a:gd name="connsiteX57" fmla="*/ 1354667 w 1936331"/>
              <a:gd name="connsiteY57" fmla="*/ 169333 h 1987133"/>
              <a:gd name="connsiteX58" fmla="*/ 1298222 w 1936331"/>
              <a:gd name="connsiteY58" fmla="*/ 112889 h 1987133"/>
              <a:gd name="connsiteX59" fmla="*/ 1264355 w 1936331"/>
              <a:gd name="connsiteY59" fmla="*/ 101600 h 1987133"/>
              <a:gd name="connsiteX60" fmla="*/ 1230489 w 1936331"/>
              <a:gd name="connsiteY60" fmla="*/ 79022 h 1987133"/>
              <a:gd name="connsiteX61" fmla="*/ 1196622 w 1936331"/>
              <a:gd name="connsiteY61" fmla="*/ 67733 h 1987133"/>
              <a:gd name="connsiteX62" fmla="*/ 1128889 w 1936331"/>
              <a:gd name="connsiteY62" fmla="*/ 22578 h 1987133"/>
              <a:gd name="connsiteX63" fmla="*/ 1095022 w 1936331"/>
              <a:gd name="connsiteY63" fmla="*/ 0 h 1987133"/>
              <a:gd name="connsiteX64" fmla="*/ 982133 w 1936331"/>
              <a:gd name="connsiteY64" fmla="*/ 22578 h 1987133"/>
              <a:gd name="connsiteX65" fmla="*/ 948267 w 1936331"/>
              <a:gd name="connsiteY65" fmla="*/ 56444 h 198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936331" h="1987133">
                <a:moveTo>
                  <a:pt x="948267" y="56444"/>
                </a:moveTo>
                <a:cubicBezTo>
                  <a:pt x="929452" y="63970"/>
                  <a:pt x="895690" y="64795"/>
                  <a:pt x="869244" y="67733"/>
                </a:cubicBezTo>
                <a:cubicBezTo>
                  <a:pt x="793895" y="76105"/>
                  <a:pt x="742966" y="68783"/>
                  <a:pt x="677333" y="101600"/>
                </a:cubicBezTo>
                <a:cubicBezTo>
                  <a:pt x="662281" y="109126"/>
                  <a:pt x="646608" y="115520"/>
                  <a:pt x="632178" y="124178"/>
                </a:cubicBezTo>
                <a:cubicBezTo>
                  <a:pt x="535137" y="182402"/>
                  <a:pt x="598697" y="157915"/>
                  <a:pt x="530578" y="180622"/>
                </a:cubicBezTo>
                <a:cubicBezTo>
                  <a:pt x="431644" y="279556"/>
                  <a:pt x="552710" y="154063"/>
                  <a:pt x="474133" y="248355"/>
                </a:cubicBezTo>
                <a:cubicBezTo>
                  <a:pt x="432170" y="298710"/>
                  <a:pt x="443398" y="263106"/>
                  <a:pt x="417689" y="327378"/>
                </a:cubicBezTo>
                <a:cubicBezTo>
                  <a:pt x="408850" y="349475"/>
                  <a:pt x="402637" y="372533"/>
                  <a:pt x="395111" y="395111"/>
                </a:cubicBezTo>
                <a:cubicBezTo>
                  <a:pt x="391348" y="406400"/>
                  <a:pt x="390423" y="419077"/>
                  <a:pt x="383822" y="428978"/>
                </a:cubicBezTo>
                <a:lnTo>
                  <a:pt x="316089" y="530578"/>
                </a:lnTo>
                <a:cubicBezTo>
                  <a:pt x="308563" y="541867"/>
                  <a:pt x="304800" y="556918"/>
                  <a:pt x="293511" y="564444"/>
                </a:cubicBezTo>
                <a:lnTo>
                  <a:pt x="259644" y="587022"/>
                </a:lnTo>
                <a:cubicBezTo>
                  <a:pt x="252118" y="598311"/>
                  <a:pt x="246661" y="611295"/>
                  <a:pt x="237067" y="620889"/>
                </a:cubicBezTo>
                <a:cubicBezTo>
                  <a:pt x="227473" y="630483"/>
                  <a:pt x="212134" y="633256"/>
                  <a:pt x="203200" y="643467"/>
                </a:cubicBezTo>
                <a:cubicBezTo>
                  <a:pt x="185331" y="663888"/>
                  <a:pt x="177231" y="692013"/>
                  <a:pt x="158044" y="711200"/>
                </a:cubicBezTo>
                <a:lnTo>
                  <a:pt x="112889" y="756355"/>
                </a:lnTo>
                <a:cubicBezTo>
                  <a:pt x="76552" y="865366"/>
                  <a:pt x="134819" y="695887"/>
                  <a:pt x="79022" y="835378"/>
                </a:cubicBezTo>
                <a:cubicBezTo>
                  <a:pt x="79022" y="835379"/>
                  <a:pt x="50799" y="920044"/>
                  <a:pt x="45155" y="936978"/>
                </a:cubicBezTo>
                <a:lnTo>
                  <a:pt x="33867" y="970844"/>
                </a:lnTo>
                <a:cubicBezTo>
                  <a:pt x="30104" y="982133"/>
                  <a:pt x="25464" y="993167"/>
                  <a:pt x="22578" y="1004711"/>
                </a:cubicBezTo>
                <a:cubicBezTo>
                  <a:pt x="8403" y="1061411"/>
                  <a:pt x="16195" y="1035148"/>
                  <a:pt x="0" y="1083733"/>
                </a:cubicBezTo>
                <a:cubicBezTo>
                  <a:pt x="439" y="1089874"/>
                  <a:pt x="15732" y="1325000"/>
                  <a:pt x="22578" y="1354667"/>
                </a:cubicBezTo>
                <a:cubicBezTo>
                  <a:pt x="25629" y="1367887"/>
                  <a:pt x="37629" y="1377244"/>
                  <a:pt x="45155" y="1388533"/>
                </a:cubicBezTo>
                <a:cubicBezTo>
                  <a:pt x="48918" y="1429926"/>
                  <a:pt x="49221" y="1471780"/>
                  <a:pt x="56444" y="1512711"/>
                </a:cubicBezTo>
                <a:cubicBezTo>
                  <a:pt x="60580" y="1536148"/>
                  <a:pt x="71496" y="1557866"/>
                  <a:pt x="79022" y="1580444"/>
                </a:cubicBezTo>
                <a:lnTo>
                  <a:pt x="90311" y="1614311"/>
                </a:lnTo>
                <a:cubicBezTo>
                  <a:pt x="104506" y="1656897"/>
                  <a:pt x="107939" y="1677095"/>
                  <a:pt x="146755" y="1715911"/>
                </a:cubicBezTo>
                <a:cubicBezTo>
                  <a:pt x="158044" y="1727200"/>
                  <a:pt x="167338" y="1740922"/>
                  <a:pt x="180622" y="1749778"/>
                </a:cubicBezTo>
                <a:cubicBezTo>
                  <a:pt x="190523" y="1756379"/>
                  <a:pt x="204087" y="1755288"/>
                  <a:pt x="214489" y="1761067"/>
                </a:cubicBezTo>
                <a:cubicBezTo>
                  <a:pt x="238209" y="1774245"/>
                  <a:pt x="257952" y="1794087"/>
                  <a:pt x="282222" y="1806222"/>
                </a:cubicBezTo>
                <a:cubicBezTo>
                  <a:pt x="297274" y="1813748"/>
                  <a:pt x="312948" y="1820142"/>
                  <a:pt x="327378" y="1828800"/>
                </a:cubicBezTo>
                <a:cubicBezTo>
                  <a:pt x="424421" y="1887025"/>
                  <a:pt x="360857" y="1862537"/>
                  <a:pt x="428978" y="1885244"/>
                </a:cubicBezTo>
                <a:cubicBezTo>
                  <a:pt x="440267" y="1892770"/>
                  <a:pt x="450709" y="1901754"/>
                  <a:pt x="462844" y="1907822"/>
                </a:cubicBezTo>
                <a:cubicBezTo>
                  <a:pt x="473487" y="1913144"/>
                  <a:pt x="485116" y="1916435"/>
                  <a:pt x="496711" y="1919111"/>
                </a:cubicBezTo>
                <a:cubicBezTo>
                  <a:pt x="605393" y="1944192"/>
                  <a:pt x="604865" y="1941163"/>
                  <a:pt x="711200" y="1952978"/>
                </a:cubicBezTo>
                <a:cubicBezTo>
                  <a:pt x="830019" y="1992583"/>
                  <a:pt x="792999" y="1986844"/>
                  <a:pt x="982133" y="1986844"/>
                </a:cubicBezTo>
                <a:cubicBezTo>
                  <a:pt x="1204180" y="1986844"/>
                  <a:pt x="1426163" y="1979318"/>
                  <a:pt x="1648178" y="1975555"/>
                </a:cubicBezTo>
                <a:cubicBezTo>
                  <a:pt x="1712336" y="1954170"/>
                  <a:pt x="1673630" y="1972681"/>
                  <a:pt x="1749778" y="1896533"/>
                </a:cubicBezTo>
                <a:cubicBezTo>
                  <a:pt x="1774744" y="1871567"/>
                  <a:pt x="1790505" y="1860234"/>
                  <a:pt x="1806222" y="1828800"/>
                </a:cubicBezTo>
                <a:cubicBezTo>
                  <a:pt x="1852957" y="1735329"/>
                  <a:pt x="1775388" y="1858116"/>
                  <a:pt x="1840089" y="1761067"/>
                </a:cubicBezTo>
                <a:lnTo>
                  <a:pt x="1873955" y="1659467"/>
                </a:lnTo>
                <a:lnTo>
                  <a:pt x="1885244" y="1625600"/>
                </a:lnTo>
                <a:lnTo>
                  <a:pt x="1896533" y="1591733"/>
                </a:lnTo>
                <a:cubicBezTo>
                  <a:pt x="1889219" y="1152900"/>
                  <a:pt x="2010244" y="1087142"/>
                  <a:pt x="1862667" y="880533"/>
                </a:cubicBezTo>
                <a:cubicBezTo>
                  <a:pt x="1851731" y="865223"/>
                  <a:pt x="1842104" y="848682"/>
                  <a:pt x="1828800" y="835378"/>
                </a:cubicBezTo>
                <a:cubicBezTo>
                  <a:pt x="1819206" y="825784"/>
                  <a:pt x="1806222" y="820326"/>
                  <a:pt x="1794933" y="812800"/>
                </a:cubicBezTo>
                <a:cubicBezTo>
                  <a:pt x="1787407" y="801511"/>
                  <a:pt x="1781041" y="789356"/>
                  <a:pt x="1772355" y="778933"/>
                </a:cubicBezTo>
                <a:cubicBezTo>
                  <a:pt x="1745193" y="746338"/>
                  <a:pt x="1737922" y="744689"/>
                  <a:pt x="1704622" y="722489"/>
                </a:cubicBezTo>
                <a:cubicBezTo>
                  <a:pt x="1689570" y="699911"/>
                  <a:pt x="1678655" y="673942"/>
                  <a:pt x="1659467" y="654755"/>
                </a:cubicBezTo>
                <a:lnTo>
                  <a:pt x="1580444" y="575733"/>
                </a:lnTo>
                <a:cubicBezTo>
                  <a:pt x="1569155" y="564444"/>
                  <a:pt x="1555434" y="555150"/>
                  <a:pt x="1546578" y="541867"/>
                </a:cubicBezTo>
                <a:lnTo>
                  <a:pt x="1501422" y="474133"/>
                </a:lnTo>
                <a:lnTo>
                  <a:pt x="1456267" y="406400"/>
                </a:lnTo>
                <a:lnTo>
                  <a:pt x="1433689" y="372533"/>
                </a:lnTo>
                <a:cubicBezTo>
                  <a:pt x="1426163" y="342429"/>
                  <a:pt x="1420924" y="311660"/>
                  <a:pt x="1411111" y="282222"/>
                </a:cubicBezTo>
                <a:cubicBezTo>
                  <a:pt x="1407348" y="270933"/>
                  <a:pt x="1406423" y="258256"/>
                  <a:pt x="1399822" y="248355"/>
                </a:cubicBezTo>
                <a:cubicBezTo>
                  <a:pt x="1390966" y="235072"/>
                  <a:pt x="1377244" y="225778"/>
                  <a:pt x="1365955" y="214489"/>
                </a:cubicBezTo>
                <a:cubicBezTo>
                  <a:pt x="1362192" y="199437"/>
                  <a:pt x="1360779" y="183594"/>
                  <a:pt x="1354667" y="169333"/>
                </a:cubicBezTo>
                <a:cubicBezTo>
                  <a:pt x="1342353" y="140599"/>
                  <a:pt x="1325588" y="126572"/>
                  <a:pt x="1298222" y="112889"/>
                </a:cubicBezTo>
                <a:cubicBezTo>
                  <a:pt x="1287579" y="107567"/>
                  <a:pt x="1275644" y="105363"/>
                  <a:pt x="1264355" y="101600"/>
                </a:cubicBezTo>
                <a:cubicBezTo>
                  <a:pt x="1253066" y="94074"/>
                  <a:pt x="1242624" y="85090"/>
                  <a:pt x="1230489" y="79022"/>
                </a:cubicBezTo>
                <a:cubicBezTo>
                  <a:pt x="1219846" y="73700"/>
                  <a:pt x="1207024" y="73512"/>
                  <a:pt x="1196622" y="67733"/>
                </a:cubicBezTo>
                <a:cubicBezTo>
                  <a:pt x="1172902" y="54555"/>
                  <a:pt x="1151467" y="37630"/>
                  <a:pt x="1128889" y="22578"/>
                </a:cubicBezTo>
                <a:lnTo>
                  <a:pt x="1095022" y="0"/>
                </a:lnTo>
                <a:cubicBezTo>
                  <a:pt x="1065899" y="4160"/>
                  <a:pt x="1013659" y="6815"/>
                  <a:pt x="982133" y="22578"/>
                </a:cubicBezTo>
                <a:cubicBezTo>
                  <a:pt x="932804" y="47242"/>
                  <a:pt x="967082" y="48918"/>
                  <a:pt x="948267" y="56444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847751" y="5567902"/>
            <a:ext cx="1224136" cy="4154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生活介護</a:t>
            </a:r>
            <a:endParaRPr lang="ja-JP" altLang="en-US" sz="16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41050" y="5106237"/>
            <a:ext cx="3607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・社会人としての役割や関係を広げたい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・家ではできないことをエンジョイしたい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・生活を考える経験を広げたい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6071887" y="5855934"/>
            <a:ext cx="804369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併設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診療所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71886" y="6431998"/>
            <a:ext cx="2028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・緊急時かけこみたい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H="1">
            <a:off x="4969474" y="4446404"/>
            <a:ext cx="1504597" cy="5686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/>
          <p:cNvSpPr/>
          <p:nvPr/>
        </p:nvSpPr>
        <p:spPr>
          <a:xfrm>
            <a:off x="6482862" y="4261738"/>
            <a:ext cx="618209" cy="3276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送迎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482862" y="4598278"/>
            <a:ext cx="1905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・目的地に行きたい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6635262" y="3934128"/>
            <a:ext cx="961074" cy="3276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吸引添乗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91406" y="3643737"/>
            <a:ext cx="284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・ｙ：移動時も傍にいてほしい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1" name="線吹き出し 2 (枠付き) 40"/>
          <p:cNvSpPr/>
          <p:nvPr/>
        </p:nvSpPr>
        <p:spPr>
          <a:xfrm>
            <a:off x="6122580" y="2444022"/>
            <a:ext cx="2265844" cy="117286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0957"/>
              <a:gd name="adj6" fmla="val -55929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＊家＝拠点・安全基地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・家族で過ごしたい時間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・家族で成り立つ時間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・家族ありきでない時間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・各々の時間　</a:t>
            </a:r>
            <a:r>
              <a:rPr lang="en-US" altLang="ja-JP" sz="1400" dirty="0" err="1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etc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3481572" y="5337069"/>
            <a:ext cx="1008112" cy="3961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訪問介護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>
          <a:xfrm>
            <a:off x="1892518" y="4637064"/>
            <a:ext cx="1008112" cy="3779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訪問入浴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2396574" y="5090129"/>
            <a:ext cx="1008112" cy="4450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訪問看護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47" name="直線矢印コネクタ 46"/>
          <p:cNvCxnSpPr>
            <a:stCxn id="43" idx="0"/>
            <a:endCxn id="25" idx="35"/>
          </p:cNvCxnSpPr>
          <p:nvPr/>
        </p:nvCxnSpPr>
        <p:spPr>
          <a:xfrm flipV="1">
            <a:off x="3985628" y="4538133"/>
            <a:ext cx="563794" cy="7989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3419872" y="5845873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・身辺ケアを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支えてほしい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50" name="直線矢印コネクタ 49"/>
          <p:cNvCxnSpPr>
            <a:endCxn id="25" idx="34"/>
          </p:cNvCxnSpPr>
          <p:nvPr/>
        </p:nvCxnSpPr>
        <p:spPr>
          <a:xfrm flipV="1">
            <a:off x="3275856" y="4504267"/>
            <a:ext cx="1002633" cy="5858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2127129" y="572179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・健康状態を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支えてほしい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8064" y="4750495"/>
            <a:ext cx="192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・清潔に過ごしたい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54" name="直線矢印コネクタ 53"/>
          <p:cNvCxnSpPr>
            <a:endCxn id="25" idx="32"/>
          </p:cNvCxnSpPr>
          <p:nvPr/>
        </p:nvCxnSpPr>
        <p:spPr>
          <a:xfrm flipV="1">
            <a:off x="2899097" y="4459111"/>
            <a:ext cx="1131036" cy="3294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角丸四角形 56"/>
          <p:cNvSpPr/>
          <p:nvPr/>
        </p:nvSpPr>
        <p:spPr>
          <a:xfrm>
            <a:off x="1890985" y="4084517"/>
            <a:ext cx="1008112" cy="3779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訪問リハ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61" name="直線矢印コネクタ 60"/>
          <p:cNvCxnSpPr>
            <a:endCxn id="25" idx="29"/>
          </p:cNvCxnSpPr>
          <p:nvPr/>
        </p:nvCxnSpPr>
        <p:spPr>
          <a:xfrm>
            <a:off x="2888458" y="4261739"/>
            <a:ext cx="961053" cy="957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650334" y="4020873"/>
            <a:ext cx="1377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・身体の調子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を整えたい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2290128" y="3456038"/>
            <a:ext cx="578005" cy="3779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往診</a:t>
            </a:r>
          </a:p>
        </p:txBody>
      </p:sp>
      <p:sp>
        <p:nvSpPr>
          <p:cNvPr id="70" name="角丸四角形 69"/>
          <p:cNvSpPr/>
          <p:nvPr/>
        </p:nvSpPr>
        <p:spPr>
          <a:xfrm>
            <a:off x="1658387" y="2206446"/>
            <a:ext cx="1339104" cy="4499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病院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（主治医）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>
          <a:xfrm>
            <a:off x="2938197" y="1549455"/>
            <a:ext cx="1070098" cy="4499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短期入所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72" name="直線矢印コネクタ 71"/>
          <p:cNvCxnSpPr>
            <a:stCxn id="69" idx="3"/>
            <a:endCxn id="25" idx="21"/>
          </p:cNvCxnSpPr>
          <p:nvPr/>
        </p:nvCxnSpPr>
        <p:spPr>
          <a:xfrm>
            <a:off x="2868133" y="3645024"/>
            <a:ext cx="721734" cy="2609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650334" y="3492368"/>
            <a:ext cx="1662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・家で診てほしい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95536" y="2659382"/>
            <a:ext cx="306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・体調について定期的に相談したい</a:t>
            </a:r>
            <a:endParaRPr lang="en-US" altLang="ja-JP" sz="14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・不調時は入院治療してほしい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80" name="直線矢印コネクタ 79"/>
          <p:cNvCxnSpPr>
            <a:stCxn id="25" idx="14"/>
            <a:endCxn id="70" idx="3"/>
          </p:cNvCxnSpPr>
          <p:nvPr/>
        </p:nvCxnSpPr>
        <p:spPr>
          <a:xfrm flipH="1" flipV="1">
            <a:off x="2997491" y="2431436"/>
            <a:ext cx="727842" cy="8310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/>
          <p:cNvCxnSpPr>
            <a:endCxn id="71" idx="2"/>
          </p:cNvCxnSpPr>
          <p:nvPr/>
        </p:nvCxnSpPr>
        <p:spPr>
          <a:xfrm flipH="1" flipV="1">
            <a:off x="3473246" y="1999434"/>
            <a:ext cx="511732" cy="8475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4798770" y="4538133"/>
            <a:ext cx="363984" cy="1029769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/>
          <p:cNvSpPr txBox="1"/>
          <p:nvPr/>
        </p:nvSpPr>
        <p:spPr>
          <a:xfrm>
            <a:off x="1658387" y="1060715"/>
            <a:ext cx="2236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・心地良く過ごせる場所や人、経験を広げたい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8" name="角丸四角形 87"/>
          <p:cNvSpPr/>
          <p:nvPr/>
        </p:nvSpPr>
        <p:spPr>
          <a:xfrm>
            <a:off x="4321023" y="1099476"/>
            <a:ext cx="575795" cy="4499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区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89" name="直線矢印コネクタ 88"/>
          <p:cNvCxnSpPr>
            <a:endCxn id="25" idx="1"/>
          </p:cNvCxnSpPr>
          <p:nvPr/>
        </p:nvCxnSpPr>
        <p:spPr>
          <a:xfrm flipH="1">
            <a:off x="4436533" y="1549455"/>
            <a:ext cx="172387" cy="1069567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/>
          <p:cNvSpPr txBox="1"/>
          <p:nvPr/>
        </p:nvSpPr>
        <p:spPr>
          <a:xfrm>
            <a:off x="4896065" y="691383"/>
            <a:ext cx="2700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・生活の希望や課題について、行政の立場で一緒に取り組んでほしい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93" name="直線矢印コネクタ 92"/>
          <p:cNvCxnSpPr>
            <a:stCxn id="25" idx="57"/>
            <a:endCxn id="94" idx="1"/>
          </p:cNvCxnSpPr>
          <p:nvPr/>
        </p:nvCxnSpPr>
        <p:spPr>
          <a:xfrm flipV="1">
            <a:off x="4921956" y="1973921"/>
            <a:ext cx="744685" cy="746701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角丸四角形 93"/>
          <p:cNvSpPr/>
          <p:nvPr/>
        </p:nvSpPr>
        <p:spPr>
          <a:xfrm>
            <a:off x="5666641" y="1748931"/>
            <a:ext cx="1070098" cy="4499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計画相談</a:t>
            </a: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728733" y="1489915"/>
            <a:ext cx="230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・暮らしぶりや思いを受け止めながら、多くの繋がりのある暮らしをコーディネートしてほしい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線吹き出し 2 (枠付き) 3"/>
          <p:cNvSpPr/>
          <p:nvPr/>
        </p:nvSpPr>
        <p:spPr>
          <a:xfrm>
            <a:off x="68064" y="5567901"/>
            <a:ext cx="2189372" cy="1171873"/>
          </a:xfrm>
          <a:prstGeom prst="borderCallout2">
            <a:avLst>
              <a:gd name="adj1" fmla="val -4341"/>
              <a:gd name="adj2" fmla="val 53858"/>
              <a:gd name="adj3" fmla="val -20264"/>
              <a:gd name="adj4" fmla="val 55803"/>
              <a:gd name="adj5" fmla="val -33804"/>
              <a:gd name="adj6" fmla="val 955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＊ケアだけでなく、人間関係を深めながら、家で自分の生活に力をつけていく</a:t>
            </a:r>
            <a:r>
              <a:rPr lang="en-US" altLang="ja-JP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…</a:t>
            </a:r>
            <a:r>
              <a:rPr lang="ja-JP" altLang="en-US" sz="14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そういった関係性にある</a:t>
            </a:r>
            <a:endParaRPr lang="ja-JP" altLang="en-US" sz="1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5" name="タイトル 2"/>
          <p:cNvSpPr txBox="1">
            <a:spLocks/>
          </p:cNvSpPr>
          <p:nvPr/>
        </p:nvSpPr>
        <p:spPr>
          <a:xfrm>
            <a:off x="457200" y="44624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エコマップ</a:t>
            </a:r>
          </a:p>
        </p:txBody>
      </p:sp>
    </p:spTree>
    <p:extLst>
      <p:ext uri="{BB962C8B-B14F-4D97-AF65-F5344CB8AC3E}">
        <p14:creationId xmlns:p14="http://schemas.microsoft.com/office/powerpoint/2010/main" val="416252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8182" y="1412776"/>
            <a:ext cx="8533456" cy="5400600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・毎年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回、定期的なものと状況に合わせたものを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含め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て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継続されてきた。計画相談開始後はモニタリング期を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目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安に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。必ず本人を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囲んで実施。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・本人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は自分の思いや希望を言葉で伝えるのが難しく、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周囲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も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それが何か言い切ることは難しい。そのような中で、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関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わる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人それぞれがとらえた本人の希望を出し合い、共有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ながら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、本人の思いに迫っていくことが求められる。 　</a:t>
            </a:r>
          </a:p>
          <a:p>
            <a:pPr marL="0" indent="0">
              <a:lnSpc>
                <a:spcPts val="3000"/>
              </a:lnSpc>
              <a:buNone/>
            </a:pP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・現在の基本参加メンバー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本人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家族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相談員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区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朋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訪問介護、訪問入浴、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訪問看護、リハ、多機能型拠点、重心施設　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000"/>
              </a:lnSpc>
              <a:buNone/>
            </a:pP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en-US" altLang="ja-JP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往診</a:t>
            </a:r>
            <a:r>
              <a:rPr kumimoji="1" lang="en-US" altLang="ja-JP" sz="2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Dr</a:t>
            </a: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も参加意向有・薬剤師も参加有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関係者の集い（カンファ）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19">
            <a:off x="7605668" y="5623443"/>
            <a:ext cx="842482" cy="11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2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1520" y="1981952"/>
            <a:ext cx="864096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endParaRPr kumimoji="1" lang="ja-JP" altLang="en-US" sz="2400" spc="-15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>
          <a:xfrm>
            <a:off x="438150" y="1658363"/>
            <a:ext cx="4038600" cy="5155013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sz="1800" b="1" i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本人の希望（と思われること）</a:t>
            </a:r>
            <a:endParaRPr lang="en-US" altLang="ja-JP" sz="1800" b="1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・自分の話をしているときは気に</a:t>
            </a:r>
            <a:r>
              <a:rPr lang="ja-JP" altLang="en-US" sz="18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るし、参加したい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・頼まれると断りにくい、でも自信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がついたら任せてほしい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・兄として、弟のことは気になる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1800" b="1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800" b="1" i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家族の意向</a:t>
            </a:r>
            <a:endParaRPr kumimoji="1" lang="en-US" altLang="ja-JP" sz="1800" b="1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・家族の体調や用事に左右される</a:t>
            </a:r>
            <a:r>
              <a:rPr lang="ja-JP" altLang="en-US" sz="18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となく、本人のいつもの暮らしが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送られるようになってほしい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800" b="1" i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支援の目標</a:t>
            </a:r>
            <a:endParaRPr kumimoji="1" lang="en-US" altLang="ja-JP" sz="1800" b="1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・これまでの</a:t>
            </a:r>
            <a:r>
              <a:rPr lang="en-US" altLang="ja-JP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Y</a:t>
            </a:r>
            <a:r>
              <a:rPr lang="ja-JP" altLang="en-US" sz="18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さん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との関係を大切に、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関わっている人たちが一緒に</a:t>
            </a:r>
            <a:r>
              <a:rPr lang="ja-JP" altLang="en-US" sz="18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過ご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す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中で感じたことや気づいたこと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を共有し、本人、家族、関係機関で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振り返りながら「どんな暮らしがし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たいか」一緒に考えていく</a:t>
            </a:r>
            <a:endParaRPr kumimoji="1" lang="ja-JP" altLang="en-US" sz="1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>
          <a:xfrm>
            <a:off x="4781872" y="1645579"/>
            <a:ext cx="4038600" cy="5167798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sz="1800" b="1" i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本人の希望（と思われること）</a:t>
            </a:r>
            <a:endParaRPr lang="en-US" altLang="ja-JP" sz="1800" b="1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・周りの人から注目されるのは嫌い　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じゃない、自分の活躍を見てほしい、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伝えたい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・できるだけ身体が楽な状態で活動を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楽しみたい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・兄が一緒にいてくれるのは心強い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b="1" i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家族</a:t>
            </a:r>
            <a:r>
              <a:rPr lang="ja-JP" altLang="en-US" sz="1800" b="1" i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の意向</a:t>
            </a:r>
            <a:endParaRPr lang="en-US" altLang="ja-JP" sz="1800" b="1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・どこでもやっていけて楽しく過ごせ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る、そういう力をつけてほしい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1800" b="1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b="1" i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支援の目標</a:t>
            </a:r>
            <a:endParaRPr lang="en-US" altLang="ja-JP" sz="1800" b="1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・やってみたいこと、やりがいを感じ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8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る</a:t>
            </a: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ことを本人と話し合い、経験した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ことを振り返りながら、楽しく安心</a:t>
            </a:r>
            <a:endParaRPr kumimoji="1"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して過ごせる環境を増やしていく</a:t>
            </a:r>
            <a:endParaRPr kumimoji="1" lang="ja-JP" altLang="en-US" sz="1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sp>
        <p:nvSpPr>
          <p:cNvPr id="9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サービス等利用計画の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内容（抜粋）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467544" y="1235606"/>
            <a:ext cx="1368152" cy="3805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Ｙさん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4860032" y="1248263"/>
            <a:ext cx="1368152" cy="3805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Ｋ</a:t>
            </a:r>
            <a:r>
              <a:rPr lang="ja-JP" altLang="en-US" b="1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さん</a:t>
            </a:r>
            <a:endParaRPr kumimoji="1" lang="ja-JP" altLang="en-US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9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6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支援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の内容の一部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77" y="3996706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HOUMON103\AppData\Local\Microsoft\Windows Live Mail\WLMDSS.tmp\WLMA3DE.tmp\2014-01-21 19.21.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7943"/>
          <a:stretch/>
        </p:blipFill>
        <p:spPr bwMode="auto">
          <a:xfrm>
            <a:off x="4749552" y="4211964"/>
            <a:ext cx="3372804" cy="22690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03" y="1380901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52" y="1323552"/>
            <a:ext cx="3388834" cy="254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角丸四角形吹き出し 10"/>
          <p:cNvSpPr/>
          <p:nvPr/>
        </p:nvSpPr>
        <p:spPr>
          <a:xfrm>
            <a:off x="176356" y="2594364"/>
            <a:ext cx="1889731" cy="737453"/>
          </a:xfrm>
          <a:prstGeom prst="wedgeRoundRectCallout">
            <a:avLst>
              <a:gd name="adj1" fmla="val 78229"/>
              <a:gd name="adj2" fmla="val 186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クッキ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ーづくりは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僕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仕事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176357" y="5049143"/>
            <a:ext cx="1515324" cy="737453"/>
          </a:xfrm>
          <a:prstGeom prst="wedgeRoundRectCallout">
            <a:avLst>
              <a:gd name="adj1" fmla="val 102364"/>
              <a:gd name="adj2" fmla="val 442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一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泊旅行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先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ワイン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少々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角丸四角形吹き出し 16"/>
          <p:cNvSpPr/>
          <p:nvPr/>
        </p:nvSpPr>
        <p:spPr>
          <a:xfrm flipH="1">
            <a:off x="7092280" y="2932391"/>
            <a:ext cx="1889731" cy="737453"/>
          </a:xfrm>
          <a:prstGeom prst="wedgeRoundRectCallout">
            <a:avLst>
              <a:gd name="adj1" fmla="val 71254"/>
              <a:gd name="adj2" fmla="val -640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行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きつけの美容院でカット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角丸四角形吹き出し 17"/>
          <p:cNvSpPr/>
          <p:nvPr/>
        </p:nvSpPr>
        <p:spPr>
          <a:xfrm flipH="1">
            <a:off x="7218773" y="4077072"/>
            <a:ext cx="1889731" cy="882479"/>
          </a:xfrm>
          <a:prstGeom prst="wedgeRoundRectCallout">
            <a:avLst>
              <a:gd name="adj1" fmla="val 29405"/>
              <a:gd name="adj2" fmla="val 1011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グループ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ホーム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の宿泊体験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今日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は僕一人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6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628800"/>
            <a:ext cx="7886700" cy="4699719"/>
          </a:xfrm>
        </p:spPr>
        <p:txBody>
          <a:bodyPr>
            <a:normAutofit/>
          </a:bodyPr>
          <a:lstStyle/>
          <a:p>
            <a:pPr>
              <a:lnSpc>
                <a:spcPts val="3100"/>
              </a:lnSpc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その時々の本人の思いを捉え、そこに向かうためのチームとしての役割を示していける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こと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課題解決に向けた具体策を出していくこと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その取り組みや経過、新たに出てくる思いをまた捉え、先の方向性や役割を示していくこと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連絡、調整はもとより、本人の思いを中心とした、関係者間の繋がり強化に取り組むこと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100"/>
              </a:lnSpc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“本人の”生活や将来に向かう視点をもち、常に中長期的な目標を示しながら、日々の支援、今やっていることの意味をおさえていくこと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100"/>
              </a:lnSpc>
            </a:pPr>
            <a:endParaRPr lang="en-US" altLang="ja-JP" sz="2000" dirty="0"/>
          </a:p>
        </p:txBody>
      </p:sp>
      <p:sp>
        <p:nvSpPr>
          <p:cNvPr id="4" name="タイトル 2"/>
          <p:cNvSpPr txBox="1">
            <a:spLocks/>
          </p:cNvSpPr>
          <p:nvPr/>
        </p:nvSpPr>
        <p:spPr>
          <a:xfrm>
            <a:off x="457200" y="476672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コーディネーターに求められる役割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19">
            <a:off x="7392593" y="5596060"/>
            <a:ext cx="842482" cy="11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52306"/>
          </a:xfrm>
          <a:solidFill>
            <a:srgbClr val="0070C0"/>
          </a:solidFill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日中活動の場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kumimoji="1" lang="ja-JP" altLang="en-US" sz="3200" b="1" dirty="0" smtClean="0">
                <a:latin typeface="HG丸ｺﾞｼｯｸM-PRO" pitchFamily="50" charset="-128"/>
                <a:ea typeface="HG丸ｺﾞｼｯｸM-PRO" pitchFamily="50" charset="-128"/>
              </a:rPr>
              <a:t>　　</a:t>
            </a:r>
            <a:endParaRPr kumimoji="1" lang="ja-JP" altLang="en-US" sz="2800" b="1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231712" y="1693317"/>
            <a:ext cx="4038600" cy="5164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神奈川県横浜市では、養護学校（当時の）卒業後の通所の場として、昭和６１年に「朋」が開設された</a:t>
            </a:r>
            <a:endParaRPr kumimoji="1"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小学校、中学校、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保育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園に囲まれた住宅街の中にある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1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どんなに重い障害があっても、可能な限り家族と共に、地域の人たちと関わり合いながら暮らしていこう　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964" y="2070451"/>
            <a:ext cx="4900036" cy="3230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角丸四角形吹き出し 7"/>
          <p:cNvSpPr/>
          <p:nvPr/>
        </p:nvSpPr>
        <p:spPr>
          <a:xfrm>
            <a:off x="4667250" y="5618028"/>
            <a:ext cx="4153222" cy="475268"/>
          </a:xfrm>
          <a:prstGeom prst="wedgeRoundRectCallout">
            <a:avLst>
              <a:gd name="adj1" fmla="val -3199"/>
              <a:gd name="adj2" fmla="val -1967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一人の大人として活動する場は大切！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pic>
        <p:nvPicPr>
          <p:cNvPr id="5" name="コンテンツ プレースホルダ 4" descr="千恵写真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3205">
            <a:off x="5436096" y="2564904"/>
            <a:ext cx="3250704" cy="243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タイトル 2"/>
          <p:cNvSpPr txBox="1">
            <a:spLocks/>
          </p:cNvSpPr>
          <p:nvPr/>
        </p:nvSpPr>
        <p:spPr>
          <a:xfrm>
            <a:off x="457200" y="476672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C</a:t>
            </a:r>
            <a:r>
              <a:rPr lang="ja-JP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さんの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場合</a:t>
            </a:r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628800"/>
            <a:ext cx="7886700" cy="5092676"/>
          </a:xfrm>
        </p:spPr>
        <p:txBody>
          <a:bodyPr>
            <a:normAutofit/>
          </a:bodyPr>
          <a:lstStyle/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・３９歳女性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脳性マヒ　一種一級　全介助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・Ｈ６年から朋に通所</a:t>
            </a:r>
            <a:r>
              <a:rPr lang="ja-JP" altLang="en-US" sz="2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（２０年目）</a:t>
            </a:r>
            <a:endParaRPr lang="en-US" altLang="ja-JP" sz="20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・Ｈ２４年１月からグループホーム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ハイビスカスで生活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・Ｈ２５年父が亡くなる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・Ｈ２３年１０月から胃</a:t>
            </a:r>
            <a:r>
              <a:rPr lang="ja-JP" altLang="en-US" sz="2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ろう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・側</a:t>
            </a:r>
            <a:r>
              <a:rPr lang="ja-JP" altLang="en-US" sz="2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わんが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あるため、腹臥位を好む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・質問に対して、ＹＥＳ・ＮＯを伝える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ＹＥＳ→「ん」と声を出す／ＮＯ→応答しない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4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1520" y="1557318"/>
            <a:ext cx="864096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endParaRPr kumimoji="1" lang="ja-JP" altLang="en-US" sz="2400" spc="-15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6" name="コンテンツ プレースホルダ 4" descr="ハーブソルト２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44272"/>
            <a:ext cx="3374967" cy="253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7" name="コンテンツ プレースホルダ 4" descr="P1220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972112"/>
            <a:ext cx="2565766" cy="192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コンテンツ プレースホルダ 3" descr="P12202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33469" y="1412776"/>
            <a:ext cx="3366523" cy="2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タイトル 2"/>
          <p:cNvSpPr txBox="1">
            <a:spLocks/>
          </p:cNvSpPr>
          <p:nvPr/>
        </p:nvSpPr>
        <p:spPr>
          <a:xfrm>
            <a:off x="457200" y="476672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C</a:t>
            </a:r>
            <a:r>
              <a:rPr lang="ja-JP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さん</a:t>
            </a:r>
            <a:r>
              <a:rPr lang="ja-JP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の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日中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活動</a:t>
            </a:r>
          </a:p>
        </p:txBody>
      </p:sp>
      <p:pic>
        <p:nvPicPr>
          <p:cNvPr id="10" name="図 9" descr="P12209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7350" y="3933056"/>
            <a:ext cx="1564308" cy="208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角丸四角形吹き出し 10"/>
          <p:cNvSpPr/>
          <p:nvPr/>
        </p:nvSpPr>
        <p:spPr>
          <a:xfrm>
            <a:off x="395536" y="2098493"/>
            <a:ext cx="1501200" cy="538420"/>
          </a:xfrm>
          <a:prstGeom prst="wedgeRoundRectCallout">
            <a:avLst>
              <a:gd name="adj1" fmla="val 79326"/>
              <a:gd name="adj2" fmla="val 476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ハーブ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育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て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角丸四角形吹き出し 11"/>
          <p:cNvSpPr/>
          <p:nvPr/>
        </p:nvSpPr>
        <p:spPr>
          <a:xfrm flipH="1">
            <a:off x="7308304" y="2458532"/>
            <a:ext cx="1728192" cy="538420"/>
          </a:xfrm>
          <a:prstGeom prst="wedgeRoundRectCallout">
            <a:avLst>
              <a:gd name="adj1" fmla="val 79326"/>
              <a:gd name="adj2" fmla="val 476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ハーブソルトをつくっています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491321" y="5602809"/>
            <a:ext cx="4653121" cy="936104"/>
          </a:xfrm>
          <a:prstGeom prst="ellipse">
            <a:avLst/>
          </a:prstGeom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egao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プロジェクト（横浜市栄区内の福祉事業所の自主作品から誕生したギフト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角丸四角形吹き出し 13"/>
          <p:cNvSpPr/>
          <p:nvPr/>
        </p:nvSpPr>
        <p:spPr>
          <a:xfrm flipH="1">
            <a:off x="6678393" y="4665064"/>
            <a:ext cx="1573904" cy="538420"/>
          </a:xfrm>
          <a:prstGeom prst="wedgeRoundRectCallout">
            <a:avLst>
              <a:gd name="adj1" fmla="val 79326"/>
              <a:gd name="adj2" fmla="val 476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チエさんのハーブソルト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89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6" name="コンテンツ プレースホルダ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45" y="1916832"/>
            <a:ext cx="5255535" cy="3941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コンテンツ プレースホルダ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8" y="4413113"/>
            <a:ext cx="2765987" cy="207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タイトル 2"/>
          <p:cNvSpPr txBox="1">
            <a:spLocks/>
          </p:cNvSpPr>
          <p:nvPr/>
        </p:nvSpPr>
        <p:spPr>
          <a:xfrm>
            <a:off x="457200" y="476672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</a:t>
            </a:r>
            <a:r>
              <a:rPr lang="ja-JP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さんが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暮らすグループホーム</a:t>
            </a:r>
          </a:p>
        </p:txBody>
      </p:sp>
      <p:pic>
        <p:nvPicPr>
          <p:cNvPr id="12" name="コンテンツ プレースホルダ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8" y="1453304"/>
            <a:ext cx="1688832" cy="209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コンテンツ プレースホルダ 3" descr="IMG_36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4569359"/>
            <a:ext cx="2643677" cy="1761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57" y="1530608"/>
            <a:ext cx="3026993" cy="177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円/楕円 8"/>
          <p:cNvSpPr/>
          <p:nvPr/>
        </p:nvSpPr>
        <p:spPr>
          <a:xfrm>
            <a:off x="2699792" y="1916832"/>
            <a:ext cx="2573473" cy="822118"/>
          </a:xfrm>
          <a:prstGeom prst="ellipse">
            <a:avLst/>
          </a:prstGeom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グループホーム　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ハイビスカス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139084" y="3333861"/>
            <a:ext cx="1501200" cy="538420"/>
          </a:xfrm>
          <a:prstGeom prst="wedgeRoundRectCallout">
            <a:avLst>
              <a:gd name="adj1" fmla="val 25000"/>
              <a:gd name="adj2" fmla="val -992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部屋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前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の飾り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角丸四角形吹き出し 14"/>
          <p:cNvSpPr/>
          <p:nvPr/>
        </p:nvSpPr>
        <p:spPr>
          <a:xfrm>
            <a:off x="6732239" y="3356992"/>
            <a:ext cx="2268815" cy="538420"/>
          </a:xfrm>
          <a:prstGeom prst="wedgeRoundRectCallout">
            <a:avLst>
              <a:gd name="adj1" fmla="val -18526"/>
              <a:gd name="adj2" fmla="val -1114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リビング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にて一緒に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暮らしているみんなと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角丸四角形吹き出し 15"/>
          <p:cNvSpPr/>
          <p:nvPr/>
        </p:nvSpPr>
        <p:spPr>
          <a:xfrm>
            <a:off x="139084" y="6183056"/>
            <a:ext cx="1501200" cy="538420"/>
          </a:xfrm>
          <a:prstGeom prst="wedgeRoundRectCallout">
            <a:avLst>
              <a:gd name="adj1" fmla="val 58474"/>
              <a:gd name="adj2" fmla="val -946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今週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予定</a:t>
            </a:r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</a:t>
            </a:r>
            <a:r>
              <a:rPr lang="ja-JP" altLang="en-US" sz="16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確認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角丸四角形吹き出し 16"/>
          <p:cNvSpPr/>
          <p:nvPr/>
        </p:nvSpPr>
        <p:spPr>
          <a:xfrm>
            <a:off x="6122859" y="6196108"/>
            <a:ext cx="2727581" cy="521808"/>
          </a:xfrm>
          <a:prstGeom prst="wedgeRoundRectCallout">
            <a:avLst>
              <a:gd name="adj1" fmla="val 184"/>
              <a:gd name="adj2" fmla="val -1072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朋ナースによるホームに入るヘルパーへの注入指導</a:t>
            </a:r>
            <a:endParaRPr lang="en-US" altLang="ja-JP" sz="1600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81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テキスト プレースホルダ 5"/>
          <p:cNvSpPr>
            <a:spLocks noGrp="1"/>
          </p:cNvSpPr>
          <p:nvPr>
            <p:ph type="body" idx="1"/>
          </p:nvPr>
        </p:nvSpPr>
        <p:spPr>
          <a:xfrm>
            <a:off x="107504" y="1771272"/>
            <a:ext cx="4040188" cy="417116"/>
          </a:xfrm>
        </p:spPr>
        <p:txBody>
          <a:bodyPr/>
          <a:lstStyle/>
          <a:p>
            <a:pPr eaLnBrk="1" hangingPunct="1"/>
            <a:r>
              <a:rPr lang="ja-JP" altLang="en-US" sz="18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［制度利用］</a:t>
            </a:r>
          </a:p>
        </p:txBody>
      </p:sp>
      <p:sp>
        <p:nvSpPr>
          <p:cNvPr id="20484" name="コンテンツ プレースホルダ 6"/>
          <p:cNvSpPr>
            <a:spLocks noGrp="1"/>
          </p:cNvSpPr>
          <p:nvPr>
            <p:ph sz="half" idx="2"/>
          </p:nvPr>
        </p:nvSpPr>
        <p:spPr>
          <a:xfrm>
            <a:off x="457200" y="2276873"/>
            <a:ext cx="4040188" cy="4083447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・介護給付費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・夜間支援体制加算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・横浜市グループホーム補助金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u="sng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要介護支援費</a:t>
            </a:r>
            <a:r>
              <a:rPr lang="ja-JP" altLang="en-US" sz="18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区分２以上の者が入居していて夜間体制のある</a:t>
            </a:r>
            <a:r>
              <a:rPr lang="en-US" altLang="ja-JP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G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Ｈに、月額９６，７００円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800" u="sng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家賃補助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：家賃の１</a:t>
            </a:r>
            <a:r>
              <a:rPr lang="en-US" altLang="ja-JP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２、７人以下の場合</a:t>
            </a:r>
            <a:r>
              <a:rPr lang="ja-JP" altLang="en-US" sz="18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ー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上限１７７，０００円</a:t>
            </a:r>
            <a:endParaRPr lang="en-US" altLang="ja-JP" sz="1800" b="1" u="sng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2000" b="1" dirty="0" smtClean="0"/>
              <a:t>　　</a:t>
            </a:r>
            <a:endParaRPr lang="en-US" altLang="ja-JP" sz="2000" b="1" dirty="0" smtClean="0"/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［個人負担］</a:t>
            </a:r>
            <a:endParaRPr lang="en-US" altLang="ja-JP" sz="18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・利用料（生活費）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（必要に応じ、生活保護受給）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ja-JP" altLang="en-US" sz="2000" dirty="0" smtClean="0"/>
          </a:p>
        </p:txBody>
      </p:sp>
      <p:sp>
        <p:nvSpPr>
          <p:cNvPr id="20485" name="テキスト プレースホルダ 7"/>
          <p:cNvSpPr>
            <a:spLocks noGrp="1"/>
          </p:cNvSpPr>
          <p:nvPr>
            <p:ph type="body" sz="quarter" idx="3"/>
          </p:nvPr>
        </p:nvSpPr>
        <p:spPr>
          <a:xfrm>
            <a:off x="4645025" y="1859757"/>
            <a:ext cx="4041775" cy="345107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1800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［個人サービス利用］</a:t>
            </a:r>
          </a:p>
        </p:txBody>
      </p:sp>
      <p:sp>
        <p:nvSpPr>
          <p:cNvPr id="20486" name="コンテンツ プレースホルダ 8"/>
          <p:cNvSpPr>
            <a:spLocks noGrp="1"/>
          </p:cNvSpPr>
          <p:nvPr>
            <p:ph sz="quarter" idx="4"/>
          </p:nvPr>
        </p:nvSpPr>
        <p:spPr>
          <a:xfrm>
            <a:off x="4645024" y="2265851"/>
            <a:ext cx="4041775" cy="384572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・ヘルパー利用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（重度訪問介護／身体介護）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（ガイドヘルパー）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・訪問系医療サービス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（訪問看護、訪問マッサージ）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・送迎サービス　　　　等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ja-JP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特例措置により個人単位のホームヘルプを利用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1800" i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i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★Ｃさんは重度訪問介護３６０時間</a:t>
            </a:r>
            <a:endParaRPr lang="en-US" altLang="ja-JP" sz="1800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r>
              <a:rPr lang="ja-JP" altLang="en-US" sz="1800" i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の支給決定を受けている</a:t>
            </a:r>
            <a:endParaRPr lang="en-US" altLang="ja-JP" sz="1800" i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7200" y="13407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～１ホーム概ね４人～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タイトル 2"/>
          <p:cNvSpPr txBox="1">
            <a:spLocks/>
          </p:cNvSpPr>
          <p:nvPr/>
        </p:nvSpPr>
        <p:spPr>
          <a:xfrm>
            <a:off x="457200" y="476672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※【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グループホームの運営について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】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85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304180"/>
              </p:ext>
            </p:extLst>
          </p:nvPr>
        </p:nvGraphicFramePr>
        <p:xfrm>
          <a:off x="467544" y="1529169"/>
          <a:ext cx="8286750" cy="2547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675"/>
                <a:gridCol w="828675"/>
                <a:gridCol w="828675"/>
                <a:gridCol w="828675"/>
                <a:gridCol w="789756"/>
                <a:gridCol w="867594"/>
                <a:gridCol w="828675"/>
                <a:gridCol w="828675"/>
                <a:gridCol w="828675"/>
                <a:gridCol w="828675"/>
              </a:tblGrid>
              <a:tr h="286182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 dirty="0" smtClean="0"/>
                        <a:t>１４：３０</a:t>
                      </a:r>
                      <a:endParaRPr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１５：３０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１８：００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２０：００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２２：００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夜間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７：００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８：００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９：３０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１０：３０</a:t>
                      </a:r>
                      <a:endParaRPr kumimoji="1" lang="ja-JP" altLang="en-US" sz="1400" dirty="0"/>
                    </a:p>
                  </a:txBody>
                  <a:tcPr marL="91439" marR="91439" anchor="ctr"/>
                </a:tc>
              </a:tr>
              <a:tr h="60098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準備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帰宅</a:t>
                      </a:r>
                      <a:endParaRPr kumimoji="1" lang="en-US" altLang="ja-JP" sz="1800" dirty="0" smtClean="0"/>
                    </a:p>
                    <a:p>
                      <a:pPr algn="ctr"/>
                      <a:r>
                        <a:rPr kumimoji="1" lang="ja-JP" altLang="en-US" sz="1800" dirty="0" smtClean="0"/>
                        <a:t>入浴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夕食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入浴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入床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/>
                        <a:t>トイレ</a:t>
                      </a:r>
                      <a:endParaRPr kumimoji="1" lang="en-US" altLang="ja-JP" sz="1800" b="1" dirty="0" smtClean="0"/>
                    </a:p>
                    <a:p>
                      <a:pPr algn="ctr"/>
                      <a:r>
                        <a:rPr kumimoji="1" lang="ja-JP" altLang="en-US" sz="1200" b="1" dirty="0" smtClean="0"/>
                        <a:t>寝返り等</a:t>
                      </a:r>
                      <a:endParaRPr kumimoji="1" lang="ja-JP" altLang="en-US" sz="1200" b="1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起床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朝食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出勤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掃除</a:t>
                      </a:r>
                      <a:endParaRPr kumimoji="1" lang="en-US" altLang="ja-JP" sz="1800" dirty="0" smtClean="0"/>
                    </a:p>
                    <a:p>
                      <a:pPr algn="ctr"/>
                      <a:r>
                        <a:rPr kumimoji="1" lang="ja-JP" altLang="en-US" sz="1800" dirty="0" smtClean="0"/>
                        <a:t>洗濯</a:t>
                      </a:r>
                      <a:endParaRPr kumimoji="1" lang="ja-JP" altLang="en-US" sz="1800" dirty="0"/>
                    </a:p>
                  </a:txBody>
                  <a:tcPr marL="91439" marR="91439" anchor="ctr"/>
                </a:tc>
              </a:tr>
              <a:tr h="495279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/>
                        <a:t>常勤職員ｏｒ生活支援員</a:t>
                      </a:r>
                      <a:endParaRPr kumimoji="1" lang="en-US" altLang="ja-JP" sz="1200" b="1" dirty="0" smtClean="0"/>
                    </a:p>
                    <a:p>
                      <a:pPr algn="ctr"/>
                      <a:r>
                        <a:rPr kumimoji="1" lang="ja-JP" altLang="en-US" sz="1200" b="1" dirty="0" smtClean="0"/>
                        <a:t>　ｏｒヘルパー</a:t>
                      </a:r>
                      <a:r>
                        <a:rPr kumimoji="1" lang="ja-JP" altLang="en-US" sz="1100" b="1" dirty="0" smtClean="0"/>
                        <a:t>　　　　　　　　　　　　　　　　　　　　　　　　　</a:t>
                      </a:r>
                      <a:endParaRPr kumimoji="1" lang="en-US" altLang="ja-JP" sz="1100" b="1" dirty="0" smtClean="0"/>
                    </a:p>
                  </a:txBody>
                  <a:tcPr marL="91439" marR="91439"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</a:tr>
              <a:tr h="302487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/>
                        <a:t>ヘルパー</a:t>
                      </a:r>
                      <a:endParaRPr kumimoji="1" lang="ja-JP" altLang="en-US" sz="1200" b="1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</a:tr>
              <a:tr h="296767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/>
                        <a:t>ヘルパー</a:t>
                      </a:r>
                      <a:endParaRPr kumimoji="1" lang="ja-JP" altLang="en-US" sz="1200" b="1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/>
                        <a:t>ヘルパー</a:t>
                      </a:r>
                      <a:endParaRPr kumimoji="1" lang="en-US" altLang="ja-JP" sz="1200" b="1" dirty="0" smtClean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</a:tr>
              <a:tr h="376224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/>
                        <a:t>食事作り</a:t>
                      </a:r>
                      <a:endParaRPr kumimoji="1" lang="ja-JP" altLang="en-US" sz="1200" b="1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91439" marR="91439" anchor="ctr"/>
                </a:tc>
              </a:tr>
            </a:tbl>
          </a:graphicData>
        </a:graphic>
      </p:graphicFrame>
      <p:cxnSp>
        <p:nvCxnSpPr>
          <p:cNvPr id="10" name="直線矢印コネクタ 9"/>
          <p:cNvCxnSpPr/>
          <p:nvPr/>
        </p:nvCxnSpPr>
        <p:spPr>
          <a:xfrm>
            <a:off x="2195736" y="2731570"/>
            <a:ext cx="644820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2195736" y="3158210"/>
            <a:ext cx="6448202" cy="2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2216274" y="3521602"/>
            <a:ext cx="2355726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6156176" y="3506786"/>
            <a:ext cx="178593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2203118" y="3884175"/>
            <a:ext cx="92868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33872" y="4725144"/>
            <a:ext cx="864096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i="1" spc="-150" dirty="0" smtClean="0">
                <a:latin typeface="HG丸ｺﾞｼｯｸM-PRO" pitchFamily="50" charset="-128"/>
                <a:ea typeface="HG丸ｺﾞｼｯｸM-PRO" pitchFamily="50" charset="-128"/>
              </a:rPr>
              <a:t>★ハイビスカスには、概ね１５人のヘルパーが交替で入っている</a:t>
            </a:r>
            <a:endParaRPr lang="en-US" altLang="ja-JP" i="1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kumimoji="1" lang="ja-JP" altLang="en-US" i="1" spc="-150" dirty="0" smtClean="0">
                <a:latin typeface="HG丸ｺﾞｼｯｸM-PRO" pitchFamily="50" charset="-128"/>
                <a:ea typeface="HG丸ｺﾞｼｯｸM-PRO" pitchFamily="50" charset="-128"/>
              </a:rPr>
              <a:t>★Ｃさんの胃ろうからの注入は、Ｈ２４年の法制化に従い、認定を受けたスタッフ・</a:t>
            </a:r>
            <a:endParaRPr kumimoji="1" lang="en-US" altLang="ja-JP" i="1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kumimoji="1" lang="ja-JP" altLang="en-US" i="1" spc="-150" dirty="0" smtClean="0">
                <a:latin typeface="HG丸ｺﾞｼｯｸM-PRO" pitchFamily="50" charset="-128"/>
                <a:ea typeface="HG丸ｺﾞｼｯｸM-PRO" pitchFamily="50" charset="-128"/>
              </a:rPr>
              <a:t>ヘルパーが実施</a:t>
            </a:r>
            <a:endParaRPr kumimoji="1" lang="en-US" altLang="ja-JP" i="1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lang="en-US" altLang="ja-JP" i="1" spc="-150" dirty="0" smtClean="0">
                <a:latin typeface="HG丸ｺﾞｼｯｸM-PRO" pitchFamily="50" charset="-128"/>
                <a:ea typeface="HG丸ｺﾞｼｯｸM-PRO" pitchFamily="50" charset="-128"/>
              </a:rPr>
              <a:t>※</a:t>
            </a:r>
            <a:r>
              <a:rPr lang="ja-JP" altLang="en-US" i="1" spc="-150" dirty="0" smtClean="0">
                <a:latin typeface="HG丸ｺﾞｼｯｸM-PRO" pitchFamily="50" charset="-128"/>
                <a:ea typeface="HG丸ｺﾞｼｯｸM-PRO" pitchFamily="50" charset="-128"/>
              </a:rPr>
              <a:t>健康面の相談は、朋看護師・朋診療所看護師による“ナース電話”が２４時間対応する</a:t>
            </a:r>
            <a:endParaRPr kumimoji="1" lang="ja-JP" altLang="en-US" i="1" spc="-15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3" name="タイトル 2"/>
          <p:cNvSpPr txBox="1">
            <a:spLocks/>
          </p:cNvSpPr>
          <p:nvPr/>
        </p:nvSpPr>
        <p:spPr>
          <a:xfrm>
            <a:off x="457200" y="476672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※【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一日の介助体制（基本）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】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5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5" name="タイトル 2"/>
          <p:cNvSpPr txBox="1">
            <a:spLocks/>
          </p:cNvSpPr>
          <p:nvPr/>
        </p:nvSpPr>
        <p:spPr>
          <a:xfrm>
            <a:off x="457200" y="476672"/>
            <a:ext cx="8229600" cy="652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さんの（これからの）夢</a:t>
            </a:r>
          </a:p>
        </p:txBody>
      </p:sp>
      <p:pic>
        <p:nvPicPr>
          <p:cNvPr id="7" name="コンテンツ プレースホルダ 4" descr="千恵写真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84537">
            <a:off x="5436096" y="2564904"/>
            <a:ext cx="3250704" cy="2432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0224" y="1772816"/>
            <a:ext cx="5231896" cy="3665632"/>
          </a:xfrm>
        </p:spPr>
        <p:txBody>
          <a:bodyPr>
            <a:noAutofit/>
          </a:bodyPr>
          <a:lstStyle/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★「チエさんのハーブソルト」を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全国の人に知ってほしい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★ハイビスカスで暮らし、家にも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帰りたい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★お母さんとお姉ちゃんと旅行や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買い物に行きたい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ja-JP" altLang="en-US" sz="2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★おしゃれもしたい</a:t>
            </a: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endParaRPr lang="en-US" altLang="ja-JP" sz="2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en-US" altLang="ja-JP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ＹＥＳ・ＮＯの返事と笑顔で伝えてくれました</a:t>
            </a:r>
            <a:endParaRPr lang="en-US" altLang="ja-JP" sz="1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19">
            <a:off x="7392593" y="5596060"/>
            <a:ext cx="842482" cy="11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7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1520" y="1556792"/>
            <a:ext cx="8640960" cy="443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800" b="1" i="1" spc="-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～「朋」がめざしてきたこと ～</a:t>
            </a:r>
            <a:endParaRPr kumimoji="1" lang="en-US" altLang="ja-JP" sz="1050" b="1" i="1" spc="-15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・一人ひとりの、表情の変化や小さな表現に注目し、好むもの、　　　　</a:t>
            </a:r>
            <a:endParaRPr kumimoji="1" lang="en-US" altLang="ja-JP" sz="24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400" spc="-150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やりたいこと、続けたいこと等、本人の希望を見出す</a:t>
            </a:r>
            <a:endParaRPr kumimoji="1" lang="en-US" altLang="ja-JP" sz="24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・家族の中での本人の存在を大切に、在宅生活の中で必要な支援　</a:t>
            </a:r>
            <a:endParaRPr lang="en-US" altLang="ja-JP" sz="24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　を導き出す</a:t>
            </a:r>
            <a:endParaRPr lang="en-US" altLang="ja-JP" sz="24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・本人の地域社会との関わりを重視し、地域の人と直接関わり合</a:t>
            </a:r>
            <a:endParaRPr kumimoji="1" lang="en-US" altLang="ja-JP" sz="24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400" spc="-150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kumimoji="1" lang="ja-JP" altLang="en-US" sz="2400" spc="-150" dirty="0" err="1" smtClean="0">
                <a:latin typeface="HG丸ｺﾞｼｯｸM-PRO" pitchFamily="50" charset="-128"/>
                <a:ea typeface="HG丸ｺﾞｼｯｸM-PRO" pitchFamily="50" charset="-128"/>
              </a:rPr>
              <a:t>う</a:t>
            </a: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活動を行う</a:t>
            </a:r>
            <a:endParaRPr kumimoji="1" lang="en-US" altLang="ja-JP" sz="24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・将来（家族と離れて）の生活について、本人が望んでいるであ</a:t>
            </a:r>
            <a:endParaRPr lang="en-US" altLang="ja-JP" sz="24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400" spc="-150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400" spc="-150" dirty="0" err="1" smtClean="0">
                <a:latin typeface="HG丸ｺﾞｼｯｸM-PRO" pitchFamily="50" charset="-128"/>
                <a:ea typeface="HG丸ｺﾞｼｯｸM-PRO" pitchFamily="50" charset="-128"/>
              </a:rPr>
              <a:t>ろう</a:t>
            </a:r>
            <a:r>
              <a:rPr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暮らしの実現をめざす</a:t>
            </a: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endParaRPr kumimoji="1" lang="ja-JP" altLang="en-US" sz="2400" spc="-15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5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日中活動の場を中心とした支援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19">
            <a:off x="7444563" y="5560405"/>
            <a:ext cx="842482" cy="1125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1520" y="1484784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spc="-150" dirty="0" smtClean="0">
                <a:latin typeface="HG丸ｺﾞｼｯｸM-PRO" pitchFamily="50" charset="-128"/>
                <a:ea typeface="HG丸ｺﾞｼｯｸM-PRO" pitchFamily="50" charset="-128"/>
              </a:rPr>
              <a:t>日中活動を通して築かれていった人とのつながりを守り、一人ひとり、その人らしく暮らし続けるために　</a:t>
            </a:r>
            <a:r>
              <a:rPr kumimoji="1" lang="ja-JP" altLang="en-US" sz="2200" spc="-150" dirty="0" smtClean="0">
                <a:latin typeface="HG丸ｺﾞｼｯｸM-PRO" pitchFamily="50" charset="-128"/>
                <a:ea typeface="HG丸ｺﾞｼｯｸM-PRO" pitchFamily="50" charset="-128"/>
              </a:rPr>
              <a:t>（朋開設後にできたもの）</a:t>
            </a:r>
            <a:endParaRPr kumimoji="1" lang="ja-JP" altLang="en-US" sz="2200" spc="-15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1" y="2516054"/>
            <a:ext cx="2052227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watanabe\AppData\Local\Microsoft\Windows\Temporary Internet Files\Content.IE5\2O4KN632\MC900361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489281"/>
            <a:ext cx="145144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45051"/>
            <a:ext cx="2556284" cy="192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55" y="4570458"/>
            <a:ext cx="2689826" cy="1882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581128"/>
            <a:ext cx="2736304" cy="1787982"/>
          </a:xfrm>
          <a:prstGeom prst="rect">
            <a:avLst/>
          </a:prstGeom>
        </p:spPr>
      </p:pic>
      <p:sp>
        <p:nvSpPr>
          <p:cNvPr id="11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地域生活支援のひろがり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7" y="2516054"/>
            <a:ext cx="2052227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watanabe\AppData\Local\Microsoft\Windows\Temporary Internet Files\Content.IE5\2O4KN632\MC900361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489281"/>
            <a:ext cx="145144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45051"/>
            <a:ext cx="2556284" cy="192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665354"/>
            <a:ext cx="2736304" cy="1787982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187624" y="6401668"/>
            <a:ext cx="250902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法人型地域活動ホーム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27377" y="3812198"/>
            <a:ext cx="227658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診療所（朋に併設）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409533" y="6384254"/>
            <a:ext cx="227658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横浜市多機能型</a:t>
            </a:r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拠点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82367" y="4296022"/>
            <a:ext cx="181171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グループ</a:t>
            </a:r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ホーム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49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9512" y="1556792"/>
            <a:ext cx="8640960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kumimoji="1" lang="ja-JP" altLang="en-US" sz="3200" spc="-150" dirty="0" smtClean="0">
                <a:latin typeface="HG丸ｺﾞｼｯｸM-PRO" pitchFamily="50" charset="-128"/>
                <a:ea typeface="HG丸ｺﾞｼｯｸM-PRO" pitchFamily="50" charset="-128"/>
              </a:rPr>
              <a:t>介助を得ながらであっても、</a:t>
            </a:r>
            <a:endParaRPr lang="en-US" altLang="ja-JP" sz="3200" spc="-150" dirty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lnSpc>
                <a:spcPts val="3500"/>
              </a:lnSpc>
            </a:pPr>
            <a:r>
              <a:rPr lang="ja-JP" altLang="en-US" sz="3200" spc="-150" dirty="0" smtClean="0">
                <a:latin typeface="HG丸ｺﾞｼｯｸM-PRO" pitchFamily="50" charset="-128"/>
                <a:ea typeface="HG丸ｺﾞｼｯｸM-PRO" pitchFamily="50" charset="-128"/>
              </a:rPr>
              <a:t>視線、声、表情、やる気等々、</a:t>
            </a:r>
            <a:endParaRPr lang="en-US" altLang="ja-JP" sz="32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lnSpc>
                <a:spcPts val="3500"/>
              </a:lnSpc>
            </a:pPr>
            <a:r>
              <a:rPr lang="en-US" altLang="ja-JP" sz="3600" spc="-150" dirty="0" smtClean="0">
                <a:latin typeface="HG丸ｺﾞｼｯｸM-PRO" pitchFamily="50" charset="-128"/>
                <a:ea typeface="HG丸ｺﾞｼｯｸM-PRO" pitchFamily="50" charset="-128"/>
              </a:rPr>
              <a:t>           </a:t>
            </a:r>
          </a:p>
          <a:p>
            <a:pPr algn="ctr">
              <a:lnSpc>
                <a:spcPts val="3500"/>
              </a:lnSpc>
            </a:pPr>
            <a:r>
              <a:rPr lang="ja-JP" altLang="en-US" sz="3600" b="1" spc="-15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活動の主体は本人！</a:t>
            </a:r>
            <a:r>
              <a:rPr kumimoji="1" lang="ja-JP" altLang="en-US" sz="2400" spc="-150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400" spc="-150" dirty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  </a:t>
            </a:r>
            <a:endParaRPr lang="en-US" altLang="ja-JP" sz="36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lnSpc>
                <a:spcPts val="3500"/>
              </a:lnSpc>
            </a:pPr>
            <a:endParaRPr lang="en-US" altLang="ja-JP" sz="24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lnSpc>
                <a:spcPts val="3500"/>
              </a:lnSpc>
            </a:pPr>
            <a:r>
              <a:rPr kumimoji="1" lang="ja-JP" altLang="en-US" sz="3200" spc="-150" dirty="0" smtClean="0">
                <a:latin typeface="HG丸ｺﾞｼｯｸM-PRO" pitchFamily="50" charset="-128"/>
                <a:ea typeface="HG丸ｺﾞｼｯｸM-PRO" pitchFamily="50" charset="-128"/>
              </a:rPr>
              <a:t>社会の一員として、</a:t>
            </a:r>
            <a:endParaRPr kumimoji="1" lang="en-US" altLang="ja-JP" sz="32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lnSpc>
                <a:spcPts val="3500"/>
              </a:lnSpc>
            </a:pPr>
            <a:r>
              <a:rPr kumimoji="1" lang="ja-JP" altLang="en-US" sz="3200" spc="-150" dirty="0" smtClean="0">
                <a:latin typeface="HG丸ｺﾞｼｯｸM-PRO" pitchFamily="50" charset="-128"/>
                <a:ea typeface="HG丸ｺﾞｼｯｸM-PRO" pitchFamily="50" charset="-128"/>
              </a:rPr>
              <a:t>いろいろな人と出会い、関わり合い、</a:t>
            </a:r>
            <a:endParaRPr kumimoji="1" lang="en-US" altLang="ja-JP" sz="32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lnSpc>
                <a:spcPts val="3500"/>
              </a:lnSpc>
            </a:pPr>
            <a:r>
              <a:rPr lang="ja-JP" altLang="en-US" sz="3600" spc="-150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3600" spc="-15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endParaRPr lang="en-US" altLang="ja-JP" sz="3600" spc="-1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>
              <a:lnSpc>
                <a:spcPts val="3500"/>
              </a:lnSpc>
            </a:pPr>
            <a:r>
              <a:rPr kumimoji="1" lang="ja-JP" altLang="en-US" sz="3600" b="1" spc="-15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社会とつながっていく</a:t>
            </a:r>
            <a:r>
              <a:rPr lang="ja-JP" altLang="en-US" sz="3600" b="1" spc="-150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活動</a:t>
            </a:r>
            <a:r>
              <a:rPr kumimoji="1" lang="ja-JP" altLang="en-US" sz="3600" b="1" spc="-15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をしよう！</a:t>
            </a:r>
            <a:endParaRPr kumimoji="1" lang="en-US" altLang="ja-JP" sz="3600" b="1" spc="-150" dirty="0" smtClean="0">
              <a:ln>
                <a:solidFill>
                  <a:schemeClr val="tx1"/>
                </a:solidFill>
              </a:ln>
              <a:solidFill>
                <a:schemeClr val="bg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ts val="3500"/>
              </a:lnSpc>
            </a:pP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endParaRPr kumimoji="1" lang="ja-JP" altLang="en-US" sz="2400" spc="-15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6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重症心身障害者の日中活動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19">
            <a:off x="7444563" y="5560405"/>
            <a:ext cx="842482" cy="11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1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D872FD20-D7E6-44A1-8E87-9ACF4F310FF6}" type="slidenum">
              <a:rPr lang="ja-JP" altLang="en-US" sz="1200">
                <a:solidFill>
                  <a:srgbClr val="6E4113"/>
                </a:solidFill>
              </a:rPr>
              <a:pPr eaLnBrk="1" hangingPunct="1"/>
              <a:t>6</a:t>
            </a:fld>
            <a:endParaRPr lang="ja-JP" altLang="en-US" sz="1200">
              <a:solidFill>
                <a:srgbClr val="6E4113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454">
            <a:off x="4498154" y="4321338"/>
            <a:ext cx="3073946" cy="230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朋</a:t>
            </a: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の</a:t>
            </a:r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日中</a:t>
            </a: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活動①</a:t>
            </a:r>
            <a:endParaRPr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2" name="コンテンツ プレースホルダ 4" descr="P11105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24062">
            <a:off x="4856769" y="1318850"/>
            <a:ext cx="2374102" cy="2681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694">
            <a:off x="1675135" y="1101252"/>
            <a:ext cx="2543830" cy="300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949">
            <a:off x="1776657" y="3805795"/>
            <a:ext cx="2570140" cy="277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角丸四角形吹き出し 14"/>
          <p:cNvSpPr/>
          <p:nvPr/>
        </p:nvSpPr>
        <p:spPr>
          <a:xfrm>
            <a:off x="107504" y="1835232"/>
            <a:ext cx="1944216" cy="885313"/>
          </a:xfrm>
          <a:prstGeom prst="wedgeRoundRectCallout">
            <a:avLst>
              <a:gd name="adj1" fmla="val 41519"/>
              <a:gd name="adj2" fmla="val 1168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クッキーづくり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しっかり手元を見て</a:t>
            </a:r>
            <a:endParaRPr lang="ja-JP" altLang="en-US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角丸四角形吹き出し 15"/>
          <p:cNvSpPr/>
          <p:nvPr/>
        </p:nvSpPr>
        <p:spPr>
          <a:xfrm>
            <a:off x="7308304" y="1990874"/>
            <a:ext cx="1707352" cy="729671"/>
          </a:xfrm>
          <a:prstGeom prst="wedgeRoundRectCallout">
            <a:avLst>
              <a:gd name="adj1" fmla="val -48995"/>
              <a:gd name="adj2" fmla="val 1383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ボクの好きな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マヨクッキ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ー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角丸四角形吹き出し 16"/>
          <p:cNvSpPr/>
          <p:nvPr/>
        </p:nvSpPr>
        <p:spPr>
          <a:xfrm>
            <a:off x="107504" y="4121805"/>
            <a:ext cx="2088232" cy="729671"/>
          </a:xfrm>
          <a:prstGeom prst="wedgeRoundRectCallout">
            <a:avLst>
              <a:gd name="adj1" fmla="val 47445"/>
              <a:gd name="adj2" fmla="val 1498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缶回収でご近所を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まわります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角丸四角形吹き出し 17"/>
          <p:cNvSpPr/>
          <p:nvPr/>
        </p:nvSpPr>
        <p:spPr>
          <a:xfrm>
            <a:off x="7020272" y="4363915"/>
            <a:ext cx="1995384" cy="729671"/>
          </a:xfrm>
          <a:prstGeom prst="wedgeRoundRectCallout">
            <a:avLst>
              <a:gd name="adj1" fmla="val -48995"/>
              <a:gd name="adj2" fmla="val 1383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プレス機に缶を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落として・・・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3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3" descr="CIMG19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4149080"/>
            <a:ext cx="3217953" cy="241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\\Server\支援課用\支援課共通\メンバー画像\H22年度 つばさ\飯田　房江\P1080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84800"/>
            <a:ext cx="3338355" cy="250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コンテンツ プレースホルダ 3" descr="P118093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55342" y="1385257"/>
            <a:ext cx="3338355" cy="250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朋</a:t>
            </a: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の</a:t>
            </a:r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日中</a:t>
            </a: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活動②</a:t>
            </a:r>
            <a:endParaRPr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107504" y="3401481"/>
            <a:ext cx="2232248" cy="963623"/>
          </a:xfrm>
          <a:prstGeom prst="wedgeRoundRectCallout">
            <a:avLst>
              <a:gd name="adj1" fmla="val -187"/>
              <a:gd name="adj2" fmla="val -1007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お客さまや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ボランティアさんへのお茶出し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7380312" y="1990875"/>
            <a:ext cx="1657350" cy="934068"/>
          </a:xfrm>
          <a:prstGeom prst="wedgeRoundRectCallout">
            <a:avLst>
              <a:gd name="adj1" fmla="val -68929"/>
              <a:gd name="adj2" fmla="val 79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身近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</a:t>
            </a:r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話題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を取材して新聞づくり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107504" y="4956250"/>
            <a:ext cx="3312368" cy="921021"/>
          </a:xfrm>
          <a:prstGeom prst="wedgeRoundRectCallout">
            <a:avLst>
              <a:gd name="adj1" fmla="val 54151"/>
              <a:gd name="adj2" fmla="val -74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『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地域交流事務担当の辞令</a:t>
            </a:r>
            <a:r>
              <a:rPr lang="en-US" altLang="ja-JP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』</a:t>
            </a: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見学者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の応対や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土曜プログラムを担当します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19">
            <a:off x="7392593" y="5596060"/>
            <a:ext cx="842482" cy="11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1520" y="1557318"/>
            <a:ext cx="864096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ja-JP" altLang="en-US" sz="2400" spc="-15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endParaRPr kumimoji="1" lang="ja-JP" altLang="en-US" sz="2400" spc="-15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00F3-7DEA-4C15-AAD8-17CDAC09EA00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9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いろい</a:t>
            </a:r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ろ</a:t>
            </a: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なイベント</a:t>
            </a:r>
            <a:endParaRPr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7" name="コンテンツ プレースホルダ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66" y="4160430"/>
            <a:ext cx="3663674" cy="245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 descr="Q:\支援課共通\メンバー画像\H22年度だいち\古谷　瑞葵\成人式★\P10909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36" y="1438904"/>
            <a:ext cx="3270056" cy="24525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Picture 2" descr="Q:\支援課共通\メンバー画像\H19年度画像\H19全体行事画像\W20の会\DSC_18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38904"/>
            <a:ext cx="3278572" cy="24525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0" name="角丸四角形吹き出し 19"/>
          <p:cNvSpPr/>
          <p:nvPr/>
        </p:nvSpPr>
        <p:spPr>
          <a:xfrm>
            <a:off x="179512" y="1916832"/>
            <a:ext cx="1657350" cy="499088"/>
          </a:xfrm>
          <a:prstGeom prst="wedgeRoundRectCallout">
            <a:avLst>
              <a:gd name="adj1" fmla="val 47380"/>
              <a:gd name="adj2" fmla="val 1168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成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人を祝う会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角丸四角形吹き出し 20"/>
          <p:cNvSpPr/>
          <p:nvPr/>
        </p:nvSpPr>
        <p:spPr>
          <a:xfrm>
            <a:off x="6660232" y="3204389"/>
            <a:ext cx="2379055" cy="956041"/>
          </a:xfrm>
          <a:prstGeom prst="wedgeRoundRectCallout">
            <a:avLst>
              <a:gd name="adj1" fmla="val -69426"/>
              <a:gd name="adj2" fmla="val -331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W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２０（４０歳）を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祝う</a:t>
            </a:r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会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179512" y="5013176"/>
            <a:ext cx="3168352" cy="1224136"/>
          </a:xfrm>
          <a:prstGeom prst="wedgeRoundRectCallout">
            <a:avLst>
              <a:gd name="adj1" fmla="val 56317"/>
              <a:gd name="adj2" fmla="val -147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土曜プログラム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朋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ホール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で行われる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ミニコンサート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（中学校吹奏楽部の演奏）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19">
            <a:off x="7392593" y="5596060"/>
            <a:ext cx="842482" cy="11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2"/>
          <p:cNvSpPr txBox="1">
            <a:spLocks/>
          </p:cNvSpPr>
          <p:nvPr/>
        </p:nvSpPr>
        <p:spPr>
          <a:xfrm>
            <a:off x="457200" y="472438"/>
            <a:ext cx="8229600" cy="652306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地域</a:t>
            </a: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の</a:t>
            </a:r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中</a:t>
            </a: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で</a:t>
            </a:r>
            <a:endParaRPr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9" name="コンテンツ プレースホルダ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80" y="4193134"/>
            <a:ext cx="3323545" cy="220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67" y="1484784"/>
            <a:ext cx="3353475" cy="23258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コンテンツ プレースホルダ 4" descr="P122065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1694" y="1484784"/>
            <a:ext cx="3210370" cy="2407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Q:\支援課共通\メンバー画像\21年度画像\H21年度全体行事\神輿2009.8.1\W20 2009.8.1 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5362" y="4193134"/>
            <a:ext cx="3083034" cy="229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円/楕円 16"/>
          <p:cNvSpPr/>
          <p:nvPr/>
        </p:nvSpPr>
        <p:spPr>
          <a:xfrm>
            <a:off x="3649892" y="1340768"/>
            <a:ext cx="2002228" cy="720080"/>
          </a:xfrm>
          <a:prstGeom prst="ellipse">
            <a:avLst/>
          </a:prstGeom>
          <a:ln w="635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小学校との交流</a:t>
            </a:r>
            <a:endParaRPr kumimoji="1" lang="ja-JP" altLang="en-US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4" name="角丸四角形吹き出し 23"/>
          <p:cNvSpPr/>
          <p:nvPr/>
        </p:nvSpPr>
        <p:spPr>
          <a:xfrm>
            <a:off x="106338" y="4426892"/>
            <a:ext cx="1657350" cy="499088"/>
          </a:xfrm>
          <a:prstGeom prst="wedgeRoundRectCallout">
            <a:avLst>
              <a:gd name="adj1" fmla="val 58315"/>
              <a:gd name="adj2" fmla="val 1135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地域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の運動会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7380312" y="4540634"/>
            <a:ext cx="1657350" cy="499088"/>
          </a:xfrm>
          <a:prstGeom prst="wedgeRoundRectCallout">
            <a:avLst>
              <a:gd name="adj1" fmla="val -60977"/>
              <a:gd name="adj2" fmla="val 1036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地域</a:t>
            </a:r>
            <a:r>
              <a:rPr lang="ja-JP" altLang="en-US" dirty="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の夏祭り</a:t>
            </a:r>
            <a:endParaRPr lang="en-US" altLang="ja-JP" dirty="0" smtClean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30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ビジネス">
  <a:themeElements>
    <a:clrScheme name="オースティン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2459</TotalTime>
  <Words>1126</Words>
  <Application>Microsoft Office PowerPoint</Application>
  <PresentationFormat>画面に合わせる (4:3)</PresentationFormat>
  <Paragraphs>394</Paragraphs>
  <Slides>25</Slides>
  <Notes>12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27" baseType="lpstr">
      <vt:lpstr>Office テーマ</vt:lpstr>
      <vt:lpstr>ビジネス</vt:lpstr>
      <vt:lpstr>重症心身障害児者等 支援者育成研修テキスト    ５　ライフステージにおける支援⑤ 　　　　　　　　　　　　　　　　　　　　　　　　　　　　　　　　　　　 　　　　　　　　　　　成人期における支援　　　　</vt:lpstr>
      <vt:lpstr>日中活動の場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 　　　　　　　　　　　　　　　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nariharumi</dc:creator>
  <cp:lastModifiedBy>厚生労働省ネットワークシステム</cp:lastModifiedBy>
  <cp:revision>222</cp:revision>
  <cp:lastPrinted>2014-12-08T00:16:24Z</cp:lastPrinted>
  <dcterms:created xsi:type="dcterms:W3CDTF">2011-02-28T05:29:11Z</dcterms:created>
  <dcterms:modified xsi:type="dcterms:W3CDTF">2016-05-09T05:21:39Z</dcterms:modified>
</cp:coreProperties>
</file>