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20"/>
  </p:notesMasterIdLst>
  <p:sldIdLst>
    <p:sldId id="366" r:id="rId3"/>
    <p:sldId id="325" r:id="rId4"/>
    <p:sldId id="364" r:id="rId5"/>
    <p:sldId id="365" r:id="rId6"/>
    <p:sldId id="278" r:id="rId7"/>
    <p:sldId id="355" r:id="rId8"/>
    <p:sldId id="360" r:id="rId9"/>
    <p:sldId id="330" r:id="rId10"/>
    <p:sldId id="362" r:id="rId11"/>
    <p:sldId id="282" r:id="rId12"/>
    <p:sldId id="343" r:id="rId13"/>
    <p:sldId id="344" r:id="rId14"/>
    <p:sldId id="345" r:id="rId15"/>
    <p:sldId id="363" r:id="rId16"/>
    <p:sldId id="351" r:id="rId17"/>
    <p:sldId id="361" r:id="rId18"/>
    <p:sldId id="346"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19" autoAdjust="0"/>
    <p:restoredTop sz="61628" autoAdjust="0"/>
  </p:normalViewPr>
  <p:slideViewPr>
    <p:cSldViewPr snapToGrid="0">
      <p:cViewPr>
        <p:scale>
          <a:sx n="99" d="100"/>
          <a:sy n="99" d="100"/>
        </p:scale>
        <p:origin x="-564" y="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E8A5C5-7E5B-4DE5-9B47-4FEB07CB08B8}" type="datetimeFigureOut">
              <a:rPr kumimoji="1" lang="ja-JP" altLang="en-US" smtClean="0"/>
              <a:t>2016/5/6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F82044-C730-4C88-B724-597A5CE68AB2}" type="slidenum">
              <a:rPr kumimoji="1" lang="ja-JP" altLang="en-US" smtClean="0"/>
              <a:t>‹#›</a:t>
            </a:fld>
            <a:endParaRPr kumimoji="1" lang="ja-JP" altLang="en-US"/>
          </a:p>
        </p:txBody>
      </p:sp>
    </p:spTree>
    <p:extLst>
      <p:ext uri="{BB962C8B-B14F-4D97-AF65-F5344CB8AC3E}">
        <p14:creationId xmlns:p14="http://schemas.microsoft.com/office/powerpoint/2010/main" val="34002507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EC210D-89B6-4740-B172-A57F594F4C92}" type="slidenum">
              <a:rPr kumimoji="1" lang="ja-JP" altLang="en-US" smtClean="0"/>
              <a:t>10</a:t>
            </a:fld>
            <a:endParaRPr kumimoji="1" lang="ja-JP" altLang="en-US" dirty="0"/>
          </a:p>
        </p:txBody>
      </p:sp>
    </p:spTree>
    <p:extLst>
      <p:ext uri="{BB962C8B-B14F-4D97-AF65-F5344CB8AC3E}">
        <p14:creationId xmlns:p14="http://schemas.microsoft.com/office/powerpoint/2010/main" val="296350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175DF51-41E5-432A-BF82-800816A4C26A}" type="datetime1">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2468106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98589D0-FC6A-4512-A8BE-384626919F1A}" type="datetime1">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960665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89B980-21E6-42BC-8867-9737FEA82923}" type="datetime1">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2010624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solidFill>
                <a:prstClr val="white"/>
              </a:solidFill>
            </a:endParaRPr>
          </a:p>
        </p:txBody>
      </p:sp>
      <p:sp>
        <p:nvSpPr>
          <p:cNvPr id="9" name="タイトル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grpSp>
        <p:nvGrpSpPr>
          <p:cNvPr id="2" name="グループ化 1"/>
          <p:cNvGrpSpPr/>
          <p:nvPr/>
        </p:nvGrpSpPr>
        <p:grpSpPr>
          <a:xfrm>
            <a:off x="-3764"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ー 29"/>
          <p:cNvSpPr>
            <a:spLocks noGrp="1"/>
          </p:cNvSpPr>
          <p:nvPr>
            <p:ph type="dt" sz="half" idx="10"/>
          </p:nvPr>
        </p:nvSpPr>
        <p:spPr/>
        <p:txBody>
          <a:bodyPr/>
          <a:lstStyle>
            <a:lvl1pPr>
              <a:defRPr>
                <a:solidFill>
                  <a:srgbClr val="FFFFFF"/>
                </a:solidFill>
              </a:defRPr>
            </a:lvl1pPr>
            <a:extLst/>
          </a:lstStyle>
          <a:p>
            <a:endParaRPr lang="en-US" altLang="ja-JP">
              <a:solidFill>
                <a:srgbClr val="000000"/>
              </a:solidFill>
            </a:endParaRPr>
          </a:p>
        </p:txBody>
      </p:sp>
      <p:sp>
        <p:nvSpPr>
          <p:cNvPr id="19" name="フッター プレースホルダー 18"/>
          <p:cNvSpPr>
            <a:spLocks noGrp="1"/>
          </p:cNvSpPr>
          <p:nvPr>
            <p:ph type="ftr" sz="quarter" idx="11"/>
          </p:nvPr>
        </p:nvSpPr>
        <p:spPr/>
        <p:txBody>
          <a:bodyPr/>
          <a:lstStyle>
            <a:lvl1pPr>
              <a:defRPr>
                <a:solidFill>
                  <a:schemeClr val="accent1">
                    <a:tint val="20000"/>
                  </a:schemeClr>
                </a:solidFill>
              </a:defRPr>
            </a:lvl1pPr>
            <a:extLst/>
          </a:lstStyle>
          <a:p>
            <a:endParaRPr lang="en-US" altLang="ja-JP">
              <a:solidFill>
                <a:srgbClr val="000000"/>
              </a:solidFill>
            </a:endParaRPr>
          </a:p>
        </p:txBody>
      </p:sp>
      <p:sp>
        <p:nvSpPr>
          <p:cNvPr id="27" name="スライド番号プレースホルダー 26"/>
          <p:cNvSpPr>
            <a:spLocks noGrp="1"/>
          </p:cNvSpPr>
          <p:nvPr>
            <p:ph type="sldNum" sz="quarter" idx="12"/>
          </p:nvPr>
        </p:nvSpPr>
        <p:spPr/>
        <p:txBody>
          <a:bodyPr/>
          <a:lstStyle>
            <a:lvl1pPr>
              <a:defRPr>
                <a:solidFill>
                  <a:srgbClr val="FFFFFF"/>
                </a:solidFill>
              </a:defRPr>
            </a:lvl1pPr>
            <a:extLst/>
          </a:lstStyle>
          <a:p>
            <a:fld id="{3916328E-6D65-4AC6-AED3-A57AB5A8C1C2}"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88369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3DE2959-4469-48E6-BA76-FB55B6F6B932}" type="slidenum">
              <a:rPr lang="en-US" altLang="ja-JP" smtClean="0">
                <a:solidFill>
                  <a:srgbClr val="000000"/>
                </a:solidFill>
              </a:rPr>
              <a:pPr/>
              <a:t>‹#›</a:t>
            </a:fld>
            <a:endParaRPr lang="en-US" altLang="ja-JP">
              <a:solidFill>
                <a:srgbClr val="000000"/>
              </a:solidFill>
            </a:endParaRPr>
          </a:p>
        </p:txBody>
      </p:sp>
      <p:sp>
        <p:nvSpPr>
          <p:cNvPr id="7" name="タイトル 6"/>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4177289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0A7CE1D0-5355-41B5-B98E-D73C9CE5E466}" type="slidenum">
              <a:rPr lang="en-US" altLang="ja-JP" smtClean="0">
                <a:solidFill>
                  <a:srgbClr val="000000"/>
                </a:solidFill>
              </a:rPr>
              <a:pPr/>
              <a:t>‹#›</a:t>
            </a:fld>
            <a:endParaRPr lang="en-US" altLang="ja-JP">
              <a:solidFill>
                <a:srgbClr val="000000"/>
              </a:solidFill>
            </a:endParaRPr>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222809181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3CE2758A-97DF-4B8C-86C5-D2B9CA8214C6}" type="slidenum">
              <a:rPr lang="en-US" altLang="ja-JP" smtClean="0">
                <a:solidFill>
                  <a:srgbClr val="000000"/>
                </a:solidFill>
              </a:rPr>
              <a:pPr/>
              <a:t>‹#›</a:t>
            </a:fld>
            <a:endParaRPr lang="en-US" altLang="ja-JP">
              <a:solidFill>
                <a:srgbClr val="000000"/>
              </a:solidFill>
            </a:endParaRPr>
          </a:p>
        </p:txBody>
      </p:sp>
      <p:sp>
        <p:nvSpPr>
          <p:cNvPr id="8" name="タイトル 7"/>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1381698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1444296"/>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6" y="1444296"/>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extLst/>
          </a:lstStyle>
          <a:p>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extLst/>
          </a:lstStyle>
          <a:p>
            <a:fld id="{713C96AB-BBE1-4417-B921-BC6F0C486974}"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2624135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extLst/>
          </a:lstStyle>
          <a:p>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extLst/>
          </a:lstStyle>
          <a:p>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extLst/>
          </a:lstStyle>
          <a:p>
            <a:fld id="{E1505E7C-A9A5-4D6A-8F31-360AAF54F5A8}" type="slidenum">
              <a:rPr lang="en-US" altLang="ja-JP" smtClean="0">
                <a:solidFill>
                  <a:srgbClr val="000000"/>
                </a:solidFill>
              </a:rPr>
              <a:pPr/>
              <a:t>‹#›</a:t>
            </a:fld>
            <a:endParaRPr lang="en-US" altLang="ja-JP">
              <a:solidFill>
                <a:srgbClr val="000000"/>
              </a:solidFill>
            </a:endParaRPr>
          </a:p>
        </p:txBody>
      </p:sp>
      <p:sp>
        <p:nvSpPr>
          <p:cNvPr id="6" name="タイトル 5"/>
          <p:cNvSpPr>
            <a:spLocks noGrp="1"/>
          </p:cNvSpPr>
          <p:nvPr>
            <p:ph type="title"/>
          </p:nvPr>
        </p:nvSpPr>
        <p:spPr/>
        <p:txBody>
          <a:bodyPr rtlCol="0"/>
          <a:lstStyle>
            <a:extLst/>
          </a:lstStyle>
          <a:p>
            <a:r>
              <a:rPr kumimoji="0" lang="ja-JP" altLang="en-US" smtClean="0"/>
              <a:t>マスター タイトルの書式設定</a:t>
            </a:r>
            <a:endParaRPr kumimoji="0" lang="en-US"/>
          </a:p>
        </p:txBody>
      </p:sp>
    </p:spTree>
    <p:extLst>
      <p:ext uri="{BB962C8B-B14F-4D97-AF65-F5344CB8AC3E}">
        <p14:creationId xmlns:p14="http://schemas.microsoft.com/office/powerpoint/2010/main" val="3664059530"/>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extLst/>
          </a:lstStyle>
          <a:p>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extLst/>
          </a:lstStyle>
          <a:p>
            <a:fld id="{ECAEB814-199D-4ECB-A84C-1F4E4EF7FD05}"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26262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6727032" y="6407944"/>
            <a:ext cx="1920240" cy="365760"/>
          </a:xfrm>
        </p:spPr>
        <p:txBody>
          <a:bodyPr/>
          <a:lstStyle>
            <a:extLst/>
          </a:lstStyle>
          <a:p>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extLst/>
          </a:lstStyle>
          <a:p>
            <a:fld id="{20919500-454F-40F8-8A5C-6C3E6BAC6501}"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1955962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D037B9-BA54-4A5B-B578-A72C55C84439}" type="datetime1">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34762772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ー 4"/>
          <p:cNvSpPr>
            <a:spLocks noGrp="1"/>
          </p:cNvSpPr>
          <p:nvPr>
            <p:ph type="dt" sz="half" idx="10"/>
          </p:nvPr>
        </p:nvSpPr>
        <p:spPr/>
        <p:txBody>
          <a:bodyPr/>
          <a:lstStyle>
            <a:lvl1pPr>
              <a:defRPr>
                <a:solidFill>
                  <a:schemeClr val="tx1"/>
                </a:solidFill>
              </a:defRPr>
            </a:lvl1pPr>
            <a:extLst/>
          </a:lstStyle>
          <a:p>
            <a:endParaRPr lang="en-US" altLang="ja-JP">
              <a:solidFill>
                <a:srgbClr val="000000"/>
              </a:solidFill>
            </a:endParaRPr>
          </a:p>
        </p:txBody>
      </p:sp>
      <p:sp>
        <p:nvSpPr>
          <p:cNvPr id="6" name="フッター プレースホルダー 5"/>
          <p:cNvSpPr>
            <a:spLocks noGrp="1"/>
          </p:cNvSpPr>
          <p:nvPr>
            <p:ph type="ftr" sz="quarter" idx="11"/>
          </p:nvPr>
        </p:nvSpPr>
        <p:spPr>
          <a:xfrm>
            <a:off x="4380073" y="6407946"/>
            <a:ext cx="2350681" cy="365125"/>
          </a:xfrm>
        </p:spPr>
        <p:txBody>
          <a:bodyPr/>
          <a:lstStyle>
            <a:lvl1pPr>
              <a:defRPr>
                <a:solidFill>
                  <a:schemeClr val="tx1"/>
                </a:solidFill>
              </a:defRPr>
            </a:lvl1pPr>
            <a:extLst/>
          </a:lstStyle>
          <a:p>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lvl1pPr>
              <a:defRPr>
                <a:solidFill>
                  <a:schemeClr val="tx1"/>
                </a:solidFill>
              </a:defRPr>
            </a:lvl1pPr>
            <a:extLst/>
          </a:lstStyle>
          <a:p>
            <a:fld id="{0561A651-D6BB-46B0-A50C-5F78583329A8}" type="slidenum">
              <a:rPr lang="en-US" altLang="ja-JP" smtClean="0">
                <a:solidFill>
                  <a:srgbClr val="000000"/>
                </a:solidFill>
              </a:rPr>
              <a:pPr/>
              <a:t>‹#›</a:t>
            </a:fld>
            <a:endParaRPr lang="en-US" altLang="ja-JP">
              <a:solidFill>
                <a:srgbClr val="000000"/>
              </a:solidFill>
            </a:endParaRPr>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マスター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white"/>
              </a:solidFill>
              <a:ea typeface="ＭＳ Ｐゴシック" charset="-128"/>
            </a:endParaRPr>
          </a:p>
        </p:txBody>
      </p:sp>
      <p:sp>
        <p:nvSpPr>
          <p:cNvPr id="10" name="直角三角形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1" name="直線コネクタ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kumimoji="0" lang="en-US">
              <a:solidFill>
                <a:prstClr val="white"/>
              </a:solidFill>
            </a:endParaRPr>
          </a:p>
        </p:txBody>
      </p:sp>
    </p:spTree>
    <p:extLst>
      <p:ext uri="{BB962C8B-B14F-4D97-AF65-F5344CB8AC3E}">
        <p14:creationId xmlns:p14="http://schemas.microsoft.com/office/powerpoint/2010/main" val="63894924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481331"/>
            <a:ext cx="8229600" cy="4386071"/>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B7781E98-12D4-4D4B-A93A-05903818980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7282526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2"/>
            <a:ext cx="1777470" cy="5592761"/>
          </a:xfrm>
        </p:spPr>
        <p:txBody>
          <a:bodyPr vert="eaVert"/>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extLst/>
          </a:lstStyle>
          <a:p>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extLst/>
          </a:lstStyle>
          <a:p>
            <a:fld id="{116C8A52-8AAF-4982-B6CC-776C64B016BB}" type="slidenum">
              <a:rPr lang="en-US" altLang="ja-JP" smtClean="0">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0364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2E2090F-BE03-4887-93A1-43E1276A5B68}" type="datetime1">
              <a:rPr kumimoji="1" lang="ja-JP" altLang="en-US" smtClean="0"/>
              <a:t>2016/5/6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1689241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7B66A8-05A5-4DF8-9281-9E43730CCD26}" type="datetime1">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327929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DB2550A-EE60-4A1D-84A7-49379EFC7619}" type="datetime1">
              <a:rPr kumimoji="1" lang="ja-JP" altLang="en-US" smtClean="0"/>
              <a:t>2016/5/6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3077092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F514D6E-985D-4F48-9329-268FFF073086}" type="datetime1">
              <a:rPr kumimoji="1" lang="ja-JP" altLang="en-US" smtClean="0"/>
              <a:t>2016/5/6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366862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03025D-B94B-497F-A2D2-877A857E04FC}" type="datetime1">
              <a:rPr kumimoji="1" lang="ja-JP" altLang="en-US" smtClean="0"/>
              <a:t>2016/5/6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102270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D970B5D-C010-448B-8E0F-EAC60E75C48F}" type="datetime1">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340348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D2E3A45-C4DE-4983-832C-63CA5C982846}" type="datetime1">
              <a:rPr kumimoji="1" lang="ja-JP" altLang="en-US" smtClean="0"/>
              <a:t>2016/5/6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172406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99DBEFE-9841-4BA0-A4D0-15DADA68EFAB}" type="datetime1">
              <a:rPr kumimoji="1" lang="ja-JP" altLang="en-US" smtClean="0"/>
              <a:t>2016/5/6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ADCCD8-2624-4556-A9AB-CD7F2BAE2050}" type="slidenum">
              <a:rPr kumimoji="1" lang="ja-JP" altLang="en-US" smtClean="0"/>
              <a:t>‹#›</a:t>
            </a:fld>
            <a:endParaRPr kumimoji="1" lang="ja-JP" altLang="en-US"/>
          </a:p>
        </p:txBody>
      </p:sp>
    </p:spTree>
    <p:extLst>
      <p:ext uri="{BB962C8B-B14F-4D97-AF65-F5344CB8AC3E}">
        <p14:creationId xmlns:p14="http://schemas.microsoft.com/office/powerpoint/2010/main" val="5419880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solidFill>
                <a:prstClr val="black"/>
              </a:solidFill>
              <a:ea typeface="ＭＳ Ｐゴシック" charset="-128"/>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0" lang="en-US">
              <a:solidFill>
                <a:prstClr val="white"/>
              </a:solidFill>
            </a:endParaRPr>
          </a:p>
        </p:txBody>
      </p:sp>
      <p:cxnSp>
        <p:nvCxnSpPr>
          <p:cNvPr id="15" name="直線コネクタ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smtClean="0"/>
              <a:t>マスター タイトルの書式設定</a:t>
            </a:r>
            <a:endParaRPr kumimoji="0" lang="en-US"/>
          </a:p>
        </p:txBody>
      </p:sp>
      <p:sp>
        <p:nvSpPr>
          <p:cNvPr id="30" name="テキスト プレースホルダー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ー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22" name="フッター プレースホルダー 21"/>
          <p:cNvSpPr>
            <a:spLocks noGrp="1"/>
          </p:cNvSpPr>
          <p:nvPr>
            <p:ph type="ftr" sz="quarter" idx="3"/>
          </p:nvPr>
        </p:nvSpPr>
        <p:spPr>
          <a:xfrm>
            <a:off x="4380073"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base">
              <a:spcBef>
                <a:spcPct val="0"/>
              </a:spcBef>
              <a:spcAft>
                <a:spcPct val="0"/>
              </a:spcAft>
            </a:pPr>
            <a:endParaRPr lang="en-US" altLang="ja-JP">
              <a:solidFill>
                <a:srgbClr val="000000"/>
              </a:solidFill>
            </a:endParaRPr>
          </a:p>
        </p:txBody>
      </p:sp>
      <p:sp>
        <p:nvSpPr>
          <p:cNvPr id="18" name="スライド番号プレースホルダー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base">
              <a:spcBef>
                <a:spcPct val="0"/>
              </a:spcBef>
              <a:spcAft>
                <a:spcPct val="0"/>
              </a:spcAft>
            </a:pPr>
            <a:fld id="{789D6384-06A6-4BDD-8CDC-F375C988D69E}" type="slidenum">
              <a:rPr lang="en-US" altLang="ja-JP" smtClean="0">
                <a:solidFill>
                  <a:srgbClr val="000000"/>
                </a:solidFill>
              </a:rPr>
              <a:pPr fontAlgn="base">
                <a:spcBef>
                  <a:spcPct val="0"/>
                </a:spcBef>
                <a:spcAft>
                  <a:spcPct val="0"/>
                </a:spcAft>
              </a:pPr>
              <a:t>‹#›</a:t>
            </a:fld>
            <a:endParaRPr lang="en-US" altLang="ja-JP">
              <a:solidFill>
                <a:srgbClr val="000000"/>
              </a:solidFill>
            </a:endParaRPr>
          </a:p>
        </p:txBody>
      </p:sp>
    </p:spTree>
    <p:extLst>
      <p:ext uri="{BB962C8B-B14F-4D97-AF65-F5344CB8AC3E}">
        <p14:creationId xmlns:p14="http://schemas.microsoft.com/office/powerpoint/2010/main" val="62940843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0361" y="3284984"/>
            <a:ext cx="8446477" cy="1662825"/>
          </a:xfrm>
        </p:spPr>
        <p:txBody>
          <a:bodyPr>
            <a:normAutofit fontScale="90000"/>
          </a:bodyPr>
          <a:lstStyle/>
          <a:p>
            <a:pPr algn="l"/>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４　連携②</a:t>
            </a: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r>
              <a:rPr lang="ja-JP" altLang="en-US" sz="4400" dirty="0" smtClean="0"/>
              <a:t>　　　　連携</a:t>
            </a:r>
            <a:r>
              <a:rPr lang="ja-JP" altLang="en-US" sz="4400" dirty="0" smtClean="0"/>
              <a:t>・協働の必要性</a:t>
            </a:r>
            <a:r>
              <a:rPr lang="ja-JP" altLang="en-US" sz="4400" dirty="0"/>
              <a:t>　</a:t>
            </a:r>
            <a:r>
              <a:rPr lang="ja-JP" altLang="en-US" sz="4400" dirty="0" smtClean="0"/>
              <a:t>　　　　　　　　　　　　　　　　　　　</a:t>
            </a:r>
            <a:endParaRPr kumimoji="1" lang="ja-JP" altLang="en-US" sz="5300" dirty="0"/>
          </a:p>
        </p:txBody>
      </p:sp>
      <p:sp>
        <p:nvSpPr>
          <p:cNvPr id="5" name="スライド番号プレースホルダー 4"/>
          <p:cNvSpPr>
            <a:spLocks noGrp="1"/>
          </p:cNvSpPr>
          <p:nvPr>
            <p:ph type="sldNum" sz="quarter" idx="12"/>
          </p:nvPr>
        </p:nvSpPr>
        <p:spPr/>
        <p:txBody>
          <a:bodyPr/>
          <a:lstStyle/>
          <a:p>
            <a:fld id="{667E3D7A-13B8-45DE-9B11-587D56CF72EE}" type="slidenum">
              <a:rPr kumimoji="1" lang="ja-JP" altLang="en-US" smtClean="0"/>
              <a:pPr/>
              <a:t>1</a:t>
            </a:fld>
            <a:endParaRPr kumimoji="1" lang="ja-JP" altLang="en-US"/>
          </a:p>
        </p:txBody>
      </p:sp>
    </p:spTree>
    <p:extLst>
      <p:ext uri="{BB962C8B-B14F-4D97-AF65-F5344CB8AC3E}">
        <p14:creationId xmlns:p14="http://schemas.microsoft.com/office/powerpoint/2010/main" val="19533432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6518" y="304800"/>
            <a:ext cx="8038832" cy="914400"/>
          </a:xfrm>
        </p:spPr>
        <p:txBody>
          <a:bodyPr>
            <a:normAutofit fontScale="90000"/>
          </a:bodyPr>
          <a:lstStyle/>
          <a:p>
            <a:r>
              <a:rPr lang="ja-JP" altLang="en-US" dirty="0"/>
              <a:t>多</a:t>
            </a:r>
            <a:r>
              <a:rPr lang="ja-JP" altLang="en-US" dirty="0" smtClean="0"/>
              <a:t>職種と連携・協働による在宅療養の確認内容</a:t>
            </a:r>
            <a:endParaRPr kumimoji="1" lang="ja-JP" altLang="en-US" dirty="0"/>
          </a:p>
        </p:txBody>
      </p:sp>
      <p:sp>
        <p:nvSpPr>
          <p:cNvPr id="3" name="コンテンツ プレースホルダー 2"/>
          <p:cNvSpPr>
            <a:spLocks noGrp="1"/>
          </p:cNvSpPr>
          <p:nvPr>
            <p:ph idx="1"/>
          </p:nvPr>
        </p:nvSpPr>
        <p:spPr>
          <a:xfrm>
            <a:off x="231821" y="1327908"/>
            <a:ext cx="8283529" cy="5016378"/>
          </a:xfrm>
        </p:spPr>
        <p:txBody>
          <a:bodyPr/>
          <a:lstStyle/>
          <a:p>
            <a:pPr marL="0" indent="0">
              <a:buNone/>
            </a:pPr>
            <a:r>
              <a:rPr kumimoji="1" lang="ja-JP" altLang="en-US" dirty="0" smtClean="0"/>
              <a:t>退院直後</a:t>
            </a:r>
            <a:r>
              <a:rPr lang="ja-JP" altLang="en-US" dirty="0" smtClean="0"/>
              <a:t>に多</a:t>
            </a:r>
            <a:r>
              <a:rPr lang="ja-JP" altLang="en-US" dirty="0"/>
              <a:t>職種</a:t>
            </a:r>
            <a:r>
              <a:rPr lang="ja-JP" altLang="en-US" dirty="0" smtClean="0"/>
              <a:t>で</a:t>
            </a:r>
            <a:r>
              <a:rPr lang="ja-JP" altLang="en-US" dirty="0"/>
              <a:t>確認</a:t>
            </a:r>
            <a:r>
              <a:rPr lang="ja-JP" altLang="en-US" dirty="0" smtClean="0"/>
              <a:t>する</a:t>
            </a:r>
            <a:r>
              <a:rPr lang="ja-JP" altLang="en-US" dirty="0"/>
              <a:t>事項</a:t>
            </a:r>
            <a:endParaRPr kumimoji="1" lang="en-US" altLang="ja-JP" dirty="0" smtClean="0"/>
          </a:p>
          <a:p>
            <a:pPr marL="0" indent="0">
              <a:buNone/>
            </a:pP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449567988"/>
              </p:ext>
            </p:extLst>
          </p:nvPr>
        </p:nvGraphicFramePr>
        <p:xfrm>
          <a:off x="231821" y="1810880"/>
          <a:ext cx="8461418" cy="4763765"/>
        </p:xfrm>
        <a:graphic>
          <a:graphicData uri="http://schemas.openxmlformats.org/drawingml/2006/table">
            <a:tbl>
              <a:tblPr firstRow="1" bandRow="1">
                <a:tableStyleId>{5940675A-B579-460E-94D1-54222C63F5DA}</a:tableStyleId>
              </a:tblPr>
              <a:tblGrid>
                <a:gridCol w="1830834"/>
                <a:gridCol w="3732838"/>
                <a:gridCol w="2897746"/>
              </a:tblGrid>
              <a:tr h="495553">
                <a:tc>
                  <a:txBody>
                    <a:bodyPr/>
                    <a:lstStyle/>
                    <a:p>
                      <a:pPr algn="ctr"/>
                      <a:r>
                        <a:rPr kumimoji="1" lang="ja-JP" altLang="en-US" sz="1800" b="1" dirty="0" smtClean="0"/>
                        <a:t>連携の目標</a:t>
                      </a:r>
                      <a:endParaRPr kumimoji="1" lang="ja-JP" altLang="en-US" sz="1800" b="1" dirty="0"/>
                    </a:p>
                  </a:txBody>
                  <a:tcPr/>
                </a:tc>
                <a:tc>
                  <a:txBody>
                    <a:bodyPr/>
                    <a:lstStyle/>
                    <a:p>
                      <a:pPr algn="ctr"/>
                      <a:r>
                        <a:rPr kumimoji="1" lang="ja-JP" altLang="en-US" sz="1800" b="1" dirty="0" smtClean="0"/>
                        <a:t>具体策</a:t>
                      </a:r>
                      <a:endParaRPr kumimoji="1" lang="ja-JP" altLang="en-US" sz="1800" b="1" dirty="0"/>
                    </a:p>
                  </a:txBody>
                  <a:tcPr/>
                </a:tc>
                <a:tc>
                  <a:txBody>
                    <a:bodyPr/>
                    <a:lstStyle/>
                    <a:p>
                      <a:pPr algn="ctr"/>
                      <a:r>
                        <a:rPr kumimoji="1" lang="ja-JP" altLang="en-US" sz="1800" b="1" dirty="0" smtClean="0"/>
                        <a:t>主たる担当者</a:t>
                      </a:r>
                      <a:endParaRPr kumimoji="1" lang="ja-JP" altLang="en-US" sz="1800" b="1" dirty="0"/>
                    </a:p>
                  </a:txBody>
                  <a:tcPr/>
                </a:tc>
              </a:tr>
              <a:tr h="495553">
                <a:tc rowSpan="4">
                  <a:txBody>
                    <a:bodyPr/>
                    <a:lstStyle/>
                    <a:p>
                      <a:pPr algn="l"/>
                      <a:endParaRPr kumimoji="1" lang="en-US" altLang="ja-JP" sz="1800" b="1" dirty="0" smtClean="0"/>
                    </a:p>
                    <a:p>
                      <a:pPr algn="l"/>
                      <a:endParaRPr kumimoji="1" lang="en-US" altLang="ja-JP" sz="1800" b="1" dirty="0" smtClean="0"/>
                    </a:p>
                    <a:p>
                      <a:pPr algn="l"/>
                      <a:r>
                        <a:rPr kumimoji="1" lang="ja-JP" altLang="en-US" sz="1800" b="1" dirty="0" smtClean="0"/>
                        <a:t>心身機能・身体構造を</a:t>
                      </a:r>
                      <a:endParaRPr kumimoji="1" lang="en-US" altLang="ja-JP" sz="1800" b="1" dirty="0" smtClean="0"/>
                    </a:p>
                    <a:p>
                      <a:pPr algn="l"/>
                      <a:r>
                        <a:rPr kumimoji="1" lang="ja-JP" altLang="en-US" sz="1800" b="1" dirty="0" smtClean="0"/>
                        <a:t>整える</a:t>
                      </a:r>
                      <a:endParaRPr kumimoji="1" lang="ja-JP" altLang="en-US" sz="1800" b="1" dirty="0"/>
                    </a:p>
                  </a:txBody>
                  <a:tcPr/>
                </a:tc>
                <a:tc>
                  <a:txBody>
                    <a:bodyPr/>
                    <a:lstStyle/>
                    <a:p>
                      <a:r>
                        <a:rPr kumimoji="1" lang="ja-JP" altLang="en-US" sz="1800" b="1" dirty="0" smtClean="0"/>
                        <a:t>状態安定</a:t>
                      </a:r>
                      <a:endParaRPr kumimoji="1" lang="ja-JP" altLang="en-US" sz="1800" b="1" dirty="0"/>
                    </a:p>
                  </a:txBody>
                  <a:tcPr/>
                </a:tc>
                <a:tc rowSpan="4">
                  <a:txBody>
                    <a:bodyPr/>
                    <a:lstStyle/>
                    <a:p>
                      <a:r>
                        <a:rPr kumimoji="1" lang="ja-JP" altLang="en-US" sz="1800" b="1" dirty="0" smtClean="0"/>
                        <a:t>　両親・家族</a:t>
                      </a:r>
                      <a:endParaRPr kumimoji="1" lang="en-US" altLang="ja-JP" sz="1800" b="1" dirty="0" smtClean="0"/>
                    </a:p>
                    <a:p>
                      <a:r>
                        <a:rPr kumimoji="1" lang="ja-JP" altLang="en-US" sz="1800" b="1" dirty="0" smtClean="0"/>
                        <a:t>　主治医</a:t>
                      </a:r>
                      <a:endParaRPr kumimoji="1" lang="en-US" altLang="ja-JP" sz="1800" b="1" dirty="0" smtClean="0"/>
                    </a:p>
                    <a:p>
                      <a:r>
                        <a:rPr kumimoji="1" lang="ja-JP" altLang="en-US" sz="1800" b="1" dirty="0" smtClean="0"/>
                        <a:t>　訪問看護師</a:t>
                      </a:r>
                      <a:endParaRPr kumimoji="1" lang="en-US" altLang="ja-JP" sz="1800" b="1" dirty="0" smtClean="0"/>
                    </a:p>
                    <a:p>
                      <a:r>
                        <a:rPr kumimoji="1" lang="ja-JP" altLang="en-US" sz="1800" b="1" dirty="0" smtClean="0"/>
                        <a:t>　理学療法士</a:t>
                      </a:r>
                      <a:endParaRPr kumimoji="1" lang="en-US" altLang="ja-JP" sz="1800" b="1" dirty="0" smtClean="0"/>
                    </a:p>
                    <a:p>
                      <a:r>
                        <a:rPr kumimoji="1" lang="ja-JP" altLang="en-US" sz="1800" b="1" dirty="0" smtClean="0"/>
                        <a:t>　介護福祉士等</a:t>
                      </a:r>
                      <a:endParaRPr kumimoji="1" lang="en-US" altLang="ja-JP" sz="1800" b="1" dirty="0" smtClean="0"/>
                    </a:p>
                    <a:p>
                      <a:r>
                        <a:rPr kumimoji="1" lang="ja-JP" altLang="en-US" sz="1800" b="1" dirty="0" smtClean="0"/>
                        <a:t>　療養通所介護事業所職員</a:t>
                      </a:r>
                      <a:endParaRPr kumimoji="1" lang="ja-JP" altLang="en-US" sz="1800" b="1" dirty="0"/>
                    </a:p>
                  </a:txBody>
                  <a:tcPr/>
                </a:tc>
              </a:tr>
              <a:tr h="495553">
                <a:tc vMerge="1">
                  <a:txBody>
                    <a:bodyPr/>
                    <a:lstStyle/>
                    <a:p>
                      <a:endParaRPr kumimoji="1" lang="ja-JP" altLang="en-US"/>
                    </a:p>
                  </a:txBody>
                  <a:tcPr/>
                </a:tc>
                <a:tc>
                  <a:txBody>
                    <a:bodyPr/>
                    <a:lstStyle/>
                    <a:p>
                      <a:r>
                        <a:rPr kumimoji="1" lang="ja-JP" altLang="en-US" sz="1800" b="1" dirty="0" smtClean="0"/>
                        <a:t>苦痛の緩和</a:t>
                      </a:r>
                      <a:endParaRPr kumimoji="1" lang="ja-JP" altLang="en-US" sz="1800" b="1" dirty="0"/>
                    </a:p>
                  </a:txBody>
                  <a:tcPr/>
                </a:tc>
                <a:tc vMerge="1">
                  <a:txBody>
                    <a:bodyPr/>
                    <a:lstStyle/>
                    <a:p>
                      <a:endParaRPr kumimoji="1" lang="ja-JP" altLang="en-US" sz="1800" b="1" dirty="0"/>
                    </a:p>
                  </a:txBody>
                  <a:tcPr/>
                </a:tc>
              </a:tr>
              <a:tr h="495553">
                <a:tc vMerge="1">
                  <a:txBody>
                    <a:bodyPr/>
                    <a:lstStyle/>
                    <a:p>
                      <a:endParaRPr kumimoji="1" lang="ja-JP" altLang="en-US"/>
                    </a:p>
                  </a:txBody>
                  <a:tcPr/>
                </a:tc>
                <a:tc>
                  <a:txBody>
                    <a:bodyPr/>
                    <a:lstStyle/>
                    <a:p>
                      <a:r>
                        <a:rPr kumimoji="1" lang="ja-JP" altLang="en-US" sz="1800" b="1" dirty="0" smtClean="0"/>
                        <a:t>疾病管理</a:t>
                      </a:r>
                      <a:endParaRPr kumimoji="1" lang="ja-JP" altLang="en-US" sz="1800" b="1" dirty="0"/>
                    </a:p>
                  </a:txBody>
                  <a:tcPr/>
                </a:tc>
                <a:tc vMerge="1">
                  <a:txBody>
                    <a:bodyPr/>
                    <a:lstStyle/>
                    <a:p>
                      <a:endParaRPr kumimoji="1" lang="ja-JP" altLang="en-US" sz="1800" b="1" dirty="0"/>
                    </a:p>
                  </a:txBody>
                  <a:tcPr/>
                </a:tc>
              </a:tr>
              <a:tr h="495553">
                <a:tc vMerge="1">
                  <a:txBody>
                    <a:bodyPr/>
                    <a:lstStyle/>
                    <a:p>
                      <a:endParaRPr kumimoji="1" lang="ja-JP" altLang="en-US"/>
                    </a:p>
                  </a:txBody>
                  <a:tcPr/>
                </a:tc>
                <a:tc>
                  <a:txBody>
                    <a:bodyPr/>
                    <a:lstStyle/>
                    <a:p>
                      <a:r>
                        <a:rPr kumimoji="1" lang="ja-JP" altLang="en-US" sz="1800" b="1" dirty="0" smtClean="0"/>
                        <a:t>発達管理</a:t>
                      </a:r>
                      <a:endParaRPr kumimoji="1" lang="ja-JP" altLang="en-US" sz="1800" b="1" dirty="0"/>
                    </a:p>
                  </a:txBody>
                  <a:tcPr/>
                </a:tc>
                <a:tc vMerge="1">
                  <a:txBody>
                    <a:bodyPr/>
                    <a:lstStyle/>
                    <a:p>
                      <a:endParaRPr kumimoji="1" lang="ja-JP" altLang="en-US" sz="1800" b="1" dirty="0"/>
                    </a:p>
                  </a:txBody>
                  <a:tcPr/>
                </a:tc>
              </a:tr>
              <a:tr h="677689">
                <a:tc rowSpan="4">
                  <a:txBody>
                    <a:bodyPr/>
                    <a:lstStyle/>
                    <a:p>
                      <a:pPr algn="l"/>
                      <a:endParaRPr kumimoji="1" lang="en-US" altLang="ja-JP" sz="1800" b="1" dirty="0" smtClean="0"/>
                    </a:p>
                    <a:p>
                      <a:pPr algn="l"/>
                      <a:endParaRPr kumimoji="1" lang="en-US" altLang="ja-JP" sz="1800" b="1" dirty="0" smtClean="0"/>
                    </a:p>
                    <a:p>
                      <a:pPr algn="l"/>
                      <a:r>
                        <a:rPr kumimoji="1" lang="ja-JP" altLang="en-US" sz="1800" b="1" dirty="0" smtClean="0"/>
                        <a:t>子どもと家族の活動と</a:t>
                      </a:r>
                      <a:endParaRPr kumimoji="1" lang="en-US" altLang="ja-JP" sz="1800" b="1" dirty="0" smtClean="0"/>
                    </a:p>
                    <a:p>
                      <a:pPr algn="l"/>
                      <a:r>
                        <a:rPr kumimoji="1" lang="ja-JP" altLang="en-US" sz="1800" b="1" dirty="0" smtClean="0"/>
                        <a:t>参加を支える</a:t>
                      </a:r>
                      <a:endParaRPr kumimoji="1" lang="ja-JP" altLang="en-US" sz="1800" b="1" dirty="0"/>
                    </a:p>
                  </a:txBody>
                  <a:tcPr/>
                </a:tc>
                <a:tc>
                  <a:txBody>
                    <a:bodyPr/>
                    <a:lstStyle/>
                    <a:p>
                      <a:r>
                        <a:rPr kumimoji="1" lang="ja-JP" altLang="en-US" sz="1800" b="1" dirty="0" smtClean="0"/>
                        <a:t>ＩＣＦを意識した療育環境の整備</a:t>
                      </a:r>
                      <a:endParaRPr kumimoji="1" lang="en-US" altLang="ja-JP" sz="1800" b="1" dirty="0" smtClean="0"/>
                    </a:p>
                    <a:p>
                      <a:r>
                        <a:rPr kumimoji="1" lang="ja-JP" altLang="en-US" sz="1800" b="1" dirty="0" smtClean="0"/>
                        <a:t>　（外出しやすい環境も含む）</a:t>
                      </a:r>
                      <a:endParaRPr kumimoji="1" lang="ja-JP" altLang="en-US" sz="1800" b="1" dirty="0"/>
                    </a:p>
                  </a:txBody>
                  <a:tcPr/>
                </a:tc>
                <a:tc rowSpan="4">
                  <a:txBody>
                    <a:bodyPr/>
                    <a:lstStyle/>
                    <a:p>
                      <a:r>
                        <a:rPr kumimoji="1" lang="ja-JP" altLang="en-US" sz="1800" b="1" dirty="0" smtClean="0"/>
                        <a:t>両親・家族</a:t>
                      </a:r>
                      <a:endParaRPr kumimoji="1" lang="en-US" altLang="ja-JP" sz="1800" b="1" dirty="0" smtClean="0"/>
                    </a:p>
                    <a:p>
                      <a:r>
                        <a:rPr kumimoji="1" lang="ja-JP" altLang="en-US" sz="1800" b="1" dirty="0" smtClean="0"/>
                        <a:t>障害福祉課ケースワーカ</a:t>
                      </a:r>
                      <a:r>
                        <a:rPr kumimoji="1" lang="en-US" altLang="ja-JP" sz="1800" b="1" dirty="0" smtClean="0"/>
                        <a:t>―</a:t>
                      </a:r>
                    </a:p>
                    <a:p>
                      <a:r>
                        <a:rPr kumimoji="1" lang="ja-JP" altLang="en-US" sz="1800" b="1" dirty="0" smtClean="0"/>
                        <a:t>相談支援専門員</a:t>
                      </a:r>
                      <a:endParaRPr kumimoji="1" lang="en-US" altLang="ja-JP" sz="1800" b="1" dirty="0" smtClean="0"/>
                    </a:p>
                    <a:p>
                      <a:r>
                        <a:rPr kumimoji="1" lang="ja-JP" altLang="en-US" sz="1800" b="1" dirty="0" smtClean="0"/>
                        <a:t>訪問看護師・理学療法士</a:t>
                      </a:r>
                      <a:endParaRPr kumimoji="1" lang="en-US" altLang="ja-JP" sz="1800" b="1" dirty="0" smtClean="0"/>
                    </a:p>
                    <a:p>
                      <a:r>
                        <a:rPr kumimoji="1" lang="ja-JP" altLang="en-US" sz="1800" b="1" dirty="0" smtClean="0"/>
                        <a:t>介護福祉士等</a:t>
                      </a:r>
                      <a:endParaRPr kumimoji="1" lang="en-US" altLang="ja-JP" sz="1800" b="1" dirty="0" smtClean="0"/>
                    </a:p>
                    <a:p>
                      <a:r>
                        <a:rPr kumimoji="1" lang="ja-JP" altLang="en-US" sz="1800" b="1" dirty="0" smtClean="0"/>
                        <a:t>療養通所介護事業所職員</a:t>
                      </a:r>
                      <a:endParaRPr kumimoji="1" lang="en-US" altLang="ja-JP" sz="1800" b="1" dirty="0" smtClean="0"/>
                    </a:p>
                    <a:p>
                      <a:r>
                        <a:rPr kumimoji="1" lang="ja-JP" altLang="en-US" sz="1800" b="1" dirty="0" smtClean="0"/>
                        <a:t>療育施設職員</a:t>
                      </a:r>
                      <a:endParaRPr kumimoji="1" lang="en-US" altLang="ja-JP" sz="1800" b="1" dirty="0" smtClean="0"/>
                    </a:p>
                    <a:p>
                      <a:r>
                        <a:rPr kumimoji="1" lang="ja-JP" altLang="en-US" sz="1800" b="1" dirty="0" smtClean="0"/>
                        <a:t>保育園職員</a:t>
                      </a:r>
                      <a:endParaRPr kumimoji="1" lang="ja-JP" altLang="en-US" sz="1800" b="1" dirty="0"/>
                    </a:p>
                  </a:txBody>
                  <a:tcPr/>
                </a:tc>
              </a:tr>
              <a:tr h="495553">
                <a:tc vMerge="1">
                  <a:txBody>
                    <a:bodyPr/>
                    <a:lstStyle/>
                    <a:p>
                      <a:endParaRPr kumimoji="1" lang="ja-JP" altLang="en-US"/>
                    </a:p>
                  </a:txBody>
                  <a:tcPr/>
                </a:tc>
                <a:tc>
                  <a:txBody>
                    <a:bodyPr/>
                    <a:lstStyle/>
                    <a:p>
                      <a:r>
                        <a:rPr kumimoji="1" lang="ja-JP" altLang="en-US" sz="1800" b="1" dirty="0" smtClean="0"/>
                        <a:t>家族の経済活動と療育の役割分担</a:t>
                      </a:r>
                      <a:endParaRPr kumimoji="1" lang="ja-JP" altLang="en-US" sz="1800" b="1" dirty="0"/>
                    </a:p>
                  </a:txBody>
                  <a:tcPr/>
                </a:tc>
                <a:tc vMerge="1">
                  <a:txBody>
                    <a:bodyPr/>
                    <a:lstStyle/>
                    <a:p>
                      <a:endParaRPr kumimoji="1" lang="ja-JP" altLang="en-US" sz="1800" b="1" dirty="0"/>
                    </a:p>
                  </a:txBody>
                  <a:tcPr/>
                </a:tc>
              </a:tr>
              <a:tr h="495553">
                <a:tc vMerge="1">
                  <a:txBody>
                    <a:bodyPr/>
                    <a:lstStyle/>
                    <a:p>
                      <a:pPr algn="ctr"/>
                      <a:endParaRPr kumimoji="1" lang="ja-JP" altLang="en-US" dirty="0"/>
                    </a:p>
                  </a:txBody>
                  <a:tcPr/>
                </a:tc>
                <a:tc>
                  <a:txBody>
                    <a:bodyPr/>
                    <a:lstStyle/>
                    <a:p>
                      <a:r>
                        <a:rPr kumimoji="1" lang="ja-JP" altLang="en-US" sz="1800" b="1" dirty="0" smtClean="0"/>
                        <a:t>家族の休息度</a:t>
                      </a:r>
                      <a:endParaRPr kumimoji="1" lang="ja-JP" altLang="en-US" sz="1800" b="1" dirty="0"/>
                    </a:p>
                  </a:txBody>
                  <a:tcPr/>
                </a:tc>
                <a:tc vMerge="1">
                  <a:txBody>
                    <a:bodyPr/>
                    <a:lstStyle/>
                    <a:p>
                      <a:endParaRPr kumimoji="1" lang="ja-JP" altLang="en-US" sz="1800" b="1" dirty="0"/>
                    </a:p>
                  </a:txBody>
                  <a:tcPr/>
                </a:tc>
              </a:tr>
              <a:tr h="495553">
                <a:tc vMerge="1">
                  <a:txBody>
                    <a:bodyPr/>
                    <a:lstStyle/>
                    <a:p>
                      <a:pPr algn="ctr"/>
                      <a:endParaRPr kumimoji="1" lang="ja-JP" altLang="en-US" dirty="0"/>
                    </a:p>
                  </a:txBody>
                  <a:tcPr/>
                </a:tc>
                <a:tc>
                  <a:txBody>
                    <a:bodyPr/>
                    <a:lstStyle/>
                    <a:p>
                      <a:r>
                        <a:rPr kumimoji="1" lang="ja-JP" altLang="en-US" sz="1800" b="1" dirty="0" smtClean="0"/>
                        <a:t>姉妹への支援</a:t>
                      </a:r>
                      <a:endParaRPr kumimoji="1" lang="ja-JP" altLang="en-US" sz="1800" b="1" dirty="0"/>
                    </a:p>
                  </a:txBody>
                  <a:tcPr/>
                </a:tc>
                <a:tc vMerge="1">
                  <a:txBody>
                    <a:bodyPr/>
                    <a:lstStyle/>
                    <a:p>
                      <a:endParaRPr kumimoji="1" lang="ja-JP" altLang="en-US" sz="1800" b="1" dirty="0"/>
                    </a:p>
                  </a:txBody>
                  <a:tcPr/>
                </a:tc>
              </a:tr>
            </a:tbl>
          </a:graphicData>
        </a:graphic>
      </p:graphicFrame>
      <p:sp>
        <p:nvSpPr>
          <p:cNvPr id="5" name="スライド番号プレースホルダー 4"/>
          <p:cNvSpPr>
            <a:spLocks noGrp="1"/>
          </p:cNvSpPr>
          <p:nvPr>
            <p:ph type="sldNum" sz="quarter" idx="12"/>
          </p:nvPr>
        </p:nvSpPr>
        <p:spPr/>
        <p:txBody>
          <a:bodyPr/>
          <a:lstStyle/>
          <a:p>
            <a:fld id="{8C43EE91-B042-475E-8CDE-9E0453EB7DD3}" type="slidenum">
              <a:rPr lang="en-US" altLang="ja-JP" smtClean="0"/>
              <a:pPr/>
              <a:t>10</a:t>
            </a:fld>
            <a:endParaRPr lang="en-US" altLang="ja-JP" dirty="0"/>
          </a:p>
        </p:txBody>
      </p:sp>
    </p:spTree>
    <p:extLst>
      <p:ext uri="{BB962C8B-B14F-4D97-AF65-F5344CB8AC3E}">
        <p14:creationId xmlns:p14="http://schemas.microsoft.com/office/powerpoint/2010/main" val="28531389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6293" y="227526"/>
            <a:ext cx="7488832" cy="914400"/>
          </a:xfrm>
        </p:spPr>
        <p:txBody>
          <a:bodyPr>
            <a:normAutofit/>
          </a:bodyPr>
          <a:lstStyle/>
          <a:p>
            <a:r>
              <a:rPr lang="ja-JP" altLang="en-US" sz="3200" b="1" dirty="0"/>
              <a:t>心身機能・身体構造を</a:t>
            </a:r>
            <a:r>
              <a:rPr lang="ja-JP" altLang="en-US" sz="3200" b="1" dirty="0" smtClean="0"/>
              <a:t>整える実践例</a:t>
            </a:r>
            <a:endParaRPr kumimoji="1" lang="ja-JP" altLang="en-US" dirty="0"/>
          </a:p>
        </p:txBody>
      </p:sp>
      <p:sp>
        <p:nvSpPr>
          <p:cNvPr id="3" name="コンテンツ プレースホルダー 2"/>
          <p:cNvSpPr>
            <a:spLocks noGrp="1"/>
          </p:cNvSpPr>
          <p:nvPr>
            <p:ph idx="1"/>
          </p:nvPr>
        </p:nvSpPr>
        <p:spPr>
          <a:xfrm>
            <a:off x="628650" y="1552356"/>
            <a:ext cx="7886700" cy="4351338"/>
          </a:xfrm>
        </p:spPr>
        <p:txBody>
          <a:bodyPr>
            <a:normAutofit/>
          </a:bodyPr>
          <a:lstStyle/>
          <a:p>
            <a:pPr marL="0" indent="0">
              <a:buNone/>
            </a:pPr>
            <a:r>
              <a:rPr kumimoji="1" lang="ja-JP" altLang="en-US" sz="2800" dirty="0" smtClean="0"/>
              <a:t>＊経管栄養方法</a:t>
            </a:r>
            <a:endParaRPr kumimoji="1" lang="en-US" altLang="ja-JP" sz="2800" dirty="0" smtClean="0"/>
          </a:p>
          <a:p>
            <a:pPr marL="0" indent="0">
              <a:buNone/>
            </a:pPr>
            <a:r>
              <a:rPr lang="ja-JP" altLang="en-US" sz="2800" dirty="0" smtClean="0"/>
              <a:t>　イルリガードルを使用し、滴下方式にて</a:t>
            </a:r>
            <a:endParaRPr lang="en-US" altLang="ja-JP" sz="2800" dirty="0" smtClean="0"/>
          </a:p>
          <a:p>
            <a:pPr marL="0" indent="0">
              <a:buNone/>
            </a:pPr>
            <a:r>
              <a:rPr kumimoji="1" lang="ja-JP" altLang="en-US" sz="2800" dirty="0" smtClean="0"/>
              <a:t>　一日</a:t>
            </a:r>
            <a:r>
              <a:rPr kumimoji="1" lang="en-US" altLang="ja-JP" sz="2800" dirty="0" smtClean="0"/>
              <a:t>6</a:t>
            </a:r>
            <a:r>
              <a:rPr kumimoji="1" lang="ja-JP" altLang="en-US" sz="2800" dirty="0" smtClean="0"/>
              <a:t>回（</a:t>
            </a:r>
            <a:r>
              <a:rPr lang="en-US" altLang="ja-JP" sz="2800" dirty="0" smtClean="0"/>
              <a:t>5</a:t>
            </a:r>
            <a:r>
              <a:rPr lang="ja-JP" altLang="en-US" sz="2800" dirty="0" smtClean="0"/>
              <a:t>・</a:t>
            </a:r>
            <a:r>
              <a:rPr lang="en-US" altLang="ja-JP" sz="2800" dirty="0" smtClean="0"/>
              <a:t>9</a:t>
            </a:r>
            <a:r>
              <a:rPr lang="ja-JP" altLang="en-US" sz="2800" dirty="0" smtClean="0"/>
              <a:t>・</a:t>
            </a:r>
            <a:r>
              <a:rPr lang="en-US" altLang="ja-JP" sz="2800" dirty="0" smtClean="0"/>
              <a:t>13</a:t>
            </a:r>
            <a:r>
              <a:rPr lang="ja-JP" altLang="en-US" sz="2800" dirty="0" smtClean="0"/>
              <a:t>・</a:t>
            </a:r>
            <a:r>
              <a:rPr lang="en-US" altLang="ja-JP" sz="2800" dirty="0" smtClean="0"/>
              <a:t>16</a:t>
            </a:r>
            <a:r>
              <a:rPr lang="ja-JP" altLang="en-US" sz="2800" dirty="0" smtClean="0"/>
              <a:t>・</a:t>
            </a:r>
            <a:r>
              <a:rPr lang="en-US" altLang="ja-JP" sz="2800" dirty="0" smtClean="0"/>
              <a:t>20</a:t>
            </a:r>
            <a:r>
              <a:rPr lang="ja-JP" altLang="en-US" sz="2800" dirty="0" smtClean="0"/>
              <a:t>・０）</a:t>
            </a:r>
            <a:endParaRPr lang="en-US" altLang="ja-JP" sz="2800" dirty="0" smtClean="0"/>
          </a:p>
          <a:p>
            <a:pPr marL="0" indent="0">
              <a:buNone/>
            </a:pPr>
            <a:endParaRPr kumimoji="1" lang="en-US" altLang="ja-JP" sz="2800" dirty="0" smtClean="0"/>
          </a:p>
          <a:p>
            <a:pPr marL="0" indent="0">
              <a:buNone/>
            </a:pPr>
            <a:r>
              <a:rPr lang="ja-JP" altLang="en-US" sz="2800" dirty="0" smtClean="0"/>
              <a:t>　経管栄養中に吸引をする場合、注入した栄養剤を胃管カテーテルより一度ぬいて、吸引するように指導されていた。</a:t>
            </a:r>
            <a:endParaRPr lang="en-US" altLang="ja-JP" sz="2800" dirty="0" smtClean="0"/>
          </a:p>
        </p:txBody>
      </p:sp>
      <p:sp>
        <p:nvSpPr>
          <p:cNvPr id="4" name="スライド番号プレースホルダー 3"/>
          <p:cNvSpPr>
            <a:spLocks noGrp="1"/>
          </p:cNvSpPr>
          <p:nvPr>
            <p:ph type="sldNum" sz="quarter" idx="12"/>
          </p:nvPr>
        </p:nvSpPr>
        <p:spPr/>
        <p:txBody>
          <a:bodyPr/>
          <a:lstStyle/>
          <a:p>
            <a:fld id="{8C43EE91-B042-475E-8CDE-9E0453EB7DD3}" type="slidenum">
              <a:rPr lang="en-US" altLang="ja-JP" smtClean="0"/>
              <a:pPr/>
              <a:t>11</a:t>
            </a:fld>
            <a:endParaRPr lang="en-US" altLang="ja-JP" dirty="0"/>
          </a:p>
        </p:txBody>
      </p:sp>
    </p:spTree>
    <p:extLst>
      <p:ext uri="{BB962C8B-B14F-4D97-AF65-F5344CB8AC3E}">
        <p14:creationId xmlns:p14="http://schemas.microsoft.com/office/powerpoint/2010/main" val="4150717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4470" y="785013"/>
            <a:ext cx="7920880" cy="914400"/>
          </a:xfrm>
        </p:spPr>
        <p:txBody>
          <a:bodyPr/>
          <a:lstStyle/>
          <a:p>
            <a:r>
              <a:rPr kumimoji="1" lang="ja-JP" altLang="en-US" dirty="0" smtClean="0"/>
              <a:t>一回の経管栄養で繰り返される手技</a:t>
            </a:r>
            <a:endParaRPr kumimoji="1" lang="ja-JP" altLang="en-US" dirty="0"/>
          </a:p>
        </p:txBody>
      </p:sp>
      <p:sp>
        <p:nvSpPr>
          <p:cNvPr id="3" name="コンテンツ プレースホルダー 2"/>
          <p:cNvSpPr>
            <a:spLocks noGrp="1"/>
          </p:cNvSpPr>
          <p:nvPr>
            <p:ph idx="1"/>
          </p:nvPr>
        </p:nvSpPr>
        <p:spPr/>
        <p:txBody>
          <a:bodyPr/>
          <a:lstStyle/>
          <a:p>
            <a:pPr marL="0" indent="0">
              <a:buNone/>
            </a:pPr>
            <a:endParaRPr kumimoji="1" lang="en-US" altLang="ja-JP" dirty="0" smtClean="0"/>
          </a:p>
          <a:p>
            <a:pPr marL="0" indent="0">
              <a:buNone/>
            </a:pPr>
            <a:endParaRPr kumimoji="1" lang="ja-JP" altLang="en-US" dirty="0"/>
          </a:p>
        </p:txBody>
      </p:sp>
      <p:cxnSp>
        <p:nvCxnSpPr>
          <p:cNvPr id="5" name="直線コネクタ 4"/>
          <p:cNvCxnSpPr/>
          <p:nvPr/>
        </p:nvCxnSpPr>
        <p:spPr>
          <a:xfrm>
            <a:off x="899592" y="2852936"/>
            <a:ext cx="576064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899592" y="2564904"/>
            <a:ext cx="0" cy="5040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539552" y="3068960"/>
            <a:ext cx="720080" cy="2016224"/>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b="1" dirty="0" smtClean="0"/>
              <a:t>ミルク注入開始</a:t>
            </a:r>
            <a:endParaRPr kumimoji="1" lang="ja-JP" altLang="en-US" b="1" dirty="0"/>
          </a:p>
        </p:txBody>
      </p:sp>
      <p:sp>
        <p:nvSpPr>
          <p:cNvPr id="9" name="角丸四角形 8"/>
          <p:cNvSpPr/>
          <p:nvPr/>
        </p:nvSpPr>
        <p:spPr>
          <a:xfrm>
            <a:off x="1763688" y="3068960"/>
            <a:ext cx="720080" cy="2016224"/>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b="1" dirty="0"/>
              <a:t>吸引の</a:t>
            </a:r>
            <a:r>
              <a:rPr kumimoji="1" lang="ja-JP" altLang="en-US" b="1" dirty="0" smtClean="0"/>
              <a:t>為注入したミルクを抜く</a:t>
            </a:r>
            <a:endParaRPr kumimoji="1" lang="ja-JP" altLang="en-US" b="1" dirty="0"/>
          </a:p>
        </p:txBody>
      </p:sp>
      <p:cxnSp>
        <p:nvCxnSpPr>
          <p:cNvPr id="10" name="直線コネクタ 9"/>
          <p:cNvCxnSpPr/>
          <p:nvPr/>
        </p:nvCxnSpPr>
        <p:spPr>
          <a:xfrm>
            <a:off x="2123728" y="2564904"/>
            <a:ext cx="0" cy="50405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203848" y="2600908"/>
            <a:ext cx="0" cy="5040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角丸四角形 11"/>
          <p:cNvSpPr/>
          <p:nvPr/>
        </p:nvSpPr>
        <p:spPr>
          <a:xfrm>
            <a:off x="2843808" y="3128214"/>
            <a:ext cx="720080" cy="2016224"/>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b="1" dirty="0"/>
              <a:t>気</a:t>
            </a:r>
            <a:r>
              <a:rPr kumimoji="1" lang="ja-JP" altLang="en-US" b="1" dirty="0" smtClean="0"/>
              <a:t>管内吸引</a:t>
            </a:r>
            <a:endParaRPr kumimoji="1" lang="ja-JP" altLang="en-US" b="1" dirty="0"/>
          </a:p>
        </p:txBody>
      </p:sp>
      <p:sp>
        <p:nvSpPr>
          <p:cNvPr id="13" name="角丸四角形 12"/>
          <p:cNvSpPr/>
          <p:nvPr/>
        </p:nvSpPr>
        <p:spPr>
          <a:xfrm>
            <a:off x="4067944" y="3104964"/>
            <a:ext cx="720080" cy="2016224"/>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b="1" dirty="0"/>
              <a:t>ミルク</a:t>
            </a:r>
            <a:r>
              <a:rPr kumimoji="1" lang="ja-JP" altLang="en-US" b="1" dirty="0" smtClean="0"/>
              <a:t>を胃の中へ戻す</a:t>
            </a:r>
            <a:endParaRPr kumimoji="1" lang="ja-JP" altLang="en-US" b="1" dirty="0"/>
          </a:p>
        </p:txBody>
      </p:sp>
      <p:cxnSp>
        <p:nvCxnSpPr>
          <p:cNvPr id="14" name="直線コネクタ 13"/>
          <p:cNvCxnSpPr/>
          <p:nvPr/>
        </p:nvCxnSpPr>
        <p:spPr>
          <a:xfrm>
            <a:off x="4431967" y="2600908"/>
            <a:ext cx="0" cy="5040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5436096" y="3136509"/>
            <a:ext cx="720080" cy="2016224"/>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b="1" dirty="0" smtClean="0"/>
              <a:t>ミルク注入開始</a:t>
            </a:r>
            <a:endParaRPr kumimoji="1" lang="ja-JP" altLang="en-US" b="1" dirty="0"/>
          </a:p>
        </p:txBody>
      </p:sp>
      <p:cxnSp>
        <p:nvCxnSpPr>
          <p:cNvPr id="16" name="直線コネクタ 15"/>
          <p:cNvCxnSpPr/>
          <p:nvPr/>
        </p:nvCxnSpPr>
        <p:spPr>
          <a:xfrm>
            <a:off x="5796136" y="2632453"/>
            <a:ext cx="0" cy="5040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円/楕円 17"/>
          <p:cNvSpPr/>
          <p:nvPr/>
        </p:nvSpPr>
        <p:spPr>
          <a:xfrm>
            <a:off x="6655678" y="1952836"/>
            <a:ext cx="2232248" cy="342038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b="1" dirty="0" smtClean="0"/>
              <a:t>一回の</a:t>
            </a:r>
            <a:endParaRPr kumimoji="1" lang="en-US" altLang="ja-JP" sz="2400" b="1" dirty="0" smtClean="0"/>
          </a:p>
          <a:p>
            <a:pPr algn="ctr"/>
            <a:r>
              <a:rPr kumimoji="1" lang="ja-JP" altLang="en-US" sz="2400" b="1" dirty="0"/>
              <a:t>経管栄養</a:t>
            </a:r>
            <a:r>
              <a:rPr kumimoji="1" lang="ja-JP" altLang="en-US" sz="2400" b="1" dirty="0" smtClean="0"/>
              <a:t>が終了するまでにおおよそ</a:t>
            </a:r>
            <a:endParaRPr kumimoji="1" lang="en-US" altLang="ja-JP" sz="2400" b="1" dirty="0" smtClean="0"/>
          </a:p>
          <a:p>
            <a:pPr algn="ctr"/>
            <a:r>
              <a:rPr kumimoji="1" lang="en-US" altLang="ja-JP" sz="2400" b="1" dirty="0" smtClean="0"/>
              <a:t>2</a:t>
            </a:r>
            <a:r>
              <a:rPr kumimoji="1" lang="ja-JP" altLang="en-US" sz="2400" b="1" dirty="0" smtClean="0"/>
              <a:t>～</a:t>
            </a:r>
            <a:r>
              <a:rPr kumimoji="1" lang="en-US" altLang="ja-JP" sz="2400" b="1" dirty="0" smtClean="0"/>
              <a:t>3</a:t>
            </a:r>
            <a:r>
              <a:rPr kumimoji="1" lang="ja-JP" altLang="en-US" sz="2400" b="1" dirty="0" smtClean="0"/>
              <a:t>時間</a:t>
            </a:r>
            <a:endParaRPr kumimoji="1" lang="ja-JP" altLang="en-US" sz="2400" b="1" dirty="0"/>
          </a:p>
        </p:txBody>
      </p:sp>
      <p:sp>
        <p:nvSpPr>
          <p:cNvPr id="19" name="角丸四角形 18"/>
          <p:cNvSpPr/>
          <p:nvPr/>
        </p:nvSpPr>
        <p:spPr>
          <a:xfrm>
            <a:off x="899592" y="5373216"/>
            <a:ext cx="5936106"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b="1" dirty="0" smtClean="0"/>
              <a:t>養育者は、緊張が続き精神的ストレス↑</a:t>
            </a:r>
            <a:endParaRPr kumimoji="1" lang="ja-JP" altLang="en-US" sz="2400" b="1" dirty="0"/>
          </a:p>
        </p:txBody>
      </p:sp>
      <p:sp>
        <p:nvSpPr>
          <p:cNvPr id="4" name="スライド番号プレースホルダー 3"/>
          <p:cNvSpPr>
            <a:spLocks noGrp="1"/>
          </p:cNvSpPr>
          <p:nvPr>
            <p:ph type="sldNum" sz="quarter" idx="12"/>
          </p:nvPr>
        </p:nvSpPr>
        <p:spPr/>
        <p:txBody>
          <a:bodyPr/>
          <a:lstStyle/>
          <a:p>
            <a:fld id="{8C43EE91-B042-475E-8CDE-9E0453EB7DD3}" type="slidenum">
              <a:rPr lang="en-US" altLang="ja-JP" smtClean="0"/>
              <a:pPr/>
              <a:t>12</a:t>
            </a:fld>
            <a:endParaRPr lang="en-US" altLang="ja-JP" dirty="0"/>
          </a:p>
        </p:txBody>
      </p:sp>
    </p:spTree>
    <p:extLst>
      <p:ext uri="{BB962C8B-B14F-4D97-AF65-F5344CB8AC3E}">
        <p14:creationId xmlns:p14="http://schemas.microsoft.com/office/powerpoint/2010/main" val="18076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130" y="115391"/>
            <a:ext cx="8695655" cy="709799"/>
          </a:xfrm>
        </p:spPr>
        <p:txBody>
          <a:bodyPr>
            <a:normAutofit/>
          </a:bodyPr>
          <a:lstStyle/>
          <a:p>
            <a:r>
              <a:rPr kumimoji="1" lang="ja-JP" altLang="en-US" dirty="0" smtClean="0"/>
              <a:t>食事の注入方法や吸引のタイミングの変更</a:t>
            </a:r>
            <a:endParaRPr kumimoji="1" lang="ja-JP" altLang="en-US" dirty="0"/>
          </a:p>
        </p:txBody>
      </p:sp>
      <p:sp>
        <p:nvSpPr>
          <p:cNvPr id="4" name="角丸四角形 3"/>
          <p:cNvSpPr/>
          <p:nvPr/>
        </p:nvSpPr>
        <p:spPr>
          <a:xfrm>
            <a:off x="467509" y="950301"/>
            <a:ext cx="8380276" cy="30775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000" b="1" dirty="0" smtClean="0"/>
              <a:t>■主治医へ状況</a:t>
            </a:r>
            <a:r>
              <a:rPr lang="ja-JP" altLang="en-US" sz="2000" b="1" dirty="0"/>
              <a:t>を報告し、食事の注入方法</a:t>
            </a:r>
            <a:r>
              <a:rPr lang="ja-JP" altLang="en-US" sz="2000" b="1" dirty="0" smtClean="0"/>
              <a:t>の</a:t>
            </a:r>
            <a:r>
              <a:rPr lang="ja-JP" altLang="en-US" sz="2000" b="1" dirty="0"/>
              <a:t>変更</a:t>
            </a:r>
            <a:r>
              <a:rPr lang="ja-JP" altLang="en-US" sz="2000" b="1" dirty="0" smtClean="0"/>
              <a:t>について了承を得る</a:t>
            </a:r>
            <a:endParaRPr kumimoji="1" lang="en-US" altLang="ja-JP" sz="2000" b="1" dirty="0" smtClean="0"/>
          </a:p>
          <a:p>
            <a:r>
              <a:rPr kumimoji="1" lang="ja-JP" altLang="en-US" sz="2000" b="1" dirty="0" smtClean="0"/>
              <a:t>■滴下方式からシリンジを使用した注入方法に変更</a:t>
            </a:r>
            <a:endParaRPr kumimoji="1" lang="en-US" altLang="ja-JP" sz="2000" b="1" dirty="0"/>
          </a:p>
          <a:p>
            <a:r>
              <a:rPr kumimoji="1" lang="ja-JP" altLang="en-US" sz="2000" b="1" dirty="0" smtClean="0"/>
              <a:t>（一回量</a:t>
            </a:r>
            <a:r>
              <a:rPr kumimoji="1" lang="en-US" altLang="ja-JP" sz="2000" b="1" dirty="0"/>
              <a:t>6</a:t>
            </a:r>
            <a:r>
              <a:rPr kumimoji="1" lang="en-US" altLang="ja-JP" sz="2000" b="1" dirty="0" smtClean="0"/>
              <a:t>0ml</a:t>
            </a:r>
            <a:r>
              <a:rPr kumimoji="1" lang="ja-JP" altLang="en-US" sz="2000" b="1" dirty="0" smtClean="0"/>
              <a:t>を</a:t>
            </a:r>
            <a:r>
              <a:rPr kumimoji="1" lang="en-US" altLang="ja-JP" sz="2000" b="1" dirty="0"/>
              <a:t>6</a:t>
            </a:r>
            <a:r>
              <a:rPr kumimoji="1" lang="ja-JP" altLang="en-US" sz="2000" b="1" dirty="0" smtClean="0"/>
              <a:t>分かけゆっくり注入・</a:t>
            </a:r>
            <a:r>
              <a:rPr kumimoji="1" lang="en-US" altLang="ja-JP" sz="2000" b="1" dirty="0" smtClean="0"/>
              <a:t>15</a:t>
            </a:r>
            <a:r>
              <a:rPr kumimoji="1" lang="ja-JP" altLang="en-US" sz="2000" b="1" dirty="0" smtClean="0"/>
              <a:t>分休み</a:t>
            </a:r>
            <a:r>
              <a:rPr kumimoji="1" lang="en-US" altLang="ja-JP" sz="2000" b="1" dirty="0"/>
              <a:t>6</a:t>
            </a:r>
            <a:r>
              <a:rPr kumimoji="1" lang="en-US" altLang="ja-JP" sz="2000" b="1" dirty="0" smtClean="0"/>
              <a:t>0ml</a:t>
            </a:r>
            <a:r>
              <a:rPr kumimoji="1" lang="ja-JP" altLang="en-US" sz="2000" b="1" dirty="0" smtClean="0"/>
              <a:t>再度注入）</a:t>
            </a:r>
            <a:endParaRPr kumimoji="1" lang="en-US" altLang="ja-JP" sz="2000" b="1" dirty="0" smtClean="0"/>
          </a:p>
          <a:p>
            <a:r>
              <a:rPr kumimoji="1" lang="ja-JP" altLang="en-US" sz="2000" b="1" dirty="0" smtClean="0"/>
              <a:t>■吸引は深く吸引チューブを挿入せず実施</a:t>
            </a:r>
            <a:endParaRPr kumimoji="1" lang="en-US" altLang="ja-JP" sz="2000" b="1" dirty="0" smtClean="0"/>
          </a:p>
          <a:p>
            <a:endParaRPr kumimoji="1" lang="en-US" altLang="ja-JP" sz="2000" b="1" dirty="0"/>
          </a:p>
          <a:p>
            <a:r>
              <a:rPr kumimoji="1" lang="ja-JP" altLang="en-US" sz="2000" b="1" dirty="0" smtClean="0"/>
              <a:t>　＊訪問看護師</a:t>
            </a:r>
            <a:r>
              <a:rPr lang="ja-JP" altLang="en-US" sz="2000" b="1" dirty="0"/>
              <a:t>が</a:t>
            </a:r>
            <a:r>
              <a:rPr lang="ja-JP" altLang="en-US" sz="2000" b="1" dirty="0" smtClean="0"/>
              <a:t>、養育者へ</a:t>
            </a:r>
            <a:r>
              <a:rPr lang="ja-JP" altLang="en-US" sz="2000" b="1" dirty="0"/>
              <a:t>上記</a:t>
            </a:r>
            <a:r>
              <a:rPr kumimoji="1" lang="ja-JP" altLang="en-US" sz="2000" b="1" dirty="0" smtClean="0"/>
              <a:t>手技を説明・指導する</a:t>
            </a:r>
            <a:endParaRPr kumimoji="1" lang="en-US" altLang="ja-JP" sz="2000" b="1" dirty="0" smtClean="0"/>
          </a:p>
          <a:p>
            <a:r>
              <a:rPr lang="ja-JP" altLang="en-US" sz="2000" b="1" dirty="0"/>
              <a:t>　</a:t>
            </a:r>
            <a:r>
              <a:rPr lang="ja-JP" altLang="en-US" sz="2000" b="1" dirty="0" smtClean="0"/>
              <a:t>＊関係スタッフへ変更内容について連携を行う</a:t>
            </a:r>
            <a:endParaRPr lang="en-US" altLang="ja-JP" sz="2000" b="1" dirty="0" smtClean="0"/>
          </a:p>
        </p:txBody>
      </p:sp>
      <p:sp>
        <p:nvSpPr>
          <p:cNvPr id="5" name="スライド番号プレースホルダー 4"/>
          <p:cNvSpPr>
            <a:spLocks noGrp="1"/>
          </p:cNvSpPr>
          <p:nvPr>
            <p:ph type="sldNum" sz="quarter" idx="12"/>
          </p:nvPr>
        </p:nvSpPr>
        <p:spPr/>
        <p:txBody>
          <a:bodyPr/>
          <a:lstStyle/>
          <a:p>
            <a:fld id="{8C43EE91-B042-475E-8CDE-9E0453EB7DD3}" type="slidenum">
              <a:rPr lang="en-US" altLang="ja-JP" smtClean="0"/>
              <a:pPr/>
              <a:t>13</a:t>
            </a:fld>
            <a:endParaRPr lang="en-US" altLang="ja-JP" dirty="0"/>
          </a:p>
        </p:txBody>
      </p:sp>
      <p:sp>
        <p:nvSpPr>
          <p:cNvPr id="8" name="下矢印 7"/>
          <p:cNvSpPr/>
          <p:nvPr/>
        </p:nvSpPr>
        <p:spPr>
          <a:xfrm>
            <a:off x="4173015" y="4288851"/>
            <a:ext cx="484632" cy="9032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8"/>
          <p:cNvSpPr/>
          <p:nvPr/>
        </p:nvSpPr>
        <p:spPr>
          <a:xfrm>
            <a:off x="467509" y="5270691"/>
            <a:ext cx="8380276" cy="126837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2000" b="1" dirty="0" smtClean="0"/>
              <a:t>■　食事時間と量が一定になり、子どもの規則正しい睡眠の確保に繋がり、体重の増加等の成長がみられた　</a:t>
            </a:r>
            <a:endParaRPr lang="en-US" altLang="ja-JP" sz="2000" b="1" dirty="0" smtClean="0"/>
          </a:p>
          <a:p>
            <a:r>
              <a:rPr lang="ja-JP" altLang="en-US" sz="2000" b="1" dirty="0" smtClean="0"/>
              <a:t>■　療育者が、食事管理の緊張の軽減　→　精神的ストレス↓　</a:t>
            </a:r>
            <a:endParaRPr lang="en-US" altLang="ja-JP" sz="2000" b="1" dirty="0" smtClean="0"/>
          </a:p>
        </p:txBody>
      </p:sp>
    </p:spTree>
    <p:extLst>
      <p:ext uri="{BB962C8B-B14F-4D97-AF65-F5344CB8AC3E}">
        <p14:creationId xmlns:p14="http://schemas.microsoft.com/office/powerpoint/2010/main" val="419529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152" y="86055"/>
            <a:ext cx="8296409" cy="969688"/>
          </a:xfrm>
        </p:spPr>
        <p:txBody>
          <a:bodyPr/>
          <a:lstStyle/>
          <a:p>
            <a:r>
              <a:rPr lang="ja-JP" altLang="en-US" sz="3200" b="1" dirty="0" smtClean="0"/>
              <a:t>養育者と家族の子育て力を高める支援</a:t>
            </a:r>
            <a:endParaRPr kumimoji="1" lang="ja-JP" altLang="en-US" dirty="0"/>
          </a:p>
        </p:txBody>
      </p:sp>
      <p:sp>
        <p:nvSpPr>
          <p:cNvPr id="3" name="コンテンツ プレースホルダー 2"/>
          <p:cNvSpPr>
            <a:spLocks noGrp="1"/>
          </p:cNvSpPr>
          <p:nvPr>
            <p:ph idx="1"/>
          </p:nvPr>
        </p:nvSpPr>
        <p:spPr>
          <a:xfrm>
            <a:off x="336332" y="940158"/>
            <a:ext cx="8607971" cy="2349580"/>
          </a:xfrm>
        </p:spPr>
        <p:txBody>
          <a:bodyPr>
            <a:normAutofit fontScale="92500" lnSpcReduction="20000"/>
          </a:bodyPr>
          <a:lstStyle/>
          <a:p>
            <a:pPr marL="0" indent="0">
              <a:buNone/>
            </a:pPr>
            <a:endParaRPr kumimoji="1" lang="en-US" altLang="ja-JP" sz="2800" dirty="0" smtClean="0"/>
          </a:p>
          <a:p>
            <a:pPr marL="0" indent="0">
              <a:buNone/>
            </a:pPr>
            <a:r>
              <a:rPr lang="ja-JP" altLang="en-US" sz="2800" dirty="0"/>
              <a:t>◆</a:t>
            </a:r>
            <a:r>
              <a:rPr kumimoji="1" lang="ja-JP" altLang="en-US" sz="2800" dirty="0" smtClean="0"/>
              <a:t>休息の確保</a:t>
            </a:r>
            <a:endParaRPr kumimoji="1" lang="en-US" altLang="ja-JP" sz="2800" dirty="0" smtClean="0"/>
          </a:p>
          <a:p>
            <a:pPr marL="0" indent="0">
              <a:buNone/>
            </a:pPr>
            <a:r>
              <a:rPr lang="ja-JP" altLang="en-US" sz="2000" dirty="0"/>
              <a:t>　</a:t>
            </a:r>
            <a:r>
              <a:rPr lang="ja-JP" altLang="en-US" sz="2000" dirty="0" smtClean="0"/>
              <a:t>　</a:t>
            </a:r>
            <a:r>
              <a:rPr lang="ja-JP" altLang="en-US" sz="2200" dirty="0" smtClean="0"/>
              <a:t>２４時間医療的ケアにより、緊張が続いている　→　精神的ストレス↑</a:t>
            </a:r>
            <a:endParaRPr lang="en-US" altLang="ja-JP" sz="2200" dirty="0" smtClean="0"/>
          </a:p>
          <a:p>
            <a:pPr marL="0" indent="0">
              <a:buNone/>
            </a:pPr>
            <a:r>
              <a:rPr kumimoji="1" lang="ja-JP" altLang="en-US" sz="2200" dirty="0"/>
              <a:t>　</a:t>
            </a:r>
            <a:r>
              <a:rPr kumimoji="1" lang="ja-JP" altLang="en-US" sz="2200" dirty="0" smtClean="0"/>
              <a:t>　</a:t>
            </a:r>
            <a:r>
              <a:rPr lang="ja-JP" altLang="en-US" sz="2200" dirty="0"/>
              <a:t>長女の育児・家族の</a:t>
            </a:r>
            <a:r>
              <a:rPr lang="ja-JP" altLang="en-US" sz="2200" dirty="0" smtClean="0"/>
              <a:t>世話により、疲労困憊の状況である</a:t>
            </a:r>
            <a:endParaRPr lang="en-US" altLang="ja-JP" sz="2200" dirty="0" smtClean="0"/>
          </a:p>
          <a:p>
            <a:pPr marL="0" indent="0">
              <a:buNone/>
            </a:pPr>
            <a:r>
              <a:rPr lang="ja-JP" altLang="en-US" sz="2000" dirty="0"/>
              <a:t>　</a:t>
            </a:r>
            <a:endParaRPr lang="en-US" altLang="ja-JP" sz="2000" dirty="0" smtClean="0"/>
          </a:p>
          <a:p>
            <a:pPr marL="0" indent="0">
              <a:buNone/>
            </a:pPr>
            <a:r>
              <a:rPr lang="ja-JP" altLang="en-US" sz="2000" dirty="0"/>
              <a:t>　</a:t>
            </a:r>
            <a:r>
              <a:rPr lang="ja-JP" altLang="en-US" sz="2000" dirty="0" smtClean="0"/>
              <a:t>　訪問看護・訪問介護の時間帯及び療養通所介護における「児童発達支援」の</a:t>
            </a:r>
            <a:endParaRPr lang="en-US" altLang="ja-JP" sz="2000" dirty="0" smtClean="0"/>
          </a:p>
          <a:p>
            <a:pPr marL="0" indent="0">
              <a:buNone/>
            </a:pPr>
            <a:r>
              <a:rPr lang="ja-JP" altLang="en-US" sz="2000" dirty="0"/>
              <a:t>　</a:t>
            </a:r>
            <a:r>
              <a:rPr lang="ja-JP" altLang="en-US" sz="2000" dirty="0" smtClean="0"/>
              <a:t>　時間帯を活用し、日常活動の参加を行う</a:t>
            </a:r>
            <a:endParaRPr lang="en-US" altLang="ja-JP" sz="2000" dirty="0"/>
          </a:p>
          <a:p>
            <a:pPr marL="0" indent="0">
              <a:buNone/>
            </a:pPr>
            <a:endParaRPr kumimoji="1" lang="en-US" altLang="ja-JP" sz="2000" dirty="0" smtClean="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14</a:t>
            </a:fld>
            <a:endParaRPr kumimoji="1" lang="ja-JP" altLang="en-US" dirty="0"/>
          </a:p>
        </p:txBody>
      </p:sp>
      <p:pic>
        <p:nvPicPr>
          <p:cNvPr id="5" name="図 4"/>
          <p:cNvPicPr/>
          <p:nvPr/>
        </p:nvPicPr>
        <p:blipFill rotWithShape="1">
          <a:blip r:embed="rId2"/>
          <a:srcRect l="20458" t="11288" r="17990" b="10321"/>
          <a:stretch/>
        </p:blipFill>
        <p:spPr bwMode="auto">
          <a:xfrm>
            <a:off x="336332" y="3428999"/>
            <a:ext cx="4078014" cy="2961291"/>
          </a:xfrm>
          <a:prstGeom prst="rect">
            <a:avLst/>
          </a:prstGeom>
          <a:ln>
            <a:solidFill>
              <a:schemeClr val="tx1"/>
            </a:solidFill>
          </a:ln>
          <a:extLst>
            <a:ext uri="{53640926-AAD7-44D8-BBD7-CCE9431645EC}">
              <a14:shadowObscured xmlns:a14="http://schemas.microsoft.com/office/drawing/2010/main"/>
            </a:ext>
          </a:extLst>
        </p:spPr>
      </p:pic>
      <p:pic>
        <p:nvPicPr>
          <p:cNvPr id="8" name="図 7"/>
          <p:cNvPicPr/>
          <p:nvPr/>
        </p:nvPicPr>
        <p:blipFill rotWithShape="1">
          <a:blip r:embed="rId3"/>
          <a:srcRect l="13756" r="13051"/>
          <a:stretch/>
        </p:blipFill>
        <p:spPr bwMode="auto">
          <a:xfrm>
            <a:off x="4571999" y="3428999"/>
            <a:ext cx="4235670" cy="2961291"/>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69902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3036" y="183828"/>
            <a:ext cx="7886700" cy="833053"/>
          </a:xfrm>
        </p:spPr>
        <p:txBody>
          <a:bodyPr>
            <a:normAutofit/>
          </a:bodyPr>
          <a:lstStyle/>
          <a:p>
            <a:r>
              <a:rPr lang="ja-JP" altLang="en-US" sz="3600" b="1" dirty="0" smtClean="0"/>
              <a:t>家族の負担軽減のための協働例</a:t>
            </a:r>
            <a:endParaRPr lang="ja-JP" altLang="en-US" sz="3600" b="1"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15</a:t>
            </a:fld>
            <a:endParaRPr kumimoji="1" lang="ja-JP" altLang="en-US" dirty="0"/>
          </a:p>
        </p:txBody>
      </p:sp>
      <p:sp>
        <p:nvSpPr>
          <p:cNvPr id="5" name="円/楕円 4"/>
          <p:cNvSpPr/>
          <p:nvPr/>
        </p:nvSpPr>
        <p:spPr>
          <a:xfrm>
            <a:off x="223036" y="3191630"/>
            <a:ext cx="6849034" cy="352303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円/楕円 5"/>
          <p:cNvSpPr/>
          <p:nvPr/>
        </p:nvSpPr>
        <p:spPr>
          <a:xfrm>
            <a:off x="2380371" y="3136319"/>
            <a:ext cx="6531810" cy="363894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p:cNvSpPr txBox="1"/>
          <p:nvPr/>
        </p:nvSpPr>
        <p:spPr>
          <a:xfrm>
            <a:off x="309663" y="4369824"/>
            <a:ext cx="2318196" cy="1523494"/>
          </a:xfrm>
          <a:prstGeom prst="rect">
            <a:avLst/>
          </a:prstGeom>
          <a:noFill/>
        </p:spPr>
        <p:txBody>
          <a:bodyPr wrap="square" rtlCol="0">
            <a:spAutoFit/>
          </a:bodyPr>
          <a:lstStyle/>
          <a:p>
            <a:r>
              <a:rPr kumimoji="1" lang="ja-JP" altLang="en-US" sz="1100" b="1" dirty="0" smtClean="0"/>
              <a:t>　　</a:t>
            </a:r>
            <a:r>
              <a:rPr kumimoji="1" lang="ja-JP" altLang="en-US" sz="1600" b="1" dirty="0" smtClean="0"/>
              <a:t>看護師</a:t>
            </a:r>
            <a:endParaRPr kumimoji="1" lang="en-US" altLang="ja-JP" sz="1600" b="1" dirty="0" smtClean="0"/>
          </a:p>
          <a:p>
            <a:r>
              <a:rPr lang="ja-JP" altLang="en-US" sz="1100" dirty="0" smtClean="0"/>
              <a:t>入浴</a:t>
            </a:r>
            <a:r>
              <a:rPr lang="ja-JP" altLang="en-US" sz="1100" dirty="0"/>
              <a:t>可能</a:t>
            </a:r>
            <a:r>
              <a:rPr lang="ja-JP" altLang="en-US" sz="1100" dirty="0" smtClean="0"/>
              <a:t>か判断</a:t>
            </a:r>
            <a:endParaRPr lang="en-US" altLang="ja-JP" sz="1100" dirty="0" smtClean="0"/>
          </a:p>
          <a:p>
            <a:r>
              <a:rPr kumimoji="1" lang="ja-JP" altLang="en-US" sz="1100" dirty="0"/>
              <a:t>医療機器</a:t>
            </a:r>
            <a:r>
              <a:rPr kumimoji="1" lang="ja-JP" altLang="en-US" sz="1100" dirty="0" smtClean="0"/>
              <a:t>の確認　</a:t>
            </a:r>
            <a:r>
              <a:rPr lang="ja-JP" altLang="en-US" sz="1100" dirty="0" smtClean="0"/>
              <a:t>等</a:t>
            </a:r>
            <a:endParaRPr lang="en-US" altLang="ja-JP" sz="1100" dirty="0" smtClean="0"/>
          </a:p>
          <a:p>
            <a:r>
              <a:rPr lang="ja-JP" altLang="en-US" sz="1100" b="1" dirty="0"/>
              <a:t>使用している医療機器</a:t>
            </a:r>
            <a:endParaRPr lang="en-US" altLang="ja-JP" sz="1100" b="1" dirty="0"/>
          </a:p>
          <a:p>
            <a:r>
              <a:rPr lang="ja-JP" altLang="en-US" sz="1100" b="1" dirty="0"/>
              <a:t>　</a:t>
            </a:r>
            <a:r>
              <a:rPr lang="ja-JP" altLang="en-US" sz="1100" b="1" dirty="0" smtClean="0"/>
              <a:t>在宅</a:t>
            </a:r>
            <a:r>
              <a:rPr lang="ja-JP" altLang="en-US" sz="1100" b="1" dirty="0"/>
              <a:t>酸素機器</a:t>
            </a:r>
            <a:endParaRPr lang="en-US" altLang="ja-JP" sz="1100" b="1" dirty="0"/>
          </a:p>
          <a:p>
            <a:r>
              <a:rPr lang="ja-JP" altLang="en-US" sz="1100" b="1" dirty="0"/>
              <a:t>　</a:t>
            </a:r>
            <a:r>
              <a:rPr lang="ja-JP" altLang="en-US" sz="1100" b="1" dirty="0" smtClean="0"/>
              <a:t>人工</a:t>
            </a:r>
            <a:r>
              <a:rPr lang="ja-JP" altLang="en-US" sz="1100" b="1" dirty="0"/>
              <a:t>呼吸器（ニュートリオロジー）</a:t>
            </a:r>
            <a:endParaRPr lang="en-US" altLang="ja-JP" sz="1100" b="1" dirty="0"/>
          </a:p>
          <a:p>
            <a:r>
              <a:rPr lang="ja-JP" altLang="en-US" sz="1100" b="1" dirty="0"/>
              <a:t>　</a:t>
            </a:r>
            <a:r>
              <a:rPr lang="ja-JP" altLang="en-US" sz="1100" b="1" dirty="0" smtClean="0"/>
              <a:t>気管</a:t>
            </a:r>
            <a:r>
              <a:rPr lang="ja-JP" altLang="en-US" sz="1100" b="1" dirty="0"/>
              <a:t>カニューレ・胃管カテーテル</a:t>
            </a:r>
            <a:endParaRPr lang="en-US" altLang="ja-JP" sz="1100" b="1" dirty="0"/>
          </a:p>
          <a:p>
            <a:endParaRPr kumimoji="1" lang="ja-JP" altLang="en-US" sz="1100" dirty="0"/>
          </a:p>
        </p:txBody>
      </p:sp>
      <p:sp>
        <p:nvSpPr>
          <p:cNvPr id="9" name="テキスト ボックス 8"/>
          <p:cNvSpPr txBox="1"/>
          <p:nvPr/>
        </p:nvSpPr>
        <p:spPr>
          <a:xfrm>
            <a:off x="7113883" y="4492935"/>
            <a:ext cx="1705916" cy="892552"/>
          </a:xfrm>
          <a:prstGeom prst="rect">
            <a:avLst/>
          </a:prstGeom>
          <a:noFill/>
        </p:spPr>
        <p:txBody>
          <a:bodyPr wrap="none" rtlCol="0">
            <a:spAutoFit/>
          </a:bodyPr>
          <a:lstStyle/>
          <a:p>
            <a:r>
              <a:rPr kumimoji="1" lang="ja-JP" altLang="en-US" sz="1600" b="1" dirty="0" smtClean="0"/>
              <a:t>介護</a:t>
            </a:r>
            <a:endParaRPr kumimoji="1" lang="en-US" altLang="ja-JP" sz="1600" b="1" dirty="0" smtClean="0"/>
          </a:p>
          <a:p>
            <a:r>
              <a:rPr lang="ja-JP" altLang="en-US" sz="1200" dirty="0" smtClean="0"/>
              <a:t>緊張しないように</a:t>
            </a:r>
            <a:endParaRPr lang="en-US" altLang="ja-JP" sz="1200" dirty="0" smtClean="0"/>
          </a:p>
          <a:p>
            <a:r>
              <a:rPr kumimoji="1" lang="ja-JP" altLang="en-US" sz="1200" dirty="0" smtClean="0"/>
              <a:t>声掛けし、表情・全身の</a:t>
            </a:r>
            <a:endParaRPr kumimoji="1" lang="en-US" altLang="ja-JP" sz="1200" dirty="0" smtClean="0"/>
          </a:p>
          <a:p>
            <a:r>
              <a:rPr kumimoji="1" lang="ja-JP" altLang="en-US" sz="1200" dirty="0" smtClean="0"/>
              <a:t>観察　等</a:t>
            </a:r>
            <a:endParaRPr kumimoji="1" lang="ja-JP" altLang="en-US" sz="1200" dirty="0"/>
          </a:p>
        </p:txBody>
      </p:sp>
      <p:sp>
        <p:nvSpPr>
          <p:cNvPr id="10" name="テキスト ボックス 9"/>
          <p:cNvSpPr txBox="1"/>
          <p:nvPr/>
        </p:nvSpPr>
        <p:spPr>
          <a:xfrm>
            <a:off x="2702093" y="4492935"/>
            <a:ext cx="4235782" cy="1277273"/>
          </a:xfrm>
          <a:prstGeom prst="rect">
            <a:avLst/>
          </a:prstGeom>
          <a:noFill/>
        </p:spPr>
        <p:txBody>
          <a:bodyPr wrap="square" rtlCol="0">
            <a:spAutoFit/>
          </a:bodyPr>
          <a:lstStyle/>
          <a:p>
            <a:r>
              <a:rPr lang="ja-JP" altLang="ja-JP" sz="1100" dirty="0"/>
              <a:t>◆</a:t>
            </a:r>
            <a:r>
              <a:rPr lang="ja-JP" altLang="ja-JP" sz="1100" dirty="0" smtClean="0"/>
              <a:t>入浴</a:t>
            </a:r>
            <a:r>
              <a:rPr lang="ja-JP" altLang="en-US" sz="1100" dirty="0" smtClean="0"/>
              <a:t>に必要な</a:t>
            </a:r>
            <a:r>
              <a:rPr lang="ja-JP" altLang="ja-JP" sz="1100" dirty="0" smtClean="0"/>
              <a:t>利用者の</a:t>
            </a:r>
            <a:r>
              <a:rPr lang="ja-JP" altLang="en-US" sz="1100" dirty="0" smtClean="0"/>
              <a:t>物品を</a:t>
            </a:r>
            <a:r>
              <a:rPr lang="ja-JP" altLang="ja-JP" sz="1100" dirty="0" smtClean="0"/>
              <a:t>準備を</a:t>
            </a:r>
            <a:r>
              <a:rPr lang="ja-JP" altLang="en-US" sz="1100" dirty="0" smtClean="0"/>
              <a:t>する</a:t>
            </a:r>
            <a:endParaRPr lang="ja-JP" altLang="ja-JP" sz="1100" dirty="0"/>
          </a:p>
          <a:p>
            <a:r>
              <a:rPr lang="ja-JP" altLang="ja-JP" sz="1100" dirty="0"/>
              <a:t>（脱衣・痰の吸引・気管カニューレの固定・人工呼吸器・吸引器など）</a:t>
            </a:r>
          </a:p>
          <a:p>
            <a:r>
              <a:rPr lang="ja-JP" altLang="ja-JP" sz="1100" dirty="0" smtClean="0"/>
              <a:t>◆</a:t>
            </a:r>
            <a:r>
              <a:rPr lang="ja-JP" altLang="ja-JP" sz="1100" dirty="0"/>
              <a:t>入浴</a:t>
            </a:r>
            <a:r>
              <a:rPr lang="ja-JP" altLang="ja-JP" sz="1100" dirty="0" smtClean="0"/>
              <a:t>環境</a:t>
            </a:r>
            <a:r>
              <a:rPr lang="ja-JP" altLang="en-US" sz="1100" dirty="0" smtClean="0"/>
              <a:t>を</a:t>
            </a:r>
            <a:r>
              <a:rPr lang="ja-JP" altLang="ja-JP" sz="1100" dirty="0" smtClean="0"/>
              <a:t>整え</a:t>
            </a:r>
            <a:r>
              <a:rPr lang="ja-JP" altLang="en-US" sz="1100" dirty="0" smtClean="0"/>
              <a:t>る</a:t>
            </a:r>
            <a:endParaRPr lang="ja-JP" altLang="ja-JP" sz="1100" dirty="0"/>
          </a:p>
          <a:p>
            <a:r>
              <a:rPr lang="ja-JP" altLang="ja-JP" sz="1100" dirty="0"/>
              <a:t>（利用者に合った浴室・湯温・配置・入浴後の準備　など</a:t>
            </a:r>
            <a:r>
              <a:rPr lang="ja-JP" altLang="ja-JP" sz="1100" dirty="0" smtClean="0"/>
              <a:t>）</a:t>
            </a:r>
            <a:endParaRPr lang="en-US" altLang="ja-JP" sz="1100" dirty="0" smtClean="0"/>
          </a:p>
          <a:p>
            <a:r>
              <a:rPr lang="ja-JP" altLang="en-US" sz="1100" dirty="0" smtClean="0"/>
              <a:t>◆入浴中の血液酸素濃度・顔色等の観察</a:t>
            </a:r>
            <a:endParaRPr lang="ja-JP" altLang="ja-JP" sz="1100" dirty="0"/>
          </a:p>
          <a:p>
            <a:r>
              <a:rPr lang="ja-JP" altLang="ja-JP" sz="1100" dirty="0" smtClean="0"/>
              <a:t>◆</a:t>
            </a:r>
            <a:r>
              <a:rPr lang="ja-JP" altLang="en-US" sz="1100" dirty="0" smtClean="0"/>
              <a:t>緊急時の対応　→　</a:t>
            </a:r>
            <a:r>
              <a:rPr lang="ja-JP" altLang="ja-JP" sz="1100" dirty="0"/>
              <a:t>状態が急に変化した時の対応を</a:t>
            </a:r>
            <a:r>
              <a:rPr lang="ja-JP" altLang="ja-JP" sz="1100" dirty="0" smtClean="0"/>
              <a:t>確認</a:t>
            </a:r>
            <a:endParaRPr lang="ja-JP" altLang="ja-JP" sz="1100" dirty="0"/>
          </a:p>
          <a:p>
            <a:r>
              <a:rPr lang="ja-JP" altLang="ja-JP" sz="1100" dirty="0" smtClean="0"/>
              <a:t>※</a:t>
            </a:r>
            <a:r>
              <a:rPr lang="ja-JP" altLang="ja-JP" sz="1100" dirty="0"/>
              <a:t>湯がかかってはいけない部分と</a:t>
            </a:r>
            <a:r>
              <a:rPr lang="ja-JP" altLang="ja-JP" sz="1100" dirty="0" smtClean="0"/>
              <a:t>保護方法</a:t>
            </a:r>
            <a:endParaRPr lang="ja-JP" altLang="ja-JP" sz="1100" dirty="0"/>
          </a:p>
        </p:txBody>
      </p:sp>
      <p:sp>
        <p:nvSpPr>
          <p:cNvPr id="11" name="テキスト ボックス 10"/>
          <p:cNvSpPr txBox="1"/>
          <p:nvPr/>
        </p:nvSpPr>
        <p:spPr>
          <a:xfrm>
            <a:off x="3749734" y="3658719"/>
            <a:ext cx="1223412" cy="369332"/>
          </a:xfrm>
          <a:prstGeom prst="rect">
            <a:avLst/>
          </a:prstGeom>
          <a:noFill/>
        </p:spPr>
        <p:txBody>
          <a:bodyPr wrap="none" rtlCol="0">
            <a:spAutoFit/>
          </a:bodyPr>
          <a:lstStyle/>
          <a:p>
            <a:r>
              <a:rPr kumimoji="1" lang="ja-JP" altLang="en-US" b="1" dirty="0" smtClean="0"/>
              <a:t>連携・協働</a:t>
            </a:r>
            <a:endParaRPr kumimoji="1" lang="ja-JP" altLang="en-US" b="1" dirty="0"/>
          </a:p>
        </p:txBody>
      </p:sp>
      <p:sp>
        <p:nvSpPr>
          <p:cNvPr id="13" name="テキスト ボックス 12"/>
          <p:cNvSpPr txBox="1"/>
          <p:nvPr/>
        </p:nvSpPr>
        <p:spPr>
          <a:xfrm>
            <a:off x="628650" y="1150148"/>
            <a:ext cx="7338191" cy="1908215"/>
          </a:xfrm>
          <a:prstGeom prst="rect">
            <a:avLst/>
          </a:prstGeom>
          <a:noFill/>
        </p:spPr>
        <p:txBody>
          <a:bodyPr wrap="square" rtlCol="0">
            <a:spAutoFit/>
          </a:bodyPr>
          <a:lstStyle/>
          <a:p>
            <a:r>
              <a:rPr lang="ja-JP" altLang="en-US" sz="2800" dirty="0"/>
              <a:t>◆</a:t>
            </a:r>
            <a:r>
              <a:rPr lang="ja-JP" altLang="en-US" sz="2800" dirty="0" smtClean="0"/>
              <a:t>入浴</a:t>
            </a:r>
            <a:r>
              <a:rPr lang="ja-JP" altLang="en-US" sz="2800" dirty="0"/>
              <a:t>の支援</a:t>
            </a:r>
            <a:endParaRPr kumimoji="1" lang="en-US" altLang="ja-JP" sz="2800" dirty="0" smtClean="0"/>
          </a:p>
          <a:p>
            <a:r>
              <a:rPr kumimoji="1" lang="ja-JP" altLang="en-US" dirty="0" smtClean="0"/>
              <a:t>　　家族へ安全に配慮した入浴介助の指導</a:t>
            </a:r>
            <a:endParaRPr kumimoji="1" lang="en-US" altLang="ja-JP" dirty="0" smtClean="0"/>
          </a:p>
          <a:p>
            <a:r>
              <a:rPr lang="ja-JP" altLang="en-US" dirty="0" smtClean="0"/>
              <a:t>　　父親の休日には、入浴支援による育児協力を得る　→　役割分担</a:t>
            </a:r>
            <a:endParaRPr lang="en-US" altLang="ja-JP" dirty="0" smtClean="0"/>
          </a:p>
          <a:p>
            <a:r>
              <a:rPr kumimoji="1" lang="ja-JP" altLang="en-US" dirty="0" smtClean="0"/>
              <a:t>　　月・水・木　→　訪問看護と訪問介護による支援</a:t>
            </a:r>
            <a:endParaRPr kumimoji="1" lang="en-US" altLang="ja-JP" dirty="0" smtClean="0"/>
          </a:p>
          <a:p>
            <a:r>
              <a:rPr lang="ja-JP" altLang="en-US" dirty="0"/>
              <a:t>　</a:t>
            </a:r>
            <a:r>
              <a:rPr lang="ja-JP" altLang="en-US" dirty="0" smtClean="0"/>
              <a:t>　火・木　　　→　療養通所介護における児童発達支援で入浴</a:t>
            </a:r>
            <a:endParaRPr kumimoji="1" lang="en-US" altLang="ja-JP" dirty="0" smtClean="0"/>
          </a:p>
          <a:p>
            <a:r>
              <a:rPr lang="ja-JP" altLang="en-US" dirty="0"/>
              <a:t>　</a:t>
            </a:r>
            <a:r>
              <a:rPr lang="ja-JP" altLang="en-US" dirty="0" smtClean="0"/>
              <a:t>　</a:t>
            </a:r>
            <a:endParaRPr lang="en-US" altLang="ja-JP" dirty="0" smtClean="0"/>
          </a:p>
        </p:txBody>
      </p:sp>
    </p:spTree>
    <p:extLst>
      <p:ext uri="{BB962C8B-B14F-4D97-AF65-F5344CB8AC3E}">
        <p14:creationId xmlns:p14="http://schemas.microsoft.com/office/powerpoint/2010/main" val="1458918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2655" y="-42409"/>
            <a:ext cx="8257773" cy="969688"/>
          </a:xfrm>
        </p:spPr>
        <p:txBody>
          <a:bodyPr/>
          <a:lstStyle/>
          <a:p>
            <a:r>
              <a:rPr lang="ja-JP" altLang="en-US" sz="3200" b="1" dirty="0"/>
              <a:t>通園</a:t>
            </a:r>
            <a:r>
              <a:rPr lang="ja-JP" altLang="en-US" sz="3200" b="1" dirty="0" smtClean="0"/>
              <a:t>を通して子どもの活動</a:t>
            </a:r>
            <a:r>
              <a:rPr lang="ja-JP" altLang="en-US" sz="3200" b="1" dirty="0"/>
              <a:t>と</a:t>
            </a:r>
            <a:r>
              <a:rPr lang="ja-JP" altLang="en-US" sz="3200" b="1" dirty="0" smtClean="0"/>
              <a:t>参加への支援</a:t>
            </a:r>
            <a:r>
              <a:rPr lang="ja-JP" altLang="en-US" sz="3200" b="1" dirty="0"/>
              <a:t>例</a:t>
            </a:r>
            <a:endParaRPr kumimoji="1" lang="ja-JP" altLang="en-US" dirty="0"/>
          </a:p>
        </p:txBody>
      </p:sp>
      <p:sp>
        <p:nvSpPr>
          <p:cNvPr id="3" name="コンテンツ プレースホルダー 2"/>
          <p:cNvSpPr>
            <a:spLocks noGrp="1"/>
          </p:cNvSpPr>
          <p:nvPr>
            <p:ph idx="1"/>
          </p:nvPr>
        </p:nvSpPr>
        <p:spPr>
          <a:xfrm>
            <a:off x="257577" y="978794"/>
            <a:ext cx="8686726" cy="2874072"/>
          </a:xfrm>
        </p:spPr>
        <p:txBody>
          <a:bodyPr>
            <a:normAutofit fontScale="92500" lnSpcReduction="20000"/>
          </a:bodyPr>
          <a:lstStyle/>
          <a:p>
            <a:pPr marL="0" indent="0">
              <a:buNone/>
            </a:pPr>
            <a:r>
              <a:rPr kumimoji="1" lang="ja-JP" altLang="en-US" sz="3000" dirty="0" smtClean="0"/>
              <a:t>◆通園の利点</a:t>
            </a:r>
            <a:endParaRPr kumimoji="1" lang="en-US" altLang="ja-JP" sz="3000" dirty="0" smtClean="0"/>
          </a:p>
          <a:p>
            <a:pPr marL="0" indent="0">
              <a:buNone/>
            </a:pPr>
            <a:r>
              <a:rPr kumimoji="1" lang="ja-JP" altLang="en-US" sz="3000" dirty="0" smtClean="0"/>
              <a:t>　</a:t>
            </a:r>
            <a:r>
              <a:rPr kumimoji="1" lang="ja-JP" altLang="en-US" sz="2600" dirty="0" smtClean="0"/>
              <a:t>・発達の促進</a:t>
            </a:r>
            <a:endParaRPr lang="en-US" altLang="ja-JP" sz="2600" dirty="0"/>
          </a:p>
          <a:p>
            <a:pPr marL="0" indent="0">
              <a:buNone/>
            </a:pPr>
            <a:r>
              <a:rPr kumimoji="1" lang="ja-JP" altLang="en-US" sz="2600" dirty="0" smtClean="0"/>
              <a:t>　・外出の機会の創出・生活体験の充実</a:t>
            </a:r>
            <a:endParaRPr kumimoji="1" lang="en-US" altLang="ja-JP" sz="2600" dirty="0" smtClean="0"/>
          </a:p>
          <a:p>
            <a:pPr marL="0" indent="0">
              <a:buNone/>
            </a:pPr>
            <a:r>
              <a:rPr lang="ja-JP" altLang="en-US" sz="2600" dirty="0" smtClean="0"/>
              <a:t>　・</a:t>
            </a:r>
            <a:r>
              <a:rPr kumimoji="1" lang="ja-JP" altLang="en-US" sz="2600" dirty="0" smtClean="0"/>
              <a:t>環境の充足</a:t>
            </a:r>
            <a:endParaRPr kumimoji="1" lang="en-US" altLang="ja-JP" sz="2600" dirty="0" smtClean="0"/>
          </a:p>
          <a:p>
            <a:pPr marL="0" indent="0">
              <a:buNone/>
            </a:pPr>
            <a:r>
              <a:rPr lang="ja-JP" altLang="en-US" dirty="0"/>
              <a:t>　</a:t>
            </a:r>
            <a:r>
              <a:rPr lang="ja-JP" altLang="en-US" dirty="0" smtClean="0"/>
              <a:t>　　</a:t>
            </a:r>
            <a:r>
              <a:rPr lang="ja-JP" altLang="en-US" sz="2200" dirty="0" smtClean="0"/>
              <a:t>週２回　療養通所介護における「児童発達支援」の利用</a:t>
            </a:r>
            <a:endParaRPr lang="en-US" altLang="ja-JP" sz="2200" dirty="0" smtClean="0"/>
          </a:p>
          <a:p>
            <a:pPr marL="0" indent="0">
              <a:buNone/>
            </a:pPr>
            <a:r>
              <a:rPr kumimoji="1" lang="ja-JP" altLang="en-US" sz="2200" dirty="0"/>
              <a:t>　</a:t>
            </a:r>
            <a:r>
              <a:rPr kumimoji="1" lang="ja-JP" altLang="en-US" sz="2200" dirty="0" smtClean="0"/>
              <a:t>　　→　遊びを通して、</a:t>
            </a:r>
            <a:r>
              <a:rPr lang="ja-JP" altLang="en-US" sz="2200" dirty="0"/>
              <a:t>自分の身体の機能、思考、情緒、表現、</a:t>
            </a:r>
            <a:r>
              <a:rPr lang="ja-JP" altLang="en-US" sz="2200" dirty="0" smtClean="0"/>
              <a:t>生活習慣、</a:t>
            </a:r>
            <a:endParaRPr lang="en-US" altLang="ja-JP" sz="2200" dirty="0" smtClean="0"/>
          </a:p>
          <a:p>
            <a:pPr marL="0" indent="0">
              <a:buNone/>
            </a:pPr>
            <a:r>
              <a:rPr lang="ja-JP" altLang="en-US" sz="2200" dirty="0"/>
              <a:t>　</a:t>
            </a:r>
            <a:r>
              <a:rPr lang="ja-JP" altLang="en-US" sz="2200" dirty="0" smtClean="0"/>
              <a:t>　　　　社会</a:t>
            </a:r>
            <a:r>
              <a:rPr lang="ja-JP" altLang="en-US" sz="2200" dirty="0"/>
              <a:t>のマナーやルール、コミュニケーションの方法を経験し</a:t>
            </a:r>
            <a:r>
              <a:rPr lang="ja-JP" altLang="en-US" sz="2200" dirty="0" smtClean="0"/>
              <a:t>、知り、</a:t>
            </a:r>
            <a:endParaRPr lang="en-US" altLang="ja-JP" sz="2200" dirty="0" smtClean="0"/>
          </a:p>
          <a:p>
            <a:pPr marL="0" indent="0">
              <a:buNone/>
            </a:pPr>
            <a:r>
              <a:rPr lang="ja-JP" altLang="en-US" sz="2200" dirty="0"/>
              <a:t>　</a:t>
            </a:r>
            <a:r>
              <a:rPr lang="ja-JP" altLang="en-US" sz="2200" dirty="0" smtClean="0"/>
              <a:t>　　　　習得</a:t>
            </a:r>
            <a:r>
              <a:rPr lang="ja-JP" altLang="en-US" sz="2200" dirty="0"/>
              <a:t>していく</a:t>
            </a:r>
            <a:r>
              <a:rPr lang="ja-JP" altLang="en-US" sz="2200" dirty="0" smtClean="0"/>
              <a:t>。　</a:t>
            </a:r>
            <a:endParaRPr kumimoji="1" lang="en-US" altLang="ja-JP" sz="2200" dirty="0" smtClean="0"/>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16</a:t>
            </a:fld>
            <a:endParaRPr kumimoji="1" lang="ja-JP" altLang="en-US" dirty="0"/>
          </a:p>
        </p:txBody>
      </p:sp>
      <p:pic>
        <p:nvPicPr>
          <p:cNvPr id="5" name="図 4"/>
          <p:cNvPicPr/>
          <p:nvPr/>
        </p:nvPicPr>
        <p:blipFill rotWithShape="1">
          <a:blip r:embed="rId2"/>
          <a:srcRect l="20458" t="11288" r="17990" b="10321"/>
          <a:stretch/>
        </p:blipFill>
        <p:spPr bwMode="auto">
          <a:xfrm>
            <a:off x="4495472" y="3579705"/>
            <a:ext cx="3924956" cy="2855555"/>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45419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7425" y="0"/>
            <a:ext cx="8976575" cy="1262130"/>
          </a:xfrm>
        </p:spPr>
        <p:txBody>
          <a:bodyPr>
            <a:normAutofit/>
          </a:bodyPr>
          <a:lstStyle/>
          <a:p>
            <a:r>
              <a:rPr lang="ja-JP" altLang="en-US" sz="3600" b="1" dirty="0" smtClean="0"/>
              <a:t>姉妹の権利の擁護</a:t>
            </a:r>
            <a:r>
              <a:rPr lang="en-US" altLang="ja-JP" sz="3600" b="1" dirty="0" smtClean="0"/>
              <a:t/>
            </a:r>
            <a:br>
              <a:rPr lang="en-US" altLang="ja-JP" sz="3600" b="1" dirty="0" smtClean="0"/>
            </a:br>
            <a:r>
              <a:rPr lang="ja-JP" altLang="en-US" sz="3600" b="1" dirty="0" smtClean="0"/>
              <a:t>姉妹の</a:t>
            </a:r>
            <a:r>
              <a:rPr lang="ja-JP" altLang="en-US" sz="3600" b="1" dirty="0"/>
              <a:t>活動と</a:t>
            </a:r>
            <a:r>
              <a:rPr lang="ja-JP" altLang="en-US" sz="3600" b="1" dirty="0" smtClean="0"/>
              <a:t>参加への支援</a:t>
            </a:r>
            <a:r>
              <a:rPr lang="ja-JP" altLang="en-US" sz="3600" b="1" dirty="0"/>
              <a:t>例</a:t>
            </a:r>
            <a:endParaRPr kumimoji="1" lang="ja-JP" altLang="en-US" dirty="0"/>
          </a:p>
        </p:txBody>
      </p:sp>
      <p:sp>
        <p:nvSpPr>
          <p:cNvPr id="3" name="コンテンツ プレースホルダー 2"/>
          <p:cNvSpPr>
            <a:spLocks noGrp="1"/>
          </p:cNvSpPr>
          <p:nvPr>
            <p:ph idx="1"/>
          </p:nvPr>
        </p:nvSpPr>
        <p:spPr>
          <a:xfrm>
            <a:off x="356839" y="1571222"/>
            <a:ext cx="8631044" cy="4316621"/>
          </a:xfrm>
        </p:spPr>
        <p:txBody>
          <a:bodyPr>
            <a:normAutofit/>
          </a:bodyPr>
          <a:lstStyle/>
          <a:p>
            <a:pPr marL="0" indent="0">
              <a:buNone/>
            </a:pPr>
            <a:r>
              <a:rPr lang="ja-JP" altLang="en-US" sz="2800" dirty="0"/>
              <a:t>◆</a:t>
            </a:r>
            <a:r>
              <a:rPr kumimoji="1" lang="ja-JP" altLang="en-US" sz="2800" dirty="0" smtClean="0"/>
              <a:t>姉妹への支援　</a:t>
            </a:r>
            <a:endParaRPr kumimoji="1" lang="en-US" altLang="ja-JP" sz="2800" dirty="0" smtClean="0"/>
          </a:p>
          <a:p>
            <a:pPr marL="0" indent="0">
              <a:buNone/>
            </a:pPr>
            <a:r>
              <a:rPr kumimoji="1" lang="ja-JP" altLang="en-US" sz="2800" dirty="0" smtClean="0"/>
              <a:t>　</a:t>
            </a:r>
            <a:r>
              <a:rPr lang="ja-JP" altLang="en-US" sz="2400" dirty="0" smtClean="0"/>
              <a:t>医療</a:t>
            </a:r>
            <a:r>
              <a:rPr lang="ja-JP" altLang="en-US" sz="2400" dirty="0"/>
              <a:t>依存度</a:t>
            </a:r>
            <a:r>
              <a:rPr lang="ja-JP" altLang="en-US" sz="2400" dirty="0" smtClean="0"/>
              <a:t>の高い</a:t>
            </a:r>
            <a:r>
              <a:rPr lang="en-US" altLang="ja-JP" sz="2400" dirty="0" smtClean="0"/>
              <a:t>A</a:t>
            </a:r>
            <a:r>
              <a:rPr lang="ja-JP" altLang="en-US" sz="2400" dirty="0" smtClean="0"/>
              <a:t>ちゃんの育児優先　→　長女が我慢の生活</a:t>
            </a:r>
            <a:endParaRPr lang="en-US" altLang="ja-JP" sz="2400" dirty="0" smtClean="0"/>
          </a:p>
          <a:p>
            <a:pPr marL="0" indent="0">
              <a:buNone/>
            </a:pPr>
            <a:r>
              <a:rPr lang="ja-JP" altLang="en-US" sz="2400" dirty="0"/>
              <a:t>　</a:t>
            </a:r>
            <a:r>
              <a:rPr lang="ja-JP" altLang="en-US" sz="2400" dirty="0" smtClean="0"/>
              <a:t>長女のストレスが蓄積し、心身に影響を及ぼす</a:t>
            </a:r>
            <a:endParaRPr lang="en-US" altLang="ja-JP" sz="2400" dirty="0" smtClean="0"/>
          </a:p>
          <a:p>
            <a:pPr marL="0" indent="0">
              <a:buNone/>
            </a:pPr>
            <a:r>
              <a:rPr lang="ja-JP" altLang="en-US" sz="2400" dirty="0" smtClean="0"/>
              <a:t>　母親</a:t>
            </a:r>
            <a:r>
              <a:rPr lang="ja-JP" altLang="en-US" sz="2400" dirty="0"/>
              <a:t>も</a:t>
            </a:r>
            <a:r>
              <a:rPr lang="ja-JP" altLang="en-US" sz="2400" dirty="0" smtClean="0"/>
              <a:t>ストレスを感じ、ストレス↑</a:t>
            </a:r>
            <a:endParaRPr lang="en-US" altLang="ja-JP" sz="2400" dirty="0" smtClean="0"/>
          </a:p>
        </p:txBody>
      </p:sp>
      <p:sp>
        <p:nvSpPr>
          <p:cNvPr id="5" name="角丸四角形 4"/>
          <p:cNvSpPr/>
          <p:nvPr/>
        </p:nvSpPr>
        <p:spPr>
          <a:xfrm>
            <a:off x="822048" y="4951139"/>
            <a:ext cx="6697014" cy="160823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smtClean="0"/>
              <a:t>＊保育園への送迎時間帯の不安</a:t>
            </a:r>
            <a:endParaRPr kumimoji="1" lang="en-US" altLang="ja-JP" sz="2400" dirty="0" smtClean="0"/>
          </a:p>
          <a:p>
            <a:r>
              <a:rPr lang="ja-JP" altLang="en-US" sz="2400" dirty="0"/>
              <a:t>　</a:t>
            </a:r>
            <a:r>
              <a:rPr lang="ja-JP" altLang="en-US" sz="2400" dirty="0" smtClean="0"/>
              <a:t>　祖母も一人での見守りは不安を訴えている</a:t>
            </a:r>
            <a:endParaRPr lang="en-US" altLang="ja-JP" sz="2400" dirty="0" smtClean="0"/>
          </a:p>
          <a:p>
            <a:endParaRPr kumimoji="1" lang="en-US" altLang="ja-JP" sz="2400" dirty="0" smtClean="0"/>
          </a:p>
          <a:p>
            <a:pPr algn="ctr"/>
            <a:r>
              <a:rPr kumimoji="1" lang="ja-JP" altLang="en-US" sz="2400" b="1" u="sng" dirty="0" smtClean="0"/>
              <a:t>訪問看護・訪問介護による連携・協働</a:t>
            </a:r>
            <a:endParaRPr kumimoji="1" lang="ja-JP" altLang="en-US" sz="2400" b="1" u="sng" dirty="0"/>
          </a:p>
        </p:txBody>
      </p:sp>
      <p:sp>
        <p:nvSpPr>
          <p:cNvPr id="6" name="下矢印 5"/>
          <p:cNvSpPr/>
          <p:nvPr/>
        </p:nvSpPr>
        <p:spPr>
          <a:xfrm>
            <a:off x="3571014" y="3479194"/>
            <a:ext cx="484632" cy="7822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219638" y="4261435"/>
            <a:ext cx="2919389" cy="584775"/>
          </a:xfrm>
          <a:prstGeom prst="rect">
            <a:avLst/>
          </a:prstGeom>
          <a:noFill/>
        </p:spPr>
        <p:txBody>
          <a:bodyPr wrap="none" rtlCol="0">
            <a:spAutoFit/>
          </a:bodyPr>
          <a:lstStyle/>
          <a:p>
            <a:r>
              <a:rPr kumimoji="1" lang="ja-JP" altLang="en-US" sz="3200" dirty="0" smtClean="0"/>
              <a:t>保育園へ入園　</a:t>
            </a:r>
            <a:endParaRPr kumimoji="1" lang="ja-JP" altLang="en-US" sz="3200" dirty="0"/>
          </a:p>
        </p:txBody>
      </p:sp>
    </p:spTree>
    <p:extLst>
      <p:ext uri="{BB962C8B-B14F-4D97-AF65-F5344CB8AC3E}">
        <p14:creationId xmlns:p14="http://schemas.microsoft.com/office/powerpoint/2010/main" val="341932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07167"/>
            <a:ext cx="7886700" cy="1074791"/>
          </a:xfrm>
        </p:spPr>
        <p:txBody>
          <a:bodyPr>
            <a:normAutofit/>
          </a:bodyPr>
          <a:lstStyle/>
          <a:p>
            <a:r>
              <a:rPr lang="ja-JP" altLang="en-US" sz="3600" dirty="0"/>
              <a:t>連携と協働の</a:t>
            </a:r>
            <a:r>
              <a:rPr lang="ja-JP" altLang="en-US" sz="3600" dirty="0" smtClean="0"/>
              <a:t>目的</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lang="ja-JP" altLang="en-US" dirty="0"/>
              <a:t>　</a:t>
            </a:r>
            <a:r>
              <a:rPr lang="ja-JP" altLang="en-US" sz="2800" dirty="0" smtClean="0"/>
              <a:t>重症心身障害児者などは、呼吸・体温維持・摂食などの身体機能の維持や恒常性を保つ等の基本的な機能やコミュニケーション能力障害が多く、生活の支援において、医療・保健・福祉・教育等の専門職の相互の連携が重要である。その連携を通じて、家族の思いとともに育つ支援を行うために、専門職の協働により、</a:t>
            </a:r>
            <a:r>
              <a:rPr lang="ja-JP" altLang="en-US" sz="2800" u="sng" dirty="0" smtClean="0"/>
              <a:t>丸抱えの支援にならないように、子どもと家族の持つ力が発揮できる支援体制の構築を行う。</a:t>
            </a:r>
            <a:endParaRPr lang="en-US" altLang="ja-JP" sz="2800" u="sng" dirty="0"/>
          </a:p>
          <a:p>
            <a:endParaRPr kumimoji="1" lang="en-US" altLang="ja-JP" sz="2800"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1593752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1" y="222838"/>
            <a:ext cx="8661347" cy="1148762"/>
          </a:xfrm>
        </p:spPr>
        <p:txBody>
          <a:bodyPr>
            <a:normAutofit fontScale="90000"/>
          </a:bodyPr>
          <a:lstStyle/>
          <a:p>
            <a:r>
              <a:rPr lang="ja-JP" altLang="en-US" sz="3600" dirty="0"/>
              <a:t>連携・協働を通して</a:t>
            </a:r>
            <a:r>
              <a:rPr lang="ja-JP" altLang="en-US" sz="3600" dirty="0" smtClean="0"/>
              <a:t>、子どもと家族の持つ力を</a:t>
            </a:r>
            <a:r>
              <a:rPr lang="en-US" altLang="ja-JP" sz="3600" dirty="0" smtClean="0"/>
              <a:t/>
            </a:r>
            <a:br>
              <a:rPr lang="en-US" altLang="ja-JP" sz="3600" dirty="0" smtClean="0"/>
            </a:br>
            <a:r>
              <a:rPr lang="ja-JP" altLang="en-US" sz="3600" dirty="0" smtClean="0"/>
              <a:t>引き出す支援のポイント</a:t>
            </a:r>
            <a:endParaRPr kumimoji="1" lang="ja-JP" altLang="en-US" dirty="0"/>
          </a:p>
        </p:txBody>
      </p:sp>
      <p:sp>
        <p:nvSpPr>
          <p:cNvPr id="3" name="コンテンツ プレースホルダー 2"/>
          <p:cNvSpPr>
            <a:spLocks noGrp="1"/>
          </p:cNvSpPr>
          <p:nvPr>
            <p:ph idx="1"/>
          </p:nvPr>
        </p:nvSpPr>
        <p:spPr>
          <a:xfrm>
            <a:off x="587734" y="1371600"/>
            <a:ext cx="8300197" cy="4984751"/>
          </a:xfrm>
        </p:spPr>
        <p:txBody>
          <a:bodyPr>
            <a:normAutofit lnSpcReduction="10000"/>
          </a:bodyPr>
          <a:lstStyle/>
          <a:p>
            <a:pPr marL="0" indent="0">
              <a:buNone/>
            </a:pPr>
            <a:r>
              <a:rPr lang="ja-JP" altLang="en-US" sz="3600" dirty="0" smtClean="0"/>
              <a:t>１．</a:t>
            </a:r>
            <a:r>
              <a:rPr lang="ja-JP" altLang="en-US" sz="3600" dirty="0" smtClean="0">
                <a:solidFill>
                  <a:srgbClr val="C00000"/>
                </a:solidFill>
              </a:rPr>
              <a:t>あくま</a:t>
            </a:r>
            <a:r>
              <a:rPr lang="ja-JP" altLang="en-US" sz="3600" dirty="0">
                <a:solidFill>
                  <a:srgbClr val="C00000"/>
                </a:solidFill>
              </a:rPr>
              <a:t>でも子育て支援である</a:t>
            </a:r>
            <a:r>
              <a:rPr lang="ja-JP" altLang="en-US" sz="3600" dirty="0" smtClean="0">
                <a:solidFill>
                  <a:srgbClr val="C00000"/>
                </a:solidFill>
              </a:rPr>
              <a:t>こと</a:t>
            </a:r>
            <a:endParaRPr lang="en-US" altLang="ja-JP" sz="3600" dirty="0" smtClean="0">
              <a:solidFill>
                <a:srgbClr val="C00000"/>
              </a:solidFill>
            </a:endParaRPr>
          </a:p>
          <a:p>
            <a:pPr marL="0" indent="0">
              <a:buNone/>
            </a:pPr>
            <a:r>
              <a:rPr lang="ja-JP" altLang="en-US" sz="2800" dirty="0"/>
              <a:t>　</a:t>
            </a:r>
            <a:r>
              <a:rPr lang="ja-JP" altLang="en-US" sz="2800" dirty="0" smtClean="0"/>
              <a:t>入院中に習得した医療技術が、在宅生活ではトラブルを生じ、状態に応じた吸引や医療管理を行いながらの入浴等と緊張が続く生活で、姉妹への関わりも十分できず、育児ストレスが高まり、家族の対処力が低下する。</a:t>
            </a:r>
            <a:endParaRPr lang="en-US" altLang="ja-JP" sz="2800" dirty="0" smtClean="0"/>
          </a:p>
          <a:p>
            <a:pPr marL="0" indent="0">
              <a:buNone/>
            </a:pPr>
            <a:r>
              <a:rPr lang="ja-JP" altLang="en-US" sz="2800" dirty="0"/>
              <a:t>　</a:t>
            </a:r>
            <a:r>
              <a:rPr lang="ja-JP" altLang="en-US" sz="2800" dirty="0" smtClean="0"/>
              <a:t>また、本来家族が持っているセルフケア力や機能も発揮できなくなる。そのため、医療・保健・福祉等の専門職は、相互に連携・協働し、家族アセスメントや家族のレスパイトを図り、家族の力で乗り越えていける支援を行っていくことが重要である。</a:t>
            </a:r>
            <a:endParaRPr lang="en-US" altLang="ja-JP" sz="2800" dirty="0" smtClean="0"/>
          </a:p>
          <a:p>
            <a:pPr marL="0" indent="0">
              <a:buNone/>
            </a:pPr>
            <a:r>
              <a:rPr lang="ja-JP" altLang="en-US" sz="2800" dirty="0" smtClean="0"/>
              <a:t>　すなわち、あくまでも子育て支援を行うことである。</a:t>
            </a:r>
            <a:endParaRPr lang="ja-JP" altLang="en-US" sz="2800" dirty="0">
              <a:solidFill>
                <a:srgbClr val="FF0000"/>
              </a:solidFill>
            </a:endParaRPr>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3</a:t>
            </a:fld>
            <a:endParaRPr kumimoji="1" lang="ja-JP" altLang="en-US"/>
          </a:p>
        </p:txBody>
      </p:sp>
    </p:spTree>
    <p:extLst>
      <p:ext uri="{BB962C8B-B14F-4D97-AF65-F5344CB8AC3E}">
        <p14:creationId xmlns:p14="http://schemas.microsoft.com/office/powerpoint/2010/main" val="1866414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7361" y="222838"/>
            <a:ext cx="8661347" cy="1148762"/>
          </a:xfrm>
        </p:spPr>
        <p:txBody>
          <a:bodyPr>
            <a:normAutofit fontScale="90000"/>
          </a:bodyPr>
          <a:lstStyle/>
          <a:p>
            <a:r>
              <a:rPr lang="ja-JP" altLang="en-US" sz="3600" dirty="0"/>
              <a:t>連携・協働を通して</a:t>
            </a:r>
            <a:r>
              <a:rPr lang="ja-JP" altLang="en-US" sz="3600" dirty="0" smtClean="0"/>
              <a:t>、子どもと家族の持つ力を</a:t>
            </a:r>
            <a:r>
              <a:rPr lang="en-US" altLang="ja-JP" sz="3600" dirty="0" smtClean="0"/>
              <a:t/>
            </a:r>
            <a:br>
              <a:rPr lang="en-US" altLang="ja-JP" sz="3600" dirty="0" smtClean="0"/>
            </a:br>
            <a:r>
              <a:rPr lang="ja-JP" altLang="en-US" sz="3600" dirty="0" smtClean="0"/>
              <a:t>引き出す支援のポイント</a:t>
            </a:r>
            <a:endParaRPr kumimoji="1" lang="ja-JP" altLang="en-US" dirty="0"/>
          </a:p>
        </p:txBody>
      </p:sp>
      <p:sp>
        <p:nvSpPr>
          <p:cNvPr id="3" name="コンテンツ プレースホルダー 2"/>
          <p:cNvSpPr>
            <a:spLocks noGrp="1"/>
          </p:cNvSpPr>
          <p:nvPr>
            <p:ph idx="1"/>
          </p:nvPr>
        </p:nvSpPr>
        <p:spPr>
          <a:xfrm>
            <a:off x="587734" y="1627151"/>
            <a:ext cx="8300197" cy="4729200"/>
          </a:xfrm>
        </p:spPr>
        <p:txBody>
          <a:bodyPr>
            <a:normAutofit/>
          </a:bodyPr>
          <a:lstStyle/>
          <a:p>
            <a:pPr marL="0" indent="0">
              <a:buNone/>
            </a:pPr>
            <a:r>
              <a:rPr lang="ja-JP" altLang="en-US" sz="3600" dirty="0" smtClean="0"/>
              <a:t>２</a:t>
            </a:r>
            <a:r>
              <a:rPr lang="ja-JP" altLang="en-US" sz="3600" dirty="0"/>
              <a:t>．</a:t>
            </a:r>
            <a:r>
              <a:rPr lang="ja-JP" altLang="en-US" sz="3600" dirty="0" smtClean="0">
                <a:solidFill>
                  <a:srgbClr val="C00000"/>
                </a:solidFill>
              </a:rPr>
              <a:t>子どもと家族の力の強みを支援する</a:t>
            </a:r>
            <a:endParaRPr lang="en-US" altLang="ja-JP" sz="3600" dirty="0" smtClean="0">
              <a:solidFill>
                <a:srgbClr val="C00000"/>
              </a:solidFill>
            </a:endParaRPr>
          </a:p>
          <a:p>
            <a:pPr marL="0" indent="0">
              <a:buNone/>
            </a:pPr>
            <a:r>
              <a:rPr lang="ja-JP" altLang="en-US" sz="2000" dirty="0" smtClean="0"/>
              <a:t>　　</a:t>
            </a:r>
            <a:r>
              <a:rPr lang="ja-JP" altLang="en-US" sz="2800" dirty="0" smtClean="0"/>
              <a:t>子どもの状態安定を最優先にし、医療</a:t>
            </a:r>
            <a:r>
              <a:rPr lang="ja-JP" altLang="en-US" sz="2800" dirty="0"/>
              <a:t>・保健・</a:t>
            </a:r>
            <a:r>
              <a:rPr lang="ja-JP" altLang="en-US" sz="2800" dirty="0" smtClean="0"/>
              <a:t>福祉</a:t>
            </a:r>
            <a:endParaRPr lang="en-US" altLang="ja-JP" sz="2800" dirty="0" smtClean="0"/>
          </a:p>
          <a:p>
            <a:pPr marL="0" indent="0">
              <a:buNone/>
            </a:pPr>
            <a:r>
              <a:rPr lang="ja-JP" altLang="en-US" sz="2800" dirty="0" smtClean="0"/>
              <a:t>等</a:t>
            </a:r>
            <a:r>
              <a:rPr lang="ja-JP" altLang="en-US" sz="2800" dirty="0"/>
              <a:t>の専門</a:t>
            </a:r>
            <a:r>
              <a:rPr lang="ja-JP" altLang="en-US" sz="2800" dirty="0" smtClean="0"/>
              <a:t>職とともに</a:t>
            </a:r>
            <a:r>
              <a:rPr lang="ja-JP" altLang="en-US" sz="2800" dirty="0"/>
              <a:t>、</a:t>
            </a:r>
            <a:r>
              <a:rPr lang="ja-JP" altLang="en-US" sz="2800" dirty="0" smtClean="0"/>
              <a:t>同じ</a:t>
            </a:r>
            <a:r>
              <a:rPr lang="ja-JP" altLang="en-US" sz="2800" dirty="0"/>
              <a:t>目標に</a:t>
            </a:r>
            <a:r>
              <a:rPr lang="ja-JP" altLang="en-US" sz="2800" dirty="0" smtClean="0"/>
              <a:t>向かて</a:t>
            </a:r>
            <a:r>
              <a:rPr lang="ja-JP" altLang="en-US" sz="2800" dirty="0"/>
              <a:t>、情報を</a:t>
            </a:r>
            <a:r>
              <a:rPr lang="ja-JP" altLang="en-US" sz="2800" dirty="0" smtClean="0"/>
              <a:t>共有</a:t>
            </a:r>
            <a:endParaRPr lang="en-US" altLang="ja-JP" sz="2800" dirty="0" smtClean="0"/>
          </a:p>
          <a:p>
            <a:pPr marL="0" indent="0">
              <a:buNone/>
            </a:pPr>
            <a:r>
              <a:rPr lang="ja-JP" altLang="en-US" sz="2800" dirty="0" smtClean="0"/>
              <a:t>することで、親の役割として、成長と発達を促すケアや</a:t>
            </a:r>
            <a:endParaRPr lang="en-US" altLang="ja-JP" sz="2800" dirty="0" smtClean="0"/>
          </a:p>
          <a:p>
            <a:pPr marL="0" indent="0">
              <a:buNone/>
            </a:pPr>
            <a:r>
              <a:rPr lang="ja-JP" altLang="en-US" sz="2800" dirty="0" smtClean="0"/>
              <a:t>子どもの権利を尊重したケア等へつなぐ支援や日頃の</a:t>
            </a:r>
            <a:endParaRPr lang="en-US" altLang="ja-JP" sz="2800" dirty="0" smtClean="0"/>
          </a:p>
          <a:p>
            <a:pPr marL="0" indent="0">
              <a:buNone/>
            </a:pPr>
            <a:r>
              <a:rPr lang="ja-JP" altLang="en-US" sz="2800" dirty="0" smtClean="0"/>
              <a:t>かかわりや遊びを通して、子どもとの関係性の構築が</a:t>
            </a:r>
            <a:endParaRPr lang="en-US" altLang="ja-JP" sz="2800" dirty="0" smtClean="0"/>
          </a:p>
          <a:p>
            <a:pPr marL="0" indent="0">
              <a:buNone/>
            </a:pPr>
            <a:r>
              <a:rPr lang="ja-JP" altLang="en-US" sz="2800" dirty="0" smtClean="0"/>
              <a:t>できるように支援することが重要である。</a:t>
            </a:r>
            <a:endParaRPr lang="en-US" altLang="ja-JP" sz="2800" dirty="0" smtClean="0"/>
          </a:p>
          <a:p>
            <a:pPr marL="0" indent="0">
              <a:buNone/>
            </a:pPr>
            <a:r>
              <a:rPr lang="ja-JP" altLang="en-US" sz="2800" dirty="0" smtClean="0">
                <a:solidFill>
                  <a:srgbClr val="FF0000"/>
                </a:solidFill>
              </a:rPr>
              <a:t>　</a:t>
            </a:r>
            <a:r>
              <a:rPr lang="ja-JP" altLang="en-US" sz="2800" dirty="0" smtClean="0"/>
              <a:t>すなわち、子どもと家族の力の強みを支援することである。</a:t>
            </a:r>
            <a:endParaRPr lang="ja-JP" altLang="en-US" sz="2800"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4</a:t>
            </a:fld>
            <a:endParaRPr kumimoji="1" lang="ja-JP" altLang="en-US"/>
          </a:p>
        </p:txBody>
      </p:sp>
    </p:spTree>
    <p:extLst>
      <p:ext uri="{BB962C8B-B14F-4D97-AF65-F5344CB8AC3E}">
        <p14:creationId xmlns:p14="http://schemas.microsoft.com/office/powerpoint/2010/main" val="2133769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272789" cy="1054672"/>
          </a:xfrm>
        </p:spPr>
        <p:txBody>
          <a:bodyPr>
            <a:noAutofit/>
          </a:bodyPr>
          <a:lstStyle/>
          <a:p>
            <a:r>
              <a:rPr lang="ja-JP" altLang="en-US" sz="3200" dirty="0" smtClean="0">
                <a:ea typeface="ＭＳ Ｐゴシック" charset="-128"/>
              </a:rPr>
              <a:t>事例からみる連携・協働による育児支援の実際</a:t>
            </a:r>
            <a:endParaRPr lang="en-US" altLang="ja-JP" sz="3200" dirty="0" smtClean="0">
              <a:ea typeface="ＭＳ Ｐゴシック" charset="-128"/>
            </a:endParaRPr>
          </a:p>
        </p:txBody>
      </p:sp>
      <p:sp>
        <p:nvSpPr>
          <p:cNvPr id="27651" name="Rectangle 3"/>
          <p:cNvSpPr>
            <a:spLocks noGrp="1" noChangeArrowheads="1"/>
          </p:cNvSpPr>
          <p:nvPr>
            <p:ph type="body" idx="1"/>
          </p:nvPr>
        </p:nvSpPr>
        <p:spPr>
          <a:xfrm>
            <a:off x="609600" y="1487214"/>
            <a:ext cx="7848600" cy="5026495"/>
          </a:xfrm>
        </p:spPr>
        <p:txBody>
          <a:bodyPr>
            <a:noAutofit/>
          </a:bodyPr>
          <a:lstStyle/>
          <a:p>
            <a:pPr marL="0" indent="0">
              <a:buNone/>
            </a:pPr>
            <a:r>
              <a:rPr lang="ja-JP" altLang="en-US" sz="2400" b="1" dirty="0" smtClean="0">
                <a:ea typeface="ＭＳ Ｐゴシック" charset="-128"/>
              </a:rPr>
              <a:t>１．Ａちゃん　　１歳　　男の子</a:t>
            </a:r>
            <a:endParaRPr lang="en-US" altLang="ja-JP" sz="2400" b="1" dirty="0" smtClean="0">
              <a:ea typeface="ＭＳ Ｐゴシック" charset="-128"/>
            </a:endParaRPr>
          </a:p>
          <a:p>
            <a:pPr marL="0" indent="0">
              <a:buNone/>
            </a:pPr>
            <a:r>
              <a:rPr lang="ja-JP" altLang="en-US" sz="2400" b="1" dirty="0" smtClean="0">
                <a:ea typeface="ＭＳ Ｐゴシック" charset="-128"/>
              </a:rPr>
              <a:t>３．退院児病名</a:t>
            </a:r>
            <a:endParaRPr lang="en-US" altLang="ja-JP" sz="2400" b="1" dirty="0" smtClean="0">
              <a:ea typeface="ＭＳ Ｐゴシック" charset="-128"/>
            </a:endParaRPr>
          </a:p>
          <a:p>
            <a:pPr marL="0" indent="0">
              <a:buNone/>
            </a:pPr>
            <a:r>
              <a:rPr lang="ja-JP" altLang="en-US" sz="2400" b="1" dirty="0">
                <a:ea typeface="ＭＳ Ｐゴシック" charset="-128"/>
              </a:rPr>
              <a:t>　</a:t>
            </a:r>
            <a:r>
              <a:rPr lang="ja-JP" altLang="en-US" sz="2400" b="1" dirty="0" smtClean="0">
                <a:ea typeface="ＭＳ Ｐゴシック" charset="-128"/>
              </a:rPr>
              <a:t>　気管軟化症・慢性肺疾患</a:t>
            </a:r>
            <a:endParaRPr lang="en-US" altLang="ja-JP" sz="2400" b="1" dirty="0" smtClean="0">
              <a:ea typeface="ＭＳ Ｐゴシック" charset="-128"/>
            </a:endParaRPr>
          </a:p>
          <a:p>
            <a:pPr marL="0" indent="0">
              <a:buNone/>
            </a:pPr>
            <a:r>
              <a:rPr lang="ja-JP" altLang="en-US" sz="2400" b="1" dirty="0" smtClean="0">
                <a:ea typeface="ＭＳ Ｐゴシック" charset="-128"/>
              </a:rPr>
              <a:t>４．在胎</a:t>
            </a:r>
            <a:r>
              <a:rPr lang="en-US" altLang="ja-JP" sz="2400" b="1" dirty="0">
                <a:ea typeface="ＭＳ Ｐゴシック" charset="-128"/>
              </a:rPr>
              <a:t>23</a:t>
            </a:r>
            <a:r>
              <a:rPr lang="ja-JP" altLang="en-US" sz="2400" b="1" dirty="0">
                <a:ea typeface="ＭＳ Ｐゴシック" charset="-128"/>
              </a:rPr>
              <a:t>週　緊急帝王切開にて出産出生体重　</a:t>
            </a:r>
            <a:r>
              <a:rPr lang="en-US" altLang="ja-JP" sz="2400" b="1" dirty="0">
                <a:ea typeface="ＭＳ Ｐゴシック" charset="-128"/>
              </a:rPr>
              <a:t>574g</a:t>
            </a:r>
          </a:p>
          <a:p>
            <a:pPr marL="0" indent="0">
              <a:buNone/>
            </a:pPr>
            <a:r>
              <a:rPr lang="ja-JP" altLang="en-US" sz="2400" b="1" dirty="0" smtClean="0">
                <a:ea typeface="ＭＳ Ｐゴシック" charset="-128"/>
              </a:rPr>
              <a:t>　　　７か月まで入院　体調安定にて退院</a:t>
            </a:r>
            <a:endParaRPr lang="en-US" altLang="ja-JP" sz="2400" b="1" dirty="0" smtClean="0">
              <a:ea typeface="ＭＳ Ｐゴシック" charset="-128"/>
            </a:endParaRPr>
          </a:p>
          <a:p>
            <a:pPr marL="0" indent="0">
              <a:buNone/>
            </a:pPr>
            <a:r>
              <a:rPr lang="ja-JP" altLang="en-US" sz="2400" b="1" dirty="0" smtClean="0">
                <a:ea typeface="ＭＳ Ｐゴシック" charset="-128"/>
              </a:rPr>
              <a:t>４．家族構成</a:t>
            </a:r>
            <a:endParaRPr lang="en-US" altLang="ja-JP" sz="2400" b="1" dirty="0" smtClean="0">
              <a:ea typeface="ＭＳ Ｐゴシック" charset="-128"/>
            </a:endParaRPr>
          </a:p>
          <a:p>
            <a:pPr marL="0" indent="0">
              <a:buNone/>
            </a:pPr>
            <a:r>
              <a:rPr lang="ja-JP" altLang="en-US" sz="2400" b="1" dirty="0">
                <a:ea typeface="ＭＳ Ｐゴシック" charset="-128"/>
              </a:rPr>
              <a:t>　</a:t>
            </a:r>
            <a:r>
              <a:rPr lang="ja-JP" altLang="en-US" sz="2400" b="1" dirty="0" smtClean="0">
                <a:ea typeface="ＭＳ Ｐゴシック" charset="-128"/>
              </a:rPr>
              <a:t>　両親・母方の祖母・姉（３歳）　</a:t>
            </a:r>
            <a:r>
              <a:rPr lang="en-US" altLang="ja-JP" sz="2400" b="1" dirty="0" smtClean="0">
                <a:ea typeface="ＭＳ Ｐゴシック" charset="-128"/>
              </a:rPr>
              <a:t>5</a:t>
            </a:r>
            <a:r>
              <a:rPr lang="ja-JP" altLang="en-US" sz="2400" b="1" dirty="0" smtClean="0">
                <a:ea typeface="ＭＳ Ｐゴシック" charset="-128"/>
              </a:rPr>
              <a:t>人暮らし</a:t>
            </a:r>
            <a:endParaRPr lang="en-US" altLang="ja-JP" sz="2400" b="1" dirty="0" smtClean="0">
              <a:ea typeface="ＭＳ Ｐゴシック" charset="-128"/>
            </a:endParaRPr>
          </a:p>
          <a:p>
            <a:pPr marL="0" indent="0">
              <a:buNone/>
            </a:pPr>
            <a:r>
              <a:rPr lang="ja-JP" altLang="en-US" sz="2400" b="1" dirty="0" smtClean="0"/>
              <a:t>５．使用している医療機器</a:t>
            </a:r>
            <a:endParaRPr lang="en-US" altLang="ja-JP" sz="2400" b="1" dirty="0" smtClean="0"/>
          </a:p>
          <a:p>
            <a:pPr marL="0" indent="0">
              <a:buNone/>
            </a:pPr>
            <a:r>
              <a:rPr lang="ja-JP" altLang="en-US" sz="2400" b="1" dirty="0" smtClean="0"/>
              <a:t>　　在宅酸素機器</a:t>
            </a:r>
            <a:endParaRPr lang="en-US" altLang="ja-JP" sz="2400" b="1" dirty="0" smtClean="0"/>
          </a:p>
          <a:p>
            <a:pPr marL="0" indent="0">
              <a:buNone/>
            </a:pPr>
            <a:r>
              <a:rPr lang="ja-JP" altLang="en-US" sz="2400" b="1" dirty="0" smtClean="0"/>
              <a:t>　　人工呼吸器（ニュートリオロジー）</a:t>
            </a:r>
            <a:endParaRPr lang="en-US" altLang="ja-JP" sz="2400" b="1" dirty="0" smtClean="0"/>
          </a:p>
          <a:p>
            <a:pPr marL="0" indent="0">
              <a:buNone/>
            </a:pPr>
            <a:r>
              <a:rPr lang="ja-JP" altLang="en-US" sz="2400" b="1" dirty="0" smtClean="0"/>
              <a:t>　　気管カニューレ・胃管カテーテル</a:t>
            </a:r>
            <a:endParaRPr lang="en-US" altLang="ja-JP" sz="2400" b="1" dirty="0" smtClean="0"/>
          </a:p>
          <a:p>
            <a:pPr marL="0" indent="0">
              <a:buNone/>
            </a:pPr>
            <a:endParaRPr lang="en-US" altLang="ja-JP" sz="2400" b="1" dirty="0" smtClean="0"/>
          </a:p>
          <a:p>
            <a:pPr marL="0" indent="0">
              <a:buNone/>
            </a:pPr>
            <a:endParaRPr lang="en-US" altLang="ja-JP" sz="2400" b="1" dirty="0" smtClean="0">
              <a:ea typeface="ＭＳ Ｐゴシック" charset="-128"/>
            </a:endParaRPr>
          </a:p>
        </p:txBody>
      </p:sp>
      <p:sp>
        <p:nvSpPr>
          <p:cNvPr id="2" name="スライド番号プレースホルダー 1"/>
          <p:cNvSpPr>
            <a:spLocks noGrp="1"/>
          </p:cNvSpPr>
          <p:nvPr>
            <p:ph type="sldNum" sz="quarter" idx="12"/>
          </p:nvPr>
        </p:nvSpPr>
        <p:spPr/>
        <p:txBody>
          <a:bodyPr/>
          <a:lstStyle/>
          <a:p>
            <a:fld id="{8C43EE91-B042-475E-8CDE-9E0453EB7DD3}" type="slidenum">
              <a:rPr lang="en-US" altLang="ja-JP" smtClean="0"/>
              <a:pPr/>
              <a:t>5</a:t>
            </a:fld>
            <a:endParaRPr lang="en-US" altLang="ja-JP" dirty="0"/>
          </a:p>
        </p:txBody>
      </p:sp>
    </p:spTree>
    <p:extLst>
      <p:ext uri="{BB962C8B-B14F-4D97-AF65-F5344CB8AC3E}">
        <p14:creationId xmlns:p14="http://schemas.microsoft.com/office/powerpoint/2010/main" val="3473442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7886700" cy="1325563"/>
          </a:xfrm>
        </p:spPr>
        <p:txBody>
          <a:bodyPr/>
          <a:lstStyle/>
          <a:p>
            <a:r>
              <a:rPr kumimoji="1" lang="ja-JP" altLang="en-US" dirty="0" smtClean="0"/>
              <a:t>退院に向けた主な指導内容</a:t>
            </a:r>
            <a:endParaRPr kumimoji="1" lang="ja-JP" altLang="en-US" dirty="0"/>
          </a:p>
        </p:txBody>
      </p:sp>
      <p:graphicFrame>
        <p:nvGraphicFramePr>
          <p:cNvPr id="4" name="コンテンツ プレースホルダー 3"/>
          <p:cNvGraphicFramePr>
            <a:graphicFrameLocks noGrp="1"/>
          </p:cNvGraphicFramePr>
          <p:nvPr>
            <p:ph idx="1"/>
            <p:extLst/>
          </p:nvPr>
        </p:nvGraphicFramePr>
        <p:xfrm>
          <a:off x="1043608" y="1556792"/>
          <a:ext cx="6563072" cy="4572000"/>
        </p:xfrm>
        <a:graphic>
          <a:graphicData uri="http://schemas.openxmlformats.org/drawingml/2006/table">
            <a:tbl>
              <a:tblPr firstRow="1" bandRow="1">
                <a:tableStyleId>{5940675A-B579-460E-94D1-54222C63F5DA}</a:tableStyleId>
              </a:tblPr>
              <a:tblGrid>
                <a:gridCol w="6563072"/>
              </a:tblGrid>
              <a:tr h="456051">
                <a:tc>
                  <a:txBody>
                    <a:bodyPr/>
                    <a:lstStyle/>
                    <a:p>
                      <a:r>
                        <a:rPr kumimoji="1" lang="ja-JP" altLang="en-US" sz="2400" b="1" dirty="0" smtClean="0"/>
                        <a:t>簡単な状態観察方法</a:t>
                      </a:r>
                      <a:endParaRPr kumimoji="1" lang="ja-JP" altLang="en-US" sz="2400" b="1" dirty="0"/>
                    </a:p>
                  </a:txBody>
                  <a:tcPr/>
                </a:tc>
              </a:tr>
              <a:tr h="456051">
                <a:tc>
                  <a:txBody>
                    <a:bodyPr/>
                    <a:lstStyle/>
                    <a:p>
                      <a:r>
                        <a:rPr kumimoji="1" lang="ja-JP" altLang="en-US" sz="2400" b="1" dirty="0" smtClean="0"/>
                        <a:t>気管カニューレ挿入手技</a:t>
                      </a:r>
                      <a:endParaRPr kumimoji="1" lang="ja-JP" altLang="en-US" sz="2400" b="1" dirty="0"/>
                    </a:p>
                  </a:txBody>
                  <a:tcPr/>
                </a:tc>
              </a:tr>
              <a:tr h="456051">
                <a:tc>
                  <a:txBody>
                    <a:bodyPr/>
                    <a:lstStyle/>
                    <a:p>
                      <a:r>
                        <a:rPr kumimoji="1" lang="ja-JP" altLang="en-US" sz="2400" b="1" dirty="0" smtClean="0"/>
                        <a:t>気管カニューレ管理方法</a:t>
                      </a:r>
                      <a:endParaRPr kumimoji="1" lang="ja-JP" altLang="en-US" sz="2400" b="1" dirty="0"/>
                    </a:p>
                  </a:txBody>
                  <a:tcPr/>
                </a:tc>
              </a:tr>
              <a:tr h="456051">
                <a:tc>
                  <a:txBody>
                    <a:bodyPr/>
                    <a:lstStyle/>
                    <a:p>
                      <a:r>
                        <a:rPr kumimoji="1" lang="ja-JP" altLang="en-US" sz="2400" b="1" dirty="0" smtClean="0"/>
                        <a:t>吸引方法と吸引器の管理方法</a:t>
                      </a:r>
                      <a:endParaRPr kumimoji="1" lang="ja-JP" altLang="en-US" sz="2400" b="1" dirty="0"/>
                    </a:p>
                  </a:txBody>
                  <a:tcPr/>
                </a:tc>
              </a:tr>
              <a:tr h="456051">
                <a:tc>
                  <a:txBody>
                    <a:bodyPr/>
                    <a:lstStyle/>
                    <a:p>
                      <a:r>
                        <a:rPr kumimoji="1" lang="ja-JP" altLang="en-US" sz="2400" b="1" dirty="0" smtClean="0"/>
                        <a:t>人工呼吸器回路交換</a:t>
                      </a:r>
                      <a:endParaRPr kumimoji="1" lang="ja-JP" altLang="en-US" sz="2400" b="1" dirty="0"/>
                    </a:p>
                  </a:txBody>
                  <a:tcPr/>
                </a:tc>
              </a:tr>
              <a:tr h="456051">
                <a:tc>
                  <a:txBody>
                    <a:bodyPr/>
                    <a:lstStyle/>
                    <a:p>
                      <a:r>
                        <a:rPr kumimoji="1" lang="ja-JP" altLang="en-US" sz="2400" b="1" dirty="0" smtClean="0"/>
                        <a:t>人工呼吸器トラブル発生時の対応方法</a:t>
                      </a:r>
                      <a:endParaRPr kumimoji="1" lang="ja-JP" altLang="en-US" sz="2400" b="1" dirty="0"/>
                    </a:p>
                  </a:txBody>
                  <a:tcPr/>
                </a:tc>
              </a:tr>
              <a:tr h="456051">
                <a:tc>
                  <a:txBody>
                    <a:bodyPr/>
                    <a:lstStyle/>
                    <a:p>
                      <a:r>
                        <a:rPr kumimoji="1" lang="ja-JP" altLang="en-US" sz="2400" b="1" dirty="0" smtClean="0"/>
                        <a:t>在宅酸素機器管理方法</a:t>
                      </a:r>
                      <a:endParaRPr kumimoji="1" lang="ja-JP" altLang="en-US" sz="2400" b="1" dirty="0"/>
                    </a:p>
                  </a:txBody>
                  <a:tcPr/>
                </a:tc>
              </a:tr>
              <a:tr h="456051">
                <a:tc>
                  <a:txBody>
                    <a:bodyPr/>
                    <a:lstStyle/>
                    <a:p>
                      <a:r>
                        <a:rPr kumimoji="1" lang="ja-JP" altLang="en-US" sz="2400" b="1" dirty="0" smtClean="0"/>
                        <a:t>経管栄養方法</a:t>
                      </a:r>
                      <a:endParaRPr kumimoji="1" lang="ja-JP" altLang="en-US" sz="2400" b="1" dirty="0"/>
                    </a:p>
                  </a:txBody>
                  <a:tcPr/>
                </a:tc>
              </a:tr>
              <a:tr h="456051">
                <a:tc>
                  <a:txBody>
                    <a:bodyPr/>
                    <a:lstStyle/>
                    <a:p>
                      <a:r>
                        <a:rPr kumimoji="1" lang="ja-JP" altLang="en-US" sz="2400" b="1" dirty="0" smtClean="0"/>
                        <a:t>胃管カテーテル挿入方法</a:t>
                      </a:r>
                      <a:endParaRPr kumimoji="1" lang="ja-JP" altLang="en-US" sz="2400" b="1" dirty="0"/>
                    </a:p>
                  </a:txBody>
                  <a:tcPr/>
                </a:tc>
              </a:tr>
              <a:tr h="456051">
                <a:tc>
                  <a:txBody>
                    <a:bodyPr/>
                    <a:lstStyle/>
                    <a:p>
                      <a:r>
                        <a:rPr kumimoji="1" lang="ja-JP" altLang="en-US" sz="2400" b="1" dirty="0" smtClean="0"/>
                        <a:t>生活介助方法（入浴・外出方法）</a:t>
                      </a:r>
                      <a:endParaRPr kumimoji="1" lang="ja-JP" altLang="en-US" sz="2400" b="1" dirty="0"/>
                    </a:p>
                  </a:txBody>
                  <a:tcPr/>
                </a:tc>
              </a:tr>
            </a:tbl>
          </a:graphicData>
        </a:graphic>
      </p:graphicFrame>
      <p:sp>
        <p:nvSpPr>
          <p:cNvPr id="3" name="スライド番号プレースホルダー 2"/>
          <p:cNvSpPr>
            <a:spLocks noGrp="1"/>
          </p:cNvSpPr>
          <p:nvPr>
            <p:ph type="sldNum" sz="quarter" idx="12"/>
          </p:nvPr>
        </p:nvSpPr>
        <p:spPr/>
        <p:txBody>
          <a:bodyPr/>
          <a:lstStyle/>
          <a:p>
            <a:fld id="{8C43EE91-B042-475E-8CDE-9E0453EB7DD3}" type="slidenum">
              <a:rPr lang="en-US" altLang="ja-JP" smtClean="0"/>
              <a:pPr/>
              <a:t>6</a:t>
            </a:fld>
            <a:endParaRPr lang="en-US" altLang="ja-JP" dirty="0"/>
          </a:p>
        </p:txBody>
      </p:sp>
    </p:spTree>
    <p:extLst>
      <p:ext uri="{BB962C8B-B14F-4D97-AF65-F5344CB8AC3E}">
        <p14:creationId xmlns:p14="http://schemas.microsoft.com/office/powerpoint/2010/main" val="626222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6657" y="365127"/>
            <a:ext cx="2921729" cy="738460"/>
          </a:xfrm>
        </p:spPr>
        <p:txBody>
          <a:bodyPr/>
          <a:lstStyle/>
          <a:p>
            <a:r>
              <a:rPr lang="ja-JP" altLang="en-US" dirty="0"/>
              <a:t>退院調整会議</a:t>
            </a:r>
            <a:endParaRPr kumimoji="1" lang="ja-JP" altLang="en-US" dirty="0"/>
          </a:p>
        </p:txBody>
      </p:sp>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7</a:t>
            </a:fld>
            <a:endParaRPr kumimoji="1" lang="ja-JP" altLang="en-US" dirty="0"/>
          </a:p>
        </p:txBody>
      </p:sp>
      <p:sp>
        <p:nvSpPr>
          <p:cNvPr id="5" name="円/楕円 4"/>
          <p:cNvSpPr/>
          <p:nvPr/>
        </p:nvSpPr>
        <p:spPr>
          <a:xfrm>
            <a:off x="3568386" y="3248907"/>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3832051" y="3521441"/>
            <a:ext cx="1223412" cy="369332"/>
          </a:xfrm>
          <a:prstGeom prst="rect">
            <a:avLst/>
          </a:prstGeom>
          <a:noFill/>
        </p:spPr>
        <p:txBody>
          <a:bodyPr wrap="none" rtlCol="0">
            <a:spAutoFit/>
          </a:bodyPr>
          <a:lstStyle/>
          <a:p>
            <a:r>
              <a:rPr kumimoji="1" lang="ja-JP" altLang="en-US" b="1" dirty="0" smtClean="0"/>
              <a:t>本人・家族</a:t>
            </a:r>
            <a:endParaRPr kumimoji="1" lang="ja-JP" altLang="en-US" b="1" dirty="0"/>
          </a:p>
        </p:txBody>
      </p:sp>
      <p:sp>
        <p:nvSpPr>
          <p:cNvPr id="7" name="円/楕円 6"/>
          <p:cNvSpPr/>
          <p:nvPr/>
        </p:nvSpPr>
        <p:spPr>
          <a:xfrm>
            <a:off x="3568385" y="1369756"/>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円/楕円 7"/>
          <p:cNvSpPr/>
          <p:nvPr/>
        </p:nvSpPr>
        <p:spPr>
          <a:xfrm>
            <a:off x="1052265" y="2366165"/>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円/楕円 8"/>
          <p:cNvSpPr/>
          <p:nvPr/>
        </p:nvSpPr>
        <p:spPr>
          <a:xfrm>
            <a:off x="1137234" y="4131648"/>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円/楕円 9"/>
          <p:cNvSpPr/>
          <p:nvPr/>
        </p:nvSpPr>
        <p:spPr>
          <a:xfrm>
            <a:off x="6166154" y="2181499"/>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円/楕円 10"/>
          <p:cNvSpPr/>
          <p:nvPr/>
        </p:nvSpPr>
        <p:spPr>
          <a:xfrm>
            <a:off x="6248262" y="3894874"/>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円/楕円 11"/>
          <p:cNvSpPr/>
          <p:nvPr/>
        </p:nvSpPr>
        <p:spPr>
          <a:xfrm>
            <a:off x="2577611" y="5340402"/>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a:off x="4005175" y="1627127"/>
            <a:ext cx="877163" cy="369332"/>
          </a:xfrm>
          <a:prstGeom prst="rect">
            <a:avLst/>
          </a:prstGeom>
          <a:noFill/>
        </p:spPr>
        <p:txBody>
          <a:bodyPr wrap="none" rtlCol="0">
            <a:spAutoFit/>
          </a:bodyPr>
          <a:lstStyle/>
          <a:p>
            <a:r>
              <a:rPr kumimoji="1" lang="ja-JP" altLang="en-US" dirty="0" smtClean="0"/>
              <a:t>主治医</a:t>
            </a:r>
            <a:endParaRPr kumimoji="1" lang="ja-JP" altLang="en-US" dirty="0"/>
          </a:p>
        </p:txBody>
      </p:sp>
      <p:sp>
        <p:nvSpPr>
          <p:cNvPr id="13" name="テキスト ボックス 12"/>
          <p:cNvSpPr txBox="1"/>
          <p:nvPr/>
        </p:nvSpPr>
        <p:spPr>
          <a:xfrm>
            <a:off x="6481916" y="2301272"/>
            <a:ext cx="1119217" cy="738664"/>
          </a:xfrm>
          <a:prstGeom prst="rect">
            <a:avLst/>
          </a:prstGeom>
          <a:noFill/>
        </p:spPr>
        <p:txBody>
          <a:bodyPr wrap="none" rtlCol="0">
            <a:spAutoFit/>
          </a:bodyPr>
          <a:lstStyle/>
          <a:p>
            <a:r>
              <a:rPr kumimoji="1" lang="ja-JP" altLang="en-US" sz="1400" b="1" dirty="0" smtClean="0"/>
              <a:t>病院</a:t>
            </a:r>
            <a:endParaRPr kumimoji="1" lang="en-US" altLang="ja-JP" sz="1400" b="1" dirty="0" smtClean="0"/>
          </a:p>
          <a:p>
            <a:r>
              <a:rPr lang="ja-JP" altLang="en-US" sz="1400" b="1" dirty="0" smtClean="0"/>
              <a:t>看護師</a:t>
            </a:r>
            <a:endParaRPr lang="en-US" altLang="ja-JP" sz="1400" b="1" dirty="0" smtClean="0"/>
          </a:p>
          <a:p>
            <a:r>
              <a:rPr lang="ja-JP" altLang="en-US" sz="1400" b="1" dirty="0" smtClean="0"/>
              <a:t>関係スタッフ</a:t>
            </a:r>
            <a:endParaRPr kumimoji="1" lang="ja-JP" altLang="en-US" sz="1400" b="1" dirty="0"/>
          </a:p>
        </p:txBody>
      </p:sp>
      <p:sp>
        <p:nvSpPr>
          <p:cNvPr id="14" name="テキスト ボックス 13"/>
          <p:cNvSpPr txBox="1"/>
          <p:nvPr/>
        </p:nvSpPr>
        <p:spPr>
          <a:xfrm>
            <a:off x="6454219" y="4215807"/>
            <a:ext cx="1338828" cy="369332"/>
          </a:xfrm>
          <a:prstGeom prst="rect">
            <a:avLst/>
          </a:prstGeom>
          <a:noFill/>
        </p:spPr>
        <p:txBody>
          <a:bodyPr wrap="none" rtlCol="0">
            <a:spAutoFit/>
          </a:bodyPr>
          <a:lstStyle/>
          <a:p>
            <a:r>
              <a:rPr kumimoji="1" lang="ja-JP" altLang="en-US" dirty="0" smtClean="0"/>
              <a:t>訪問看護師</a:t>
            </a:r>
            <a:endParaRPr kumimoji="1" lang="ja-JP" altLang="en-US" dirty="0"/>
          </a:p>
        </p:txBody>
      </p:sp>
      <p:sp>
        <p:nvSpPr>
          <p:cNvPr id="15" name="テキスト ボックス 14"/>
          <p:cNvSpPr txBox="1"/>
          <p:nvPr/>
        </p:nvSpPr>
        <p:spPr>
          <a:xfrm>
            <a:off x="2865417" y="5566722"/>
            <a:ext cx="1107996" cy="369332"/>
          </a:xfrm>
          <a:prstGeom prst="rect">
            <a:avLst/>
          </a:prstGeom>
          <a:noFill/>
        </p:spPr>
        <p:txBody>
          <a:bodyPr wrap="none" rtlCol="0">
            <a:spAutoFit/>
          </a:bodyPr>
          <a:lstStyle/>
          <a:p>
            <a:r>
              <a:rPr kumimoji="1" lang="ja-JP" altLang="en-US" dirty="0" smtClean="0"/>
              <a:t>訪問介護</a:t>
            </a:r>
            <a:endParaRPr kumimoji="1" lang="ja-JP" altLang="en-US" dirty="0"/>
          </a:p>
        </p:txBody>
      </p:sp>
      <p:sp>
        <p:nvSpPr>
          <p:cNvPr id="16" name="テキスト ボックス 15"/>
          <p:cNvSpPr txBox="1"/>
          <p:nvPr/>
        </p:nvSpPr>
        <p:spPr>
          <a:xfrm>
            <a:off x="1323972" y="4404182"/>
            <a:ext cx="1338828" cy="369332"/>
          </a:xfrm>
          <a:prstGeom prst="rect">
            <a:avLst/>
          </a:prstGeom>
          <a:noFill/>
        </p:spPr>
        <p:txBody>
          <a:bodyPr wrap="none" rtlCol="0">
            <a:spAutoFit/>
          </a:bodyPr>
          <a:lstStyle/>
          <a:p>
            <a:r>
              <a:rPr kumimoji="1" lang="ja-JP" altLang="en-US" dirty="0" smtClean="0"/>
              <a:t>相談支援員</a:t>
            </a:r>
            <a:endParaRPr kumimoji="1" lang="ja-JP" altLang="en-US" dirty="0"/>
          </a:p>
        </p:txBody>
      </p:sp>
      <p:sp>
        <p:nvSpPr>
          <p:cNvPr id="17" name="テキスト ボックス 16"/>
          <p:cNvSpPr txBox="1"/>
          <p:nvPr/>
        </p:nvSpPr>
        <p:spPr>
          <a:xfrm>
            <a:off x="1532056" y="2688248"/>
            <a:ext cx="800219" cy="369332"/>
          </a:xfrm>
          <a:prstGeom prst="rect">
            <a:avLst/>
          </a:prstGeom>
          <a:noFill/>
        </p:spPr>
        <p:txBody>
          <a:bodyPr wrap="none" rtlCol="0">
            <a:spAutoFit/>
          </a:bodyPr>
          <a:lstStyle/>
          <a:p>
            <a:r>
              <a:rPr kumimoji="1" lang="ja-JP" altLang="en-US" dirty="0" smtClean="0"/>
              <a:t>行　政</a:t>
            </a:r>
            <a:endParaRPr kumimoji="1" lang="ja-JP" altLang="en-US" dirty="0"/>
          </a:p>
        </p:txBody>
      </p:sp>
      <p:cxnSp>
        <p:nvCxnSpPr>
          <p:cNvPr id="19" name="直線矢印コネクタ 18"/>
          <p:cNvCxnSpPr/>
          <p:nvPr/>
        </p:nvCxnSpPr>
        <p:spPr>
          <a:xfrm flipH="1">
            <a:off x="2644254" y="1896082"/>
            <a:ext cx="775161" cy="55176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877349" y="3378577"/>
            <a:ext cx="0" cy="655059"/>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135250" y="5133787"/>
            <a:ext cx="350941" cy="412633"/>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5447371" y="1826956"/>
            <a:ext cx="806283" cy="4572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7123634" y="3200508"/>
            <a:ext cx="0" cy="64186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6821077" y="4852996"/>
            <a:ext cx="284506" cy="486113"/>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4443757" y="2362816"/>
            <a:ext cx="0" cy="738941"/>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flipH="1" flipV="1">
            <a:off x="2846515" y="3028542"/>
            <a:ext cx="713802" cy="320933"/>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H="1">
            <a:off x="2854583" y="4043909"/>
            <a:ext cx="842045" cy="591153"/>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3832051" y="4339485"/>
            <a:ext cx="300632" cy="79430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V="1">
            <a:off x="5319129" y="2961865"/>
            <a:ext cx="934525" cy="559576"/>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5334471" y="3890773"/>
            <a:ext cx="847024" cy="32753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5850512" y="1627127"/>
            <a:ext cx="1223412" cy="369332"/>
          </a:xfrm>
          <a:prstGeom prst="rect">
            <a:avLst/>
          </a:prstGeom>
          <a:noFill/>
        </p:spPr>
        <p:txBody>
          <a:bodyPr wrap="none" rtlCol="0">
            <a:spAutoFit/>
          </a:bodyPr>
          <a:lstStyle/>
          <a:p>
            <a:r>
              <a:rPr kumimoji="1" lang="ja-JP" altLang="en-US" dirty="0" smtClean="0"/>
              <a:t>連携・協働</a:t>
            </a:r>
            <a:endParaRPr kumimoji="1" lang="ja-JP" altLang="en-US" dirty="0"/>
          </a:p>
        </p:txBody>
      </p:sp>
      <p:sp>
        <p:nvSpPr>
          <p:cNvPr id="31" name="円/楕円 30"/>
          <p:cNvSpPr/>
          <p:nvPr/>
        </p:nvSpPr>
        <p:spPr>
          <a:xfrm>
            <a:off x="5194122" y="5289248"/>
            <a:ext cx="1750743" cy="914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テキスト ボックス 35"/>
          <p:cNvSpPr txBox="1"/>
          <p:nvPr/>
        </p:nvSpPr>
        <p:spPr>
          <a:xfrm>
            <a:off x="5251417" y="5571598"/>
            <a:ext cx="1569660" cy="369332"/>
          </a:xfrm>
          <a:prstGeom prst="rect">
            <a:avLst/>
          </a:prstGeom>
          <a:noFill/>
        </p:spPr>
        <p:txBody>
          <a:bodyPr wrap="none" rtlCol="0">
            <a:spAutoFit/>
          </a:bodyPr>
          <a:lstStyle/>
          <a:p>
            <a:r>
              <a:rPr lang="ja-JP" altLang="en-US" dirty="0" smtClean="0"/>
              <a:t>児童発達支援</a:t>
            </a:r>
            <a:endParaRPr kumimoji="1" lang="ja-JP" altLang="en-US" dirty="0"/>
          </a:p>
        </p:txBody>
      </p:sp>
      <p:cxnSp>
        <p:nvCxnSpPr>
          <p:cNvPr id="26" name="直線矢印コネクタ 25"/>
          <p:cNvCxnSpPr/>
          <p:nvPr/>
        </p:nvCxnSpPr>
        <p:spPr>
          <a:xfrm>
            <a:off x="5055463" y="4352074"/>
            <a:ext cx="391908" cy="69397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4443756" y="5931114"/>
            <a:ext cx="750366"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948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685" y="100836"/>
            <a:ext cx="6769224" cy="914400"/>
          </a:xfrm>
        </p:spPr>
        <p:txBody>
          <a:bodyPr/>
          <a:lstStyle/>
          <a:p>
            <a:r>
              <a:rPr kumimoji="1" lang="ja-JP" altLang="en-US" dirty="0" smtClean="0"/>
              <a:t>退院調整会議での調整項目</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358432357"/>
              </p:ext>
            </p:extLst>
          </p:nvPr>
        </p:nvGraphicFramePr>
        <p:xfrm>
          <a:off x="224086" y="873398"/>
          <a:ext cx="8778246" cy="5718750"/>
        </p:xfrm>
        <a:graphic>
          <a:graphicData uri="http://schemas.openxmlformats.org/drawingml/2006/table">
            <a:tbl>
              <a:tblPr firstRow="1" bandRow="1">
                <a:tableStyleId>{5940675A-B579-460E-94D1-54222C63F5DA}</a:tableStyleId>
              </a:tblPr>
              <a:tblGrid>
                <a:gridCol w="3703970"/>
                <a:gridCol w="5074276"/>
              </a:tblGrid>
              <a:tr h="456051">
                <a:tc>
                  <a:txBody>
                    <a:bodyPr/>
                    <a:lstStyle/>
                    <a:p>
                      <a:pPr algn="ctr"/>
                      <a:r>
                        <a:rPr kumimoji="1" lang="ja-JP" altLang="en-US" sz="1600" b="1" dirty="0" smtClean="0"/>
                        <a:t>退院指導項目</a:t>
                      </a:r>
                      <a:endParaRPr kumimoji="1" lang="ja-JP" altLang="en-US" sz="1600" b="1" dirty="0"/>
                    </a:p>
                  </a:txBody>
                  <a:tcPr/>
                </a:tc>
                <a:tc>
                  <a:txBody>
                    <a:bodyPr/>
                    <a:lstStyle/>
                    <a:p>
                      <a:pPr algn="ctr"/>
                      <a:r>
                        <a:rPr kumimoji="1" lang="ja-JP" altLang="en-US" sz="1600" b="1" dirty="0" smtClean="0"/>
                        <a:t>調整会議での確認事項</a:t>
                      </a:r>
                      <a:endParaRPr kumimoji="1" lang="ja-JP" altLang="en-US" sz="1600" b="1" dirty="0"/>
                    </a:p>
                  </a:txBody>
                  <a:tcPr/>
                </a:tc>
              </a:tr>
              <a:tr h="456051">
                <a:tc>
                  <a:txBody>
                    <a:bodyPr/>
                    <a:lstStyle/>
                    <a:p>
                      <a:r>
                        <a:rPr kumimoji="1" lang="ja-JP" altLang="en-US" sz="1600" b="1" dirty="0" smtClean="0"/>
                        <a:t>簡単な状態観察方法</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病棟での観察ポイントと在宅での観察ポイントの相違の確認と調整</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気管カニューレ挿入手技</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両親・祖母がそれぞれ</a:t>
                      </a:r>
                      <a:r>
                        <a:rPr kumimoji="1" lang="en-US" altLang="ja-JP" sz="1600" b="0" dirty="0" smtClean="0"/>
                        <a:t>2</a:t>
                      </a:r>
                      <a:r>
                        <a:rPr kumimoji="1" lang="ja-JP" altLang="en-US" sz="1600" b="0" dirty="0" smtClean="0"/>
                        <a:t>回経験しているか</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気管カニューレ管理方法</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両親・祖母がカニューレガーゼ交換が行えるか</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吸引方法と吸引器の管理方法</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両親・祖母が吸引の手技を獲得しているか。吸引器の管理方法について理解しているか</a:t>
                      </a:r>
                      <a:endParaRPr kumimoji="1" lang="en-US" altLang="ja-JP" sz="1600" b="0" dirty="0" smtClean="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人工呼吸器回路交換</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回路交換が行えるか</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人工呼吸器トラブル発生時の対応方法</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トラブル対応ができるか</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在宅酸素機器管理方法</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在宅酸素の管理のポイントについて理解しているか</a:t>
                      </a:r>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経管栄養方法・胃管カテーテル挿入方法</a:t>
                      </a:r>
                      <a:endParaRPr kumimoji="1" lang="en-US" altLang="ja-JP" sz="1600" b="1" dirty="0" smtClean="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endParaRPr kumimoji="1" lang="ja-JP" altLang="en-US" sz="1600" b="0"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状態に変化が生じた場合の受診先</a:t>
                      </a:r>
                      <a:endParaRPr kumimoji="1" lang="ja-JP" altLang="en-US" sz="1600" b="1" dirty="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c>
                  <a:txBody>
                    <a:bodyPr/>
                    <a:lstStyle/>
                    <a:p>
                      <a:r>
                        <a:rPr kumimoji="1" lang="ja-JP" altLang="en-US" sz="1600" b="0" dirty="0" smtClean="0"/>
                        <a:t>どのような状態の場合、どの医療機関へ受診するか</a:t>
                      </a:r>
                      <a:endParaRPr kumimoji="1" lang="en-US" altLang="ja-JP" sz="1600" b="0" dirty="0" smtClean="0"/>
                    </a:p>
                  </a:txBody>
                  <a:tcPr>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tcPr>
                </a:tc>
              </a:tr>
              <a:tr h="456051">
                <a:tc>
                  <a:txBody>
                    <a:bodyPr/>
                    <a:lstStyle/>
                    <a:p>
                      <a:r>
                        <a:rPr kumimoji="1" lang="ja-JP" altLang="en-US" sz="1600" b="1" dirty="0" smtClean="0"/>
                        <a:t>退院後の成長発達支援の方策</a:t>
                      </a:r>
                      <a:endParaRPr kumimoji="1" lang="ja-JP" altLang="en-US" sz="1600" b="1" dirty="0"/>
                    </a:p>
                  </a:txBody>
                  <a:tcPr/>
                </a:tc>
                <a:tc>
                  <a:txBody>
                    <a:bodyPr/>
                    <a:lstStyle/>
                    <a:p>
                      <a:r>
                        <a:rPr kumimoji="1" lang="ja-JP" altLang="en-US" sz="1600" b="0" dirty="0" smtClean="0"/>
                        <a:t>療育・通園・親子入園・訪問リハビリテーションの検討</a:t>
                      </a:r>
                      <a:endParaRPr kumimoji="1" lang="en-US" altLang="ja-JP" sz="1600" b="0" dirty="0" smtClean="0"/>
                    </a:p>
                  </a:txBody>
                  <a:tcPr/>
                </a:tc>
              </a:tr>
              <a:tr h="456051">
                <a:tc>
                  <a:txBody>
                    <a:bodyPr/>
                    <a:lstStyle/>
                    <a:p>
                      <a:r>
                        <a:rPr kumimoji="1" lang="ja-JP" altLang="en-US" sz="1600" b="1" dirty="0" smtClean="0"/>
                        <a:t>家族・主介護者の疲労に対する支援</a:t>
                      </a:r>
                      <a:endParaRPr kumimoji="1" lang="ja-JP" altLang="en-US" sz="1600" b="1" dirty="0"/>
                    </a:p>
                  </a:txBody>
                  <a:tcPr/>
                </a:tc>
                <a:tc>
                  <a:txBody>
                    <a:bodyPr/>
                    <a:lstStyle/>
                    <a:p>
                      <a:r>
                        <a:rPr kumimoji="1" lang="ja-JP" altLang="en-US" sz="1600" b="0" dirty="0" smtClean="0"/>
                        <a:t>家族の考えや状況に応じたレスパイト方法の検討</a:t>
                      </a:r>
                      <a:endParaRPr kumimoji="1" lang="en-US" altLang="ja-JP" sz="1600" b="0" dirty="0" smtClean="0"/>
                    </a:p>
                  </a:txBody>
                  <a:tcPr/>
                </a:tc>
              </a:tr>
            </a:tbl>
          </a:graphicData>
        </a:graphic>
      </p:graphicFrame>
      <p:sp>
        <p:nvSpPr>
          <p:cNvPr id="3" name="スライド番号プレースホルダー 2"/>
          <p:cNvSpPr>
            <a:spLocks noGrp="1"/>
          </p:cNvSpPr>
          <p:nvPr>
            <p:ph type="sldNum" sz="quarter" idx="12"/>
          </p:nvPr>
        </p:nvSpPr>
        <p:spPr/>
        <p:txBody>
          <a:bodyPr/>
          <a:lstStyle/>
          <a:p>
            <a:fld id="{8C43EE91-B042-475E-8CDE-9E0453EB7DD3}" type="slidenum">
              <a:rPr lang="en-US" altLang="ja-JP" smtClean="0"/>
              <a:pPr/>
              <a:t>8</a:t>
            </a:fld>
            <a:endParaRPr lang="en-US" altLang="ja-JP" dirty="0"/>
          </a:p>
        </p:txBody>
      </p:sp>
    </p:spTree>
    <p:extLst>
      <p:ext uri="{BB962C8B-B14F-4D97-AF65-F5344CB8AC3E}">
        <p14:creationId xmlns:p14="http://schemas.microsoft.com/office/powerpoint/2010/main" val="526851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4095" y="79085"/>
            <a:ext cx="7886700" cy="934775"/>
          </a:xfrm>
        </p:spPr>
        <p:txBody>
          <a:bodyPr/>
          <a:lstStyle/>
          <a:p>
            <a:r>
              <a:rPr kumimoji="1" lang="ja-JP" altLang="en-US" dirty="0" smtClean="0"/>
              <a:t>ウィークリープラン</a:t>
            </a:r>
            <a:endParaRPr kumimoji="1" lang="ja-JP" altLang="en-US"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170262107"/>
              </p:ext>
            </p:extLst>
          </p:nvPr>
        </p:nvGraphicFramePr>
        <p:xfrm>
          <a:off x="628653" y="1165332"/>
          <a:ext cx="7886697" cy="4667994"/>
        </p:xfrm>
        <a:graphic>
          <a:graphicData uri="http://schemas.openxmlformats.org/drawingml/2006/table">
            <a:tbl>
              <a:tblPr firstRow="1" bandRow="1">
                <a:tableStyleId>{5C22544A-7EE6-4342-B048-85BDC9FD1C3A}</a:tableStyleId>
              </a:tblPr>
              <a:tblGrid>
                <a:gridCol w="1126671"/>
                <a:gridCol w="1126671"/>
                <a:gridCol w="1126671"/>
                <a:gridCol w="1126671"/>
                <a:gridCol w="1126671"/>
                <a:gridCol w="1126671"/>
                <a:gridCol w="1126671"/>
              </a:tblGrid>
              <a:tr h="331152">
                <a:tc>
                  <a:txBody>
                    <a:bodyPr/>
                    <a:lstStyle/>
                    <a:p>
                      <a:pPr algn="ctr"/>
                      <a:r>
                        <a:rPr kumimoji="1" lang="ja-JP" altLang="en-US" dirty="0" smtClean="0"/>
                        <a:t>日</a:t>
                      </a:r>
                      <a:endParaRPr kumimoji="1" lang="ja-JP" altLang="en-US" dirty="0"/>
                    </a:p>
                  </a:txBody>
                  <a:tcPr/>
                </a:tc>
                <a:tc>
                  <a:txBody>
                    <a:bodyPr/>
                    <a:lstStyle/>
                    <a:p>
                      <a:pPr algn="ctr"/>
                      <a:r>
                        <a:rPr kumimoji="1" lang="ja-JP" altLang="en-US" dirty="0" smtClean="0"/>
                        <a:t>月</a:t>
                      </a:r>
                      <a:endParaRPr kumimoji="1" lang="ja-JP" altLang="en-US" dirty="0"/>
                    </a:p>
                  </a:txBody>
                  <a:tcPr/>
                </a:tc>
                <a:tc>
                  <a:txBody>
                    <a:bodyPr/>
                    <a:lstStyle/>
                    <a:p>
                      <a:pPr algn="ctr"/>
                      <a:r>
                        <a:rPr kumimoji="1" lang="ja-JP" altLang="en-US" dirty="0" smtClean="0"/>
                        <a:t>火</a:t>
                      </a:r>
                      <a:endParaRPr kumimoji="1" lang="ja-JP" altLang="en-US" dirty="0"/>
                    </a:p>
                  </a:txBody>
                  <a:tcPr/>
                </a:tc>
                <a:tc>
                  <a:txBody>
                    <a:bodyPr/>
                    <a:lstStyle/>
                    <a:p>
                      <a:pPr algn="ctr"/>
                      <a:r>
                        <a:rPr kumimoji="1" lang="ja-JP" altLang="en-US" dirty="0" smtClean="0"/>
                        <a:t>水</a:t>
                      </a:r>
                      <a:endParaRPr kumimoji="1" lang="ja-JP" altLang="en-US" dirty="0"/>
                    </a:p>
                  </a:txBody>
                  <a:tcPr/>
                </a:tc>
                <a:tc>
                  <a:txBody>
                    <a:bodyPr/>
                    <a:lstStyle/>
                    <a:p>
                      <a:pPr algn="ctr"/>
                      <a:r>
                        <a:rPr kumimoji="1" lang="ja-JP" altLang="en-US" dirty="0" smtClean="0"/>
                        <a:t>木</a:t>
                      </a:r>
                      <a:endParaRPr kumimoji="1" lang="ja-JP" altLang="en-US" dirty="0"/>
                    </a:p>
                  </a:txBody>
                  <a:tcPr/>
                </a:tc>
                <a:tc>
                  <a:txBody>
                    <a:bodyPr/>
                    <a:lstStyle/>
                    <a:p>
                      <a:pPr algn="ctr"/>
                      <a:r>
                        <a:rPr kumimoji="1" lang="ja-JP" altLang="en-US" dirty="0" smtClean="0"/>
                        <a:t>金</a:t>
                      </a:r>
                      <a:endParaRPr kumimoji="1" lang="ja-JP" altLang="en-US" dirty="0"/>
                    </a:p>
                  </a:txBody>
                  <a:tcPr/>
                </a:tc>
                <a:tc>
                  <a:txBody>
                    <a:bodyPr/>
                    <a:lstStyle/>
                    <a:p>
                      <a:pPr algn="ctr"/>
                      <a:r>
                        <a:rPr kumimoji="1" lang="ja-JP" altLang="en-US" dirty="0" smtClean="0"/>
                        <a:t>土</a:t>
                      </a:r>
                      <a:endParaRPr kumimoji="1" lang="ja-JP" altLang="en-US" dirty="0"/>
                    </a:p>
                  </a:txBody>
                  <a:tcPr/>
                </a:tc>
              </a:tr>
              <a:tr h="1889706">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2447136">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91ADCCD8-2624-4556-A9AB-CD7F2BAE2050}" type="slidenum">
              <a:rPr kumimoji="1" lang="ja-JP" altLang="en-US" smtClean="0"/>
              <a:t>9</a:t>
            </a:fld>
            <a:endParaRPr kumimoji="1" lang="ja-JP" altLang="en-US" dirty="0"/>
          </a:p>
        </p:txBody>
      </p:sp>
      <p:sp>
        <p:nvSpPr>
          <p:cNvPr id="6" name="テキスト ボックス 5"/>
          <p:cNvSpPr txBox="1"/>
          <p:nvPr/>
        </p:nvSpPr>
        <p:spPr>
          <a:xfrm>
            <a:off x="2039006" y="2472126"/>
            <a:ext cx="461665" cy="2054409"/>
          </a:xfrm>
          <a:prstGeom prst="rect">
            <a:avLst/>
          </a:prstGeom>
          <a:noFill/>
        </p:spPr>
        <p:txBody>
          <a:bodyPr vert="eaVert" wrap="none" rtlCol="0">
            <a:spAutoFit/>
          </a:bodyPr>
          <a:lstStyle/>
          <a:p>
            <a:r>
              <a:rPr lang="ja-JP" altLang="en-US" dirty="0"/>
              <a:t>訪問</a:t>
            </a:r>
            <a:r>
              <a:rPr lang="ja-JP" altLang="en-US" dirty="0" smtClean="0"/>
              <a:t>看護・訪問介護</a:t>
            </a:r>
            <a:endParaRPr kumimoji="1" lang="ja-JP" altLang="en-US" dirty="0"/>
          </a:p>
        </p:txBody>
      </p:sp>
      <p:sp>
        <p:nvSpPr>
          <p:cNvPr id="7" name="テキスト ボックス 6"/>
          <p:cNvSpPr txBox="1"/>
          <p:nvPr/>
        </p:nvSpPr>
        <p:spPr>
          <a:xfrm>
            <a:off x="3205652" y="1918334"/>
            <a:ext cx="461665" cy="3732753"/>
          </a:xfrm>
          <a:prstGeom prst="rect">
            <a:avLst/>
          </a:prstGeom>
          <a:noFill/>
        </p:spPr>
        <p:txBody>
          <a:bodyPr vert="eaVert" wrap="none" rtlCol="0">
            <a:spAutoFit/>
          </a:bodyPr>
          <a:lstStyle/>
          <a:p>
            <a:r>
              <a:rPr kumimoji="1" lang="ja-JP" altLang="en-US" dirty="0" smtClean="0"/>
              <a:t>療養通所介護における児童発達支援</a:t>
            </a:r>
            <a:endParaRPr kumimoji="1" lang="ja-JP" altLang="en-US" dirty="0"/>
          </a:p>
        </p:txBody>
      </p:sp>
      <p:sp>
        <p:nvSpPr>
          <p:cNvPr id="8" name="テキスト ボックス 7"/>
          <p:cNvSpPr txBox="1"/>
          <p:nvPr/>
        </p:nvSpPr>
        <p:spPr>
          <a:xfrm>
            <a:off x="4293474" y="2472125"/>
            <a:ext cx="461665" cy="2054409"/>
          </a:xfrm>
          <a:prstGeom prst="rect">
            <a:avLst/>
          </a:prstGeom>
          <a:noFill/>
        </p:spPr>
        <p:txBody>
          <a:bodyPr vert="eaVert" wrap="none" rtlCol="0">
            <a:spAutoFit/>
          </a:bodyPr>
          <a:lstStyle/>
          <a:p>
            <a:r>
              <a:rPr lang="ja-JP" altLang="en-US" dirty="0"/>
              <a:t>訪問</a:t>
            </a:r>
            <a:r>
              <a:rPr lang="ja-JP" altLang="en-US" dirty="0" smtClean="0"/>
              <a:t>看護・訪問介護</a:t>
            </a:r>
            <a:endParaRPr kumimoji="1" lang="ja-JP" altLang="en-US" dirty="0"/>
          </a:p>
        </p:txBody>
      </p:sp>
      <p:sp>
        <p:nvSpPr>
          <p:cNvPr id="9" name="テキスト ボックス 8"/>
          <p:cNvSpPr txBox="1"/>
          <p:nvPr/>
        </p:nvSpPr>
        <p:spPr>
          <a:xfrm>
            <a:off x="5407571" y="2472126"/>
            <a:ext cx="461665" cy="2054409"/>
          </a:xfrm>
          <a:prstGeom prst="rect">
            <a:avLst/>
          </a:prstGeom>
          <a:noFill/>
        </p:spPr>
        <p:txBody>
          <a:bodyPr vert="eaVert" wrap="none" rtlCol="0">
            <a:spAutoFit/>
          </a:bodyPr>
          <a:lstStyle/>
          <a:p>
            <a:r>
              <a:rPr lang="ja-JP" altLang="en-US" dirty="0"/>
              <a:t>訪問</a:t>
            </a:r>
            <a:r>
              <a:rPr lang="ja-JP" altLang="en-US" dirty="0" smtClean="0"/>
              <a:t>看護・訪問介護</a:t>
            </a:r>
            <a:endParaRPr kumimoji="1" lang="ja-JP" altLang="en-US" dirty="0"/>
          </a:p>
        </p:txBody>
      </p:sp>
      <p:sp>
        <p:nvSpPr>
          <p:cNvPr id="10" name="テキスト ボックス 9"/>
          <p:cNvSpPr txBox="1"/>
          <p:nvPr/>
        </p:nvSpPr>
        <p:spPr>
          <a:xfrm>
            <a:off x="6580052" y="1918333"/>
            <a:ext cx="461665" cy="3732753"/>
          </a:xfrm>
          <a:prstGeom prst="rect">
            <a:avLst/>
          </a:prstGeom>
          <a:noFill/>
        </p:spPr>
        <p:txBody>
          <a:bodyPr vert="eaVert" wrap="none" rtlCol="0">
            <a:spAutoFit/>
          </a:bodyPr>
          <a:lstStyle/>
          <a:p>
            <a:r>
              <a:rPr kumimoji="1" lang="ja-JP" altLang="en-US" dirty="0" smtClean="0"/>
              <a:t>療養通所介護における児童発達支援</a:t>
            </a:r>
            <a:endParaRPr kumimoji="1" lang="ja-JP" altLang="en-US" dirty="0"/>
          </a:p>
        </p:txBody>
      </p:sp>
      <p:sp>
        <p:nvSpPr>
          <p:cNvPr id="11" name="テキスト ボックス 10"/>
          <p:cNvSpPr txBox="1"/>
          <p:nvPr/>
        </p:nvSpPr>
        <p:spPr>
          <a:xfrm>
            <a:off x="7719849" y="2472126"/>
            <a:ext cx="461665" cy="553998"/>
          </a:xfrm>
          <a:prstGeom prst="rect">
            <a:avLst/>
          </a:prstGeom>
          <a:noFill/>
        </p:spPr>
        <p:txBody>
          <a:bodyPr vert="eaVert" wrap="none" rtlCol="0">
            <a:spAutoFit/>
          </a:bodyPr>
          <a:lstStyle/>
          <a:p>
            <a:r>
              <a:rPr kumimoji="1" lang="ja-JP" altLang="en-US" dirty="0" smtClean="0"/>
              <a:t>家族</a:t>
            </a:r>
            <a:endParaRPr kumimoji="1" lang="ja-JP" altLang="en-US" dirty="0"/>
          </a:p>
        </p:txBody>
      </p:sp>
      <p:sp>
        <p:nvSpPr>
          <p:cNvPr id="12" name="テキスト ボックス 11"/>
          <p:cNvSpPr txBox="1"/>
          <p:nvPr/>
        </p:nvSpPr>
        <p:spPr>
          <a:xfrm>
            <a:off x="872360" y="2472126"/>
            <a:ext cx="461665" cy="553998"/>
          </a:xfrm>
          <a:prstGeom prst="rect">
            <a:avLst/>
          </a:prstGeom>
          <a:noFill/>
        </p:spPr>
        <p:txBody>
          <a:bodyPr vert="eaVert" wrap="none" rtlCol="0">
            <a:spAutoFit/>
          </a:bodyPr>
          <a:lstStyle/>
          <a:p>
            <a:r>
              <a:rPr kumimoji="1" lang="ja-JP" altLang="en-US" dirty="0" smtClean="0"/>
              <a:t>家族</a:t>
            </a:r>
            <a:endParaRPr kumimoji="1" lang="ja-JP" altLang="en-US" dirty="0"/>
          </a:p>
        </p:txBody>
      </p:sp>
      <p:sp>
        <p:nvSpPr>
          <p:cNvPr id="13" name="左右矢印 12"/>
          <p:cNvSpPr/>
          <p:nvPr/>
        </p:nvSpPr>
        <p:spPr>
          <a:xfrm>
            <a:off x="1803043" y="5517622"/>
            <a:ext cx="5537916" cy="935241"/>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多職種協働による子育て支援</a:t>
            </a:r>
            <a:endParaRPr kumimoji="1" lang="ja-JP" altLang="en-US" b="1" dirty="0"/>
          </a:p>
        </p:txBody>
      </p:sp>
    </p:spTree>
    <p:extLst>
      <p:ext uri="{BB962C8B-B14F-4D97-AF65-F5344CB8AC3E}">
        <p14:creationId xmlns:p14="http://schemas.microsoft.com/office/powerpoint/2010/main" val="984678971"/>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3311</TotalTime>
  <Words>788</Words>
  <Application>Microsoft Office PowerPoint</Application>
  <PresentationFormat>画面に合わせる (4:3)</PresentationFormat>
  <Paragraphs>246</Paragraphs>
  <Slides>17</Slides>
  <Notes>1</Notes>
  <HiddenSlides>0</HiddenSlides>
  <MMClips>0</MMClips>
  <ScaleCrop>false</ScaleCrop>
  <HeadingPairs>
    <vt:vector size="4" baseType="variant">
      <vt:variant>
        <vt:lpstr>テーマ</vt:lpstr>
      </vt:variant>
      <vt:variant>
        <vt:i4>2</vt:i4>
      </vt:variant>
      <vt:variant>
        <vt:lpstr>スライド タイトル</vt:lpstr>
      </vt:variant>
      <vt:variant>
        <vt:i4>17</vt:i4>
      </vt:variant>
    </vt:vector>
  </HeadingPairs>
  <TitlesOfParts>
    <vt:vector size="19" baseType="lpstr">
      <vt:lpstr>Office テーマ</vt:lpstr>
      <vt:lpstr>ビジネス</vt:lpstr>
      <vt:lpstr>重症心身障害児者等 支援者育成研修テキスト  ４　連携② 　 　　　　　　　　　　　　　　　　　　　　　　　　　　　　　　　　　　　 　　　　　　　　　　　連携・協働の必要性　　　　　　　　　　　　　　　　　　　　</vt:lpstr>
      <vt:lpstr>連携と協働の目的</vt:lpstr>
      <vt:lpstr>連携・協働を通して、子どもと家族の持つ力を 引き出す支援のポイント</vt:lpstr>
      <vt:lpstr>連携・協働を通して、子どもと家族の持つ力を 引き出す支援のポイント</vt:lpstr>
      <vt:lpstr>事例からみる連携・協働による育児支援の実際</vt:lpstr>
      <vt:lpstr>退院に向けた主な指導内容</vt:lpstr>
      <vt:lpstr>退院調整会議</vt:lpstr>
      <vt:lpstr>退院調整会議での調整項目</vt:lpstr>
      <vt:lpstr>ウィークリープラン</vt:lpstr>
      <vt:lpstr>多職種と連携・協働による在宅療養の確認内容</vt:lpstr>
      <vt:lpstr>心身機能・身体構造を整える実践例</vt:lpstr>
      <vt:lpstr>一回の経管栄養で繰り返される手技</vt:lpstr>
      <vt:lpstr>食事の注入方法や吸引のタイミングの変更</vt:lpstr>
      <vt:lpstr>養育者と家族の子育て力を高める支援</vt:lpstr>
      <vt:lpstr>家族の負担軽減のための協働例</vt:lpstr>
      <vt:lpstr>通園を通して子どもの活動と参加への支援例</vt:lpstr>
      <vt:lpstr>姉妹の権利の擁護 姉妹の活動と参加への支援例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地域における協働者との パートナーシップ -協働的パートナーシップを活用した</dc:title>
  <dc:creator>谷口由紀子</dc:creator>
  <cp:lastModifiedBy>厚生労働省ネットワークシステム</cp:lastModifiedBy>
  <cp:revision>233</cp:revision>
  <dcterms:created xsi:type="dcterms:W3CDTF">2015-10-13T19:19:48Z</dcterms:created>
  <dcterms:modified xsi:type="dcterms:W3CDTF">2016-05-06T07:03:19Z</dcterms:modified>
</cp:coreProperties>
</file>