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6" r:id="rId2"/>
    <p:sldMasterId id="2147483700" r:id="rId3"/>
    <p:sldMasterId id="2147483714" r:id="rId4"/>
  </p:sldMasterIdLst>
  <p:notesMasterIdLst>
    <p:notesMasterId r:id="rId11"/>
  </p:notesMasterIdLst>
  <p:handoutMasterIdLst>
    <p:handoutMasterId r:id="rId12"/>
  </p:handoutMasterIdLst>
  <p:sldIdLst>
    <p:sldId id="266" r:id="rId5"/>
    <p:sldId id="260" r:id="rId6"/>
    <p:sldId id="261" r:id="rId7"/>
    <p:sldId id="264" r:id="rId8"/>
    <p:sldId id="263" r:id="rId9"/>
    <p:sldId id="265" r:id="rId10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B1126-DB68-4A99-9D7D-5A58CFCC48BC}" type="datetimeFigureOut">
              <a:rPr kumimoji="1" lang="ja-JP" altLang="en-US" smtClean="0"/>
              <a:t>2016/5/9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E237F-889E-403A-BCD6-31D861D06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246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B303F-77AF-4275-AE3D-02987A2A9F63}" type="datetimeFigureOut">
              <a:rPr kumimoji="1" lang="ja-JP" altLang="en-US" smtClean="0"/>
              <a:pPr/>
              <a:t>2016/5/9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8A6C0-E73F-47DC-AE5B-555A964BF43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97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2FE9D-499E-4192-9323-F4DC70C1F220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04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F090A53-AACB-400E-8CA9-21B17BB60909}" type="slidenum">
              <a:rPr lang="en-US" altLang="ja-JP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6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6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8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5E0D-D38B-4228-B0F5-DC7A7CAF9917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44F83-D906-4392-B309-301BBF7C89D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304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5A41A-2FE7-4239-A293-FB64ED7D225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686FA-4B43-48A7-964E-766AE6996C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097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DBD4B-9EE3-4436-BE93-7F4FDE3E8184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CBFEF-386C-48CB-A697-16F0A4C960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0484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6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01159-02E6-41FA-9A2B-3E223CA7A5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0880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グラフ プレースホルダー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ja-JP" altLang="en-US" noProof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B497456-7E20-4711-8E45-1EDF9BCF8E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9675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5E0D-D38B-4228-B0F5-DC7A7CAF9917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44F83-D906-4392-B309-301BBF7C89D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618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287E1-5D9A-4A44-B060-2CD7BEEE765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65568-45F8-4E82-995B-4DFF9073DF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1870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445AC-504F-44C8-9012-7CD476D37C7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18346-E749-4B4D-B67C-6B9EDA519B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4578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FD8A2-E6D8-48CF-9426-1C4ADC4C289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FFB90-04A9-42ED-9F62-18A27ACB6C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578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AEA0-9344-4078-9CBB-084CDD07183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31201-4B94-4643-BF1F-008E68533D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89212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8916B-AC87-4A01-8191-46554F51B906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FE982-C117-4FE6-9034-291FE1DBD0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532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287E1-5D9A-4A44-B060-2CD7BEEE765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65568-45F8-4E82-995B-4DFF9073DF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15388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DDF31-8FFB-4C7F-AE54-FBCF530D14E9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1E473-B212-49B9-8548-E70BF6E2D9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5289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7F413-3EAE-4D17-B4A1-BA46E46237F0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41B3B-FF6C-472A-9744-03C5C7837A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28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053DB-DF13-48E4-87AC-448D0C6558BF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9C86C-DC17-4334-BA22-CDFE6D2532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69984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5A41A-2FE7-4239-A293-FB64ED7D225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686FA-4B43-48A7-964E-766AE6996C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86642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DBD4B-9EE3-4436-BE93-7F4FDE3E8184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CBFEF-386C-48CB-A697-16F0A4C960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30750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6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01159-02E6-41FA-9A2B-3E223CA7A5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47472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グラフ プレースホルダー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ja-JP" altLang="en-US" noProof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B497456-7E20-4711-8E45-1EDF9BCF8E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37414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C5E0D-D38B-4228-B0F5-DC7A7CAF9917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44F83-D906-4392-B309-301BBF7C89D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04318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287E1-5D9A-4A44-B060-2CD7BEEE765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65568-45F8-4E82-995B-4DFF9073DF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00823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445AC-504F-44C8-9012-7CD476D37C7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18346-E749-4B4D-B67C-6B9EDA519B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310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445AC-504F-44C8-9012-7CD476D37C7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18346-E749-4B4D-B67C-6B9EDA519B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84954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FD8A2-E6D8-48CF-9426-1C4ADC4C289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FFB90-04A9-42ED-9F62-18A27ACB6C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50483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AEA0-9344-4078-9CBB-084CDD07183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31201-4B94-4643-BF1F-008E68533D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67022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8916B-AC87-4A01-8191-46554F51B906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FE982-C117-4FE6-9034-291FE1DBD0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30614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DDF31-8FFB-4C7F-AE54-FBCF530D14E9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1E473-B212-49B9-8548-E70BF6E2D9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3788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7F413-3EAE-4D17-B4A1-BA46E46237F0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41B3B-FF6C-472A-9744-03C5C7837A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41816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053DB-DF13-48E4-87AC-448D0C6558BF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9C86C-DC17-4334-BA22-CDFE6D2532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2553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5A41A-2FE7-4239-A293-FB64ED7D225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686FA-4B43-48A7-964E-766AE6996C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6562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DBD4B-9EE3-4436-BE93-7F4FDE3E8184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CBFEF-386C-48CB-A697-16F0A4C960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5796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6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01159-02E6-41FA-9A2B-3E223CA7A5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19879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グラフ プレースホルダー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ja-JP" altLang="en-US" noProof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B497456-7E20-4711-8E45-1EDF9BCF8E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279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FD8A2-E6D8-48CF-9426-1C4ADC4C289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FFB90-04A9-42ED-9F62-18A27ACB6C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20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7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>
                <a:solidFill>
                  <a:prstClr val="black"/>
                </a:solidFill>
                <a:ea typeface="ＭＳ Ｐゴシック" charset="-128"/>
              </a:endParaRPr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kumimoji="0"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16328E-6D65-4AC6-AED3-A57AB5A8C1C2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285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DE2959-4469-48E6-BA76-FB55B6F6B932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43507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7CE1D0-5355-41B5-B98E-D73C9CE5E466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977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3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3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2758A-97DF-4B8C-86C5-D2B9CA8214C6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69588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30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8" y="144430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3C96AB-BBE1-4417-B921-BC6F0C486974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655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05E7C-A9A5-4D6A-8F31-360AAF54F5A8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13943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EB814-199D-4ECB-A84C-1F4E4EF7FD05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9687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919500-454F-40F8-8A5C-6C3E6BAC6501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7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5" y="6407950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61A651-D6BB-46B0-A50C-5F78583329A8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solidFill>
                <a:prstClr val="white"/>
              </a:solidFill>
              <a:ea typeface="ＭＳ Ｐゴシック" charset="-128"/>
            </a:endParaRPr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44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kumimoji="0"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69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781E98-12D4-4D4B-A93A-05903818980B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9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AEA0-9344-4078-9CBB-084CDD07183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31201-4B94-4643-BF1F-008E68533D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75052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6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6C8A52-8AAF-4982-B6CC-776C64B016BB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74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8916B-AC87-4A01-8191-46554F51B906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FE982-C117-4FE6-9034-291FE1DBD0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2024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DDF31-8FFB-4C7F-AE54-FBCF530D14E9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1E473-B212-49B9-8548-E70BF6E2D9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612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7F413-3EAE-4D17-B4A1-BA46E46237F0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41B3B-FF6C-472A-9744-03C5C7837A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713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053DB-DF13-48E4-87AC-448D0C6558BF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9C86C-DC17-4334-BA22-CDFE6D25328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968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C4D1A7A-1673-4B70-87FA-B26A5ADDED7B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2D7740-EDDC-46D6-AE81-2843B36DEF3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766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C4D1A7A-1673-4B70-87FA-B26A5ADDED7B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2D7740-EDDC-46D6-AE81-2843B36DEF3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757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C4D1A7A-1673-4B70-87FA-B26A5ADDED7B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2016/5/9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2D7740-EDDC-46D6-AE81-2843B36DEF3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418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44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34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5" y="6407950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50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89D6384-06A6-4BDD-8CDC-F375C988D69E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43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558" y="3337248"/>
            <a:ext cx="8446477" cy="1662825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2400" dirty="0" smtClean="0"/>
              <a:t>重症心身障害児者等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支援者育成研修テキスト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400" dirty="0" smtClean="0"/>
              <a:t>５　ライフステージにおける</a:t>
            </a:r>
            <a:r>
              <a:rPr lang="ja-JP" altLang="en-US" sz="4400" dirty="0" smtClean="0"/>
              <a:t>支援</a:t>
            </a:r>
            <a:r>
              <a:rPr lang="ja-JP" altLang="en-US" sz="4400" dirty="0"/>
              <a:t>④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/>
              <a:t>　</a:t>
            </a:r>
            <a:r>
              <a:rPr lang="ja-JP" altLang="en-US" sz="4400" dirty="0" smtClean="0"/>
              <a:t>　　　　　　　　　　　　　　　　　　　　　</a:t>
            </a:r>
            <a:r>
              <a:rPr lang="ja-JP" altLang="en-US" sz="4400" dirty="0"/>
              <a:t>　</a:t>
            </a:r>
            <a:r>
              <a:rPr lang="ja-JP" altLang="en-US" sz="4400" dirty="0" smtClean="0"/>
              <a:t>　　　　　　　　　　　　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　　　　　　　　　　　</a:t>
            </a:r>
            <a:r>
              <a:rPr lang="ja-JP" altLang="en-US" sz="4400" dirty="0" smtClean="0"/>
              <a:t>学齢期における支援</a:t>
            </a:r>
            <a:r>
              <a:rPr lang="ja-JP" altLang="en-US" sz="4400" dirty="0" smtClean="0"/>
              <a:t>　　　　　</a:t>
            </a:r>
            <a:endParaRPr kumimoji="1" lang="ja-JP" altLang="en-US" sz="53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3D7A-13B8-45DE-9B11-587D56CF72E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10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テキスト ボックス 1"/>
          <p:cNvSpPr txBox="1">
            <a:spLocks noChangeArrowheads="1"/>
          </p:cNvSpPr>
          <p:nvPr/>
        </p:nvSpPr>
        <p:spPr bwMode="auto">
          <a:xfrm>
            <a:off x="2897188" y="-26987"/>
            <a:ext cx="2954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3600">
                <a:solidFill>
                  <a:srgbClr val="000000"/>
                </a:solidFill>
                <a:latin typeface="Times" panose="02020603050405020304" pitchFamily="18" charset="0"/>
              </a:rPr>
              <a:t>学齢期の支援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355600" y="600075"/>
            <a:ext cx="856932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529272" y="4650618"/>
            <a:ext cx="1800225" cy="954088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>
                <a:solidFill>
                  <a:srgbClr val="000000"/>
                </a:solidFill>
                <a:latin typeface="Arial" charset="0"/>
              </a:rPr>
              <a:t>訪問看護訪問支援</a:t>
            </a:r>
          </a:p>
        </p:txBody>
      </p:sp>
      <p:sp>
        <p:nvSpPr>
          <p:cNvPr id="192525" name="テキスト ボックス 21"/>
          <p:cNvSpPr txBox="1">
            <a:spLocks noChangeArrowheads="1"/>
          </p:cNvSpPr>
          <p:nvPr/>
        </p:nvSpPr>
        <p:spPr bwMode="auto">
          <a:xfrm>
            <a:off x="3355872" y="812580"/>
            <a:ext cx="4871188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Times" panose="02020603050405020304" pitchFamily="18" charset="0"/>
              </a:rPr>
              <a:t>プラス面もある</a:t>
            </a:r>
            <a:r>
              <a:rPr lang="ja-JP" altLang="en-US" sz="2400" dirty="0" smtClean="0">
                <a:solidFill>
                  <a:srgbClr val="000000"/>
                </a:solidFill>
                <a:latin typeface="Times" panose="02020603050405020304" pitchFamily="18" charset="0"/>
              </a:rPr>
              <a:t>がマイナス面</a:t>
            </a:r>
            <a:r>
              <a:rPr lang="ja-JP" altLang="en-US" sz="2400" dirty="0">
                <a:solidFill>
                  <a:srgbClr val="000000"/>
                </a:solidFill>
                <a:latin typeface="Times" panose="02020603050405020304" pitchFamily="18" charset="0"/>
              </a:rPr>
              <a:t>も大きい</a:t>
            </a:r>
            <a:endParaRPr lang="en-US" altLang="ja-JP" sz="2400" dirty="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  <p:sp>
        <p:nvSpPr>
          <p:cNvPr id="13327" name="テキスト ボックス 22"/>
          <p:cNvSpPr txBox="1">
            <a:spLocks noChangeArrowheads="1"/>
          </p:cNvSpPr>
          <p:nvPr/>
        </p:nvSpPr>
        <p:spPr bwMode="auto">
          <a:xfrm>
            <a:off x="950232" y="4653200"/>
            <a:ext cx="2698175" cy="1191095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 smtClean="0">
                <a:solidFill>
                  <a:srgbClr val="000000"/>
                </a:solidFill>
                <a:latin typeface="Times" charset="0"/>
              </a:rPr>
              <a:t>学校教育</a:t>
            </a:r>
            <a:endParaRPr lang="en-US" altLang="ja-JP" sz="2800" dirty="0" smtClean="0">
              <a:solidFill>
                <a:srgbClr val="000000"/>
              </a:solidFill>
              <a:latin typeface="Times" charset="0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 smtClean="0">
                <a:solidFill>
                  <a:srgbClr val="000000"/>
                </a:solidFill>
                <a:latin typeface="Times" charset="0"/>
              </a:rPr>
              <a:t>学校</a:t>
            </a:r>
            <a:r>
              <a:rPr lang="ja-JP" altLang="en-US" sz="2800" dirty="0">
                <a:solidFill>
                  <a:srgbClr val="000000"/>
                </a:solidFill>
                <a:latin typeface="Times" charset="0"/>
              </a:rPr>
              <a:t>での適切な</a:t>
            </a:r>
            <a:endParaRPr lang="en-US" altLang="ja-JP" sz="2800" dirty="0">
              <a:solidFill>
                <a:srgbClr val="000000"/>
              </a:solidFill>
              <a:latin typeface="Times" charset="0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>
                <a:solidFill>
                  <a:srgbClr val="000000"/>
                </a:solidFill>
                <a:latin typeface="Times" charset="0"/>
              </a:rPr>
              <a:t>医療的配慮</a:t>
            </a:r>
            <a:r>
              <a:rPr lang="ja-JP" altLang="en-US" sz="2800" dirty="0" smtClean="0">
                <a:solidFill>
                  <a:srgbClr val="000000"/>
                </a:solidFill>
                <a:latin typeface="Times" charset="0"/>
              </a:rPr>
              <a:t>対応</a:t>
            </a:r>
            <a:endParaRPr lang="en-US" altLang="ja-JP" sz="28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446009" y="4635349"/>
            <a:ext cx="1489023" cy="1384995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 smtClean="0">
                <a:solidFill>
                  <a:srgbClr val="000000"/>
                </a:solidFill>
                <a:latin typeface="Arial" charset="0"/>
              </a:rPr>
              <a:t>ﾚｽﾊﾟｲﾄ</a:t>
            </a:r>
            <a:endParaRPr lang="en-US" altLang="ja-JP" sz="2800" dirty="0" smtClean="0">
              <a:solidFill>
                <a:srgbClr val="000000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 smtClean="0">
                <a:solidFill>
                  <a:srgbClr val="000000"/>
                </a:solidFill>
                <a:latin typeface="Arial" charset="0"/>
              </a:rPr>
              <a:t>ｼｮｰﾄｽﾃｲ</a:t>
            </a:r>
            <a:endParaRPr lang="en-US" altLang="ja-JP" sz="2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2529" name="テキスト ボックス 21"/>
          <p:cNvSpPr txBox="1">
            <a:spLocks noChangeArrowheads="1"/>
          </p:cNvSpPr>
          <p:nvPr/>
        </p:nvSpPr>
        <p:spPr bwMode="auto">
          <a:xfrm>
            <a:off x="2928488" y="3364981"/>
            <a:ext cx="258204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latin typeface="Times" panose="02020603050405020304" pitchFamily="18" charset="0"/>
              </a:rPr>
              <a:t>医療</a:t>
            </a:r>
            <a:r>
              <a:rPr lang="ja-JP" altLang="en-US" sz="2800" dirty="0" smtClean="0">
                <a:latin typeface="Times" panose="02020603050405020304" pitchFamily="18" charset="0"/>
              </a:rPr>
              <a:t>ニーズの</a:t>
            </a:r>
            <a:endParaRPr lang="en-US" altLang="ja-JP" sz="2800" dirty="0" smtClean="0">
              <a:latin typeface="Times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 smtClean="0">
                <a:latin typeface="Times" panose="02020603050405020304" pitchFamily="18" charset="0"/>
              </a:rPr>
              <a:t>　　　増加</a:t>
            </a:r>
            <a:endParaRPr lang="ja-JP" altLang="en-US" sz="2800" dirty="0">
              <a:latin typeface="Times" panose="02020603050405020304" pitchFamily="18" charset="0"/>
            </a:endParaRPr>
          </a:p>
        </p:txBody>
      </p:sp>
      <p:sp>
        <p:nvSpPr>
          <p:cNvPr id="192531" name="テキスト ボックス 23"/>
          <p:cNvSpPr txBox="1">
            <a:spLocks noChangeArrowheads="1"/>
          </p:cNvSpPr>
          <p:nvPr/>
        </p:nvSpPr>
        <p:spPr bwMode="auto">
          <a:xfrm>
            <a:off x="260351" y="778508"/>
            <a:ext cx="3098119" cy="43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600" dirty="0">
                <a:solidFill>
                  <a:srgbClr val="000000"/>
                </a:solidFill>
                <a:latin typeface="Times" panose="02020603050405020304" pitchFamily="18" charset="0"/>
              </a:rPr>
              <a:t>成長に</a:t>
            </a:r>
            <a:r>
              <a:rPr lang="ja-JP" altLang="en-US" sz="2600" dirty="0" smtClean="0">
                <a:solidFill>
                  <a:srgbClr val="000000"/>
                </a:solidFill>
                <a:latin typeface="Times" panose="02020603050405020304" pitchFamily="18" charset="0"/>
              </a:rPr>
              <a:t>よる体</a:t>
            </a:r>
            <a:r>
              <a:rPr lang="ja-JP" altLang="en-US" sz="2600" dirty="0">
                <a:solidFill>
                  <a:srgbClr val="000000"/>
                </a:solidFill>
                <a:latin typeface="Times" panose="02020603050405020304" pitchFamily="18" charset="0"/>
              </a:rPr>
              <a:t>の変化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774383" y="4674516"/>
            <a:ext cx="1568058" cy="824841"/>
          </a:xfrm>
          <a:prstGeom prst="rect">
            <a:avLst/>
          </a:prstGeom>
          <a:noFill/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 smtClean="0">
                <a:solidFill>
                  <a:srgbClr val="000000"/>
                </a:solidFill>
                <a:latin typeface="Osaka"/>
              </a:rPr>
              <a:t>放課後ﾃﾞ</a:t>
            </a:r>
            <a:endParaRPr lang="en-US" altLang="ja-JP" sz="2800" dirty="0" smtClean="0">
              <a:solidFill>
                <a:srgbClr val="000000"/>
              </a:solidFill>
              <a:latin typeface="Osaka"/>
            </a:endParaRPr>
          </a:p>
          <a:p>
            <a:pPr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dirty="0" smtClean="0">
                <a:solidFill>
                  <a:srgbClr val="000000"/>
                </a:solidFill>
                <a:latin typeface="Osaka"/>
              </a:rPr>
              <a:t>ｲｻｰﾋﾞｽ</a:t>
            </a:r>
            <a:endParaRPr lang="ja-JP" altLang="en-US" sz="2800" dirty="0">
              <a:solidFill>
                <a:srgbClr val="000000"/>
              </a:solidFill>
              <a:latin typeface="Osaka"/>
            </a:endParaRPr>
          </a:p>
        </p:txBody>
      </p:sp>
      <p:sp>
        <p:nvSpPr>
          <p:cNvPr id="192533" name="テキスト ボックス 29"/>
          <p:cNvSpPr txBox="1">
            <a:spLocks noChangeArrowheads="1"/>
          </p:cNvSpPr>
          <p:nvPr/>
        </p:nvSpPr>
        <p:spPr bwMode="auto">
          <a:xfrm>
            <a:off x="7114512" y="1519324"/>
            <a:ext cx="2052983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Times" panose="02020603050405020304" pitchFamily="18" charset="0"/>
              </a:rPr>
              <a:t>  母親の不調</a:t>
            </a:r>
            <a:endParaRPr lang="en-US" altLang="ja-JP" sz="2000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Times" panose="02020603050405020304" pitchFamily="18" charset="0"/>
              </a:rPr>
              <a:t>　</a:t>
            </a:r>
            <a:r>
              <a:rPr lang="ja-JP" altLang="en-US" sz="1800" dirty="0">
                <a:solidFill>
                  <a:srgbClr val="000000"/>
                </a:solidFill>
                <a:latin typeface="Times" panose="02020603050405020304" pitchFamily="18" charset="0"/>
              </a:rPr>
              <a:t>（更年期など）</a:t>
            </a:r>
            <a:endParaRPr lang="en-US" altLang="ja-JP" sz="1800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Times" panose="02020603050405020304" pitchFamily="18" charset="0"/>
              </a:rPr>
              <a:t>父親の職場での</a:t>
            </a:r>
            <a:endParaRPr lang="en-US" altLang="ja-JP" sz="2000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Times" panose="02020603050405020304" pitchFamily="18" charset="0"/>
              </a:rPr>
              <a:t>   責任の増加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320314" y="6378484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432106" y="1328737"/>
            <a:ext cx="2459529" cy="1923812"/>
          </a:xfrm>
          <a:prstGeom prst="round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"/>
          <p:cNvSpPr txBox="1">
            <a:spLocks noChangeArrowheads="1"/>
          </p:cNvSpPr>
          <p:nvPr/>
        </p:nvSpPr>
        <p:spPr bwMode="auto">
          <a:xfrm>
            <a:off x="485364" y="1401827"/>
            <a:ext cx="2403735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2400" dirty="0" smtClean="0">
                <a:solidFill>
                  <a:srgbClr val="000000"/>
                </a:solidFill>
                <a:latin typeface="Times" panose="02020603050405020304" pitchFamily="18" charset="0"/>
              </a:rPr>
              <a:t>体格の増大</a:t>
            </a:r>
            <a:endParaRPr lang="en-US" altLang="ja-JP" sz="2400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eaLnBrk="1" fontAlgn="base" hangingPunct="1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Times" panose="02020603050405020304" pitchFamily="18" charset="0"/>
              </a:rPr>
              <a:t>筋緊張</a:t>
            </a:r>
            <a:r>
              <a:rPr lang="ja-JP" altLang="en-US" sz="2400" dirty="0" smtClean="0">
                <a:solidFill>
                  <a:srgbClr val="000000"/>
                </a:solidFill>
                <a:latin typeface="Times" panose="02020603050405020304" pitchFamily="18" charset="0"/>
              </a:rPr>
              <a:t>亢進</a:t>
            </a:r>
            <a:endParaRPr lang="en-US" altLang="ja-JP" sz="2400" dirty="0" smtClean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eaLnBrk="1" fontAlgn="base" hangingPunct="1">
              <a:spcBef>
                <a:spcPts val="600"/>
              </a:spcBef>
              <a:spcAft>
                <a:spcPct val="0"/>
              </a:spcAft>
              <a:buNone/>
            </a:pPr>
            <a:r>
              <a:rPr lang="ja-JP" altLang="en-US" sz="2400" dirty="0">
                <a:solidFill>
                  <a:srgbClr val="000000"/>
                </a:solidFill>
                <a:latin typeface="Times" panose="02020603050405020304" pitchFamily="18" charset="0"/>
              </a:rPr>
              <a:t>側彎・胸郭変形</a:t>
            </a:r>
            <a:endParaRPr lang="en-US" altLang="ja-JP" sz="2400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eaLnBrk="1" fontAlgn="base" hangingPunct="1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2400" dirty="0" smtClean="0">
                <a:solidFill>
                  <a:srgbClr val="000000"/>
                </a:solidFill>
                <a:latin typeface="Times" panose="02020603050405020304" pitchFamily="18" charset="0"/>
              </a:rPr>
              <a:t>四肢拘縮</a:t>
            </a:r>
            <a:endParaRPr lang="en-US" altLang="ja-JP" sz="2400" dirty="0" smtClean="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275871" y="1303186"/>
            <a:ext cx="3649379" cy="1540061"/>
          </a:xfrm>
          <a:prstGeom prst="roundRect">
            <a:avLst/>
          </a:prstGeom>
          <a:solidFill>
            <a:srgbClr val="FFFF00">
              <a:alpha val="1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3452484" y="1393430"/>
            <a:ext cx="3416321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2400" dirty="0" smtClean="0">
                <a:solidFill>
                  <a:srgbClr val="000000"/>
                </a:solidFill>
                <a:latin typeface="Times" panose="02020603050405020304" pitchFamily="18" charset="0"/>
              </a:rPr>
              <a:t>呼吸障害の発生・悪化</a:t>
            </a:r>
            <a:endParaRPr lang="en-US" altLang="ja-JP" sz="2400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eaLnBrk="1" fontAlgn="base" hangingPunct="1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2400" dirty="0" smtClean="0">
                <a:solidFill>
                  <a:srgbClr val="000000"/>
                </a:solidFill>
                <a:latin typeface="Times" panose="02020603050405020304" pitchFamily="18" charset="0"/>
              </a:rPr>
              <a:t>嚥下機能の低下</a:t>
            </a:r>
            <a:r>
              <a:rPr lang="ja-JP" altLang="en-US" sz="2400" b="1" dirty="0" smtClean="0">
                <a:solidFill>
                  <a:srgbClr val="000000"/>
                </a:solidFill>
                <a:latin typeface="Times" panose="02020603050405020304" pitchFamily="18" charset="0"/>
              </a:rPr>
              <a:t>→</a:t>
            </a:r>
            <a:r>
              <a:rPr lang="ja-JP" altLang="en-US" sz="2400" dirty="0" smtClean="0">
                <a:solidFill>
                  <a:srgbClr val="000000"/>
                </a:solidFill>
                <a:latin typeface="Times" panose="02020603050405020304" pitchFamily="18" charset="0"/>
              </a:rPr>
              <a:t>誤嚥</a:t>
            </a:r>
            <a:endParaRPr lang="en-US" altLang="ja-JP" sz="2400" dirty="0">
              <a:solidFill>
                <a:srgbClr val="000000"/>
              </a:solidFill>
              <a:latin typeface="Times" panose="02020603050405020304" pitchFamily="18" charset="0"/>
            </a:endParaRPr>
          </a:p>
          <a:p>
            <a:pPr eaLnBrk="1" fontAlgn="base" hangingPunct="1">
              <a:spcBef>
                <a:spcPts val="600"/>
              </a:spcBef>
              <a:spcAft>
                <a:spcPct val="0"/>
              </a:spcAft>
              <a:buFontTx/>
              <a:buNone/>
            </a:pPr>
            <a:r>
              <a:rPr lang="ja-JP" altLang="en-US" sz="2400" dirty="0" smtClean="0">
                <a:solidFill>
                  <a:srgbClr val="000000"/>
                </a:solidFill>
                <a:latin typeface="Times" panose="02020603050405020304" pitchFamily="18" charset="0"/>
              </a:rPr>
              <a:t>胃食道逆流の発生・悪化</a:t>
            </a:r>
            <a:endParaRPr lang="en-US" altLang="ja-JP" sz="2400" dirty="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7113026" y="1439544"/>
            <a:ext cx="1889278" cy="129833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右矢印 3"/>
          <p:cNvSpPr/>
          <p:nvPr/>
        </p:nvSpPr>
        <p:spPr>
          <a:xfrm>
            <a:off x="2900320" y="2089150"/>
            <a:ext cx="368247" cy="297180"/>
          </a:xfrm>
          <a:prstGeom prst="rightArrow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21"/>
          <p:cNvSpPr txBox="1">
            <a:spLocks noChangeArrowheads="1"/>
          </p:cNvSpPr>
          <p:nvPr/>
        </p:nvSpPr>
        <p:spPr bwMode="auto">
          <a:xfrm>
            <a:off x="5768572" y="3322348"/>
            <a:ext cx="20016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 smtClean="0">
                <a:latin typeface="Times" panose="02020603050405020304" pitchFamily="18" charset="0"/>
              </a:rPr>
              <a:t>介護負担の</a:t>
            </a:r>
            <a:endParaRPr lang="en-US" altLang="ja-JP" sz="2800" dirty="0" smtClean="0">
              <a:latin typeface="Times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 smtClean="0">
                <a:latin typeface="Times" panose="02020603050405020304" pitchFamily="18" charset="0"/>
              </a:rPr>
              <a:t>　　増加</a:t>
            </a:r>
            <a:endParaRPr lang="ja-JP" altLang="en-US" sz="2800" dirty="0">
              <a:latin typeface="Times" panose="02020603050405020304" pitchFamily="18" charset="0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2547487" y="3187210"/>
            <a:ext cx="2926155" cy="12486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5620887" y="3212610"/>
            <a:ext cx="2311533" cy="1127096"/>
          </a:xfrm>
          <a:prstGeom prst="ellipse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4582160" y="2926080"/>
            <a:ext cx="1257300" cy="3208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6050" y="406781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＜支援＞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07708" y="5854227"/>
            <a:ext cx="4288260" cy="82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kumimoji="1" lang="ja-JP" altLang="en-US" sz="2800" dirty="0" smtClean="0">
                <a:solidFill>
                  <a:srgbClr val="FF0000"/>
                </a:solidFill>
              </a:rPr>
              <a:t>学校・デイサービスなどでの医療的ケア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90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38" y="1714500"/>
            <a:ext cx="1731962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513" y="1714500"/>
            <a:ext cx="17621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820738" y="5905500"/>
            <a:ext cx="9048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2800">
                <a:solidFill>
                  <a:prstClr val="black"/>
                </a:solidFill>
              </a:rPr>
              <a:t>12</a:t>
            </a:r>
            <a:r>
              <a:rPr lang="ja-JP" altLang="en-US" sz="2800">
                <a:solidFill>
                  <a:prstClr val="black"/>
                </a:solidFill>
              </a:rPr>
              <a:t>歳</a:t>
            </a:r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2874963" y="5930900"/>
            <a:ext cx="9048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2800">
                <a:solidFill>
                  <a:prstClr val="black"/>
                </a:solidFill>
              </a:rPr>
              <a:t>14</a:t>
            </a:r>
            <a:r>
              <a:rPr lang="ja-JP" altLang="en-US" sz="2800">
                <a:solidFill>
                  <a:prstClr val="black"/>
                </a:solidFill>
              </a:rPr>
              <a:t>歳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 cstate="print">
            <a:lum bright="-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1714500"/>
            <a:ext cx="17653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3543" name="Text Box 7"/>
          <p:cNvSpPr txBox="1">
            <a:spLocks noChangeArrowheads="1"/>
          </p:cNvSpPr>
          <p:nvPr/>
        </p:nvSpPr>
        <p:spPr bwMode="auto">
          <a:xfrm>
            <a:off x="4891088" y="5930900"/>
            <a:ext cx="90487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2800">
                <a:solidFill>
                  <a:prstClr val="black"/>
                </a:solidFill>
              </a:rPr>
              <a:t>18</a:t>
            </a:r>
            <a:r>
              <a:rPr lang="ja-JP" altLang="en-US" sz="2800">
                <a:solidFill>
                  <a:prstClr val="black"/>
                </a:solidFill>
              </a:rPr>
              <a:t>歳</a:t>
            </a:r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5" cstate="print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6063" y="1714500"/>
            <a:ext cx="193675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3545" name="Text Box 10"/>
          <p:cNvSpPr txBox="1">
            <a:spLocks noChangeArrowheads="1"/>
          </p:cNvSpPr>
          <p:nvPr/>
        </p:nvSpPr>
        <p:spPr bwMode="auto">
          <a:xfrm>
            <a:off x="7092950" y="5930900"/>
            <a:ext cx="90328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2800">
                <a:solidFill>
                  <a:prstClr val="black"/>
                </a:solidFill>
              </a:rPr>
              <a:t>20</a:t>
            </a:r>
            <a:r>
              <a:rPr lang="ja-JP" altLang="en-US" sz="2800">
                <a:solidFill>
                  <a:prstClr val="black"/>
                </a:solidFill>
              </a:rPr>
              <a:t>歳</a:t>
            </a:r>
          </a:p>
        </p:txBody>
      </p:sp>
      <p:sp>
        <p:nvSpPr>
          <p:cNvPr id="193546" name="Text Box 12"/>
          <p:cNvSpPr txBox="1">
            <a:spLocks noChangeArrowheads="1"/>
          </p:cNvSpPr>
          <p:nvPr/>
        </p:nvSpPr>
        <p:spPr bwMode="auto">
          <a:xfrm>
            <a:off x="684213" y="115888"/>
            <a:ext cx="620395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3200">
                <a:solidFill>
                  <a:prstClr val="black"/>
                </a:solidFill>
              </a:rPr>
              <a:t>成長による脊柱・体幹・胸郭の変形</a:t>
            </a:r>
          </a:p>
        </p:txBody>
      </p:sp>
      <p:sp>
        <p:nvSpPr>
          <p:cNvPr id="193547" name="Text Box 13"/>
          <p:cNvSpPr txBox="1">
            <a:spLocks noChangeArrowheads="1"/>
          </p:cNvSpPr>
          <p:nvPr/>
        </p:nvSpPr>
        <p:spPr bwMode="auto">
          <a:xfrm>
            <a:off x="3348038" y="869950"/>
            <a:ext cx="5443537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solidFill>
                  <a:prstClr val="black"/>
                </a:solidFill>
                <a:ea typeface="ＭＳ ゴシック" panose="020B0609070205080204" pitchFamily="49" charset="-128"/>
              </a:rPr>
              <a:t>中学生のころより徐々に側彎が進行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solidFill>
                  <a:prstClr val="black"/>
                </a:solidFill>
                <a:ea typeface="ＭＳ ゴシック" panose="020B0609070205080204" pitchFamily="49" charset="-128"/>
              </a:rPr>
              <a:t>高校卒業のころには座位保持が困難に</a:t>
            </a:r>
          </a:p>
        </p:txBody>
      </p:sp>
      <p:sp>
        <p:nvSpPr>
          <p:cNvPr id="193548" name="テキスト ボックス 1"/>
          <p:cNvSpPr txBox="1">
            <a:spLocks noChangeArrowheads="1"/>
          </p:cNvSpPr>
          <p:nvPr/>
        </p:nvSpPr>
        <p:spPr bwMode="auto">
          <a:xfrm>
            <a:off x="971550" y="950913"/>
            <a:ext cx="1211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solidFill>
                  <a:prstClr val="black"/>
                </a:solidFill>
              </a:rPr>
              <a:t>事例　</a:t>
            </a:r>
            <a:r>
              <a:rPr lang="en-US" altLang="ja-JP">
                <a:solidFill>
                  <a:prstClr val="black"/>
                </a:solidFill>
              </a:rPr>
              <a:t>C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665029" y="6291943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335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42" name="Object 2"/>
          <p:cNvGraphicFramePr>
            <a:graphicFrameLocks noChangeAspect="1"/>
          </p:cNvGraphicFramePr>
          <p:nvPr/>
        </p:nvGraphicFramePr>
        <p:xfrm>
          <a:off x="611188" y="242888"/>
          <a:ext cx="806450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ワークシート" r:id="rId3" imgW="4965700" imgH="2921000" progId="Excel.Sheet.8">
                  <p:embed/>
                </p:oleObj>
              </mc:Choice>
              <mc:Fallback>
                <p:oleObj name="ワークシート" r:id="rId3" imgW="4965700" imgH="29210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2407"/>
                      <a:stretch>
                        <a:fillRect/>
                      </a:stretch>
                    </p:blipFill>
                    <p:spPr bwMode="auto">
                      <a:xfrm>
                        <a:off x="611188" y="242888"/>
                        <a:ext cx="8064500" cy="541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1476375" y="5734050"/>
            <a:ext cx="6127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>
                <a:solidFill>
                  <a:prstClr val="black"/>
                </a:solidFill>
                <a:latin typeface="Times" panose="02020603050405020304" pitchFamily="18" charset="0"/>
                <a:ea typeface="平成明朝"/>
                <a:cs typeface="平成明朝"/>
              </a:rPr>
              <a:t>　</a:t>
            </a:r>
            <a:r>
              <a:rPr lang="ja-JP" altLang="en-US" sz="24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学齢期に経管栄養を開始した脳性麻痺児の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   経管栄養開始時の学年</a:t>
            </a:r>
          </a:p>
        </p:txBody>
      </p:sp>
      <p:sp>
        <p:nvSpPr>
          <p:cNvPr id="163844" name="Oval 4"/>
          <p:cNvSpPr>
            <a:spLocks noChangeArrowheads="1"/>
          </p:cNvSpPr>
          <p:nvPr/>
        </p:nvSpPr>
        <p:spPr bwMode="auto">
          <a:xfrm>
            <a:off x="3348038" y="1052513"/>
            <a:ext cx="4032250" cy="2952750"/>
          </a:xfrm>
          <a:prstGeom prst="ellipse">
            <a:avLst/>
          </a:prstGeom>
          <a:noFill/>
          <a:ln w="28575">
            <a:solidFill>
              <a:srgbClr val="CC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2400">
              <a:solidFill>
                <a:prstClr val="black"/>
              </a:solidFill>
              <a:latin typeface="Times" panose="02020603050405020304" pitchFamily="18" charset="0"/>
              <a:ea typeface="Osaka"/>
              <a:cs typeface="Osaka"/>
            </a:endParaRP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4048125" y="188913"/>
            <a:ext cx="414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dirty="0">
                <a:solidFill>
                  <a:srgbClr val="000099"/>
                </a:solidFill>
                <a:latin typeface="Times" panose="02020603050405020304" pitchFamily="18" charset="0"/>
                <a:ea typeface="Osaka"/>
                <a:cs typeface="Osaka"/>
              </a:rPr>
              <a:t>この時期の適切な対応が重要</a:t>
            </a:r>
          </a:p>
        </p:txBody>
      </p:sp>
      <p:sp>
        <p:nvSpPr>
          <p:cNvPr id="163846" name="Line 6"/>
          <p:cNvSpPr>
            <a:spLocks noChangeShapeType="1"/>
          </p:cNvSpPr>
          <p:nvPr/>
        </p:nvSpPr>
        <p:spPr bwMode="auto">
          <a:xfrm flipH="1">
            <a:off x="5508625" y="620713"/>
            <a:ext cx="71438" cy="43180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320314" y="6378484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324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xt Box 2"/>
          <p:cNvSpPr txBox="1">
            <a:spLocks noChangeArrowheads="1"/>
          </p:cNvSpPr>
          <p:nvPr/>
        </p:nvSpPr>
        <p:spPr bwMode="auto">
          <a:xfrm>
            <a:off x="2132925" y="84138"/>
            <a:ext cx="32944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　</a:t>
            </a:r>
            <a:r>
              <a:rPr lang="ja-JP" altLang="en-US" sz="2800" dirty="0" smtClean="0">
                <a:latin typeface="Arial" panose="020B0604020202020204" pitchFamily="34" charset="0"/>
              </a:rPr>
              <a:t>事例</a:t>
            </a:r>
            <a:r>
              <a:rPr lang="ja-JP" altLang="en-US" sz="2800" dirty="0">
                <a:latin typeface="Arial" panose="020B0604020202020204" pitchFamily="34" charset="0"/>
              </a:rPr>
              <a:t>　　脳性麻痺　</a:t>
            </a:r>
          </a:p>
        </p:txBody>
      </p:sp>
      <p:sp>
        <p:nvSpPr>
          <p:cNvPr id="195587" name="Line 3"/>
          <p:cNvSpPr>
            <a:spLocks noChangeShapeType="1"/>
          </p:cNvSpPr>
          <p:nvPr/>
        </p:nvSpPr>
        <p:spPr bwMode="auto">
          <a:xfrm>
            <a:off x="323850" y="620713"/>
            <a:ext cx="8351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179388" y="635000"/>
            <a:ext cx="9185275" cy="614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14</a:t>
            </a:r>
            <a:r>
              <a:rPr lang="ja-JP" altLang="en-US" sz="2800" dirty="0">
                <a:latin typeface="Arial" panose="020B0604020202020204" pitchFamily="34" charset="0"/>
              </a:rPr>
              <a:t>歳～　気道感染での体調不良増加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15</a:t>
            </a:r>
            <a:r>
              <a:rPr lang="ja-JP" altLang="en-US" sz="2800" dirty="0">
                <a:latin typeface="Arial" panose="020B0604020202020204" pitchFamily="34" charset="0"/>
              </a:rPr>
              <a:t>歳</a:t>
            </a:r>
            <a:r>
              <a:rPr lang="ja-JP" altLang="en-US" sz="2800" dirty="0">
                <a:solidFill>
                  <a:srgbClr val="339966"/>
                </a:solidFill>
                <a:latin typeface="Arial" panose="020B0604020202020204" pitchFamily="34" charset="0"/>
              </a:rPr>
              <a:t>　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給食摂取中に呼吸状態悪化</a:t>
            </a:r>
            <a:r>
              <a:rPr lang="ja-JP" altLang="en-US" sz="2800" dirty="0">
                <a:latin typeface="Arial" panose="020B0604020202020204" pitchFamily="34" charset="0"/>
              </a:rPr>
              <a:t>し、入院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　　　　誤嚥性肺炎と診断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339966"/>
                </a:solidFill>
                <a:latin typeface="Arial" panose="020B0604020202020204" pitchFamily="34" charset="0"/>
              </a:rPr>
              <a:t>　　　　</a:t>
            </a:r>
            <a:r>
              <a:rPr lang="ja-JP" altLang="en-US" sz="2800" dirty="0">
                <a:latin typeface="Arial" panose="020B0604020202020204" pitchFamily="34" charset="0"/>
              </a:rPr>
              <a:t>母は、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「教員の摂食介助法が悪かった」との意見</a:t>
            </a:r>
          </a:p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CC0000"/>
                </a:solidFill>
                <a:latin typeface="Arial" panose="020B0604020202020204" pitchFamily="34" charset="0"/>
              </a:rPr>
              <a:t>　</a:t>
            </a:r>
            <a:r>
              <a:rPr lang="ja-JP" altLang="en-US" sz="2800" dirty="0">
                <a:latin typeface="Arial" panose="020B0604020202020204" pitchFamily="34" charset="0"/>
              </a:rPr>
              <a:t>嚥下造影検査（</a:t>
            </a:r>
            <a:r>
              <a:rPr lang="en-US" altLang="ja-JP" sz="2800" dirty="0">
                <a:latin typeface="Arial" panose="020B0604020202020204" pitchFamily="34" charset="0"/>
              </a:rPr>
              <a:t>VF</a:t>
            </a:r>
            <a:r>
              <a:rPr lang="ja-JP" altLang="en-US" sz="2800" dirty="0">
                <a:latin typeface="Arial" panose="020B0604020202020204" pitchFamily="34" charset="0"/>
              </a:rPr>
              <a:t>） → 母による摂食介助でも誤嚥あり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6666"/>
                </a:solidFill>
                <a:latin typeface="Arial" panose="020B0604020202020204" pitchFamily="34" charset="0"/>
              </a:rPr>
              <a:t>　　　　　</a:t>
            </a:r>
            <a:r>
              <a:rPr lang="ja-JP" altLang="en-US" sz="2800" dirty="0">
                <a:latin typeface="Arial" panose="020B0604020202020204" pitchFamily="34" charset="0"/>
              </a:rPr>
              <a:t>→　本児の嚥下機能自体の悪化によるものとの</a:t>
            </a:r>
          </a:p>
          <a:p>
            <a:pPr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CC0000"/>
                </a:solidFill>
                <a:latin typeface="Arial" panose="020B0604020202020204" pitchFamily="34" charset="0"/>
              </a:rPr>
              <a:t>　　　　　　　 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共通理解 </a:t>
            </a:r>
            <a:r>
              <a:rPr lang="ja-JP" altLang="en-US" sz="2800" dirty="0">
                <a:latin typeface="Arial" panose="020B0604020202020204" pitchFamily="34" charset="0"/>
              </a:rPr>
              <a:t>へ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　＜嚥下造影検査からの方針＞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　上体</a:t>
            </a:r>
            <a:r>
              <a:rPr lang="en-US" altLang="ja-JP" sz="2800" dirty="0">
                <a:latin typeface="Arial" panose="020B0604020202020204" pitchFamily="34" charset="0"/>
              </a:rPr>
              <a:t>45</a:t>
            </a:r>
            <a:r>
              <a:rPr lang="ja-JP" altLang="en-US" sz="2800" dirty="0">
                <a:latin typeface="Arial" panose="020B0604020202020204" pitchFamily="34" charset="0"/>
              </a:rPr>
              <a:t>度姿勢、ペースト食では誤嚥なし（覚醒度良い時）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　　　　　　　　　　水分はこの姿勢でも誤嚥あり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b="1" dirty="0">
                <a:solidFill>
                  <a:srgbClr val="339966"/>
                </a:solidFill>
                <a:latin typeface="Arial" panose="020B0604020202020204" pitchFamily="34" charset="0"/>
              </a:rPr>
              <a:t>　</a:t>
            </a:r>
            <a:r>
              <a:rPr lang="ja-JP" altLang="en-US" sz="2800" b="1" dirty="0">
                <a:latin typeface="Arial" panose="020B0604020202020204" pitchFamily="34" charset="0"/>
              </a:rPr>
              <a:t>→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覚醒度が良い時はペースト状食事の経口摂取</a:t>
            </a:r>
            <a:r>
              <a:rPr lang="ja-JP" altLang="en-US" sz="2800" dirty="0">
                <a:latin typeface="Arial" panose="020B0604020202020204" pitchFamily="34" charset="0"/>
              </a:rPr>
              <a:t>は上体</a:t>
            </a:r>
            <a:endParaRPr lang="en-US" altLang="ja-JP" sz="2800" dirty="0">
              <a:latin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　　 角度４５度で可、水分は経管注入、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覚醒度が悪い時は</a:t>
            </a:r>
            <a:endParaRPr lang="en-US" altLang="ja-JP" sz="2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800" dirty="0">
                <a:solidFill>
                  <a:srgbClr val="FF0000"/>
                </a:solidFill>
                <a:latin typeface="Arial" panose="020B0604020202020204" pitchFamily="34" charset="0"/>
              </a:rPr>
              <a:t>      </a:t>
            </a:r>
            <a:r>
              <a:rPr lang="ja-JP" alt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栄養剤も</a:t>
            </a:r>
            <a:r>
              <a:rPr lang="ja-JP" alt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注入。</a:t>
            </a:r>
            <a:r>
              <a:rPr lang="ja-JP" altLang="en-US" sz="2800" dirty="0" smtClean="0">
                <a:solidFill>
                  <a:srgbClr val="CC0000"/>
                </a:solidFill>
                <a:latin typeface="Arial" panose="020B0604020202020204" pitchFamily="34" charset="0"/>
              </a:rPr>
              <a:t>  </a:t>
            </a:r>
            <a:r>
              <a:rPr lang="ja-JP" altLang="en-US" sz="2800" dirty="0">
                <a:solidFill>
                  <a:srgbClr val="0000CC"/>
                </a:solidFill>
                <a:latin typeface="Arial" panose="020B0604020202020204" pitchFamily="34" charset="0"/>
              </a:rPr>
              <a:t>学校で、医療的ケア実施体制の中で、</a:t>
            </a:r>
            <a:endParaRPr lang="en-US" altLang="ja-JP" sz="2800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800" dirty="0">
                <a:solidFill>
                  <a:srgbClr val="0000CC"/>
                </a:solidFill>
                <a:latin typeface="Arial" panose="020B0604020202020204" pitchFamily="34" charset="0"/>
              </a:rPr>
              <a:t>      </a:t>
            </a:r>
            <a:r>
              <a:rPr lang="ja-JP" altLang="en-US" sz="2800" dirty="0">
                <a:solidFill>
                  <a:srgbClr val="0000CC"/>
                </a:solidFill>
                <a:latin typeface="Arial" panose="020B0604020202020204" pitchFamily="34" charset="0"/>
              </a:rPr>
              <a:t>看護師と教員が経管注入を</a:t>
            </a:r>
            <a:r>
              <a:rPr lang="ja-JP" altLang="en-US" sz="2800" dirty="0" smtClean="0">
                <a:solidFill>
                  <a:srgbClr val="0000CC"/>
                </a:solidFill>
                <a:latin typeface="Arial" panose="020B0604020202020204" pitchFamily="34" charset="0"/>
              </a:rPr>
              <a:t>行う。</a:t>
            </a:r>
            <a:endParaRPr lang="ja-JP" altLang="en-US" sz="28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588829" y="6455226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586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"/>
          <p:cNvSpPr txBox="1">
            <a:spLocks noChangeArrowheads="1"/>
          </p:cNvSpPr>
          <p:nvPr/>
        </p:nvSpPr>
        <p:spPr bwMode="auto">
          <a:xfrm>
            <a:off x="388938" y="40640"/>
            <a:ext cx="46730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機能</a:t>
            </a: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状態の変化・悪化の要因</a:t>
            </a:r>
          </a:p>
        </p:txBody>
      </p:sp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243807" y="723921"/>
            <a:ext cx="8900193" cy="5952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 smtClean="0">
                <a:solidFill>
                  <a:srgbClr val="0000CC"/>
                </a:solidFill>
                <a:latin typeface="Arial" panose="020B0604020202020204" pitchFamily="34" charset="0"/>
              </a:rPr>
              <a:t>・成長、加齢</a:t>
            </a:r>
            <a:r>
              <a:rPr lang="ja-JP" altLang="en-US" sz="2800" dirty="0">
                <a:solidFill>
                  <a:srgbClr val="0000CC"/>
                </a:solidFill>
                <a:latin typeface="Arial" panose="020B0604020202020204" pitchFamily="34" charset="0"/>
              </a:rPr>
              <a:t>に</a:t>
            </a:r>
            <a:r>
              <a:rPr lang="ja-JP" altLang="en-US" sz="2800" dirty="0" smtClean="0">
                <a:solidFill>
                  <a:srgbClr val="0000CC"/>
                </a:solidFill>
                <a:latin typeface="Arial" panose="020B0604020202020204" pitchFamily="34" charset="0"/>
              </a:rPr>
              <a:t>よる、変化</a:t>
            </a:r>
            <a:endParaRPr lang="ja-JP" altLang="en-US" sz="2800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　 </a:t>
            </a:r>
            <a:r>
              <a:rPr lang="ja-JP" alt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思春期の体の変化、早期</a:t>
            </a: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老化・</a:t>
            </a:r>
            <a:r>
              <a:rPr lang="ja-JP" alt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老化、廃</a:t>
            </a: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用性機能</a:t>
            </a:r>
            <a:r>
              <a:rPr lang="ja-JP" alt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低下</a:t>
            </a:r>
            <a:endParaRPr lang="ja-JP" alt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　 変形・拘縮、緊張、胃食道逆流症、気管軟化症、他</a:t>
            </a:r>
          </a:p>
          <a:p>
            <a:pPr eaLnBrk="1" fontAlgn="base" hangingPunct="1">
              <a:lnSpc>
                <a:spcPct val="90000"/>
              </a:lnSpc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CC"/>
                </a:solidFill>
                <a:latin typeface="Arial" panose="020B0604020202020204" pitchFamily="34" charset="0"/>
              </a:rPr>
              <a:t>・疾患特有の、加齢による変化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　 基礎疾患（進行性疾患、神経変性疾患）進行による悪化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　 進行性でない疾患での、加齢により生ずる特有の変化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　　 アテトーゼ型脳性麻痺 </a:t>
            </a:r>
            <a:r>
              <a:rPr lang="ja-JP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ｰ</a:t>
            </a: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頸髄症・頚椎症　 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　　 ダウン症 </a:t>
            </a:r>
            <a:r>
              <a:rPr lang="ja-JP" altLang="en-US" sz="2800" dirty="0" err="1">
                <a:solidFill>
                  <a:srgbClr val="000000"/>
                </a:solidFill>
                <a:latin typeface="Arial" panose="020B0604020202020204" pitchFamily="34" charset="0"/>
              </a:rPr>
              <a:t>ｰ</a:t>
            </a: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退行、早期老化、他</a:t>
            </a:r>
          </a:p>
          <a:p>
            <a:pPr eaLnBrk="1" fontAlgn="base" hangingPunct="1">
              <a:lnSpc>
                <a:spcPct val="90000"/>
              </a:lnSpc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CC"/>
                </a:solidFill>
                <a:latin typeface="Arial" panose="020B0604020202020204" pitchFamily="34" charset="0"/>
              </a:rPr>
              <a:t>・一時的要因による機能状態変化と、その恒常化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　 病気入院、気付かれない骨折（腰椎、大腿骨） 他</a:t>
            </a:r>
          </a:p>
          <a:p>
            <a:pPr eaLnBrk="1" fontAlgn="base" hangingPunct="1">
              <a:lnSpc>
                <a:spcPct val="90000"/>
              </a:lnSpc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CC"/>
                </a:solidFill>
                <a:latin typeface="Arial" panose="020B0604020202020204" pitchFamily="34" charset="0"/>
              </a:rPr>
              <a:t>・精神的要因、環境要因による悪化</a:t>
            </a:r>
          </a:p>
          <a:p>
            <a:pPr eaLnBrk="1" fontAlgn="base" hangingPunct="1">
              <a:lnSpc>
                <a:spcPct val="90000"/>
              </a:lnSpc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CC"/>
                </a:solidFill>
                <a:latin typeface="Arial" panose="020B0604020202020204" pitchFamily="34" charset="0"/>
              </a:rPr>
              <a:t>・薬の</a:t>
            </a:r>
            <a:r>
              <a:rPr lang="ja-JP" altLang="en-US" sz="2800" dirty="0" smtClean="0">
                <a:solidFill>
                  <a:srgbClr val="0000CC"/>
                </a:solidFill>
                <a:latin typeface="Arial" panose="020B0604020202020204" pitchFamily="34" charset="0"/>
              </a:rPr>
              <a:t>影響－薬の副作用による機能低下</a:t>
            </a:r>
            <a:endParaRPr lang="en-US" altLang="ja-JP" sz="2800" dirty="0" smtClean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eaLnBrk="1" fontAlgn="base" hangingPunct="1">
              <a:lnSpc>
                <a:spcPct val="90000"/>
              </a:lnSpc>
              <a:spcAft>
                <a:spcPct val="0"/>
              </a:spcAft>
              <a:buFontTx/>
              <a:buNone/>
            </a:pPr>
            <a:r>
              <a:rPr lang="ja-JP" alt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・</a:t>
            </a: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周期的変化　</a:t>
            </a:r>
          </a:p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　 生理周期（月経前緊張症など）　季節的変化</a:t>
            </a:r>
          </a:p>
        </p:txBody>
      </p:sp>
      <p:sp>
        <p:nvSpPr>
          <p:cNvPr id="196612" name="Line 4"/>
          <p:cNvSpPr>
            <a:spLocks noChangeShapeType="1"/>
          </p:cNvSpPr>
          <p:nvPr/>
        </p:nvSpPr>
        <p:spPr bwMode="auto">
          <a:xfrm>
            <a:off x="395288" y="626110"/>
            <a:ext cx="8353425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96613" name="テキスト ボックス 4"/>
          <p:cNvSpPr txBox="1">
            <a:spLocks noChangeArrowheads="1"/>
          </p:cNvSpPr>
          <p:nvPr/>
        </p:nvSpPr>
        <p:spPr bwMode="auto">
          <a:xfrm>
            <a:off x="8143875" y="6021388"/>
            <a:ext cx="3417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dirty="0" smtClean="0">
                <a:solidFill>
                  <a:prstClr val="black"/>
                </a:solidFill>
              </a:rPr>
              <a:t>５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74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ビジネス">
  <a:themeElements>
    <a:clrScheme name="オースティン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</TotalTime>
  <Words>166</Words>
  <Application>Microsoft Office PowerPoint</Application>
  <PresentationFormat>画面に合わせる (4:3)</PresentationFormat>
  <Paragraphs>78</Paragraphs>
  <Slides>6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4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Office ​​テーマ</vt:lpstr>
      <vt:lpstr>1_Office ​​テーマ</vt:lpstr>
      <vt:lpstr>2_Office ​​テーマ</vt:lpstr>
      <vt:lpstr>ビジネス</vt:lpstr>
      <vt:lpstr>ワークシート</vt:lpstr>
      <vt:lpstr>重症心身障害児者等 支援者育成研修テキスト    ５　ライフステージにおける支援④ 　　　　　　　　　　　　　　　　　　　　　　　　　　　　　　　　　　　 　　　　　　　　　　　学齢期における支援　　　　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Kitazumi Eiji</dc:creator>
  <cp:lastModifiedBy>厚生労働省ネットワークシステム</cp:lastModifiedBy>
  <cp:revision>19</cp:revision>
  <cp:lastPrinted>2016-02-28T02:28:18Z</cp:lastPrinted>
  <dcterms:created xsi:type="dcterms:W3CDTF">2016-02-07T12:54:47Z</dcterms:created>
  <dcterms:modified xsi:type="dcterms:W3CDTF">2016-05-09T05:17:35Z</dcterms:modified>
</cp:coreProperties>
</file>