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81" d="100"/>
          <a:sy n="81" d="100"/>
        </p:scale>
        <p:origin x="-96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2D47-3135-4C59-BDBB-DBC7DE0FD9F3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1C2E-1A37-441D-A8F0-71E0B3B63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04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2D47-3135-4C59-BDBB-DBC7DE0FD9F3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1C2E-1A37-441D-A8F0-71E0B3B63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48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2D47-3135-4C59-BDBB-DBC7DE0FD9F3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1C2E-1A37-441D-A8F0-71E0B3B63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707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914400" y="1752606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kumimoji="0"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ー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16328E-6D65-4AC6-AED3-A57AB5A8C1C2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DE2959-4469-48E6-BA76-FB55B6F6B932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1185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CE1D0-5355-41B5-B98E-D73C9CE5E466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70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48133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48133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2758A-97DF-4B8C-86C5-D2B9CA8214C6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50778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6193372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609600" y="1444299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1444299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3C96AB-BBE1-4417-B921-BC6F0C486974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59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05E7C-A9A5-4D6A-8F31-360AAF54F5A8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7705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EB814-199D-4ECB-A84C-1F4E4EF7FD05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07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19500-454F-40F8-8A5C-6C3E6BAC6501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04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2D47-3135-4C59-BDBB-DBC7DE0FD9F3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1C2E-1A37-441D-A8F0-71E0B3B63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343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5840100" y="6407949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61A651-D6BB-46B0-A50C-5F78583329A8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-12316" y="5787743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山形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0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1481333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81E98-12D4-4D4B-A93A-05903818980B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70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25351" y="274645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6C8A52-8AAF-4982-B6CC-776C64B016BB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8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2D47-3135-4C59-BDBB-DBC7DE0FD9F3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1C2E-1A37-441D-A8F0-71E0B3B63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78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2D47-3135-4C59-BDBB-DBC7DE0FD9F3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1C2E-1A37-441D-A8F0-71E0B3B63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69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2D47-3135-4C59-BDBB-DBC7DE0FD9F3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1C2E-1A37-441D-A8F0-71E0B3B63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92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2D47-3135-4C59-BDBB-DBC7DE0FD9F3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1C2E-1A37-441D-A8F0-71E0B3B63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50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2D47-3135-4C59-BDBB-DBC7DE0FD9F3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1C2E-1A37-441D-A8F0-71E0B3B63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38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2D47-3135-4C59-BDBB-DBC7DE0FD9F3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1C2E-1A37-441D-A8F0-71E0B3B63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90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2D47-3135-4C59-BDBB-DBC7DE0FD9F3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1C2E-1A37-441D-A8F0-71E0B3B63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75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72D47-3135-4C59-BDBB-DBC7DE0FD9F3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E1C2E-1A37-441D-A8F0-71E0B3B63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29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2" name="フリーフォーム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-12316" y="5787743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タイトル プレースホルダー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idx="1"/>
          </p:nvPr>
        </p:nvSpPr>
        <p:spPr>
          <a:xfrm>
            <a:off x="609600" y="1481333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2" name="フッター プレースホルダー 21"/>
          <p:cNvSpPr>
            <a:spLocks noGrp="1"/>
          </p:cNvSpPr>
          <p:nvPr>
            <p:ph type="ftr" sz="quarter" idx="3"/>
          </p:nvPr>
        </p:nvSpPr>
        <p:spPr>
          <a:xfrm>
            <a:off x="5840100" y="6407949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4"/>
          </p:nvPr>
        </p:nvSpPr>
        <p:spPr>
          <a:xfrm>
            <a:off x="11529696" y="6407949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9D6384-06A6-4BDD-8CDC-F375C988D69E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9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409" y="3337245"/>
            <a:ext cx="11261969" cy="1662825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2400" dirty="0" smtClean="0"/>
              <a:t>重症心身障害児者等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支援者育成研修テキスト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en-US" altLang="ja-JP" sz="4400" dirty="0"/>
              <a:t/>
            </a:r>
            <a:br>
              <a:rPr lang="en-US" altLang="ja-JP" sz="4400" dirty="0"/>
            </a:b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en-US" altLang="ja-JP" sz="4400" dirty="0"/>
              <a:t/>
            </a:r>
            <a:br>
              <a:rPr lang="en-US" altLang="ja-JP" sz="4400" dirty="0"/>
            </a:br>
            <a:r>
              <a:rPr lang="ja-JP" altLang="en-US" sz="4400" dirty="0" smtClean="0"/>
              <a:t>５　ライフステージにおける</a:t>
            </a:r>
            <a:r>
              <a:rPr lang="ja-JP" altLang="en-US" sz="4400" dirty="0" smtClean="0"/>
              <a:t>支援</a:t>
            </a:r>
            <a:r>
              <a:rPr lang="ja-JP" altLang="en-US" sz="4400" dirty="0"/>
              <a:t>③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en-US" sz="4400" dirty="0"/>
              <a:t>　</a:t>
            </a:r>
            <a:r>
              <a:rPr lang="ja-JP" altLang="en-US" sz="4400" dirty="0" smtClean="0"/>
              <a:t>　　　　　　　　　　　　　　　　　　　　　</a:t>
            </a:r>
            <a:r>
              <a:rPr lang="ja-JP" altLang="en-US" sz="4400" dirty="0"/>
              <a:t>　</a:t>
            </a:r>
            <a:r>
              <a:rPr lang="ja-JP" altLang="en-US" sz="4400" dirty="0" smtClean="0"/>
              <a:t>　　　　　　　　　　　　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en-US" sz="4400" dirty="0" smtClean="0"/>
              <a:t>　　　　　　　　　　</a:t>
            </a:r>
            <a:r>
              <a:rPr lang="ja-JP" altLang="en-US" sz="4400" dirty="0" smtClean="0"/>
              <a:t>　　　　　　　</a:t>
            </a:r>
            <a:r>
              <a:rPr lang="ja-JP" altLang="en-US" sz="4400" dirty="0" smtClean="0"/>
              <a:t>　</a:t>
            </a:r>
            <a:r>
              <a:rPr lang="ja-JP" altLang="en-US" sz="4400" dirty="0" smtClean="0"/>
              <a:t>児童期</a:t>
            </a:r>
            <a:r>
              <a:rPr lang="ja-JP" altLang="en-US" sz="4400" dirty="0"/>
              <a:t>に</a:t>
            </a:r>
            <a:r>
              <a:rPr lang="ja-JP" altLang="en-US" sz="4400" dirty="0" smtClean="0"/>
              <a:t>おける支援</a:t>
            </a:r>
            <a:r>
              <a:rPr lang="ja-JP" altLang="en-US" sz="4400" dirty="0" smtClean="0"/>
              <a:t>　　　　　　　　　　　　　　　　</a:t>
            </a:r>
            <a:endParaRPr kumimoji="1" lang="ja-JP" altLang="en-US" sz="53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3D7A-13B8-45DE-9B11-587D56CF72E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77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30" y="222697"/>
            <a:ext cx="4738186" cy="650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49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8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342900"/>
            <a:ext cx="8686800" cy="6515100"/>
          </a:xfrm>
        </p:spPr>
      </p:pic>
    </p:spTree>
    <p:extLst>
      <p:ext uri="{BB962C8B-B14F-4D97-AF65-F5344CB8AC3E}">
        <p14:creationId xmlns:p14="http://schemas.microsoft.com/office/powerpoint/2010/main" val="290043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444500"/>
            <a:ext cx="8323792" cy="5732463"/>
          </a:xfrm>
        </p:spPr>
      </p:pic>
    </p:spTree>
    <p:extLst>
      <p:ext uri="{BB962C8B-B14F-4D97-AF65-F5344CB8AC3E}">
        <p14:creationId xmlns:p14="http://schemas.microsoft.com/office/powerpoint/2010/main" val="171701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1" y="469900"/>
            <a:ext cx="8357658" cy="5707063"/>
          </a:xfrm>
        </p:spPr>
      </p:pic>
    </p:spTree>
    <p:extLst>
      <p:ext uri="{BB962C8B-B14F-4D97-AF65-F5344CB8AC3E}">
        <p14:creationId xmlns:p14="http://schemas.microsoft.com/office/powerpoint/2010/main" val="236566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703512" y="2060848"/>
            <a:ext cx="4248472" cy="316835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168008" y="3645024"/>
            <a:ext cx="4320480" cy="288032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6888088" y="260648"/>
            <a:ext cx="3096344" cy="324036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4439816" y="4077072"/>
            <a:ext cx="2880320" cy="2448272"/>
          </a:xfrm>
          <a:prstGeom prst="roundRect">
            <a:avLst/>
          </a:prstGeom>
          <a:solidFill>
            <a:srgbClr val="CCFF66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03512" y="836712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大好きな家族との時間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39816" y="4221088"/>
            <a:ext cx="30243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latin typeface="HGP創英角ﾎﾟｯﾌﾟ体" pitchFamily="50" charset="-128"/>
                <a:ea typeface="HGP創英角ﾎﾟｯﾌﾟ体" pitchFamily="50" charset="-128"/>
              </a:rPr>
              <a:t>１９９６．１２．１１</a:t>
            </a:r>
            <a:endParaRPr lang="en-US" altLang="ja-JP" sz="22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200" dirty="0" err="1">
                <a:latin typeface="HGP創英角ﾎﾟｯﾌﾟ体" pitchFamily="50" charset="-128"/>
                <a:ea typeface="HGP創英角ﾎﾟｯﾌﾟ体" pitchFamily="50" charset="-128"/>
              </a:rPr>
              <a:t>ひろちゃん</a:t>
            </a:r>
            <a:r>
              <a:rPr lang="ja-JP" altLang="en-US" sz="2200" dirty="0">
                <a:latin typeface="HGP創英角ﾎﾟｯﾌﾟ体" pitchFamily="50" charset="-128"/>
                <a:ea typeface="HGP創英角ﾎﾟｯﾌﾟ体" pitchFamily="50" charset="-128"/>
              </a:rPr>
              <a:t>１才の</a:t>
            </a:r>
            <a:endParaRPr lang="en-US" altLang="ja-JP" sz="22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200" dirty="0">
                <a:latin typeface="HGP創英角ﾎﾟｯﾌﾟ体" pitchFamily="50" charset="-128"/>
                <a:ea typeface="HGP創英角ﾎﾟｯﾌﾟ体" pitchFamily="50" charset="-128"/>
              </a:rPr>
              <a:t>Ｂｉｒｔｈｄａｙ</a:t>
            </a:r>
            <a:endParaRPr lang="en-US" altLang="ja-JP" sz="22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200" dirty="0">
                <a:latin typeface="HGP創英角ﾎﾟｯﾌﾟ体" pitchFamily="50" charset="-128"/>
                <a:ea typeface="HGP創英角ﾎﾟｯﾌﾟ体" pitchFamily="50" charset="-128"/>
              </a:rPr>
              <a:t>ろうそく１本見えますか</a:t>
            </a:r>
            <a:endParaRPr lang="en-US" altLang="ja-JP" sz="22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200" dirty="0">
                <a:latin typeface="HGP創英角ﾎﾟｯﾌﾟ体" pitchFamily="50" charset="-128"/>
                <a:ea typeface="HGP創英角ﾎﾟｯﾌﾟ体" pitchFamily="50" charset="-128"/>
              </a:rPr>
              <a:t>ハーイ、１才でー</a:t>
            </a:r>
            <a:r>
              <a:rPr lang="ja-JP" altLang="en-US" sz="2200" dirty="0" err="1">
                <a:latin typeface="HGP創英角ﾎﾟｯﾌﾟ体" pitchFamily="50" charset="-128"/>
                <a:ea typeface="HGP創英角ﾎﾟｯﾌﾟ体" pitchFamily="50" charset="-128"/>
              </a:rPr>
              <a:t>す。</a:t>
            </a:r>
            <a:endParaRPr lang="en-US" altLang="ja-JP" sz="22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200" dirty="0">
                <a:latin typeface="HGP創英角ﾎﾟｯﾌﾟ体" pitchFamily="50" charset="-128"/>
                <a:ea typeface="HGP創英角ﾎﾟｯﾌﾟ体" pitchFamily="50" charset="-128"/>
              </a:rPr>
              <a:t>おめでとう！！</a:t>
            </a:r>
          </a:p>
        </p:txBody>
      </p:sp>
    </p:spTree>
    <p:extLst>
      <p:ext uri="{BB962C8B-B14F-4D97-AF65-F5344CB8AC3E}">
        <p14:creationId xmlns:p14="http://schemas.microsoft.com/office/powerpoint/2010/main" val="2510893822"/>
      </p:ext>
    </p:extLst>
  </p:cSld>
  <p:clrMapOvr>
    <a:masterClrMapping/>
  </p:clrMapOvr>
  <p:transition advTm="10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775520" y="1556792"/>
            <a:ext cx="4248472" cy="388843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168008" y="1556792"/>
            <a:ext cx="4320480" cy="3888432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711624" y="5517232"/>
            <a:ext cx="2160240" cy="1224136"/>
          </a:xfrm>
          <a:prstGeom prst="ellipse">
            <a:avLst/>
          </a:prstGeom>
          <a:solidFill>
            <a:srgbClr val="CCFF66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7320136" y="5517232"/>
            <a:ext cx="2232248" cy="1224136"/>
          </a:xfrm>
          <a:prstGeom prst="ellipse">
            <a:avLst/>
          </a:prstGeom>
          <a:solidFill>
            <a:srgbClr val="CCFF66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63552" y="188641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いろんな先生が姿勢や物の使い方を教えてくれた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83632" y="5661249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latin typeface="HGP創英角ﾎﾟｯﾌﾟ体" pitchFamily="50" charset="-128"/>
                <a:ea typeface="HGP創英角ﾎﾟｯﾌﾟ体" pitchFamily="50" charset="-128"/>
              </a:rPr>
              <a:t>１９９７．９</a:t>
            </a:r>
            <a:endParaRPr lang="en-US" altLang="ja-JP" sz="22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200" dirty="0">
                <a:latin typeface="HGP創英角ﾎﾟｯﾌﾟ体" pitchFamily="50" charset="-128"/>
                <a:ea typeface="HGP創英角ﾎﾟｯﾌﾟ体" pitchFamily="50" charset="-128"/>
              </a:rPr>
              <a:t>療育園にてＰＴ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92144" y="5661249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latin typeface="HGP創英角ﾎﾟｯﾌﾟ体" pitchFamily="50" charset="-128"/>
                <a:ea typeface="HGP創英角ﾎﾟｯﾌﾟ体" pitchFamily="50" charset="-128"/>
              </a:rPr>
              <a:t>１９９９．夏</a:t>
            </a:r>
            <a:endParaRPr lang="en-US" altLang="ja-JP" sz="22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200" dirty="0">
                <a:latin typeface="HGP創英角ﾎﾟｯﾌﾟ体" pitchFamily="50" charset="-128"/>
                <a:ea typeface="HGP創英角ﾎﾟｯﾌﾟ体" pitchFamily="50" charset="-128"/>
              </a:rPr>
              <a:t>神南備園にてＯＴ</a:t>
            </a:r>
          </a:p>
        </p:txBody>
      </p:sp>
    </p:spTree>
    <p:extLst>
      <p:ext uri="{BB962C8B-B14F-4D97-AF65-F5344CB8AC3E}">
        <p14:creationId xmlns:p14="http://schemas.microsoft.com/office/powerpoint/2010/main" val="202739425"/>
      </p:ext>
    </p:extLst>
  </p:cSld>
  <p:clrMapOvr>
    <a:masterClrMapping/>
  </p:clrMapOvr>
  <p:transition advTm="101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build="allAtOnce"/>
      <p:bldP spid="1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229600" cy="69269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保育園でたくさんの仲間と出会った</a:t>
            </a:r>
            <a:endParaRPr kumimoji="1"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807968" y="1196752"/>
            <a:ext cx="4536504" cy="403244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703512" y="3140968"/>
            <a:ext cx="4788024" cy="3528392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639616" y="1412776"/>
            <a:ext cx="2664296" cy="1656184"/>
          </a:xfrm>
          <a:prstGeom prst="ellipse">
            <a:avLst/>
          </a:prstGeom>
          <a:solidFill>
            <a:srgbClr val="CCFF66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11624" y="1844825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latin typeface="HGP創英角ﾎﾟｯﾌﾟ体" pitchFamily="50" charset="-128"/>
                <a:ea typeface="HGP創英角ﾎﾟｯﾌﾟ体" pitchFamily="50" charset="-128"/>
              </a:rPr>
              <a:t>みんなに囲まれて</a:t>
            </a:r>
            <a:endParaRPr lang="en-US" altLang="ja-JP" sz="22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200" dirty="0">
                <a:latin typeface="HGP創英角ﾎﾟｯﾌﾟ体" pitchFamily="50" charset="-128"/>
                <a:ea typeface="HGP創英角ﾎﾟｯﾌﾟ体" pitchFamily="50" charset="-128"/>
              </a:rPr>
              <a:t>ブランコ大好きです</a:t>
            </a:r>
          </a:p>
        </p:txBody>
      </p:sp>
    </p:spTree>
    <p:extLst>
      <p:ext uri="{BB962C8B-B14F-4D97-AF65-F5344CB8AC3E}">
        <p14:creationId xmlns:p14="http://schemas.microsoft.com/office/powerpoint/2010/main" val="506891854"/>
      </p:ext>
    </p:extLst>
  </p:cSld>
  <p:clrMapOvr>
    <a:masterClrMapping/>
  </p:clrMapOvr>
  <p:transition advTm="13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 animBg="1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703512" y="2060848"/>
            <a:ext cx="4176464" cy="381642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168008" y="2060848"/>
            <a:ext cx="4283968" cy="381642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63552" y="332657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小学校でも大事な仲間に囲まれてたくさん笑顔になった</a:t>
            </a:r>
          </a:p>
        </p:txBody>
      </p:sp>
    </p:spTree>
    <p:extLst>
      <p:ext uri="{BB962C8B-B14F-4D97-AF65-F5344CB8AC3E}">
        <p14:creationId xmlns:p14="http://schemas.microsoft.com/office/powerpoint/2010/main" val="4171710042"/>
      </p:ext>
    </p:extLst>
  </p:cSld>
  <p:clrMapOvr>
    <a:masterClrMapping/>
  </p:clrMapOvr>
  <p:transition advTm="10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ビジネス">
  <a:themeElements>
    <a:clrScheme name="オースティン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78</Words>
  <Application>Microsoft Office PowerPoint</Application>
  <PresentationFormat>ユーザー設定</PresentationFormat>
  <Paragraphs>18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12" baseType="lpstr">
      <vt:lpstr>Office テーマ</vt:lpstr>
      <vt:lpstr>ビジネス</vt:lpstr>
      <vt:lpstr>重症心身障害児者等 支援者育成研修テキスト    ５　ライフステージにおける支援③ 　　　　　　　　　　　　　　　　　　　　　　　　　　　　　　　　　　　 　　　　　　　　　　　　　　　　　　児童期における支援　　　　　　　　　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保育園でたくさんの仲間と出会った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deploy</dc:creator>
  <cp:lastModifiedBy>厚生労働省ネットワークシステム</cp:lastModifiedBy>
  <cp:revision>3</cp:revision>
  <dcterms:created xsi:type="dcterms:W3CDTF">2016-02-19T00:25:06Z</dcterms:created>
  <dcterms:modified xsi:type="dcterms:W3CDTF">2016-05-09T05:07:40Z</dcterms:modified>
</cp:coreProperties>
</file>