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3791" r:id="rId5"/>
    <p:sldMasterId id="2147483804" r:id="rId6"/>
    <p:sldMasterId id="2147483817" r:id="rId7"/>
    <p:sldMasterId id="2147483829" r:id="rId8"/>
    <p:sldMasterId id="2147483841" r:id="rId9"/>
    <p:sldMasterId id="2147483857" r:id="rId10"/>
    <p:sldMasterId id="2147483869" r:id="rId11"/>
  </p:sldMasterIdLst>
  <p:notesMasterIdLst>
    <p:notesMasterId r:id="rId47"/>
  </p:notesMasterIdLst>
  <p:handoutMasterIdLst>
    <p:handoutMasterId r:id="rId48"/>
  </p:handoutMasterIdLst>
  <p:sldIdLst>
    <p:sldId id="791" r:id="rId12"/>
    <p:sldId id="752" r:id="rId13"/>
    <p:sldId id="753" r:id="rId14"/>
    <p:sldId id="754" r:id="rId15"/>
    <p:sldId id="759" r:id="rId16"/>
    <p:sldId id="760" r:id="rId17"/>
    <p:sldId id="763" r:id="rId18"/>
    <p:sldId id="764" r:id="rId19"/>
    <p:sldId id="765" r:id="rId20"/>
    <p:sldId id="766" r:id="rId21"/>
    <p:sldId id="742" r:id="rId22"/>
    <p:sldId id="743" r:id="rId23"/>
    <p:sldId id="777" r:id="rId24"/>
    <p:sldId id="779" r:id="rId25"/>
    <p:sldId id="744" r:id="rId26"/>
    <p:sldId id="780" r:id="rId27"/>
    <p:sldId id="751" r:id="rId28"/>
    <p:sldId id="773" r:id="rId29"/>
    <p:sldId id="774" r:id="rId30"/>
    <p:sldId id="756" r:id="rId31"/>
    <p:sldId id="757" r:id="rId32"/>
    <p:sldId id="755" r:id="rId33"/>
    <p:sldId id="758" r:id="rId34"/>
    <p:sldId id="652" r:id="rId35"/>
    <p:sldId id="655" r:id="rId36"/>
    <p:sldId id="654" r:id="rId37"/>
    <p:sldId id="734" r:id="rId38"/>
    <p:sldId id="783" r:id="rId39"/>
    <p:sldId id="784" r:id="rId40"/>
    <p:sldId id="785" r:id="rId41"/>
    <p:sldId id="786" r:id="rId42"/>
    <p:sldId id="787" r:id="rId43"/>
    <p:sldId id="790" r:id="rId44"/>
    <p:sldId id="781" r:id="rId45"/>
    <p:sldId id="782" r:id="rId46"/>
  </p:sldIdLst>
  <p:sldSz cx="9906000" cy="6858000" type="A4"/>
  <p:notesSz cx="6807200" cy="9939338"/>
  <p:defaultTextStyle>
    <a:defPPr>
      <a:defRPr lang="ja-JP"/>
    </a:defPPr>
    <a:lvl1pPr algn="l" rtl="0" fontAlgn="base">
      <a:spcBef>
        <a:spcPct val="0"/>
      </a:spcBef>
      <a:spcAft>
        <a:spcPct val="0"/>
      </a:spcAft>
      <a:defRPr kumimoji="1" sz="28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8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8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8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800" kern="1200">
        <a:solidFill>
          <a:schemeClr val="tx1"/>
        </a:solidFill>
        <a:latin typeface="Arial" charset="0"/>
        <a:ea typeface="ＭＳ Ｐゴシック" charset="-128"/>
        <a:cs typeface="+mn-cs"/>
      </a:defRPr>
    </a:lvl5pPr>
    <a:lvl6pPr marL="2286000" algn="l" defTabSz="914400" rtl="0" eaLnBrk="1" latinLnBrk="0" hangingPunct="1">
      <a:defRPr kumimoji="1" sz="2800" kern="1200">
        <a:solidFill>
          <a:schemeClr val="tx1"/>
        </a:solidFill>
        <a:latin typeface="Arial" charset="0"/>
        <a:ea typeface="ＭＳ Ｐゴシック" charset="-128"/>
        <a:cs typeface="+mn-cs"/>
      </a:defRPr>
    </a:lvl6pPr>
    <a:lvl7pPr marL="2743200" algn="l" defTabSz="914400" rtl="0" eaLnBrk="1" latinLnBrk="0" hangingPunct="1">
      <a:defRPr kumimoji="1" sz="2800" kern="1200">
        <a:solidFill>
          <a:schemeClr val="tx1"/>
        </a:solidFill>
        <a:latin typeface="Arial" charset="0"/>
        <a:ea typeface="ＭＳ Ｐゴシック" charset="-128"/>
        <a:cs typeface="+mn-cs"/>
      </a:defRPr>
    </a:lvl7pPr>
    <a:lvl8pPr marL="3200400" algn="l" defTabSz="914400" rtl="0" eaLnBrk="1" latinLnBrk="0" hangingPunct="1">
      <a:defRPr kumimoji="1" sz="2800" kern="1200">
        <a:solidFill>
          <a:schemeClr val="tx1"/>
        </a:solidFill>
        <a:latin typeface="Arial" charset="0"/>
        <a:ea typeface="ＭＳ Ｐゴシック" charset="-128"/>
        <a:cs typeface="+mn-cs"/>
      </a:defRPr>
    </a:lvl8pPr>
    <a:lvl9pPr marL="3657600" algn="l" defTabSz="914400" rtl="0" eaLnBrk="1" latinLnBrk="0" hangingPunct="1">
      <a:defRPr kumimoji="1" sz="28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FFCC"/>
    <a:srgbClr val="CCFFCC"/>
    <a:srgbClr val="CCFFFF"/>
    <a:srgbClr val="FFCC99"/>
    <a:srgbClr val="FFCC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38" autoAdjust="0"/>
  </p:normalViewPr>
  <p:slideViewPr>
    <p:cSldViewPr showGuides="1">
      <p:cViewPr>
        <p:scale>
          <a:sx n="75" d="100"/>
          <a:sy n="75" d="100"/>
        </p:scale>
        <p:origin x="-1068" y="-72"/>
      </p:cViewPr>
      <p:guideLst>
        <p:guide orient="horz" pos="2160"/>
        <p:guide pos="3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6EBBD3F-7548-4206-9E1B-E0C3AE74D8AC}" type="datetimeFigureOut">
              <a:rPr kumimoji="1" lang="ja-JP" altLang="en-US" smtClean="0"/>
              <a:t>2016/5/6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33893D34-6407-412E-B408-247C6EDE977A}" type="slidenum">
              <a:rPr kumimoji="1" lang="ja-JP" altLang="en-US" smtClean="0"/>
              <a:t>‹#›</a:t>
            </a:fld>
            <a:endParaRPr kumimoji="1" lang="ja-JP" altLang="en-US"/>
          </a:p>
        </p:txBody>
      </p:sp>
    </p:spTree>
    <p:extLst>
      <p:ext uri="{BB962C8B-B14F-4D97-AF65-F5344CB8AC3E}">
        <p14:creationId xmlns:p14="http://schemas.microsoft.com/office/powerpoint/2010/main" val="162480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02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21508" name="Rectangle 4"/>
          <p:cNvSpPr>
            <a:spLocks noGrp="1" noRot="1" noChangeAspect="1" noChangeArrowheads="1" noTextEdit="1"/>
          </p:cNvSpPr>
          <p:nvPr>
            <p:ph type="sldImg" idx="2"/>
          </p:nvPr>
        </p:nvSpPr>
        <p:spPr bwMode="auto">
          <a:xfrm>
            <a:off x="714375" y="746125"/>
            <a:ext cx="5381625"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8" y="4721225"/>
            <a:ext cx="5444806"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40864"/>
            <a:ext cx="29502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7AC80E98-C4E5-46CC-85E8-892CD95F7346}" type="slidenum">
              <a:rPr lang="en-US" altLang="ja-JP"/>
              <a:pPr>
                <a:defRPr/>
              </a:pPr>
              <a:t>‹#›</a:t>
            </a:fld>
            <a:endParaRPr lang="en-US" altLang="ja-JP" dirty="0"/>
          </a:p>
        </p:txBody>
      </p:sp>
    </p:spTree>
    <p:extLst>
      <p:ext uri="{BB962C8B-B14F-4D97-AF65-F5344CB8AC3E}">
        <p14:creationId xmlns:p14="http://schemas.microsoft.com/office/powerpoint/2010/main" val="3446922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2</a:t>
            </a:fld>
            <a:endParaRPr lang="en-US" altLang="ja-JP">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A5F385-1899-45EE-9516-DB9D13D2C8C2}"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768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712788" y="746125"/>
            <a:ext cx="5383212" cy="37258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405C2F-10CD-42F1-A9C6-F0FC491D9C23}" type="slidenum">
              <a:rPr lang="en-US" altLang="ja-JP" smtClean="0">
                <a:solidFill>
                  <a:prstClr val="black"/>
                </a:solidFill>
              </a:rPr>
              <a:pPr/>
              <a:t>8</a:t>
            </a:fld>
            <a:endParaRPr lang="en-US" altLang="ja-JP" dirty="0" smtClean="0">
              <a:solidFill>
                <a:prstClr val="black"/>
              </a:solidFill>
            </a:endParaRPr>
          </a:p>
        </p:txBody>
      </p:sp>
      <p:sp>
        <p:nvSpPr>
          <p:cNvPr id="22531" name="Rectangle 2"/>
          <p:cNvSpPr>
            <a:spLocks noGrp="1" noRot="1" noChangeAspect="1" noChangeArrowheads="1" noTextEdit="1"/>
          </p:cNvSpPr>
          <p:nvPr>
            <p:ph type="sldImg"/>
          </p:nvPr>
        </p:nvSpPr>
        <p:spPr>
          <a:xfrm>
            <a:off x="714375" y="746125"/>
            <a:ext cx="5381625" cy="3725863"/>
          </a:xfrm>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714375" y="746125"/>
            <a:ext cx="5381625" cy="3725863"/>
          </a:xfrm>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2265B46F-4AAB-4D13-A2CA-EEB2ED788A56}" type="slidenum">
              <a:rPr lang="en-US" altLang="ja-JP" smtClean="0">
                <a:solidFill>
                  <a:prstClr val="black"/>
                </a:solidFill>
              </a:rPr>
              <a:pPr/>
              <a:t>10</a:t>
            </a:fld>
            <a:endParaRPr lang="en-US" altLang="ja-JP"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a:xfrm>
            <a:off x="714375" y="746125"/>
            <a:ext cx="5380038" cy="3725863"/>
          </a:xfrm>
          <a:ln/>
        </p:spPr>
      </p:sp>
      <p:sp>
        <p:nvSpPr>
          <p:cNvPr id="14131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141316" name="スライド番号プレースホルダ 3"/>
          <p:cNvSpPr>
            <a:spLocks noGrp="1"/>
          </p:cNvSpPr>
          <p:nvPr>
            <p:ph type="sldNum" sz="quarter" idx="5"/>
          </p:nvPr>
        </p:nvSpPr>
        <p:spPr>
          <a:noFill/>
        </p:spPr>
        <p:txBody>
          <a:bodyPr/>
          <a:lstStyle/>
          <a:p>
            <a:pPr defTabSz="912813"/>
            <a:fld id="{CC8831C7-D970-429A-9781-10D039C7531B}" type="slidenum">
              <a:rPr lang="ja-JP" altLang="en-US" smtClean="0">
                <a:solidFill>
                  <a:srgbClr val="000000"/>
                </a:solidFill>
              </a:rPr>
              <a:pPr defTabSz="912813"/>
              <a:t>12</a:t>
            </a:fld>
            <a:endParaRPr lang="ja-JP"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スライド イメージ プレースホルダ 1"/>
          <p:cNvSpPr>
            <a:spLocks noGrp="1" noRot="1" noChangeAspect="1" noTextEdit="1"/>
          </p:cNvSpPr>
          <p:nvPr>
            <p:ph type="sldImg"/>
          </p:nvPr>
        </p:nvSpPr>
        <p:spPr bwMode="auto">
          <a:xfrm>
            <a:off x="727075" y="749300"/>
            <a:ext cx="5427663" cy="3757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
        <p:nvSpPr>
          <p:cNvPr id="305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55631" indent="-290627" eaLnBrk="0" hangingPunct="0">
              <a:defRPr kumimoji="1">
                <a:solidFill>
                  <a:schemeClr val="tx1"/>
                </a:solidFill>
                <a:latin typeface="Arial" pitchFamily="34" charset="0"/>
                <a:ea typeface="ＭＳ Ｐゴシック" pitchFamily="50" charset="-128"/>
              </a:defRPr>
            </a:lvl2pPr>
            <a:lvl3pPr marL="1162507" indent="-232501" eaLnBrk="0" hangingPunct="0">
              <a:defRPr kumimoji="1">
                <a:solidFill>
                  <a:schemeClr val="tx1"/>
                </a:solidFill>
                <a:latin typeface="Arial" pitchFamily="34" charset="0"/>
                <a:ea typeface="ＭＳ Ｐゴシック" pitchFamily="50" charset="-128"/>
              </a:defRPr>
            </a:lvl3pPr>
            <a:lvl4pPr marL="1627510" indent="-232501" eaLnBrk="0" hangingPunct="0">
              <a:defRPr kumimoji="1">
                <a:solidFill>
                  <a:schemeClr val="tx1"/>
                </a:solidFill>
                <a:latin typeface="Arial" pitchFamily="34" charset="0"/>
                <a:ea typeface="ＭＳ Ｐゴシック" pitchFamily="50" charset="-128"/>
              </a:defRPr>
            </a:lvl4pPr>
            <a:lvl5pPr marL="2092514" indent="-232501" eaLnBrk="0" hangingPunct="0">
              <a:defRPr kumimoji="1">
                <a:solidFill>
                  <a:schemeClr val="tx1"/>
                </a:solidFill>
                <a:latin typeface="Arial" pitchFamily="34" charset="0"/>
                <a:ea typeface="ＭＳ Ｐゴシック" pitchFamily="50" charset="-128"/>
              </a:defRPr>
            </a:lvl5pPr>
            <a:lvl6pPr marL="2557516" indent="-232501" defTabSz="92839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2518" indent="-232501" defTabSz="92839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7522" indent="-232501" defTabSz="92839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2524" indent="-232501" defTabSz="92839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82AF6A1-8F3F-4684-8253-0A2DB457AB52}" type="slidenum">
              <a:rPr lang="en-US" altLang="ja-JP" smtClean="0">
                <a:solidFill>
                  <a:srgbClr val="000000"/>
                </a:solidFill>
                <a:latin typeface="Calibri" pitchFamily="34" charset="0"/>
              </a:rPr>
              <a:pPr eaLnBrk="1" hangingPunct="1"/>
              <a:t>28</a:t>
            </a:fld>
            <a:endParaRPr lang="en-US" altLang="ja-JP" dirty="0" smtClean="0">
              <a:solidFill>
                <a:srgbClr val="000000"/>
              </a:solidFill>
              <a:latin typeface="Calibri" pitchFamily="34" charset="0"/>
            </a:endParaRPr>
          </a:p>
        </p:txBody>
      </p:sp>
    </p:spTree>
    <p:extLst>
      <p:ext uri="{BB962C8B-B14F-4D97-AF65-F5344CB8AC3E}">
        <p14:creationId xmlns:p14="http://schemas.microsoft.com/office/powerpoint/2010/main" val="180435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64310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52B8C75D-34C9-4BC4-A7E3-78A5B21E6B46}" type="slidenum">
              <a:rPr lang="ja-JP" altLang="en-US" smtClean="0">
                <a:solidFill>
                  <a:prstClr val="black"/>
                </a:solidFill>
              </a:rPr>
              <a:pPr>
                <a:defRPr/>
              </a:pPr>
              <a:t>30</a:t>
            </a:fld>
            <a:endParaRPr lang="en-US" altLang="ja-JP">
              <a:solidFill>
                <a:prstClr val="black"/>
              </a:solidFill>
            </a:endParaRPr>
          </a:p>
        </p:txBody>
      </p:sp>
    </p:spTree>
    <p:extLst>
      <p:ext uri="{BB962C8B-B14F-4D97-AF65-F5344CB8AC3E}">
        <p14:creationId xmlns:p14="http://schemas.microsoft.com/office/powerpoint/2010/main" val="212537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52B8C75D-34C9-4BC4-A7E3-78A5B21E6B46}" type="slidenum">
              <a:rPr lang="ja-JP" altLang="en-US" smtClean="0">
                <a:solidFill>
                  <a:prstClr val="black"/>
                </a:solidFill>
              </a:rPr>
              <a:pPr>
                <a:defRPr/>
              </a:pPr>
              <a:t>31</a:t>
            </a:fld>
            <a:endParaRPr lang="en-US" altLang="ja-JP">
              <a:solidFill>
                <a:prstClr val="black"/>
              </a:solidFill>
            </a:endParaRPr>
          </a:p>
        </p:txBody>
      </p:sp>
    </p:spTree>
    <p:extLst>
      <p:ext uri="{BB962C8B-B14F-4D97-AF65-F5344CB8AC3E}">
        <p14:creationId xmlns:p14="http://schemas.microsoft.com/office/powerpoint/2010/main" val="356706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84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838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5"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186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119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763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7" y="213050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7"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58E34-A219-4EAF-8844-9B1376010FA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358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5044B-F283-40BF-9A1F-E872E8450C3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6415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43" y="440697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43"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C81CA-B7B2-4FC2-BCEC-A37B218C487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4017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3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0EF9F6-0323-4D25-A372-94B57E4E797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1772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37"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37"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4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4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6959E-2A7D-4A2F-91E7-54996AC638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1754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142C7F-9DE4-407F-98DA-A855533BD8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398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277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53DF54-F569-4E3B-83EA-1F8B236A0E8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9197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08" y="27312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CEDA48-02F4-4188-A2E2-E3C661A208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7030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120DEF-BB87-46C7-8DAB-AA8C511E0EC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9652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E0F4EC-35F5-4B87-AA4E-E30C5333778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73139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1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37" y="27471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0BAA56-C4B8-460D-89FF-4AE987A8BA8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7538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71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F26AD9-F2E0-42CE-87BF-5B197FA5082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63256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7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5" y="3886200"/>
            <a:ext cx="69342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786E4-166D-464B-9C2E-EC76EF511B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8718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8A595-09C2-428D-A344-A540FECDA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2553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95C0F-C0F9-4E0C-9E2D-4544DACBD3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9145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E0EBA8-FE50-428C-A772-BEE6C57C48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9499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28285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4"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4"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25"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25"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29B12E-2509-4673-AD9F-3E45FE86E8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1043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420006-5AF5-4C3E-9375-93993375BC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7083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535F77-CFBF-4D93-AC4A-2AA785A0B2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8168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ED5EA-7EBB-40C1-813E-4B12F4D68DB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1360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7A7F36-0F92-4ABF-903A-92E66104CC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8446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0881B3-CE59-404F-80BF-C09E85AE91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0455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8" y="274640"/>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9" y="274640"/>
            <a:ext cx="6521451"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44959-0101-4041-A8AA-31D228FE09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2784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10"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346986-B853-4F29-B107-C276F2CC25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3423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5" y="213068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C9DBA583-0739-410B-9FB4-63AED6BC9813}" type="slidenum">
              <a:rPr lang="ja-JP" altLang="en-US"/>
              <a:pPr>
                <a:defRPr/>
              </a:pPr>
              <a:t>‹#›</a:t>
            </a:fld>
            <a:endParaRPr lang="ja-JP" altLang="en-US"/>
          </a:p>
        </p:txBody>
      </p:sp>
    </p:spTree>
    <p:extLst>
      <p:ext uri="{BB962C8B-B14F-4D97-AF65-F5344CB8AC3E}">
        <p14:creationId xmlns:p14="http://schemas.microsoft.com/office/powerpoint/2010/main" val="2538283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9440F88B-D783-4E60-8790-FA33FE31EEBA}" type="slidenum">
              <a:rPr lang="ja-JP" altLang="en-US"/>
              <a:pPr>
                <a:defRPr/>
              </a:pPr>
              <a:t>‹#›</a:t>
            </a:fld>
            <a:endParaRPr lang="ja-JP" altLang="en-US"/>
          </a:p>
        </p:txBody>
      </p:sp>
    </p:spTree>
    <p:extLst>
      <p:ext uri="{BB962C8B-B14F-4D97-AF65-F5344CB8AC3E}">
        <p14:creationId xmlns:p14="http://schemas.microsoft.com/office/powerpoint/2010/main" val="182734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75701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715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10" y="2906713"/>
            <a:ext cx="8420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85D3EDBD-C021-4161-9033-B3C177CB199F}" type="slidenum">
              <a:rPr lang="ja-JP" altLang="en-US"/>
              <a:pPr>
                <a:defRPr/>
              </a:pPr>
              <a:t>‹#›</a:t>
            </a:fld>
            <a:endParaRPr lang="ja-JP" altLang="en-US"/>
          </a:p>
        </p:txBody>
      </p:sp>
    </p:spTree>
    <p:extLst>
      <p:ext uri="{BB962C8B-B14F-4D97-AF65-F5344CB8AC3E}">
        <p14:creationId xmlns:p14="http://schemas.microsoft.com/office/powerpoint/2010/main" val="1815818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0DA0891F-715A-4458-BDDD-3E06035989D9}" type="slidenum">
              <a:rPr lang="ja-JP" altLang="en-US"/>
              <a:pPr>
                <a:defRPr/>
              </a:pPr>
              <a:t>‹#›</a:t>
            </a:fld>
            <a:endParaRPr lang="ja-JP" altLang="en-US"/>
          </a:p>
        </p:txBody>
      </p:sp>
    </p:spTree>
    <p:extLst>
      <p:ext uri="{BB962C8B-B14F-4D97-AF65-F5344CB8AC3E}">
        <p14:creationId xmlns:p14="http://schemas.microsoft.com/office/powerpoint/2010/main" val="457824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33F17AA4-7B99-48C0-8131-FF2C9A03E2CD}" type="slidenum">
              <a:rPr lang="ja-JP" altLang="en-US"/>
              <a:pPr>
                <a:defRPr/>
              </a:pPr>
              <a:t>‹#›</a:t>
            </a:fld>
            <a:endParaRPr lang="ja-JP" altLang="en-US"/>
          </a:p>
        </p:txBody>
      </p:sp>
    </p:spTree>
    <p:extLst>
      <p:ext uri="{BB962C8B-B14F-4D97-AF65-F5344CB8AC3E}">
        <p14:creationId xmlns:p14="http://schemas.microsoft.com/office/powerpoint/2010/main" val="2258054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A6E6787F-E067-47C4-A01E-B24A2FF7FC47}" type="slidenum">
              <a:rPr lang="ja-JP" altLang="en-US"/>
              <a:pPr>
                <a:defRPr/>
              </a:pPr>
              <a:t>‹#›</a:t>
            </a:fld>
            <a:endParaRPr lang="ja-JP" altLang="en-US"/>
          </a:p>
        </p:txBody>
      </p:sp>
    </p:spTree>
    <p:extLst>
      <p:ext uri="{BB962C8B-B14F-4D97-AF65-F5344CB8AC3E}">
        <p14:creationId xmlns:p14="http://schemas.microsoft.com/office/powerpoint/2010/main" val="1180571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8DDC352A-C5B2-41F2-B502-6CAD22AF034F}" type="slidenum">
              <a:rPr lang="ja-JP" altLang="en-US"/>
              <a:pPr>
                <a:defRPr/>
              </a:pPr>
              <a:t>‹#›</a:t>
            </a:fld>
            <a:endParaRPr lang="ja-JP" altLang="en-US"/>
          </a:p>
        </p:txBody>
      </p:sp>
    </p:spTree>
    <p:extLst>
      <p:ext uri="{BB962C8B-B14F-4D97-AF65-F5344CB8AC3E}">
        <p14:creationId xmlns:p14="http://schemas.microsoft.com/office/powerpoint/2010/main" val="1216880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4" y="27318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633D9C7C-E8B1-418D-87FE-482C1934D26D}" type="slidenum">
              <a:rPr lang="ja-JP" altLang="en-US"/>
              <a:pPr>
                <a:defRPr/>
              </a:pPr>
              <a:t>‹#›</a:t>
            </a:fld>
            <a:endParaRPr lang="ja-JP" altLang="en-US"/>
          </a:p>
        </p:txBody>
      </p:sp>
    </p:spTree>
    <p:extLst>
      <p:ext uri="{BB962C8B-B14F-4D97-AF65-F5344CB8AC3E}">
        <p14:creationId xmlns:p14="http://schemas.microsoft.com/office/powerpoint/2010/main" val="871894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2"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2"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5A4C4C19-7308-469F-AB10-F18B4F651011}" type="slidenum">
              <a:rPr lang="ja-JP" altLang="en-US"/>
              <a:pPr>
                <a:defRPr/>
              </a:pPr>
              <a:t>‹#›</a:t>
            </a:fld>
            <a:endParaRPr lang="ja-JP" altLang="en-US"/>
          </a:p>
        </p:txBody>
      </p:sp>
    </p:spTree>
    <p:extLst>
      <p:ext uri="{BB962C8B-B14F-4D97-AF65-F5344CB8AC3E}">
        <p14:creationId xmlns:p14="http://schemas.microsoft.com/office/powerpoint/2010/main" val="3250379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FFD8BDCA-83C1-4C36-81AF-F26F2AEEB100}" type="slidenum">
              <a:rPr lang="ja-JP" altLang="en-US"/>
              <a:pPr>
                <a:defRPr/>
              </a:pPr>
              <a:t>‹#›</a:t>
            </a:fld>
            <a:endParaRPr lang="ja-JP" altLang="en-US"/>
          </a:p>
        </p:txBody>
      </p:sp>
    </p:spTree>
    <p:extLst>
      <p:ext uri="{BB962C8B-B14F-4D97-AF65-F5344CB8AC3E}">
        <p14:creationId xmlns:p14="http://schemas.microsoft.com/office/powerpoint/2010/main" val="2177255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7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7" y="27477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Arial" pitchFamily="34" charset="0"/>
                <a:ea typeface="ＭＳ Ｐゴシック" pitchFamily="50" charset="-128"/>
              </a:defRPr>
            </a:lvl1pPr>
          </a:lstStyle>
          <a:p>
            <a:pPr>
              <a:defRPr/>
            </a:pPr>
            <a:fld id="{680BD981-E6F8-435A-A0B9-D6D2B906D892}" type="slidenum">
              <a:rPr lang="ja-JP" altLang="en-US"/>
              <a:pPr>
                <a:defRPr/>
              </a:pPr>
              <a:t>‹#›</a:t>
            </a:fld>
            <a:endParaRPr lang="ja-JP" altLang="en-US"/>
          </a:p>
        </p:txBody>
      </p:sp>
    </p:spTree>
    <p:extLst>
      <p:ext uri="{BB962C8B-B14F-4D97-AF65-F5344CB8AC3E}">
        <p14:creationId xmlns:p14="http://schemas.microsoft.com/office/powerpoint/2010/main" val="971804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5" y="2130450"/>
            <a:ext cx="84201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46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9208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021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6925"/>
            <a:ext cx="842010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0" y="2906713"/>
            <a:ext cx="8420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4530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9449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8650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2108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82167" y="6602039"/>
            <a:ext cx="2311400" cy="365125"/>
          </a:xfrm>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8282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3" y="27307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4624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2"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5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5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4033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0703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7" y="27466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449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8564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5" y="213074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solidFill>
                <a:latin typeface="+mn-lt"/>
                <a:ea typeface="+mn-ea"/>
              </a:defRPr>
            </a:lvl1pPr>
          </a:lstStyle>
          <a:p>
            <a:pPr>
              <a:defRPr/>
            </a:pPr>
            <a:fld id="{6B846C4F-75EF-4993-A51C-BF9F2E9544D6}" type="slidenum">
              <a:rPr lang="ja-JP" altLang="en-US"/>
              <a:pPr>
                <a:defRPr/>
              </a:pPr>
              <a:t>‹#›</a:t>
            </a:fld>
            <a:endParaRPr lang="ja-JP" altLang="en-US" dirty="0"/>
          </a:p>
        </p:txBody>
      </p:sp>
    </p:spTree>
    <p:extLst>
      <p:ext uri="{BB962C8B-B14F-4D97-AF65-F5344CB8AC3E}">
        <p14:creationId xmlns:p14="http://schemas.microsoft.com/office/powerpoint/2010/main" val="1923210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3A51D6A9-DF38-4EC1-BFF0-A306DDDEF66F}" type="slidenum">
              <a:rPr lang="ja-JP" altLang="en-US"/>
              <a:pPr>
                <a:defRPr/>
              </a:pPr>
              <a:t>‹#›</a:t>
            </a:fld>
            <a:endParaRPr lang="ja-JP" altLang="en-US"/>
          </a:p>
        </p:txBody>
      </p:sp>
    </p:spTree>
    <p:extLst>
      <p:ext uri="{BB962C8B-B14F-4D97-AF65-F5344CB8AC3E}">
        <p14:creationId xmlns:p14="http://schemas.microsoft.com/office/powerpoint/2010/main" val="4036292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7224"/>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10" y="2906722"/>
            <a:ext cx="8420101"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ED7C7ABF-98E3-4DB4-A7B1-E32D7D806F4F}" type="slidenum">
              <a:rPr lang="ja-JP" altLang="en-US"/>
              <a:pPr>
                <a:defRPr/>
              </a:pPr>
              <a:t>‹#›</a:t>
            </a:fld>
            <a:endParaRPr lang="ja-JP" altLang="en-US"/>
          </a:p>
        </p:txBody>
      </p:sp>
    </p:spTree>
    <p:extLst>
      <p:ext uri="{BB962C8B-B14F-4D97-AF65-F5344CB8AC3E}">
        <p14:creationId xmlns:p14="http://schemas.microsoft.com/office/powerpoint/2010/main" val="2116137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051F36FD-3AFE-4251-8452-672F30D858CD}" type="slidenum">
              <a:rPr lang="ja-JP" altLang="en-US"/>
              <a:pPr>
                <a:defRPr/>
              </a:pPr>
              <a:t>‹#›</a:t>
            </a:fld>
            <a:endParaRPr lang="ja-JP" altLang="en-US"/>
          </a:p>
        </p:txBody>
      </p:sp>
    </p:spTree>
    <p:extLst>
      <p:ext uri="{BB962C8B-B14F-4D97-AF65-F5344CB8AC3E}">
        <p14:creationId xmlns:p14="http://schemas.microsoft.com/office/powerpoint/2010/main" val="359521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8" name="フッター プレースホルダ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9" name="スライド番号プレースホルダ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99188D3A-FD72-4D31-903E-EC1990515E6B}" type="slidenum">
              <a:rPr lang="ja-JP" altLang="en-US"/>
              <a:pPr>
                <a:defRPr/>
              </a:pPr>
              <a:t>‹#›</a:t>
            </a:fld>
            <a:endParaRPr lang="ja-JP" altLang="en-US"/>
          </a:p>
        </p:txBody>
      </p:sp>
    </p:spTree>
    <p:extLst>
      <p:ext uri="{BB962C8B-B14F-4D97-AF65-F5344CB8AC3E}">
        <p14:creationId xmlns:p14="http://schemas.microsoft.com/office/powerpoint/2010/main" val="2468242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4" name="フッター プレースホルダ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スライド番号プレースホルダ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4723D85A-46CC-4917-B633-FED492C58B18}" type="slidenum">
              <a:rPr lang="ja-JP" altLang="en-US"/>
              <a:pPr>
                <a:defRPr/>
              </a:pPr>
              <a:t>‹#›</a:t>
            </a:fld>
            <a:endParaRPr lang="ja-JP" altLang="en-US"/>
          </a:p>
        </p:txBody>
      </p:sp>
    </p:spTree>
    <p:extLst>
      <p:ext uri="{BB962C8B-B14F-4D97-AF65-F5344CB8AC3E}">
        <p14:creationId xmlns:p14="http://schemas.microsoft.com/office/powerpoint/2010/main" val="148495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3" name="フッター プレースホルダ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4" name="スライド番号プレースホルダ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1D649B0B-1C6C-4ED1-BD52-B6A5B39D7DF9}" type="slidenum">
              <a:rPr lang="ja-JP" altLang="en-US"/>
              <a:pPr>
                <a:defRPr/>
              </a:pPr>
              <a:t>‹#›</a:t>
            </a:fld>
            <a:endParaRPr lang="ja-JP" altLang="en-US"/>
          </a:p>
        </p:txBody>
      </p:sp>
    </p:spTree>
    <p:extLst>
      <p:ext uri="{BB962C8B-B14F-4D97-AF65-F5344CB8AC3E}">
        <p14:creationId xmlns:p14="http://schemas.microsoft.com/office/powerpoint/2010/main" val="2283690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4" y="27318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5A97A416-7F8C-4D36-AD91-27FB6E107E2B}" type="slidenum">
              <a:rPr lang="ja-JP" altLang="en-US"/>
              <a:pPr>
                <a:defRPr/>
              </a:pPr>
              <a:t>‹#›</a:t>
            </a:fld>
            <a:endParaRPr lang="ja-JP" altLang="en-US"/>
          </a:p>
        </p:txBody>
      </p:sp>
    </p:spTree>
    <p:extLst>
      <p:ext uri="{BB962C8B-B14F-4D97-AF65-F5344CB8AC3E}">
        <p14:creationId xmlns:p14="http://schemas.microsoft.com/office/powerpoint/2010/main" val="2314539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2"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2" y="612778"/>
            <a:ext cx="59436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2"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521CC5FD-2F33-4046-BF7B-EF3ACCE81531}" type="slidenum">
              <a:rPr lang="ja-JP" altLang="en-US"/>
              <a:pPr>
                <a:defRPr/>
              </a:pPr>
              <a:t>‹#›</a:t>
            </a:fld>
            <a:endParaRPr lang="ja-JP" altLang="en-US"/>
          </a:p>
        </p:txBody>
      </p:sp>
    </p:spTree>
    <p:extLst>
      <p:ext uri="{BB962C8B-B14F-4D97-AF65-F5344CB8AC3E}">
        <p14:creationId xmlns:p14="http://schemas.microsoft.com/office/powerpoint/2010/main" val="985562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4B6CBA04-0EFD-4A1C-9101-50D007E01EEF}" type="slidenum">
              <a:rPr lang="ja-JP" altLang="en-US"/>
              <a:pPr>
                <a:defRPr/>
              </a:pPr>
              <a:t>‹#›</a:t>
            </a:fld>
            <a:endParaRPr lang="ja-JP" altLang="en-US"/>
          </a:p>
        </p:txBody>
      </p:sp>
    </p:spTree>
    <p:extLst>
      <p:ext uri="{BB962C8B-B14F-4D97-AF65-F5344CB8AC3E}">
        <p14:creationId xmlns:p14="http://schemas.microsoft.com/office/powerpoint/2010/main" val="100956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31169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70"/>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7" y="274770"/>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CFE0CD7D-D92C-41F3-9B36-1EC3E626DB0A}" type="slidenum">
              <a:rPr lang="ja-JP" altLang="en-US"/>
              <a:pPr>
                <a:defRPr/>
              </a:pPr>
              <a:t>‹#›</a:t>
            </a:fld>
            <a:endParaRPr lang="ja-JP" altLang="en-US"/>
          </a:p>
        </p:txBody>
      </p:sp>
    </p:spTree>
    <p:extLst>
      <p:ext uri="{BB962C8B-B14F-4D97-AF65-F5344CB8AC3E}">
        <p14:creationId xmlns:p14="http://schemas.microsoft.com/office/powerpoint/2010/main" val="2583605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2392"/>
            <a:ext cx="8915400" cy="51117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4118025-6A89-4EA0-B6F6-A16C0B57AD7E}" type="slidenum">
              <a:rPr lang="en-US" altLang="ja-JP"/>
              <a:pPr>
                <a:defRPr/>
              </a:pPr>
              <a:t>‹#›</a:t>
            </a:fld>
            <a:endParaRPr lang="en-US" altLang="ja-JP"/>
          </a:p>
        </p:txBody>
      </p:sp>
    </p:spTree>
    <p:extLst>
      <p:ext uri="{BB962C8B-B14F-4D97-AF65-F5344CB8AC3E}">
        <p14:creationId xmlns:p14="http://schemas.microsoft.com/office/powerpoint/2010/main" val="1301525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664450" y="6464300"/>
            <a:ext cx="2311400" cy="476250"/>
          </a:xfrm>
        </p:spPr>
        <p:txBody>
          <a:bodyPr/>
          <a:lstStyle>
            <a:lvl1pPr>
              <a:defRPr/>
            </a:lvl1pPr>
          </a:lstStyle>
          <a:p>
            <a:pPr>
              <a:defRPr/>
            </a:pPr>
            <a:fld id="{FFE46AA3-F9D0-47A3-8248-0C9E3605ED8C}" type="slidenum">
              <a:rPr lang="en-US" altLang="ja-JP"/>
              <a:pPr>
                <a:defRPr/>
              </a:pPr>
              <a:t>‹#›</a:t>
            </a:fld>
            <a:endParaRPr lang="en-US" altLang="ja-JP"/>
          </a:p>
        </p:txBody>
      </p:sp>
    </p:spTree>
    <p:extLst>
      <p:ext uri="{BB962C8B-B14F-4D97-AF65-F5344CB8AC3E}">
        <p14:creationId xmlns:p14="http://schemas.microsoft.com/office/powerpoint/2010/main" val="16256103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742950" y="1981200"/>
            <a:ext cx="84201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742950" y="4114800"/>
            <a:ext cx="84201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9F974A-5EA0-4447-8302-D10869D9F463}" type="slidenum">
              <a:rPr lang="en-US" altLang="ja-JP"/>
              <a:pPr>
                <a:defRPr/>
              </a:pPr>
              <a:t>‹#›</a:t>
            </a:fld>
            <a:endParaRPr lang="en-US" altLang="ja-JP"/>
          </a:p>
        </p:txBody>
      </p:sp>
    </p:spTree>
    <p:extLst>
      <p:ext uri="{BB962C8B-B14F-4D97-AF65-F5344CB8AC3E}">
        <p14:creationId xmlns:p14="http://schemas.microsoft.com/office/powerpoint/2010/main" val="1103831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4"/>
          </p:nvPr>
        </p:nvSpPr>
        <p:spPr>
          <a:xfrm>
            <a:off x="7666434" y="6461125"/>
            <a:ext cx="2228850" cy="365125"/>
          </a:xfrm>
          <a:prstGeom prst="rect">
            <a:avLst/>
          </a:prstGeom>
        </p:spPr>
        <p:txBody>
          <a:bodyPr vert="horz" lIns="91440" tIns="45720" rIns="91440" bIns="45720" rtlCol="0" anchor="ctr"/>
          <a:lstStyle>
            <a:lvl1pPr algn="r">
              <a:defRPr sz="1200">
                <a:solidFill>
                  <a:schemeClr val="tx1"/>
                </a:solidFill>
              </a:defRPr>
            </a:lvl1pPr>
          </a:lstStyle>
          <a:p>
            <a:fld id="{8E8E22DA-0A7C-41E4-96C5-0CC295DDB1D0}"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2712252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4" y="213074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586" indent="0" algn="ctr">
              <a:buNone/>
              <a:defRPr>
                <a:solidFill>
                  <a:schemeClr val="tx1">
                    <a:tint val="75000"/>
                  </a:schemeClr>
                </a:solidFill>
              </a:defRPr>
            </a:lvl2pPr>
            <a:lvl3pPr marL="913173" indent="0" algn="ctr">
              <a:buNone/>
              <a:defRPr>
                <a:solidFill>
                  <a:schemeClr val="tx1">
                    <a:tint val="75000"/>
                  </a:schemeClr>
                </a:solidFill>
              </a:defRPr>
            </a:lvl3pPr>
            <a:lvl4pPr marL="1369759" indent="0" algn="ctr">
              <a:buNone/>
              <a:defRPr>
                <a:solidFill>
                  <a:schemeClr val="tx1">
                    <a:tint val="75000"/>
                  </a:schemeClr>
                </a:solidFill>
              </a:defRPr>
            </a:lvl4pPr>
            <a:lvl5pPr marL="1826347" indent="0" algn="ctr">
              <a:buNone/>
              <a:defRPr>
                <a:solidFill>
                  <a:schemeClr val="tx1">
                    <a:tint val="75000"/>
                  </a:schemeClr>
                </a:solidFill>
              </a:defRPr>
            </a:lvl5pPr>
            <a:lvl6pPr marL="2282933" indent="0" algn="ctr">
              <a:buNone/>
              <a:defRPr>
                <a:solidFill>
                  <a:schemeClr val="tx1">
                    <a:tint val="75000"/>
                  </a:schemeClr>
                </a:solidFill>
              </a:defRPr>
            </a:lvl6pPr>
            <a:lvl7pPr marL="2739521" indent="0" algn="ctr">
              <a:buNone/>
              <a:defRPr>
                <a:solidFill>
                  <a:schemeClr val="tx1">
                    <a:tint val="75000"/>
                  </a:schemeClr>
                </a:solidFill>
              </a:defRPr>
            </a:lvl7pPr>
            <a:lvl8pPr marL="3196107" indent="0" algn="ctr">
              <a:buNone/>
              <a:defRPr>
                <a:solidFill>
                  <a:schemeClr val="tx1">
                    <a:tint val="75000"/>
                  </a:schemeClr>
                </a:solidFill>
              </a:defRPr>
            </a:lvl8pPr>
            <a:lvl9pPr marL="3652694"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solidFill>
                <a:latin typeface="+mn-lt"/>
                <a:ea typeface="+mn-ea"/>
              </a:defRPr>
            </a:lvl1pPr>
          </a:lstStyle>
          <a:p>
            <a:pPr>
              <a:defRPr/>
            </a:pPr>
            <a:fld id="{6B846C4F-75EF-4993-A51C-BF9F2E9544D6}" type="slidenum">
              <a:rPr lang="ja-JP" altLang="en-US"/>
              <a:pPr>
                <a:defRPr/>
              </a:pPr>
              <a:t>‹#›</a:t>
            </a:fld>
            <a:endParaRPr lang="ja-JP" altLang="en-US" dirty="0"/>
          </a:p>
        </p:txBody>
      </p:sp>
    </p:spTree>
    <p:extLst>
      <p:ext uri="{BB962C8B-B14F-4D97-AF65-F5344CB8AC3E}">
        <p14:creationId xmlns:p14="http://schemas.microsoft.com/office/powerpoint/2010/main" val="3222970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3A51D6A9-DF38-4EC1-BFF0-A306DDDEF66F}" type="slidenum">
              <a:rPr lang="ja-JP" altLang="en-US"/>
              <a:pPr>
                <a:defRPr/>
              </a:pPr>
              <a:t>‹#›</a:t>
            </a:fld>
            <a:endParaRPr lang="ja-JP" altLang="en-US"/>
          </a:p>
        </p:txBody>
      </p:sp>
    </p:spTree>
    <p:extLst>
      <p:ext uri="{BB962C8B-B14F-4D97-AF65-F5344CB8AC3E}">
        <p14:creationId xmlns:p14="http://schemas.microsoft.com/office/powerpoint/2010/main" val="41147640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8" y="440724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18" y="2906745"/>
            <a:ext cx="8420101" cy="1500187"/>
          </a:xfrm>
        </p:spPr>
        <p:txBody>
          <a:bodyPr anchor="b"/>
          <a:lstStyle>
            <a:lvl1pPr marL="0" indent="0">
              <a:buNone/>
              <a:defRPr sz="2000">
                <a:solidFill>
                  <a:schemeClr val="tx1">
                    <a:tint val="75000"/>
                  </a:schemeClr>
                </a:solidFill>
              </a:defRPr>
            </a:lvl1pPr>
            <a:lvl2pPr marL="456586" indent="0">
              <a:buNone/>
              <a:defRPr sz="1800">
                <a:solidFill>
                  <a:schemeClr val="tx1">
                    <a:tint val="75000"/>
                  </a:schemeClr>
                </a:solidFill>
              </a:defRPr>
            </a:lvl2pPr>
            <a:lvl3pPr marL="913173" indent="0">
              <a:buNone/>
              <a:defRPr sz="1600">
                <a:solidFill>
                  <a:schemeClr val="tx1">
                    <a:tint val="75000"/>
                  </a:schemeClr>
                </a:solidFill>
              </a:defRPr>
            </a:lvl3pPr>
            <a:lvl4pPr marL="1369759" indent="0">
              <a:buNone/>
              <a:defRPr sz="1400">
                <a:solidFill>
                  <a:schemeClr val="tx1">
                    <a:tint val="75000"/>
                  </a:schemeClr>
                </a:solidFill>
              </a:defRPr>
            </a:lvl4pPr>
            <a:lvl5pPr marL="1826347" indent="0">
              <a:buNone/>
              <a:defRPr sz="1400">
                <a:solidFill>
                  <a:schemeClr val="tx1">
                    <a:tint val="75000"/>
                  </a:schemeClr>
                </a:solidFill>
              </a:defRPr>
            </a:lvl5pPr>
            <a:lvl6pPr marL="2282933" indent="0">
              <a:buNone/>
              <a:defRPr sz="1400">
                <a:solidFill>
                  <a:schemeClr val="tx1">
                    <a:tint val="75000"/>
                  </a:schemeClr>
                </a:solidFill>
              </a:defRPr>
            </a:lvl6pPr>
            <a:lvl7pPr marL="2739521" indent="0">
              <a:buNone/>
              <a:defRPr sz="1400">
                <a:solidFill>
                  <a:schemeClr val="tx1">
                    <a:tint val="75000"/>
                  </a:schemeClr>
                </a:solidFill>
              </a:defRPr>
            </a:lvl7pPr>
            <a:lvl8pPr marL="3196107" indent="0">
              <a:buNone/>
              <a:defRPr sz="1400">
                <a:solidFill>
                  <a:schemeClr val="tx1">
                    <a:tint val="75000"/>
                  </a:schemeClr>
                </a:solidFill>
              </a:defRPr>
            </a:lvl8pPr>
            <a:lvl9pPr marL="3652694"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ED7C7ABF-98E3-4DB4-A7B1-E32D7D806F4F}" type="slidenum">
              <a:rPr lang="ja-JP" altLang="en-US"/>
              <a:pPr>
                <a:defRPr/>
              </a:pPr>
              <a:t>‹#›</a:t>
            </a:fld>
            <a:endParaRPr lang="ja-JP" altLang="en-US"/>
          </a:p>
        </p:txBody>
      </p:sp>
    </p:spTree>
    <p:extLst>
      <p:ext uri="{BB962C8B-B14F-4D97-AF65-F5344CB8AC3E}">
        <p14:creationId xmlns:p14="http://schemas.microsoft.com/office/powerpoint/2010/main" val="1260741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7" y="1600229"/>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29"/>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051F36FD-3AFE-4251-8452-672F30D858CD}" type="slidenum">
              <a:rPr lang="ja-JP" altLang="en-US"/>
              <a:pPr>
                <a:defRPr/>
              </a:pPr>
              <a:t>‹#›</a:t>
            </a:fld>
            <a:endParaRPr lang="ja-JP" altLang="en-US"/>
          </a:p>
        </p:txBody>
      </p:sp>
    </p:spTree>
    <p:extLst>
      <p:ext uri="{BB962C8B-B14F-4D97-AF65-F5344CB8AC3E}">
        <p14:creationId xmlns:p14="http://schemas.microsoft.com/office/powerpoint/2010/main" val="1783524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400" b="1"/>
            </a:lvl1pPr>
            <a:lvl2pPr marL="456586" indent="0">
              <a:buNone/>
              <a:defRPr sz="2000" b="1"/>
            </a:lvl2pPr>
            <a:lvl3pPr marL="913173" indent="0">
              <a:buNone/>
              <a:defRPr sz="1800" b="1"/>
            </a:lvl3pPr>
            <a:lvl4pPr marL="1369759" indent="0">
              <a:buNone/>
              <a:defRPr sz="1600" b="1"/>
            </a:lvl4pPr>
            <a:lvl5pPr marL="1826347" indent="0">
              <a:buNone/>
              <a:defRPr sz="1600" b="1"/>
            </a:lvl5pPr>
            <a:lvl6pPr marL="2282933" indent="0">
              <a:buNone/>
              <a:defRPr sz="1600" b="1"/>
            </a:lvl6pPr>
            <a:lvl7pPr marL="2739521" indent="0">
              <a:buNone/>
              <a:defRPr sz="1600" b="1"/>
            </a:lvl7pPr>
            <a:lvl8pPr marL="3196107" indent="0">
              <a:buNone/>
              <a:defRPr sz="1600" b="1"/>
            </a:lvl8pPr>
            <a:lvl9pPr marL="3652694"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586" indent="0">
              <a:buNone/>
              <a:defRPr sz="2000" b="1"/>
            </a:lvl2pPr>
            <a:lvl3pPr marL="913173" indent="0">
              <a:buNone/>
              <a:defRPr sz="1800" b="1"/>
            </a:lvl3pPr>
            <a:lvl4pPr marL="1369759" indent="0">
              <a:buNone/>
              <a:defRPr sz="1600" b="1"/>
            </a:lvl4pPr>
            <a:lvl5pPr marL="1826347" indent="0">
              <a:buNone/>
              <a:defRPr sz="1600" b="1"/>
            </a:lvl5pPr>
            <a:lvl6pPr marL="2282933" indent="0">
              <a:buNone/>
              <a:defRPr sz="1600" b="1"/>
            </a:lvl6pPr>
            <a:lvl7pPr marL="2739521" indent="0">
              <a:buNone/>
              <a:defRPr sz="1600" b="1"/>
            </a:lvl7pPr>
            <a:lvl8pPr marL="3196107" indent="0">
              <a:buNone/>
              <a:defRPr sz="1600" b="1"/>
            </a:lvl8pPr>
            <a:lvl9pPr marL="3652694"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8" name="フッター プレースホルダ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9" name="スライド番号プレースホルダ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99188D3A-FD72-4D31-903E-EC1990515E6B}" type="slidenum">
              <a:rPr lang="ja-JP" altLang="en-US"/>
              <a:pPr>
                <a:defRPr/>
              </a:pPr>
              <a:t>‹#›</a:t>
            </a:fld>
            <a:endParaRPr lang="ja-JP" altLang="en-US"/>
          </a:p>
        </p:txBody>
      </p:sp>
    </p:spTree>
    <p:extLst>
      <p:ext uri="{BB962C8B-B14F-4D97-AF65-F5344CB8AC3E}">
        <p14:creationId xmlns:p14="http://schemas.microsoft.com/office/powerpoint/2010/main" val="228289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5"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5"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918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4" name="フッター プレースホルダ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スライド番号プレースホルダ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4723D85A-46CC-4917-B633-FED492C58B18}" type="slidenum">
              <a:rPr lang="ja-JP" altLang="en-US"/>
              <a:pPr>
                <a:defRPr/>
              </a:pPr>
              <a:t>‹#›</a:t>
            </a:fld>
            <a:endParaRPr lang="ja-JP" altLang="en-US"/>
          </a:p>
        </p:txBody>
      </p:sp>
    </p:spTree>
    <p:extLst>
      <p:ext uri="{BB962C8B-B14F-4D97-AF65-F5344CB8AC3E}">
        <p14:creationId xmlns:p14="http://schemas.microsoft.com/office/powerpoint/2010/main" val="9725975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3" name="フッター プレースホルダ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4" name="スライド番号プレースホルダ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1D649B0B-1C6C-4ED1-BD52-B6A5B39D7DF9}" type="slidenum">
              <a:rPr lang="ja-JP" altLang="en-US"/>
              <a:pPr>
                <a:defRPr/>
              </a:pPr>
              <a:t>‹#›</a:t>
            </a:fld>
            <a:endParaRPr lang="ja-JP" altLang="en-US"/>
          </a:p>
        </p:txBody>
      </p:sp>
    </p:spTree>
    <p:extLst>
      <p:ext uri="{BB962C8B-B14F-4D97-AF65-F5344CB8AC3E}">
        <p14:creationId xmlns:p14="http://schemas.microsoft.com/office/powerpoint/2010/main" val="2093138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95" y="27318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1" y="1435126"/>
            <a:ext cx="3259006" cy="4691063"/>
          </a:xfrm>
        </p:spPr>
        <p:txBody>
          <a:bodyPr/>
          <a:lstStyle>
            <a:lvl1pPr marL="0" indent="0">
              <a:buNone/>
              <a:defRPr sz="1400"/>
            </a:lvl1pPr>
            <a:lvl2pPr marL="456586" indent="0">
              <a:buNone/>
              <a:defRPr sz="1200"/>
            </a:lvl2pPr>
            <a:lvl3pPr marL="913173" indent="0">
              <a:buNone/>
              <a:defRPr sz="1000"/>
            </a:lvl3pPr>
            <a:lvl4pPr marL="1369759" indent="0">
              <a:buNone/>
              <a:defRPr sz="900"/>
            </a:lvl4pPr>
            <a:lvl5pPr marL="1826347" indent="0">
              <a:buNone/>
              <a:defRPr sz="900"/>
            </a:lvl5pPr>
            <a:lvl6pPr marL="2282933" indent="0">
              <a:buNone/>
              <a:defRPr sz="900"/>
            </a:lvl6pPr>
            <a:lvl7pPr marL="2739521" indent="0">
              <a:buNone/>
              <a:defRPr sz="900"/>
            </a:lvl7pPr>
            <a:lvl8pPr marL="3196107" indent="0">
              <a:buNone/>
              <a:defRPr sz="900"/>
            </a:lvl8pPr>
            <a:lvl9pPr marL="3652694"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5A97A416-7F8C-4D36-AD91-27FB6E107E2B}" type="slidenum">
              <a:rPr lang="ja-JP" altLang="en-US"/>
              <a:pPr>
                <a:defRPr/>
              </a:pPr>
              <a:t>‹#›</a:t>
            </a:fld>
            <a:endParaRPr lang="ja-JP" altLang="en-US"/>
          </a:p>
        </p:txBody>
      </p:sp>
    </p:spTree>
    <p:extLst>
      <p:ext uri="{BB962C8B-B14F-4D97-AF65-F5344CB8AC3E}">
        <p14:creationId xmlns:p14="http://schemas.microsoft.com/office/powerpoint/2010/main" val="719546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2"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2" y="612778"/>
            <a:ext cx="5943600" cy="4114800"/>
          </a:xfrm>
        </p:spPr>
        <p:txBody>
          <a:bodyPr rtlCol="0">
            <a:normAutofit/>
          </a:bodyPr>
          <a:lstStyle>
            <a:lvl1pPr marL="0" indent="0">
              <a:buNone/>
              <a:defRPr sz="3200"/>
            </a:lvl1pPr>
            <a:lvl2pPr marL="456586" indent="0">
              <a:buNone/>
              <a:defRPr sz="2800"/>
            </a:lvl2pPr>
            <a:lvl3pPr marL="913173" indent="0">
              <a:buNone/>
              <a:defRPr sz="2400"/>
            </a:lvl3pPr>
            <a:lvl4pPr marL="1369759" indent="0">
              <a:buNone/>
              <a:defRPr sz="2000"/>
            </a:lvl4pPr>
            <a:lvl5pPr marL="1826347" indent="0">
              <a:buNone/>
              <a:defRPr sz="2000"/>
            </a:lvl5pPr>
            <a:lvl6pPr marL="2282933" indent="0">
              <a:buNone/>
              <a:defRPr sz="2000"/>
            </a:lvl6pPr>
            <a:lvl7pPr marL="2739521" indent="0">
              <a:buNone/>
              <a:defRPr sz="2000"/>
            </a:lvl7pPr>
            <a:lvl8pPr marL="3196107" indent="0">
              <a:buNone/>
              <a:defRPr sz="2000"/>
            </a:lvl8pPr>
            <a:lvl9pPr marL="365269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2" y="5367339"/>
            <a:ext cx="5943600" cy="804862"/>
          </a:xfrm>
        </p:spPr>
        <p:txBody>
          <a:bodyPr/>
          <a:lstStyle>
            <a:lvl1pPr marL="0" indent="0">
              <a:buNone/>
              <a:defRPr sz="1400"/>
            </a:lvl1pPr>
            <a:lvl2pPr marL="456586" indent="0">
              <a:buNone/>
              <a:defRPr sz="1200"/>
            </a:lvl2pPr>
            <a:lvl3pPr marL="913173" indent="0">
              <a:buNone/>
              <a:defRPr sz="1000"/>
            </a:lvl3pPr>
            <a:lvl4pPr marL="1369759" indent="0">
              <a:buNone/>
              <a:defRPr sz="900"/>
            </a:lvl4pPr>
            <a:lvl5pPr marL="1826347" indent="0">
              <a:buNone/>
              <a:defRPr sz="900"/>
            </a:lvl5pPr>
            <a:lvl6pPr marL="2282933" indent="0">
              <a:buNone/>
              <a:defRPr sz="900"/>
            </a:lvl6pPr>
            <a:lvl7pPr marL="2739521" indent="0">
              <a:buNone/>
              <a:defRPr sz="900"/>
            </a:lvl7pPr>
            <a:lvl8pPr marL="3196107" indent="0">
              <a:buNone/>
              <a:defRPr sz="900"/>
            </a:lvl8pPr>
            <a:lvl9pPr marL="3652694"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521CC5FD-2F33-4046-BF7B-EF3ACCE81531}" type="slidenum">
              <a:rPr lang="ja-JP" altLang="en-US"/>
              <a:pPr>
                <a:defRPr/>
              </a:pPr>
              <a:t>‹#›</a:t>
            </a:fld>
            <a:endParaRPr lang="ja-JP" altLang="en-US"/>
          </a:p>
        </p:txBody>
      </p:sp>
    </p:spTree>
    <p:extLst>
      <p:ext uri="{BB962C8B-B14F-4D97-AF65-F5344CB8AC3E}">
        <p14:creationId xmlns:p14="http://schemas.microsoft.com/office/powerpoint/2010/main" val="3553236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4B6CBA04-0EFD-4A1C-9101-50D007E01EEF}" type="slidenum">
              <a:rPr lang="ja-JP" altLang="en-US"/>
              <a:pPr>
                <a:defRPr/>
              </a:pPr>
              <a:t>‹#›</a:t>
            </a:fld>
            <a:endParaRPr lang="ja-JP" altLang="en-US"/>
          </a:p>
        </p:txBody>
      </p:sp>
    </p:spTree>
    <p:extLst>
      <p:ext uri="{BB962C8B-B14F-4D97-AF65-F5344CB8AC3E}">
        <p14:creationId xmlns:p14="http://schemas.microsoft.com/office/powerpoint/2010/main" val="120662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9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7" y="27479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fld id="{CFE0CD7D-D92C-41F3-9B36-1EC3E626DB0A}" type="slidenum">
              <a:rPr lang="ja-JP" altLang="en-US"/>
              <a:pPr>
                <a:defRPr/>
              </a:pPr>
              <a:t>‹#›</a:t>
            </a:fld>
            <a:endParaRPr lang="ja-JP" altLang="en-US"/>
          </a:p>
        </p:txBody>
      </p:sp>
    </p:spTree>
    <p:extLst>
      <p:ext uri="{BB962C8B-B14F-4D97-AF65-F5344CB8AC3E}">
        <p14:creationId xmlns:p14="http://schemas.microsoft.com/office/powerpoint/2010/main" val="1223766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kumimoji="0" lang="en-US" sz="1800">
              <a:solidFill>
                <a:prstClr val="white"/>
              </a:solidFill>
            </a:endParaRPr>
          </a:p>
        </p:txBody>
      </p:sp>
      <p:sp>
        <p:nvSpPr>
          <p:cNvPr id="9" name="タイトル 8"/>
          <p:cNvSpPr>
            <a:spLocks noGrp="1"/>
          </p:cNvSpPr>
          <p:nvPr>
            <p:ph type="ctrTitle"/>
          </p:nvPr>
        </p:nvSpPr>
        <p:spPr>
          <a:xfrm>
            <a:off x="742950" y="1752604"/>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4077" y="4953000"/>
            <a:ext cx="9910079"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black"/>
                </a:solidFill>
                <a:latin typeface="Lucida Sans Unicode"/>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black"/>
                </a:solidFill>
                <a:latin typeface="Lucida Sans Unicode"/>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kumimoji="0" lang="en-US" sz="1800">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3916328E-6D65-4AC6-AED3-A57AB5A8C1C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88369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3DE2959-4469-48E6-BA76-FB55B6F6B932}" type="slidenum">
              <a:rPr lang="en-US" altLang="ja-JP" smtClean="0">
                <a:solidFill>
                  <a:srgbClr val="000000"/>
                </a:solidFill>
              </a:rPr>
              <a:pPr/>
              <a:t>‹#›</a:t>
            </a:fld>
            <a:endParaRPr lang="en-US" altLang="ja-JP">
              <a:solidFill>
                <a:srgbClr val="000000"/>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4177289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0A7CE1D0-5355-41B5-B98E-D73C9CE5E466}" type="slidenum">
              <a:rPr lang="en-US" altLang="ja-JP" smtClean="0">
                <a:solidFill>
                  <a:srgbClr val="000000"/>
                </a:solidFill>
              </a:rPr>
              <a:pPr/>
              <a:t>‹#›</a:t>
            </a:fld>
            <a:endParaRPr lang="en-US" altLang="ja-JP">
              <a:solidFill>
                <a:srgbClr val="000000"/>
              </a:solidFill>
            </a:endParaRPr>
          </a:p>
        </p:txBody>
      </p:sp>
      <p:sp>
        <p:nvSpPr>
          <p:cNvPr id="7" name="山形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kumimoji="0" lang="en-US" sz="1800">
              <a:solidFill>
                <a:prstClr val="white"/>
              </a:solidFill>
            </a:endParaRPr>
          </a:p>
        </p:txBody>
      </p:sp>
      <p:sp>
        <p:nvSpPr>
          <p:cNvPr id="8" name="山形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kumimoji="0" lang="en-US" sz="1800">
              <a:solidFill>
                <a:prstClr val="white"/>
              </a:solidFill>
            </a:endParaRPr>
          </a:p>
        </p:txBody>
      </p:sp>
    </p:spTree>
    <p:extLst>
      <p:ext uri="{BB962C8B-B14F-4D97-AF65-F5344CB8AC3E}">
        <p14:creationId xmlns:p14="http://schemas.microsoft.com/office/powerpoint/2010/main" val="222809181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95300" y="1481331"/>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035550" y="1481331"/>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3CE2758A-97DF-4B8C-86C5-D2B9CA8214C6}" type="slidenum">
              <a:rPr lang="en-US" altLang="ja-JP" smtClean="0">
                <a:solidFill>
                  <a:srgbClr val="000000"/>
                </a:solidFill>
              </a:rPr>
              <a:pPr/>
              <a:t>‹#›</a:t>
            </a:fld>
            <a:endParaRPr lang="en-US" altLang="ja-JP">
              <a:solidFill>
                <a:srgbClr val="000000"/>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1381698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689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89154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5032113"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95300" y="1444297"/>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5032112" y="1444297"/>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extLst/>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extLst/>
          </a:lstStyle>
          <a:p>
            <a:fld id="{713C96AB-BBE1-4417-B921-BC6F0C48697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26241359"/>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extLst/>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extLst/>
          </a:lstStyle>
          <a:p>
            <a:fld id="{E1505E7C-A9A5-4D6A-8F31-360AAF54F5A8}" type="slidenum">
              <a:rPr lang="en-US" altLang="ja-JP" smtClean="0">
                <a:solidFill>
                  <a:srgbClr val="000000"/>
                </a:solidFill>
              </a:rPr>
              <a:pPr/>
              <a:t>‹#›</a:t>
            </a:fld>
            <a:endParaRPr lang="en-US" altLang="ja-JP">
              <a:solidFill>
                <a:srgbClr val="000000"/>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66405953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extLst/>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extLst/>
          </a:lstStyle>
          <a:p>
            <a:fld id="{ECAEB814-199D-4ECB-A84C-1F4E4EF7FD0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262620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7287618" y="6407944"/>
            <a:ext cx="2080260" cy="365760"/>
          </a:xfrm>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20919500-454F-40F8-8A5C-6C3E6BAC650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1955962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4745080" y="6407947"/>
            <a:ext cx="2546571" cy="365125"/>
          </a:xfrm>
        </p:spPr>
        <p:txBody>
          <a:bodyPr/>
          <a:lstStyle>
            <a:lvl1pPr>
              <a:defRPr>
                <a:solidFill>
                  <a:schemeClr val="tx1"/>
                </a:solidFill>
              </a:defRPr>
            </a:lvl1pPr>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561A651-D6BB-46B0-A50C-5F78583329A8}" type="slidenum">
              <a:rPr lang="en-US" altLang="ja-JP" smtClean="0">
                <a:solidFill>
                  <a:srgbClr val="000000"/>
                </a:solidFill>
              </a:rPr>
              <a:pPr/>
              <a:t>‹#›</a:t>
            </a:fld>
            <a:endParaRPr lang="en-US" altLang="ja-JP">
              <a:solidFill>
                <a:srgbClr val="000000"/>
              </a:solidFill>
            </a:endParaRPr>
          </a:p>
        </p:txBody>
      </p:sp>
      <p:sp>
        <p:nvSpPr>
          <p:cNvPr id="2" name="タイトル 1"/>
          <p:cNvSpPr>
            <a:spLocks noGrp="1"/>
          </p:cNvSpPr>
          <p:nvPr>
            <p:ph type="title"/>
          </p:nvPr>
        </p:nvSpPr>
        <p:spPr>
          <a:xfrm>
            <a:off x="247651"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white"/>
              </a:solidFill>
              <a:latin typeface="Lucida Sans Unicode"/>
            </a:endParaRPr>
          </a:p>
        </p:txBody>
      </p:sp>
      <p:sp>
        <p:nvSpPr>
          <p:cNvPr id="9" name="フリーフォーム 8"/>
          <p:cNvSpPr>
            <a:spLocks/>
          </p:cNvSpPr>
          <p:nvPr/>
        </p:nvSpPr>
        <p:spPr bwMode="auto">
          <a:xfrm>
            <a:off x="526194"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white"/>
              </a:solidFill>
              <a:latin typeface="Lucida Sans Unicode"/>
            </a:endParaRPr>
          </a:p>
        </p:txBody>
      </p:sp>
      <p:sp>
        <p:nvSpPr>
          <p:cNvPr id="10" name="直角三角形 9"/>
          <p:cNvSpPr>
            <a:spLocks/>
          </p:cNvSpPr>
          <p:nvPr/>
        </p:nvSpPr>
        <p:spPr bwMode="auto">
          <a:xfrm>
            <a:off x="-6545" y="5791253"/>
            <a:ext cx="3685840"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kumimoji="0" lang="en-US" sz="1800">
              <a:solidFill>
                <a:prstClr val="white"/>
              </a:solidFill>
            </a:endParaRPr>
          </a:p>
        </p:txBody>
      </p:sp>
      <p:cxnSp>
        <p:nvCxnSpPr>
          <p:cNvPr id="11" name="直線コネクタ 10"/>
          <p:cNvCxnSpPr/>
          <p:nvPr/>
        </p:nvCxnSpPr>
        <p:spPr>
          <a:xfrm>
            <a:off x="-10006" y="578774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kumimoji="0" lang="en-US" sz="1800">
              <a:solidFill>
                <a:prstClr val="white"/>
              </a:solidFill>
            </a:endParaRPr>
          </a:p>
        </p:txBody>
      </p:sp>
      <p:sp>
        <p:nvSpPr>
          <p:cNvPr id="13" name="山形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kumimoji="0" lang="en-US" sz="1800">
              <a:solidFill>
                <a:prstClr val="white"/>
              </a:solidFill>
            </a:endParaRPr>
          </a:p>
        </p:txBody>
      </p:sp>
    </p:spTree>
    <p:extLst>
      <p:ext uri="{BB962C8B-B14F-4D97-AF65-F5344CB8AC3E}">
        <p14:creationId xmlns:p14="http://schemas.microsoft.com/office/powerpoint/2010/main" val="638949241"/>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95300" y="1481332"/>
            <a:ext cx="89154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B7781E98-12D4-4D4B-A93A-05903818980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82526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14347" y="274643"/>
            <a:ext cx="1925593"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95300" y="274641"/>
            <a:ext cx="685165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16C8A52-8AAF-4982-B6CC-776C64B016B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0364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201131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1"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87"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94348" y="66198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0AD0016B-67E1-4364-9178-903B61943DA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5751282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80" y="274638"/>
            <a:ext cx="89152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80" y="1600201"/>
            <a:ext cx="891524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80" y="6245225"/>
            <a:ext cx="231177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5093" y="6245225"/>
            <a:ext cx="313581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94258" y="6619875"/>
            <a:ext cx="231177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0E7C1F6-9A56-4017-9868-519492E516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51390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95301"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95301"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7" y="635641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912813">
              <a:defRPr/>
            </a:pPr>
            <a:endParaRPr lang="en-US" altLang="ja-JP">
              <a:ea typeface="ＭＳ Ｐゴシック" pitchFamily="50" charset="-128"/>
            </a:endParaRPr>
          </a:p>
        </p:txBody>
      </p:sp>
      <p:sp>
        <p:nvSpPr>
          <p:cNvPr id="5" name="フッター プレースホルダ 4"/>
          <p:cNvSpPr>
            <a:spLocks noGrp="1"/>
          </p:cNvSpPr>
          <p:nvPr>
            <p:ph type="ftr" sz="quarter" idx="3"/>
          </p:nvPr>
        </p:nvSpPr>
        <p:spPr>
          <a:xfrm>
            <a:off x="3384550" y="635641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2813">
              <a:defRPr/>
            </a:pPr>
            <a:endParaRPr lang="ja-JP" altLang="en-US">
              <a:ea typeface="ＭＳ Ｐゴシック" pitchFamily="50" charset="-128"/>
            </a:endParaRPr>
          </a:p>
        </p:txBody>
      </p:sp>
      <p:sp>
        <p:nvSpPr>
          <p:cNvPr id="6" name="スライド番号プレースホルダ 5"/>
          <p:cNvSpPr>
            <a:spLocks noGrp="1"/>
          </p:cNvSpPr>
          <p:nvPr>
            <p:ph type="sldNum" sz="quarter" idx="4"/>
          </p:nvPr>
        </p:nvSpPr>
        <p:spPr>
          <a:xfrm>
            <a:off x="7099300" y="635641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912813">
              <a:defRPr/>
            </a:pPr>
            <a:fld id="{E7860F13-2E24-452E-8FA4-C54A2B1A26CF}" type="slidenum">
              <a:rPr lang="ja-JP" altLang="en-US">
                <a:ea typeface="ＭＳ Ｐゴシック" pitchFamily="50" charset="-128"/>
              </a:rPr>
              <a:pPr defTabSz="912813">
                <a:defRPr/>
              </a:pPr>
              <a:t>‹#›</a:t>
            </a:fld>
            <a:endParaRPr lang="en-US" altLang="ja-JP">
              <a:ea typeface="ＭＳ Ｐゴシック" pitchFamily="50" charset="-128"/>
            </a:endParaRPr>
          </a:p>
        </p:txBody>
      </p:sp>
    </p:spTree>
    <p:extLst>
      <p:ext uri="{BB962C8B-B14F-4D97-AF65-F5344CB8AC3E}">
        <p14:creationId xmlns:p14="http://schemas.microsoft.com/office/powerpoint/2010/main" val="403708978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7" y="63563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7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15263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タイトル プレースホルダ 1"/>
          <p:cNvSpPr>
            <a:spLocks noGrp="1"/>
          </p:cNvSpPr>
          <p:nvPr>
            <p:ph type="title"/>
          </p:nvPr>
        </p:nvSpPr>
        <p:spPr bwMode="auto">
          <a:xfrm>
            <a:off x="495301"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8435" name="テキスト プレースホルダ 2"/>
          <p:cNvSpPr>
            <a:spLocks noGrp="1"/>
          </p:cNvSpPr>
          <p:nvPr>
            <p:ph type="body" idx="1"/>
          </p:nvPr>
        </p:nvSpPr>
        <p:spPr bwMode="auto">
          <a:xfrm>
            <a:off x="495301"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7" y="6356410"/>
            <a:ext cx="2311400" cy="365125"/>
          </a:xfrm>
          <a:prstGeom prst="rect">
            <a:avLst/>
          </a:prstGeom>
        </p:spPr>
        <p:txBody>
          <a:bodyPr vert="horz" wrap="square" lIns="91413" tIns="45707" rIns="91413" bIns="45707" numCol="1" anchor="ctr" anchorCtr="0" compatLnSpc="1">
            <a:prstTxWarp prst="textNoShape">
              <a:avLst/>
            </a:prstTxWarp>
          </a:bodyPr>
          <a:lstStyle>
            <a:lvl1pPr>
              <a:defRPr sz="1200">
                <a:solidFill>
                  <a:srgbClr val="898989"/>
                </a:solidFill>
                <a:latin typeface="Calibri" pitchFamily="34" charset="0"/>
              </a:defRPr>
            </a:lvl1pPr>
          </a:lstStyle>
          <a:p>
            <a:pPr defTabSz="912813">
              <a:defRPr/>
            </a:pPr>
            <a:endParaRPr lang="en-US" altLang="ja-JP">
              <a:ea typeface="ＭＳ Ｐゴシック" pitchFamily="50" charset="-128"/>
            </a:endParaRPr>
          </a:p>
        </p:txBody>
      </p:sp>
      <p:sp>
        <p:nvSpPr>
          <p:cNvPr id="5" name="フッター プレースホルダ 4"/>
          <p:cNvSpPr>
            <a:spLocks noGrp="1"/>
          </p:cNvSpPr>
          <p:nvPr>
            <p:ph type="ftr" sz="quarter" idx="3"/>
          </p:nvPr>
        </p:nvSpPr>
        <p:spPr>
          <a:xfrm>
            <a:off x="3384550" y="6356410"/>
            <a:ext cx="3136900" cy="365125"/>
          </a:xfrm>
          <a:prstGeom prst="rect">
            <a:avLst/>
          </a:prstGeom>
        </p:spPr>
        <p:txBody>
          <a:bodyPr vert="horz" wrap="square" lIns="91413" tIns="45707" rIns="91413" bIns="45707" numCol="1" anchor="ctr" anchorCtr="0" compatLnSpc="1">
            <a:prstTxWarp prst="textNoShape">
              <a:avLst/>
            </a:prstTxWarp>
          </a:bodyPr>
          <a:lstStyle>
            <a:lvl1pPr algn="ctr">
              <a:defRPr sz="1200">
                <a:solidFill>
                  <a:srgbClr val="898989"/>
                </a:solidFill>
                <a:latin typeface="Calibri" pitchFamily="34" charset="0"/>
              </a:defRPr>
            </a:lvl1pPr>
          </a:lstStyle>
          <a:p>
            <a:pPr defTabSz="912813">
              <a:defRPr/>
            </a:pPr>
            <a:endParaRPr lang="ja-JP" altLang="en-US">
              <a:ea typeface="ＭＳ Ｐゴシック" pitchFamily="50" charset="-128"/>
            </a:endParaRPr>
          </a:p>
        </p:txBody>
      </p:sp>
      <p:sp>
        <p:nvSpPr>
          <p:cNvPr id="6" name="スライド番号プレースホルダ 5"/>
          <p:cNvSpPr>
            <a:spLocks noGrp="1"/>
          </p:cNvSpPr>
          <p:nvPr>
            <p:ph type="sldNum" sz="quarter" idx="4"/>
          </p:nvPr>
        </p:nvSpPr>
        <p:spPr>
          <a:xfrm>
            <a:off x="7594600" y="6492935"/>
            <a:ext cx="2311400" cy="365125"/>
          </a:xfrm>
          <a:prstGeom prst="rect">
            <a:avLst/>
          </a:prstGeom>
        </p:spPr>
        <p:txBody>
          <a:bodyPr vert="horz" wrap="square" lIns="91413" tIns="45707" rIns="91413" bIns="45707" numCol="1" anchor="ctr" anchorCtr="0" compatLnSpc="1">
            <a:prstTxWarp prst="textNoShape">
              <a:avLst/>
            </a:prstTxWarp>
          </a:bodyPr>
          <a:lstStyle>
            <a:lvl1pPr algn="r">
              <a:defRPr sz="1200">
                <a:solidFill>
                  <a:srgbClr val="898989"/>
                </a:solidFill>
                <a:latin typeface="Calibri" pitchFamily="34" charset="0"/>
              </a:defRPr>
            </a:lvl1pPr>
          </a:lstStyle>
          <a:p>
            <a:pPr defTabSz="912813">
              <a:defRPr/>
            </a:pPr>
            <a:fld id="{82AA14B6-87F7-4942-9CB5-224F81D6F22C}" type="slidenum">
              <a:rPr lang="ja-JP" altLang="en-US">
                <a:ea typeface="ＭＳ Ｐゴシック" pitchFamily="50" charset="-128"/>
              </a:rPr>
              <a:pPr defTabSz="912813">
                <a:defRPr/>
              </a:pPr>
              <a:t>‹#›</a:t>
            </a:fld>
            <a:endParaRPr lang="en-US" altLang="ja-JP">
              <a:ea typeface="ＭＳ Ｐゴシック" pitchFamily="50" charset="-128"/>
            </a:endParaRPr>
          </a:p>
        </p:txBody>
      </p:sp>
    </p:spTree>
    <p:extLst>
      <p:ext uri="{BB962C8B-B14F-4D97-AF65-F5344CB8AC3E}">
        <p14:creationId xmlns:p14="http://schemas.microsoft.com/office/powerpoint/2010/main" val="864091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13" indent="-341313" algn="l" defTabSz="912813"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タイトル プレースホルダ 1"/>
          <p:cNvSpPr>
            <a:spLocks noGrp="1"/>
          </p:cNvSpPr>
          <p:nvPr>
            <p:ph type="title"/>
          </p:nvPr>
        </p:nvSpPr>
        <p:spPr bwMode="auto">
          <a:xfrm>
            <a:off x="495301" y="27466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8" tIns="45661" rIns="91318" bIns="45661" numCol="1" anchor="ctr" anchorCtr="0" compatLnSpc="1">
            <a:prstTxWarp prst="textNoShape">
              <a:avLst/>
            </a:prstTxWarp>
          </a:bodyPr>
          <a:lstStyle/>
          <a:p>
            <a:pPr lvl="0"/>
            <a:r>
              <a:rPr lang="ja-JP" altLang="en-US" smtClean="0"/>
              <a:t>マスタ タイトルの書式設定</a:t>
            </a:r>
          </a:p>
        </p:txBody>
      </p:sp>
      <p:sp>
        <p:nvSpPr>
          <p:cNvPr id="18435" name="テキスト プレースホルダ 2"/>
          <p:cNvSpPr>
            <a:spLocks noGrp="1"/>
          </p:cNvSpPr>
          <p:nvPr>
            <p:ph type="body" idx="1"/>
          </p:nvPr>
        </p:nvSpPr>
        <p:spPr bwMode="auto">
          <a:xfrm>
            <a:off x="495301" y="1600229"/>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8" tIns="45661" rIns="91318" bIns="4566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7" y="6356433"/>
            <a:ext cx="2311400" cy="365125"/>
          </a:xfrm>
          <a:prstGeom prst="rect">
            <a:avLst/>
          </a:prstGeom>
        </p:spPr>
        <p:txBody>
          <a:bodyPr vert="horz" wrap="square" lIns="91318" tIns="45661" rIns="91318" bIns="45661" numCol="1" anchor="ctr" anchorCtr="0" compatLnSpc="1">
            <a:prstTxWarp prst="textNoShape">
              <a:avLst/>
            </a:prstTxWarp>
          </a:bodyPr>
          <a:lstStyle>
            <a:lvl1pPr>
              <a:defRPr sz="1200">
                <a:solidFill>
                  <a:srgbClr val="898989"/>
                </a:solidFill>
                <a:latin typeface="Calibri" pitchFamily="34" charset="0"/>
              </a:defRPr>
            </a:lvl1pPr>
          </a:lstStyle>
          <a:p>
            <a:pPr defTabSz="911863">
              <a:defRPr/>
            </a:pPr>
            <a:endParaRPr lang="en-US" altLang="ja-JP">
              <a:ea typeface="ＭＳ Ｐゴシック" pitchFamily="50" charset="-128"/>
            </a:endParaRPr>
          </a:p>
        </p:txBody>
      </p:sp>
      <p:sp>
        <p:nvSpPr>
          <p:cNvPr id="5" name="フッター プレースホルダ 4"/>
          <p:cNvSpPr>
            <a:spLocks noGrp="1"/>
          </p:cNvSpPr>
          <p:nvPr>
            <p:ph type="ftr" sz="quarter" idx="3"/>
          </p:nvPr>
        </p:nvSpPr>
        <p:spPr>
          <a:xfrm>
            <a:off x="3384550" y="6356433"/>
            <a:ext cx="3136900" cy="365125"/>
          </a:xfrm>
          <a:prstGeom prst="rect">
            <a:avLst/>
          </a:prstGeom>
        </p:spPr>
        <p:txBody>
          <a:bodyPr vert="horz" wrap="square" lIns="91318" tIns="45661" rIns="91318" bIns="45661" numCol="1" anchor="ctr" anchorCtr="0" compatLnSpc="1">
            <a:prstTxWarp prst="textNoShape">
              <a:avLst/>
            </a:prstTxWarp>
          </a:bodyPr>
          <a:lstStyle>
            <a:lvl1pPr algn="ctr">
              <a:defRPr sz="1200">
                <a:solidFill>
                  <a:srgbClr val="898989"/>
                </a:solidFill>
                <a:latin typeface="Calibri" pitchFamily="34" charset="0"/>
              </a:defRPr>
            </a:lvl1pPr>
          </a:lstStyle>
          <a:p>
            <a:pPr defTabSz="911863">
              <a:defRPr/>
            </a:pPr>
            <a:endParaRPr lang="ja-JP" altLang="en-US">
              <a:ea typeface="ＭＳ Ｐゴシック" pitchFamily="50" charset="-128"/>
            </a:endParaRPr>
          </a:p>
        </p:txBody>
      </p:sp>
      <p:sp>
        <p:nvSpPr>
          <p:cNvPr id="6" name="スライド番号プレースホルダ 5"/>
          <p:cNvSpPr>
            <a:spLocks noGrp="1"/>
          </p:cNvSpPr>
          <p:nvPr>
            <p:ph type="sldNum" sz="quarter" idx="4"/>
          </p:nvPr>
        </p:nvSpPr>
        <p:spPr>
          <a:xfrm>
            <a:off x="7594600" y="6492958"/>
            <a:ext cx="2311400" cy="365125"/>
          </a:xfrm>
          <a:prstGeom prst="rect">
            <a:avLst/>
          </a:prstGeom>
        </p:spPr>
        <p:txBody>
          <a:bodyPr vert="horz" wrap="square" lIns="91318" tIns="45661" rIns="91318" bIns="45661" numCol="1" anchor="ctr" anchorCtr="0" compatLnSpc="1">
            <a:prstTxWarp prst="textNoShape">
              <a:avLst/>
            </a:prstTxWarp>
          </a:bodyPr>
          <a:lstStyle>
            <a:lvl1pPr algn="r">
              <a:defRPr sz="1200">
                <a:solidFill>
                  <a:srgbClr val="898989"/>
                </a:solidFill>
                <a:latin typeface="Calibri" pitchFamily="34" charset="0"/>
              </a:defRPr>
            </a:lvl1pPr>
          </a:lstStyle>
          <a:p>
            <a:pPr defTabSz="911863">
              <a:defRPr/>
            </a:pPr>
            <a:fld id="{82AA14B6-87F7-4942-9CB5-224F81D6F22C}" type="slidenum">
              <a:rPr lang="ja-JP" altLang="en-US">
                <a:ea typeface="ＭＳ Ｐゴシック" pitchFamily="50" charset="-128"/>
              </a:rPr>
              <a:pPr defTabSz="911863">
                <a:defRPr/>
              </a:pPr>
              <a:t>‹#›</a:t>
            </a:fld>
            <a:endParaRPr lang="en-US" altLang="ja-JP">
              <a:ea typeface="ＭＳ Ｐゴシック" pitchFamily="50" charset="-128"/>
            </a:endParaRPr>
          </a:p>
        </p:txBody>
      </p:sp>
    </p:spTree>
    <p:extLst>
      <p:ext uri="{BB962C8B-B14F-4D97-AF65-F5344CB8AC3E}">
        <p14:creationId xmlns:p14="http://schemas.microsoft.com/office/powerpoint/2010/main" val="5868174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defTabSz="911863" rtl="0" eaLnBrk="0" fontAlgn="base" hangingPunct="0">
        <a:spcBef>
          <a:spcPct val="0"/>
        </a:spcBef>
        <a:spcAft>
          <a:spcPct val="0"/>
        </a:spcAft>
        <a:defRPr kumimoji="1" sz="4400" kern="1200">
          <a:solidFill>
            <a:schemeClr val="tx1"/>
          </a:solidFill>
          <a:latin typeface="+mj-lt"/>
          <a:ea typeface="+mj-ea"/>
          <a:cs typeface="+mj-cs"/>
        </a:defRPr>
      </a:lvl1pPr>
      <a:lvl2pPr algn="ctr" defTabSz="91186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91186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91186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91186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724" algn="ctr" defTabSz="911863"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448" algn="ctr" defTabSz="911863"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0170" algn="ctr" defTabSz="911863"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896" algn="ctr" defTabSz="911863"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0958" indent="-340958" algn="l" defTabSz="911863"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590" indent="-283865" algn="l" defTabSz="911863"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223" indent="-226777" algn="l" defTabSz="911863"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6949" indent="-226777" algn="l" defTabSz="91186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673" indent="-226777" algn="l" defTabSz="91186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226" indent="-228294" algn="l" defTabSz="91317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814" indent="-228294" algn="l" defTabSz="91317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400" indent="-228294" algn="l" defTabSz="91317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987" indent="-228294" algn="l" defTabSz="91317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173" rtl="0" eaLnBrk="1" latinLnBrk="0" hangingPunct="1">
        <a:defRPr kumimoji="1" sz="1800" kern="1200">
          <a:solidFill>
            <a:schemeClr val="tx1"/>
          </a:solidFill>
          <a:latin typeface="+mn-lt"/>
          <a:ea typeface="+mn-ea"/>
          <a:cs typeface="+mn-cs"/>
        </a:defRPr>
      </a:lvl1pPr>
      <a:lvl2pPr marL="456586" algn="l" defTabSz="913173" rtl="0" eaLnBrk="1" latinLnBrk="0" hangingPunct="1">
        <a:defRPr kumimoji="1" sz="1800" kern="1200">
          <a:solidFill>
            <a:schemeClr val="tx1"/>
          </a:solidFill>
          <a:latin typeface="+mn-lt"/>
          <a:ea typeface="+mn-ea"/>
          <a:cs typeface="+mn-cs"/>
        </a:defRPr>
      </a:lvl2pPr>
      <a:lvl3pPr marL="913173" algn="l" defTabSz="913173" rtl="0" eaLnBrk="1" latinLnBrk="0" hangingPunct="1">
        <a:defRPr kumimoji="1" sz="1800" kern="1200">
          <a:solidFill>
            <a:schemeClr val="tx1"/>
          </a:solidFill>
          <a:latin typeface="+mn-lt"/>
          <a:ea typeface="+mn-ea"/>
          <a:cs typeface="+mn-cs"/>
        </a:defRPr>
      </a:lvl3pPr>
      <a:lvl4pPr marL="1369759" algn="l" defTabSz="913173" rtl="0" eaLnBrk="1" latinLnBrk="0" hangingPunct="1">
        <a:defRPr kumimoji="1" sz="1800" kern="1200">
          <a:solidFill>
            <a:schemeClr val="tx1"/>
          </a:solidFill>
          <a:latin typeface="+mn-lt"/>
          <a:ea typeface="+mn-ea"/>
          <a:cs typeface="+mn-cs"/>
        </a:defRPr>
      </a:lvl4pPr>
      <a:lvl5pPr marL="1826347" algn="l" defTabSz="913173" rtl="0" eaLnBrk="1" latinLnBrk="0" hangingPunct="1">
        <a:defRPr kumimoji="1" sz="1800" kern="1200">
          <a:solidFill>
            <a:schemeClr val="tx1"/>
          </a:solidFill>
          <a:latin typeface="+mn-lt"/>
          <a:ea typeface="+mn-ea"/>
          <a:cs typeface="+mn-cs"/>
        </a:defRPr>
      </a:lvl5pPr>
      <a:lvl6pPr marL="2282933" algn="l" defTabSz="913173" rtl="0" eaLnBrk="1" latinLnBrk="0" hangingPunct="1">
        <a:defRPr kumimoji="1" sz="1800" kern="1200">
          <a:solidFill>
            <a:schemeClr val="tx1"/>
          </a:solidFill>
          <a:latin typeface="+mn-lt"/>
          <a:ea typeface="+mn-ea"/>
          <a:cs typeface="+mn-cs"/>
        </a:defRPr>
      </a:lvl6pPr>
      <a:lvl7pPr marL="2739521" algn="l" defTabSz="913173" rtl="0" eaLnBrk="1" latinLnBrk="0" hangingPunct="1">
        <a:defRPr kumimoji="1" sz="1800" kern="1200">
          <a:solidFill>
            <a:schemeClr val="tx1"/>
          </a:solidFill>
          <a:latin typeface="+mn-lt"/>
          <a:ea typeface="+mn-ea"/>
          <a:cs typeface="+mn-cs"/>
        </a:defRPr>
      </a:lvl7pPr>
      <a:lvl8pPr marL="3196107" algn="l" defTabSz="913173" rtl="0" eaLnBrk="1" latinLnBrk="0" hangingPunct="1">
        <a:defRPr kumimoji="1" sz="1800" kern="1200">
          <a:solidFill>
            <a:schemeClr val="tx1"/>
          </a:solidFill>
          <a:latin typeface="+mn-lt"/>
          <a:ea typeface="+mn-ea"/>
          <a:cs typeface="+mn-cs"/>
        </a:defRPr>
      </a:lvl8pPr>
      <a:lvl9pPr marL="3652694" algn="l" defTabSz="913173"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black"/>
              </a:solidFill>
              <a:latin typeface="Lucida Sans Unicode"/>
            </a:endParaRPr>
          </a:p>
        </p:txBody>
      </p:sp>
      <p:sp>
        <p:nvSpPr>
          <p:cNvPr id="12" name="フリーフォーム 11"/>
          <p:cNvSpPr>
            <a:spLocks/>
          </p:cNvSpPr>
          <p:nvPr/>
        </p:nvSpPr>
        <p:spPr bwMode="auto">
          <a:xfrm>
            <a:off x="526194"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kumimoji="0" lang="en-US" sz="1800">
              <a:solidFill>
                <a:prstClr val="black"/>
              </a:solidFill>
              <a:latin typeface="Lucida Sans Unicode"/>
            </a:endParaRPr>
          </a:p>
        </p:txBody>
      </p:sp>
      <p:sp>
        <p:nvSpPr>
          <p:cNvPr id="14" name="直角三角形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kumimoji="0" lang="en-US" sz="1800">
              <a:solidFill>
                <a:prstClr val="white"/>
              </a:solidFill>
            </a:endParaRPr>
          </a:p>
        </p:txBody>
      </p:sp>
      <p:cxnSp>
        <p:nvCxnSpPr>
          <p:cNvPr id="15" name="直線コネクタ 14"/>
          <p:cNvCxnSpPr/>
          <p:nvPr/>
        </p:nvCxnSpPr>
        <p:spPr>
          <a:xfrm>
            <a:off x="-10006" y="578774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95300" y="1481331"/>
            <a:ext cx="89154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endParaRPr lang="en-US" altLang="ja-JP">
              <a:solidFill>
                <a:srgbClr val="000000"/>
              </a:solidFill>
              <a:latin typeface="Lucida Sans Unicode"/>
              <a:ea typeface="ＭＳ Ｐゴシック"/>
            </a:endParaRPr>
          </a:p>
        </p:txBody>
      </p:sp>
      <p:sp>
        <p:nvSpPr>
          <p:cNvPr id="22" name="フッター プレースホルダー 21"/>
          <p:cNvSpPr>
            <a:spLocks noGrp="1"/>
          </p:cNvSpPr>
          <p:nvPr>
            <p:ph type="ftr" sz="quarter" idx="3"/>
          </p:nvPr>
        </p:nvSpPr>
        <p:spPr>
          <a:xfrm>
            <a:off x="4745080" y="6407947"/>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ja-JP">
              <a:solidFill>
                <a:srgbClr val="000000"/>
              </a:solidFill>
              <a:latin typeface="Lucida Sans Unicode"/>
              <a:ea typeface="ＭＳ Ｐゴシック"/>
            </a:endParaRPr>
          </a:p>
        </p:txBody>
      </p:sp>
      <p:sp>
        <p:nvSpPr>
          <p:cNvPr id="18" name="スライド番号プレースホルダー 17"/>
          <p:cNvSpPr>
            <a:spLocks noGrp="1"/>
          </p:cNvSpPr>
          <p:nvPr>
            <p:ph type="sldNum" sz="quarter" idx="4"/>
          </p:nvPr>
        </p:nvSpPr>
        <p:spPr>
          <a:xfrm>
            <a:off x="9367878" y="6407947"/>
            <a:ext cx="396240" cy="365125"/>
          </a:xfrm>
          <a:prstGeom prst="rect">
            <a:avLst/>
          </a:prstGeom>
        </p:spPr>
        <p:txBody>
          <a:bodyPr vert="horz" anchor="b"/>
          <a:lstStyle>
            <a:lvl1pPr algn="r" eaLnBrk="1" latinLnBrk="0" hangingPunct="1">
              <a:defRPr kumimoji="0" sz="1000" b="0">
                <a:solidFill>
                  <a:schemeClr val="tx1"/>
                </a:solidFill>
              </a:defRPr>
            </a:lvl1pPr>
            <a:extLst/>
          </a:lstStyle>
          <a:p>
            <a:fld id="{789D6384-06A6-4BDD-8CDC-F375C988D69E}" type="slidenum">
              <a:rPr lang="en-US" altLang="ja-JP" smtClean="0">
                <a:solidFill>
                  <a:srgbClr val="000000"/>
                </a:solidFill>
                <a:latin typeface="Lucida Sans Unicode"/>
                <a:ea typeface="ＭＳ Ｐゴシック"/>
              </a:rPr>
              <a:pPr/>
              <a:t>‹#›</a:t>
            </a:fld>
            <a:endParaRPr lang="en-US" altLang="ja-JP">
              <a:solidFill>
                <a:srgbClr val="000000"/>
              </a:solidFill>
              <a:latin typeface="Lucida Sans Unicode"/>
              <a:ea typeface="ＭＳ Ｐゴシック"/>
            </a:endParaRPr>
          </a:p>
        </p:txBody>
      </p:sp>
    </p:spTree>
    <p:extLst>
      <p:ext uri="{BB962C8B-B14F-4D97-AF65-F5344CB8AC3E}">
        <p14:creationId xmlns:p14="http://schemas.microsoft.com/office/powerpoint/2010/main" val="62940843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6.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1226" y="3284987"/>
            <a:ext cx="9150350" cy="1662825"/>
          </a:xfrm>
        </p:spPr>
        <p:txBody>
          <a:bodyPr>
            <a:normAutofit fontScale="90000"/>
          </a:bodyPr>
          <a:lstStyle/>
          <a:p>
            <a:pPr algn="l"/>
            <a:r>
              <a:rPr lang="ja-JP" altLang="en-US" sz="2400" dirty="0" smtClean="0"/>
              <a:t>重症心身障害児者等</a:t>
            </a:r>
            <a:r>
              <a:rPr lang="en-US" altLang="ja-JP" sz="2400" dirty="0" smtClean="0"/>
              <a:t/>
            </a:r>
            <a:br>
              <a:rPr lang="en-US" altLang="ja-JP" sz="2400" dirty="0" smtClean="0"/>
            </a:br>
            <a:r>
              <a:rPr lang="ja-JP" altLang="en-US" sz="2400" dirty="0" smtClean="0"/>
              <a:t>支援者育成研修テキスト</a:t>
            </a:r>
            <a:r>
              <a:rPr lang="en-US" altLang="ja-JP" sz="4400" dirty="0" smtClean="0"/>
              <a:t/>
            </a:r>
            <a:br>
              <a:rPr lang="en-US" altLang="ja-JP" sz="4400" dirty="0" smtClean="0"/>
            </a:br>
            <a:r>
              <a:rPr lang="en-US" altLang="ja-JP" sz="4400" dirty="0"/>
              <a:t/>
            </a:r>
            <a:br>
              <a:rPr lang="en-US" altLang="ja-JP" sz="4400" dirty="0"/>
            </a:br>
            <a:r>
              <a:rPr lang="ja-JP" altLang="en-US" sz="6000" dirty="0" smtClean="0"/>
              <a:t>３　福祉②</a:t>
            </a:r>
            <a:r>
              <a:rPr lang="en-US" altLang="ja-JP" sz="4400" dirty="0" smtClean="0"/>
              <a:t/>
            </a:r>
            <a:br>
              <a:rPr lang="en-US" altLang="ja-JP" sz="4400" dirty="0" smtClean="0"/>
            </a:br>
            <a:r>
              <a:rPr lang="ja-JP" altLang="en-US" sz="4400" dirty="0" smtClean="0"/>
              <a:t>　</a:t>
            </a:r>
            <a:r>
              <a:rPr lang="en-US" altLang="ja-JP" sz="4400" dirty="0" smtClean="0"/>
              <a:t/>
            </a:r>
            <a:br>
              <a:rPr lang="en-US" altLang="ja-JP" sz="4400" dirty="0" smtClean="0"/>
            </a:br>
            <a:r>
              <a:rPr lang="ja-JP" altLang="en-US" sz="4400" dirty="0"/>
              <a:t>　</a:t>
            </a:r>
            <a:r>
              <a:rPr lang="ja-JP" altLang="en-US" sz="4400" dirty="0" smtClean="0"/>
              <a:t>　　　　　　　　　　　　　　　　　　　　　</a:t>
            </a:r>
            <a:r>
              <a:rPr lang="ja-JP" altLang="en-US" sz="4400" dirty="0"/>
              <a:t>　</a:t>
            </a:r>
            <a:r>
              <a:rPr lang="ja-JP" altLang="en-US" sz="4400" dirty="0" smtClean="0"/>
              <a:t>　　　　　　　　　　　　</a:t>
            </a:r>
            <a:r>
              <a:rPr lang="en-US" altLang="ja-JP" sz="4400" dirty="0" smtClean="0"/>
              <a:t/>
            </a:r>
            <a:br>
              <a:rPr lang="en-US" altLang="ja-JP" sz="4400" dirty="0" smtClean="0"/>
            </a:br>
            <a:r>
              <a:rPr lang="ja-JP" altLang="en-US" sz="4400" dirty="0" smtClean="0"/>
              <a:t>　　　　　　　</a:t>
            </a:r>
            <a:r>
              <a:rPr lang="ja-JP" altLang="en-US" sz="4400" dirty="0" smtClean="0"/>
              <a:t>　　　　　重症心身障害と制度</a:t>
            </a:r>
            <a:r>
              <a:rPr lang="ja-JP" altLang="en-US" sz="4400" dirty="0"/>
              <a:t>　</a:t>
            </a:r>
            <a:r>
              <a:rPr lang="ja-JP" altLang="en-US" sz="4400" dirty="0" smtClean="0"/>
              <a:t>　　　　　　　　　　　　　　　　　　　</a:t>
            </a:r>
            <a:endParaRPr kumimoji="1" lang="ja-JP" altLang="en-US" sz="5300" dirty="0"/>
          </a:p>
        </p:txBody>
      </p:sp>
      <p:sp>
        <p:nvSpPr>
          <p:cNvPr id="5" name="スライド番号プレースホルダー 4"/>
          <p:cNvSpPr>
            <a:spLocks noGrp="1"/>
          </p:cNvSpPr>
          <p:nvPr>
            <p:ph type="sldNum" sz="quarter" idx="12"/>
          </p:nvPr>
        </p:nvSpPr>
        <p:spPr/>
        <p:txBody>
          <a:bodyPr/>
          <a:lstStyle/>
          <a:p>
            <a:fld id="{667E3D7A-13B8-45DE-9B11-587D56CF72EE}" type="slidenum">
              <a:rPr kumimoji="1" lang="ja-JP" altLang="en-US" smtClean="0"/>
              <a:pPr/>
              <a:t>1</a:t>
            </a:fld>
            <a:endParaRPr kumimoji="1" lang="ja-JP" altLang="en-US"/>
          </a:p>
        </p:txBody>
      </p:sp>
    </p:spTree>
    <p:extLst>
      <p:ext uri="{BB962C8B-B14F-4D97-AF65-F5344CB8AC3E}">
        <p14:creationId xmlns:p14="http://schemas.microsoft.com/office/powerpoint/2010/main" val="195334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9563" y="785890"/>
            <a:ext cx="9213260" cy="7143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4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地域や入所施設において、安定した生活を営むため、常時介護等の支援が必要な者</a:t>
            </a:r>
          </a:p>
          <a:p>
            <a:pPr>
              <a:defRPr/>
            </a:pPr>
            <a:r>
              <a:rPr lang="ja-JP" altLang="en-US" sz="1200" dirty="0">
                <a:solidFill>
                  <a:srgbClr val="000000"/>
                </a:solidFill>
                <a:latin typeface="HGPｺﾞｼｯｸM" pitchFamily="50" charset="-128"/>
                <a:ea typeface="HGPｺﾞｼｯｸM" pitchFamily="50" charset="-128"/>
              </a:rPr>
              <a:t>　①　</a:t>
            </a:r>
            <a:r>
              <a:rPr lang="ja-JP" altLang="en-US" sz="1200" dirty="0" smtClean="0">
                <a:solidFill>
                  <a:srgbClr val="000000"/>
                </a:solidFill>
                <a:latin typeface="HGPｺﾞｼｯｸM" pitchFamily="50" charset="-128"/>
                <a:ea typeface="HGPｺﾞｼｯｸM" pitchFamily="50" charset="-128"/>
              </a:rPr>
              <a:t>障害支援区分が</a:t>
            </a:r>
            <a:r>
              <a:rPr lang="ja-JP" altLang="en-US" sz="1200" dirty="0">
                <a:solidFill>
                  <a:srgbClr val="000000"/>
                </a:solidFill>
                <a:latin typeface="HGPｺﾞｼｯｸM" pitchFamily="50" charset="-128"/>
                <a:ea typeface="HGPｺﾞｼｯｸM" pitchFamily="50" charset="-128"/>
              </a:rPr>
              <a:t>区分３</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障害者支援施設等に入所する場合は区分４</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以上である者</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②　年齢が５０歳以上の場合は、</a:t>
            </a:r>
            <a:r>
              <a:rPr lang="ja-JP" altLang="en-US" sz="1200" dirty="0" smtClean="0">
                <a:solidFill>
                  <a:srgbClr val="000000"/>
                </a:solidFill>
                <a:latin typeface="HGPｺﾞｼｯｸM" pitchFamily="50" charset="-128"/>
                <a:ea typeface="HGPｺﾞｼｯｸM" pitchFamily="50" charset="-128"/>
              </a:rPr>
              <a:t>障害支援区分が</a:t>
            </a:r>
            <a:r>
              <a:rPr lang="ja-JP" altLang="en-US" sz="1200" dirty="0">
                <a:solidFill>
                  <a:srgbClr val="000000"/>
                </a:solidFill>
                <a:latin typeface="HGPｺﾞｼｯｸM" pitchFamily="50" charset="-128"/>
                <a:ea typeface="HGPｺﾞｼｯｸM" pitchFamily="50" charset="-128"/>
              </a:rPr>
              <a:t>区分２</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障害者支援施設等に入所する場合は区分３</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以上である者</a:t>
            </a:r>
            <a:r>
              <a:rPr lang="ja-JP" altLang="en-US" sz="1300" dirty="0">
                <a:solidFill>
                  <a:srgbClr val="000000"/>
                </a:solidFill>
                <a:latin typeface="HGPｺﾞｼｯｸM" pitchFamily="50" charset="-128"/>
                <a:ea typeface="HGPｺﾞｼｯｸM" pitchFamily="50" charset="-128"/>
              </a:rPr>
              <a:t>　</a:t>
            </a:r>
          </a:p>
          <a:p>
            <a:pPr>
              <a:defRPr/>
            </a:pPr>
            <a:endParaRPr lang="ja-JP" altLang="en-US" sz="1300" dirty="0">
              <a:solidFill>
                <a:srgbClr val="000000"/>
              </a:solidFill>
              <a:latin typeface="HGPｺﾞｼｯｸM" pitchFamily="50" charset="-128"/>
              <a:ea typeface="HGPｺﾞｼｯｸM" pitchFamily="50" charset="-128"/>
            </a:endParaRPr>
          </a:p>
        </p:txBody>
      </p:sp>
      <p:sp>
        <p:nvSpPr>
          <p:cNvPr id="11267" name="Text Box 2"/>
          <p:cNvSpPr txBox="1">
            <a:spLocks noChangeArrowheads="1"/>
          </p:cNvSpPr>
          <p:nvPr/>
        </p:nvSpPr>
        <p:spPr bwMode="auto">
          <a:xfrm>
            <a:off x="232209" y="357265"/>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318467" name="Text Box 3"/>
          <p:cNvSpPr txBox="1">
            <a:spLocks noChangeArrowheads="1"/>
          </p:cNvSpPr>
          <p:nvPr/>
        </p:nvSpPr>
        <p:spPr bwMode="auto">
          <a:xfrm>
            <a:off x="37" y="4452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ea typeface="ＤＨＰ特太ゴシック体" pitchFamily="2" charset="-128"/>
              </a:rPr>
              <a:t>生活介護</a:t>
            </a:r>
          </a:p>
        </p:txBody>
      </p:sp>
      <p:sp>
        <p:nvSpPr>
          <p:cNvPr id="11269" name="Rectangle 4"/>
          <p:cNvSpPr>
            <a:spLocks noChangeArrowheads="1"/>
          </p:cNvSpPr>
          <p:nvPr/>
        </p:nvSpPr>
        <p:spPr bwMode="auto">
          <a:xfrm>
            <a:off x="309562" y="1928813"/>
            <a:ext cx="4024313" cy="1143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solidFill>
                  <a:srgbClr val="000000"/>
                </a:solidFill>
                <a:latin typeface="HGPｺﾞｼｯｸM" pitchFamily="50" charset="-128"/>
                <a:ea typeface="HGPｺﾞｼｯｸM" pitchFamily="50" charset="-128"/>
              </a:rPr>
              <a:t>主として昼間において、入浴、排せつ及び食事等の介護や、日常生活上の支援、生産活動の機会等の提供</a:t>
            </a:r>
          </a:p>
        </p:txBody>
      </p:sp>
      <p:sp>
        <p:nvSpPr>
          <p:cNvPr id="11270" name="Text Box 2"/>
          <p:cNvSpPr txBox="1">
            <a:spLocks noChangeArrowheads="1"/>
          </p:cNvSpPr>
          <p:nvPr/>
        </p:nvSpPr>
        <p:spPr bwMode="auto">
          <a:xfrm>
            <a:off x="154783" y="1571625"/>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1271" name="Rectangle 4"/>
          <p:cNvSpPr>
            <a:spLocks noChangeArrowheads="1"/>
          </p:cNvSpPr>
          <p:nvPr/>
        </p:nvSpPr>
        <p:spPr bwMode="auto">
          <a:xfrm>
            <a:off x="4643476" y="1928890"/>
            <a:ext cx="4879347" cy="121443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solidFill>
                  <a:srgbClr val="000000"/>
                </a:solidFill>
                <a:latin typeface="HGPｺﾞｼｯｸM" pitchFamily="50" charset="-128"/>
                <a:ea typeface="HGPｺﾞｼｯｸM" pitchFamily="50" charset="-128"/>
              </a:rPr>
              <a:t>利用者の障害程度に応じて、相応しいサービスの提供体制が確保されるよう、利用者の平均</a:t>
            </a:r>
            <a:r>
              <a:rPr lang="ja-JP" altLang="en-US" sz="1300" dirty="0" smtClean="0">
                <a:solidFill>
                  <a:srgbClr val="000000"/>
                </a:solidFill>
                <a:latin typeface="HGPｺﾞｼｯｸM" pitchFamily="50" charset="-128"/>
                <a:ea typeface="HGPｺﾞｼｯｸM" pitchFamily="50" charset="-128"/>
              </a:rPr>
              <a:t>障害支援区分等</a:t>
            </a:r>
            <a:r>
              <a:rPr lang="ja-JP" altLang="en-US" sz="1300" dirty="0">
                <a:solidFill>
                  <a:srgbClr val="000000"/>
                </a:solidFill>
                <a:latin typeface="HGPｺﾞｼｯｸM" pitchFamily="50" charset="-128"/>
                <a:ea typeface="HGPｺﾞｼｯｸM" pitchFamily="50" charset="-128"/>
              </a:rPr>
              <a:t>に応じた人員配置の基準を設定</a:t>
            </a:r>
          </a:p>
          <a:p>
            <a:endParaRPr lang="en-US" altLang="ja-JP" sz="8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サービス管理責任者</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生活支援員等　６：１～３：１</a:t>
            </a:r>
          </a:p>
        </p:txBody>
      </p:sp>
      <p:sp>
        <p:nvSpPr>
          <p:cNvPr id="11272" name="Text Box 2"/>
          <p:cNvSpPr txBox="1">
            <a:spLocks noChangeArrowheads="1"/>
          </p:cNvSpPr>
          <p:nvPr/>
        </p:nvSpPr>
        <p:spPr bwMode="auto">
          <a:xfrm>
            <a:off x="4488658" y="1571625"/>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1273" name="Text Box 2"/>
          <p:cNvSpPr txBox="1">
            <a:spLocks noChangeArrowheads="1"/>
          </p:cNvSpPr>
          <p:nvPr/>
        </p:nvSpPr>
        <p:spPr bwMode="auto">
          <a:xfrm>
            <a:off x="154820" y="3214688"/>
            <a:ext cx="3472071"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979669850"/>
              </p:ext>
            </p:extLst>
          </p:nvPr>
        </p:nvGraphicFramePr>
        <p:xfrm>
          <a:off x="309562" y="3571875"/>
          <a:ext cx="9209548" cy="2682240"/>
        </p:xfrm>
        <a:graphic>
          <a:graphicData uri="http://schemas.openxmlformats.org/drawingml/2006/table">
            <a:tbl>
              <a:tblPr>
                <a:tableStyleId>{F5AB1C69-6EDB-4FF4-983F-18BD219EF322}</a:tableStyleId>
              </a:tblPr>
              <a:tblGrid>
                <a:gridCol w="2940864"/>
                <a:gridCol w="3405211"/>
                <a:gridCol w="2863473"/>
              </a:tblGrid>
              <a:tr h="214316">
                <a:tc gridSpan="3">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09648">
                <a:tc gridSpan="3">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endParaRPr lang="en-US" altLang="ja-JP" sz="500"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定員２１人以上４０人以下の場合</a:t>
                      </a:r>
                      <a:endParaRPr lang="en-US" altLang="ja-JP" sz="1300" b="1" u="sng" dirty="0" smtClean="0">
                        <a:solidFill>
                          <a:schemeClr val="tx1"/>
                        </a:solidFill>
                        <a:latin typeface="HGPｺﾞｼｯｸM" pitchFamily="50" charset="-128"/>
                        <a:ea typeface="HGPｺﾞｼｯｸM" pitchFamily="50" charset="-128"/>
                      </a:endParaRPr>
                    </a:p>
                    <a:p>
                      <a:endParaRPr lang="ja-JP" altLang="en-US" sz="500" b="1" u="sng"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（区分６）　　　（区分５）　　　（区分４） 　　　（区分３）　　　（区分２以下）</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未判定の者を含む</a:t>
                      </a:r>
                    </a:p>
                    <a:p>
                      <a:r>
                        <a:rPr lang="ja-JP" altLang="en-US" sz="130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1,139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851</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599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539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491</a:t>
                      </a:r>
                      <a:r>
                        <a:rPr lang="ja-JP" altLang="en-US" sz="1300" dirty="0" smtClean="0">
                          <a:solidFill>
                            <a:schemeClr val="tx1"/>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14097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85380">
                <a:tc>
                  <a:txBody>
                    <a:bodyPr/>
                    <a:lstStyle/>
                    <a:p>
                      <a:r>
                        <a:rPr kumimoji="1" lang="ja-JP" altLang="en-US" sz="1300" b="1" u="sng" dirty="0" smtClean="0">
                          <a:solidFill>
                            <a:schemeClr val="tx1"/>
                          </a:solidFill>
                          <a:latin typeface="HGPｺﾞｼｯｸM" pitchFamily="50" charset="-128"/>
                          <a:ea typeface="HGPｺﾞｼｯｸM" pitchFamily="50" charset="-128"/>
                        </a:rPr>
                        <a:t>人員配置体制加算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33</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265</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→直接処遇職員を加配</a:t>
                      </a:r>
                      <a:r>
                        <a:rPr kumimoji="1" lang="en-US" altLang="ja-JP" sz="1200" dirty="0" smtClean="0">
                          <a:solidFill>
                            <a:schemeClr val="tx1"/>
                          </a:solidFill>
                          <a:latin typeface="HGPｺﾞｼｯｸM" pitchFamily="50" charset="-128"/>
                          <a:ea typeface="HGPｺﾞｼｯｸM" pitchFamily="50" charset="-128"/>
                        </a:rPr>
                        <a:t>(1.7:1</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2.5:1)</a:t>
                      </a:r>
                      <a:r>
                        <a:rPr kumimoji="1" lang="ja-JP" altLang="en-US" sz="1200" dirty="0" smtClean="0">
                          <a:solidFill>
                            <a:schemeClr val="tx1"/>
                          </a:solidFill>
                          <a:latin typeface="HGPｺﾞｼｯｸM" pitchFamily="50" charset="-128"/>
                          <a:ea typeface="HGPｺﾞｼｯｸM" pitchFamily="50" charset="-128"/>
                        </a:rPr>
                        <a:t>した事業所に加算</a:t>
                      </a:r>
                    </a:p>
                    <a:p>
                      <a:r>
                        <a:rPr kumimoji="1" lang="en-US" altLang="ja-JP" sz="100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指定生活介護事業所は区分５・６・準ずる</a:t>
                      </a:r>
                      <a:endParaRPr kumimoji="1" lang="en-US" altLang="ja-JP" sz="1000" dirty="0" smtClean="0">
                        <a:solidFill>
                          <a:schemeClr val="tx1"/>
                        </a:solidFill>
                        <a:latin typeface="HGPｺﾞｼｯｸM" pitchFamily="50" charset="-128"/>
                        <a:ea typeface="HGPｺﾞｼｯｸM" pitchFamily="50" charset="-128"/>
                      </a:endParaRPr>
                    </a:p>
                    <a:p>
                      <a:r>
                        <a:rPr kumimoji="1" lang="ja-JP" altLang="en-US" sz="1000" dirty="0" smtClean="0">
                          <a:solidFill>
                            <a:schemeClr val="tx1"/>
                          </a:solidFill>
                          <a:latin typeface="HGPｺﾞｼｯｸM" pitchFamily="50" charset="-128"/>
                          <a:ea typeface="HGPｺﾞｼｯｸM" pitchFamily="50" charset="-128"/>
                        </a:rPr>
                        <a:t>　　者が一定の割合を満たす必要</a:t>
                      </a:r>
                      <a:endParaRPr kumimoji="1" lang="en-US" altLang="ja-JP" sz="10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訪問支援特別加算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187</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280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→連続した</a:t>
                      </a:r>
                      <a:r>
                        <a:rPr kumimoji="1" lang="en-US" altLang="ja-JP" sz="1200" dirty="0" smtClean="0">
                          <a:solidFill>
                            <a:schemeClr val="tx1"/>
                          </a:solidFill>
                          <a:latin typeface="HGPｺﾞｼｯｸM" pitchFamily="50" charset="-128"/>
                          <a:ea typeface="HGPｺﾞｼｯｸM" pitchFamily="50" charset="-128"/>
                        </a:rPr>
                        <a:t>5</a:t>
                      </a:r>
                      <a:r>
                        <a:rPr kumimoji="1" lang="ja-JP" altLang="en-US" sz="1200" dirty="0" smtClean="0">
                          <a:solidFill>
                            <a:schemeClr val="tx1"/>
                          </a:solidFill>
                          <a:latin typeface="HGPｺﾞｼｯｸM" pitchFamily="50" charset="-128"/>
                          <a:ea typeface="HGPｺﾞｼｯｸM" pitchFamily="50" charset="-128"/>
                        </a:rPr>
                        <a:t>日間以上利用がない利用者に対し、居宅を訪問して相談援助等を行った場合</a:t>
                      </a:r>
                      <a:endParaRPr kumimoji="1" lang="en-US" altLang="ja-JP" sz="1200" dirty="0" smtClean="0">
                        <a:solidFill>
                          <a:schemeClr val="tx1"/>
                        </a:solidFill>
                        <a:latin typeface="HGPｺﾞｼｯｸM" pitchFamily="50" charset="-128"/>
                        <a:ea typeface="HGPｺﾞｼｯｸM" pitchFamily="50" charset="-128"/>
                      </a:endParaRPr>
                    </a:p>
                    <a:p>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１月に</a:t>
                      </a:r>
                      <a:r>
                        <a:rPr kumimoji="1" lang="en-US" altLang="ja-JP" sz="1200" dirty="0" smtClean="0">
                          <a:solidFill>
                            <a:schemeClr val="tx1"/>
                          </a:solidFill>
                          <a:latin typeface="HGPｺﾞｼｯｸM" pitchFamily="50" charset="-128"/>
                          <a:ea typeface="HGPｺﾞｼｯｸM" pitchFamily="50" charset="-128"/>
                        </a:rPr>
                        <a:t>2</a:t>
                      </a:r>
                      <a:r>
                        <a:rPr kumimoji="1" lang="ja-JP" altLang="en-US" sz="1200" dirty="0" smtClean="0">
                          <a:solidFill>
                            <a:schemeClr val="tx1"/>
                          </a:solidFill>
                          <a:latin typeface="HGPｺﾞｼｯｸM" pitchFamily="50" charset="-128"/>
                          <a:ea typeface="HGPｺﾞｼｯｸM" pitchFamily="50" charset="-128"/>
                        </a:rPr>
                        <a:t>回まで加算</a:t>
                      </a:r>
                      <a:r>
                        <a:rPr kumimoji="1" lang="en-US" altLang="ja-JP" sz="1200" dirty="0" smtClean="0">
                          <a:solidFill>
                            <a:schemeClr val="tx1"/>
                          </a:solidFill>
                          <a:latin typeface="HGPｺﾞｼｯｸM" pitchFamily="50" charset="-128"/>
                          <a:ea typeface="HGPｺﾞｼｯｸM" pitchFamily="50" charset="-128"/>
                        </a:rPr>
                        <a:t>)</a:t>
                      </a:r>
                    </a:p>
                  </a:txBody>
                  <a:tcPr marL="99060" marR="9906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延長支援加算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61</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92</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→営業時間である８時間を超えてサービスを提供した場合（通所による利用者に限る）</a:t>
                      </a:r>
                      <a:endParaRPr kumimoji="1" lang="en-US" altLang="ja-JP" sz="1200" dirty="0" smtClean="0">
                        <a:solidFill>
                          <a:schemeClr val="tx1"/>
                        </a:solidFill>
                        <a:latin typeface="HGPｺﾞｼｯｸM" pitchFamily="50" charset="-128"/>
                        <a:ea typeface="HGPｺﾞｼｯｸM" pitchFamily="50" charset="-128"/>
                      </a:endParaRPr>
                    </a:p>
                    <a:p>
                      <a:endParaRPr kumimoji="1" lang="en-US" altLang="ja-JP" sz="13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2">
                          <a:lumMod val="20000"/>
                          <a:lumOff val="8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290" name="Text Box 2"/>
          <p:cNvSpPr txBox="1">
            <a:spLocks noChangeArrowheads="1"/>
          </p:cNvSpPr>
          <p:nvPr/>
        </p:nvSpPr>
        <p:spPr bwMode="auto">
          <a:xfrm>
            <a:off x="154818" y="6381750"/>
            <a:ext cx="44869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9,147</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1292" name="Text Box 2"/>
          <p:cNvSpPr txBox="1">
            <a:spLocks noChangeArrowheads="1"/>
          </p:cNvSpPr>
          <p:nvPr/>
        </p:nvSpPr>
        <p:spPr bwMode="auto">
          <a:xfrm>
            <a:off x="4562609" y="6381750"/>
            <a:ext cx="460216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265,213</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4"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10</a:t>
            </a:fld>
            <a:endParaRPr lang="en-US" altLang="ja-JP" dirty="0">
              <a:solidFill>
                <a:srgbClr val="000000"/>
              </a:solidFill>
            </a:endParaRPr>
          </a:p>
        </p:txBody>
      </p:sp>
    </p:spTree>
    <p:extLst>
      <p:ext uri="{BB962C8B-B14F-4D97-AF65-F5344CB8AC3E}">
        <p14:creationId xmlns:p14="http://schemas.microsoft.com/office/powerpoint/2010/main" val="3341301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noChangeArrowheads="1"/>
          </p:cNvSpPr>
          <p:nvPr/>
        </p:nvSpPr>
        <p:spPr bwMode="auto">
          <a:xfrm>
            <a:off x="193680" y="1700214"/>
            <a:ext cx="3511550" cy="360362"/>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児童デイサービス</a:t>
            </a:r>
          </a:p>
        </p:txBody>
      </p:sp>
      <p:sp>
        <p:nvSpPr>
          <p:cNvPr id="6148" name="AutoShape 4"/>
          <p:cNvSpPr>
            <a:spLocks noChangeArrowheads="1"/>
          </p:cNvSpPr>
          <p:nvPr/>
        </p:nvSpPr>
        <p:spPr bwMode="auto">
          <a:xfrm>
            <a:off x="193680" y="3644908"/>
            <a:ext cx="3511550" cy="360363"/>
          </a:xfrm>
          <a:prstGeom prst="roundRect">
            <a:avLst>
              <a:gd name="adj" fmla="val 16667"/>
            </a:avLst>
          </a:prstGeom>
          <a:noFill/>
          <a:ln w="9525">
            <a:solidFill>
              <a:schemeClr val="tx1"/>
            </a:solidFill>
            <a:prstDash val="dash"/>
            <a:round/>
            <a:headEnd/>
            <a:tailEnd/>
          </a:ln>
        </p:spPr>
        <p:txBody>
          <a:bodyPr wrap="none" lIns="91430" tIns="45714" rIns="91430" bIns="45714" anchor="ctr"/>
          <a:lstStyle/>
          <a:p>
            <a:pPr algn="ctr"/>
            <a:r>
              <a:rPr lang="ja-JP" altLang="en-US" sz="1300" dirty="0">
                <a:solidFill>
                  <a:srgbClr val="000000"/>
                </a:solidFill>
                <a:latin typeface="Arial"/>
                <a:ea typeface="ＭＳ Ｐゴシック"/>
              </a:rPr>
              <a:t>重症心身障害児（者）通園事業（補助事業</a:t>
            </a:r>
            <a:r>
              <a:rPr lang="ja-JP" altLang="en-US" sz="1400" dirty="0">
                <a:solidFill>
                  <a:srgbClr val="000000"/>
                </a:solidFill>
                <a:latin typeface="Arial"/>
                <a:ea typeface="ＭＳ Ｐゴシック"/>
              </a:rPr>
              <a:t>）</a:t>
            </a:r>
          </a:p>
        </p:txBody>
      </p:sp>
      <p:sp>
        <p:nvSpPr>
          <p:cNvPr id="6149" name="AutoShape 5"/>
          <p:cNvSpPr>
            <a:spLocks noChangeArrowheads="1"/>
          </p:cNvSpPr>
          <p:nvPr/>
        </p:nvSpPr>
        <p:spPr bwMode="auto">
          <a:xfrm>
            <a:off x="6591304" y="1773257"/>
            <a:ext cx="3121025" cy="223202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800" dirty="0">
                <a:solidFill>
                  <a:srgbClr val="000000"/>
                </a:solidFill>
                <a:latin typeface="Arial"/>
                <a:ea typeface="ＭＳ Ｐゴシック"/>
              </a:rPr>
              <a:t>障害児通所支援</a:t>
            </a:r>
          </a:p>
          <a:p>
            <a:endParaRPr lang="ja-JP" altLang="en-US" sz="1800" dirty="0">
              <a:solidFill>
                <a:srgbClr val="000000"/>
              </a:solidFill>
              <a:latin typeface="Arial"/>
              <a:ea typeface="ＭＳ Ｐゴシック"/>
            </a:endParaRPr>
          </a:p>
          <a:p>
            <a:r>
              <a:rPr lang="ja-JP" altLang="en-US" sz="1800" dirty="0">
                <a:solidFill>
                  <a:srgbClr val="000000"/>
                </a:solidFill>
                <a:latin typeface="Arial"/>
                <a:ea typeface="ＭＳ Ｐゴシック"/>
              </a:rPr>
              <a:t>　　 </a:t>
            </a:r>
            <a:r>
              <a:rPr lang="ja-JP" altLang="en-US" sz="1600" dirty="0">
                <a:solidFill>
                  <a:srgbClr val="000000"/>
                </a:solidFill>
                <a:latin typeface="Arial"/>
                <a:ea typeface="ＭＳ Ｐゴシック"/>
              </a:rPr>
              <a:t>・児童発達支援</a:t>
            </a:r>
          </a:p>
          <a:p>
            <a:r>
              <a:rPr lang="ja-JP" altLang="en-US" sz="1600" dirty="0">
                <a:solidFill>
                  <a:srgbClr val="000000"/>
                </a:solidFill>
                <a:latin typeface="Arial"/>
                <a:ea typeface="ＭＳ Ｐゴシック"/>
              </a:rPr>
              <a:t>　　  ・医療型児童発達支援</a:t>
            </a:r>
          </a:p>
          <a:p>
            <a:r>
              <a:rPr lang="ja-JP" altLang="en-US" sz="1600" dirty="0">
                <a:solidFill>
                  <a:srgbClr val="000000"/>
                </a:solidFill>
                <a:latin typeface="Arial"/>
                <a:ea typeface="ＭＳ Ｐゴシック"/>
              </a:rPr>
              <a:t>　　  ・放課後等デイサービス</a:t>
            </a:r>
          </a:p>
          <a:p>
            <a:r>
              <a:rPr lang="ja-JP" altLang="en-US" sz="1800" dirty="0">
                <a:solidFill>
                  <a:srgbClr val="000000"/>
                </a:solidFill>
                <a:latin typeface="Arial"/>
                <a:ea typeface="ＭＳ Ｐゴシック"/>
              </a:rPr>
              <a:t>　　 </a:t>
            </a:r>
            <a:r>
              <a:rPr lang="ja-JP" altLang="en-US" sz="1600" dirty="0">
                <a:solidFill>
                  <a:srgbClr val="000000"/>
                </a:solidFill>
                <a:latin typeface="Arial"/>
                <a:ea typeface="ＭＳ Ｐゴシック"/>
              </a:rPr>
              <a:t>・保育所等訪問支援</a:t>
            </a:r>
          </a:p>
        </p:txBody>
      </p:sp>
      <p:sp>
        <p:nvSpPr>
          <p:cNvPr id="6150" name="AutoShape 6"/>
          <p:cNvSpPr>
            <a:spLocks noChangeArrowheads="1"/>
          </p:cNvSpPr>
          <p:nvPr/>
        </p:nvSpPr>
        <p:spPr bwMode="auto">
          <a:xfrm>
            <a:off x="6435884" y="4797744"/>
            <a:ext cx="3268663" cy="14398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800" dirty="0">
                <a:solidFill>
                  <a:srgbClr val="000000"/>
                </a:solidFill>
                <a:latin typeface="Arial"/>
                <a:ea typeface="ＭＳ Ｐゴシック"/>
              </a:rPr>
              <a:t>　障害児入所支援</a:t>
            </a:r>
          </a:p>
          <a:p>
            <a:endParaRPr lang="ja-JP" altLang="en-US" sz="1800" dirty="0">
              <a:solidFill>
                <a:srgbClr val="000000"/>
              </a:solidFill>
              <a:latin typeface="Arial"/>
              <a:ea typeface="ＭＳ Ｐゴシック"/>
            </a:endParaRPr>
          </a:p>
          <a:p>
            <a:r>
              <a:rPr lang="ja-JP" altLang="en-US" sz="1800" dirty="0">
                <a:solidFill>
                  <a:srgbClr val="000000"/>
                </a:solidFill>
                <a:latin typeface="Arial"/>
                <a:ea typeface="ＭＳ Ｐゴシック"/>
              </a:rPr>
              <a:t>　　　 </a:t>
            </a:r>
            <a:r>
              <a:rPr lang="ja-JP" altLang="en-US" sz="1600" dirty="0">
                <a:solidFill>
                  <a:srgbClr val="000000"/>
                </a:solidFill>
                <a:latin typeface="Arial"/>
                <a:ea typeface="ＭＳ Ｐゴシック"/>
              </a:rPr>
              <a:t>・福祉型障害児入所施設</a:t>
            </a:r>
          </a:p>
          <a:p>
            <a:r>
              <a:rPr lang="ja-JP" altLang="en-US" sz="1600" dirty="0">
                <a:solidFill>
                  <a:srgbClr val="000000"/>
                </a:solidFill>
                <a:latin typeface="Arial"/>
                <a:ea typeface="ＭＳ Ｐゴシック"/>
              </a:rPr>
              <a:t>　　　  ・医療型障害児入所施設</a:t>
            </a:r>
          </a:p>
        </p:txBody>
      </p:sp>
      <p:sp>
        <p:nvSpPr>
          <p:cNvPr id="6151" name="AutoShape 7"/>
          <p:cNvSpPr>
            <a:spLocks/>
          </p:cNvSpPr>
          <p:nvPr/>
        </p:nvSpPr>
        <p:spPr bwMode="auto">
          <a:xfrm>
            <a:off x="3783020" y="2349819"/>
            <a:ext cx="234950" cy="1655763"/>
          </a:xfrm>
          <a:prstGeom prst="rightBrace">
            <a:avLst>
              <a:gd name="adj1" fmla="val 99249"/>
              <a:gd name="adj2" fmla="val 50000"/>
            </a:avLst>
          </a:prstGeom>
          <a:noFill/>
          <a:ln w="9525">
            <a:solidFill>
              <a:schemeClr val="tx1"/>
            </a:solidFill>
            <a:round/>
            <a:headEnd/>
            <a:tailEnd/>
          </a:ln>
        </p:spPr>
        <p:txBody>
          <a:bodyPr wrap="none" lIns="91430" tIns="45714" rIns="91430" bIns="45714" anchor="ctr"/>
          <a:lstStyle/>
          <a:p>
            <a:endParaRPr lang="ja-JP" altLang="en-US" sz="1800">
              <a:solidFill>
                <a:srgbClr val="000000"/>
              </a:solidFill>
              <a:latin typeface="Arial"/>
              <a:ea typeface="ＭＳ Ｐゴシック"/>
            </a:endParaRPr>
          </a:p>
        </p:txBody>
      </p:sp>
      <p:sp>
        <p:nvSpPr>
          <p:cNvPr id="6152" name="Text Box 9"/>
          <p:cNvSpPr txBox="1">
            <a:spLocks noChangeArrowheads="1"/>
          </p:cNvSpPr>
          <p:nvPr/>
        </p:nvSpPr>
        <p:spPr bwMode="auto">
          <a:xfrm>
            <a:off x="4051448" y="2276794"/>
            <a:ext cx="400089" cy="1800225"/>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latin typeface="Arial"/>
                <a:ea typeface="ＭＳ Ｐゴシック"/>
              </a:rPr>
              <a:t>通所サービス</a:t>
            </a:r>
          </a:p>
        </p:txBody>
      </p:sp>
      <p:sp>
        <p:nvSpPr>
          <p:cNvPr id="6153" name="Text Box 10"/>
          <p:cNvSpPr txBox="1">
            <a:spLocks noChangeArrowheads="1"/>
          </p:cNvSpPr>
          <p:nvPr/>
        </p:nvSpPr>
        <p:spPr bwMode="auto">
          <a:xfrm>
            <a:off x="4049860" y="4579938"/>
            <a:ext cx="400089" cy="1871662"/>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latin typeface="Arial"/>
                <a:ea typeface="ＭＳ Ｐゴシック"/>
              </a:rPr>
              <a:t>入所サービス</a:t>
            </a:r>
          </a:p>
        </p:txBody>
      </p:sp>
      <p:sp>
        <p:nvSpPr>
          <p:cNvPr id="6154" name="AutoShape 11"/>
          <p:cNvSpPr>
            <a:spLocks noChangeArrowheads="1"/>
          </p:cNvSpPr>
          <p:nvPr/>
        </p:nvSpPr>
        <p:spPr bwMode="auto">
          <a:xfrm>
            <a:off x="193680" y="2348232"/>
            <a:ext cx="3511550" cy="35877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知的障害児通園施設</a:t>
            </a:r>
          </a:p>
        </p:txBody>
      </p:sp>
      <p:sp>
        <p:nvSpPr>
          <p:cNvPr id="6155" name="AutoShape 12"/>
          <p:cNvSpPr>
            <a:spLocks noChangeArrowheads="1"/>
          </p:cNvSpPr>
          <p:nvPr/>
        </p:nvSpPr>
        <p:spPr bwMode="auto">
          <a:xfrm>
            <a:off x="193680" y="2779713"/>
            <a:ext cx="3511550" cy="361950"/>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難聴幼児通園施設</a:t>
            </a:r>
          </a:p>
        </p:txBody>
      </p:sp>
      <p:sp>
        <p:nvSpPr>
          <p:cNvPr id="6156" name="AutoShape 13"/>
          <p:cNvSpPr>
            <a:spLocks noChangeArrowheads="1"/>
          </p:cNvSpPr>
          <p:nvPr/>
        </p:nvSpPr>
        <p:spPr bwMode="auto">
          <a:xfrm>
            <a:off x="193680" y="3213419"/>
            <a:ext cx="3511550" cy="360363"/>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肢体不自由児通園施設（医）</a:t>
            </a:r>
          </a:p>
        </p:txBody>
      </p:sp>
      <p:sp>
        <p:nvSpPr>
          <p:cNvPr id="6157" name="AutoShape 14"/>
          <p:cNvSpPr>
            <a:spLocks noChangeArrowheads="1"/>
          </p:cNvSpPr>
          <p:nvPr/>
        </p:nvSpPr>
        <p:spPr bwMode="auto">
          <a:xfrm>
            <a:off x="193680" y="4149752"/>
            <a:ext cx="3511550" cy="79057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知的障害児施設</a:t>
            </a:r>
          </a:p>
          <a:p>
            <a:r>
              <a:rPr lang="ja-JP" altLang="en-US" sz="1400" dirty="0">
                <a:solidFill>
                  <a:srgbClr val="000000"/>
                </a:solidFill>
                <a:latin typeface="Arial"/>
                <a:ea typeface="ＭＳ Ｐゴシック"/>
              </a:rPr>
              <a:t>　　　第一種自閉症児施設（医）</a:t>
            </a:r>
          </a:p>
          <a:p>
            <a:r>
              <a:rPr lang="ja-JP" altLang="en-US" sz="1400" dirty="0">
                <a:solidFill>
                  <a:srgbClr val="000000"/>
                </a:solidFill>
                <a:latin typeface="Arial"/>
                <a:ea typeface="ＭＳ Ｐゴシック"/>
              </a:rPr>
              <a:t>　　　第二種自閉症児施設</a:t>
            </a:r>
          </a:p>
        </p:txBody>
      </p:sp>
      <p:sp>
        <p:nvSpPr>
          <p:cNvPr id="6158" name="AutoShape 15"/>
          <p:cNvSpPr>
            <a:spLocks noChangeArrowheads="1"/>
          </p:cNvSpPr>
          <p:nvPr/>
        </p:nvSpPr>
        <p:spPr bwMode="auto">
          <a:xfrm>
            <a:off x="193680" y="5012056"/>
            <a:ext cx="3511550" cy="50482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盲児施設</a:t>
            </a:r>
          </a:p>
          <a:p>
            <a:r>
              <a:rPr lang="ja-JP" altLang="en-US" sz="1400" dirty="0">
                <a:solidFill>
                  <a:srgbClr val="000000"/>
                </a:solidFill>
                <a:latin typeface="Arial"/>
                <a:ea typeface="ＭＳ Ｐゴシック"/>
              </a:rPr>
              <a:t>　　　ろうあ児施設</a:t>
            </a:r>
          </a:p>
        </p:txBody>
      </p:sp>
      <p:sp>
        <p:nvSpPr>
          <p:cNvPr id="6159" name="AutoShape 16"/>
          <p:cNvSpPr>
            <a:spLocks noChangeArrowheads="1"/>
          </p:cNvSpPr>
          <p:nvPr/>
        </p:nvSpPr>
        <p:spPr bwMode="auto">
          <a:xfrm>
            <a:off x="193680" y="5588319"/>
            <a:ext cx="3511550" cy="5762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肢体不自由児施設（医）</a:t>
            </a:r>
          </a:p>
          <a:p>
            <a:r>
              <a:rPr lang="ja-JP" altLang="en-US" sz="1400" dirty="0">
                <a:solidFill>
                  <a:srgbClr val="000000"/>
                </a:solidFill>
                <a:latin typeface="Arial"/>
                <a:ea typeface="ＭＳ Ｐゴシック"/>
              </a:rPr>
              <a:t>　　　肢体不自由児療護施設</a:t>
            </a:r>
          </a:p>
        </p:txBody>
      </p:sp>
      <p:sp>
        <p:nvSpPr>
          <p:cNvPr id="6160" name="AutoShape 17"/>
          <p:cNvSpPr>
            <a:spLocks noChangeArrowheads="1"/>
          </p:cNvSpPr>
          <p:nvPr/>
        </p:nvSpPr>
        <p:spPr bwMode="auto">
          <a:xfrm>
            <a:off x="193680" y="6237289"/>
            <a:ext cx="3511550" cy="360362"/>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latin typeface="Arial"/>
                <a:ea typeface="ＭＳ Ｐゴシック"/>
              </a:rPr>
              <a:t>　　　重症心身障害児施設（医）</a:t>
            </a:r>
          </a:p>
        </p:txBody>
      </p:sp>
      <p:sp>
        <p:nvSpPr>
          <p:cNvPr id="6161" name="Line 18"/>
          <p:cNvSpPr>
            <a:spLocks noChangeShapeType="1"/>
          </p:cNvSpPr>
          <p:nvPr/>
        </p:nvSpPr>
        <p:spPr bwMode="auto">
          <a:xfrm>
            <a:off x="5110163" y="2781300"/>
            <a:ext cx="1433512" cy="0"/>
          </a:xfrm>
          <a:prstGeom prst="line">
            <a:avLst/>
          </a:prstGeom>
          <a:noFill/>
          <a:ln w="38100">
            <a:solidFill>
              <a:schemeClr val="tx1"/>
            </a:solidFill>
            <a:round/>
            <a:headEnd/>
            <a:tailEnd type="triangle" w="lg" len="lg"/>
          </a:ln>
        </p:spPr>
        <p:txBody>
          <a:bodyPr lIns="91430" tIns="45714" rIns="91430" bIns="45714"/>
          <a:lstStyle/>
          <a:p>
            <a:endParaRPr lang="ja-JP" altLang="en-US" sz="1800">
              <a:solidFill>
                <a:srgbClr val="000000"/>
              </a:solidFill>
              <a:latin typeface="Arial"/>
              <a:ea typeface="ＭＳ Ｐゴシック"/>
            </a:endParaRPr>
          </a:p>
        </p:txBody>
      </p:sp>
      <p:sp>
        <p:nvSpPr>
          <p:cNvPr id="6162" name="Line 21"/>
          <p:cNvSpPr>
            <a:spLocks noChangeShapeType="1"/>
          </p:cNvSpPr>
          <p:nvPr/>
        </p:nvSpPr>
        <p:spPr bwMode="auto">
          <a:xfrm>
            <a:off x="4329122" y="5518150"/>
            <a:ext cx="2073275" cy="0"/>
          </a:xfrm>
          <a:prstGeom prst="line">
            <a:avLst/>
          </a:prstGeom>
          <a:noFill/>
          <a:ln w="38100">
            <a:solidFill>
              <a:schemeClr val="tx1"/>
            </a:solidFill>
            <a:round/>
            <a:headEnd/>
            <a:tailEnd type="triangle" w="lg" len="lg"/>
          </a:ln>
        </p:spPr>
        <p:txBody>
          <a:bodyPr lIns="91430" tIns="45714" rIns="91430" bIns="45714"/>
          <a:lstStyle/>
          <a:p>
            <a:endParaRPr lang="ja-JP" altLang="en-US" sz="1800">
              <a:solidFill>
                <a:srgbClr val="000000"/>
              </a:solidFill>
              <a:latin typeface="Arial"/>
              <a:ea typeface="ＭＳ Ｐゴシック"/>
            </a:endParaRPr>
          </a:p>
        </p:txBody>
      </p:sp>
      <p:sp>
        <p:nvSpPr>
          <p:cNvPr id="6163" name="Line 22"/>
          <p:cNvSpPr>
            <a:spLocks noChangeShapeType="1"/>
          </p:cNvSpPr>
          <p:nvPr/>
        </p:nvSpPr>
        <p:spPr bwMode="auto">
          <a:xfrm flipH="1">
            <a:off x="4484861" y="3284538"/>
            <a:ext cx="638175" cy="0"/>
          </a:xfrm>
          <a:prstGeom prst="line">
            <a:avLst/>
          </a:prstGeom>
          <a:noFill/>
          <a:ln w="38100">
            <a:solidFill>
              <a:schemeClr val="tx1"/>
            </a:solidFill>
            <a:round/>
            <a:headEnd/>
            <a:tailEnd/>
          </a:ln>
        </p:spPr>
        <p:txBody>
          <a:bodyPr lIns="91430" tIns="45714" rIns="91430" bIns="45714"/>
          <a:lstStyle/>
          <a:p>
            <a:endParaRPr lang="ja-JP" altLang="en-US" sz="1800">
              <a:solidFill>
                <a:srgbClr val="000000"/>
              </a:solidFill>
              <a:latin typeface="Arial"/>
              <a:ea typeface="ＭＳ Ｐゴシック"/>
            </a:endParaRPr>
          </a:p>
        </p:txBody>
      </p:sp>
      <p:sp>
        <p:nvSpPr>
          <p:cNvPr id="6164" name="Text Box 24"/>
          <p:cNvSpPr txBox="1">
            <a:spLocks noChangeArrowheads="1"/>
          </p:cNvSpPr>
          <p:nvPr/>
        </p:nvSpPr>
        <p:spPr bwMode="auto">
          <a:xfrm>
            <a:off x="0" y="1413194"/>
            <a:ext cx="2751138" cy="276225"/>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latin typeface="Arial"/>
                <a:ea typeface="ＭＳ Ｐゴシック"/>
              </a:rPr>
              <a:t>＜＜ 障害者自立支援法 ＞＞</a:t>
            </a:r>
          </a:p>
        </p:txBody>
      </p:sp>
      <p:sp>
        <p:nvSpPr>
          <p:cNvPr id="6165" name="Text Box 25"/>
          <p:cNvSpPr txBox="1">
            <a:spLocks noChangeArrowheads="1"/>
          </p:cNvSpPr>
          <p:nvPr/>
        </p:nvSpPr>
        <p:spPr bwMode="auto">
          <a:xfrm>
            <a:off x="28" y="2060595"/>
            <a:ext cx="2112963" cy="277813"/>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latin typeface="Arial"/>
                <a:ea typeface="ＭＳ Ｐゴシック"/>
              </a:rPr>
              <a:t>＜＜ 児童福祉法 ＞＞</a:t>
            </a:r>
          </a:p>
        </p:txBody>
      </p:sp>
      <p:sp>
        <p:nvSpPr>
          <p:cNvPr id="6166" name="Text Box 26"/>
          <p:cNvSpPr txBox="1">
            <a:spLocks noChangeArrowheads="1"/>
          </p:cNvSpPr>
          <p:nvPr/>
        </p:nvSpPr>
        <p:spPr bwMode="auto">
          <a:xfrm>
            <a:off x="3860802" y="6308725"/>
            <a:ext cx="1951038" cy="400050"/>
          </a:xfrm>
          <a:prstGeom prst="rect">
            <a:avLst/>
          </a:prstGeom>
          <a:noFill/>
          <a:ln w="9525">
            <a:noFill/>
            <a:miter lim="800000"/>
            <a:headEnd/>
            <a:tailEnd/>
          </a:ln>
        </p:spPr>
        <p:txBody>
          <a:bodyPr lIns="91430" tIns="45714" rIns="91430" bIns="45714">
            <a:spAutoFit/>
          </a:bodyPr>
          <a:lstStyle/>
          <a:p>
            <a:pPr>
              <a:spcBef>
                <a:spcPct val="50000"/>
              </a:spcBef>
            </a:pPr>
            <a:r>
              <a:rPr lang="ja-JP" altLang="en-US" sz="1000" dirty="0">
                <a:solidFill>
                  <a:srgbClr val="000000"/>
                </a:solidFill>
                <a:latin typeface="Arial"/>
                <a:ea typeface="ＭＳ Ｐゴシック"/>
              </a:rPr>
              <a:t>（医）とあるのは医療の提供を行っているもの</a:t>
            </a:r>
          </a:p>
        </p:txBody>
      </p:sp>
      <p:sp>
        <p:nvSpPr>
          <p:cNvPr id="6167" name="Text Box 27"/>
          <p:cNvSpPr txBox="1">
            <a:spLocks noChangeArrowheads="1"/>
          </p:cNvSpPr>
          <p:nvPr/>
        </p:nvSpPr>
        <p:spPr bwMode="auto">
          <a:xfrm>
            <a:off x="6202363" y="1484313"/>
            <a:ext cx="2114550" cy="277812"/>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latin typeface="Arial"/>
                <a:ea typeface="ＭＳ Ｐゴシック"/>
              </a:rPr>
              <a:t>＜＜ 児童福祉法 ＞＞</a:t>
            </a:r>
          </a:p>
        </p:txBody>
      </p:sp>
      <p:sp>
        <p:nvSpPr>
          <p:cNvPr id="6168" name="Line 22"/>
          <p:cNvSpPr>
            <a:spLocks noChangeShapeType="1"/>
          </p:cNvSpPr>
          <p:nvPr/>
        </p:nvSpPr>
        <p:spPr bwMode="auto">
          <a:xfrm flipH="1">
            <a:off x="4484861" y="1844675"/>
            <a:ext cx="638175" cy="0"/>
          </a:xfrm>
          <a:prstGeom prst="line">
            <a:avLst/>
          </a:prstGeom>
          <a:noFill/>
          <a:ln w="38100">
            <a:solidFill>
              <a:schemeClr val="tx1"/>
            </a:solidFill>
            <a:round/>
            <a:headEnd/>
            <a:tailEnd/>
          </a:ln>
        </p:spPr>
        <p:txBody>
          <a:bodyPr lIns="91430" tIns="45714" rIns="91430" bIns="45714"/>
          <a:lstStyle/>
          <a:p>
            <a:endParaRPr lang="ja-JP" altLang="en-US" sz="1800">
              <a:solidFill>
                <a:srgbClr val="000000"/>
              </a:solidFill>
              <a:latin typeface="Arial"/>
              <a:ea typeface="ＭＳ Ｐゴシック"/>
            </a:endParaRPr>
          </a:p>
        </p:txBody>
      </p:sp>
      <p:cxnSp>
        <p:nvCxnSpPr>
          <p:cNvPr id="35" name="直線コネクタ 34"/>
          <p:cNvCxnSpPr>
            <a:endCxn id="6163" idx="0"/>
          </p:cNvCxnSpPr>
          <p:nvPr/>
        </p:nvCxnSpPr>
        <p:spPr>
          <a:xfrm rot="16200000" flipH="1">
            <a:off x="4396684" y="2558413"/>
            <a:ext cx="1439863"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70" name="AutoShape 7"/>
          <p:cNvSpPr>
            <a:spLocks/>
          </p:cNvSpPr>
          <p:nvPr/>
        </p:nvSpPr>
        <p:spPr bwMode="auto">
          <a:xfrm>
            <a:off x="3781425" y="4221163"/>
            <a:ext cx="234950" cy="2374900"/>
          </a:xfrm>
          <a:prstGeom prst="rightBrace">
            <a:avLst>
              <a:gd name="adj1" fmla="val 99256"/>
              <a:gd name="adj2" fmla="val 50000"/>
            </a:avLst>
          </a:prstGeom>
          <a:noFill/>
          <a:ln w="9525">
            <a:solidFill>
              <a:schemeClr val="tx1"/>
            </a:solidFill>
            <a:round/>
            <a:headEnd/>
            <a:tailEnd/>
          </a:ln>
        </p:spPr>
        <p:txBody>
          <a:bodyPr wrap="none" lIns="91430" tIns="45714" rIns="91430" bIns="45714" anchor="ctr"/>
          <a:lstStyle/>
          <a:p>
            <a:endParaRPr lang="ja-JP" altLang="en-US" sz="1800">
              <a:solidFill>
                <a:srgbClr val="000000"/>
              </a:solidFill>
              <a:latin typeface="Arial"/>
              <a:ea typeface="ＭＳ Ｐゴシック"/>
            </a:endParaRPr>
          </a:p>
        </p:txBody>
      </p:sp>
      <p:sp>
        <p:nvSpPr>
          <p:cNvPr id="33" name="角丸四角形 32"/>
          <p:cNvSpPr/>
          <p:nvPr/>
        </p:nvSpPr>
        <p:spPr>
          <a:xfrm>
            <a:off x="193678" y="692498"/>
            <a:ext cx="9518650" cy="576262"/>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600" dirty="0">
                <a:solidFill>
                  <a:prstClr val="black"/>
                </a:solidFill>
              </a:rPr>
              <a:t>○　 障害児支援の強化を図るため</a:t>
            </a:r>
            <a:r>
              <a:rPr lang="ja-JP" altLang="en-US" sz="1600" dirty="0" smtClean="0">
                <a:solidFill>
                  <a:prstClr val="black"/>
                </a:solidFill>
              </a:rPr>
              <a:t>、従来の</a:t>
            </a:r>
            <a:r>
              <a:rPr lang="ja-JP" altLang="en-US" sz="1600" dirty="0">
                <a:solidFill>
                  <a:prstClr val="black"/>
                </a:solidFill>
              </a:rPr>
              <a:t>障害</a:t>
            </a:r>
            <a:r>
              <a:rPr lang="ja-JP" altLang="en-US" sz="1600" dirty="0" smtClean="0">
                <a:solidFill>
                  <a:prstClr val="black"/>
                </a:solidFill>
              </a:rPr>
              <a:t>種別で分かれていた体系（給付）に</a:t>
            </a:r>
            <a:r>
              <a:rPr lang="ja-JP" altLang="en-US" sz="1600" dirty="0">
                <a:solidFill>
                  <a:prstClr val="black"/>
                </a:solidFill>
              </a:rPr>
              <a:t>ついて、通所・</a:t>
            </a:r>
            <a:r>
              <a:rPr lang="ja-JP" altLang="en-US" sz="1600" dirty="0" smtClean="0">
                <a:solidFill>
                  <a:prstClr val="black"/>
                </a:solidFill>
              </a:rPr>
              <a:t>入所</a:t>
            </a:r>
            <a:endParaRPr lang="en-US" altLang="ja-JP" sz="1600" dirty="0" smtClean="0">
              <a:solidFill>
                <a:prstClr val="black"/>
              </a:solidFill>
            </a:endParaRPr>
          </a:p>
          <a:p>
            <a:pPr>
              <a:defRPr/>
            </a:pPr>
            <a:r>
              <a:rPr lang="ja-JP" altLang="en-US" sz="1600" dirty="0">
                <a:solidFill>
                  <a:prstClr val="black"/>
                </a:solidFill>
              </a:rPr>
              <a:t>　</a:t>
            </a:r>
            <a:r>
              <a:rPr lang="ja-JP" altLang="en-US" sz="1600" dirty="0" smtClean="0">
                <a:solidFill>
                  <a:prstClr val="black"/>
                </a:solidFill>
              </a:rPr>
              <a:t>の利用形態</a:t>
            </a:r>
            <a:r>
              <a:rPr lang="ja-JP" altLang="en-US" sz="1600" dirty="0">
                <a:solidFill>
                  <a:prstClr val="black"/>
                </a:solidFill>
              </a:rPr>
              <a:t>の別により一元化。</a:t>
            </a:r>
          </a:p>
        </p:txBody>
      </p:sp>
      <p:sp>
        <p:nvSpPr>
          <p:cNvPr id="6172" name="Text Box 26"/>
          <p:cNvSpPr txBox="1">
            <a:spLocks noChangeArrowheads="1"/>
          </p:cNvSpPr>
          <p:nvPr/>
        </p:nvSpPr>
        <p:spPr bwMode="auto">
          <a:xfrm>
            <a:off x="2792586" y="1412877"/>
            <a:ext cx="936625" cy="307764"/>
          </a:xfrm>
          <a:prstGeom prst="rect">
            <a:avLst/>
          </a:prstGeom>
          <a:noFill/>
          <a:ln w="9525">
            <a:noFill/>
            <a:miter lim="800000"/>
            <a:headEnd/>
            <a:tailEnd/>
          </a:ln>
        </p:spPr>
        <p:txBody>
          <a:bodyPr lIns="91430" tIns="45714" rIns="91430" bIns="45714">
            <a:spAutoFit/>
          </a:bodyPr>
          <a:lstStyle/>
          <a:p>
            <a:pPr>
              <a:spcBef>
                <a:spcPct val="50000"/>
              </a:spcBef>
            </a:pPr>
            <a:r>
              <a:rPr lang="en-US" altLang="ja-JP" sz="1400" dirty="0">
                <a:solidFill>
                  <a:srgbClr val="000000"/>
                </a:solidFill>
                <a:latin typeface="Arial"/>
                <a:ea typeface="ＭＳ Ｐゴシック"/>
              </a:rPr>
              <a:t>【</a:t>
            </a:r>
            <a:r>
              <a:rPr lang="ja-JP" altLang="en-US" sz="1400" dirty="0">
                <a:solidFill>
                  <a:srgbClr val="000000"/>
                </a:solidFill>
                <a:latin typeface="Arial"/>
                <a:ea typeface="ＭＳ Ｐゴシック"/>
              </a:rPr>
              <a:t>市町村</a:t>
            </a:r>
            <a:r>
              <a:rPr lang="en-US" altLang="ja-JP" sz="1400" dirty="0">
                <a:solidFill>
                  <a:srgbClr val="000000"/>
                </a:solidFill>
                <a:latin typeface="Arial"/>
                <a:ea typeface="ＭＳ Ｐゴシック"/>
              </a:rPr>
              <a:t>】</a:t>
            </a:r>
          </a:p>
        </p:txBody>
      </p:sp>
      <p:sp>
        <p:nvSpPr>
          <p:cNvPr id="6173" name="Text Box 26"/>
          <p:cNvSpPr txBox="1">
            <a:spLocks noChangeArrowheads="1"/>
          </p:cNvSpPr>
          <p:nvPr/>
        </p:nvSpPr>
        <p:spPr bwMode="auto">
          <a:xfrm>
            <a:off x="8698085" y="1412877"/>
            <a:ext cx="935037" cy="307764"/>
          </a:xfrm>
          <a:prstGeom prst="rect">
            <a:avLst/>
          </a:prstGeom>
          <a:noFill/>
          <a:ln w="9525">
            <a:noFill/>
            <a:miter lim="800000"/>
            <a:headEnd/>
            <a:tailEnd/>
          </a:ln>
        </p:spPr>
        <p:txBody>
          <a:bodyPr lIns="91430" tIns="45714" rIns="91430" bIns="45714">
            <a:spAutoFit/>
          </a:bodyPr>
          <a:lstStyle/>
          <a:p>
            <a:pPr>
              <a:spcBef>
                <a:spcPct val="50000"/>
              </a:spcBef>
            </a:pPr>
            <a:r>
              <a:rPr lang="en-US" altLang="ja-JP" sz="1400" dirty="0">
                <a:solidFill>
                  <a:srgbClr val="000000"/>
                </a:solidFill>
                <a:latin typeface="Arial"/>
                <a:ea typeface="ＭＳ Ｐゴシック"/>
              </a:rPr>
              <a:t>【</a:t>
            </a:r>
            <a:r>
              <a:rPr lang="ja-JP" altLang="en-US" sz="1400" dirty="0">
                <a:solidFill>
                  <a:srgbClr val="000000"/>
                </a:solidFill>
                <a:latin typeface="Arial"/>
                <a:ea typeface="ＭＳ Ｐゴシック"/>
              </a:rPr>
              <a:t>市町村</a:t>
            </a:r>
            <a:r>
              <a:rPr lang="en-US" altLang="ja-JP" sz="1400" dirty="0">
                <a:solidFill>
                  <a:srgbClr val="000000"/>
                </a:solidFill>
                <a:latin typeface="Arial"/>
                <a:ea typeface="ＭＳ Ｐゴシック"/>
              </a:rPr>
              <a:t>】</a:t>
            </a:r>
          </a:p>
        </p:txBody>
      </p:sp>
      <p:sp>
        <p:nvSpPr>
          <p:cNvPr id="6174" name="Text Box 26"/>
          <p:cNvSpPr txBox="1">
            <a:spLocks noChangeArrowheads="1"/>
          </p:cNvSpPr>
          <p:nvPr/>
        </p:nvSpPr>
        <p:spPr bwMode="auto">
          <a:xfrm>
            <a:off x="2576685" y="2060593"/>
            <a:ext cx="1296987"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latin typeface="Arial"/>
                <a:ea typeface="ＭＳ Ｐゴシック"/>
              </a:rPr>
              <a:t>　</a:t>
            </a:r>
            <a:r>
              <a:rPr lang="en-US" altLang="ja-JP" sz="1400" dirty="0">
                <a:solidFill>
                  <a:srgbClr val="000000"/>
                </a:solidFill>
                <a:latin typeface="Arial"/>
                <a:ea typeface="ＭＳ Ｐゴシック"/>
              </a:rPr>
              <a:t>【</a:t>
            </a:r>
            <a:r>
              <a:rPr lang="ja-JP" altLang="en-US" sz="1400" dirty="0">
                <a:solidFill>
                  <a:srgbClr val="000000"/>
                </a:solidFill>
                <a:latin typeface="Arial"/>
                <a:ea typeface="ＭＳ Ｐゴシック"/>
              </a:rPr>
              <a:t>都道府県</a:t>
            </a:r>
            <a:r>
              <a:rPr lang="en-US" altLang="ja-JP" sz="1400" dirty="0">
                <a:solidFill>
                  <a:srgbClr val="000000"/>
                </a:solidFill>
                <a:latin typeface="Arial"/>
                <a:ea typeface="ＭＳ Ｐゴシック"/>
              </a:rPr>
              <a:t>】</a:t>
            </a:r>
          </a:p>
        </p:txBody>
      </p:sp>
      <p:sp>
        <p:nvSpPr>
          <p:cNvPr id="6175" name="Text Box 26"/>
          <p:cNvSpPr txBox="1">
            <a:spLocks noChangeArrowheads="1"/>
          </p:cNvSpPr>
          <p:nvPr/>
        </p:nvSpPr>
        <p:spPr bwMode="auto">
          <a:xfrm>
            <a:off x="8482013" y="4437381"/>
            <a:ext cx="1295400"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latin typeface="Arial"/>
                <a:ea typeface="ＭＳ Ｐゴシック"/>
              </a:rPr>
              <a:t>　</a:t>
            </a:r>
            <a:r>
              <a:rPr lang="en-US" altLang="ja-JP" sz="1400" dirty="0">
                <a:solidFill>
                  <a:srgbClr val="000000"/>
                </a:solidFill>
                <a:latin typeface="Arial"/>
                <a:ea typeface="ＭＳ Ｐゴシック"/>
              </a:rPr>
              <a:t>【</a:t>
            </a:r>
            <a:r>
              <a:rPr lang="ja-JP" altLang="en-US" sz="1400" dirty="0">
                <a:solidFill>
                  <a:srgbClr val="000000"/>
                </a:solidFill>
                <a:latin typeface="Arial"/>
                <a:ea typeface="ＭＳ Ｐゴシック"/>
              </a:rPr>
              <a:t>都道府県</a:t>
            </a:r>
            <a:r>
              <a:rPr lang="en-US" altLang="ja-JP" sz="1400" dirty="0">
                <a:solidFill>
                  <a:srgbClr val="000000"/>
                </a:solidFill>
                <a:latin typeface="Arial"/>
                <a:ea typeface="ＭＳ Ｐゴシック"/>
              </a:rPr>
              <a:t>】</a:t>
            </a:r>
          </a:p>
        </p:txBody>
      </p:sp>
      <p:sp>
        <p:nvSpPr>
          <p:cNvPr id="34" name="テキスト ボックス 33"/>
          <p:cNvSpPr txBox="1"/>
          <p:nvPr/>
        </p:nvSpPr>
        <p:spPr>
          <a:xfrm>
            <a:off x="57546" y="116632"/>
            <a:ext cx="9792000" cy="400029"/>
          </a:xfrm>
          <a:prstGeom prst="rect">
            <a:avLst/>
          </a:prstGeom>
          <a:solidFill>
            <a:srgbClr val="FFFF00">
              <a:alpha val="30000"/>
            </a:srgbClr>
          </a:solidFill>
          <a:ln w="25400">
            <a:solidFill>
              <a:srgbClr val="0070C0"/>
            </a:solidFill>
          </a:ln>
        </p:spPr>
        <p:txBody>
          <a:bodyPr wrap="square" lIns="91357" tIns="45680" rIns="91357" bIns="45680" rtlCol="0">
            <a:spAutoFit/>
          </a:bodyPr>
          <a:lstStyle/>
          <a:p>
            <a:pPr algn="ctr" defTabSz="913575"/>
            <a:r>
              <a:rPr lang="ja-JP" altLang="en-US" sz="2000" dirty="0" smtClean="0">
                <a:solidFill>
                  <a:prstClr val="black"/>
                </a:solidFill>
                <a:latin typeface="HGP創英角ｺﾞｼｯｸUB" pitchFamily="50" charset="-128"/>
                <a:ea typeface="HGP創英角ｺﾞｼｯｸUB" pitchFamily="50" charset="-128"/>
              </a:rPr>
              <a:t>障害児支援の体系①～平成</a:t>
            </a:r>
            <a:r>
              <a:rPr lang="en-US" altLang="ja-JP" sz="2000" dirty="0">
                <a:solidFill>
                  <a:prstClr val="black"/>
                </a:solidFill>
                <a:latin typeface="HGP創英角ｺﾞｼｯｸUB" pitchFamily="50" charset="-128"/>
                <a:ea typeface="HGP創英角ｺﾞｼｯｸUB" pitchFamily="50" charset="-128"/>
              </a:rPr>
              <a:t>24</a:t>
            </a:r>
            <a:r>
              <a:rPr lang="ja-JP" altLang="en-US" sz="2000" dirty="0" smtClean="0">
                <a:solidFill>
                  <a:prstClr val="black"/>
                </a:solidFill>
                <a:latin typeface="HGP創英角ｺﾞｼｯｸUB" pitchFamily="50" charset="-128"/>
                <a:ea typeface="HGP創英角ｺﾞｼｯｸUB" pitchFamily="50" charset="-128"/>
              </a:rPr>
              <a:t>年児童</a:t>
            </a:r>
            <a:r>
              <a:rPr lang="ja-JP" altLang="en-US" sz="2000" dirty="0">
                <a:solidFill>
                  <a:prstClr val="black"/>
                </a:solidFill>
                <a:latin typeface="HGP創英角ｺﾞｼｯｸUB" pitchFamily="50" charset="-128"/>
                <a:ea typeface="HGP創英角ｺﾞｼｯｸUB" pitchFamily="50" charset="-128"/>
              </a:rPr>
              <a:t>福祉法改正による障害児施設・事業の</a:t>
            </a:r>
            <a:r>
              <a:rPr lang="ja-JP" altLang="en-US" sz="2000" dirty="0" smtClean="0">
                <a:solidFill>
                  <a:prstClr val="black"/>
                </a:solidFill>
                <a:latin typeface="HGP創英角ｺﾞｼｯｸUB" pitchFamily="50" charset="-128"/>
                <a:ea typeface="HGP創英角ｺﾞｼｯｸUB" pitchFamily="50" charset="-128"/>
              </a:rPr>
              <a:t>一元化～</a:t>
            </a:r>
            <a:endParaRPr lang="ja-JP" altLang="en-US" sz="2000" dirty="0">
              <a:solidFill>
                <a:prstClr val="black"/>
              </a:solidFill>
              <a:latin typeface="HGP創英角ｺﾞｼｯｸUB" pitchFamily="50" charset="-128"/>
              <a:ea typeface="HGP創英角ｺﾞｼｯｸUB" pitchFamily="50" charset="-128"/>
            </a:endParaRPr>
          </a:p>
        </p:txBody>
      </p:sp>
      <p:sp>
        <p:nvSpPr>
          <p:cNvPr id="3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11</a:t>
            </a:fld>
            <a:endParaRPr lang="en-US" altLang="ja-JP" dirty="0">
              <a:solidFill>
                <a:srgbClr val="000000"/>
              </a:solidFill>
            </a:endParaRPr>
          </a:p>
        </p:txBody>
      </p:sp>
    </p:spTree>
    <p:extLst>
      <p:ext uri="{BB962C8B-B14F-4D97-AF65-F5344CB8AC3E}">
        <p14:creationId xmlns:p14="http://schemas.microsoft.com/office/powerpoint/2010/main" val="1247977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円/楕円 82"/>
          <p:cNvSpPr/>
          <p:nvPr/>
        </p:nvSpPr>
        <p:spPr>
          <a:xfrm>
            <a:off x="5000691" y="5589240"/>
            <a:ext cx="2838384" cy="1152872"/>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sp>
        <p:nvSpPr>
          <p:cNvPr id="17" name="角丸四角形 16"/>
          <p:cNvSpPr/>
          <p:nvPr/>
        </p:nvSpPr>
        <p:spPr>
          <a:xfrm>
            <a:off x="273050" y="5589240"/>
            <a:ext cx="4522788" cy="1072124"/>
          </a:xfrm>
          <a:prstGeom prst="roundRect">
            <a:avLst>
              <a:gd name="adj" fmla="val 1097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prstClr val="black"/>
                </a:solidFill>
              </a:rPr>
              <a:t>児童発達</a:t>
            </a:r>
            <a:endParaRPr lang="en-US" altLang="ja-JP" sz="1600" b="1" dirty="0">
              <a:solidFill>
                <a:prstClr val="black"/>
              </a:solidFill>
            </a:endParaRPr>
          </a:p>
          <a:p>
            <a:pPr>
              <a:defRPr/>
            </a:pPr>
            <a:r>
              <a:rPr lang="ja-JP" altLang="en-US" sz="1600" b="1" dirty="0">
                <a:solidFill>
                  <a:prstClr val="black"/>
                </a:solidFill>
              </a:rPr>
              <a:t>支援事業</a:t>
            </a:r>
            <a:endParaRPr lang="ja-JP" altLang="en-US" sz="1600" dirty="0">
              <a:solidFill>
                <a:prstClr val="black"/>
              </a:solidFill>
            </a:endParaRPr>
          </a:p>
        </p:txBody>
      </p:sp>
      <p:sp>
        <p:nvSpPr>
          <p:cNvPr id="16" name="正方形/長方形 15"/>
          <p:cNvSpPr/>
          <p:nvPr/>
        </p:nvSpPr>
        <p:spPr>
          <a:xfrm>
            <a:off x="271463" y="3607384"/>
            <a:ext cx="7567612" cy="1765837"/>
          </a:xfrm>
          <a:prstGeom prst="rect">
            <a:avLst/>
          </a:prstGeom>
          <a:solidFill>
            <a:srgbClr val="8CAD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00" b="1" dirty="0">
                <a:solidFill>
                  <a:srgbClr val="000000"/>
                </a:solidFill>
              </a:rPr>
              <a:t>児童発達</a:t>
            </a:r>
            <a:endParaRPr lang="en-US" altLang="ja-JP" sz="1800" b="1" dirty="0">
              <a:solidFill>
                <a:srgbClr val="000000"/>
              </a:solidFill>
            </a:endParaRPr>
          </a:p>
          <a:p>
            <a:pPr>
              <a:defRPr/>
            </a:pPr>
            <a:r>
              <a:rPr lang="ja-JP" altLang="en-US" sz="1800" b="1" dirty="0">
                <a:solidFill>
                  <a:srgbClr val="000000"/>
                </a:solidFill>
              </a:rPr>
              <a:t>支援センター</a:t>
            </a:r>
            <a:r>
              <a:rPr lang="ja-JP" altLang="en-US" sz="1800" dirty="0">
                <a:solidFill>
                  <a:prstClr val="white"/>
                </a:solidFill>
              </a:rPr>
              <a:t>　　　　　　　　　　　　　　　　　　　　　　</a:t>
            </a:r>
          </a:p>
        </p:txBody>
      </p:sp>
      <p:sp>
        <p:nvSpPr>
          <p:cNvPr id="9" name="角丸四角形 8"/>
          <p:cNvSpPr/>
          <p:nvPr/>
        </p:nvSpPr>
        <p:spPr>
          <a:xfrm>
            <a:off x="1833564" y="3644899"/>
            <a:ext cx="2728912" cy="2879725"/>
          </a:xfrm>
          <a:prstGeom prst="roundRect">
            <a:avLst>
              <a:gd name="adj" fmla="val 7489"/>
            </a:avLst>
          </a:prstGeom>
          <a:solidFill>
            <a:schemeClr val="bg1">
              <a:lumMod val="8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000" dirty="0">
              <a:solidFill>
                <a:prstClr val="black"/>
              </a:solidFill>
              <a:ea typeface="ＤＦ平成明朝体W3" pitchFamily="1" charset="-128"/>
            </a:endParaRPr>
          </a:p>
          <a:p>
            <a:pPr algn="ctr">
              <a:defRPr/>
            </a:pPr>
            <a:endParaRPr lang="en-US" altLang="ja-JP" sz="800" dirty="0" smtClean="0">
              <a:solidFill>
                <a:prstClr val="black"/>
              </a:solidFill>
            </a:endParaRPr>
          </a:p>
          <a:p>
            <a:pPr algn="ctr">
              <a:defRPr/>
            </a:pPr>
            <a:endParaRPr lang="en-US" altLang="ja-JP" sz="800" dirty="0">
              <a:solidFill>
                <a:prstClr val="black"/>
              </a:solidFill>
            </a:endParaRPr>
          </a:p>
          <a:p>
            <a:pPr marL="95250" indent="-95250">
              <a:defRPr/>
            </a:pPr>
            <a:r>
              <a:rPr lang="ja-JP" altLang="en-US" sz="1600" dirty="0">
                <a:solidFill>
                  <a:prstClr val="black"/>
                </a:solidFill>
              </a:rPr>
              <a:t>　</a:t>
            </a:r>
            <a:r>
              <a:rPr lang="ja-JP" altLang="en-US" sz="1400" dirty="0">
                <a:solidFill>
                  <a:prstClr val="black"/>
                </a:solidFill>
              </a:rPr>
              <a:t>身近な地域における通所</a:t>
            </a:r>
            <a:r>
              <a:rPr lang="ja-JP" altLang="en-US" sz="1400" dirty="0" smtClean="0">
                <a:solidFill>
                  <a:prstClr val="black"/>
                </a:solidFill>
              </a:rPr>
              <a:t>支援</a:t>
            </a:r>
            <a:endParaRPr lang="en-US" altLang="ja-JP" sz="1400" dirty="0">
              <a:solidFill>
                <a:prstClr val="black"/>
              </a:solidFill>
            </a:endParaRPr>
          </a:p>
          <a:p>
            <a:pPr>
              <a:defRPr/>
            </a:pPr>
            <a:endParaRPr lang="en-US" altLang="ja-JP" sz="1400" dirty="0">
              <a:solidFill>
                <a:prstClr val="black"/>
              </a:solidFill>
            </a:endParaRPr>
          </a:p>
          <a:p>
            <a:pPr marL="177800" indent="-177800">
              <a:defRPr/>
            </a:pPr>
            <a:r>
              <a:rPr lang="ja-JP" altLang="en-US" sz="1400" dirty="0">
                <a:solidFill>
                  <a:prstClr val="black"/>
                </a:solidFill>
              </a:rPr>
              <a:t>　 通所利用</a:t>
            </a:r>
            <a:r>
              <a:rPr lang="ja-JP" altLang="en-US" sz="1400" dirty="0" smtClean="0">
                <a:solidFill>
                  <a:prstClr val="black"/>
                </a:solidFill>
              </a:rPr>
              <a:t>障害児への療育や</a:t>
            </a:r>
            <a:r>
              <a:rPr lang="ja-JP" altLang="en-US" sz="1400" dirty="0">
                <a:solidFill>
                  <a:prstClr val="black"/>
                </a:solidFill>
              </a:rPr>
              <a:t>その家族 に対する支援</a:t>
            </a:r>
            <a:endParaRPr lang="en-US" altLang="ja-JP" sz="1400" dirty="0">
              <a:solidFill>
                <a:prstClr val="black"/>
              </a:solidFill>
            </a:endParaRPr>
          </a:p>
          <a:p>
            <a:pPr>
              <a:defRPr/>
            </a:pPr>
            <a:endParaRPr lang="en-US" altLang="ja-JP" sz="1050" dirty="0">
              <a:solidFill>
                <a:prstClr val="black"/>
              </a:solidFill>
            </a:endParaRPr>
          </a:p>
          <a:p>
            <a:pPr>
              <a:defRPr/>
            </a:pPr>
            <a:r>
              <a:rPr lang="ja-JP" altLang="en-US" sz="1000" dirty="0">
                <a:solidFill>
                  <a:prstClr val="black"/>
                </a:solidFill>
              </a:rPr>
              <a:t>◇ センターは３障害に総合的に対応することが望ましいが、</a:t>
            </a:r>
            <a:r>
              <a:rPr lang="ja-JP" altLang="en-US" sz="1000" u="sng" dirty="0">
                <a:solidFill>
                  <a:prstClr val="black"/>
                </a:solidFill>
              </a:rPr>
              <a:t>専門機能に特化したものも可</a:t>
            </a:r>
            <a:endParaRPr lang="en-US" altLang="ja-JP" sz="1000" u="sng" dirty="0">
              <a:solidFill>
                <a:prstClr val="black"/>
              </a:solidFill>
            </a:endParaRPr>
          </a:p>
          <a:p>
            <a:pPr>
              <a:defRPr/>
            </a:pPr>
            <a:r>
              <a:rPr lang="ja-JP" altLang="en-US" sz="800" dirty="0">
                <a:solidFill>
                  <a:prstClr val="black"/>
                </a:solidFill>
              </a:rPr>
              <a:t>　　</a:t>
            </a:r>
            <a:endParaRPr lang="en-US" altLang="ja-JP" sz="800" dirty="0">
              <a:solidFill>
                <a:prstClr val="black"/>
              </a:solidFill>
            </a:endParaRPr>
          </a:p>
          <a:p>
            <a:pPr>
              <a:defRPr/>
            </a:pPr>
            <a:r>
              <a:rPr lang="en-US" altLang="ja-JP" sz="1200" dirty="0">
                <a:solidFill>
                  <a:prstClr val="black"/>
                </a:solidFill>
              </a:rPr>
              <a:t>     </a:t>
            </a:r>
            <a:r>
              <a:rPr lang="ja-JP" altLang="en-US" sz="1200" dirty="0">
                <a:solidFill>
                  <a:prstClr val="black"/>
                </a:solidFill>
              </a:rPr>
              <a:t>　</a:t>
            </a:r>
            <a:r>
              <a:rPr lang="ja-JP" altLang="en-US" sz="900" dirty="0">
                <a:solidFill>
                  <a:prstClr val="black"/>
                </a:solidFill>
              </a:rPr>
              <a:t>  例  知的障害、難聴、肢体</a:t>
            </a:r>
            <a:endParaRPr lang="en-US" altLang="ja-JP" sz="900" dirty="0">
              <a:solidFill>
                <a:prstClr val="black"/>
              </a:solidFill>
            </a:endParaRPr>
          </a:p>
          <a:p>
            <a:pPr>
              <a:defRPr/>
            </a:pPr>
            <a:r>
              <a:rPr lang="ja-JP" altLang="en-US" sz="900" dirty="0">
                <a:solidFill>
                  <a:prstClr val="black"/>
                </a:solidFill>
              </a:rPr>
              <a:t>　　　  　　不自由、重症心身障害、</a:t>
            </a:r>
            <a:endParaRPr lang="en-US" altLang="ja-JP" sz="900" dirty="0">
              <a:solidFill>
                <a:prstClr val="black"/>
              </a:solidFill>
            </a:endParaRPr>
          </a:p>
          <a:p>
            <a:pPr>
              <a:defRPr/>
            </a:pPr>
            <a:r>
              <a:rPr lang="ja-JP" altLang="en-US" sz="900" dirty="0">
                <a:solidFill>
                  <a:prstClr val="black"/>
                </a:solidFill>
              </a:rPr>
              <a:t>　　　　  　発達障害等</a:t>
            </a:r>
            <a:endParaRPr lang="en-US" altLang="ja-JP" sz="900" dirty="0">
              <a:solidFill>
                <a:prstClr val="black"/>
              </a:solidFill>
            </a:endParaRPr>
          </a:p>
          <a:p>
            <a:pPr>
              <a:defRPr/>
            </a:pPr>
            <a:r>
              <a:rPr lang="ja-JP" altLang="en-US" sz="1600" dirty="0">
                <a:solidFill>
                  <a:prstClr val="black"/>
                </a:solidFill>
              </a:rPr>
              <a:t>　　　　</a:t>
            </a:r>
            <a:endParaRPr lang="en-US" altLang="ja-JP" sz="1600" dirty="0">
              <a:solidFill>
                <a:prstClr val="black"/>
              </a:solidFill>
            </a:endParaRPr>
          </a:p>
          <a:p>
            <a:pPr>
              <a:defRPr/>
            </a:pPr>
            <a:endParaRPr lang="en-US" altLang="ja-JP" sz="1600" dirty="0">
              <a:solidFill>
                <a:prstClr val="black"/>
              </a:solidFill>
            </a:endParaRPr>
          </a:p>
        </p:txBody>
      </p:sp>
      <p:sp>
        <p:nvSpPr>
          <p:cNvPr id="11" name="正方形/長方形 10"/>
          <p:cNvSpPr/>
          <p:nvPr/>
        </p:nvSpPr>
        <p:spPr>
          <a:xfrm>
            <a:off x="4953004" y="3644900"/>
            <a:ext cx="1249363" cy="1367086"/>
          </a:xfrm>
          <a:prstGeom prst="rect">
            <a:avLst/>
          </a:prstGeom>
          <a:solidFill>
            <a:srgbClr val="F2C1B4"/>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000" dirty="0">
              <a:solidFill>
                <a:prstClr val="black"/>
              </a:solidFill>
            </a:endParaRPr>
          </a:p>
          <a:p>
            <a:pPr>
              <a:defRPr/>
            </a:pPr>
            <a:r>
              <a:rPr lang="ja-JP" altLang="en-US" sz="1200" dirty="0">
                <a:solidFill>
                  <a:prstClr val="black"/>
                </a:solidFill>
              </a:rPr>
              <a:t>  </a:t>
            </a:r>
            <a:r>
              <a:rPr lang="ja-JP" altLang="en-US" sz="1200" dirty="0" smtClean="0">
                <a:solidFill>
                  <a:prstClr val="black"/>
                </a:solidFill>
              </a:rPr>
              <a:t>保育所</a:t>
            </a:r>
            <a:r>
              <a:rPr lang="ja-JP" altLang="en-US" sz="1200" dirty="0">
                <a:solidFill>
                  <a:prstClr val="black"/>
                </a:solidFill>
              </a:rPr>
              <a:t>等</a:t>
            </a:r>
            <a:r>
              <a:rPr lang="ja-JP" altLang="en-US" sz="1200" dirty="0" smtClean="0">
                <a:solidFill>
                  <a:prstClr val="black"/>
                </a:solidFill>
              </a:rPr>
              <a:t>訪問</a:t>
            </a:r>
            <a:r>
              <a:rPr lang="ja-JP" altLang="en-US" sz="1200" dirty="0">
                <a:solidFill>
                  <a:prstClr val="black"/>
                </a:solidFill>
              </a:rPr>
              <a:t>支援などの実施</a:t>
            </a:r>
            <a:endParaRPr lang="en-US" altLang="ja-JP" sz="1200" dirty="0">
              <a:solidFill>
                <a:prstClr val="black"/>
              </a:solidFill>
            </a:endParaRPr>
          </a:p>
          <a:p>
            <a:pPr>
              <a:defRPr/>
            </a:pPr>
            <a:r>
              <a:rPr lang="ja-JP" altLang="en-US" sz="1400" dirty="0">
                <a:solidFill>
                  <a:prstClr val="black"/>
                </a:solidFill>
              </a:rPr>
              <a:t>　</a:t>
            </a:r>
            <a:endParaRPr lang="en-US" altLang="ja-JP" sz="1400" dirty="0">
              <a:solidFill>
                <a:prstClr val="black"/>
              </a:solidFill>
            </a:endParaRPr>
          </a:p>
        </p:txBody>
      </p:sp>
      <p:sp>
        <p:nvSpPr>
          <p:cNvPr id="21" name="片側の 2 つの角を切り取った四角形 20"/>
          <p:cNvSpPr/>
          <p:nvPr/>
        </p:nvSpPr>
        <p:spPr>
          <a:xfrm>
            <a:off x="8372598" y="4833541"/>
            <a:ext cx="1404938" cy="1223962"/>
          </a:xfrm>
          <a:prstGeom prst="snip2SameRect">
            <a:avLst>
              <a:gd name="adj1" fmla="val 8718"/>
              <a:gd name="adj2" fmla="val 1391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prstClr val="black"/>
                </a:solidFill>
              </a:rPr>
              <a:t>医療機能</a:t>
            </a:r>
          </a:p>
        </p:txBody>
      </p:sp>
      <p:sp>
        <p:nvSpPr>
          <p:cNvPr id="57355" name="Text Box 2"/>
          <p:cNvSpPr txBox="1">
            <a:spLocks noChangeArrowheads="1"/>
          </p:cNvSpPr>
          <p:nvPr/>
        </p:nvSpPr>
        <p:spPr bwMode="auto">
          <a:xfrm>
            <a:off x="10" y="404664"/>
            <a:ext cx="3314700" cy="338554"/>
          </a:xfrm>
          <a:prstGeom prst="rect">
            <a:avLst/>
          </a:prstGeom>
          <a:noFill/>
          <a:ln w="9525">
            <a:noFill/>
            <a:miter lim="800000"/>
            <a:headEnd/>
            <a:tailEnd/>
          </a:ln>
        </p:spPr>
        <p:txBody>
          <a:bodyPr>
            <a:spAutoFit/>
          </a:bodyPr>
          <a:lstStyle/>
          <a:p>
            <a:pPr>
              <a:spcBef>
                <a:spcPct val="50000"/>
              </a:spcBef>
            </a:pPr>
            <a:r>
              <a:rPr lang="ja-JP" altLang="en-US" sz="1600" dirty="0" smtClean="0">
                <a:solidFill>
                  <a:srgbClr val="000000"/>
                </a:solidFill>
                <a:latin typeface="Arial"/>
                <a:ea typeface="ＤＨＰ特太ゴシック体" pitchFamily="2" charset="-128"/>
              </a:rPr>
              <a:t>○事業の概要</a:t>
            </a:r>
            <a:endParaRPr lang="en-US" altLang="ja-JP" sz="1600" dirty="0">
              <a:solidFill>
                <a:srgbClr val="000000"/>
              </a:solidFill>
              <a:latin typeface="Arial"/>
              <a:ea typeface="ＤＨＰ特太ゴシック体" pitchFamily="2" charset="-128"/>
            </a:endParaRPr>
          </a:p>
        </p:txBody>
      </p:sp>
      <p:sp>
        <p:nvSpPr>
          <p:cNvPr id="26" name="角丸四角形 25"/>
          <p:cNvSpPr/>
          <p:nvPr/>
        </p:nvSpPr>
        <p:spPr>
          <a:xfrm>
            <a:off x="7850686" y="6021328"/>
            <a:ext cx="2574925" cy="288925"/>
          </a:xfrm>
          <a:prstGeom prst="roundRect">
            <a:avLst>
              <a:gd name="adj" fmla="val 50000"/>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a:t>
            </a:r>
            <a:r>
              <a:rPr lang="ja-JP" altLang="en-US" sz="1200" dirty="0" smtClean="0">
                <a:solidFill>
                  <a:prstClr val="black"/>
                </a:solidFill>
              </a:rPr>
              <a:t>医療型の</a:t>
            </a:r>
            <a:r>
              <a:rPr lang="ja-JP" altLang="en-US" sz="1200" dirty="0">
                <a:solidFill>
                  <a:prstClr val="black"/>
                </a:solidFill>
              </a:rPr>
              <a:t>場合</a:t>
            </a:r>
            <a:endParaRPr lang="en-US" altLang="ja-JP" sz="1200" dirty="0">
              <a:solidFill>
                <a:prstClr val="black"/>
              </a:solidFill>
            </a:endParaRPr>
          </a:p>
        </p:txBody>
      </p:sp>
      <p:sp>
        <p:nvSpPr>
          <p:cNvPr id="10" name="加算記号 9"/>
          <p:cNvSpPr/>
          <p:nvPr/>
        </p:nvSpPr>
        <p:spPr>
          <a:xfrm>
            <a:off x="4562592" y="4436630"/>
            <a:ext cx="351522" cy="360561"/>
          </a:xfrm>
          <a:prstGeom prst="mathPlus">
            <a:avLst>
              <a:gd name="adj1" fmla="val 23520"/>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sp>
        <p:nvSpPr>
          <p:cNvPr id="30" name="正方形/長方形 29"/>
          <p:cNvSpPr/>
          <p:nvPr/>
        </p:nvSpPr>
        <p:spPr>
          <a:xfrm>
            <a:off x="6278565" y="3644901"/>
            <a:ext cx="1327151" cy="1367087"/>
          </a:xfrm>
          <a:prstGeom prst="rect">
            <a:avLst/>
          </a:prstGeom>
          <a:solidFill>
            <a:srgbClr val="F2C1B4"/>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endParaRPr lang="en-US" altLang="ja-JP" sz="1400" dirty="0">
              <a:solidFill>
                <a:prstClr val="black"/>
              </a:solidFill>
            </a:endParaRPr>
          </a:p>
          <a:p>
            <a:pPr>
              <a:defRPr/>
            </a:pPr>
            <a:endParaRPr lang="en-US" altLang="ja-JP" sz="1200" dirty="0">
              <a:solidFill>
                <a:prstClr val="black"/>
              </a:solidFill>
            </a:endParaRPr>
          </a:p>
          <a:p>
            <a:pPr algn="ctr">
              <a:defRPr/>
            </a:pPr>
            <a:r>
              <a:rPr lang="ja-JP" altLang="en-US" sz="1200" dirty="0">
                <a:solidFill>
                  <a:prstClr val="black"/>
                </a:solidFill>
              </a:rPr>
              <a:t>相談支援</a:t>
            </a:r>
            <a:endParaRPr lang="en-US" altLang="ja-JP" sz="1200" dirty="0">
              <a:solidFill>
                <a:prstClr val="black"/>
              </a:solidFill>
            </a:endParaRPr>
          </a:p>
          <a:p>
            <a:pPr marL="95250" indent="-95250">
              <a:defRPr/>
            </a:pPr>
            <a:r>
              <a:rPr lang="ja-JP" altLang="en-US" sz="1000" dirty="0">
                <a:solidFill>
                  <a:prstClr val="black"/>
                </a:solidFill>
              </a:rPr>
              <a:t>　 障害児支援利用計画の作成</a:t>
            </a:r>
            <a:endParaRPr lang="en-US" altLang="ja-JP" sz="100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p:txBody>
      </p:sp>
      <p:sp>
        <p:nvSpPr>
          <p:cNvPr id="31" name="角丸四角形 30"/>
          <p:cNvSpPr/>
          <p:nvPr/>
        </p:nvSpPr>
        <p:spPr>
          <a:xfrm>
            <a:off x="5500691" y="3789163"/>
            <a:ext cx="1558925" cy="287907"/>
          </a:xfrm>
          <a:prstGeom prst="roundRect">
            <a:avLst>
              <a:gd name="adj" fmla="val 50000"/>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地域支援</a:t>
            </a:r>
            <a:endParaRPr lang="en-US" altLang="ja-JP" sz="1600" dirty="0">
              <a:solidFill>
                <a:prstClr val="black"/>
              </a:solidFill>
            </a:endParaRPr>
          </a:p>
        </p:txBody>
      </p:sp>
      <p:sp>
        <p:nvSpPr>
          <p:cNvPr id="32" name="加算記号 31"/>
          <p:cNvSpPr/>
          <p:nvPr/>
        </p:nvSpPr>
        <p:spPr>
          <a:xfrm>
            <a:off x="7982186" y="5300883"/>
            <a:ext cx="282161" cy="288397"/>
          </a:xfrm>
          <a:prstGeom prst="mathPlus">
            <a:avLst>
              <a:gd name="adj1" fmla="val 23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sp>
        <p:nvSpPr>
          <p:cNvPr id="39" name="円/楕円 38"/>
          <p:cNvSpPr/>
          <p:nvPr/>
        </p:nvSpPr>
        <p:spPr>
          <a:xfrm>
            <a:off x="4808542" y="4796655"/>
            <a:ext cx="3024778" cy="357792"/>
          </a:xfrm>
          <a:prstGeom prst="ellipse">
            <a:avLst/>
          </a:prstGeom>
          <a:solidFill>
            <a:srgbClr val="FEAEAC"/>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a:t>
            </a:r>
            <a:r>
              <a:rPr lang="ja-JP" altLang="en-US" sz="1200" dirty="0">
                <a:solidFill>
                  <a:prstClr val="black"/>
                </a:solidFill>
              </a:rPr>
              <a:t>ワンストップ対応</a:t>
            </a:r>
            <a:r>
              <a:rPr lang="en-US" altLang="ja-JP" sz="1200" dirty="0">
                <a:solidFill>
                  <a:prstClr val="black"/>
                </a:solidFill>
              </a:rPr>
              <a:t>】</a:t>
            </a:r>
          </a:p>
        </p:txBody>
      </p:sp>
      <p:sp>
        <p:nvSpPr>
          <p:cNvPr id="51" name="正方形/長方形 50"/>
          <p:cNvSpPr/>
          <p:nvPr/>
        </p:nvSpPr>
        <p:spPr>
          <a:xfrm>
            <a:off x="5390856" y="5445398"/>
            <a:ext cx="2730501" cy="1223962"/>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dirty="0">
                <a:solidFill>
                  <a:prstClr val="black"/>
                </a:solidFill>
              </a:rPr>
              <a:t/>
            </a:r>
            <a:br>
              <a:rPr lang="en-US" altLang="ja-JP" sz="1400" dirty="0">
                <a:solidFill>
                  <a:prstClr val="black"/>
                </a:solidFill>
              </a:rPr>
            </a:br>
            <a:r>
              <a:rPr lang="ja-JP" altLang="en-US" sz="1200" dirty="0">
                <a:solidFill>
                  <a:prstClr val="black"/>
                </a:solidFill>
              </a:rPr>
              <a:t>利用者の利便性を考慮</a:t>
            </a:r>
            <a:endParaRPr lang="en-US" altLang="ja-JP" sz="1200" dirty="0">
              <a:solidFill>
                <a:prstClr val="black"/>
              </a:solidFill>
            </a:endParaRPr>
          </a:p>
          <a:p>
            <a:pPr>
              <a:defRPr/>
            </a:pPr>
            <a:r>
              <a:rPr lang="ja-JP" altLang="en-US" sz="1050" dirty="0">
                <a:solidFill>
                  <a:prstClr val="black"/>
                </a:solidFill>
              </a:rPr>
              <a:t>　◆ センターで行う地域支援（相談</a:t>
            </a:r>
            <a:endParaRPr lang="en-US" altLang="ja-JP" sz="1050" dirty="0">
              <a:solidFill>
                <a:prstClr val="black"/>
              </a:solidFill>
            </a:endParaRPr>
          </a:p>
          <a:p>
            <a:pPr>
              <a:defRPr/>
            </a:pPr>
            <a:r>
              <a:rPr lang="ja-JP" altLang="en-US" sz="1050" dirty="0">
                <a:solidFill>
                  <a:prstClr val="black"/>
                </a:solidFill>
              </a:rPr>
              <a:t>　　　支援等）は</a:t>
            </a:r>
            <a:r>
              <a:rPr lang="ja-JP" altLang="en-US" sz="1100" u="sng" dirty="0">
                <a:solidFill>
                  <a:prstClr val="black"/>
                </a:solidFill>
              </a:rPr>
              <a:t>３障害対応</a:t>
            </a:r>
            <a:r>
              <a:rPr lang="ja-JP" altLang="en-US" sz="1050" dirty="0">
                <a:solidFill>
                  <a:prstClr val="black"/>
                </a:solidFill>
              </a:rPr>
              <a:t>を基本</a:t>
            </a:r>
            <a:endParaRPr lang="en-US" altLang="ja-JP" sz="1050" dirty="0">
              <a:solidFill>
                <a:prstClr val="black"/>
              </a:solidFill>
            </a:endParaRPr>
          </a:p>
          <a:p>
            <a:pPr>
              <a:defRPr/>
            </a:pPr>
            <a:endParaRPr lang="en-US" altLang="ja-JP" sz="900" u="sng" dirty="0">
              <a:solidFill>
                <a:prstClr val="black"/>
              </a:solidFill>
            </a:endParaRPr>
          </a:p>
          <a:p>
            <a:pPr>
              <a:defRPr/>
            </a:pPr>
            <a:r>
              <a:rPr lang="ja-JP" altLang="en-US" sz="1050" dirty="0">
                <a:solidFill>
                  <a:prstClr val="black"/>
                </a:solidFill>
              </a:rPr>
              <a:t>　◆対応困難な場合は、適切な機</a:t>
            </a:r>
            <a:endParaRPr lang="en-US" altLang="ja-JP" sz="1050" dirty="0">
              <a:solidFill>
                <a:prstClr val="black"/>
              </a:solidFill>
            </a:endParaRPr>
          </a:p>
          <a:p>
            <a:pPr>
              <a:defRPr/>
            </a:pPr>
            <a:r>
              <a:rPr lang="ja-JP" altLang="en-US" sz="1050" dirty="0">
                <a:solidFill>
                  <a:prstClr val="black"/>
                </a:solidFill>
              </a:rPr>
              <a:t>　　  関等を紹介・あっせん</a:t>
            </a:r>
            <a:endParaRPr lang="en-US" altLang="ja-JP" sz="1050" dirty="0">
              <a:solidFill>
                <a:prstClr val="black"/>
              </a:solidFill>
            </a:endParaRPr>
          </a:p>
        </p:txBody>
      </p:sp>
      <p:sp>
        <p:nvSpPr>
          <p:cNvPr id="52" name="大かっこ 51"/>
          <p:cNvSpPr/>
          <p:nvPr/>
        </p:nvSpPr>
        <p:spPr>
          <a:xfrm>
            <a:off x="2144743" y="5661248"/>
            <a:ext cx="1656151" cy="5034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800">
              <a:solidFill>
                <a:prstClr val="black"/>
              </a:solidFill>
            </a:endParaRPr>
          </a:p>
        </p:txBody>
      </p:sp>
      <p:cxnSp>
        <p:nvCxnSpPr>
          <p:cNvPr id="78" name="直線矢印コネクタ 77"/>
          <p:cNvCxnSpPr/>
          <p:nvPr/>
        </p:nvCxnSpPr>
        <p:spPr>
          <a:xfrm rot="16200000" flipV="1">
            <a:off x="6213795" y="5481860"/>
            <a:ext cx="358775"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大かっこ 24"/>
          <p:cNvSpPr/>
          <p:nvPr/>
        </p:nvSpPr>
        <p:spPr>
          <a:xfrm>
            <a:off x="6356353" y="4293096"/>
            <a:ext cx="1171575" cy="28917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800">
              <a:solidFill>
                <a:prstClr val="black"/>
              </a:solidFill>
            </a:endParaRPr>
          </a:p>
        </p:txBody>
      </p:sp>
      <p:sp>
        <p:nvSpPr>
          <p:cNvPr id="27" name="角丸四角形 26"/>
          <p:cNvSpPr/>
          <p:nvPr/>
        </p:nvSpPr>
        <p:spPr>
          <a:xfrm>
            <a:off x="241366" y="764704"/>
            <a:ext cx="9518650" cy="1656184"/>
          </a:xfrm>
          <a:prstGeom prst="roundRect">
            <a:avLst>
              <a:gd name="adj" fmla="val 9138"/>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endParaRPr lang="en-US" altLang="ja-JP" sz="1400" dirty="0" smtClean="0">
              <a:solidFill>
                <a:prstClr val="black"/>
              </a:solidFill>
            </a:endParaRPr>
          </a:p>
          <a:p>
            <a:pPr>
              <a:defRPr/>
            </a:pPr>
            <a:r>
              <a:rPr lang="ja-JP" altLang="en-US" sz="1400" dirty="0">
                <a:solidFill>
                  <a:prstClr val="black"/>
                </a:solidFill>
              </a:rPr>
              <a:t>・　</a:t>
            </a:r>
            <a:r>
              <a:rPr lang="ja-JP" altLang="en-US" sz="1400" dirty="0" smtClean="0">
                <a:solidFill>
                  <a:prstClr val="black"/>
                </a:solidFill>
              </a:rPr>
              <a:t>日常生活</a:t>
            </a:r>
            <a:r>
              <a:rPr lang="ja-JP" altLang="en-US" sz="1400" dirty="0">
                <a:solidFill>
                  <a:prstClr val="black"/>
                </a:solidFill>
              </a:rPr>
              <a:t>の</a:t>
            </a:r>
            <a:r>
              <a:rPr lang="ja-JP" altLang="en-US" sz="1400" dirty="0" smtClean="0">
                <a:solidFill>
                  <a:prstClr val="black"/>
                </a:solidFill>
              </a:rPr>
              <a:t>基本的</a:t>
            </a:r>
            <a:r>
              <a:rPr lang="ja-JP" altLang="en-US" sz="1400" dirty="0">
                <a:solidFill>
                  <a:prstClr val="black"/>
                </a:solidFill>
              </a:rPr>
              <a:t>な動作の指導、知識技能の付与、集団生活への適応訓練、その他必要な</a:t>
            </a:r>
            <a:r>
              <a:rPr lang="ja-JP" altLang="en-US" sz="1400" dirty="0" smtClean="0">
                <a:solidFill>
                  <a:prstClr val="black"/>
                </a:solidFill>
              </a:rPr>
              <a:t>支援を行う（通所）</a:t>
            </a:r>
            <a:endParaRPr lang="en-US" altLang="ja-JP" sz="1400" dirty="0">
              <a:solidFill>
                <a:prstClr val="black"/>
              </a:solidFill>
            </a:endParaRPr>
          </a:p>
          <a:p>
            <a:pPr>
              <a:defRPr/>
            </a:pPr>
            <a:r>
              <a:rPr lang="ja-JP" altLang="en-US" sz="1400" dirty="0">
                <a:solidFill>
                  <a:prstClr val="black"/>
                </a:solidFill>
              </a:rPr>
              <a:t>・　</a:t>
            </a:r>
            <a:r>
              <a:rPr lang="ja-JP" altLang="en-US" sz="1400" dirty="0" smtClean="0">
                <a:solidFill>
                  <a:prstClr val="black"/>
                </a:solidFill>
              </a:rPr>
              <a:t>事業の担い手</a:t>
            </a:r>
            <a:endParaRPr lang="en-US" altLang="ja-JP" sz="1400" dirty="0">
              <a:solidFill>
                <a:prstClr val="black"/>
              </a:solidFill>
            </a:endParaRPr>
          </a:p>
          <a:p>
            <a:pPr marL="804863" indent="-804863">
              <a:defRPr/>
            </a:pPr>
            <a:r>
              <a:rPr lang="ja-JP" altLang="en-US" sz="1400" dirty="0" smtClean="0">
                <a:solidFill>
                  <a:prstClr val="black"/>
                </a:solidFill>
              </a:rPr>
              <a:t>　　①児童発達支援センター（児童福祉法第</a:t>
            </a:r>
            <a:r>
              <a:rPr lang="en-US" altLang="ja-JP" sz="1400" dirty="0" smtClean="0">
                <a:solidFill>
                  <a:prstClr val="black"/>
                </a:solidFill>
              </a:rPr>
              <a:t>43</a:t>
            </a:r>
            <a:r>
              <a:rPr lang="ja-JP" altLang="en-US" sz="1400" dirty="0" smtClean="0">
                <a:solidFill>
                  <a:prstClr val="black"/>
                </a:solidFill>
              </a:rPr>
              <a:t>条）</a:t>
            </a:r>
            <a:endParaRPr lang="en-US" altLang="ja-JP" sz="1400" dirty="0" smtClean="0">
              <a:solidFill>
                <a:prstClr val="black"/>
              </a:solidFill>
            </a:endParaRPr>
          </a:p>
          <a:p>
            <a:pPr>
              <a:defRPr/>
            </a:pPr>
            <a:r>
              <a:rPr lang="ja-JP" altLang="en-US" sz="1400" dirty="0">
                <a:solidFill>
                  <a:prstClr val="black"/>
                </a:solidFill>
              </a:rPr>
              <a:t>　　　　通所利用障害児への療育やその家族に対する支援を</a:t>
            </a:r>
            <a:r>
              <a:rPr lang="ja-JP" altLang="en-US" sz="1400" dirty="0" smtClean="0">
                <a:solidFill>
                  <a:prstClr val="black"/>
                </a:solidFill>
              </a:rPr>
              <a:t>行うとともに、その有する</a:t>
            </a:r>
            <a:r>
              <a:rPr lang="ja-JP" altLang="en-US" sz="1400" dirty="0">
                <a:solidFill>
                  <a:prstClr val="black"/>
                </a:solidFill>
              </a:rPr>
              <a:t>専門機能を活かし、地域の障害児や</a:t>
            </a:r>
            <a:r>
              <a:rPr lang="ja-JP" altLang="en-US" sz="1400" dirty="0" err="1" smtClean="0">
                <a:solidFill>
                  <a:prstClr val="black"/>
                </a:solidFill>
              </a:rPr>
              <a:t>そ</a:t>
            </a:r>
            <a:endParaRPr lang="en-US" altLang="ja-JP" sz="1400" dirty="0" smtClean="0">
              <a:solidFill>
                <a:prstClr val="black"/>
              </a:solidFill>
            </a:endParaRPr>
          </a:p>
          <a:p>
            <a:pPr>
              <a:defRPr/>
            </a:pPr>
            <a:r>
              <a:rPr lang="ja-JP" altLang="en-US" sz="1400" dirty="0">
                <a:solidFill>
                  <a:prstClr val="black"/>
                </a:solidFill>
              </a:rPr>
              <a:t>　</a:t>
            </a:r>
            <a:r>
              <a:rPr lang="ja-JP" altLang="en-US" sz="1400" dirty="0" smtClean="0">
                <a:solidFill>
                  <a:prstClr val="black"/>
                </a:solidFill>
              </a:rPr>
              <a:t>　　の家族の相談支援、</a:t>
            </a:r>
            <a:r>
              <a:rPr lang="ja-JP" altLang="en-US" sz="1400" dirty="0">
                <a:solidFill>
                  <a:prstClr val="black"/>
                </a:solidFill>
              </a:rPr>
              <a:t>障害児を預かる施設への援助・助言</a:t>
            </a:r>
            <a:r>
              <a:rPr lang="ja-JP" altLang="en-US" sz="1400" dirty="0" smtClean="0">
                <a:solidFill>
                  <a:prstClr val="black"/>
                </a:solidFill>
              </a:rPr>
              <a:t>を行う。（地域</a:t>
            </a:r>
            <a:r>
              <a:rPr lang="ja-JP" altLang="en-US" sz="1400" dirty="0">
                <a:solidFill>
                  <a:prstClr val="black"/>
                </a:solidFill>
              </a:rPr>
              <a:t>の中核的</a:t>
            </a:r>
            <a:r>
              <a:rPr lang="ja-JP" altLang="en-US" sz="1400" dirty="0" smtClean="0">
                <a:solidFill>
                  <a:prstClr val="black"/>
                </a:solidFill>
              </a:rPr>
              <a:t>な支援施設）</a:t>
            </a:r>
            <a:endParaRPr lang="ja-JP" altLang="en-US" sz="1400" dirty="0">
              <a:solidFill>
                <a:prstClr val="black"/>
              </a:solidFill>
            </a:endParaRPr>
          </a:p>
          <a:p>
            <a:pPr>
              <a:defRPr/>
            </a:pPr>
            <a:r>
              <a:rPr lang="ja-JP" altLang="en-US" sz="1400" dirty="0">
                <a:solidFill>
                  <a:prstClr val="black"/>
                </a:solidFill>
              </a:rPr>
              <a:t>　　</a:t>
            </a:r>
            <a:r>
              <a:rPr lang="ja-JP" altLang="en-US" sz="1400" dirty="0" smtClean="0">
                <a:solidFill>
                  <a:prstClr val="black"/>
                </a:solidFill>
              </a:rPr>
              <a:t>②それ以外の事業所</a:t>
            </a:r>
            <a:endParaRPr lang="en-US" altLang="ja-JP" sz="1400" dirty="0" smtClean="0">
              <a:solidFill>
                <a:prstClr val="black"/>
              </a:solidFill>
            </a:endParaRPr>
          </a:p>
          <a:p>
            <a:pPr>
              <a:defRPr/>
            </a:pPr>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もっぱら</a:t>
            </a:r>
            <a:r>
              <a:rPr lang="ja-JP" altLang="en-US" sz="1400" dirty="0" smtClean="0">
                <a:solidFill>
                  <a:prstClr val="black"/>
                </a:solidFill>
              </a:rPr>
              <a:t>、通所利用障害児への療育や</a:t>
            </a:r>
            <a:r>
              <a:rPr lang="ja-JP" altLang="en-US" sz="1400" dirty="0">
                <a:solidFill>
                  <a:prstClr val="black"/>
                </a:solidFill>
              </a:rPr>
              <a:t>その家族に</a:t>
            </a:r>
            <a:r>
              <a:rPr lang="ja-JP" altLang="en-US" sz="1400" dirty="0" smtClean="0">
                <a:solidFill>
                  <a:prstClr val="black"/>
                </a:solidFill>
              </a:rPr>
              <a:t>対する支援を行う。</a:t>
            </a:r>
            <a:endParaRPr lang="ja-JP" altLang="en-US" sz="1400" dirty="0">
              <a:solidFill>
                <a:prstClr val="black"/>
              </a:solidFill>
            </a:endParaRPr>
          </a:p>
          <a:p>
            <a:pPr>
              <a:defRPr/>
            </a:pPr>
            <a:endParaRPr lang="en-US" altLang="ja-JP" sz="1400" dirty="0">
              <a:solidFill>
                <a:prstClr val="black"/>
              </a:solidFill>
            </a:endParaRPr>
          </a:p>
        </p:txBody>
      </p:sp>
      <p:sp>
        <p:nvSpPr>
          <p:cNvPr id="33" name="Text Box 2"/>
          <p:cNvSpPr txBox="1">
            <a:spLocks noChangeArrowheads="1"/>
          </p:cNvSpPr>
          <p:nvPr/>
        </p:nvSpPr>
        <p:spPr bwMode="auto">
          <a:xfrm>
            <a:off x="6" y="2564944"/>
            <a:ext cx="2284276" cy="338137"/>
          </a:xfrm>
          <a:prstGeom prst="rect">
            <a:avLst/>
          </a:prstGeom>
          <a:noFill/>
          <a:ln w="9525">
            <a:noFill/>
            <a:miter lim="800000"/>
            <a:headEnd/>
            <a:tailEnd/>
          </a:ln>
        </p:spPr>
        <p:txBody>
          <a:bodyPr wrap="square" lIns="91430" tIns="45714" rIns="91430" bIns="45714">
            <a:spAutoFit/>
          </a:bodyPr>
          <a:lstStyle/>
          <a:p>
            <a:pPr>
              <a:spcBef>
                <a:spcPct val="50000"/>
              </a:spcBef>
            </a:pPr>
            <a:r>
              <a:rPr lang="ja-JP" altLang="en-US" sz="1600" b="1" dirty="0">
                <a:solidFill>
                  <a:srgbClr val="000000"/>
                </a:solidFill>
                <a:latin typeface="Arial"/>
                <a:ea typeface="ＤＨＰ特太ゴシック体" pitchFamily="2" charset="-128"/>
              </a:rPr>
              <a:t>○ 対象児童</a:t>
            </a:r>
            <a:endParaRPr lang="en-US" altLang="ja-JP" sz="1600" b="1" dirty="0">
              <a:solidFill>
                <a:srgbClr val="000000"/>
              </a:solidFill>
              <a:latin typeface="Arial"/>
              <a:ea typeface="ＤＨＰ特太ゴシック体" pitchFamily="2" charset="-128"/>
            </a:endParaRPr>
          </a:p>
        </p:txBody>
      </p:sp>
      <p:sp>
        <p:nvSpPr>
          <p:cNvPr id="34" name="正方形/長方形 33"/>
          <p:cNvSpPr/>
          <p:nvPr/>
        </p:nvSpPr>
        <p:spPr>
          <a:xfrm>
            <a:off x="273050" y="2852936"/>
            <a:ext cx="6984206" cy="360040"/>
          </a:xfrm>
          <a:prstGeom prst="rect">
            <a:avLst/>
          </a:prstGeom>
          <a:solidFill>
            <a:srgbClr val="FFFFCC"/>
          </a:solidFill>
          <a:ln w="6350">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ctr"/>
          <a:lstStyle/>
          <a:p>
            <a:pPr marL="180953" indent="-180953">
              <a:defRPr/>
            </a:pPr>
            <a:r>
              <a:rPr lang="ja-JP" altLang="en-US" sz="1400" dirty="0" smtClean="0">
                <a:solidFill>
                  <a:prstClr val="black"/>
                </a:solidFill>
                <a:latin typeface="ＭＳ Ｐゴシック"/>
              </a:rPr>
              <a:t>　集団</a:t>
            </a:r>
            <a:r>
              <a:rPr lang="ja-JP" altLang="en-US" sz="1400" dirty="0">
                <a:solidFill>
                  <a:prstClr val="black"/>
                </a:solidFill>
                <a:latin typeface="ＭＳ Ｐゴシック"/>
              </a:rPr>
              <a:t>療育及び個別療育を行う必要があると認められる未就学の</a:t>
            </a:r>
            <a:r>
              <a:rPr lang="ja-JP" altLang="en-US" sz="1400" dirty="0" smtClean="0">
                <a:solidFill>
                  <a:prstClr val="black"/>
                </a:solidFill>
                <a:latin typeface="ＭＳ Ｐゴシック"/>
              </a:rPr>
              <a:t>障害児</a:t>
            </a:r>
            <a:endParaRPr lang="ja-JP" altLang="en-US" sz="1400" dirty="0">
              <a:solidFill>
                <a:prstClr val="black"/>
              </a:solidFill>
              <a:latin typeface="ＭＳ Ｐゴシック"/>
            </a:endParaRPr>
          </a:p>
        </p:txBody>
      </p:sp>
      <p:sp>
        <p:nvSpPr>
          <p:cNvPr id="35" name="Text Box 2"/>
          <p:cNvSpPr txBox="1">
            <a:spLocks noChangeArrowheads="1"/>
          </p:cNvSpPr>
          <p:nvPr/>
        </p:nvSpPr>
        <p:spPr bwMode="auto">
          <a:xfrm>
            <a:off x="14964" y="3233331"/>
            <a:ext cx="2417763" cy="339725"/>
          </a:xfrm>
          <a:prstGeom prst="rect">
            <a:avLst/>
          </a:prstGeom>
          <a:noFill/>
          <a:ln w="9525">
            <a:noFill/>
            <a:miter lim="800000"/>
            <a:headEnd/>
            <a:tailEnd/>
          </a:ln>
        </p:spPr>
        <p:txBody>
          <a:bodyPr lIns="91430" tIns="45714" rIns="91430" bIns="45714">
            <a:spAutoFit/>
          </a:bodyPr>
          <a:lstStyle/>
          <a:p>
            <a:pPr>
              <a:spcBef>
                <a:spcPct val="50000"/>
              </a:spcBef>
            </a:pPr>
            <a:r>
              <a:rPr lang="ja-JP" altLang="en-US" sz="1600" b="1" dirty="0">
                <a:solidFill>
                  <a:srgbClr val="000000"/>
                </a:solidFill>
                <a:latin typeface="Arial"/>
                <a:ea typeface="ＤＨＰ特太ゴシック体" pitchFamily="2" charset="-128"/>
              </a:rPr>
              <a:t>○ 提供するサービス</a:t>
            </a:r>
            <a:endParaRPr lang="en-US" altLang="ja-JP" sz="1600" b="1" dirty="0">
              <a:solidFill>
                <a:srgbClr val="000000"/>
              </a:solidFill>
              <a:latin typeface="Arial"/>
              <a:ea typeface="ＤＨＰ特太ゴシック体" pitchFamily="2" charset="-128"/>
            </a:endParaRPr>
          </a:p>
        </p:txBody>
      </p:sp>
      <p:sp>
        <p:nvSpPr>
          <p:cNvPr id="36" name="テキスト ボックス 35"/>
          <p:cNvSpPr txBox="1"/>
          <p:nvPr/>
        </p:nvSpPr>
        <p:spPr>
          <a:xfrm>
            <a:off x="57546" y="44624"/>
            <a:ext cx="9792000" cy="400029"/>
          </a:xfrm>
          <a:prstGeom prst="rect">
            <a:avLst/>
          </a:prstGeom>
          <a:solidFill>
            <a:srgbClr val="FFFF00">
              <a:alpha val="30000"/>
            </a:srgbClr>
          </a:solidFill>
          <a:ln w="25400">
            <a:solidFill>
              <a:srgbClr val="0070C0"/>
            </a:solidFill>
          </a:ln>
        </p:spPr>
        <p:txBody>
          <a:bodyPr wrap="square" lIns="91357" tIns="45680" rIns="91357" bIns="45680" rtlCol="0">
            <a:spAutoFit/>
          </a:bodyPr>
          <a:lstStyle/>
          <a:p>
            <a:pPr algn="ctr" defTabSz="913575"/>
            <a:r>
              <a:rPr lang="ja-JP" altLang="en-US" sz="2000" dirty="0" smtClean="0">
                <a:solidFill>
                  <a:prstClr val="black"/>
                </a:solidFill>
                <a:latin typeface="HGP創英角ｺﾞｼｯｸUB" pitchFamily="50" charset="-128"/>
                <a:ea typeface="HGP創英角ｺﾞｼｯｸUB" pitchFamily="50" charset="-128"/>
              </a:rPr>
              <a:t>障害児支援の体系②～児童</a:t>
            </a:r>
            <a:r>
              <a:rPr lang="ja-JP" altLang="en-US" sz="2000" dirty="0">
                <a:solidFill>
                  <a:prstClr val="black"/>
                </a:solidFill>
                <a:latin typeface="HGP創英角ｺﾞｼｯｸUB" pitchFamily="50" charset="-128"/>
                <a:ea typeface="HGP創英角ｺﾞｼｯｸUB" pitchFamily="50" charset="-128"/>
              </a:rPr>
              <a:t>発達</a:t>
            </a:r>
            <a:r>
              <a:rPr lang="ja-JP" altLang="en-US" sz="2000" dirty="0" smtClean="0">
                <a:solidFill>
                  <a:prstClr val="black"/>
                </a:solidFill>
                <a:latin typeface="HGP創英角ｺﾞｼｯｸUB" pitchFamily="50" charset="-128"/>
                <a:ea typeface="HGP創英角ｺﾞｼｯｸUB" pitchFamily="50" charset="-128"/>
              </a:rPr>
              <a:t>支援～</a:t>
            </a:r>
            <a:endParaRPr lang="ja-JP" altLang="en-US" sz="2000" dirty="0">
              <a:solidFill>
                <a:prstClr val="black"/>
              </a:solidFill>
              <a:latin typeface="HGP創英角ｺﾞｼｯｸUB" pitchFamily="50" charset="-128"/>
              <a:ea typeface="HGP創英角ｺﾞｼｯｸUB" pitchFamily="50" charset="-128"/>
            </a:endParaRPr>
          </a:p>
        </p:txBody>
      </p:sp>
      <p:sp>
        <p:nvSpPr>
          <p:cNvPr id="28" name="角丸四角形 27"/>
          <p:cNvSpPr/>
          <p:nvPr/>
        </p:nvSpPr>
        <p:spPr>
          <a:xfrm>
            <a:off x="2432727" y="3780360"/>
            <a:ext cx="1558925" cy="296715"/>
          </a:xfrm>
          <a:prstGeom prst="roundRect">
            <a:avLst>
              <a:gd name="adj" fmla="val 50000"/>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prstClr val="black"/>
                </a:solidFill>
              </a:rPr>
              <a:t>児童発達支援</a:t>
            </a:r>
            <a:endParaRPr lang="en-US" altLang="ja-JP" sz="1600" dirty="0">
              <a:solidFill>
                <a:prstClr val="black"/>
              </a:solidFill>
            </a:endParaRPr>
          </a:p>
        </p:txBody>
      </p:sp>
      <p:sp>
        <p:nvSpPr>
          <p:cNvPr id="29" name="大かっこ 28"/>
          <p:cNvSpPr/>
          <p:nvPr/>
        </p:nvSpPr>
        <p:spPr>
          <a:xfrm>
            <a:off x="2026445" y="4582268"/>
            <a:ext cx="2350491" cy="42971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800">
              <a:solidFill>
                <a:prstClr val="black"/>
              </a:solidFill>
            </a:endParaRPr>
          </a:p>
        </p:txBody>
      </p:sp>
      <p:sp>
        <p:nvSpPr>
          <p:cNvPr id="37"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12</a:t>
            </a:fld>
            <a:endParaRPr lang="en-US" altLang="ja-JP" dirty="0">
              <a:solidFill>
                <a:srgbClr val="000000"/>
              </a:solidFill>
            </a:endParaRPr>
          </a:p>
        </p:txBody>
      </p:sp>
    </p:spTree>
    <p:extLst>
      <p:ext uri="{BB962C8B-B14F-4D97-AF65-F5344CB8AC3E}">
        <p14:creationId xmlns:p14="http://schemas.microsoft.com/office/powerpoint/2010/main" val="56772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623925" y="2276212"/>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2051" name="Rectangle 14"/>
          <p:cNvSpPr>
            <a:spLocks noChangeArrowheads="1"/>
          </p:cNvSpPr>
          <p:nvPr/>
        </p:nvSpPr>
        <p:spPr bwMode="auto">
          <a:xfrm>
            <a:off x="622342" y="1772891"/>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4720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児童発達支援</a:t>
            </a:r>
          </a:p>
        </p:txBody>
      </p:sp>
      <p:graphicFrame>
        <p:nvGraphicFramePr>
          <p:cNvPr id="24" name="表 23"/>
          <p:cNvGraphicFramePr>
            <a:graphicFrameLocks noGrp="1"/>
          </p:cNvGraphicFramePr>
          <p:nvPr>
            <p:extLst>
              <p:ext uri="{D42A27DB-BD31-4B8C-83A1-F6EECF244321}">
                <p14:modId xmlns:p14="http://schemas.microsoft.com/office/powerpoint/2010/main" val="1506264349"/>
              </p:ext>
            </p:extLst>
          </p:nvPr>
        </p:nvGraphicFramePr>
        <p:xfrm>
          <a:off x="200025" y="3263984"/>
          <a:ext cx="9577064" cy="3150136"/>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09856">
                <a:tc gridSpan="3">
                  <a:txBody>
                    <a:bodyPr/>
                    <a:lstStyle/>
                    <a:p>
                      <a:r>
                        <a:rPr lang="ja-JP" altLang="en-US" sz="1300" b="1" u="sng" dirty="0" smtClean="0">
                          <a:latin typeface="HGPｺﾞｼｯｸM" pitchFamily="50" charset="-128"/>
                          <a:ea typeface="HGPｺﾞｼｯｸM" pitchFamily="50" charset="-128"/>
                        </a:rPr>
                        <a:t>■　児童発達支援センター（利用定員に応じた単位を設定）　</a:t>
                      </a:r>
                      <a:r>
                        <a:rPr lang="ja-JP" altLang="en-US" sz="1300" b="1" u="none"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　児童発達支援センター以外（利用定員に応じた単位を設定）</a:t>
                      </a:r>
                    </a:p>
                    <a:p>
                      <a:r>
                        <a:rPr lang="ja-JP" altLang="en-US" sz="1200" b="0" u="none" dirty="0" smtClean="0">
                          <a:latin typeface="HGPｺﾞｼｯｸM" pitchFamily="50" charset="-128"/>
                          <a:ea typeface="HGPｺﾞｼｯｸM" pitchFamily="50" charset="-128"/>
                        </a:rPr>
                        <a:t>　　　・難聴児・重症心身障害児以外　　</a:t>
                      </a:r>
                      <a:r>
                        <a:rPr lang="en-US" altLang="ja-JP" sz="1200" b="0" u="none" dirty="0" smtClean="0">
                          <a:latin typeface="HGPｺﾞｼｯｸM" pitchFamily="50" charset="-128"/>
                          <a:ea typeface="HGPｺﾞｼｯｸM" pitchFamily="50" charset="-128"/>
                        </a:rPr>
                        <a:t>737</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976</a:t>
                      </a:r>
                      <a:r>
                        <a:rPr lang="ja-JP" altLang="en-US" sz="1200" b="0" u="none" dirty="0" smtClean="0">
                          <a:latin typeface="HGPｺﾞｼｯｸM" pitchFamily="50" charset="-128"/>
                          <a:ea typeface="HGPｺﾞｼｯｸM" pitchFamily="50" charset="-128"/>
                        </a:rPr>
                        <a:t>単位　　　　　　　　　　　　　　・重症心身障害児以外　　</a:t>
                      </a:r>
                      <a:r>
                        <a:rPr lang="en-US" altLang="ja-JP" sz="1200" b="0" u="none" dirty="0" smtClean="0">
                          <a:latin typeface="HGPｺﾞｼｯｸM" pitchFamily="50" charset="-128"/>
                          <a:ea typeface="HGPｺﾞｼｯｸM" pitchFamily="50" charset="-128"/>
                        </a:rPr>
                        <a:t>364</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620</a:t>
                      </a:r>
                      <a:r>
                        <a:rPr lang="ja-JP" altLang="en-US" sz="1200" b="0" u="none" dirty="0" smtClean="0">
                          <a:latin typeface="HGPｺﾞｼｯｸM" pitchFamily="50" charset="-128"/>
                          <a:ea typeface="HGPｺﾞｼｯｸM" pitchFamily="50" charset="-128"/>
                        </a:rPr>
                        <a:t>単位</a:t>
                      </a:r>
                    </a:p>
                    <a:p>
                      <a:r>
                        <a:rPr lang="ja-JP" altLang="en-US" sz="1200" b="0" u="none" dirty="0" smtClean="0">
                          <a:latin typeface="HGPｺﾞｼｯｸM" pitchFamily="50" charset="-128"/>
                          <a:ea typeface="HGPｺﾞｼｯｸM" pitchFamily="50" charset="-128"/>
                        </a:rPr>
                        <a:t>　　　・難聴児　　</a:t>
                      </a:r>
                      <a:r>
                        <a:rPr lang="en-US" altLang="ja-JP" sz="1200" b="0" u="none" dirty="0" smtClean="0">
                          <a:latin typeface="HGPｺﾞｼｯｸM" pitchFamily="50" charset="-128"/>
                          <a:ea typeface="HGPｺﾞｼｯｸM" pitchFamily="50" charset="-128"/>
                        </a:rPr>
                        <a:t>900</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1,220</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699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1,608</a:t>
                      </a:r>
                      <a:r>
                        <a:rPr lang="ja-JP" altLang="en-US" sz="1200" b="0" u="none" dirty="0" smtClean="0">
                          <a:latin typeface="HGPｺﾞｼｯｸM" pitchFamily="50" charset="-128"/>
                          <a:ea typeface="HGPｺﾞｼｯｸM" pitchFamily="50" charset="-128"/>
                        </a:rPr>
                        <a:t>単位</a:t>
                      </a: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798</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1,152</a:t>
                      </a:r>
                      <a:r>
                        <a:rPr lang="ja-JP" altLang="en-US" sz="1200" b="0" u="none" dirty="0" smtClean="0">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569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児童指導員等配置加算（６～１２単位）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児童指導員、保育士の有資格者等を配置した場合に加算。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児童発達支援センター及び主として重症心身障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害児を通わせる事業所を除く。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70" name="Text Box 2"/>
          <p:cNvSpPr txBox="1">
            <a:spLocks noChangeArrowheads="1"/>
          </p:cNvSpPr>
          <p:nvPr/>
        </p:nvSpPr>
        <p:spPr bwMode="auto">
          <a:xfrm>
            <a:off x="-15838" y="28255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620688"/>
            <a:ext cx="9555119"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療育の観点から集団療育及び個別療育を行う必要があると認められる未就学の障害児。</a:t>
            </a:r>
          </a:p>
        </p:txBody>
      </p:sp>
      <p:sp>
        <p:nvSpPr>
          <p:cNvPr id="2072" name="Text Box 2"/>
          <p:cNvSpPr txBox="1">
            <a:spLocks noChangeArrowheads="1"/>
          </p:cNvSpPr>
          <p:nvPr/>
        </p:nvSpPr>
        <p:spPr bwMode="auto">
          <a:xfrm>
            <a:off x="4827625" y="930622"/>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073" name="Text Box 2"/>
          <p:cNvSpPr txBox="1">
            <a:spLocks noChangeArrowheads="1"/>
          </p:cNvSpPr>
          <p:nvPr/>
        </p:nvSpPr>
        <p:spPr bwMode="auto">
          <a:xfrm>
            <a:off x="-28570" y="930622"/>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9" name="Rectangle 4"/>
          <p:cNvSpPr>
            <a:spLocks noChangeArrowheads="1"/>
          </p:cNvSpPr>
          <p:nvPr/>
        </p:nvSpPr>
        <p:spPr bwMode="auto">
          <a:xfrm>
            <a:off x="223840" y="1281882"/>
            <a:ext cx="4584700" cy="1643062"/>
          </a:xfrm>
          <a:prstGeom prst="rect">
            <a:avLst/>
          </a:prstGeom>
          <a:solidFill>
            <a:srgbClr val="CCFFFF">
              <a:alpha val="49803"/>
            </a:srgbClr>
          </a:solidFill>
          <a:ln w="3175" algn="ctr">
            <a:solidFill>
              <a:schemeClr val="tx1"/>
            </a:solidFill>
            <a:miter lim="800000"/>
            <a:headEnd/>
            <a:tailEnd/>
          </a:ln>
        </p:spPr>
        <p:txBody>
          <a:bodyPr/>
          <a:lstStyle/>
          <a:p>
            <a:pPr>
              <a:defRPr/>
            </a:pPr>
            <a:r>
              <a:rPr lang="ja-JP" altLang="en-US" sz="1200" dirty="0">
                <a:solidFill>
                  <a:srgbClr val="000000"/>
                </a:solidFill>
                <a:latin typeface="HGPｺﾞｼｯｸM" pitchFamily="50" charset="-128"/>
                <a:ea typeface="HGPｺﾞｼｯｸM" pitchFamily="50" charset="-128"/>
              </a:rPr>
              <a:t>　</a:t>
            </a:r>
            <a:endParaRPr lang="en-US" altLang="ja-JP" sz="1200" dirty="0">
              <a:solidFill>
                <a:srgbClr val="000000"/>
              </a:solidFill>
              <a:latin typeface="HGPｺﾞｼｯｸM" pitchFamily="50" charset="-128"/>
              <a:ea typeface="HGPｺﾞｼｯｸM" pitchFamily="50" charset="-128"/>
            </a:endParaRPr>
          </a:p>
          <a:p>
            <a:pPr marL="82550" indent="-82550">
              <a:defRPr/>
            </a:pPr>
            <a:endParaRPr lang="en-US" altLang="ja-JP" sz="1200" dirty="0">
              <a:solidFill>
                <a:srgbClr val="000000"/>
              </a:solidFill>
              <a:latin typeface="HGPｺﾞｼｯｸM" pitchFamily="50" charset="-128"/>
              <a:ea typeface="HGPｺﾞｼｯｸM" pitchFamily="50" charset="-128"/>
            </a:endParaRPr>
          </a:p>
          <a:p>
            <a:pPr marL="82550" indent="-82550">
              <a:defRPr/>
            </a:pPr>
            <a:r>
              <a:rPr lang="ja-JP" altLang="en-US" sz="1200" dirty="0">
                <a:solidFill>
                  <a:srgbClr val="000000"/>
                </a:solidFill>
                <a:latin typeface="HGPｺﾞｼｯｸM" pitchFamily="50" charset="-128"/>
                <a:ea typeface="HGPｺﾞｼｯｸM" pitchFamily="50" charset="-128"/>
              </a:rPr>
              <a:t>■　日常生活における基本的な動作の指導、知識技能の付与、集団生活への適応訓練、その他必要な支援を行う。</a:t>
            </a:r>
          </a:p>
        </p:txBody>
      </p:sp>
      <p:sp>
        <p:nvSpPr>
          <p:cNvPr id="2075" name="Rectangle 4"/>
          <p:cNvSpPr>
            <a:spLocks noChangeArrowheads="1"/>
          </p:cNvSpPr>
          <p:nvPr/>
        </p:nvSpPr>
        <p:spPr bwMode="auto">
          <a:xfrm>
            <a:off x="5024480" y="1268760"/>
            <a:ext cx="4741819"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児童発達支援センター</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・児童指導員及び保育士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児童発達支援センター以外</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・指導員又は保育士　</a:t>
            </a:r>
            <a:r>
              <a:rPr lang="en-US" altLang="ja-JP" sz="1200" dirty="0">
                <a:solidFill>
                  <a:srgbClr val="000000"/>
                </a:solidFill>
                <a:latin typeface="HGPｺﾞｼｯｸM" pitchFamily="50" charset="-128"/>
                <a:ea typeface="HGPｺﾞｼｯｸM" pitchFamily="50" charset="-128"/>
              </a:rPr>
              <a:t>10:2</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p:txBody>
      </p:sp>
      <p:sp>
        <p:nvSpPr>
          <p:cNvPr id="2076" name="Text Box 2"/>
          <p:cNvSpPr txBox="1">
            <a:spLocks noChangeArrowheads="1"/>
          </p:cNvSpPr>
          <p:nvPr/>
        </p:nvSpPr>
        <p:spPr bwMode="auto">
          <a:xfrm>
            <a:off x="-15875" y="2874838"/>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a:t>
            </a:r>
            <a:r>
              <a:rPr lang="ja-JP" altLang="en-US" sz="1600" b="1" u="sng" dirty="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r>
              <a:rPr lang="ja-JP" altLang="en-US" sz="1600" b="1" u="sng" dirty="0" smtClean="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500" dirty="0" smtClean="0">
                <a:solidFill>
                  <a:srgbClr val="000000"/>
                </a:solidFill>
                <a:latin typeface="HGPｺﾞｼｯｸM" pitchFamily="50" charset="-128"/>
                <a:ea typeface="HGPｺﾞｼｯｸM" pitchFamily="50" charset="-128"/>
              </a:rPr>
              <a:t>3,530</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849291" y="654684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76,657</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13</a:t>
            </a:fld>
            <a:endParaRPr lang="en-US" altLang="ja-JP" dirty="0">
              <a:solidFill>
                <a:srgbClr val="000000"/>
              </a:solidFill>
            </a:endParaRPr>
          </a:p>
        </p:txBody>
      </p:sp>
    </p:spTree>
    <p:extLst>
      <p:ext uri="{BB962C8B-B14F-4D97-AF65-F5344CB8AC3E}">
        <p14:creationId xmlns:p14="http://schemas.microsoft.com/office/powerpoint/2010/main" val="182203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623925" y="2276027"/>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3075" name="Rectangle 14"/>
          <p:cNvSpPr>
            <a:spLocks noChangeArrowheads="1"/>
          </p:cNvSpPr>
          <p:nvPr/>
        </p:nvSpPr>
        <p:spPr bwMode="auto">
          <a:xfrm>
            <a:off x="622342" y="1772706"/>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4720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医療型児童発達支援</a:t>
            </a:r>
          </a:p>
        </p:txBody>
      </p:sp>
      <p:graphicFrame>
        <p:nvGraphicFramePr>
          <p:cNvPr id="24" name="表 23"/>
          <p:cNvGraphicFramePr>
            <a:graphicFrameLocks noGrp="1"/>
          </p:cNvGraphicFramePr>
          <p:nvPr>
            <p:extLst>
              <p:ext uri="{D42A27DB-BD31-4B8C-83A1-F6EECF244321}">
                <p14:modId xmlns:p14="http://schemas.microsoft.com/office/powerpoint/2010/main" val="647401155"/>
              </p:ext>
            </p:extLst>
          </p:nvPr>
        </p:nvGraphicFramePr>
        <p:xfrm>
          <a:off x="200025" y="3201144"/>
          <a:ext cx="9577064" cy="2798832"/>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56672">
                <a:tc gridSpan="3">
                  <a:txBody>
                    <a:bodyPr/>
                    <a:lstStyle/>
                    <a:p>
                      <a:r>
                        <a:rPr lang="ja-JP" altLang="en-US" sz="1300" b="1" u="sng" dirty="0" smtClean="0">
                          <a:latin typeface="HGPｺﾞｼｯｸM" pitchFamily="50" charset="-128"/>
                          <a:ea typeface="HGPｺﾞｼｯｸM" pitchFamily="50" charset="-128"/>
                        </a:rPr>
                        <a:t>■　医療型児童発達支援センター　</a:t>
                      </a:r>
                      <a:r>
                        <a:rPr lang="ja-JP" altLang="en-US" sz="1300" b="1" u="none" dirty="0" smtClean="0">
                          <a:latin typeface="HGPｺﾞｼｯｸM" pitchFamily="50" charset="-128"/>
                          <a:ea typeface="HGPｺﾞｼｯｸM" pitchFamily="50" charset="-128"/>
                        </a:rPr>
                        <a:t>　　　　</a:t>
                      </a:r>
                      <a:r>
                        <a:rPr lang="zh-TW" altLang="en-US" sz="1300" b="1" u="sng" dirty="0" smtClean="0">
                          <a:latin typeface="HGPｺﾞｼｯｸM" pitchFamily="50" charset="-128"/>
                          <a:ea typeface="HGPｺﾞｼｯｸM" pitchFamily="50" charset="-128"/>
                        </a:rPr>
                        <a:t>■　指定</a:t>
                      </a:r>
                      <a:r>
                        <a:rPr lang="ja-JP" altLang="en-US" sz="1300" b="1" u="sng" dirty="0" smtClean="0">
                          <a:latin typeface="HGPｺﾞｼｯｸM" pitchFamily="50" charset="-128"/>
                          <a:ea typeface="HGPｺﾞｼｯｸM" pitchFamily="50" charset="-128"/>
                        </a:rPr>
                        <a:t>発達支援</a:t>
                      </a:r>
                      <a:r>
                        <a:rPr lang="zh-TW" altLang="en-US" sz="1300" b="1" u="sng" dirty="0" smtClean="0">
                          <a:latin typeface="HGPｺﾞｼｯｸM" pitchFamily="50" charset="-128"/>
                          <a:ea typeface="HGPｺﾞｼｯｸM" pitchFamily="50" charset="-128"/>
                        </a:rPr>
                        <a:t>医療機関</a:t>
                      </a:r>
                    </a:p>
                    <a:p>
                      <a:r>
                        <a:rPr lang="ja-JP" altLang="en-US" sz="1200" b="0" u="none" dirty="0" smtClean="0">
                          <a:latin typeface="HGPｺﾞｼｯｸM" pitchFamily="50" charset="-128"/>
                          <a:ea typeface="HGPｺﾞｼｯｸM" pitchFamily="50" charset="-128"/>
                        </a:rPr>
                        <a:t>　　　・肢体不自由児　　</a:t>
                      </a:r>
                      <a:r>
                        <a:rPr lang="en-US" altLang="ja-JP" sz="1200" b="0" u="none" dirty="0" smtClean="0">
                          <a:latin typeface="HGPｺﾞｼｯｸM" pitchFamily="50" charset="-128"/>
                          <a:ea typeface="HGPｺﾞｼｯｸM" pitchFamily="50" charset="-128"/>
                        </a:rPr>
                        <a:t>333</a:t>
                      </a:r>
                      <a:r>
                        <a:rPr lang="ja-JP" altLang="en-US" sz="1200" b="0" u="none" dirty="0" smtClean="0">
                          <a:latin typeface="HGPｺﾞｼｯｸM" pitchFamily="50" charset="-128"/>
                          <a:ea typeface="HGPｺﾞｼｯｸM" pitchFamily="50" charset="-128"/>
                        </a:rPr>
                        <a:t>単位　　　　　　　　 　　・肢体不自由児　　</a:t>
                      </a:r>
                      <a:r>
                        <a:rPr lang="en-US" altLang="ja-JP" sz="1200" b="0" u="none" dirty="0" smtClean="0">
                          <a:latin typeface="HGPｺﾞｼｯｸM" pitchFamily="50" charset="-128"/>
                          <a:ea typeface="HGPｺﾞｼｯｸM" pitchFamily="50" charset="-128"/>
                        </a:rPr>
                        <a:t>333</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445</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445</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保育職員加配加算（</a:t>
                      </a:r>
                      <a:r>
                        <a:rPr lang="en-US" altLang="ja-JP" sz="1200" b="1" u="sng" dirty="0" smtClean="0">
                          <a:solidFill>
                            <a:schemeClr val="tx1"/>
                          </a:solidFill>
                          <a:latin typeface="HGPｺﾞｼｯｸM" pitchFamily="50" charset="-128"/>
                          <a:ea typeface="HGPｺﾞｼｯｸM" pitchFamily="50" charset="-128"/>
                        </a:rPr>
                        <a:t>50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定員</a:t>
                      </a:r>
                      <a:r>
                        <a:rPr kumimoji="1" lang="en-US" altLang="ja-JP" sz="1200" dirty="0" smtClean="0">
                          <a:solidFill>
                            <a:schemeClr val="tx1"/>
                          </a:solidFill>
                          <a:latin typeface="HGPｺﾞｼｯｸM" pitchFamily="50" charset="-128"/>
                          <a:ea typeface="HGPｺﾞｼｯｸM" pitchFamily="50" charset="-128"/>
                        </a:rPr>
                        <a:t>21</a:t>
                      </a:r>
                      <a:r>
                        <a:rPr kumimoji="1" lang="ja-JP" altLang="en-US" sz="1200" dirty="0" smtClean="0">
                          <a:solidFill>
                            <a:schemeClr val="tx1"/>
                          </a:solidFill>
                          <a:latin typeface="HGPｺﾞｼｯｸM" pitchFamily="50" charset="-128"/>
                          <a:ea typeface="HGPｺﾞｼｯｸM" pitchFamily="50" charset="-128"/>
                        </a:rPr>
                        <a:t>人以上の医療型児童発達支援事業所において、児童指導員又は保育士を加配した場合に加算。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094" name="Text Box 2"/>
          <p:cNvSpPr txBox="1">
            <a:spLocks noChangeArrowheads="1"/>
          </p:cNvSpPr>
          <p:nvPr/>
        </p:nvSpPr>
        <p:spPr bwMode="auto">
          <a:xfrm>
            <a:off x="-15838" y="5357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896094"/>
            <a:ext cx="9517020"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肢体不自由があり、理学療法等の機能訓練又は医学的管理下での支援が必要と認められた障害児。</a:t>
            </a:r>
          </a:p>
        </p:txBody>
      </p:sp>
      <p:sp>
        <p:nvSpPr>
          <p:cNvPr id="3096" name="Text Box 2"/>
          <p:cNvSpPr txBox="1">
            <a:spLocks noChangeArrowheads="1"/>
          </p:cNvSpPr>
          <p:nvPr/>
        </p:nvSpPr>
        <p:spPr bwMode="auto">
          <a:xfrm>
            <a:off x="4827625" y="1328290"/>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3097" name="Text Box 2"/>
          <p:cNvSpPr txBox="1">
            <a:spLocks noChangeArrowheads="1"/>
          </p:cNvSpPr>
          <p:nvPr/>
        </p:nvSpPr>
        <p:spPr bwMode="auto">
          <a:xfrm>
            <a:off x="-28570" y="1327978"/>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3098" name="Rectangle 4"/>
          <p:cNvSpPr>
            <a:spLocks noChangeArrowheads="1"/>
          </p:cNvSpPr>
          <p:nvPr/>
        </p:nvSpPr>
        <p:spPr bwMode="auto">
          <a:xfrm>
            <a:off x="223840" y="1688340"/>
            <a:ext cx="4584700" cy="1008063"/>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日常生活における基本的な動作の指導、知識技能の付与、集団生活への適応訓練、その他必要な支援及び治療を行う。</a:t>
            </a:r>
          </a:p>
        </p:txBody>
      </p:sp>
      <p:sp>
        <p:nvSpPr>
          <p:cNvPr id="3099" name="Rectangle 4"/>
          <p:cNvSpPr>
            <a:spLocks noChangeArrowheads="1"/>
          </p:cNvSpPr>
          <p:nvPr/>
        </p:nvSpPr>
        <p:spPr bwMode="auto">
          <a:xfrm>
            <a:off x="5024480" y="1701352"/>
            <a:ext cx="4729120" cy="99536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a:t>
            </a:r>
            <a:r>
              <a:rPr lang="ja-JP" altLang="en-US" sz="1200" dirty="0" smtClean="0">
                <a:solidFill>
                  <a:srgbClr val="000000"/>
                </a:solidFill>
                <a:latin typeface="HGPｺﾞｼｯｸM" pitchFamily="50" charset="-128"/>
                <a:ea typeface="HGPｺﾞｼｯｸM" pitchFamily="50" charset="-128"/>
              </a:rPr>
              <a:t>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看護師　　１人以上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理学療法士又は作業療法士　　１人以上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p:txBody>
      </p:sp>
      <p:sp>
        <p:nvSpPr>
          <p:cNvPr id="3100" name="Text Box 2"/>
          <p:cNvSpPr txBox="1">
            <a:spLocks noChangeArrowheads="1"/>
          </p:cNvSpPr>
          <p:nvPr/>
        </p:nvSpPr>
        <p:spPr bwMode="auto">
          <a:xfrm>
            <a:off x="-15875" y="2789981"/>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a:t>
            </a:r>
            <a:r>
              <a:rPr lang="ja-JP" altLang="en-US" sz="1600" b="1" u="sng" dirty="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r>
              <a:rPr lang="ja-JP" altLang="en-US" sz="1600" b="1" u="sng" dirty="0" smtClean="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272480" y="645333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500" dirty="0">
                <a:solidFill>
                  <a:srgbClr val="000000"/>
                </a:solidFill>
                <a:latin typeface="HGPｺﾞｼｯｸM" pitchFamily="50" charset="-128"/>
                <a:ea typeface="HGPｺﾞｼｯｸM" pitchFamily="50" charset="-128"/>
              </a:rPr>
              <a:t>100</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ja-JP"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93307" y="646250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2,516</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14</a:t>
            </a:fld>
            <a:endParaRPr lang="en-US" altLang="ja-JP" dirty="0">
              <a:solidFill>
                <a:srgbClr val="000000"/>
              </a:solidFill>
            </a:endParaRPr>
          </a:p>
        </p:txBody>
      </p:sp>
    </p:spTree>
    <p:extLst>
      <p:ext uri="{BB962C8B-B14F-4D97-AF65-F5344CB8AC3E}">
        <p14:creationId xmlns:p14="http://schemas.microsoft.com/office/powerpoint/2010/main" val="43906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10" y="549275"/>
            <a:ext cx="3314700" cy="338138"/>
          </a:xfrm>
          <a:prstGeom prst="rect">
            <a:avLst/>
          </a:prstGeom>
          <a:noFill/>
          <a:ln w="9525">
            <a:noFill/>
            <a:miter lim="800000"/>
            <a:headEnd/>
            <a:tailEnd/>
          </a:ln>
        </p:spPr>
        <p:txBody>
          <a:bodyPr lIns="91430" tIns="45714" rIns="91430" bIns="45714">
            <a:spAutoFit/>
          </a:bodyPr>
          <a:lstStyle/>
          <a:p>
            <a:pPr>
              <a:spcBef>
                <a:spcPct val="50000"/>
              </a:spcBef>
            </a:pPr>
            <a:r>
              <a:rPr lang="ja-JP" altLang="en-US" sz="1600" dirty="0">
                <a:solidFill>
                  <a:srgbClr val="000000"/>
                </a:solidFill>
                <a:latin typeface="Arial"/>
                <a:ea typeface="ＤＨＰ特太ゴシック体" pitchFamily="2" charset="-128"/>
              </a:rPr>
              <a:t>○ 事業の概要</a:t>
            </a:r>
            <a:endParaRPr lang="en-US" altLang="ja-JP" sz="1600" dirty="0">
              <a:solidFill>
                <a:srgbClr val="000000"/>
              </a:solidFill>
              <a:latin typeface="Arial"/>
              <a:ea typeface="ＤＨＰ特太ゴシック体" pitchFamily="2" charset="-128"/>
            </a:endParaRPr>
          </a:p>
        </p:txBody>
      </p:sp>
      <p:sp>
        <p:nvSpPr>
          <p:cNvPr id="12" name="角丸四角形 11"/>
          <p:cNvSpPr/>
          <p:nvPr/>
        </p:nvSpPr>
        <p:spPr>
          <a:xfrm>
            <a:off x="193678" y="836681"/>
            <a:ext cx="9518650" cy="936625"/>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800" dirty="0">
                <a:solidFill>
                  <a:prstClr val="black"/>
                </a:solidFill>
              </a:rPr>
              <a:t>・　学校通学中の障害児に対して、放課後や夏休み等の長期休暇中において、生活能力向上の  </a:t>
            </a:r>
            <a:endParaRPr lang="en-US" altLang="ja-JP" sz="1800" dirty="0">
              <a:solidFill>
                <a:prstClr val="black"/>
              </a:solidFill>
            </a:endParaRPr>
          </a:p>
          <a:p>
            <a:pPr>
              <a:defRPr/>
            </a:pPr>
            <a:r>
              <a:rPr lang="en-US" altLang="ja-JP" sz="1800" dirty="0">
                <a:solidFill>
                  <a:prstClr val="black"/>
                </a:solidFill>
              </a:rPr>
              <a:t>  </a:t>
            </a:r>
            <a:r>
              <a:rPr lang="ja-JP" altLang="en-US" sz="1800" dirty="0">
                <a:solidFill>
                  <a:prstClr val="black"/>
                </a:solidFill>
              </a:rPr>
              <a:t>ための訓練等を継続的に提供することにより、学校教育と相まって障害児の自立を促進</a:t>
            </a:r>
            <a:r>
              <a:rPr lang="ja-JP" altLang="en-US" sz="1800" dirty="0" err="1">
                <a:solidFill>
                  <a:prstClr val="black"/>
                </a:solidFill>
              </a:rPr>
              <a:t>するとと</a:t>
            </a:r>
            <a:r>
              <a:rPr lang="en-US" altLang="ja-JP" sz="1800" dirty="0">
                <a:solidFill>
                  <a:prstClr val="black"/>
                </a:solidFill>
              </a:rPr>
              <a:t> </a:t>
            </a:r>
          </a:p>
          <a:p>
            <a:pPr>
              <a:defRPr/>
            </a:pPr>
            <a:r>
              <a:rPr lang="en-US" altLang="ja-JP" sz="1800" dirty="0">
                <a:solidFill>
                  <a:prstClr val="black"/>
                </a:solidFill>
              </a:rPr>
              <a:t>   </a:t>
            </a:r>
            <a:r>
              <a:rPr lang="ja-JP" altLang="en-US" sz="1800" dirty="0">
                <a:solidFill>
                  <a:prstClr val="black"/>
                </a:solidFill>
              </a:rPr>
              <a:t>もに、放課後等の居場所づくりを推進。</a:t>
            </a:r>
            <a:endParaRPr lang="en-US" altLang="ja-JP" sz="1800" dirty="0">
              <a:solidFill>
                <a:prstClr val="black"/>
              </a:solidFill>
            </a:endParaRPr>
          </a:p>
        </p:txBody>
      </p:sp>
      <p:sp>
        <p:nvSpPr>
          <p:cNvPr id="22533" name="Text Box 2"/>
          <p:cNvSpPr txBox="1">
            <a:spLocks noChangeArrowheads="1"/>
          </p:cNvSpPr>
          <p:nvPr/>
        </p:nvSpPr>
        <p:spPr bwMode="auto">
          <a:xfrm>
            <a:off x="6" y="1989211"/>
            <a:ext cx="1547813" cy="338137"/>
          </a:xfrm>
          <a:prstGeom prst="rect">
            <a:avLst/>
          </a:prstGeom>
          <a:noFill/>
          <a:ln w="9525">
            <a:noFill/>
            <a:miter lim="800000"/>
            <a:headEnd/>
            <a:tailEnd/>
          </a:ln>
        </p:spPr>
        <p:txBody>
          <a:bodyPr lIns="91430" tIns="45714" rIns="91430" bIns="45714">
            <a:spAutoFit/>
          </a:bodyPr>
          <a:lstStyle/>
          <a:p>
            <a:pPr>
              <a:spcBef>
                <a:spcPct val="50000"/>
              </a:spcBef>
            </a:pPr>
            <a:r>
              <a:rPr lang="ja-JP" altLang="en-US" sz="1600" b="1" dirty="0">
                <a:solidFill>
                  <a:srgbClr val="000000"/>
                </a:solidFill>
                <a:latin typeface="Arial"/>
                <a:ea typeface="ＤＨＰ特太ゴシック体" pitchFamily="2" charset="-128"/>
              </a:rPr>
              <a:t>○ 対象児童</a:t>
            </a:r>
            <a:endParaRPr lang="en-US" altLang="ja-JP" sz="1600" b="1" dirty="0">
              <a:solidFill>
                <a:srgbClr val="000000"/>
              </a:solidFill>
              <a:latin typeface="Arial"/>
              <a:ea typeface="ＤＨＰ特太ゴシック体" pitchFamily="2" charset="-128"/>
            </a:endParaRPr>
          </a:p>
        </p:txBody>
      </p:sp>
      <p:sp>
        <p:nvSpPr>
          <p:cNvPr id="46" name="正方形/長方形 45"/>
          <p:cNvSpPr/>
          <p:nvPr/>
        </p:nvSpPr>
        <p:spPr>
          <a:xfrm>
            <a:off x="273050" y="2276748"/>
            <a:ext cx="6396038" cy="792163"/>
          </a:xfrm>
          <a:prstGeom prst="rect">
            <a:avLst/>
          </a:prstGeom>
          <a:solidFill>
            <a:srgbClr val="FFFFCC"/>
          </a:solidFill>
          <a:ln w="6350">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ctr"/>
          <a:lstStyle/>
          <a:p>
            <a:pPr marL="180953" indent="-180953">
              <a:defRPr/>
            </a:pPr>
            <a:r>
              <a:rPr lang="ja-JP" altLang="en-US" sz="1400" dirty="0">
                <a:solidFill>
                  <a:prstClr val="black"/>
                </a:solidFill>
                <a:latin typeface="ＭＳ Ｐゴシック"/>
              </a:rPr>
              <a:t>　　学校教育法に規定する学校（幼稚園、大学を除く）に就学している障害児</a:t>
            </a:r>
            <a:endParaRPr lang="en-US" altLang="ja-JP" sz="1400" dirty="0">
              <a:solidFill>
                <a:prstClr val="black"/>
              </a:solidFill>
              <a:latin typeface="ＭＳ Ｐゴシック"/>
            </a:endParaRPr>
          </a:p>
          <a:p>
            <a:pPr marL="180953" indent="-180953">
              <a:defRPr/>
            </a:pPr>
            <a:r>
              <a:rPr lang="ja-JP" altLang="en-US" sz="1400" dirty="0">
                <a:solidFill>
                  <a:prstClr val="black"/>
                </a:solidFill>
                <a:latin typeface="ＭＳ Ｐゴシック"/>
              </a:rPr>
              <a:t>　　　　</a:t>
            </a:r>
            <a:r>
              <a:rPr lang="ja-JP" altLang="en-US" sz="1200" dirty="0">
                <a:solidFill>
                  <a:prstClr val="black"/>
                </a:solidFill>
                <a:latin typeface="ＭＳ Ｐゴシック"/>
              </a:rPr>
              <a:t>（＊引き続き、放課後等デイサービスを受けなければその福祉を損なうおそれが</a:t>
            </a:r>
            <a:endParaRPr lang="en-US" altLang="ja-JP" sz="1200" dirty="0">
              <a:solidFill>
                <a:prstClr val="black"/>
              </a:solidFill>
              <a:latin typeface="ＭＳ Ｐゴシック"/>
            </a:endParaRPr>
          </a:p>
          <a:p>
            <a:pPr marL="180953" indent="-180953">
              <a:defRPr/>
            </a:pPr>
            <a:r>
              <a:rPr lang="ja-JP" altLang="en-US" sz="1200" dirty="0">
                <a:solidFill>
                  <a:prstClr val="black"/>
                </a:solidFill>
                <a:latin typeface="ＭＳ Ｐゴシック"/>
              </a:rPr>
              <a:t>　　　　　　　あると認めるときは満２０歳に達するまで利用することが可能）</a:t>
            </a:r>
            <a:endParaRPr lang="en-US" altLang="ja-JP" sz="1200" dirty="0">
              <a:solidFill>
                <a:prstClr val="black"/>
              </a:solidFill>
              <a:latin typeface="ＭＳ Ｐゴシック"/>
            </a:endParaRPr>
          </a:p>
        </p:txBody>
      </p:sp>
      <p:sp>
        <p:nvSpPr>
          <p:cNvPr id="22535" name="Text Box 2"/>
          <p:cNvSpPr txBox="1">
            <a:spLocks noChangeArrowheads="1"/>
          </p:cNvSpPr>
          <p:nvPr/>
        </p:nvSpPr>
        <p:spPr bwMode="auto">
          <a:xfrm>
            <a:off x="6825214" y="2060899"/>
            <a:ext cx="1547813" cy="339725"/>
          </a:xfrm>
          <a:prstGeom prst="rect">
            <a:avLst/>
          </a:prstGeom>
          <a:noFill/>
          <a:ln w="9525">
            <a:noFill/>
            <a:miter lim="800000"/>
            <a:headEnd/>
            <a:tailEnd/>
          </a:ln>
        </p:spPr>
        <p:txBody>
          <a:bodyPr lIns="91430" tIns="45714" rIns="91430" bIns="45714">
            <a:spAutoFit/>
          </a:bodyPr>
          <a:lstStyle/>
          <a:p>
            <a:pPr>
              <a:spcBef>
                <a:spcPct val="50000"/>
              </a:spcBef>
            </a:pPr>
            <a:r>
              <a:rPr lang="ja-JP" altLang="en-US" sz="1600" b="1" dirty="0">
                <a:solidFill>
                  <a:srgbClr val="000000"/>
                </a:solidFill>
                <a:latin typeface="Arial"/>
                <a:ea typeface="ＤＨＰ特太ゴシック体" pitchFamily="2" charset="-128"/>
              </a:rPr>
              <a:t>○ 利用定員</a:t>
            </a:r>
            <a:endParaRPr lang="en-US" altLang="ja-JP" sz="1600" b="1" dirty="0">
              <a:solidFill>
                <a:srgbClr val="000000"/>
              </a:solidFill>
              <a:latin typeface="Arial"/>
              <a:ea typeface="ＤＨＰ特太ゴシック体" pitchFamily="2" charset="-128"/>
            </a:endParaRPr>
          </a:p>
        </p:txBody>
      </p:sp>
      <p:sp>
        <p:nvSpPr>
          <p:cNvPr id="48" name="正方形/長方形 47"/>
          <p:cNvSpPr/>
          <p:nvPr/>
        </p:nvSpPr>
        <p:spPr>
          <a:xfrm>
            <a:off x="7041241" y="2421211"/>
            <a:ext cx="2664750" cy="575995"/>
          </a:xfrm>
          <a:prstGeom prst="rect">
            <a:avLst/>
          </a:prstGeom>
          <a:solidFill>
            <a:srgbClr val="FFFFCC"/>
          </a:solidFill>
          <a:ln w="6350">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ctr"/>
          <a:lstStyle/>
          <a:p>
            <a:pPr marL="180953" indent="-180953">
              <a:defRPr/>
            </a:pPr>
            <a:r>
              <a:rPr lang="ja-JP" altLang="en-US" sz="1400" dirty="0">
                <a:solidFill>
                  <a:prstClr val="black"/>
                </a:solidFill>
                <a:latin typeface="ＭＳ Ｐゴシック"/>
              </a:rPr>
              <a:t>　１０人</a:t>
            </a:r>
            <a:r>
              <a:rPr lang="ja-JP" altLang="en-US" sz="1400" dirty="0" smtClean="0">
                <a:solidFill>
                  <a:prstClr val="black"/>
                </a:solidFill>
                <a:latin typeface="ＭＳ Ｐゴシック"/>
              </a:rPr>
              <a:t>以上</a:t>
            </a:r>
            <a:endParaRPr lang="en-US" altLang="ja-JP" sz="1400" dirty="0">
              <a:solidFill>
                <a:prstClr val="black"/>
              </a:solidFill>
              <a:latin typeface="ＭＳ Ｐゴシック"/>
            </a:endParaRPr>
          </a:p>
        </p:txBody>
      </p:sp>
      <p:sp>
        <p:nvSpPr>
          <p:cNvPr id="9" name="正方形/長方形 8"/>
          <p:cNvSpPr/>
          <p:nvPr/>
        </p:nvSpPr>
        <p:spPr>
          <a:xfrm>
            <a:off x="1676400" y="4005333"/>
            <a:ext cx="2573338" cy="503237"/>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1800" dirty="0">
                <a:solidFill>
                  <a:prstClr val="black"/>
                </a:solidFill>
              </a:rPr>
              <a:t>放課後等デイサービス</a:t>
            </a:r>
            <a:endParaRPr lang="en-US" altLang="ja-JP" sz="1800" dirty="0">
              <a:solidFill>
                <a:prstClr val="black"/>
              </a:solidFill>
            </a:endParaRPr>
          </a:p>
          <a:p>
            <a:pPr algn="ctr">
              <a:defRPr/>
            </a:pPr>
            <a:r>
              <a:rPr lang="ja-JP" altLang="en-US" sz="1800" dirty="0">
                <a:solidFill>
                  <a:prstClr val="black"/>
                </a:solidFill>
              </a:rPr>
              <a:t>事業所</a:t>
            </a:r>
            <a:endParaRPr lang="en-US" altLang="ja-JP" sz="1800" dirty="0">
              <a:solidFill>
                <a:prstClr val="black"/>
              </a:solidFill>
            </a:endParaRPr>
          </a:p>
        </p:txBody>
      </p:sp>
      <p:sp>
        <p:nvSpPr>
          <p:cNvPr id="10" name="ドーナツ 9"/>
          <p:cNvSpPr/>
          <p:nvPr/>
        </p:nvSpPr>
        <p:spPr>
          <a:xfrm>
            <a:off x="350847" y="3284539"/>
            <a:ext cx="5070475" cy="3384550"/>
          </a:xfrm>
          <a:prstGeom prst="donut">
            <a:avLst>
              <a:gd name="adj" fmla="val 8402"/>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endParaRPr lang="ja-JP" altLang="en-US" sz="1800">
              <a:solidFill>
                <a:prstClr val="black"/>
              </a:solidFill>
            </a:endParaRPr>
          </a:p>
        </p:txBody>
      </p:sp>
      <p:sp>
        <p:nvSpPr>
          <p:cNvPr id="14" name="角丸四角形 13"/>
          <p:cNvSpPr/>
          <p:nvPr/>
        </p:nvSpPr>
        <p:spPr>
          <a:xfrm>
            <a:off x="4016524" y="5949950"/>
            <a:ext cx="1482725" cy="647700"/>
          </a:xfrm>
          <a:prstGeom prst="roundRect">
            <a:avLst>
              <a:gd name="adj" fmla="val 50000"/>
            </a:avLst>
          </a:prstGeom>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1400" dirty="0">
                <a:solidFill>
                  <a:prstClr val="black"/>
                </a:solidFill>
              </a:rPr>
              <a:t>Ｃ中学校</a:t>
            </a:r>
          </a:p>
        </p:txBody>
      </p:sp>
      <p:sp>
        <p:nvSpPr>
          <p:cNvPr id="15" name="角丸四角形 14"/>
          <p:cNvSpPr/>
          <p:nvPr/>
        </p:nvSpPr>
        <p:spPr>
          <a:xfrm>
            <a:off x="506469" y="6093098"/>
            <a:ext cx="1481137" cy="576263"/>
          </a:xfrm>
          <a:prstGeom prst="roundRect">
            <a:avLst>
              <a:gd name="adj" fmla="val 12242"/>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1400" dirty="0">
                <a:solidFill>
                  <a:prstClr val="black"/>
                </a:solidFill>
              </a:rPr>
              <a:t>Ｂ小学校</a:t>
            </a:r>
          </a:p>
        </p:txBody>
      </p:sp>
      <p:cxnSp>
        <p:nvCxnSpPr>
          <p:cNvPr id="20" name="直線矢印コネクタ 19"/>
          <p:cNvCxnSpPr/>
          <p:nvPr/>
        </p:nvCxnSpPr>
        <p:spPr>
          <a:xfrm rot="5400000">
            <a:off x="3449639" y="3594109"/>
            <a:ext cx="431800" cy="3905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6200000" flipH="1">
            <a:off x="1153319" y="3848897"/>
            <a:ext cx="576262" cy="3111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16200000" flipV="1">
            <a:off x="3878411" y="4797698"/>
            <a:ext cx="1368425" cy="9366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365388" y="4581525"/>
            <a:ext cx="466725" cy="15113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左矢印吹き出し 43"/>
          <p:cNvSpPr/>
          <p:nvPr/>
        </p:nvSpPr>
        <p:spPr>
          <a:xfrm>
            <a:off x="4719642" y="3789435"/>
            <a:ext cx="4992687" cy="2232025"/>
          </a:xfrm>
          <a:prstGeom prst="leftArrowCallout">
            <a:avLst>
              <a:gd name="adj1" fmla="val 11421"/>
              <a:gd name="adj2" fmla="val 12837"/>
              <a:gd name="adj3" fmla="val 13574"/>
              <a:gd name="adj4" fmla="val 79242"/>
            </a:avLst>
          </a:prstGeom>
          <a:solidFill>
            <a:srgbClr val="FEFEDA"/>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endParaRPr lang="en-US" altLang="ja-JP" sz="1400" dirty="0">
              <a:solidFill>
                <a:prstClr val="black"/>
              </a:solidFill>
            </a:endParaRPr>
          </a:p>
          <a:p>
            <a:pPr>
              <a:defRPr/>
            </a:pPr>
            <a:r>
              <a:rPr lang="ja-JP" altLang="en-US" sz="1400" dirty="0">
                <a:solidFill>
                  <a:prstClr val="black"/>
                </a:solidFill>
              </a:rPr>
              <a:t>◆　 学校授業終了後又は休業日において、生活</a:t>
            </a:r>
            <a:endParaRPr lang="en-US" altLang="ja-JP" sz="1400" dirty="0">
              <a:solidFill>
                <a:prstClr val="black"/>
              </a:solidFill>
            </a:endParaRPr>
          </a:p>
          <a:p>
            <a:pPr>
              <a:defRPr/>
            </a:pPr>
            <a:r>
              <a:rPr lang="en-US" altLang="ja-JP" sz="1400" dirty="0">
                <a:solidFill>
                  <a:prstClr val="black"/>
                </a:solidFill>
              </a:rPr>
              <a:t>    </a:t>
            </a:r>
            <a:r>
              <a:rPr lang="ja-JP" altLang="en-US" sz="1400" dirty="0">
                <a:solidFill>
                  <a:prstClr val="black"/>
                </a:solidFill>
              </a:rPr>
              <a:t>能力の向上のために必要な訓練、社会との</a:t>
            </a:r>
            <a:r>
              <a:rPr lang="ja-JP" altLang="en-US" sz="1400" dirty="0" smtClean="0">
                <a:solidFill>
                  <a:prstClr val="black"/>
                </a:solidFill>
              </a:rPr>
              <a:t>交</a:t>
            </a:r>
            <a:endParaRPr lang="en-US" altLang="ja-JP" sz="1400" dirty="0" smtClean="0">
              <a:solidFill>
                <a:prstClr val="black"/>
              </a:solidFill>
            </a:endParaRPr>
          </a:p>
          <a:p>
            <a:pPr>
              <a:defRPr/>
            </a:pPr>
            <a:r>
              <a:rPr lang="ja-JP" altLang="en-US" sz="1400" dirty="0" smtClean="0">
                <a:solidFill>
                  <a:prstClr val="black"/>
                </a:solidFill>
              </a:rPr>
              <a:t>　　流の</a:t>
            </a:r>
            <a:r>
              <a:rPr lang="ja-JP" altLang="en-US" sz="1400" dirty="0">
                <a:solidFill>
                  <a:prstClr val="black"/>
                </a:solidFill>
              </a:rPr>
              <a:t>促進等</a:t>
            </a:r>
            <a:endParaRPr lang="en-US" altLang="ja-JP" sz="1400" dirty="0">
              <a:solidFill>
                <a:prstClr val="black"/>
              </a:solidFill>
            </a:endParaRPr>
          </a:p>
          <a:p>
            <a:pPr>
              <a:defRPr/>
            </a:pPr>
            <a:r>
              <a:rPr lang="ja-JP" altLang="en-US" sz="1200" dirty="0">
                <a:solidFill>
                  <a:prstClr val="black"/>
                </a:solidFill>
              </a:rPr>
              <a:t>　　　　  ①自立した日常生活を営むために必要な訓練　　　</a:t>
            </a:r>
            <a:endParaRPr lang="en-US" altLang="ja-JP" sz="1200" dirty="0">
              <a:solidFill>
                <a:prstClr val="black"/>
              </a:solidFill>
            </a:endParaRPr>
          </a:p>
          <a:p>
            <a:pPr>
              <a:defRPr/>
            </a:pPr>
            <a:r>
              <a:rPr lang="ja-JP" altLang="en-US" sz="1200" dirty="0">
                <a:solidFill>
                  <a:prstClr val="black"/>
                </a:solidFill>
              </a:rPr>
              <a:t>　　　　  ②創作的活動、作業活動</a:t>
            </a:r>
            <a:endParaRPr lang="en-US" altLang="ja-JP" sz="1200" dirty="0">
              <a:solidFill>
                <a:prstClr val="black"/>
              </a:solidFill>
            </a:endParaRPr>
          </a:p>
          <a:p>
            <a:pPr>
              <a:defRPr/>
            </a:pPr>
            <a:r>
              <a:rPr lang="ja-JP" altLang="en-US" sz="1200" dirty="0">
                <a:solidFill>
                  <a:prstClr val="black"/>
                </a:solidFill>
              </a:rPr>
              <a:t>　　　　  ③地域交流の機会の提供</a:t>
            </a:r>
            <a:endParaRPr lang="en-US" altLang="ja-JP" sz="1200" dirty="0">
              <a:solidFill>
                <a:prstClr val="black"/>
              </a:solidFill>
            </a:endParaRPr>
          </a:p>
          <a:p>
            <a:pPr marL="180953" indent="-180953">
              <a:defRPr/>
            </a:pPr>
            <a:r>
              <a:rPr lang="en-US" altLang="ja-JP" sz="1200" dirty="0">
                <a:solidFill>
                  <a:prstClr val="black"/>
                </a:solidFill>
              </a:rPr>
              <a:t>            </a:t>
            </a:r>
            <a:r>
              <a:rPr lang="ja-JP" altLang="en-US" sz="1200" dirty="0">
                <a:solidFill>
                  <a:prstClr val="black"/>
                </a:solidFill>
              </a:rPr>
              <a:t>④余暇の提供</a:t>
            </a:r>
            <a:r>
              <a:rPr lang="ja-JP" altLang="en-US" sz="1200" dirty="0">
                <a:solidFill>
                  <a:prstClr val="black"/>
                </a:solidFill>
                <a:latin typeface="ＭＳ Ｐゴシック"/>
              </a:rPr>
              <a:t> </a:t>
            </a:r>
            <a:endParaRPr lang="en-US" altLang="ja-JP" sz="1200" dirty="0">
              <a:solidFill>
                <a:prstClr val="black"/>
              </a:solidFill>
              <a:latin typeface="ＭＳ Ｐゴシック"/>
            </a:endParaRPr>
          </a:p>
          <a:p>
            <a:pPr marL="180953" indent="-180953">
              <a:defRPr/>
            </a:pPr>
            <a:endParaRPr lang="en-US" altLang="ja-JP" sz="1200" dirty="0">
              <a:solidFill>
                <a:prstClr val="black"/>
              </a:solidFill>
              <a:latin typeface="ＭＳ Ｐゴシック"/>
            </a:endParaRPr>
          </a:p>
          <a:p>
            <a:pPr marL="180953" indent="-180953">
              <a:defRPr/>
            </a:pPr>
            <a:r>
              <a:rPr lang="ja-JP" altLang="en-US" sz="1400" dirty="0">
                <a:solidFill>
                  <a:prstClr val="black"/>
                </a:solidFill>
                <a:latin typeface="ＭＳ Ｐゴシック"/>
              </a:rPr>
              <a:t>◆　学校との連携・協働による支援（学校と放課後等デイサービスのサービスの一貫性）</a:t>
            </a:r>
            <a:endParaRPr lang="en-US" altLang="ja-JP" sz="1400" dirty="0">
              <a:solidFill>
                <a:prstClr val="black"/>
              </a:solidFill>
              <a:latin typeface="ＭＳ Ｐゴシック"/>
            </a:endParaRPr>
          </a:p>
          <a:p>
            <a:pPr marL="180953" indent="-180953">
              <a:defRPr/>
            </a:pPr>
            <a:endParaRPr lang="en-US" altLang="ja-JP" sz="1200" dirty="0">
              <a:solidFill>
                <a:prstClr val="black"/>
              </a:solidFill>
              <a:latin typeface="ＭＳ Ｐゴシック"/>
            </a:endParaRPr>
          </a:p>
        </p:txBody>
      </p:sp>
      <p:sp>
        <p:nvSpPr>
          <p:cNvPr id="22546" name="Text Box 2"/>
          <p:cNvSpPr txBox="1">
            <a:spLocks noChangeArrowheads="1"/>
          </p:cNvSpPr>
          <p:nvPr/>
        </p:nvSpPr>
        <p:spPr bwMode="auto">
          <a:xfrm>
            <a:off x="5654754" y="3429008"/>
            <a:ext cx="2417763" cy="339725"/>
          </a:xfrm>
          <a:prstGeom prst="rect">
            <a:avLst/>
          </a:prstGeom>
          <a:noFill/>
          <a:ln w="9525">
            <a:noFill/>
            <a:miter lim="800000"/>
            <a:headEnd/>
            <a:tailEnd/>
          </a:ln>
        </p:spPr>
        <p:txBody>
          <a:bodyPr lIns="91430" tIns="45714" rIns="91430" bIns="45714">
            <a:spAutoFit/>
          </a:bodyPr>
          <a:lstStyle/>
          <a:p>
            <a:pPr>
              <a:spcBef>
                <a:spcPct val="50000"/>
              </a:spcBef>
            </a:pPr>
            <a:r>
              <a:rPr lang="ja-JP" altLang="en-US" sz="1600" b="1" dirty="0">
                <a:solidFill>
                  <a:srgbClr val="000000"/>
                </a:solidFill>
                <a:latin typeface="Arial"/>
                <a:ea typeface="ＤＨＰ特太ゴシック体" pitchFamily="2" charset="-128"/>
              </a:rPr>
              <a:t>○ 提供するサービス</a:t>
            </a:r>
            <a:endParaRPr lang="en-US" altLang="ja-JP" sz="1600" b="1" dirty="0">
              <a:solidFill>
                <a:srgbClr val="000000"/>
              </a:solidFill>
              <a:latin typeface="Arial"/>
              <a:ea typeface="ＤＨＰ特太ゴシック体" pitchFamily="2" charset="-128"/>
            </a:endParaRPr>
          </a:p>
        </p:txBody>
      </p:sp>
      <p:sp>
        <p:nvSpPr>
          <p:cNvPr id="47" name="角丸四角形 46"/>
          <p:cNvSpPr/>
          <p:nvPr/>
        </p:nvSpPr>
        <p:spPr>
          <a:xfrm>
            <a:off x="1832025" y="5084763"/>
            <a:ext cx="2887663" cy="21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endParaRPr lang="en-US" altLang="ja-JP" sz="1400" dirty="0">
              <a:solidFill>
                <a:prstClr val="black"/>
              </a:solidFill>
            </a:endParaRPr>
          </a:p>
          <a:p>
            <a:pPr>
              <a:defRPr/>
            </a:pPr>
            <a:r>
              <a:rPr lang="ja-JP" altLang="en-US" sz="1400" u="sng" dirty="0">
                <a:solidFill>
                  <a:prstClr val="black"/>
                </a:solidFill>
              </a:rPr>
              <a:t>◎放課後利用</a:t>
            </a:r>
            <a:endParaRPr lang="en-US" altLang="ja-JP" sz="1200" dirty="0">
              <a:solidFill>
                <a:prstClr val="black"/>
              </a:solidFill>
            </a:endParaRPr>
          </a:p>
          <a:p>
            <a:pPr>
              <a:defRPr/>
            </a:pPr>
            <a:endParaRPr lang="en-US" altLang="ja-JP" sz="800" dirty="0">
              <a:solidFill>
                <a:prstClr val="black"/>
              </a:solidFill>
            </a:endParaRPr>
          </a:p>
          <a:p>
            <a:pPr>
              <a:defRPr/>
            </a:pPr>
            <a:r>
              <a:rPr lang="ja-JP" altLang="en-US" sz="1400" u="sng" dirty="0">
                <a:solidFill>
                  <a:prstClr val="black"/>
                </a:solidFill>
              </a:rPr>
              <a:t>◎夏休み等の長期休暇利用</a:t>
            </a:r>
            <a:endParaRPr lang="en-US" altLang="ja-JP" sz="1400" u="sng" dirty="0">
              <a:solidFill>
                <a:prstClr val="black"/>
              </a:solidFill>
            </a:endParaRPr>
          </a:p>
          <a:p>
            <a:pPr>
              <a:defRPr/>
            </a:pPr>
            <a:r>
              <a:rPr lang="ja-JP" altLang="en-US" sz="1400" dirty="0">
                <a:solidFill>
                  <a:prstClr val="black"/>
                </a:solidFill>
              </a:rPr>
              <a:t>　</a:t>
            </a:r>
            <a:r>
              <a:rPr lang="ja-JP" altLang="en-US" sz="1200" dirty="0">
                <a:solidFill>
                  <a:prstClr val="black"/>
                </a:solidFill>
              </a:rPr>
              <a:t>・ 午前・午後クラスなど、プロ</a:t>
            </a:r>
            <a:endParaRPr lang="en-US" altLang="ja-JP" sz="1200" dirty="0">
              <a:solidFill>
                <a:prstClr val="black"/>
              </a:solidFill>
            </a:endParaRPr>
          </a:p>
          <a:p>
            <a:pPr>
              <a:defRPr/>
            </a:pPr>
            <a:r>
              <a:rPr lang="ja-JP" altLang="en-US" sz="1200" dirty="0">
                <a:solidFill>
                  <a:prstClr val="black"/>
                </a:solidFill>
              </a:rPr>
              <a:t>　　 グラムの工夫</a:t>
            </a:r>
            <a:endParaRPr lang="en-US" altLang="ja-JP" sz="1200" dirty="0">
              <a:solidFill>
                <a:prstClr val="black"/>
              </a:solidFill>
            </a:endParaRPr>
          </a:p>
          <a:p>
            <a:pPr>
              <a:defRPr/>
            </a:pPr>
            <a:endParaRPr lang="en-US" altLang="ja-JP" sz="800" dirty="0">
              <a:solidFill>
                <a:prstClr val="black"/>
              </a:solidFill>
            </a:endParaRPr>
          </a:p>
          <a:p>
            <a:pPr>
              <a:defRPr/>
            </a:pPr>
            <a:r>
              <a:rPr lang="ja-JP" altLang="en-US" sz="1200" dirty="0">
                <a:solidFill>
                  <a:prstClr val="black"/>
                </a:solidFill>
              </a:rPr>
              <a:t> </a:t>
            </a:r>
            <a:r>
              <a:rPr lang="ja-JP" altLang="en-US" sz="1400" u="sng" dirty="0">
                <a:solidFill>
                  <a:prstClr val="black"/>
                </a:solidFill>
              </a:rPr>
              <a:t>◎学校と事業所間の送迎</a:t>
            </a:r>
            <a:endParaRPr lang="en-US" altLang="ja-JP" sz="1400" u="sng" dirty="0">
              <a:solidFill>
                <a:prstClr val="black"/>
              </a:solidFill>
            </a:endParaRPr>
          </a:p>
        </p:txBody>
      </p:sp>
      <p:sp>
        <p:nvSpPr>
          <p:cNvPr id="13" name="角丸四角形 12"/>
          <p:cNvSpPr/>
          <p:nvPr/>
        </p:nvSpPr>
        <p:spPr>
          <a:xfrm>
            <a:off x="3548067" y="3284539"/>
            <a:ext cx="1830387" cy="360362"/>
          </a:xfrm>
          <a:prstGeom prst="roundRect">
            <a:avLst>
              <a:gd name="adj" fmla="val 12242"/>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1400" dirty="0">
                <a:solidFill>
                  <a:prstClr val="black"/>
                </a:solidFill>
              </a:rPr>
              <a:t>Ｄ特別支援学校</a:t>
            </a:r>
          </a:p>
        </p:txBody>
      </p:sp>
      <p:sp>
        <p:nvSpPr>
          <p:cNvPr id="11" name="角丸四角形 10"/>
          <p:cNvSpPr/>
          <p:nvPr/>
        </p:nvSpPr>
        <p:spPr>
          <a:xfrm>
            <a:off x="271472" y="3429000"/>
            <a:ext cx="1657351" cy="431800"/>
          </a:xfrm>
          <a:prstGeom prst="roundRect">
            <a:avLst>
              <a:gd name="adj" fmla="val 50000"/>
            </a:avLst>
          </a:prstGeom>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1400" dirty="0">
                <a:solidFill>
                  <a:prstClr val="black"/>
                </a:solidFill>
              </a:rPr>
              <a:t>Ａ特別支援学校</a:t>
            </a:r>
          </a:p>
        </p:txBody>
      </p:sp>
      <p:sp>
        <p:nvSpPr>
          <p:cNvPr id="23" name="テキスト ボックス 22"/>
          <p:cNvSpPr txBox="1"/>
          <p:nvPr/>
        </p:nvSpPr>
        <p:spPr>
          <a:xfrm>
            <a:off x="57546" y="116632"/>
            <a:ext cx="9792000" cy="400029"/>
          </a:xfrm>
          <a:prstGeom prst="rect">
            <a:avLst/>
          </a:prstGeom>
          <a:solidFill>
            <a:srgbClr val="FFFF00">
              <a:alpha val="30000"/>
            </a:srgbClr>
          </a:solidFill>
          <a:ln w="25400">
            <a:solidFill>
              <a:srgbClr val="0070C0"/>
            </a:solidFill>
          </a:ln>
        </p:spPr>
        <p:txBody>
          <a:bodyPr wrap="square" lIns="91357" tIns="45680" rIns="91357" bIns="45680" rtlCol="0">
            <a:spAutoFit/>
          </a:bodyPr>
          <a:lstStyle/>
          <a:p>
            <a:pPr algn="ctr" defTabSz="913575"/>
            <a:r>
              <a:rPr lang="ja-JP" altLang="en-US" sz="2000" dirty="0" smtClean="0">
                <a:solidFill>
                  <a:prstClr val="black"/>
                </a:solidFill>
                <a:latin typeface="HGP創英角ｺﾞｼｯｸUB" pitchFamily="50" charset="-128"/>
                <a:ea typeface="HGP創英角ｺﾞｼｯｸUB" pitchFamily="50" charset="-128"/>
              </a:rPr>
              <a:t>障害児支援の体系③～放課後</a:t>
            </a:r>
            <a:r>
              <a:rPr lang="ja-JP" altLang="en-US" sz="2000" dirty="0">
                <a:solidFill>
                  <a:prstClr val="black"/>
                </a:solidFill>
                <a:latin typeface="HGP創英角ｺﾞｼｯｸUB" pitchFamily="50" charset="-128"/>
                <a:ea typeface="HGP創英角ｺﾞｼｯｸUB" pitchFamily="50" charset="-128"/>
              </a:rPr>
              <a:t>等</a:t>
            </a:r>
            <a:r>
              <a:rPr lang="ja-JP" altLang="en-US" sz="2000" dirty="0" smtClean="0">
                <a:solidFill>
                  <a:prstClr val="black"/>
                </a:solidFill>
                <a:latin typeface="HGP創英角ｺﾞｼｯｸUB" pitchFamily="50" charset="-128"/>
                <a:ea typeface="HGP創英角ｺﾞｼｯｸUB" pitchFamily="50" charset="-128"/>
              </a:rPr>
              <a:t>デイサービス～</a:t>
            </a:r>
            <a:endParaRPr lang="ja-JP" altLang="en-US" sz="2000" dirty="0">
              <a:solidFill>
                <a:prstClr val="black"/>
              </a:solidFill>
              <a:latin typeface="HGP創英角ｺﾞｼｯｸUB" pitchFamily="50" charset="-128"/>
              <a:ea typeface="HGP創英角ｺﾞｼｯｸUB" pitchFamily="50" charset="-128"/>
            </a:endParaRPr>
          </a:p>
        </p:txBody>
      </p:sp>
      <p:sp>
        <p:nvSpPr>
          <p:cNvPr id="24"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15</a:t>
            </a:fld>
            <a:endParaRPr lang="en-US" altLang="ja-JP" dirty="0">
              <a:solidFill>
                <a:srgbClr val="000000"/>
              </a:solidFill>
            </a:endParaRPr>
          </a:p>
        </p:txBody>
      </p:sp>
    </p:spTree>
    <p:extLst>
      <p:ext uri="{BB962C8B-B14F-4D97-AF65-F5344CB8AC3E}">
        <p14:creationId xmlns:p14="http://schemas.microsoft.com/office/powerpoint/2010/main" val="4062657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623925" y="2275715"/>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4099" name="Rectangle 14"/>
          <p:cNvSpPr>
            <a:spLocks noChangeArrowheads="1"/>
          </p:cNvSpPr>
          <p:nvPr/>
        </p:nvSpPr>
        <p:spPr bwMode="auto">
          <a:xfrm>
            <a:off x="622342" y="1772394"/>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28997"/>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放課後等デイサービス</a:t>
            </a:r>
          </a:p>
        </p:txBody>
      </p:sp>
      <p:graphicFrame>
        <p:nvGraphicFramePr>
          <p:cNvPr id="24" name="表 23"/>
          <p:cNvGraphicFramePr>
            <a:graphicFrameLocks noGrp="1"/>
          </p:cNvGraphicFramePr>
          <p:nvPr>
            <p:extLst>
              <p:ext uri="{D42A27DB-BD31-4B8C-83A1-F6EECF244321}">
                <p14:modId xmlns:p14="http://schemas.microsoft.com/office/powerpoint/2010/main" val="458091036"/>
              </p:ext>
            </p:extLst>
          </p:nvPr>
        </p:nvGraphicFramePr>
        <p:xfrm>
          <a:off x="200025" y="3201144"/>
          <a:ext cx="9577064" cy="2981712"/>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56672">
                <a:tc gridSpan="3">
                  <a:txBody>
                    <a:bodyPr/>
                    <a:lstStyle/>
                    <a:p>
                      <a:r>
                        <a:rPr lang="ja-JP" altLang="en-US" sz="1300" b="1" u="sng" dirty="0" smtClean="0">
                          <a:latin typeface="HGPｺﾞｼｯｸM" pitchFamily="50" charset="-128"/>
                          <a:ea typeface="HGPｺﾞｼｯｸM" pitchFamily="50" charset="-128"/>
                        </a:rPr>
                        <a:t>■　授業終了後（利用定員に応じた単位を設定）</a:t>
                      </a:r>
                      <a:r>
                        <a:rPr lang="ja-JP" altLang="en-US" sz="1300" b="1" u="none"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　休業日（利用定員に応じた単位を設定）</a:t>
                      </a:r>
                    </a:p>
                    <a:p>
                      <a:r>
                        <a:rPr lang="ja-JP" altLang="en-US" sz="1200" b="0" u="none" dirty="0" smtClean="0">
                          <a:latin typeface="HGPｺﾞｼｯｸM" pitchFamily="50" charset="-128"/>
                          <a:ea typeface="HGPｺﾞｼｯｸM" pitchFamily="50" charset="-128"/>
                        </a:rPr>
                        <a:t>　　　・重症心身障害児以外　　</a:t>
                      </a:r>
                      <a:r>
                        <a:rPr lang="en-US" altLang="ja-JP" sz="1200" b="0" u="none" dirty="0" smtClean="0">
                          <a:latin typeface="HGPｺﾞｼｯｸM" pitchFamily="50" charset="-128"/>
                          <a:ea typeface="HGPｺﾞｼｯｸM" pitchFamily="50" charset="-128"/>
                        </a:rPr>
                        <a:t>276</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473</a:t>
                      </a:r>
                      <a:r>
                        <a:rPr lang="ja-JP" altLang="en-US" sz="1200" b="0" u="none" dirty="0" smtClean="0">
                          <a:latin typeface="HGPｺﾞｼｯｸM" pitchFamily="50" charset="-128"/>
                          <a:ea typeface="HGPｺﾞｼｯｸM" pitchFamily="50" charset="-128"/>
                        </a:rPr>
                        <a:t>単位　　　　　　　　　　　　・重症心身障害児以外　　</a:t>
                      </a:r>
                      <a:r>
                        <a:rPr lang="en-US" altLang="ja-JP" sz="1200" b="0" u="none" dirty="0" smtClean="0">
                          <a:latin typeface="HGPｺﾞｼｯｸM" pitchFamily="50" charset="-128"/>
                          <a:ea typeface="HGPｺﾞｼｯｸM" pitchFamily="50" charset="-128"/>
                        </a:rPr>
                        <a:t>359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611</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577</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1,329</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699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1,608</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児童指導員等配置加算</a:t>
                      </a:r>
                      <a:endParaRPr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授業終了後に行う場合（</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9</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休業日に行う場合（</a:t>
                      </a:r>
                      <a:r>
                        <a:rPr lang="en-US" altLang="ja-JP" sz="1200" b="1" u="sng" dirty="0" smtClean="0">
                          <a:solidFill>
                            <a:schemeClr val="tx1"/>
                          </a:solidFill>
                          <a:latin typeface="HGPｺﾞｼｯｸM" pitchFamily="50" charset="-128"/>
                          <a:ea typeface="HGPｺﾞｼｯｸM" pitchFamily="50" charset="-128"/>
                        </a:rPr>
                        <a:t>6</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児童指導員、保育士の有資格者等を配置した場合に加算。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主として重症心身障害児を通わせる事業所を除</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0"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118" name="Text Box 2"/>
          <p:cNvSpPr txBox="1">
            <a:spLocks noChangeArrowheads="1"/>
          </p:cNvSpPr>
          <p:nvPr/>
        </p:nvSpPr>
        <p:spPr bwMode="auto">
          <a:xfrm>
            <a:off x="-15838" y="5484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908878"/>
            <a:ext cx="9529720" cy="3587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学校教育法第</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条に規定している学校（幼稚園及び大学を除く。）に就学しており、授業の終了後又は休業日に支援が必要と認められた障害児。</a:t>
            </a:r>
          </a:p>
        </p:txBody>
      </p:sp>
      <p:sp>
        <p:nvSpPr>
          <p:cNvPr id="4120" name="Text Box 2"/>
          <p:cNvSpPr txBox="1">
            <a:spLocks noChangeArrowheads="1"/>
          </p:cNvSpPr>
          <p:nvPr/>
        </p:nvSpPr>
        <p:spPr bwMode="auto">
          <a:xfrm>
            <a:off x="4827625" y="1361231"/>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4121" name="Text Box 2"/>
          <p:cNvSpPr txBox="1">
            <a:spLocks noChangeArrowheads="1"/>
          </p:cNvSpPr>
          <p:nvPr/>
        </p:nvSpPr>
        <p:spPr bwMode="auto">
          <a:xfrm>
            <a:off x="-28570" y="134066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122" name="Rectangle 4"/>
          <p:cNvSpPr>
            <a:spLocks noChangeArrowheads="1"/>
          </p:cNvSpPr>
          <p:nvPr/>
        </p:nvSpPr>
        <p:spPr bwMode="auto">
          <a:xfrm>
            <a:off x="223840" y="1699369"/>
            <a:ext cx="4584700" cy="1008062"/>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授業の終了後又は学校の休業日に、児童発達支援センター等の施設に通わせ、生活能力向上のために必要な訓練、社会との交流の促進その他必要な支援を行う。</a:t>
            </a:r>
          </a:p>
        </p:txBody>
      </p:sp>
      <p:sp>
        <p:nvSpPr>
          <p:cNvPr id="4123" name="Rectangle 4"/>
          <p:cNvSpPr>
            <a:spLocks noChangeArrowheads="1"/>
          </p:cNvSpPr>
          <p:nvPr/>
        </p:nvSpPr>
        <p:spPr bwMode="auto">
          <a:xfrm>
            <a:off x="5024480" y="1713740"/>
            <a:ext cx="4741820" cy="9937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指導員又は保育士　　</a:t>
            </a:r>
            <a:r>
              <a:rPr lang="en-US" altLang="ja-JP" sz="1200" dirty="0">
                <a:solidFill>
                  <a:srgbClr val="000000"/>
                </a:solidFill>
                <a:latin typeface="HGPｺﾞｼｯｸM" pitchFamily="50" charset="-128"/>
                <a:ea typeface="HGPｺﾞｼｯｸM" pitchFamily="50" charset="-128"/>
              </a:rPr>
              <a:t>10:2</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4124" name="Text Box 2"/>
          <p:cNvSpPr txBox="1">
            <a:spLocks noChangeArrowheads="1"/>
          </p:cNvSpPr>
          <p:nvPr/>
        </p:nvSpPr>
        <p:spPr bwMode="auto">
          <a:xfrm>
            <a:off x="-15875" y="2802681"/>
            <a:ext cx="6899276"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200509" y="645333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500" dirty="0" smtClean="0">
                <a:solidFill>
                  <a:srgbClr val="000000"/>
                </a:solidFill>
                <a:latin typeface="HGPｺﾞｼｯｸM" pitchFamily="50" charset="-128"/>
                <a:ea typeface="HGPｺﾞｼｯｸM" pitchFamily="50" charset="-128"/>
              </a:rPr>
              <a:t>7,084 </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9" y="646250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113,393</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16</a:t>
            </a:fld>
            <a:endParaRPr lang="en-US" altLang="ja-JP" dirty="0">
              <a:solidFill>
                <a:srgbClr val="000000"/>
              </a:solidFill>
            </a:endParaRPr>
          </a:p>
        </p:txBody>
      </p:sp>
    </p:spTree>
    <p:extLst>
      <p:ext uri="{BB962C8B-B14F-4D97-AF65-F5344CB8AC3E}">
        <p14:creationId xmlns:p14="http://schemas.microsoft.com/office/powerpoint/2010/main" val="3626292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200472" y="1124744"/>
            <a:ext cx="9505056" cy="738664"/>
          </a:xfrm>
          <a:prstGeom prst="rect">
            <a:avLst/>
          </a:prstGeom>
          <a:solidFill>
            <a:schemeClr val="bg1"/>
          </a:solidFill>
          <a:ln w="19050">
            <a:solidFill>
              <a:schemeClr val="tx1"/>
            </a:solidFill>
            <a:miter lim="800000"/>
            <a:headEnd/>
            <a:tailEnd/>
          </a:ln>
        </p:spPr>
        <p:txBody>
          <a:bodyPr wrap="square">
            <a:spAutoFit/>
          </a:bodyPr>
          <a:lstStyle/>
          <a:p>
            <a:r>
              <a:rPr lang="ja-JP" altLang="en-US" sz="1400" dirty="0" smtClean="0">
                <a:solidFill>
                  <a:prstClr val="black"/>
                </a:solidFill>
              </a:rPr>
              <a:t>　介護保険法令に基づく療養通所介護事業所において、主に重症心身障害児・者を通わせる児童発達支援等を実施する場合の指定基準の取扱いを明確にし、医療的ニーズの高い重症心身障害児・者の地域での受入を促進し、</a:t>
            </a:r>
            <a:r>
              <a:rPr lang="en-US" altLang="ja-JP" sz="1400" dirty="0" smtClean="0">
                <a:solidFill>
                  <a:prstClr val="black"/>
                </a:solidFill>
                <a:latin typeface="ＭＳ Ｐゴシック"/>
                <a:ea typeface="ＭＳ Ｐゴシック"/>
              </a:rPr>
              <a:t>QOL</a:t>
            </a:r>
            <a:r>
              <a:rPr lang="ja-JP" altLang="en-US" sz="1400" dirty="0" smtClean="0">
                <a:solidFill>
                  <a:prstClr val="black"/>
                </a:solidFill>
                <a:latin typeface="ＭＳ Ｐゴシック"/>
                <a:ea typeface="ＭＳ Ｐゴシック"/>
              </a:rPr>
              <a:t>の向</a:t>
            </a:r>
            <a:r>
              <a:rPr lang="ja-JP" altLang="en-US" sz="1400" dirty="0" smtClean="0">
                <a:solidFill>
                  <a:prstClr val="black"/>
                </a:solidFill>
              </a:rPr>
              <a:t>上及び介護者等のレスパイトを推進する。</a:t>
            </a:r>
            <a:endParaRPr lang="en-US" altLang="ja-JP" sz="1400" dirty="0">
              <a:solidFill>
                <a:srgbClr val="000000"/>
              </a:solidFill>
            </a:endParaRPr>
          </a:p>
        </p:txBody>
      </p:sp>
      <p:sp>
        <p:nvSpPr>
          <p:cNvPr id="58370" name="Text Box 25"/>
          <p:cNvSpPr txBox="1">
            <a:spLocks noChangeArrowheads="1"/>
          </p:cNvSpPr>
          <p:nvPr/>
        </p:nvSpPr>
        <p:spPr bwMode="auto">
          <a:xfrm>
            <a:off x="78" y="18"/>
            <a:ext cx="9905999" cy="738664"/>
          </a:xfrm>
          <a:prstGeom prst="rect">
            <a:avLst/>
          </a:prstGeom>
          <a:noFill/>
          <a:ln w="38100" cmpd="dbl">
            <a:noFill/>
            <a:miter lim="800000"/>
            <a:headEnd/>
            <a:tailEnd/>
          </a:ln>
        </p:spPr>
        <p:txBody>
          <a:bodyPr wrap="square">
            <a:spAutoFit/>
          </a:bodyPr>
          <a:lstStyle/>
          <a:p>
            <a:pPr algn="ctr"/>
            <a:r>
              <a:rPr lang="ja-JP" altLang="en-US" sz="2100" b="1" dirty="0" smtClean="0">
                <a:solidFill>
                  <a:srgbClr val="000000"/>
                </a:solidFill>
              </a:rPr>
              <a:t>主に重症心身障害児を通わせる児童発達支援の事業等を療養通所介護事業所</a:t>
            </a:r>
            <a:endParaRPr lang="en-US" altLang="ja-JP" sz="2100" b="1" dirty="0" smtClean="0">
              <a:solidFill>
                <a:srgbClr val="000000"/>
              </a:solidFill>
            </a:endParaRPr>
          </a:p>
          <a:p>
            <a:pPr algn="ctr"/>
            <a:r>
              <a:rPr lang="ja-JP" altLang="en-US" sz="2100" b="1" dirty="0" smtClean="0">
                <a:solidFill>
                  <a:srgbClr val="000000"/>
                </a:solidFill>
              </a:rPr>
              <a:t>において実施する場合の取扱い（概要）</a:t>
            </a:r>
            <a:endParaRPr lang="ja-JP" altLang="en-US" sz="2100" b="1" dirty="0">
              <a:solidFill>
                <a:srgbClr val="000000"/>
              </a:solidFill>
            </a:endParaRPr>
          </a:p>
        </p:txBody>
      </p:sp>
      <p:sp>
        <p:nvSpPr>
          <p:cNvPr id="12" name="正方形/長方形 11"/>
          <p:cNvSpPr/>
          <p:nvPr/>
        </p:nvSpPr>
        <p:spPr>
          <a:xfrm>
            <a:off x="2648744" y="692696"/>
            <a:ext cx="77048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（平成２４年４月３日付厚生労働省社会・援護局障害保健福祉部障害福祉課、老健局老人保健課連名事務連絡）</a:t>
            </a:r>
            <a:endParaRPr lang="ja-JP" altLang="en-US" sz="1200"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3109101037"/>
              </p:ext>
            </p:extLst>
          </p:nvPr>
        </p:nvGraphicFramePr>
        <p:xfrm>
          <a:off x="200472" y="2276872"/>
          <a:ext cx="9518262" cy="3960440"/>
        </p:xfrm>
        <a:graphic>
          <a:graphicData uri="http://schemas.openxmlformats.org/drawingml/2006/table">
            <a:tbl>
              <a:tblPr firstRow="1" bandRow="1">
                <a:tableStyleId>{5C22544A-7EE6-4342-B048-85BDC9FD1C3A}</a:tableStyleId>
              </a:tblPr>
              <a:tblGrid>
                <a:gridCol w="393705"/>
                <a:gridCol w="823203"/>
                <a:gridCol w="1879436"/>
                <a:gridCol w="3240361"/>
                <a:gridCol w="118956"/>
                <a:gridCol w="3062601"/>
              </a:tblGrid>
              <a:tr h="294123">
                <a:tc rowSpan="2" gridSpan="2">
                  <a:txBody>
                    <a:bodyPr/>
                    <a:lstStyle/>
                    <a:p>
                      <a:pPr algn="ctr"/>
                      <a:endParaRPr kumimoji="1" lang="ja-JP" altLang="en-US" sz="14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a:txBody>
                    <a:bodyPr/>
                    <a:lstStyle/>
                    <a:p>
                      <a:pPr algn="ctr"/>
                      <a:endParaRPr kumimoji="1" lang="en-US" altLang="ja-JP" sz="1400" b="0" baseline="0" dirty="0" smtClean="0">
                        <a:solidFill>
                          <a:schemeClr val="tx1"/>
                        </a:solidFill>
                      </a:endParaRPr>
                    </a:p>
                    <a:p>
                      <a:pPr algn="ctr"/>
                      <a:r>
                        <a:rPr kumimoji="1" lang="ja-JP" altLang="en-US" sz="1400" b="0" baseline="0" dirty="0" smtClean="0">
                          <a:solidFill>
                            <a:schemeClr val="tx1"/>
                          </a:solidFill>
                        </a:rPr>
                        <a:t>療養通所介護</a:t>
                      </a:r>
                      <a:endParaRPr kumimoji="1" lang="en-US" altLang="ja-JP" sz="1400" b="0" baseline="0" dirty="0" smtClean="0">
                        <a:solidFill>
                          <a:schemeClr val="tx1"/>
                        </a:solidFill>
                      </a:endParaRPr>
                    </a:p>
                    <a:p>
                      <a:pPr algn="ctr"/>
                      <a:r>
                        <a:rPr kumimoji="1" lang="ja-JP" altLang="en-US" sz="1400" b="0" baseline="0" dirty="0" smtClean="0">
                          <a:solidFill>
                            <a:schemeClr val="tx1"/>
                          </a:solidFill>
                        </a:rPr>
                        <a:t>（介護保険法）</a:t>
                      </a:r>
                      <a:endParaRPr kumimoji="1" lang="ja-JP" altLang="en-US" sz="14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b="0" baseline="0" dirty="0" smtClean="0">
                          <a:solidFill>
                            <a:schemeClr val="tx1"/>
                          </a:solidFill>
                        </a:rPr>
                        <a:t>主に重症心身障害児・者を通わせる児童発達支援等</a:t>
                      </a:r>
                      <a:endParaRPr kumimoji="1" lang="ja-JP" alt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500009">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baseline="0" dirty="0">
                        <a:solidFill>
                          <a:schemeClr val="tx1"/>
                        </a:solidFill>
                      </a:endParaRPr>
                    </a:p>
                  </a:txBody>
                  <a:tcPr/>
                </a:tc>
                <a:tc gridSpan="2">
                  <a:txBody>
                    <a:bodyPr/>
                    <a:lstStyle/>
                    <a:p>
                      <a:pPr algn="ctr"/>
                      <a:r>
                        <a:rPr kumimoji="1" lang="ja-JP" altLang="en-US" sz="1400" b="0" baseline="0" dirty="0" smtClean="0"/>
                        <a:t>主に重症心身障害児を通わせる</a:t>
                      </a:r>
                      <a:endParaRPr kumimoji="1" lang="en-US" altLang="ja-JP" sz="1400" b="0" baseline="0" dirty="0" smtClean="0"/>
                    </a:p>
                    <a:p>
                      <a:pPr algn="ctr"/>
                      <a:r>
                        <a:rPr kumimoji="1" lang="ja-JP" altLang="en-US" sz="1400" b="0" baseline="0" dirty="0" smtClean="0"/>
                        <a:t>児童発達支援・放課後等デイサービス</a:t>
                      </a:r>
                      <a:endParaRPr kumimoji="1" lang="ja-JP" alt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400" b="0" baseline="0" dirty="0" smtClean="0"/>
                        <a:t>主に重症心身障害者を通わせる</a:t>
                      </a:r>
                      <a:endParaRPr kumimoji="1" lang="en-US" altLang="ja-JP" sz="1400" b="0" baseline="0" dirty="0" smtClean="0"/>
                    </a:p>
                    <a:p>
                      <a:pPr algn="ctr"/>
                      <a:r>
                        <a:rPr kumimoji="1" lang="ja-JP" altLang="en-US" sz="1400" b="0" baseline="0" dirty="0" smtClean="0"/>
                        <a:t>生活介護事業</a:t>
                      </a:r>
                      <a:endParaRPr kumimoji="1" lang="ja-JP" alt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7122">
                <a:tc gridSpan="2">
                  <a:txBody>
                    <a:bodyPr/>
                    <a:lstStyle/>
                    <a:p>
                      <a:pPr algn="ctr"/>
                      <a:r>
                        <a:rPr kumimoji="1" lang="ja-JP" altLang="en-US" sz="1400" baseline="0" dirty="0" smtClean="0">
                          <a:solidFill>
                            <a:schemeClr val="tx1"/>
                          </a:solidFill>
                          <a:latin typeface="+mj-ea"/>
                          <a:ea typeface="+mj-ea"/>
                        </a:rPr>
                        <a:t>定員</a:t>
                      </a:r>
                      <a:endParaRPr kumimoji="1" lang="ja-JP" altLang="en-US" sz="14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200"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aseline="0" dirty="0" smtClean="0">
                          <a:solidFill>
                            <a:schemeClr val="tx1"/>
                          </a:solidFill>
                          <a:latin typeface="+mj-ea"/>
                          <a:ea typeface="+mj-ea"/>
                        </a:rPr>
                        <a:t>９名以下</a:t>
                      </a:r>
                      <a:endParaRPr kumimoji="1" lang="ja-JP" altLang="en-US" sz="13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ja-JP" altLang="en-US" sz="1300" u="none" baseline="0" dirty="0" smtClean="0">
                          <a:uFillTx/>
                          <a:latin typeface="+mj-ea"/>
                        </a:rPr>
                        <a:t>５名以上</a:t>
                      </a:r>
                      <a:endParaRPr lang="en-US" altLang="ja-JP" sz="1300" u="none" baseline="0" dirty="0" smtClean="0">
                        <a:uFillTx/>
                        <a:latin typeface="+mj-ea"/>
                      </a:endParaRPr>
                    </a:p>
                    <a:p>
                      <a:pPr algn="ctr"/>
                      <a:r>
                        <a:rPr lang="ja-JP" altLang="en-US" sz="1300" u="heavy" baseline="0" dirty="0" smtClean="0">
                          <a:uFillTx/>
                          <a:latin typeface="+mj-ea"/>
                        </a:rPr>
                        <a:t>（左記の定員のうち上記定員を設定可）</a:t>
                      </a:r>
                      <a:endParaRPr lang="en-US" altLang="ja-JP" sz="1300" u="heavy" baseline="0" dirty="0" smtClean="0">
                        <a:uFillTx/>
                        <a:latin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416914">
                <a:tc rowSpan="4">
                  <a:txBody>
                    <a:bodyPr/>
                    <a:lstStyle/>
                    <a:p>
                      <a:pPr algn="ctr"/>
                      <a:r>
                        <a:rPr kumimoji="1" lang="ja-JP" altLang="en-US" sz="1400" baseline="0" dirty="0" smtClean="0">
                          <a:solidFill>
                            <a:schemeClr val="tx1"/>
                          </a:solidFill>
                          <a:latin typeface="+mj-ea"/>
                          <a:ea typeface="+mj-ea"/>
                        </a:rPr>
                        <a:t>人員配置</a:t>
                      </a:r>
                      <a:endParaRPr kumimoji="1" lang="ja-JP" altLang="en-US" sz="1400" baseline="0" dirty="0">
                        <a:solidFill>
                          <a:schemeClr val="tx1"/>
                        </a:solidFill>
                        <a:latin typeface="+mj-ea"/>
                        <a:ea typeface="+mj-ea"/>
                      </a:endParaRP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aseline="0" dirty="0" smtClean="0">
                          <a:solidFill>
                            <a:schemeClr val="tx1"/>
                          </a:solidFill>
                          <a:latin typeface="+mj-ea"/>
                          <a:ea typeface="+mj-ea"/>
                        </a:rPr>
                        <a:t>管理者</a:t>
                      </a:r>
                      <a:endParaRPr kumimoji="1" lang="ja-JP" altLang="en-US" sz="14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300" dirty="0" smtClean="0">
                          <a:latin typeface="+mj-ea"/>
                        </a:rPr>
                        <a:t>管理者１名</a:t>
                      </a:r>
                      <a:endParaRPr lang="en-US" altLang="ja-JP" sz="1300" dirty="0" smtClean="0">
                        <a:latin typeface="+mj-ea"/>
                      </a:endParaRPr>
                    </a:p>
                    <a:p>
                      <a:pPr algn="ctr"/>
                      <a:r>
                        <a:rPr lang="ja-JP" altLang="en-US" sz="1300" dirty="0" smtClean="0">
                          <a:latin typeface="+mj-ea"/>
                        </a:rPr>
                        <a:t>（看護師兼務可）</a:t>
                      </a:r>
                      <a:endParaRPr kumimoji="1" lang="ja-JP" altLang="en-US" sz="13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ja-JP" altLang="en-US" sz="1300" u="none" baseline="0" dirty="0" smtClean="0">
                          <a:latin typeface="+mj-ea"/>
                        </a:rPr>
                        <a:t>１名　</a:t>
                      </a:r>
                      <a:r>
                        <a:rPr lang="en-US" altLang="ja-JP" sz="1300" u="heavy" baseline="0" dirty="0" smtClean="0">
                          <a:latin typeface="+mj-ea"/>
                        </a:rPr>
                        <a:t>(</a:t>
                      </a:r>
                      <a:r>
                        <a:rPr lang="ja-JP" altLang="en-US" sz="1300" u="heavy" baseline="0" dirty="0" smtClean="0">
                          <a:latin typeface="+mj-ea"/>
                        </a:rPr>
                        <a:t>左記との兼務可</a:t>
                      </a:r>
                      <a:r>
                        <a:rPr lang="en-US" altLang="ja-JP" sz="1300" u="heavy" baseline="0" dirty="0" smtClean="0">
                          <a:latin typeface="+mj-ea"/>
                        </a:rPr>
                        <a:t>)</a:t>
                      </a:r>
                      <a:endParaRPr kumimoji="1" lang="ja-JP" altLang="en-US" sz="1300" u="heavy"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7943">
                <a:tc vMerge="1">
                  <a:txBody>
                    <a:bodyPr/>
                    <a:lstStyle/>
                    <a:p>
                      <a:endParaRPr kumimoji="1" lang="ja-JP" altLang="en-US" sz="1200"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aseline="0" dirty="0" smtClean="0">
                          <a:solidFill>
                            <a:schemeClr val="tx1"/>
                          </a:solidFill>
                          <a:latin typeface="+mj-ea"/>
                          <a:ea typeface="+mj-ea"/>
                        </a:rPr>
                        <a:t>嘱託医</a:t>
                      </a:r>
                      <a:endParaRPr kumimoji="1" lang="ja-JP" altLang="en-US" sz="14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aseline="0" dirty="0" smtClean="0">
                          <a:solidFill>
                            <a:schemeClr val="tx1"/>
                          </a:solidFill>
                          <a:latin typeface="+mj-ea"/>
                          <a:ea typeface="+mj-ea"/>
                        </a:rPr>
                        <a:t>－</a:t>
                      </a:r>
                      <a:endParaRPr kumimoji="1" lang="ja-JP" altLang="en-US" sz="13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ja-JP" altLang="en-US" sz="1300" u="none" baseline="0" dirty="0" smtClean="0">
                          <a:latin typeface="+mj-ea"/>
                        </a:rPr>
                        <a:t>１名　（特に要件なし）</a:t>
                      </a:r>
                      <a:endParaRPr kumimoji="1" lang="ja-JP" altLang="en-US" sz="1300" u="none"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694856">
                <a:tc vMerge="1">
                  <a:txBody>
                    <a:bodyPr/>
                    <a:lstStyle/>
                    <a:p>
                      <a:endParaRPr kumimoji="1" lang="ja-JP" altLang="en-US" sz="1200"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aseline="0" dirty="0" smtClean="0">
                          <a:solidFill>
                            <a:schemeClr val="tx1"/>
                          </a:solidFill>
                          <a:latin typeface="+mj-ea"/>
                          <a:ea typeface="+mj-ea"/>
                        </a:rPr>
                        <a:t>従業者</a:t>
                      </a:r>
                      <a:endParaRPr kumimoji="1" lang="ja-JP" altLang="en-US" sz="14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ja-JP" altLang="en-US" sz="1300" dirty="0" smtClean="0">
                          <a:latin typeface="+mj-ea"/>
                        </a:rPr>
                        <a:t>看護師又は介護職員</a:t>
                      </a:r>
                      <a:endParaRPr lang="en-US" altLang="ja-JP" sz="1300" dirty="0" smtClean="0">
                        <a:latin typeface="+mj-ea"/>
                      </a:endParaRPr>
                    </a:p>
                    <a:p>
                      <a:r>
                        <a:rPr lang="ja-JP" altLang="en-US" sz="1300" dirty="0" smtClean="0">
                          <a:latin typeface="+mj-ea"/>
                        </a:rPr>
                        <a:t>　（利用人数に応じて</a:t>
                      </a:r>
                      <a:endParaRPr lang="en-US" altLang="ja-JP" sz="1300" dirty="0" smtClean="0">
                        <a:latin typeface="+mj-ea"/>
                      </a:endParaRPr>
                    </a:p>
                    <a:p>
                      <a:r>
                        <a:rPr lang="ja-JP" altLang="en-US" sz="1300" dirty="0" smtClean="0">
                          <a:latin typeface="+mj-ea"/>
                        </a:rPr>
                        <a:t>１．５：１を配置）</a:t>
                      </a:r>
                      <a:endParaRPr lang="en-US" altLang="ja-JP" sz="13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300" dirty="0" smtClean="0">
                          <a:latin typeface="+mj-ea"/>
                        </a:rPr>
                        <a:t>児童指導員又は保育士１名以上</a:t>
                      </a:r>
                      <a:endParaRPr lang="en-US" altLang="ja-JP" sz="1300" dirty="0" smtClean="0">
                        <a:latin typeface="+mj-ea"/>
                      </a:endParaRPr>
                    </a:p>
                    <a:p>
                      <a:r>
                        <a:rPr lang="ja-JP" altLang="en-US" sz="1300" dirty="0" smtClean="0">
                          <a:latin typeface="+mj-ea"/>
                        </a:rPr>
                        <a:t>看護師１名以上</a:t>
                      </a:r>
                      <a:endParaRPr lang="en-US" altLang="ja-JP" sz="1300" dirty="0" smtClean="0">
                        <a:latin typeface="+mj-ea"/>
                      </a:endParaRPr>
                    </a:p>
                    <a:p>
                      <a:r>
                        <a:rPr lang="ja-JP" altLang="en-US" sz="1300" dirty="0" smtClean="0">
                          <a:latin typeface="+mj-ea"/>
                        </a:rPr>
                        <a:t>機能訓練担当職員１名以上</a:t>
                      </a:r>
                      <a:endParaRPr lang="en-US" altLang="ja-JP" sz="1300" dirty="0" smtClean="0">
                        <a:latin typeface="+mj-ea"/>
                      </a:endParaRPr>
                    </a:p>
                    <a:p>
                      <a:r>
                        <a:rPr kumimoji="1" lang="en-US" altLang="ja-JP" sz="1200" baseline="0" dirty="0" smtClean="0">
                          <a:solidFill>
                            <a:schemeClr val="tx1"/>
                          </a:solidFill>
                          <a:latin typeface="+mj-ea"/>
                          <a:ea typeface="+mj-ea"/>
                        </a:rPr>
                        <a:t>※</a:t>
                      </a:r>
                      <a:r>
                        <a:rPr kumimoji="1" lang="ja-JP" altLang="en-US" sz="1200" baseline="0" dirty="0" smtClean="0">
                          <a:solidFill>
                            <a:schemeClr val="tx1"/>
                          </a:solidFill>
                          <a:latin typeface="+mj-ea"/>
                          <a:ea typeface="+mj-ea"/>
                        </a:rPr>
                        <a:t>提供時間帯を通じて配置。</a:t>
                      </a:r>
                      <a:endParaRPr kumimoji="1" lang="ja-JP" altLang="en-US" sz="1200" baseline="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ja-JP" altLang="en-US" sz="1300" dirty="0" smtClean="0">
                          <a:latin typeface="+mj-ea"/>
                        </a:rPr>
                        <a:t>生活支援員</a:t>
                      </a:r>
                      <a:endParaRPr lang="en-US" altLang="ja-JP" sz="1300" b="1" dirty="0" smtClean="0">
                        <a:latin typeface="+mj-ea"/>
                      </a:endParaRPr>
                    </a:p>
                    <a:p>
                      <a:r>
                        <a:rPr lang="ja-JP" altLang="en-US" sz="1300" dirty="0" smtClean="0">
                          <a:latin typeface="+mj-ea"/>
                        </a:rPr>
                        <a:t>看護職員</a:t>
                      </a:r>
                      <a:endParaRPr lang="en-US" altLang="ja-JP" sz="1300" b="1" dirty="0" smtClean="0">
                        <a:latin typeface="+mj-ea"/>
                      </a:endParaRPr>
                    </a:p>
                    <a:p>
                      <a:r>
                        <a:rPr lang="ja-JP" altLang="en-US" sz="1300" dirty="0" smtClean="0">
                          <a:latin typeface="+mj-ea"/>
                        </a:rPr>
                        <a:t>理学療法士又は作業療法士</a:t>
                      </a:r>
                      <a:r>
                        <a:rPr lang="en-US" altLang="ja-JP" sz="1000" dirty="0" smtClean="0">
                          <a:latin typeface="+mj-ea"/>
                        </a:rPr>
                        <a:t>(</a:t>
                      </a:r>
                      <a:r>
                        <a:rPr lang="ja-JP" altLang="en-US" sz="1000" dirty="0" smtClean="0">
                          <a:latin typeface="+mj-ea"/>
                        </a:rPr>
                        <a:t>実施する場合）</a:t>
                      </a:r>
                      <a:endParaRPr lang="en-US" altLang="ja-JP" sz="1000" b="1" dirty="0" smtClean="0">
                        <a:latin typeface="+mj-ea"/>
                      </a:endParaRPr>
                    </a:p>
                    <a:p>
                      <a:r>
                        <a:rPr lang="en-US" altLang="ja-JP" sz="1200" b="1" dirty="0" smtClean="0">
                          <a:latin typeface="+mj-ea"/>
                        </a:rPr>
                        <a:t>※</a:t>
                      </a:r>
                      <a:r>
                        <a:rPr lang="ja-JP" altLang="en-US" sz="1200" b="0" dirty="0" smtClean="0">
                          <a:latin typeface="+mj-ea"/>
                        </a:rPr>
                        <a:t>上記職員</a:t>
                      </a:r>
                      <a:r>
                        <a:rPr lang="ja-JP" altLang="en-US" sz="1200" dirty="0" smtClean="0">
                          <a:latin typeface="+mj-ea"/>
                        </a:rPr>
                        <a:t>の総数は障害程度区分毎に規定。</a:t>
                      </a:r>
                      <a:endParaRPr lang="en-US" altLang="ja-JP" sz="12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ltLang="ja-JP" sz="12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185">
                <a:tc vMerge="1">
                  <a:txBody>
                    <a:bodyPr/>
                    <a:lstStyle/>
                    <a:p>
                      <a:endParaRPr kumimoji="1" lang="ja-JP" altLang="en-US" sz="1200"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aseline="0" dirty="0" smtClean="0">
                          <a:solidFill>
                            <a:schemeClr val="tx1"/>
                          </a:solidFill>
                          <a:latin typeface="+mj-ea"/>
                          <a:ea typeface="+mj-ea"/>
                        </a:rPr>
                        <a:t>支援管理責任者</a:t>
                      </a:r>
                      <a:endParaRPr kumimoji="1" lang="ja-JP" altLang="en-US" sz="12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latin typeface="+mj-ea"/>
                          <a:ea typeface="+mn-ea"/>
                          <a:cs typeface="+mn-cs"/>
                        </a:rPr>
                        <a:t>－</a:t>
                      </a:r>
                    </a:p>
                    <a:p>
                      <a:pPr algn="ctr"/>
                      <a:endParaRPr kumimoji="1" lang="ja-JP" altLang="en-US" sz="1200" baseline="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300" dirty="0" smtClean="0">
                          <a:latin typeface="+mj-ea"/>
                        </a:rPr>
                        <a:t>児童発達支援管理責任者１名</a:t>
                      </a:r>
                      <a:endParaRPr lang="en-US" altLang="ja-JP" sz="1300" dirty="0" smtClean="0">
                        <a:latin typeface="+mj-ea"/>
                      </a:endParaRPr>
                    </a:p>
                    <a:p>
                      <a:r>
                        <a:rPr lang="ja-JP" altLang="en-US" sz="1300" dirty="0" smtClean="0">
                          <a:latin typeface="+mj-ea"/>
                        </a:rPr>
                        <a:t>　　（</a:t>
                      </a:r>
                      <a:r>
                        <a:rPr lang="ja-JP" altLang="en-US" sz="1300" u="heavy" baseline="0" dirty="0" smtClean="0">
                          <a:latin typeface="+mj-ea"/>
                        </a:rPr>
                        <a:t>管理者との兼務可。専任加算あり</a:t>
                      </a:r>
                      <a:r>
                        <a:rPr lang="ja-JP" altLang="en-US" sz="1300" dirty="0" smtClean="0">
                          <a:latin typeface="+mj-ea"/>
                        </a:rPr>
                        <a:t>）</a:t>
                      </a:r>
                      <a:endParaRPr lang="en-US" altLang="ja-JP" sz="13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ja-JP" altLang="en-US" sz="1300" dirty="0" smtClean="0">
                          <a:latin typeface="+mj-ea"/>
                        </a:rPr>
                        <a:t>サービス管理責任者１名</a:t>
                      </a:r>
                      <a:endParaRPr lang="en-US" altLang="ja-JP" sz="1300" dirty="0" smtClean="0">
                        <a:latin typeface="+mj-ea"/>
                      </a:endParaRPr>
                    </a:p>
                    <a:p>
                      <a:r>
                        <a:rPr lang="ja-JP" altLang="en-US" sz="1300" dirty="0" smtClean="0">
                          <a:latin typeface="+mj-ea"/>
                        </a:rPr>
                        <a:t>　（</a:t>
                      </a:r>
                      <a:r>
                        <a:rPr lang="ja-JP" altLang="en-US" sz="1300" u="heavy" baseline="0" dirty="0" smtClean="0">
                          <a:latin typeface="+mj-ea"/>
                        </a:rPr>
                        <a:t>管理者及び左記との兼務可</a:t>
                      </a:r>
                      <a:r>
                        <a:rPr lang="ja-JP" altLang="en-US" sz="1300" dirty="0" smtClean="0">
                          <a:latin typeface="+mj-ea"/>
                        </a:rPr>
                        <a:t>）</a:t>
                      </a:r>
                      <a:endParaRPr lang="en-US" altLang="ja-JP" sz="13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ltLang="ja-JP" sz="1300" dirty="0" smtClean="0">
                        <a:latin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960">
                <a:tc gridSpan="2">
                  <a:txBody>
                    <a:bodyPr/>
                    <a:lstStyle/>
                    <a:p>
                      <a:pPr algn="ctr"/>
                      <a:r>
                        <a:rPr kumimoji="1" lang="ja-JP" altLang="en-US" sz="1400" baseline="0" dirty="0" smtClean="0">
                          <a:solidFill>
                            <a:schemeClr val="tx1"/>
                          </a:solidFill>
                          <a:latin typeface="+mj-ea"/>
                          <a:ea typeface="+mj-ea"/>
                        </a:rPr>
                        <a:t>設備</a:t>
                      </a:r>
                      <a:endParaRPr kumimoji="1" lang="ja-JP" altLang="en-US" sz="14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200"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300" dirty="0" smtClean="0">
                          <a:latin typeface="+mj-ea"/>
                        </a:rPr>
                        <a:t>専用部屋　 （</a:t>
                      </a:r>
                      <a:r>
                        <a:rPr lang="en-US" altLang="ja-JP" sz="1300" dirty="0" smtClean="0">
                          <a:latin typeface="+mj-ea"/>
                        </a:rPr>
                        <a:t>6.4</a:t>
                      </a:r>
                      <a:r>
                        <a:rPr lang="ja-JP" altLang="en-US" sz="1300" dirty="0" smtClean="0">
                          <a:latin typeface="+mj-ea"/>
                        </a:rPr>
                        <a:t>㎡／人）</a:t>
                      </a:r>
                      <a:endParaRPr lang="en-US" altLang="ja-JP" sz="1300" dirty="0" smtClean="0">
                        <a:latin typeface="+mj-ea"/>
                      </a:endParaRPr>
                    </a:p>
                    <a:p>
                      <a:r>
                        <a:rPr lang="ja-JP" altLang="en-US" sz="1300" dirty="0" smtClean="0">
                          <a:latin typeface="+mj-ea"/>
                        </a:rPr>
                        <a:t>必要な設備（兼用可）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ja-JP" altLang="en-US" sz="1300" dirty="0" smtClean="0">
                          <a:latin typeface="+mj-ea"/>
                        </a:rPr>
                        <a:t>指導訓練室の他、必要な設備　（</a:t>
                      </a:r>
                      <a:r>
                        <a:rPr lang="ja-JP" altLang="en-US" sz="1300" u="heavy" baseline="0" dirty="0" smtClean="0">
                          <a:latin typeface="+mj-ea"/>
                        </a:rPr>
                        <a:t>左記と兼用可</a:t>
                      </a:r>
                      <a:r>
                        <a:rPr lang="ja-JP" altLang="en-US" sz="1300" dirty="0" smtClean="0">
                          <a:latin typeface="+mj-ea"/>
                        </a:rPr>
                        <a:t>）</a:t>
                      </a:r>
                      <a:endParaRPr kumimoji="1" lang="ja-JP" altLang="en-US" sz="1300" baseline="0" dirty="0">
                        <a:solidFill>
                          <a:schemeClr val="tx1"/>
                        </a:solidFill>
                        <a:latin typeface="+mj-ea"/>
                        <a:ea typeface="+mj-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角丸四角形 13"/>
          <p:cNvSpPr/>
          <p:nvPr/>
        </p:nvSpPr>
        <p:spPr>
          <a:xfrm>
            <a:off x="200472" y="1988840"/>
            <a:ext cx="2448272" cy="2880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00" b="1" dirty="0" smtClean="0">
                <a:solidFill>
                  <a:prstClr val="black"/>
                </a:solidFill>
              </a:rPr>
              <a:t>◆　指定基準の概要</a:t>
            </a:r>
            <a:endParaRPr lang="ja-JP" altLang="en-US" sz="1800" b="1" dirty="0">
              <a:solidFill>
                <a:prstClr val="black"/>
              </a:solidFill>
            </a:endParaRPr>
          </a:p>
        </p:txBody>
      </p:sp>
      <p:sp>
        <p:nvSpPr>
          <p:cNvPr id="16" name="角丸四角形 15"/>
          <p:cNvSpPr/>
          <p:nvPr/>
        </p:nvSpPr>
        <p:spPr>
          <a:xfrm>
            <a:off x="200472" y="836712"/>
            <a:ext cx="1392031" cy="2880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00" b="1" dirty="0" smtClean="0">
                <a:solidFill>
                  <a:prstClr val="black"/>
                </a:solidFill>
              </a:rPr>
              <a:t>◆　趣旨</a:t>
            </a:r>
            <a:endParaRPr lang="ja-JP" altLang="en-US" sz="1800" b="1" dirty="0">
              <a:solidFill>
                <a:prstClr val="black"/>
              </a:solidFill>
            </a:endParaRPr>
          </a:p>
        </p:txBody>
      </p:sp>
      <p:sp>
        <p:nvSpPr>
          <p:cNvPr id="9" name="テキスト ボックス 8"/>
          <p:cNvSpPr txBox="1"/>
          <p:nvPr/>
        </p:nvSpPr>
        <p:spPr>
          <a:xfrm>
            <a:off x="272480" y="6211877"/>
            <a:ext cx="9633520" cy="646331"/>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主に、重症心身障害児・者を通わせる場合、児童発達支援及び放課後等デイサービス、生活介護を一体的に運営することが可能。</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主に、重症心身障害児・者を通わせる場合、療養通所介護事業の人員基準に規定のない「児童指導員又は保育士」と「児童発達支援管理責任</a:t>
            </a:r>
            <a:endParaRPr lang="en-US" altLang="ja-JP" sz="1200" dirty="0" smtClean="0">
              <a:solidFill>
                <a:prstClr val="black"/>
              </a:solidFill>
            </a:endParaRPr>
          </a:p>
          <a:p>
            <a:r>
              <a:rPr lang="ja-JP" altLang="en-US" sz="1200" dirty="0" smtClean="0">
                <a:solidFill>
                  <a:prstClr val="black"/>
                </a:solidFill>
              </a:rPr>
              <a:t>　者」又は「サービス管理責任者」の配置が必要。</a:t>
            </a:r>
            <a:endParaRPr lang="ja-JP" altLang="en-US" sz="1200" dirty="0">
              <a:solidFill>
                <a:prstClr val="black"/>
              </a:solidFill>
            </a:endParaRPr>
          </a:p>
        </p:txBody>
      </p:sp>
      <p:sp>
        <p:nvSpPr>
          <p:cNvPr id="15"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17</a:t>
            </a:fld>
            <a:endParaRPr lang="en-US" altLang="ja-JP" dirty="0">
              <a:solidFill>
                <a:srgbClr val="000000"/>
              </a:solidFill>
            </a:endParaRPr>
          </a:p>
        </p:txBody>
      </p:sp>
    </p:spTree>
    <p:extLst>
      <p:ext uri="{BB962C8B-B14F-4D97-AF65-F5344CB8AC3E}">
        <p14:creationId xmlns:p14="http://schemas.microsoft.com/office/powerpoint/2010/main" val="119420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272481" y="123917"/>
            <a:ext cx="9361040" cy="52322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ja-JP" altLang="en-US" b="1" u="sng" dirty="0" smtClean="0">
                <a:solidFill>
                  <a:srgbClr val="333399"/>
                </a:solidFill>
                <a:effectLst>
                  <a:outerShdw blurRad="38100" dist="38100" dir="2700000" algn="tl">
                    <a:srgbClr val="C0C0C0"/>
                  </a:outerShdw>
                </a:effectLst>
                <a:latin typeface="Calibri"/>
                <a:ea typeface="ＤＨＰ特太ゴシック体" pitchFamily="2" charset="-128"/>
              </a:rPr>
              <a:t>計画相談支援</a:t>
            </a:r>
            <a:endParaRPr lang="ja-JP" altLang="en-US" b="1" u="sng" dirty="0">
              <a:solidFill>
                <a:srgbClr val="333399"/>
              </a:solidFill>
              <a:effectLst>
                <a:outerShdw blurRad="38100" dist="38100" dir="2700000" algn="tl">
                  <a:srgbClr val="C0C0C0"/>
                </a:outerShdw>
              </a:effectLst>
              <a:latin typeface="Calibri"/>
              <a:ea typeface="ＤＨＰ特太ゴシック体" pitchFamily="2" charset="-128"/>
            </a:endParaRPr>
          </a:p>
        </p:txBody>
      </p:sp>
      <p:sp>
        <p:nvSpPr>
          <p:cNvPr id="19" name="Text Box 2"/>
          <p:cNvSpPr txBox="1">
            <a:spLocks noChangeArrowheads="1"/>
          </p:cNvSpPr>
          <p:nvPr/>
        </p:nvSpPr>
        <p:spPr bwMode="auto">
          <a:xfrm>
            <a:off x="194519" y="647141"/>
            <a:ext cx="1548061"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対象者</a:t>
            </a: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268736" y="1007177"/>
            <a:ext cx="9364784" cy="1080120"/>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障害福祉サービスの申請・変更申請に係る障害者・障害児（の保護者）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地域相談支援の申請・変更申請に係る障害者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計画相談支援の対象者については、相談支援の提供体制を考慮する観点から、平成</a:t>
            </a:r>
            <a:r>
              <a:rPr lang="en-US" altLang="ja-JP" sz="1200" dirty="0" smtClean="0">
                <a:solidFill>
                  <a:prstClr val="black"/>
                </a:solidFill>
                <a:latin typeface="HGPｺﾞｼｯｸM" pitchFamily="50" charset="-128"/>
                <a:ea typeface="HGPｺﾞｼｯｸM" pitchFamily="50" charset="-128"/>
              </a:rPr>
              <a:t>24</a:t>
            </a:r>
            <a:r>
              <a:rPr lang="ja-JP" altLang="en-US" sz="1200" dirty="0" smtClean="0">
                <a:solidFill>
                  <a:prstClr val="black"/>
                </a:solidFill>
                <a:latin typeface="HGPｺﾞｼｯｸM" pitchFamily="50" charset="-128"/>
                <a:ea typeface="HGPｺﾞｼｯｸM" pitchFamily="50" charset="-128"/>
              </a:rPr>
              <a:t>年度から段階的に拡大し、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平成</a:t>
            </a:r>
            <a:r>
              <a:rPr lang="en-US" altLang="ja-JP" sz="1200" dirty="0" smtClean="0">
                <a:solidFill>
                  <a:prstClr val="black"/>
                </a:solidFill>
                <a:latin typeface="HGPｺﾞｼｯｸM" pitchFamily="50" charset="-128"/>
                <a:ea typeface="HGPｺﾞｼｯｸM" pitchFamily="50" charset="-128"/>
              </a:rPr>
              <a:t>27</a:t>
            </a:r>
            <a:r>
              <a:rPr lang="ja-JP" altLang="en-US" sz="1200" dirty="0" smtClean="0">
                <a:solidFill>
                  <a:prstClr val="black"/>
                </a:solidFill>
                <a:latin typeface="HGPｺﾞｼｯｸM" pitchFamily="50" charset="-128"/>
                <a:ea typeface="HGPｺﾞｼｯｸM" pitchFamily="50" charset="-128"/>
              </a:rPr>
              <a:t>年度からは障害</a:t>
            </a:r>
            <a:r>
              <a:rPr lang="ja-JP" altLang="en-US" sz="1200" dirty="0">
                <a:solidFill>
                  <a:prstClr val="black"/>
                </a:solidFill>
                <a:latin typeface="HGPｺﾞｼｯｸM" pitchFamily="50" charset="-128"/>
                <a:ea typeface="HGPｺﾞｼｯｸM" pitchFamily="50" charset="-128"/>
              </a:rPr>
              <a:t>福祉サービス</a:t>
            </a:r>
            <a:r>
              <a:rPr lang="ja-JP" altLang="en-US" sz="1200" dirty="0" smtClean="0">
                <a:solidFill>
                  <a:prstClr val="black"/>
                </a:solidFill>
                <a:latin typeface="HGPｺﾞｼｯｸM" pitchFamily="50" charset="-128"/>
                <a:ea typeface="HGPｺﾞｼｯｸM" pitchFamily="50" charset="-128"/>
              </a:rPr>
              <a:t>等を利用するすべて</a:t>
            </a:r>
            <a:r>
              <a:rPr lang="ja-JP" altLang="en-US" sz="1200" smtClean="0">
                <a:solidFill>
                  <a:prstClr val="black"/>
                </a:solidFill>
                <a:latin typeface="HGPｺﾞｼｯｸM" pitchFamily="50" charset="-128"/>
                <a:ea typeface="HGPｺﾞｼｯｸM" pitchFamily="50" charset="-128"/>
              </a:rPr>
              <a:t>の障害者等が</a:t>
            </a:r>
            <a:r>
              <a:rPr lang="ja-JP" altLang="en-US" sz="1200" dirty="0" smtClean="0">
                <a:solidFill>
                  <a:prstClr val="black"/>
                </a:solidFill>
                <a:latin typeface="HGPｺﾞｼｯｸM" pitchFamily="50" charset="-128"/>
                <a:ea typeface="HGPｺﾞｼｯｸM" pitchFamily="50" charset="-128"/>
              </a:rPr>
              <a:t>対象となった。</a:t>
            </a: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7390893" y="2159442"/>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75619" y="2159442"/>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272517" y="2519482"/>
            <a:ext cx="7176797" cy="1368151"/>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障害福祉サービス等の申請に係る支給決定の前にサービス等利用計画案を作成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支給決定後、サービス事業者等との連絡調整等を行うとともに、サービス等利用計画を作成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サービス事業所等との連絡調整、必要に応じて新たな支給決定等に係る申請の勧奨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7527293" y="2519345"/>
            <a:ext cx="2086644" cy="1368152"/>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p:txBody>
      </p:sp>
      <p:sp>
        <p:nvSpPr>
          <p:cNvPr id="25" name="Text Box 2"/>
          <p:cNvSpPr txBox="1">
            <a:spLocks noChangeArrowheads="1"/>
          </p:cNvSpPr>
          <p:nvPr/>
        </p:nvSpPr>
        <p:spPr bwMode="auto">
          <a:xfrm>
            <a:off x="154838" y="3980991"/>
            <a:ext cx="3940123" cy="338554"/>
          </a:xfrm>
          <a:prstGeom prst="rect">
            <a:avLst/>
          </a:prstGeom>
          <a:noFill/>
          <a:ln w="9525">
            <a:noFill/>
            <a:miter lim="800000"/>
            <a:headEnd/>
            <a:tailEnd/>
          </a:ln>
        </p:spPr>
        <p:txBody>
          <a:bodyPr wrap="square">
            <a:spAutoFit/>
          </a:bodyPr>
          <a:lstStyle/>
          <a:p>
            <a:pPr>
              <a:spcBef>
                <a:spcPct val="50000"/>
              </a:spcBef>
            </a:pPr>
            <a:r>
              <a:rPr lang="ja-JP" altLang="en-US" sz="1600" b="1" u="sng" dirty="0" smtClean="0">
                <a:solidFill>
                  <a:prstClr val="black"/>
                </a:solidFill>
                <a:latin typeface="Calibri"/>
                <a:ea typeface="ＤＨＰ特太ゴシック体" pitchFamily="2" charset="-128"/>
              </a:rPr>
              <a:t>○</a:t>
            </a: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26" name="正方形/長方形 25"/>
          <p:cNvSpPr/>
          <p:nvPr/>
        </p:nvSpPr>
        <p:spPr>
          <a:xfrm>
            <a:off x="272480" y="4319545"/>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基本報酬</a:t>
            </a:r>
            <a:endParaRPr lang="en-US" altLang="ja-JP" sz="1400" dirty="0" smtClean="0">
              <a:solidFill>
                <a:prstClr val="black"/>
              </a:solidFill>
              <a:ea typeface="ＤＨＰ特太ゴシック体" pitchFamily="2" charset="-128"/>
            </a:endParaRPr>
          </a:p>
        </p:txBody>
      </p:sp>
      <p:sp>
        <p:nvSpPr>
          <p:cNvPr id="27" name="正方形/長方形 26"/>
          <p:cNvSpPr/>
          <p:nvPr/>
        </p:nvSpPr>
        <p:spPr>
          <a:xfrm>
            <a:off x="272480" y="4607577"/>
            <a:ext cx="9364784"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サービス利用支援</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1,611</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継続サービス利用支援</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1,310</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p:txBody>
      </p:sp>
      <p:sp>
        <p:nvSpPr>
          <p:cNvPr id="28" name="正方形/長方形 27"/>
          <p:cNvSpPr/>
          <p:nvPr/>
        </p:nvSpPr>
        <p:spPr>
          <a:xfrm>
            <a:off x="272480" y="5111633"/>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主な加算</a:t>
            </a:r>
            <a:endParaRPr lang="en-US" altLang="ja-JP" sz="1400" dirty="0" smtClean="0">
              <a:solidFill>
                <a:prstClr val="black"/>
              </a:solidFill>
              <a:ea typeface="ＤＨＰ特太ゴシック体" pitchFamily="2" charset="-128"/>
            </a:endParaRPr>
          </a:p>
        </p:txBody>
      </p:sp>
      <p:sp>
        <p:nvSpPr>
          <p:cNvPr id="31" name="Text Box 2"/>
          <p:cNvSpPr txBox="1">
            <a:spLocks noChangeArrowheads="1"/>
          </p:cNvSpPr>
          <p:nvPr/>
        </p:nvSpPr>
        <p:spPr bwMode="auto">
          <a:xfrm>
            <a:off x="156195" y="6505933"/>
            <a:ext cx="4718839"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6,559</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27</a:t>
            </a:r>
            <a:r>
              <a:rPr lang="zh-TW" altLang="en-US" sz="1200" dirty="0" smtClean="0">
                <a:solidFill>
                  <a:prstClr val="black"/>
                </a:solidFill>
                <a:latin typeface="HGPｺﾞｼｯｸM" pitchFamily="50" charset="-128"/>
                <a:ea typeface="HGPｺﾞｼｯｸM" pitchFamily="50" charset="-128"/>
              </a:rPr>
              <a:t>年</a:t>
            </a:r>
            <a:r>
              <a:rPr lang="en-US" altLang="ja-JP" sz="1200" dirty="0">
                <a:solidFill>
                  <a:prstClr val="black"/>
                </a:solidFill>
                <a:latin typeface="HGPｺﾞｼｯｸM" pitchFamily="50" charset="-128"/>
                <a:ea typeface="HGPｺﾞｼｯｸM" pitchFamily="50" charset="-128"/>
              </a:rPr>
              <a:t>10</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32" name="Text Box 2"/>
          <p:cNvSpPr txBox="1">
            <a:spLocks noChangeArrowheads="1"/>
          </p:cNvSpPr>
          <p:nvPr/>
        </p:nvSpPr>
        <p:spPr bwMode="auto">
          <a:xfrm>
            <a:off x="4913730" y="6506672"/>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103,804</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27</a:t>
            </a:r>
            <a:r>
              <a:rPr lang="zh-TW" altLang="en-US" sz="1200" dirty="0" smtClean="0">
                <a:solidFill>
                  <a:prstClr val="black"/>
                </a:solidFill>
                <a:latin typeface="HGPｺﾞｼｯｸM" pitchFamily="50" charset="-128"/>
                <a:ea typeface="HGPｺﾞｼｯｸM" pitchFamily="50" charset="-128"/>
              </a:rPr>
              <a:t>年</a:t>
            </a:r>
            <a:r>
              <a:rPr lang="en-US" altLang="ja-JP" sz="1200" dirty="0">
                <a:solidFill>
                  <a:prstClr val="black"/>
                </a:solidFill>
                <a:latin typeface="HGPｺﾞｼｯｸM" pitchFamily="50" charset="-128"/>
                <a:ea typeface="HGPｺﾞｼｯｸM" pitchFamily="50" charset="-128"/>
              </a:rPr>
              <a:t>10</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34" name="角丸四角形 33"/>
          <p:cNvSpPr/>
          <p:nvPr/>
        </p:nvSpPr>
        <p:spPr>
          <a:xfrm>
            <a:off x="428534" y="1524296"/>
            <a:ext cx="8346927" cy="432048"/>
          </a:xfrm>
          <a:prstGeom prst="roundRect">
            <a:avLst/>
          </a:prstGeom>
          <a:noFill/>
          <a:ln w="3175">
            <a:prstDash val="dash"/>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35" name="正方形/長方形 34"/>
          <p:cNvSpPr/>
          <p:nvPr/>
        </p:nvSpPr>
        <p:spPr>
          <a:xfrm>
            <a:off x="272517" y="5903221"/>
            <a:ext cx="936474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en-US" altLang="ja-JP" sz="1200" dirty="0" smtClean="0">
                <a:solidFill>
                  <a:prstClr val="black"/>
                </a:solidFill>
                <a:latin typeface="HGPｺﾞｼｯｸM" pitchFamily="50" charset="-128"/>
                <a:ea typeface="HGPｺﾞｼｯｸM" pitchFamily="50" charset="-128"/>
              </a:rPr>
              <a:t>300</a:t>
            </a:r>
            <a:r>
              <a:rPr lang="ja-JP" altLang="en-US" sz="1200" dirty="0" smtClean="0">
                <a:solidFill>
                  <a:prstClr val="black"/>
                </a:solidFill>
                <a:latin typeface="HGPｺﾞｼｯｸM" pitchFamily="50" charset="-128"/>
                <a:ea typeface="HGPｺﾞｼｯｸM" pitchFamily="50" charset="-128"/>
              </a:rPr>
              <a:t>単位／月）</a:t>
            </a:r>
            <a:endParaRPr lang="ja-JP" altLang="en-US" sz="1200" dirty="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a:t>
            </a:r>
            <a:r>
              <a:rPr lang="ja-JP" altLang="en-US" sz="1100" dirty="0">
                <a:solidFill>
                  <a:prstClr val="black"/>
                </a:solidFill>
                <a:latin typeface="HGPｺﾞｼｯｸM" pitchFamily="50" charset="-128"/>
                <a:ea typeface="HGPｺﾞｼｯｸM" pitchFamily="50" charset="-128"/>
              </a:rPr>
              <a:t>→手厚い人員体制や関係機関との連携等により質の高い計画相談支援が提供されている事業所を評価</a:t>
            </a:r>
            <a:endParaRPr lang="en-US" altLang="ja-JP" sz="1100" dirty="0" smtClean="0">
              <a:solidFill>
                <a:prstClr val="black"/>
              </a:solidFill>
              <a:latin typeface="HGPｺﾞｼｯｸM" pitchFamily="50" charset="-128"/>
              <a:ea typeface="HGPｺﾞｼｯｸM" pitchFamily="50" charset="-128"/>
            </a:endParaRPr>
          </a:p>
        </p:txBody>
      </p:sp>
      <p:sp>
        <p:nvSpPr>
          <p:cNvPr id="29" name="正方形/長方形 28"/>
          <p:cNvSpPr/>
          <p:nvPr/>
        </p:nvSpPr>
        <p:spPr>
          <a:xfrm>
            <a:off x="272480" y="5399665"/>
            <a:ext cx="4670995"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100" dirty="0" smtClean="0">
              <a:solidFill>
                <a:prstClr val="black"/>
              </a:solidFill>
              <a:latin typeface="HGPｺﾞｼｯｸM" pitchFamily="50" charset="-128"/>
              <a:ea typeface="HGPｺﾞｼｯｸM" pitchFamily="50" charset="-128"/>
            </a:endParaRPr>
          </a:p>
        </p:txBody>
      </p:sp>
      <p:sp>
        <p:nvSpPr>
          <p:cNvPr id="44" name="正方形/長方形 43"/>
          <p:cNvSpPr/>
          <p:nvPr/>
        </p:nvSpPr>
        <p:spPr>
          <a:xfrm>
            <a:off x="4943475" y="5399665"/>
            <a:ext cx="4693789" cy="5035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利用者負担上限管理加算</a:t>
            </a:r>
            <a:r>
              <a:rPr lang="ja-JP" altLang="en-US" sz="1200" dirty="0" smtClean="0">
                <a:solidFill>
                  <a:prstClr val="black"/>
                </a:solidFill>
                <a:latin typeface="HGPｺﾞｼｯｸM" pitchFamily="50" charset="-128"/>
                <a:ea typeface="HGPｺﾞｼｯｸM" pitchFamily="50" charset="-128"/>
              </a:rPr>
              <a:t>（１５０単位／回）　</a:t>
            </a:r>
            <a:r>
              <a:rPr lang="en-US" altLang="ja-JP" sz="1100" dirty="0" smtClean="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月１回を限度</a:t>
            </a:r>
            <a:endParaRPr lang="en-US" altLang="ja-JP" sz="11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→事業者が利用者負担額合計額の管理を行った場合に加算</a:t>
            </a:r>
            <a:endParaRPr lang="en-US" altLang="ja-JP" sz="1100" dirty="0" smtClean="0">
              <a:solidFill>
                <a:prstClr val="black"/>
              </a:solidFill>
              <a:latin typeface="HGPｺﾞｼｯｸM" pitchFamily="50" charset="-128"/>
              <a:ea typeface="HGPｺﾞｼｯｸM" pitchFamily="50" charset="-128"/>
            </a:endParaRPr>
          </a:p>
        </p:txBody>
      </p:sp>
      <p:sp>
        <p:nvSpPr>
          <p:cNvPr id="30"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18</a:t>
            </a:fld>
            <a:endParaRPr lang="en-US" altLang="ja-JP" dirty="0">
              <a:solidFill>
                <a:srgbClr val="000000"/>
              </a:solidFill>
            </a:endParaRPr>
          </a:p>
        </p:txBody>
      </p:sp>
    </p:spTree>
    <p:extLst>
      <p:ext uri="{BB962C8B-B14F-4D97-AF65-F5344CB8AC3E}">
        <p14:creationId xmlns:p14="http://schemas.microsoft.com/office/powerpoint/2010/main" val="2986641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72481" y="45539"/>
            <a:ext cx="9361040" cy="52322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ja-JP" altLang="en-US" b="1" u="sng" dirty="0" smtClean="0">
                <a:solidFill>
                  <a:srgbClr val="333399"/>
                </a:solidFill>
                <a:effectLst>
                  <a:outerShdw blurRad="38100" dist="38100" dir="2700000" algn="tl">
                    <a:srgbClr val="C0C0C0"/>
                  </a:outerShdw>
                </a:effectLst>
                <a:latin typeface="Calibri"/>
                <a:ea typeface="ＤＨＰ特太ゴシック体" pitchFamily="2" charset="-128"/>
              </a:rPr>
              <a:t>障害児相談支援</a:t>
            </a:r>
            <a:endParaRPr lang="ja-JP" altLang="en-US" b="1" u="sng" dirty="0">
              <a:solidFill>
                <a:srgbClr val="333399"/>
              </a:solidFill>
              <a:effectLst>
                <a:outerShdw blurRad="38100" dist="38100" dir="2700000" algn="tl">
                  <a:srgbClr val="C0C0C0"/>
                </a:outerShdw>
              </a:effectLst>
              <a:latin typeface="Calibri"/>
              <a:ea typeface="ＤＨＰ特太ゴシック体" pitchFamily="2" charset="-128"/>
            </a:endParaRPr>
          </a:p>
        </p:txBody>
      </p:sp>
      <p:sp>
        <p:nvSpPr>
          <p:cNvPr id="6" name="Text Box 2"/>
          <p:cNvSpPr txBox="1">
            <a:spLocks noChangeArrowheads="1"/>
          </p:cNvSpPr>
          <p:nvPr/>
        </p:nvSpPr>
        <p:spPr bwMode="auto">
          <a:xfrm>
            <a:off x="194519" y="568763"/>
            <a:ext cx="1548061"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対象者</a:t>
            </a:r>
            <a:endParaRPr lang="en-US" altLang="ja-JP" sz="1600" b="1" u="sng" dirty="0">
              <a:solidFill>
                <a:prstClr val="black"/>
              </a:solidFill>
              <a:latin typeface="Calibri"/>
              <a:ea typeface="ＤＨＰ特太ゴシック体" pitchFamily="2" charset="-128"/>
            </a:endParaRPr>
          </a:p>
        </p:txBody>
      </p:sp>
      <p:sp>
        <p:nvSpPr>
          <p:cNvPr id="7" name="正方形/長方形 6"/>
          <p:cNvSpPr/>
          <p:nvPr/>
        </p:nvSpPr>
        <p:spPr>
          <a:xfrm>
            <a:off x="268736" y="928799"/>
            <a:ext cx="9364784" cy="864096"/>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障害児通所支援の申請・変更申請に係る障害児（の保護者）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障害児相談支援の対象者については、相談支援の提供体制を考慮する観点から、平成</a:t>
            </a:r>
            <a:r>
              <a:rPr lang="en-US" altLang="ja-JP" sz="1200" dirty="0" smtClean="0">
                <a:solidFill>
                  <a:prstClr val="black"/>
                </a:solidFill>
                <a:latin typeface="HGPｺﾞｼｯｸM" pitchFamily="50" charset="-128"/>
                <a:ea typeface="HGPｺﾞｼｯｸM" pitchFamily="50" charset="-128"/>
              </a:rPr>
              <a:t>24</a:t>
            </a:r>
            <a:r>
              <a:rPr lang="ja-JP" altLang="en-US" sz="1200" dirty="0" smtClean="0">
                <a:solidFill>
                  <a:prstClr val="black"/>
                </a:solidFill>
                <a:latin typeface="HGPｺﾞｼｯｸM" pitchFamily="50" charset="-128"/>
                <a:ea typeface="HGPｺﾞｼｯｸM" pitchFamily="50" charset="-128"/>
              </a:rPr>
              <a:t>年度から段階的に拡大し、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平成</a:t>
            </a:r>
            <a:r>
              <a:rPr lang="en-US" altLang="ja-JP" sz="1200" dirty="0" smtClean="0">
                <a:solidFill>
                  <a:prstClr val="black"/>
                </a:solidFill>
                <a:latin typeface="HGPｺﾞｼｯｸM" pitchFamily="50" charset="-128"/>
                <a:ea typeface="HGPｺﾞｼｯｸM" pitchFamily="50" charset="-128"/>
              </a:rPr>
              <a:t>27</a:t>
            </a:r>
            <a:r>
              <a:rPr lang="ja-JP" altLang="en-US" sz="1200" dirty="0" smtClean="0">
                <a:solidFill>
                  <a:prstClr val="black"/>
                </a:solidFill>
                <a:latin typeface="HGPｺﾞｼｯｸM" pitchFamily="50" charset="-128"/>
                <a:ea typeface="HGPｺﾞｼｯｸM" pitchFamily="50" charset="-128"/>
              </a:rPr>
              <a:t>年度からは</a:t>
            </a:r>
            <a:r>
              <a:rPr lang="ja-JP" altLang="en-US" sz="1200" smtClean="0">
                <a:solidFill>
                  <a:prstClr val="black"/>
                </a:solidFill>
                <a:latin typeface="HGPｺﾞｼｯｸM" pitchFamily="50" charset="-128"/>
                <a:ea typeface="HGPｺﾞｼｯｸM" pitchFamily="50" charset="-128"/>
              </a:rPr>
              <a:t>障害児通所支援を</a:t>
            </a:r>
            <a:r>
              <a:rPr lang="ja-JP" altLang="en-US" sz="1200" dirty="0">
                <a:solidFill>
                  <a:prstClr val="black"/>
                </a:solidFill>
                <a:latin typeface="HGPｺﾞｼｯｸM" pitchFamily="50" charset="-128"/>
                <a:ea typeface="HGPｺﾞｼｯｸM" pitchFamily="50" charset="-128"/>
              </a:rPr>
              <a:t>利用</a:t>
            </a:r>
            <a:r>
              <a:rPr lang="ja-JP" altLang="en-US" sz="1200" dirty="0" smtClean="0">
                <a:solidFill>
                  <a:prstClr val="black"/>
                </a:solidFill>
                <a:latin typeface="HGPｺﾞｼｯｸM" pitchFamily="50" charset="-128"/>
                <a:ea typeface="HGPｺﾞｼｯｸM" pitchFamily="50" charset="-128"/>
              </a:rPr>
              <a:t>するすべての障害児の保護者が対象となった。</a:t>
            </a: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p:txBody>
      </p:sp>
      <p:sp>
        <p:nvSpPr>
          <p:cNvPr id="8" name="Text Box 2"/>
          <p:cNvSpPr txBox="1">
            <a:spLocks noChangeArrowheads="1"/>
          </p:cNvSpPr>
          <p:nvPr/>
        </p:nvSpPr>
        <p:spPr bwMode="auto">
          <a:xfrm>
            <a:off x="7390891" y="1819800"/>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9" name="Text Box 2"/>
          <p:cNvSpPr txBox="1">
            <a:spLocks noChangeArrowheads="1"/>
          </p:cNvSpPr>
          <p:nvPr/>
        </p:nvSpPr>
        <p:spPr bwMode="auto">
          <a:xfrm>
            <a:off x="175619" y="1819800"/>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10" name="Rectangle 4"/>
          <p:cNvSpPr>
            <a:spLocks noChangeArrowheads="1"/>
          </p:cNvSpPr>
          <p:nvPr/>
        </p:nvSpPr>
        <p:spPr bwMode="auto">
          <a:xfrm>
            <a:off x="272517" y="2179840"/>
            <a:ext cx="7176797" cy="1368151"/>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障害児通所支援の申請に係る通所給付決定の前に障害児支援利用計画案を作成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通所給付決定後、サービス事業者等との連絡調整等を行うとともに、障害児支援利用計画を作成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障害児通所支援の利用状況等の検証（モニタリング）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サービス事業所等との連絡調整、必要に応じて新たな通所給付決定等に係る申請の勧奨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11" name="Rectangle 4"/>
          <p:cNvSpPr>
            <a:spLocks noChangeArrowheads="1"/>
          </p:cNvSpPr>
          <p:nvPr/>
        </p:nvSpPr>
        <p:spPr bwMode="auto">
          <a:xfrm>
            <a:off x="7527293" y="2179707"/>
            <a:ext cx="2086644" cy="1368152"/>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p:txBody>
      </p:sp>
      <p:sp>
        <p:nvSpPr>
          <p:cNvPr id="12" name="Text Box 2"/>
          <p:cNvSpPr txBox="1">
            <a:spLocks noChangeArrowheads="1"/>
          </p:cNvSpPr>
          <p:nvPr/>
        </p:nvSpPr>
        <p:spPr bwMode="auto">
          <a:xfrm>
            <a:off x="154838" y="3576038"/>
            <a:ext cx="394012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報酬</a:t>
            </a:r>
            <a:r>
              <a:rPr lang="ja-JP" altLang="en-US" sz="1600" b="1" u="sng" dirty="0" smtClean="0">
                <a:solidFill>
                  <a:prstClr val="black"/>
                </a:solidFill>
                <a:latin typeface="Calibri"/>
                <a:ea typeface="ＤＨＰ特太ゴシック体" pitchFamily="2" charset="-128"/>
              </a:rPr>
              <a:t>単価</a:t>
            </a:r>
            <a:r>
              <a:rPr lang="ja-JP" altLang="en-US" sz="1600" b="1" u="sng" dirty="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72480" y="3918131"/>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基本報酬</a:t>
            </a:r>
            <a:endParaRPr lang="en-US" altLang="ja-JP" sz="1400" dirty="0" smtClean="0">
              <a:solidFill>
                <a:prstClr val="black"/>
              </a:solidFill>
              <a:ea typeface="ＤＨＰ特太ゴシック体" pitchFamily="2" charset="-128"/>
            </a:endParaRPr>
          </a:p>
        </p:txBody>
      </p:sp>
      <p:sp>
        <p:nvSpPr>
          <p:cNvPr id="14" name="正方形/長方形 13"/>
          <p:cNvSpPr/>
          <p:nvPr/>
        </p:nvSpPr>
        <p:spPr>
          <a:xfrm>
            <a:off x="272480" y="4206163"/>
            <a:ext cx="9364784"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障害児支援利用援助</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1,611</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継続障害児支援利用援助</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1,310</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p:txBody>
      </p:sp>
      <p:sp>
        <p:nvSpPr>
          <p:cNvPr id="15" name="正方形/長方形 14"/>
          <p:cNvSpPr/>
          <p:nvPr/>
        </p:nvSpPr>
        <p:spPr>
          <a:xfrm>
            <a:off x="272480" y="4710219"/>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主な加算</a:t>
            </a:r>
            <a:endParaRPr lang="en-US" altLang="ja-JP" sz="1400" dirty="0" smtClean="0">
              <a:solidFill>
                <a:prstClr val="black"/>
              </a:solidFill>
              <a:ea typeface="ＤＨＰ特太ゴシック体" pitchFamily="2" charset="-128"/>
            </a:endParaRPr>
          </a:p>
        </p:txBody>
      </p:sp>
      <p:sp>
        <p:nvSpPr>
          <p:cNvPr id="20" name="角丸四角形 19"/>
          <p:cNvSpPr/>
          <p:nvPr/>
        </p:nvSpPr>
        <p:spPr>
          <a:xfrm>
            <a:off x="428534" y="1249973"/>
            <a:ext cx="8346927" cy="432048"/>
          </a:xfrm>
          <a:prstGeom prst="roundRect">
            <a:avLst/>
          </a:prstGeom>
          <a:noFill/>
          <a:ln w="3175">
            <a:prstDash val="dash"/>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8" name="Text Box 2"/>
          <p:cNvSpPr txBox="1">
            <a:spLocks noChangeArrowheads="1"/>
          </p:cNvSpPr>
          <p:nvPr/>
        </p:nvSpPr>
        <p:spPr bwMode="auto">
          <a:xfrm>
            <a:off x="156191" y="6522032"/>
            <a:ext cx="4796847"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3,051</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27</a:t>
            </a:r>
            <a:r>
              <a:rPr lang="zh-TW" altLang="en-US" sz="1200" dirty="0" smtClean="0">
                <a:solidFill>
                  <a:prstClr val="black"/>
                </a:solidFill>
                <a:latin typeface="HGPｺﾞｼｯｸM" pitchFamily="50" charset="-128"/>
                <a:ea typeface="HGPｺﾞｼｯｸM" pitchFamily="50" charset="-128"/>
              </a:rPr>
              <a:t>年</a:t>
            </a:r>
            <a:r>
              <a:rPr lang="en-US" altLang="ja-JP" sz="1200" dirty="0">
                <a:solidFill>
                  <a:prstClr val="black"/>
                </a:solidFill>
                <a:latin typeface="HGPｺﾞｼｯｸM" pitchFamily="50" charset="-128"/>
                <a:ea typeface="HGPｺﾞｼｯｸM" pitchFamily="50" charset="-128"/>
              </a:rPr>
              <a:t>10</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19" name="Text Box 2"/>
          <p:cNvSpPr txBox="1">
            <a:spLocks noChangeArrowheads="1"/>
          </p:cNvSpPr>
          <p:nvPr/>
        </p:nvSpPr>
        <p:spPr bwMode="auto">
          <a:xfrm>
            <a:off x="4913728" y="6508482"/>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25,983</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27</a:t>
            </a:r>
            <a:r>
              <a:rPr lang="zh-TW" altLang="en-US" sz="1200" dirty="0" smtClean="0">
                <a:solidFill>
                  <a:prstClr val="black"/>
                </a:solidFill>
                <a:latin typeface="HGPｺﾞｼｯｸM" pitchFamily="50" charset="-128"/>
                <a:ea typeface="HGPｺﾞｼｯｸM" pitchFamily="50" charset="-128"/>
              </a:rPr>
              <a:t>年</a:t>
            </a:r>
            <a:r>
              <a:rPr lang="en-US" altLang="ja-JP" sz="1200" dirty="0">
                <a:solidFill>
                  <a:prstClr val="black"/>
                </a:solidFill>
                <a:latin typeface="HGPｺﾞｼｯｸM" pitchFamily="50" charset="-128"/>
                <a:ea typeface="HGPｺﾞｼｯｸM" pitchFamily="50" charset="-128"/>
              </a:rPr>
              <a:t>10</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22" name="正方形/長方形 21"/>
          <p:cNvSpPr/>
          <p:nvPr/>
        </p:nvSpPr>
        <p:spPr>
          <a:xfrm>
            <a:off x="272517" y="5503009"/>
            <a:ext cx="936474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a:solidFill>
                  <a:prstClr val="black"/>
                </a:solidFill>
                <a:latin typeface="HGPｺﾞｼｯｸM" pitchFamily="50" charset="-128"/>
                <a:ea typeface="HGPｺﾞｼｯｸM" pitchFamily="50" charset="-128"/>
              </a:rPr>
              <a:t>初回</a:t>
            </a:r>
            <a:r>
              <a:rPr lang="ja-JP" altLang="en-US" sz="1200" b="1" u="sng" dirty="0" smtClean="0">
                <a:solidFill>
                  <a:prstClr val="black"/>
                </a:solidFill>
                <a:latin typeface="HGPｺﾞｼｯｸM" pitchFamily="50" charset="-128"/>
                <a:ea typeface="HGPｺﾞｼｯｸM" pitchFamily="50" charset="-128"/>
              </a:rPr>
              <a:t>加算</a:t>
            </a:r>
            <a:r>
              <a:rPr lang="ja-JP" altLang="en-US" sz="1200" dirty="0" smtClean="0">
                <a:solidFill>
                  <a:prstClr val="black"/>
                </a:solidFill>
                <a:latin typeface="HGPｺﾞｼｯｸM" pitchFamily="50" charset="-128"/>
                <a:ea typeface="HGPｺﾞｼｯｸM" pitchFamily="50" charset="-128"/>
              </a:rPr>
              <a:t>（</a:t>
            </a:r>
            <a:r>
              <a:rPr lang="en-US" altLang="ja-JP" sz="1200" dirty="0">
                <a:solidFill>
                  <a:prstClr val="black"/>
                </a:solidFill>
                <a:latin typeface="HGPｺﾞｼｯｸM" pitchFamily="50" charset="-128"/>
                <a:ea typeface="HGPｺﾞｼｯｸM" pitchFamily="50" charset="-128"/>
              </a:rPr>
              <a:t>5</a:t>
            </a:r>
            <a:r>
              <a:rPr lang="en-US" altLang="ja-JP" sz="1200" dirty="0" smtClean="0">
                <a:solidFill>
                  <a:prstClr val="black"/>
                </a:solidFill>
                <a:latin typeface="HGPｺﾞｼｯｸM" pitchFamily="50" charset="-128"/>
                <a:ea typeface="HGPｺﾞｼｯｸM" pitchFamily="50" charset="-128"/>
              </a:rPr>
              <a:t>00</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　</a:t>
            </a: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→新規に障害児支援利用計画を作成する場合等で、保護者の障害受容ができないこと等によりアセスメントに業務負担がかかる事業所を</a:t>
            </a:r>
            <a:r>
              <a:rPr lang="ja-JP" altLang="en-US" sz="1100" dirty="0">
                <a:solidFill>
                  <a:prstClr val="black"/>
                </a:solidFill>
                <a:latin typeface="HGPｺﾞｼｯｸM" pitchFamily="50" charset="-128"/>
                <a:ea typeface="HGPｺﾞｼｯｸM" pitchFamily="50" charset="-128"/>
              </a:rPr>
              <a:t>評価</a:t>
            </a:r>
            <a:endParaRPr lang="en-US" altLang="ja-JP" sz="1100" dirty="0" smtClean="0">
              <a:solidFill>
                <a:prstClr val="black"/>
              </a:solidFill>
              <a:latin typeface="HGPｺﾞｼｯｸM" pitchFamily="50" charset="-128"/>
              <a:ea typeface="HGPｺﾞｼｯｸM" pitchFamily="50" charset="-128"/>
            </a:endParaRPr>
          </a:p>
        </p:txBody>
      </p:sp>
      <p:sp>
        <p:nvSpPr>
          <p:cNvPr id="23" name="正方形/長方形 22"/>
          <p:cNvSpPr/>
          <p:nvPr/>
        </p:nvSpPr>
        <p:spPr>
          <a:xfrm>
            <a:off x="272517" y="6005729"/>
            <a:ext cx="9364785"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en-US" altLang="ja-JP" sz="1200" dirty="0" smtClean="0">
                <a:solidFill>
                  <a:prstClr val="black"/>
                </a:solidFill>
                <a:latin typeface="HGPｺﾞｼｯｸM" pitchFamily="50" charset="-128"/>
                <a:ea typeface="HGPｺﾞｼｯｸM" pitchFamily="50" charset="-128"/>
              </a:rPr>
              <a:t>300</a:t>
            </a:r>
            <a:r>
              <a:rPr lang="ja-JP" altLang="en-US" sz="1200" dirty="0" smtClean="0">
                <a:solidFill>
                  <a:prstClr val="black"/>
                </a:solidFill>
                <a:latin typeface="HGPｺﾞｼｯｸM" pitchFamily="50" charset="-128"/>
                <a:ea typeface="HGPｺﾞｼｯｸM" pitchFamily="50" charset="-128"/>
              </a:rPr>
              <a:t>単位／月）</a:t>
            </a:r>
            <a:endParaRPr lang="ja-JP" altLang="en-US" sz="1200" dirty="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a:t>
            </a:r>
            <a:r>
              <a:rPr lang="ja-JP" altLang="en-US" sz="1100" dirty="0">
                <a:solidFill>
                  <a:prstClr val="black"/>
                </a:solidFill>
                <a:latin typeface="HGPｺﾞｼｯｸM" pitchFamily="50" charset="-128"/>
                <a:ea typeface="HGPｺﾞｼｯｸM" pitchFamily="50" charset="-128"/>
              </a:rPr>
              <a:t>→手厚い人員体制や関係機関との連携等により質の</a:t>
            </a:r>
            <a:r>
              <a:rPr lang="ja-JP" altLang="en-US" sz="1100" dirty="0" smtClean="0">
                <a:solidFill>
                  <a:prstClr val="black"/>
                </a:solidFill>
                <a:latin typeface="HGPｺﾞｼｯｸM" pitchFamily="50" charset="-128"/>
                <a:ea typeface="HGPｺﾞｼｯｸM" pitchFamily="50" charset="-128"/>
              </a:rPr>
              <a:t>高い</a:t>
            </a:r>
            <a:r>
              <a:rPr lang="ja-JP" altLang="en-US" sz="1100" dirty="0">
                <a:solidFill>
                  <a:prstClr val="black"/>
                </a:solidFill>
                <a:latin typeface="HGPｺﾞｼｯｸM" pitchFamily="50" charset="-128"/>
                <a:ea typeface="HGPｺﾞｼｯｸM" pitchFamily="50" charset="-128"/>
              </a:rPr>
              <a:t>障害児</a:t>
            </a:r>
            <a:r>
              <a:rPr lang="ja-JP" altLang="en-US" sz="1100" dirty="0" smtClean="0">
                <a:solidFill>
                  <a:prstClr val="black"/>
                </a:solidFill>
                <a:latin typeface="HGPｺﾞｼｯｸM" pitchFamily="50" charset="-128"/>
                <a:ea typeface="HGPｺﾞｼｯｸM" pitchFamily="50" charset="-128"/>
              </a:rPr>
              <a:t>相談</a:t>
            </a:r>
            <a:r>
              <a:rPr lang="ja-JP" altLang="en-US" sz="1100" dirty="0">
                <a:solidFill>
                  <a:prstClr val="black"/>
                </a:solidFill>
                <a:latin typeface="HGPｺﾞｼｯｸM" pitchFamily="50" charset="-128"/>
                <a:ea typeface="HGPｺﾞｼｯｸM" pitchFamily="50" charset="-128"/>
              </a:rPr>
              <a:t>支援が提供されている事業所を評価</a:t>
            </a:r>
            <a:endParaRPr lang="en-US" altLang="ja-JP" sz="1100" dirty="0" smtClean="0">
              <a:solidFill>
                <a:prstClr val="black"/>
              </a:solidFill>
              <a:latin typeface="HGPｺﾞｼｯｸM" pitchFamily="50" charset="-128"/>
              <a:ea typeface="HGPｺﾞｼｯｸM" pitchFamily="50" charset="-128"/>
            </a:endParaRPr>
          </a:p>
        </p:txBody>
      </p:sp>
      <p:sp>
        <p:nvSpPr>
          <p:cNvPr id="24" name="正方形/長方形 23"/>
          <p:cNvSpPr/>
          <p:nvPr/>
        </p:nvSpPr>
        <p:spPr>
          <a:xfrm>
            <a:off x="272480" y="4998121"/>
            <a:ext cx="4680520"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100" dirty="0" smtClean="0">
              <a:solidFill>
                <a:prstClr val="black"/>
              </a:solidFill>
              <a:latin typeface="HGPｺﾞｼｯｸM" pitchFamily="50" charset="-128"/>
              <a:ea typeface="HGPｺﾞｼｯｸM" pitchFamily="50" charset="-128"/>
            </a:endParaRPr>
          </a:p>
        </p:txBody>
      </p:sp>
      <p:sp>
        <p:nvSpPr>
          <p:cNvPr id="25" name="正方形/長方形 24"/>
          <p:cNvSpPr/>
          <p:nvPr/>
        </p:nvSpPr>
        <p:spPr>
          <a:xfrm>
            <a:off x="4953000" y="4998121"/>
            <a:ext cx="4684302"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利用者負担上限管理加算</a:t>
            </a:r>
            <a:r>
              <a:rPr lang="ja-JP" altLang="en-US" sz="1200" dirty="0" smtClean="0">
                <a:solidFill>
                  <a:prstClr val="black"/>
                </a:solidFill>
                <a:latin typeface="HGPｺﾞｼｯｸM" pitchFamily="50" charset="-128"/>
                <a:ea typeface="HGPｺﾞｼｯｸM" pitchFamily="50" charset="-128"/>
              </a:rPr>
              <a:t>（１５０単位／回）　</a:t>
            </a:r>
            <a:r>
              <a:rPr lang="en-US" altLang="ja-JP" sz="1100" dirty="0" smtClean="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月１回を限度</a:t>
            </a:r>
            <a:endParaRPr lang="en-US" altLang="ja-JP" sz="11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→事業者が利用者負担額合計額の管理を行った場合に加算</a:t>
            </a:r>
            <a:endParaRPr lang="en-US" altLang="ja-JP" sz="1100" dirty="0" smtClean="0">
              <a:solidFill>
                <a:prstClr val="black"/>
              </a:solidFill>
              <a:latin typeface="HGPｺﾞｼｯｸM" pitchFamily="50" charset="-128"/>
              <a:ea typeface="HGPｺﾞｼｯｸM" pitchFamily="50" charset="-128"/>
            </a:endParaRPr>
          </a:p>
        </p:txBody>
      </p:sp>
      <p:sp>
        <p:nvSpPr>
          <p:cNvPr id="2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19</a:t>
            </a:fld>
            <a:endParaRPr lang="en-US" altLang="ja-JP" dirty="0">
              <a:solidFill>
                <a:srgbClr val="000000"/>
              </a:solidFill>
            </a:endParaRPr>
          </a:p>
        </p:txBody>
      </p:sp>
    </p:spTree>
    <p:extLst>
      <p:ext uri="{BB962C8B-B14F-4D97-AF65-F5344CB8AC3E}">
        <p14:creationId xmlns:p14="http://schemas.microsoft.com/office/powerpoint/2010/main" val="303050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7"/>
          <p:cNvSpPr>
            <a:spLocks/>
          </p:cNvSpPr>
          <p:nvPr/>
        </p:nvSpPr>
        <p:spPr bwMode="auto">
          <a:xfrm>
            <a:off x="189096" y="5537648"/>
            <a:ext cx="9361040" cy="1126486"/>
          </a:xfrm>
          <a:custGeom>
            <a:avLst/>
            <a:gdLst>
              <a:gd name="T0" fmla="*/ 130 w 3250"/>
              <a:gd name="T1" fmla="*/ 0 h 1249"/>
              <a:gd name="T2" fmla="*/ 117 w 3250"/>
              <a:gd name="T3" fmla="*/ 1 h 1249"/>
              <a:gd name="T4" fmla="*/ 104 w 3250"/>
              <a:gd name="T5" fmla="*/ 1 h 1249"/>
              <a:gd name="T6" fmla="*/ 91 w 3250"/>
              <a:gd name="T7" fmla="*/ 1 h 1249"/>
              <a:gd name="T8" fmla="*/ 80 w 3250"/>
              <a:gd name="T9" fmla="*/ 1 h 1249"/>
              <a:gd name="T10" fmla="*/ 68 w 3250"/>
              <a:gd name="T11" fmla="*/ 1 h 1249"/>
              <a:gd name="T12" fmla="*/ 57 w 3250"/>
              <a:gd name="T13" fmla="*/ 1 h 1249"/>
              <a:gd name="T14" fmla="*/ 38 w 3250"/>
              <a:gd name="T15" fmla="*/ 1 h 1249"/>
              <a:gd name="T16" fmla="*/ 22 w 3250"/>
              <a:gd name="T17" fmla="*/ 1 h 1249"/>
              <a:gd name="T18" fmla="*/ 16 w 3250"/>
              <a:gd name="T19" fmla="*/ 1 h 1249"/>
              <a:gd name="T20" fmla="*/ 10 w 3250"/>
              <a:gd name="T21" fmla="*/ 1 h 1249"/>
              <a:gd name="T22" fmla="*/ 6 w 3250"/>
              <a:gd name="T23" fmla="*/ 1 h 1249"/>
              <a:gd name="T24" fmla="*/ 3 w 3250"/>
              <a:gd name="T25" fmla="*/ 1 h 1249"/>
              <a:gd name="T26" fmla="*/ 1 w 3250"/>
              <a:gd name="T27" fmla="*/ 1 h 1249"/>
              <a:gd name="T28" fmla="*/ 0 w 3250"/>
              <a:gd name="T29" fmla="*/ 1 h 1249"/>
              <a:gd name="T30" fmla="*/ 0 w 3250"/>
              <a:gd name="T31" fmla="*/ 1 h 1249"/>
              <a:gd name="T32" fmla="*/ 1 w 3250"/>
              <a:gd name="T33" fmla="*/ 1 h 1249"/>
              <a:gd name="T34" fmla="*/ 3 w 3250"/>
              <a:gd name="T35" fmla="*/ 1 h 1249"/>
              <a:gd name="T36" fmla="*/ 6 w 3250"/>
              <a:gd name="T37" fmla="*/ 1 h 1249"/>
              <a:gd name="T38" fmla="*/ 10 w 3250"/>
              <a:gd name="T39" fmla="*/ 1 h 1249"/>
              <a:gd name="T40" fmla="*/ 16 w 3250"/>
              <a:gd name="T41" fmla="*/ 1 h 1249"/>
              <a:gd name="T42" fmla="*/ 22 w 3250"/>
              <a:gd name="T43" fmla="*/ 1 h 1249"/>
              <a:gd name="T44" fmla="*/ 38 w 3250"/>
              <a:gd name="T45" fmla="*/ 1 h 1249"/>
              <a:gd name="T46" fmla="*/ 57 w 3250"/>
              <a:gd name="T47" fmla="*/ 1 h 1249"/>
              <a:gd name="T48" fmla="*/ 68 w 3250"/>
              <a:gd name="T49" fmla="*/ 1 h 1249"/>
              <a:gd name="T50" fmla="*/ 80 w 3250"/>
              <a:gd name="T51" fmla="*/ 1 h 1249"/>
              <a:gd name="T52" fmla="*/ 91 w 3250"/>
              <a:gd name="T53" fmla="*/ 1 h 1249"/>
              <a:gd name="T54" fmla="*/ 104 w 3250"/>
              <a:gd name="T55" fmla="*/ 1 h 1249"/>
              <a:gd name="T56" fmla="*/ 117 w 3250"/>
              <a:gd name="T57" fmla="*/ 1 h 1249"/>
              <a:gd name="T58" fmla="*/ 130 w 3250"/>
              <a:gd name="T59" fmla="*/ 1 h 1249"/>
              <a:gd name="T60" fmla="*/ 3120 w 3250"/>
              <a:gd name="T61" fmla="*/ 1 h 1249"/>
              <a:gd name="T62" fmla="*/ 3134 w 3250"/>
              <a:gd name="T63" fmla="*/ 1 h 1249"/>
              <a:gd name="T64" fmla="*/ 3147 w 3250"/>
              <a:gd name="T65" fmla="*/ 1 h 1249"/>
              <a:gd name="T66" fmla="*/ 3160 w 3250"/>
              <a:gd name="T67" fmla="*/ 1 h 1249"/>
              <a:gd name="T68" fmla="*/ 3171 w 3250"/>
              <a:gd name="T69" fmla="*/ 1 h 1249"/>
              <a:gd name="T70" fmla="*/ 3182 w 3250"/>
              <a:gd name="T71" fmla="*/ 1 h 1249"/>
              <a:gd name="T72" fmla="*/ 3194 w 3250"/>
              <a:gd name="T73" fmla="*/ 1 h 1249"/>
              <a:gd name="T74" fmla="*/ 3212 w 3250"/>
              <a:gd name="T75" fmla="*/ 1 h 1249"/>
              <a:gd name="T76" fmla="*/ 3229 w 3250"/>
              <a:gd name="T77" fmla="*/ 1 h 1249"/>
              <a:gd name="T78" fmla="*/ 3235 w 3250"/>
              <a:gd name="T79" fmla="*/ 1 h 1249"/>
              <a:gd name="T80" fmla="*/ 3240 w 3250"/>
              <a:gd name="T81" fmla="*/ 1 h 1249"/>
              <a:gd name="T82" fmla="*/ 3244 w 3250"/>
              <a:gd name="T83" fmla="*/ 1 h 1249"/>
              <a:gd name="T84" fmla="*/ 3247 w 3250"/>
              <a:gd name="T85" fmla="*/ 1 h 1249"/>
              <a:gd name="T86" fmla="*/ 3249 w 3250"/>
              <a:gd name="T87" fmla="*/ 1 h 1249"/>
              <a:gd name="T88" fmla="*/ 3250 w 3250"/>
              <a:gd name="T89" fmla="*/ 1 h 1249"/>
              <a:gd name="T90" fmla="*/ 3250 w 3250"/>
              <a:gd name="T91" fmla="*/ 1 h 1249"/>
              <a:gd name="T92" fmla="*/ 3249 w 3250"/>
              <a:gd name="T93" fmla="*/ 1 h 1249"/>
              <a:gd name="T94" fmla="*/ 3247 w 3250"/>
              <a:gd name="T95" fmla="*/ 1 h 1249"/>
              <a:gd name="T96" fmla="*/ 3244 w 3250"/>
              <a:gd name="T97" fmla="*/ 1 h 1249"/>
              <a:gd name="T98" fmla="*/ 3240 w 3250"/>
              <a:gd name="T99" fmla="*/ 1 h 1249"/>
              <a:gd name="T100" fmla="*/ 3235 w 3250"/>
              <a:gd name="T101" fmla="*/ 1 h 1249"/>
              <a:gd name="T102" fmla="*/ 3229 w 3250"/>
              <a:gd name="T103" fmla="*/ 1 h 1249"/>
              <a:gd name="T104" fmla="*/ 3212 w 3250"/>
              <a:gd name="T105" fmla="*/ 1 h 1249"/>
              <a:gd name="T106" fmla="*/ 3194 w 3250"/>
              <a:gd name="T107" fmla="*/ 1 h 1249"/>
              <a:gd name="T108" fmla="*/ 3182 w 3250"/>
              <a:gd name="T109" fmla="*/ 1 h 1249"/>
              <a:gd name="T110" fmla="*/ 3171 w 3250"/>
              <a:gd name="T111" fmla="*/ 1 h 1249"/>
              <a:gd name="T112" fmla="*/ 3160 w 3250"/>
              <a:gd name="T113" fmla="*/ 1 h 1249"/>
              <a:gd name="T114" fmla="*/ 3147 w 3250"/>
              <a:gd name="T115" fmla="*/ 1 h 1249"/>
              <a:gd name="T116" fmla="*/ 3134 w 3250"/>
              <a:gd name="T117" fmla="*/ 1 h 1249"/>
              <a:gd name="T118" fmla="*/ 3120 w 3250"/>
              <a:gd name="T119" fmla="*/ 0 h 1249"/>
              <a:gd name="T120" fmla="*/ 130 w 3250"/>
              <a:gd name="T121" fmla="*/ 0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0"/>
              <a:gd name="T184" fmla="*/ 0 h 1249"/>
              <a:gd name="T185" fmla="*/ 3250 w 3250"/>
              <a:gd name="T186" fmla="*/ 1249 h 1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0" h="1249">
                <a:moveTo>
                  <a:pt x="130" y="0"/>
                </a:moveTo>
                <a:lnTo>
                  <a:pt x="117" y="2"/>
                </a:lnTo>
                <a:lnTo>
                  <a:pt x="104" y="5"/>
                </a:lnTo>
                <a:lnTo>
                  <a:pt x="91" y="10"/>
                </a:lnTo>
                <a:lnTo>
                  <a:pt x="80" y="16"/>
                </a:lnTo>
                <a:lnTo>
                  <a:pt x="68" y="25"/>
                </a:lnTo>
                <a:lnTo>
                  <a:pt x="57" y="35"/>
                </a:lnTo>
                <a:lnTo>
                  <a:pt x="38" y="61"/>
                </a:lnTo>
                <a:lnTo>
                  <a:pt x="22" y="91"/>
                </a:lnTo>
                <a:lnTo>
                  <a:pt x="16" y="109"/>
                </a:lnTo>
                <a:lnTo>
                  <a:pt x="10" y="127"/>
                </a:lnTo>
                <a:lnTo>
                  <a:pt x="6" y="146"/>
                </a:lnTo>
                <a:lnTo>
                  <a:pt x="3" y="167"/>
                </a:lnTo>
                <a:lnTo>
                  <a:pt x="1" y="187"/>
                </a:lnTo>
                <a:lnTo>
                  <a:pt x="0" y="209"/>
                </a:lnTo>
                <a:lnTo>
                  <a:pt x="0" y="1040"/>
                </a:lnTo>
                <a:lnTo>
                  <a:pt x="1" y="1062"/>
                </a:lnTo>
                <a:lnTo>
                  <a:pt x="3" y="1083"/>
                </a:lnTo>
                <a:lnTo>
                  <a:pt x="6" y="1103"/>
                </a:lnTo>
                <a:lnTo>
                  <a:pt x="10" y="1121"/>
                </a:lnTo>
                <a:lnTo>
                  <a:pt x="16" y="1139"/>
                </a:lnTo>
                <a:lnTo>
                  <a:pt x="22" y="1158"/>
                </a:lnTo>
                <a:lnTo>
                  <a:pt x="38" y="1187"/>
                </a:lnTo>
                <a:lnTo>
                  <a:pt x="57" y="1214"/>
                </a:lnTo>
                <a:lnTo>
                  <a:pt x="68" y="1224"/>
                </a:lnTo>
                <a:lnTo>
                  <a:pt x="80" y="1232"/>
                </a:lnTo>
                <a:lnTo>
                  <a:pt x="91" y="1239"/>
                </a:lnTo>
                <a:lnTo>
                  <a:pt x="104" y="1244"/>
                </a:lnTo>
                <a:lnTo>
                  <a:pt x="117" y="1247"/>
                </a:lnTo>
                <a:lnTo>
                  <a:pt x="130" y="1249"/>
                </a:lnTo>
                <a:lnTo>
                  <a:pt x="3120" y="1249"/>
                </a:lnTo>
                <a:lnTo>
                  <a:pt x="3134" y="1247"/>
                </a:lnTo>
                <a:lnTo>
                  <a:pt x="3147" y="1244"/>
                </a:lnTo>
                <a:lnTo>
                  <a:pt x="3160" y="1239"/>
                </a:lnTo>
                <a:lnTo>
                  <a:pt x="3171" y="1232"/>
                </a:lnTo>
                <a:lnTo>
                  <a:pt x="3182" y="1224"/>
                </a:lnTo>
                <a:lnTo>
                  <a:pt x="3194" y="1214"/>
                </a:lnTo>
                <a:lnTo>
                  <a:pt x="3212" y="1187"/>
                </a:lnTo>
                <a:lnTo>
                  <a:pt x="3229" y="1158"/>
                </a:lnTo>
                <a:lnTo>
                  <a:pt x="3235" y="1139"/>
                </a:lnTo>
                <a:lnTo>
                  <a:pt x="3240" y="1121"/>
                </a:lnTo>
                <a:lnTo>
                  <a:pt x="3244" y="1103"/>
                </a:lnTo>
                <a:lnTo>
                  <a:pt x="3247" y="1083"/>
                </a:lnTo>
                <a:lnTo>
                  <a:pt x="3249" y="1062"/>
                </a:lnTo>
                <a:lnTo>
                  <a:pt x="3250" y="1040"/>
                </a:lnTo>
                <a:lnTo>
                  <a:pt x="3250" y="209"/>
                </a:lnTo>
                <a:lnTo>
                  <a:pt x="3249" y="187"/>
                </a:lnTo>
                <a:lnTo>
                  <a:pt x="3247" y="167"/>
                </a:lnTo>
                <a:lnTo>
                  <a:pt x="3244" y="146"/>
                </a:lnTo>
                <a:lnTo>
                  <a:pt x="3240" y="127"/>
                </a:lnTo>
                <a:lnTo>
                  <a:pt x="3235" y="109"/>
                </a:lnTo>
                <a:lnTo>
                  <a:pt x="3229" y="91"/>
                </a:lnTo>
                <a:lnTo>
                  <a:pt x="3212" y="61"/>
                </a:lnTo>
                <a:lnTo>
                  <a:pt x="3194" y="35"/>
                </a:lnTo>
                <a:lnTo>
                  <a:pt x="3182" y="25"/>
                </a:lnTo>
                <a:lnTo>
                  <a:pt x="3171" y="16"/>
                </a:lnTo>
                <a:lnTo>
                  <a:pt x="3160" y="10"/>
                </a:lnTo>
                <a:lnTo>
                  <a:pt x="3147" y="5"/>
                </a:lnTo>
                <a:lnTo>
                  <a:pt x="3134" y="2"/>
                </a:lnTo>
                <a:lnTo>
                  <a:pt x="3120" y="0"/>
                </a:lnTo>
                <a:lnTo>
                  <a:pt x="130" y="0"/>
                </a:lnTo>
                <a:close/>
              </a:path>
            </a:pathLst>
          </a:custGeom>
          <a:solidFill>
            <a:srgbClr val="FFFF00"/>
          </a:solidFill>
          <a:ln w="28575">
            <a:solidFill>
              <a:srgbClr val="000000"/>
            </a:solidFill>
            <a:round/>
            <a:headEnd/>
            <a:tailEnd/>
          </a:ln>
        </p:spPr>
        <p:txBody>
          <a:bodyPr/>
          <a:lstStyle/>
          <a:p>
            <a:pPr algn="ctr"/>
            <a:endParaRPr lang="ja-JP" altLang="en-US" sz="1600" b="1"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角丸四角形 20"/>
          <p:cNvSpPr/>
          <p:nvPr/>
        </p:nvSpPr>
        <p:spPr>
          <a:xfrm>
            <a:off x="165119" y="1318542"/>
            <a:ext cx="9361040" cy="39947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10" name="Freeform 4"/>
          <p:cNvSpPr>
            <a:spLocks/>
          </p:cNvSpPr>
          <p:nvPr/>
        </p:nvSpPr>
        <p:spPr bwMode="auto">
          <a:xfrm>
            <a:off x="403603" y="1977971"/>
            <a:ext cx="6265588" cy="2301240"/>
          </a:xfrm>
          <a:custGeom>
            <a:avLst/>
            <a:gdLst>
              <a:gd name="T0" fmla="*/ 5053 w 5502"/>
              <a:gd name="T1" fmla="*/ 0 h 4428"/>
              <a:gd name="T2" fmla="*/ 5101 w 5502"/>
              <a:gd name="T3" fmla="*/ 1 h 4428"/>
              <a:gd name="T4" fmla="*/ 5141 w 5502"/>
              <a:gd name="T5" fmla="*/ 1 h 4428"/>
              <a:gd name="T6" fmla="*/ 5185 w 5502"/>
              <a:gd name="T7" fmla="*/ 1 h 4428"/>
              <a:gd name="T8" fmla="*/ 5228 w 5502"/>
              <a:gd name="T9" fmla="*/ 1 h 4428"/>
              <a:gd name="T10" fmla="*/ 5305 w 5502"/>
              <a:gd name="T11" fmla="*/ 1 h 4428"/>
              <a:gd name="T12" fmla="*/ 5371 w 5502"/>
              <a:gd name="T13" fmla="*/ 1 h 4428"/>
              <a:gd name="T14" fmla="*/ 5427 w 5502"/>
              <a:gd name="T15" fmla="*/ 1 h 4428"/>
              <a:gd name="T16" fmla="*/ 5467 w 5502"/>
              <a:gd name="T17" fmla="*/ 1 h 4428"/>
              <a:gd name="T18" fmla="*/ 5482 w 5502"/>
              <a:gd name="T19" fmla="*/ 1 h 4428"/>
              <a:gd name="T20" fmla="*/ 5494 w 5502"/>
              <a:gd name="T21" fmla="*/ 1 h 4428"/>
              <a:gd name="T22" fmla="*/ 5500 w 5502"/>
              <a:gd name="T23" fmla="*/ 1 h 4428"/>
              <a:gd name="T24" fmla="*/ 5502 w 5502"/>
              <a:gd name="T25" fmla="*/ 1 h 4428"/>
              <a:gd name="T26" fmla="*/ 5502 w 5502"/>
              <a:gd name="T27" fmla="*/ 1 h 4428"/>
              <a:gd name="T28" fmla="*/ 5497 w 5502"/>
              <a:gd name="T29" fmla="*/ 1 h 4428"/>
              <a:gd name="T30" fmla="*/ 5488 w 5502"/>
              <a:gd name="T31" fmla="*/ 1 h 4428"/>
              <a:gd name="T32" fmla="*/ 5475 w 5502"/>
              <a:gd name="T33" fmla="*/ 1 h 4428"/>
              <a:gd name="T34" fmla="*/ 5447 w 5502"/>
              <a:gd name="T35" fmla="*/ 1 h 4428"/>
              <a:gd name="T36" fmla="*/ 5401 w 5502"/>
              <a:gd name="T37" fmla="*/ 1 h 4428"/>
              <a:gd name="T38" fmla="*/ 5338 w 5502"/>
              <a:gd name="T39" fmla="*/ 1 h 4428"/>
              <a:gd name="T40" fmla="*/ 5269 w 5502"/>
              <a:gd name="T41" fmla="*/ 1 h 4428"/>
              <a:gd name="T42" fmla="*/ 5207 w 5502"/>
              <a:gd name="T43" fmla="*/ 1 h 4428"/>
              <a:gd name="T44" fmla="*/ 5163 w 5502"/>
              <a:gd name="T45" fmla="*/ 1 h 4428"/>
              <a:gd name="T46" fmla="*/ 5124 w 5502"/>
              <a:gd name="T47" fmla="*/ 1 h 4428"/>
              <a:gd name="T48" fmla="*/ 5077 w 5502"/>
              <a:gd name="T49" fmla="*/ 1 h 4428"/>
              <a:gd name="T50" fmla="*/ 448 w 5502"/>
              <a:gd name="T51" fmla="*/ 1 h 4428"/>
              <a:gd name="T52" fmla="*/ 401 w 5502"/>
              <a:gd name="T53" fmla="*/ 1 h 4428"/>
              <a:gd name="T54" fmla="*/ 362 w 5502"/>
              <a:gd name="T55" fmla="*/ 1 h 4428"/>
              <a:gd name="T56" fmla="*/ 317 w 5502"/>
              <a:gd name="T57" fmla="*/ 1 h 4428"/>
              <a:gd name="T58" fmla="*/ 274 w 5502"/>
              <a:gd name="T59" fmla="*/ 1 h 4428"/>
              <a:gd name="T60" fmla="*/ 197 w 5502"/>
              <a:gd name="T61" fmla="*/ 1 h 4428"/>
              <a:gd name="T62" fmla="*/ 132 w 5502"/>
              <a:gd name="T63" fmla="*/ 1 h 4428"/>
              <a:gd name="T64" fmla="*/ 76 w 5502"/>
              <a:gd name="T65" fmla="*/ 1 h 4428"/>
              <a:gd name="T66" fmla="*/ 36 w 5502"/>
              <a:gd name="T67" fmla="*/ 1 h 4428"/>
              <a:gd name="T68" fmla="*/ 20 w 5502"/>
              <a:gd name="T69" fmla="*/ 1 h 4428"/>
              <a:gd name="T70" fmla="*/ 8 w 5502"/>
              <a:gd name="T71" fmla="*/ 1 h 4428"/>
              <a:gd name="T72" fmla="*/ 3 w 5502"/>
              <a:gd name="T73" fmla="*/ 1 h 4428"/>
              <a:gd name="T74" fmla="*/ 0 w 5502"/>
              <a:gd name="T75" fmla="*/ 1 h 4428"/>
              <a:gd name="T76" fmla="*/ 1 w 5502"/>
              <a:gd name="T77" fmla="*/ 1 h 4428"/>
              <a:gd name="T78" fmla="*/ 5 w 5502"/>
              <a:gd name="T79" fmla="*/ 1 h 4428"/>
              <a:gd name="T80" fmla="*/ 13 w 5502"/>
              <a:gd name="T81" fmla="*/ 1 h 4428"/>
              <a:gd name="T82" fmla="*/ 28 w 5502"/>
              <a:gd name="T83" fmla="*/ 1 h 4428"/>
              <a:gd name="T84" fmla="*/ 56 w 5502"/>
              <a:gd name="T85" fmla="*/ 1 h 4428"/>
              <a:gd name="T86" fmla="*/ 102 w 5502"/>
              <a:gd name="T87" fmla="*/ 1 h 4428"/>
              <a:gd name="T88" fmla="*/ 165 w 5502"/>
              <a:gd name="T89" fmla="*/ 1 h 4428"/>
              <a:gd name="T90" fmla="*/ 234 w 5502"/>
              <a:gd name="T91" fmla="*/ 1 h 4428"/>
              <a:gd name="T92" fmla="*/ 296 w 5502"/>
              <a:gd name="T93" fmla="*/ 1 h 4428"/>
              <a:gd name="T94" fmla="*/ 339 w 5502"/>
              <a:gd name="T95" fmla="*/ 1 h 4428"/>
              <a:gd name="T96" fmla="*/ 378 w 5502"/>
              <a:gd name="T97" fmla="*/ 1 h 4428"/>
              <a:gd name="T98" fmla="*/ 425 w 5502"/>
              <a:gd name="T99" fmla="*/ 1 h 4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2"/>
              <a:gd name="T151" fmla="*/ 0 h 4428"/>
              <a:gd name="T152" fmla="*/ 5502 w 5502"/>
              <a:gd name="T153" fmla="*/ 4428 h 44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2" h="4428">
                <a:moveTo>
                  <a:pt x="448" y="0"/>
                </a:moveTo>
                <a:lnTo>
                  <a:pt x="5053" y="0"/>
                </a:lnTo>
                <a:lnTo>
                  <a:pt x="5077" y="1"/>
                </a:lnTo>
                <a:lnTo>
                  <a:pt x="5101" y="4"/>
                </a:lnTo>
                <a:lnTo>
                  <a:pt x="5124" y="8"/>
                </a:lnTo>
                <a:lnTo>
                  <a:pt x="5141" y="13"/>
                </a:lnTo>
                <a:lnTo>
                  <a:pt x="5163" y="21"/>
                </a:lnTo>
                <a:lnTo>
                  <a:pt x="5185" y="33"/>
                </a:lnTo>
                <a:lnTo>
                  <a:pt x="5207" y="44"/>
                </a:lnTo>
                <a:lnTo>
                  <a:pt x="5228" y="57"/>
                </a:lnTo>
                <a:lnTo>
                  <a:pt x="5269" y="89"/>
                </a:lnTo>
                <a:lnTo>
                  <a:pt x="5305" y="124"/>
                </a:lnTo>
                <a:lnTo>
                  <a:pt x="5338" y="163"/>
                </a:lnTo>
                <a:lnTo>
                  <a:pt x="5371" y="212"/>
                </a:lnTo>
                <a:lnTo>
                  <a:pt x="5401" y="265"/>
                </a:lnTo>
                <a:lnTo>
                  <a:pt x="5427" y="321"/>
                </a:lnTo>
                <a:lnTo>
                  <a:pt x="5447" y="374"/>
                </a:lnTo>
                <a:lnTo>
                  <a:pt x="5467" y="440"/>
                </a:lnTo>
                <a:lnTo>
                  <a:pt x="5475" y="473"/>
                </a:lnTo>
                <a:lnTo>
                  <a:pt x="5482" y="508"/>
                </a:lnTo>
                <a:lnTo>
                  <a:pt x="5488" y="544"/>
                </a:lnTo>
                <a:lnTo>
                  <a:pt x="5494" y="579"/>
                </a:lnTo>
                <a:lnTo>
                  <a:pt x="5497" y="607"/>
                </a:lnTo>
                <a:lnTo>
                  <a:pt x="5500" y="644"/>
                </a:lnTo>
                <a:lnTo>
                  <a:pt x="5502" y="682"/>
                </a:lnTo>
                <a:lnTo>
                  <a:pt x="5502" y="720"/>
                </a:lnTo>
                <a:lnTo>
                  <a:pt x="5502" y="3708"/>
                </a:lnTo>
                <a:lnTo>
                  <a:pt x="5502" y="3746"/>
                </a:lnTo>
                <a:lnTo>
                  <a:pt x="5500" y="3784"/>
                </a:lnTo>
                <a:lnTo>
                  <a:pt x="5497" y="3822"/>
                </a:lnTo>
                <a:lnTo>
                  <a:pt x="5494" y="3849"/>
                </a:lnTo>
                <a:lnTo>
                  <a:pt x="5488" y="3885"/>
                </a:lnTo>
                <a:lnTo>
                  <a:pt x="5482" y="3920"/>
                </a:lnTo>
                <a:lnTo>
                  <a:pt x="5475" y="3955"/>
                </a:lnTo>
                <a:lnTo>
                  <a:pt x="5467" y="3990"/>
                </a:lnTo>
                <a:lnTo>
                  <a:pt x="5447" y="4054"/>
                </a:lnTo>
                <a:lnTo>
                  <a:pt x="5427" y="4109"/>
                </a:lnTo>
                <a:lnTo>
                  <a:pt x="5401" y="4165"/>
                </a:lnTo>
                <a:lnTo>
                  <a:pt x="5371" y="4218"/>
                </a:lnTo>
                <a:lnTo>
                  <a:pt x="5338" y="4266"/>
                </a:lnTo>
                <a:lnTo>
                  <a:pt x="5305" y="4304"/>
                </a:lnTo>
                <a:lnTo>
                  <a:pt x="5269" y="4341"/>
                </a:lnTo>
                <a:lnTo>
                  <a:pt x="5228" y="4372"/>
                </a:lnTo>
                <a:lnTo>
                  <a:pt x="5207" y="4385"/>
                </a:lnTo>
                <a:lnTo>
                  <a:pt x="5185" y="4397"/>
                </a:lnTo>
                <a:lnTo>
                  <a:pt x="5163" y="4407"/>
                </a:lnTo>
                <a:lnTo>
                  <a:pt x="5141" y="4415"/>
                </a:lnTo>
                <a:lnTo>
                  <a:pt x="5124" y="4420"/>
                </a:lnTo>
                <a:lnTo>
                  <a:pt x="5101" y="4425"/>
                </a:lnTo>
                <a:lnTo>
                  <a:pt x="5077" y="4428"/>
                </a:lnTo>
                <a:lnTo>
                  <a:pt x="5053" y="4428"/>
                </a:lnTo>
                <a:lnTo>
                  <a:pt x="448" y="4428"/>
                </a:lnTo>
                <a:lnTo>
                  <a:pt x="425" y="4428"/>
                </a:lnTo>
                <a:lnTo>
                  <a:pt x="401" y="4425"/>
                </a:lnTo>
                <a:lnTo>
                  <a:pt x="378" y="4420"/>
                </a:lnTo>
                <a:lnTo>
                  <a:pt x="362" y="4415"/>
                </a:lnTo>
                <a:lnTo>
                  <a:pt x="339" y="4407"/>
                </a:lnTo>
                <a:lnTo>
                  <a:pt x="317" y="4397"/>
                </a:lnTo>
                <a:lnTo>
                  <a:pt x="296" y="4385"/>
                </a:lnTo>
                <a:lnTo>
                  <a:pt x="274" y="4372"/>
                </a:lnTo>
                <a:lnTo>
                  <a:pt x="234" y="4341"/>
                </a:lnTo>
                <a:lnTo>
                  <a:pt x="197" y="4304"/>
                </a:lnTo>
                <a:lnTo>
                  <a:pt x="165" y="4266"/>
                </a:lnTo>
                <a:lnTo>
                  <a:pt x="132" y="4218"/>
                </a:lnTo>
                <a:lnTo>
                  <a:pt x="102" y="4165"/>
                </a:lnTo>
                <a:lnTo>
                  <a:pt x="76" y="4109"/>
                </a:lnTo>
                <a:lnTo>
                  <a:pt x="56" y="4054"/>
                </a:lnTo>
                <a:lnTo>
                  <a:pt x="36" y="3990"/>
                </a:lnTo>
                <a:lnTo>
                  <a:pt x="28" y="3955"/>
                </a:lnTo>
                <a:lnTo>
                  <a:pt x="20" y="3920"/>
                </a:lnTo>
                <a:lnTo>
                  <a:pt x="13" y="3885"/>
                </a:lnTo>
                <a:lnTo>
                  <a:pt x="8" y="3849"/>
                </a:lnTo>
                <a:lnTo>
                  <a:pt x="5" y="3822"/>
                </a:lnTo>
                <a:lnTo>
                  <a:pt x="3" y="3784"/>
                </a:lnTo>
                <a:lnTo>
                  <a:pt x="1" y="3746"/>
                </a:lnTo>
                <a:lnTo>
                  <a:pt x="0" y="3708"/>
                </a:lnTo>
                <a:lnTo>
                  <a:pt x="0" y="720"/>
                </a:lnTo>
                <a:lnTo>
                  <a:pt x="1" y="682"/>
                </a:lnTo>
                <a:lnTo>
                  <a:pt x="3" y="644"/>
                </a:lnTo>
                <a:lnTo>
                  <a:pt x="5" y="607"/>
                </a:lnTo>
                <a:lnTo>
                  <a:pt x="8" y="579"/>
                </a:lnTo>
                <a:lnTo>
                  <a:pt x="13" y="544"/>
                </a:lnTo>
                <a:lnTo>
                  <a:pt x="20" y="508"/>
                </a:lnTo>
                <a:lnTo>
                  <a:pt x="28" y="473"/>
                </a:lnTo>
                <a:lnTo>
                  <a:pt x="36" y="440"/>
                </a:lnTo>
                <a:lnTo>
                  <a:pt x="56" y="374"/>
                </a:lnTo>
                <a:lnTo>
                  <a:pt x="76" y="321"/>
                </a:lnTo>
                <a:lnTo>
                  <a:pt x="102" y="265"/>
                </a:lnTo>
                <a:lnTo>
                  <a:pt x="132" y="212"/>
                </a:lnTo>
                <a:lnTo>
                  <a:pt x="165" y="163"/>
                </a:lnTo>
                <a:lnTo>
                  <a:pt x="197" y="124"/>
                </a:lnTo>
                <a:lnTo>
                  <a:pt x="234" y="89"/>
                </a:lnTo>
                <a:lnTo>
                  <a:pt x="274" y="57"/>
                </a:lnTo>
                <a:lnTo>
                  <a:pt x="296" y="44"/>
                </a:lnTo>
                <a:lnTo>
                  <a:pt x="317" y="33"/>
                </a:lnTo>
                <a:lnTo>
                  <a:pt x="339" y="21"/>
                </a:lnTo>
                <a:lnTo>
                  <a:pt x="362" y="13"/>
                </a:lnTo>
                <a:lnTo>
                  <a:pt x="378" y="8"/>
                </a:lnTo>
                <a:lnTo>
                  <a:pt x="401" y="4"/>
                </a:lnTo>
                <a:lnTo>
                  <a:pt x="425" y="1"/>
                </a:lnTo>
                <a:lnTo>
                  <a:pt x="448" y="0"/>
                </a:lnTo>
                <a:close/>
              </a:path>
            </a:pathLst>
          </a:custGeom>
          <a:solidFill>
            <a:srgbClr val="FFFF99">
              <a:alpha val="50195"/>
            </a:srgbClr>
          </a:solidFill>
          <a:ln w="28575">
            <a:solidFill>
              <a:srgbClr val="000000"/>
            </a:solidFill>
            <a:round/>
            <a:headEnd/>
            <a:tailEnd/>
          </a:ln>
        </p:spPr>
        <p:txBody>
          <a:bodyPr/>
          <a:lstStyle/>
          <a:p>
            <a:endParaRPr lang="ja-JP" altLang="en-US" sz="1200" dirty="0">
              <a:solidFill>
                <a:prstClr val="black"/>
              </a:solidFill>
            </a:endParaRPr>
          </a:p>
        </p:txBody>
      </p:sp>
      <p:sp>
        <p:nvSpPr>
          <p:cNvPr id="48" name="上矢印 47"/>
          <p:cNvSpPr/>
          <p:nvPr/>
        </p:nvSpPr>
        <p:spPr bwMode="auto">
          <a:xfrm rot="17519953">
            <a:off x="6208423" y="3061278"/>
            <a:ext cx="483967" cy="1012508"/>
          </a:xfrm>
          <a:prstGeom prst="upArrow">
            <a:avLst>
              <a:gd name="adj1" fmla="val 43143"/>
              <a:gd name="adj2" fmla="val 5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solidFill>
                <a:prstClr val="black"/>
              </a:solidFill>
            </a:endParaRPr>
          </a:p>
        </p:txBody>
      </p:sp>
      <p:sp>
        <p:nvSpPr>
          <p:cNvPr id="28" name="上矢印 27"/>
          <p:cNvSpPr/>
          <p:nvPr/>
        </p:nvSpPr>
        <p:spPr bwMode="auto">
          <a:xfrm>
            <a:off x="3286459" y="3014953"/>
            <a:ext cx="392956" cy="133207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solidFill>
                <a:prstClr val="black"/>
              </a:solidFill>
            </a:endParaRPr>
          </a:p>
        </p:txBody>
      </p:sp>
      <p:sp>
        <p:nvSpPr>
          <p:cNvPr id="13" name="Rectangle 16"/>
          <p:cNvSpPr>
            <a:spLocks noChangeArrowheads="1"/>
          </p:cNvSpPr>
          <p:nvPr/>
        </p:nvSpPr>
        <p:spPr bwMode="auto">
          <a:xfrm>
            <a:off x="2053293" y="1330243"/>
            <a:ext cx="1224136" cy="309489"/>
          </a:xfrm>
          <a:prstGeom prst="rect">
            <a:avLst/>
          </a:prstGeom>
          <a:noFill/>
          <a:ln w="30226">
            <a:noFill/>
            <a:miter lim="800000"/>
            <a:headEnd/>
            <a:tailEnd/>
          </a:ln>
        </p:spPr>
        <p:txBody>
          <a:bodyPr tIns="36000" bIns="36000"/>
          <a:lstStyle/>
          <a:p>
            <a:pPr algn="ctr"/>
            <a:r>
              <a:rPr lang="ja-JP" altLang="en-US" sz="1800" u="sng" dirty="0">
                <a:solidFill>
                  <a:prstClr val="black"/>
                </a:solidFill>
                <a:ea typeface="ＤＨＰ特太ゴシック体" pitchFamily="2" charset="-128"/>
              </a:rPr>
              <a:t>市町村</a:t>
            </a:r>
          </a:p>
        </p:txBody>
      </p:sp>
      <p:sp>
        <p:nvSpPr>
          <p:cNvPr id="17" name="Rectangle 26"/>
          <p:cNvSpPr>
            <a:spLocks noChangeArrowheads="1"/>
          </p:cNvSpPr>
          <p:nvPr/>
        </p:nvSpPr>
        <p:spPr bwMode="auto">
          <a:xfrm>
            <a:off x="4084515" y="3454978"/>
            <a:ext cx="1760528" cy="309112"/>
          </a:xfrm>
          <a:prstGeom prst="rect">
            <a:avLst/>
          </a:prstGeom>
          <a:solidFill>
            <a:srgbClr val="FFFFFF"/>
          </a:solidFill>
          <a:ln w="9525">
            <a:solidFill>
              <a:srgbClr val="000000"/>
            </a:solidFill>
            <a:miter lim="800000"/>
            <a:headEnd/>
            <a:tailEnd/>
          </a:ln>
        </p:spPr>
        <p:txBody>
          <a:bodyPr tIns="0" bIns="0"/>
          <a:lstStyle/>
          <a:p>
            <a:r>
              <a:rPr lang="ja-JP" altLang="en-US" sz="1800" dirty="0">
                <a:solidFill>
                  <a:prstClr val="black"/>
                </a:solidFill>
                <a:ea typeface="ＤＨＰ特太ゴシック体" pitchFamily="2" charset="-128"/>
              </a:rPr>
              <a:t>自立支援医療</a:t>
            </a:r>
          </a:p>
        </p:txBody>
      </p:sp>
      <p:sp>
        <p:nvSpPr>
          <p:cNvPr id="18" name="Rectangle 26"/>
          <p:cNvSpPr>
            <a:spLocks noChangeArrowheads="1"/>
          </p:cNvSpPr>
          <p:nvPr/>
        </p:nvSpPr>
        <p:spPr bwMode="auto">
          <a:xfrm>
            <a:off x="4084515" y="3809256"/>
            <a:ext cx="1734333" cy="331601"/>
          </a:xfrm>
          <a:prstGeom prst="rect">
            <a:avLst/>
          </a:prstGeom>
          <a:solidFill>
            <a:srgbClr val="FFFFFF"/>
          </a:solidFill>
          <a:ln w="9525">
            <a:solidFill>
              <a:srgbClr val="000000"/>
            </a:solidFill>
            <a:miter lim="800000"/>
            <a:headEnd/>
            <a:tailEnd/>
          </a:ln>
        </p:spPr>
        <p:txBody>
          <a:bodyPr lIns="72000" tIns="0" rIns="72000" bIns="0"/>
          <a:lstStyle/>
          <a:p>
            <a:pPr algn="ctr"/>
            <a:r>
              <a:rPr lang="ja-JP" altLang="en-US" sz="1800" dirty="0">
                <a:solidFill>
                  <a:prstClr val="black"/>
                </a:solidFill>
                <a:ea typeface="ＤＨＰ特太ゴシック体" pitchFamily="2" charset="-128"/>
              </a:rPr>
              <a:t>補装具</a:t>
            </a:r>
          </a:p>
        </p:txBody>
      </p:sp>
      <p:sp>
        <p:nvSpPr>
          <p:cNvPr id="19" name="Freeform 13"/>
          <p:cNvSpPr>
            <a:spLocks/>
          </p:cNvSpPr>
          <p:nvPr/>
        </p:nvSpPr>
        <p:spPr bwMode="auto">
          <a:xfrm>
            <a:off x="489961" y="2337139"/>
            <a:ext cx="2020077" cy="1725501"/>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FF99CC"/>
          </a:solidFill>
          <a:ln w="25400">
            <a:solidFill>
              <a:srgbClr val="000000"/>
            </a:solidFill>
            <a:round/>
            <a:headEnd/>
            <a:tailEnd/>
          </a:ln>
        </p:spPr>
        <p:txBody>
          <a:bodyPr/>
          <a:lstStyle/>
          <a:p>
            <a:r>
              <a:rPr lang="ja-JP" altLang="en-US" sz="1200" dirty="0">
                <a:solidFill>
                  <a:prstClr val="black"/>
                </a:solidFill>
                <a:latin typeface="ＭＳ Ｐゴシック"/>
              </a:rPr>
              <a:t>・訪問系サービス</a:t>
            </a:r>
            <a:endParaRPr lang="en-US" altLang="ja-JP" sz="1200" dirty="0">
              <a:solidFill>
                <a:prstClr val="black"/>
              </a:solidFill>
              <a:latin typeface="ＭＳ Ｐゴシック"/>
            </a:endParaRPr>
          </a:p>
          <a:p>
            <a:r>
              <a:rPr lang="ja-JP" altLang="en-US" sz="1200" dirty="0">
                <a:solidFill>
                  <a:prstClr val="black"/>
                </a:solidFill>
                <a:latin typeface="ＭＳ Ｐゴシック"/>
              </a:rPr>
              <a:t>（居宅介護</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r>
              <a:rPr lang="ja-JP" altLang="en-US" sz="1200" dirty="0">
                <a:solidFill>
                  <a:prstClr val="black"/>
                </a:solidFill>
                <a:latin typeface="ＭＳ Ｐゴシック"/>
              </a:rPr>
              <a:t>　</a:t>
            </a:r>
            <a:r>
              <a:rPr lang="ja-JP" altLang="en-US" sz="1200" dirty="0" smtClean="0">
                <a:solidFill>
                  <a:prstClr val="black"/>
                </a:solidFill>
                <a:latin typeface="ＭＳ Ｐゴシック"/>
              </a:rPr>
              <a:t>重度訪問介護</a:t>
            </a:r>
            <a:r>
              <a:rPr lang="ja-JP" altLang="en-US" sz="1200" dirty="0">
                <a:solidFill>
                  <a:prstClr val="black"/>
                </a:solidFill>
                <a:latin typeface="ＭＳ Ｐゴシック"/>
              </a:rPr>
              <a:t>等）</a:t>
            </a:r>
            <a:endParaRPr lang="en-US" altLang="ja-JP" sz="1200" dirty="0">
              <a:solidFill>
                <a:prstClr val="black"/>
              </a:solidFill>
              <a:latin typeface="ＭＳ Ｐゴシック"/>
            </a:endParaRPr>
          </a:p>
          <a:p>
            <a:r>
              <a:rPr lang="ja-JP" altLang="en-US" sz="1200" dirty="0">
                <a:solidFill>
                  <a:prstClr val="black"/>
                </a:solidFill>
                <a:latin typeface="ＭＳ Ｐゴシック"/>
              </a:rPr>
              <a:t>・療養介護</a:t>
            </a:r>
            <a:endParaRPr lang="en-US" altLang="ja-JP" sz="1200" dirty="0">
              <a:solidFill>
                <a:prstClr val="black"/>
              </a:solidFill>
              <a:latin typeface="ＭＳ Ｐゴシック"/>
            </a:endParaRPr>
          </a:p>
          <a:p>
            <a:r>
              <a:rPr lang="ja-JP" altLang="en-US" sz="1200" dirty="0">
                <a:solidFill>
                  <a:prstClr val="black"/>
                </a:solidFill>
                <a:latin typeface="ＭＳ Ｐゴシック"/>
              </a:rPr>
              <a:t>・生活介護</a:t>
            </a:r>
            <a:endParaRPr lang="en-US" altLang="ja-JP" sz="1200" dirty="0">
              <a:solidFill>
                <a:prstClr val="black"/>
              </a:solidFill>
              <a:latin typeface="ＭＳ Ｐゴシック"/>
            </a:endParaRPr>
          </a:p>
          <a:p>
            <a:r>
              <a:rPr lang="ja-JP" altLang="en-US" sz="1200" dirty="0">
                <a:solidFill>
                  <a:prstClr val="black"/>
                </a:solidFill>
                <a:latin typeface="ＭＳ Ｐゴシック"/>
              </a:rPr>
              <a:t>・短期入所</a:t>
            </a:r>
            <a:endParaRPr lang="en-US" altLang="ja-JP" sz="1200" dirty="0">
              <a:solidFill>
                <a:prstClr val="black"/>
              </a:solidFill>
              <a:latin typeface="ＭＳ Ｐゴシック"/>
            </a:endParaRPr>
          </a:p>
          <a:p>
            <a:r>
              <a:rPr lang="ja-JP" altLang="en-US" sz="1200" dirty="0">
                <a:solidFill>
                  <a:prstClr val="black"/>
                </a:solidFill>
                <a:latin typeface="ＭＳ Ｐゴシック"/>
              </a:rPr>
              <a:t>・重度障害者等包括支援</a:t>
            </a:r>
            <a:endParaRPr lang="en-US" altLang="ja-JP" sz="1200" dirty="0">
              <a:solidFill>
                <a:prstClr val="black"/>
              </a:solidFill>
              <a:latin typeface="ＭＳ Ｐゴシック"/>
            </a:endParaRPr>
          </a:p>
          <a:p>
            <a:r>
              <a:rPr lang="ja-JP" altLang="en-US" sz="1200" dirty="0">
                <a:solidFill>
                  <a:prstClr val="black"/>
                </a:solidFill>
                <a:latin typeface="ＭＳ Ｐゴシック"/>
              </a:rPr>
              <a:t>・施設入所</a:t>
            </a:r>
            <a:r>
              <a:rPr lang="ja-JP" altLang="en-US" sz="1200" dirty="0" smtClean="0">
                <a:solidFill>
                  <a:prstClr val="black"/>
                </a:solidFill>
                <a:latin typeface="ＭＳ Ｐゴシック"/>
              </a:rPr>
              <a:t>支援</a:t>
            </a:r>
            <a:endParaRPr lang="ja-JP" altLang="en-US" sz="1200" dirty="0">
              <a:solidFill>
                <a:prstClr val="black"/>
              </a:solidFill>
              <a:latin typeface="ＭＳ Ｐゴシック"/>
            </a:endParaRPr>
          </a:p>
        </p:txBody>
      </p:sp>
      <p:sp>
        <p:nvSpPr>
          <p:cNvPr id="15" name="Rectangle 26"/>
          <p:cNvSpPr>
            <a:spLocks noChangeArrowheads="1"/>
          </p:cNvSpPr>
          <p:nvPr/>
        </p:nvSpPr>
        <p:spPr bwMode="auto">
          <a:xfrm>
            <a:off x="682683" y="2070752"/>
            <a:ext cx="1613457" cy="287452"/>
          </a:xfrm>
          <a:prstGeom prst="rect">
            <a:avLst/>
          </a:prstGeom>
          <a:solidFill>
            <a:srgbClr val="FFFFFF"/>
          </a:solidFill>
          <a:ln w="9525">
            <a:solidFill>
              <a:srgbClr val="000000"/>
            </a:solidFill>
            <a:miter lim="800000"/>
            <a:headEnd/>
            <a:tailEnd/>
          </a:ln>
        </p:spPr>
        <p:txBody>
          <a:bodyPr tIns="0" bIns="0"/>
          <a:lstStyle/>
          <a:p>
            <a:pPr algn="ctr"/>
            <a:r>
              <a:rPr lang="ja-JP" altLang="en-US" sz="1800" dirty="0">
                <a:solidFill>
                  <a:prstClr val="black"/>
                </a:solidFill>
                <a:ea typeface="ＤＨＰ特太ゴシック体" pitchFamily="2" charset="-128"/>
              </a:rPr>
              <a:t>介護給付</a:t>
            </a:r>
          </a:p>
        </p:txBody>
      </p:sp>
      <p:sp>
        <p:nvSpPr>
          <p:cNvPr id="22" name="角丸四角形 21"/>
          <p:cNvSpPr/>
          <p:nvPr/>
        </p:nvSpPr>
        <p:spPr bwMode="auto">
          <a:xfrm>
            <a:off x="2890670" y="2647203"/>
            <a:ext cx="1239136" cy="367751"/>
          </a:xfrm>
          <a:prstGeom prst="roundRect">
            <a:avLst/>
          </a:prstGeom>
          <a:solidFill>
            <a:schemeClr val="accent6">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a:r>
              <a:rPr lang="ja-JP" altLang="en-US" sz="1400" dirty="0">
                <a:solidFill>
                  <a:prstClr val="black"/>
                </a:solidFill>
                <a:ea typeface="ＤＨＰ特太ゴシック体" pitchFamily="2" charset="-128"/>
              </a:rPr>
              <a:t>障害児・者</a:t>
            </a:r>
          </a:p>
        </p:txBody>
      </p:sp>
      <p:sp>
        <p:nvSpPr>
          <p:cNvPr id="23" name="Freeform 12"/>
          <p:cNvSpPr>
            <a:spLocks/>
          </p:cNvSpPr>
          <p:nvPr/>
        </p:nvSpPr>
        <p:spPr bwMode="auto">
          <a:xfrm>
            <a:off x="4626973" y="2411583"/>
            <a:ext cx="1515167" cy="896504"/>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CCFFCC"/>
          </a:solidFill>
          <a:ln w="25400">
            <a:solidFill>
              <a:srgbClr val="000000"/>
            </a:solidFill>
            <a:round/>
            <a:headEnd/>
            <a:tailEnd/>
          </a:ln>
        </p:spPr>
        <p:txBody>
          <a:bodyPr/>
          <a:lstStyle/>
          <a:p>
            <a:r>
              <a:rPr lang="ja-JP" altLang="en-US" sz="1200" dirty="0">
                <a:solidFill>
                  <a:prstClr val="black"/>
                </a:solidFill>
                <a:latin typeface="ＭＳ Ｐゴシック"/>
              </a:rPr>
              <a:t>・自立訓練</a:t>
            </a:r>
            <a:endParaRPr lang="en-US" altLang="ja-JP" sz="1200" dirty="0">
              <a:solidFill>
                <a:prstClr val="black"/>
              </a:solidFill>
              <a:latin typeface="ＭＳ Ｐゴシック"/>
            </a:endParaRPr>
          </a:p>
          <a:p>
            <a:r>
              <a:rPr lang="ja-JP" altLang="en-US" sz="1200" dirty="0">
                <a:solidFill>
                  <a:prstClr val="black"/>
                </a:solidFill>
                <a:latin typeface="ＭＳ Ｐゴシック"/>
              </a:rPr>
              <a:t>・就労移行支援</a:t>
            </a:r>
            <a:endParaRPr lang="en-US" altLang="ja-JP" sz="1200" dirty="0">
              <a:solidFill>
                <a:prstClr val="black"/>
              </a:solidFill>
              <a:latin typeface="ＭＳ Ｐゴシック"/>
            </a:endParaRPr>
          </a:p>
          <a:p>
            <a:r>
              <a:rPr lang="ja-JP" altLang="en-US" sz="1200" dirty="0">
                <a:solidFill>
                  <a:prstClr val="black"/>
                </a:solidFill>
                <a:latin typeface="ＭＳ Ｐゴシック"/>
              </a:rPr>
              <a:t>・就労継続支援</a:t>
            </a:r>
            <a:endParaRPr lang="en-US" altLang="ja-JP" sz="1200" dirty="0">
              <a:solidFill>
                <a:prstClr val="black"/>
              </a:solidFill>
              <a:latin typeface="ＭＳ Ｐゴシック"/>
            </a:endParaRPr>
          </a:p>
          <a:p>
            <a:r>
              <a:rPr lang="ja-JP" altLang="en-US" sz="1200" dirty="0">
                <a:solidFill>
                  <a:prstClr val="black"/>
                </a:solidFill>
                <a:latin typeface="ＭＳ Ｐゴシック"/>
              </a:rPr>
              <a:t>・共同生活援助</a:t>
            </a:r>
          </a:p>
          <a:p>
            <a:endParaRPr lang="ja-JP" altLang="en-US" sz="1200" dirty="0">
              <a:solidFill>
                <a:prstClr val="black"/>
              </a:solidFill>
            </a:endParaRPr>
          </a:p>
        </p:txBody>
      </p:sp>
      <p:sp>
        <p:nvSpPr>
          <p:cNvPr id="16" name="Rectangle 26"/>
          <p:cNvSpPr>
            <a:spLocks noChangeArrowheads="1"/>
          </p:cNvSpPr>
          <p:nvPr/>
        </p:nvSpPr>
        <p:spPr bwMode="auto">
          <a:xfrm>
            <a:off x="4643474" y="2151088"/>
            <a:ext cx="1482165" cy="313412"/>
          </a:xfrm>
          <a:prstGeom prst="rect">
            <a:avLst/>
          </a:prstGeom>
          <a:solidFill>
            <a:srgbClr val="FFFFFF"/>
          </a:solidFill>
          <a:ln w="9525">
            <a:solidFill>
              <a:srgbClr val="000000"/>
            </a:solidFill>
            <a:miter lim="800000"/>
            <a:headEnd/>
            <a:tailEnd/>
          </a:ln>
        </p:spPr>
        <p:txBody>
          <a:bodyPr tIns="0" bIns="0"/>
          <a:lstStyle/>
          <a:p>
            <a:r>
              <a:rPr lang="ja-JP" altLang="en-US" sz="1800" dirty="0">
                <a:solidFill>
                  <a:prstClr val="black"/>
                </a:solidFill>
                <a:ea typeface="ＤＨＰ特太ゴシック体" pitchFamily="2" charset="-128"/>
              </a:rPr>
              <a:t>訓練等給付</a:t>
            </a:r>
          </a:p>
        </p:txBody>
      </p:sp>
      <p:sp>
        <p:nvSpPr>
          <p:cNvPr id="25" name="右矢印 24"/>
          <p:cNvSpPr/>
          <p:nvPr/>
        </p:nvSpPr>
        <p:spPr bwMode="auto">
          <a:xfrm>
            <a:off x="2470044" y="2707913"/>
            <a:ext cx="420626" cy="35321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solidFill>
                <a:prstClr val="black"/>
              </a:solidFill>
            </a:endParaRPr>
          </a:p>
        </p:txBody>
      </p:sp>
      <p:sp>
        <p:nvSpPr>
          <p:cNvPr id="27" name="左矢印 26"/>
          <p:cNvSpPr/>
          <p:nvPr/>
        </p:nvSpPr>
        <p:spPr bwMode="auto">
          <a:xfrm>
            <a:off x="4084515" y="2656221"/>
            <a:ext cx="555260" cy="358732"/>
          </a:xfrm>
          <a:prstGeom prst="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solidFill>
                <a:prstClr val="black"/>
              </a:solidFill>
            </a:endParaRPr>
          </a:p>
        </p:txBody>
      </p:sp>
      <p:sp>
        <p:nvSpPr>
          <p:cNvPr id="24" name="Rectangle 26"/>
          <p:cNvSpPr>
            <a:spLocks noChangeArrowheads="1"/>
          </p:cNvSpPr>
          <p:nvPr/>
        </p:nvSpPr>
        <p:spPr bwMode="auto">
          <a:xfrm>
            <a:off x="2224662" y="4324908"/>
            <a:ext cx="2425716" cy="321244"/>
          </a:xfrm>
          <a:prstGeom prst="rect">
            <a:avLst/>
          </a:prstGeom>
          <a:solidFill>
            <a:srgbClr val="FFFFFF"/>
          </a:solidFill>
          <a:ln w="9525">
            <a:solidFill>
              <a:srgbClr val="000000"/>
            </a:solidFill>
            <a:miter lim="800000"/>
            <a:headEnd/>
            <a:tailEnd/>
          </a:ln>
        </p:spPr>
        <p:txBody>
          <a:bodyPr tIns="36000" bIns="36000"/>
          <a:lstStyle/>
          <a:p>
            <a:pPr algn="ctr"/>
            <a:r>
              <a:rPr lang="ja-JP" altLang="en-US" sz="1800" dirty="0">
                <a:solidFill>
                  <a:prstClr val="black"/>
                </a:solidFill>
                <a:ea typeface="ＤＨＰ特太ゴシック体" pitchFamily="2" charset="-128"/>
              </a:rPr>
              <a:t>地域生活支援事業</a:t>
            </a:r>
          </a:p>
        </p:txBody>
      </p:sp>
      <p:sp>
        <p:nvSpPr>
          <p:cNvPr id="29" name="Text Box 55"/>
          <p:cNvSpPr txBox="1">
            <a:spLocks noChangeArrowheads="1"/>
          </p:cNvSpPr>
          <p:nvPr/>
        </p:nvSpPr>
        <p:spPr bwMode="auto">
          <a:xfrm>
            <a:off x="2549011" y="1968048"/>
            <a:ext cx="1989804" cy="369090"/>
          </a:xfrm>
          <a:prstGeom prst="rect">
            <a:avLst/>
          </a:prstGeom>
          <a:noFill/>
          <a:ln w="9525">
            <a:noFill/>
            <a:miter lim="800000"/>
            <a:headEnd/>
            <a:tailEnd/>
          </a:ln>
        </p:spPr>
        <p:txBody>
          <a:bodyPr wrap="square" lIns="91176" tIns="45600" rIns="91176" bIns="45600">
            <a:spAutoFit/>
          </a:bodyPr>
          <a:lstStyle/>
          <a:p>
            <a:pPr algn="ctr">
              <a:spcBef>
                <a:spcPct val="50000"/>
              </a:spcBef>
            </a:pPr>
            <a:r>
              <a:rPr lang="ja-JP" altLang="en-US" sz="1800" dirty="0">
                <a:solidFill>
                  <a:prstClr val="black"/>
                </a:solidFill>
                <a:latin typeface="Times New Roman" pitchFamily="18" charset="0"/>
                <a:ea typeface="ＤＨＰ特太ゴシック体" pitchFamily="2" charset="-128"/>
              </a:rPr>
              <a:t>自立支援給付</a:t>
            </a:r>
          </a:p>
        </p:txBody>
      </p:sp>
      <p:sp>
        <p:nvSpPr>
          <p:cNvPr id="30" name="テキスト ボックス 29"/>
          <p:cNvSpPr txBox="1"/>
          <p:nvPr/>
        </p:nvSpPr>
        <p:spPr>
          <a:xfrm>
            <a:off x="2680358" y="2214478"/>
            <a:ext cx="1800625" cy="338554"/>
          </a:xfrm>
          <a:prstGeom prst="rect">
            <a:avLst/>
          </a:prstGeom>
          <a:noFill/>
        </p:spPr>
        <p:txBody>
          <a:bodyPr wrap="square" rtlCol="0">
            <a:spAutoFit/>
          </a:bodyPr>
          <a:lstStyle/>
          <a:p>
            <a:r>
              <a:rPr lang="ja-JP" altLang="en-US" sz="800" dirty="0" smtClean="0">
                <a:solidFill>
                  <a:prstClr val="black"/>
                </a:solidFill>
                <a:latin typeface="ＭＳ Ｐゴシック"/>
              </a:rPr>
              <a:t>★自立支援給付費の１</a:t>
            </a:r>
            <a:r>
              <a:rPr lang="ja-JP" altLang="en-US" sz="800" dirty="0">
                <a:solidFill>
                  <a:prstClr val="black"/>
                </a:solidFill>
                <a:latin typeface="ＭＳ Ｐゴシック"/>
              </a:rPr>
              <a:t>／</a:t>
            </a:r>
            <a:r>
              <a:rPr lang="ja-JP" altLang="en-US" sz="800" dirty="0" smtClean="0">
                <a:solidFill>
                  <a:prstClr val="black"/>
                </a:solidFill>
                <a:latin typeface="ＭＳ Ｐゴシック"/>
              </a:rPr>
              <a:t>２を国が負担、県１／４、市町村</a:t>
            </a:r>
            <a:r>
              <a:rPr lang="en-US" altLang="ja-JP" sz="800" dirty="0" smtClean="0">
                <a:solidFill>
                  <a:prstClr val="black"/>
                </a:solidFill>
                <a:latin typeface="ＭＳ Ｐゴシック"/>
              </a:rPr>
              <a:t>1</a:t>
            </a:r>
            <a:r>
              <a:rPr lang="ja-JP" altLang="en-US" sz="800" dirty="0" smtClean="0">
                <a:solidFill>
                  <a:prstClr val="black"/>
                </a:solidFill>
                <a:latin typeface="ＭＳ Ｐゴシック"/>
              </a:rPr>
              <a:t>／</a:t>
            </a:r>
            <a:r>
              <a:rPr lang="en-US" altLang="ja-JP" sz="800" dirty="0" smtClean="0">
                <a:solidFill>
                  <a:prstClr val="black"/>
                </a:solidFill>
                <a:latin typeface="ＭＳ Ｐゴシック"/>
              </a:rPr>
              <a:t>4</a:t>
            </a:r>
            <a:endParaRPr lang="ja-JP" altLang="en-US" sz="800" dirty="0">
              <a:solidFill>
                <a:prstClr val="black"/>
              </a:solidFill>
              <a:latin typeface="ＭＳ Ｐゴシック"/>
            </a:endParaRPr>
          </a:p>
        </p:txBody>
      </p:sp>
      <p:sp>
        <p:nvSpPr>
          <p:cNvPr id="33" name="Freeform 35"/>
          <p:cNvSpPr>
            <a:spLocks/>
          </p:cNvSpPr>
          <p:nvPr/>
        </p:nvSpPr>
        <p:spPr bwMode="auto">
          <a:xfrm>
            <a:off x="968045" y="4675957"/>
            <a:ext cx="4636826" cy="468051"/>
          </a:xfrm>
          <a:custGeom>
            <a:avLst/>
            <a:gdLst>
              <a:gd name="T0" fmla="*/ 2147483647 w 3205"/>
              <a:gd name="T1" fmla="*/ 2147483647 h 1823"/>
              <a:gd name="T2" fmla="*/ 2147483647 w 3205"/>
              <a:gd name="T3" fmla="*/ 2147483647 h 1823"/>
              <a:gd name="T4" fmla="*/ 2147483647 w 3205"/>
              <a:gd name="T5" fmla="*/ 2147483647 h 1823"/>
              <a:gd name="T6" fmla="*/ 2147483647 w 3205"/>
              <a:gd name="T7" fmla="*/ 2147483647 h 1823"/>
              <a:gd name="T8" fmla="*/ 2147483647 w 3205"/>
              <a:gd name="T9" fmla="*/ 2147483647 h 1823"/>
              <a:gd name="T10" fmla="*/ 2147483647 w 3205"/>
              <a:gd name="T11" fmla="*/ 2147483647 h 1823"/>
              <a:gd name="T12" fmla="*/ 2147483647 w 3205"/>
              <a:gd name="T13" fmla="*/ 2147483647 h 1823"/>
              <a:gd name="T14" fmla="*/ 2147483647 w 3205"/>
              <a:gd name="T15" fmla="*/ 2147483647 h 1823"/>
              <a:gd name="T16" fmla="*/ 0 w 3205"/>
              <a:gd name="T17" fmla="*/ 2147483647 h 1823"/>
              <a:gd name="T18" fmla="*/ 2147483647 w 3205"/>
              <a:gd name="T19" fmla="*/ 2147483647 h 1823"/>
              <a:gd name="T20" fmla="*/ 2147483647 w 3205"/>
              <a:gd name="T21" fmla="*/ 2147483647 h 1823"/>
              <a:gd name="T22" fmla="*/ 2147483647 w 3205"/>
              <a:gd name="T23" fmla="*/ 2147483647 h 1823"/>
              <a:gd name="T24" fmla="*/ 2147483647 w 3205"/>
              <a:gd name="T25" fmla="*/ 2147483647 h 1823"/>
              <a:gd name="T26" fmla="*/ 2147483647 w 3205"/>
              <a:gd name="T27" fmla="*/ 2147483647 h 1823"/>
              <a:gd name="T28" fmla="*/ 2147483647 w 3205"/>
              <a:gd name="T29" fmla="*/ 2147483647 h 1823"/>
              <a:gd name="T30" fmla="*/ 2147483647 w 3205"/>
              <a:gd name="T31" fmla="*/ 2147483647 h 1823"/>
              <a:gd name="T32" fmla="*/ 2147483647 w 3205"/>
              <a:gd name="T33" fmla="*/ 2147483647 h 1823"/>
              <a:gd name="T34" fmla="*/ 2147483647 w 3205"/>
              <a:gd name="T35" fmla="*/ 2147483647 h 1823"/>
              <a:gd name="T36" fmla="*/ 2147483647 w 3205"/>
              <a:gd name="T37" fmla="*/ 2147483647 h 1823"/>
              <a:gd name="T38" fmla="*/ 2147483647 w 3205"/>
              <a:gd name="T39" fmla="*/ 2147483647 h 1823"/>
              <a:gd name="T40" fmla="*/ 2147483647 w 3205"/>
              <a:gd name="T41" fmla="*/ 2147483647 h 1823"/>
              <a:gd name="T42" fmla="*/ 2147483647 w 3205"/>
              <a:gd name="T43" fmla="*/ 2147483647 h 1823"/>
              <a:gd name="T44" fmla="*/ 2147483647 w 3205"/>
              <a:gd name="T45" fmla="*/ 2147483647 h 1823"/>
              <a:gd name="T46" fmla="*/ 2147483647 w 3205"/>
              <a:gd name="T47" fmla="*/ 2147483647 h 1823"/>
              <a:gd name="T48" fmla="*/ 2147483647 w 3205"/>
              <a:gd name="T49" fmla="*/ 2147483647 h 1823"/>
              <a:gd name="T50" fmla="*/ 2147483647 w 3205"/>
              <a:gd name="T51" fmla="*/ 2147483647 h 1823"/>
              <a:gd name="T52" fmla="*/ 2147483647 w 3205"/>
              <a:gd name="T53" fmla="*/ 2147483647 h 1823"/>
              <a:gd name="T54" fmla="*/ 2147483647 w 3205"/>
              <a:gd name="T55" fmla="*/ 2147483647 h 1823"/>
              <a:gd name="T56" fmla="*/ 2147483647 w 3205"/>
              <a:gd name="T57" fmla="*/ 2147483647 h 1823"/>
              <a:gd name="T58" fmla="*/ 2147483647 w 3205"/>
              <a:gd name="T59" fmla="*/ 2147483647 h 1823"/>
              <a:gd name="T60" fmla="*/ 2147483647 w 3205"/>
              <a:gd name="T61" fmla="*/ 2147483647 h 1823"/>
              <a:gd name="T62" fmla="*/ 2147483647 w 3205"/>
              <a:gd name="T63" fmla="*/ 2147483647 h 1823"/>
              <a:gd name="T64" fmla="*/ 2147483647 w 3205"/>
              <a:gd name="T65" fmla="*/ 2147483647 h 1823"/>
              <a:gd name="T66" fmla="*/ 2147483647 w 3205"/>
              <a:gd name="T67" fmla="*/ 0 h 1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5"/>
              <a:gd name="T103" fmla="*/ 0 h 1823"/>
              <a:gd name="T104" fmla="*/ 3205 w 3205"/>
              <a:gd name="T105" fmla="*/ 1823 h 1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5" h="1823">
                <a:moveTo>
                  <a:pt x="190" y="0"/>
                </a:moveTo>
                <a:lnTo>
                  <a:pt x="170" y="1"/>
                </a:lnTo>
                <a:lnTo>
                  <a:pt x="152" y="6"/>
                </a:lnTo>
                <a:lnTo>
                  <a:pt x="133" y="13"/>
                </a:lnTo>
                <a:lnTo>
                  <a:pt x="116" y="23"/>
                </a:lnTo>
                <a:lnTo>
                  <a:pt x="99" y="36"/>
                </a:lnTo>
                <a:lnTo>
                  <a:pt x="84" y="51"/>
                </a:lnTo>
                <a:lnTo>
                  <a:pt x="69" y="69"/>
                </a:lnTo>
                <a:lnTo>
                  <a:pt x="56" y="89"/>
                </a:lnTo>
                <a:lnTo>
                  <a:pt x="44" y="111"/>
                </a:lnTo>
                <a:lnTo>
                  <a:pt x="32" y="134"/>
                </a:lnTo>
                <a:lnTo>
                  <a:pt x="23" y="159"/>
                </a:lnTo>
                <a:lnTo>
                  <a:pt x="15" y="185"/>
                </a:lnTo>
                <a:lnTo>
                  <a:pt x="9" y="213"/>
                </a:lnTo>
                <a:lnTo>
                  <a:pt x="4" y="242"/>
                </a:lnTo>
                <a:lnTo>
                  <a:pt x="1" y="271"/>
                </a:lnTo>
                <a:lnTo>
                  <a:pt x="0" y="303"/>
                </a:lnTo>
                <a:lnTo>
                  <a:pt x="0" y="1519"/>
                </a:lnTo>
                <a:lnTo>
                  <a:pt x="1" y="1550"/>
                </a:lnTo>
                <a:lnTo>
                  <a:pt x="4" y="1580"/>
                </a:lnTo>
                <a:lnTo>
                  <a:pt x="9" y="1610"/>
                </a:lnTo>
                <a:lnTo>
                  <a:pt x="15" y="1638"/>
                </a:lnTo>
                <a:lnTo>
                  <a:pt x="23" y="1664"/>
                </a:lnTo>
                <a:lnTo>
                  <a:pt x="32" y="1689"/>
                </a:lnTo>
                <a:lnTo>
                  <a:pt x="44" y="1712"/>
                </a:lnTo>
                <a:lnTo>
                  <a:pt x="56" y="1734"/>
                </a:lnTo>
                <a:lnTo>
                  <a:pt x="69" y="1754"/>
                </a:lnTo>
                <a:lnTo>
                  <a:pt x="84" y="1772"/>
                </a:lnTo>
                <a:lnTo>
                  <a:pt x="99" y="1787"/>
                </a:lnTo>
                <a:lnTo>
                  <a:pt x="116" y="1800"/>
                </a:lnTo>
                <a:lnTo>
                  <a:pt x="133" y="1810"/>
                </a:lnTo>
                <a:lnTo>
                  <a:pt x="152" y="1817"/>
                </a:lnTo>
                <a:lnTo>
                  <a:pt x="170" y="1822"/>
                </a:lnTo>
                <a:lnTo>
                  <a:pt x="190" y="1823"/>
                </a:lnTo>
                <a:lnTo>
                  <a:pt x="3015" y="1823"/>
                </a:lnTo>
                <a:lnTo>
                  <a:pt x="3035" y="1822"/>
                </a:lnTo>
                <a:lnTo>
                  <a:pt x="3053" y="1817"/>
                </a:lnTo>
                <a:lnTo>
                  <a:pt x="3072" y="1810"/>
                </a:lnTo>
                <a:lnTo>
                  <a:pt x="3090" y="1800"/>
                </a:lnTo>
                <a:lnTo>
                  <a:pt x="3106" y="1787"/>
                </a:lnTo>
                <a:lnTo>
                  <a:pt x="3122" y="1772"/>
                </a:lnTo>
                <a:lnTo>
                  <a:pt x="3136" y="1754"/>
                </a:lnTo>
                <a:lnTo>
                  <a:pt x="3149" y="1734"/>
                </a:lnTo>
                <a:lnTo>
                  <a:pt x="3162" y="1712"/>
                </a:lnTo>
                <a:lnTo>
                  <a:pt x="3173" y="1689"/>
                </a:lnTo>
                <a:lnTo>
                  <a:pt x="3182" y="1664"/>
                </a:lnTo>
                <a:lnTo>
                  <a:pt x="3191" y="1638"/>
                </a:lnTo>
                <a:lnTo>
                  <a:pt x="3197" y="1610"/>
                </a:lnTo>
                <a:lnTo>
                  <a:pt x="3201" y="1580"/>
                </a:lnTo>
                <a:lnTo>
                  <a:pt x="3204" y="1550"/>
                </a:lnTo>
                <a:lnTo>
                  <a:pt x="3205" y="1519"/>
                </a:lnTo>
                <a:lnTo>
                  <a:pt x="3205" y="303"/>
                </a:lnTo>
                <a:lnTo>
                  <a:pt x="3204" y="271"/>
                </a:lnTo>
                <a:lnTo>
                  <a:pt x="3201" y="242"/>
                </a:lnTo>
                <a:lnTo>
                  <a:pt x="3197" y="213"/>
                </a:lnTo>
                <a:lnTo>
                  <a:pt x="3191" y="185"/>
                </a:lnTo>
                <a:lnTo>
                  <a:pt x="3182" y="159"/>
                </a:lnTo>
                <a:lnTo>
                  <a:pt x="3173" y="134"/>
                </a:lnTo>
                <a:lnTo>
                  <a:pt x="3162" y="111"/>
                </a:lnTo>
                <a:lnTo>
                  <a:pt x="3149" y="89"/>
                </a:lnTo>
                <a:lnTo>
                  <a:pt x="3136" y="69"/>
                </a:lnTo>
                <a:lnTo>
                  <a:pt x="3122" y="51"/>
                </a:lnTo>
                <a:lnTo>
                  <a:pt x="3106" y="36"/>
                </a:lnTo>
                <a:lnTo>
                  <a:pt x="3090" y="23"/>
                </a:lnTo>
                <a:lnTo>
                  <a:pt x="3072" y="13"/>
                </a:lnTo>
                <a:lnTo>
                  <a:pt x="3053" y="6"/>
                </a:lnTo>
                <a:lnTo>
                  <a:pt x="3035" y="1"/>
                </a:lnTo>
                <a:lnTo>
                  <a:pt x="3015" y="0"/>
                </a:lnTo>
                <a:lnTo>
                  <a:pt x="190" y="0"/>
                </a:lnTo>
                <a:close/>
              </a:path>
            </a:pathLst>
          </a:custGeom>
          <a:solidFill>
            <a:srgbClr val="99CCFF"/>
          </a:solidFill>
          <a:ln w="25400">
            <a:solidFill>
              <a:schemeClr val="accent1"/>
            </a:solidFill>
            <a:round/>
            <a:headEnd/>
            <a:tailEnd/>
          </a:ln>
        </p:spPr>
        <p:txBody>
          <a:bodyPr/>
          <a:lstStyle/>
          <a:p>
            <a:pPr algn="ctr"/>
            <a:r>
              <a:rPr lang="ja-JP" altLang="en-US" sz="1200" dirty="0">
                <a:solidFill>
                  <a:prstClr val="black"/>
                </a:solidFill>
                <a:latin typeface="ＭＳ Ｐゴシック"/>
              </a:rPr>
              <a:t>・相談支援　・コミュニケーション支援、日常生活用具</a:t>
            </a:r>
          </a:p>
          <a:p>
            <a:pPr algn="ctr"/>
            <a:r>
              <a:rPr lang="ja-JP" altLang="en-US" sz="1200" dirty="0">
                <a:solidFill>
                  <a:prstClr val="black"/>
                </a:solidFill>
                <a:latin typeface="ＭＳ Ｐゴシック"/>
              </a:rPr>
              <a:t>・移動支援　・地域活動支援センター　・福祉ホーム　等</a:t>
            </a:r>
          </a:p>
          <a:p>
            <a:endParaRPr lang="ja-JP" altLang="en-US" sz="1200" dirty="0">
              <a:solidFill>
                <a:prstClr val="black"/>
              </a:solidFill>
            </a:endParaRPr>
          </a:p>
        </p:txBody>
      </p:sp>
      <p:sp>
        <p:nvSpPr>
          <p:cNvPr id="34" name="テキスト ボックス 33"/>
          <p:cNvSpPr txBox="1"/>
          <p:nvPr/>
        </p:nvSpPr>
        <p:spPr>
          <a:xfrm>
            <a:off x="898546" y="4307598"/>
            <a:ext cx="1408183" cy="338554"/>
          </a:xfrm>
          <a:prstGeom prst="rect">
            <a:avLst/>
          </a:prstGeom>
          <a:noFill/>
        </p:spPr>
        <p:txBody>
          <a:bodyPr wrap="square" rtlCol="0">
            <a:spAutoFit/>
          </a:bodyPr>
          <a:lstStyle/>
          <a:p>
            <a:r>
              <a:rPr lang="ja-JP" altLang="en-US" sz="800" dirty="0">
                <a:solidFill>
                  <a:prstClr val="black"/>
                </a:solidFill>
                <a:latin typeface="ＭＳ Ｐゴシック"/>
              </a:rPr>
              <a:t>★国が１／２</a:t>
            </a:r>
            <a:r>
              <a:rPr lang="ja-JP" altLang="en-US" sz="800" dirty="0" smtClean="0">
                <a:solidFill>
                  <a:prstClr val="black"/>
                </a:solidFill>
                <a:latin typeface="ＭＳ Ｐゴシック"/>
              </a:rPr>
              <a:t>以内、</a:t>
            </a:r>
            <a:r>
              <a:rPr lang="ja-JP" altLang="en-US" sz="800" dirty="0" smtClean="0">
                <a:solidFill>
                  <a:prstClr val="black"/>
                </a:solidFill>
                <a:latin typeface="ＭＳ Ｐゴシック" panose="020B0600070205080204" pitchFamily="50" charset="-128"/>
                <a:ea typeface="ＭＳ Ｐゴシック" panose="020B0600070205080204" pitchFamily="50" charset="-128"/>
              </a:rPr>
              <a:t>都道府県１</a:t>
            </a:r>
            <a:r>
              <a:rPr lang="ja-JP" altLang="en-US" sz="800" dirty="0">
                <a:solidFill>
                  <a:prstClr val="black"/>
                </a:solidFill>
                <a:latin typeface="ＭＳ Ｐゴシック" panose="020B0600070205080204" pitchFamily="50" charset="-128"/>
                <a:ea typeface="ＭＳ Ｐゴシック" panose="020B0600070205080204" pitchFamily="50" charset="-128"/>
              </a:rPr>
              <a:t>／４以内で</a:t>
            </a:r>
            <a:r>
              <a:rPr lang="ja-JP" altLang="en-US" sz="800" dirty="0" smtClean="0">
                <a:solidFill>
                  <a:prstClr val="black"/>
                </a:solidFill>
                <a:latin typeface="ＭＳ Ｐゴシック" panose="020B0600070205080204" pitchFamily="50" charset="-128"/>
                <a:ea typeface="ＭＳ Ｐゴシック" panose="020B0600070205080204" pitchFamily="50" charset="-128"/>
              </a:rPr>
              <a:t>補助</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Freeform 18"/>
          <p:cNvSpPr>
            <a:spLocks/>
          </p:cNvSpPr>
          <p:nvPr/>
        </p:nvSpPr>
        <p:spPr bwMode="auto">
          <a:xfrm>
            <a:off x="2009205" y="6100892"/>
            <a:ext cx="2723572" cy="230831"/>
          </a:xfrm>
          <a:custGeom>
            <a:avLst/>
            <a:gdLst>
              <a:gd name="T0" fmla="*/ 2147483647 w 1540"/>
              <a:gd name="T1" fmla="*/ 0 h 774"/>
              <a:gd name="T2" fmla="*/ 2147483647 w 1540"/>
              <a:gd name="T3" fmla="*/ 2147483647 h 774"/>
              <a:gd name="T4" fmla="*/ 2147483647 w 1540"/>
              <a:gd name="T5" fmla="*/ 2147483647 h 774"/>
              <a:gd name="T6" fmla="*/ 2147483647 w 1540"/>
              <a:gd name="T7" fmla="*/ 2147483647 h 774"/>
              <a:gd name="T8" fmla="*/ 2147483647 w 1540"/>
              <a:gd name="T9" fmla="*/ 2147483647 h 774"/>
              <a:gd name="T10" fmla="*/ 2147483647 w 1540"/>
              <a:gd name="T11" fmla="*/ 2147483647 h 774"/>
              <a:gd name="T12" fmla="*/ 2147483647 w 1540"/>
              <a:gd name="T13" fmla="*/ 2147483647 h 774"/>
              <a:gd name="T14" fmla="*/ 2147483647 w 1540"/>
              <a:gd name="T15" fmla="*/ 2147483647 h 774"/>
              <a:gd name="T16" fmla="*/ 0 w 1540"/>
              <a:gd name="T17" fmla="*/ 2147483647 h 774"/>
              <a:gd name="T18" fmla="*/ 0 w 1540"/>
              <a:gd name="T19" fmla="*/ 2147483647 h 774"/>
              <a:gd name="T20" fmla="*/ 2147483647 w 1540"/>
              <a:gd name="T21" fmla="*/ 2147483647 h 774"/>
              <a:gd name="T22" fmla="*/ 2147483647 w 1540"/>
              <a:gd name="T23" fmla="*/ 2147483647 h 774"/>
              <a:gd name="T24" fmla="*/ 2147483647 w 1540"/>
              <a:gd name="T25" fmla="*/ 2147483647 h 774"/>
              <a:gd name="T26" fmla="*/ 2147483647 w 1540"/>
              <a:gd name="T27" fmla="*/ 2147483647 h 774"/>
              <a:gd name="T28" fmla="*/ 2147483647 w 1540"/>
              <a:gd name="T29" fmla="*/ 2147483647 h 774"/>
              <a:gd name="T30" fmla="*/ 2147483647 w 1540"/>
              <a:gd name="T31" fmla="*/ 2147483647 h 774"/>
              <a:gd name="T32" fmla="*/ 2147483647 w 1540"/>
              <a:gd name="T33" fmla="*/ 2147483647 h 774"/>
              <a:gd name="T34" fmla="*/ 2147483647 w 1540"/>
              <a:gd name="T35" fmla="*/ 2147483647 h 774"/>
              <a:gd name="T36" fmla="*/ 2147483647 w 1540"/>
              <a:gd name="T37" fmla="*/ 2147483647 h 774"/>
              <a:gd name="T38" fmla="*/ 2147483647 w 1540"/>
              <a:gd name="T39" fmla="*/ 2147483647 h 774"/>
              <a:gd name="T40" fmla="*/ 2147483647 w 1540"/>
              <a:gd name="T41" fmla="*/ 2147483647 h 774"/>
              <a:gd name="T42" fmla="*/ 2147483647 w 1540"/>
              <a:gd name="T43" fmla="*/ 2147483647 h 774"/>
              <a:gd name="T44" fmla="*/ 2147483647 w 1540"/>
              <a:gd name="T45" fmla="*/ 2147483647 h 774"/>
              <a:gd name="T46" fmla="*/ 2147483647 w 1540"/>
              <a:gd name="T47" fmla="*/ 2147483647 h 774"/>
              <a:gd name="T48" fmla="*/ 2147483647 w 1540"/>
              <a:gd name="T49" fmla="*/ 2147483647 h 774"/>
              <a:gd name="T50" fmla="*/ 2147483647 w 1540"/>
              <a:gd name="T51" fmla="*/ 2147483647 h 774"/>
              <a:gd name="T52" fmla="*/ 2147483647 w 1540"/>
              <a:gd name="T53" fmla="*/ 2147483647 h 774"/>
              <a:gd name="T54" fmla="*/ 2147483647 w 1540"/>
              <a:gd name="T55" fmla="*/ 2147483647 h 774"/>
              <a:gd name="T56" fmla="*/ 2147483647 w 1540"/>
              <a:gd name="T57" fmla="*/ 2147483647 h 774"/>
              <a:gd name="T58" fmla="*/ 2147483647 w 1540"/>
              <a:gd name="T59" fmla="*/ 2147483647 h 774"/>
              <a:gd name="T60" fmla="*/ 2147483647 w 1540"/>
              <a:gd name="T61" fmla="*/ 2147483647 h 774"/>
              <a:gd name="T62" fmla="*/ 2147483647 w 1540"/>
              <a:gd name="T63" fmla="*/ 2147483647 h 774"/>
              <a:gd name="T64" fmla="*/ 2147483647 w 1540"/>
              <a:gd name="T65" fmla="*/ 2147483647 h 774"/>
              <a:gd name="T66" fmla="*/ 2147483647 w 1540"/>
              <a:gd name="T67" fmla="*/ 2147483647 h 774"/>
              <a:gd name="T68" fmla="*/ 2147483647 w 1540"/>
              <a:gd name="T69" fmla="*/ 2147483647 h 774"/>
              <a:gd name="T70" fmla="*/ 2147483647 w 1540"/>
              <a:gd name="T71" fmla="*/ 0 h 774"/>
              <a:gd name="T72" fmla="*/ 2147483647 w 1540"/>
              <a:gd name="T73" fmla="*/ 0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0"/>
              <a:gd name="T112" fmla="*/ 0 h 774"/>
              <a:gd name="T113" fmla="*/ 1540 w 154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0" h="774">
                <a:moveTo>
                  <a:pt x="80" y="0"/>
                </a:moveTo>
                <a:lnTo>
                  <a:pt x="64" y="4"/>
                </a:lnTo>
                <a:lnTo>
                  <a:pt x="49" y="10"/>
                </a:lnTo>
                <a:lnTo>
                  <a:pt x="35" y="22"/>
                </a:lnTo>
                <a:lnTo>
                  <a:pt x="23" y="38"/>
                </a:lnTo>
                <a:lnTo>
                  <a:pt x="13" y="57"/>
                </a:lnTo>
                <a:lnTo>
                  <a:pt x="6" y="80"/>
                </a:lnTo>
                <a:lnTo>
                  <a:pt x="2" y="103"/>
                </a:lnTo>
                <a:lnTo>
                  <a:pt x="0" y="130"/>
                </a:lnTo>
                <a:lnTo>
                  <a:pt x="0" y="645"/>
                </a:lnTo>
                <a:lnTo>
                  <a:pt x="2" y="671"/>
                </a:lnTo>
                <a:lnTo>
                  <a:pt x="6" y="694"/>
                </a:lnTo>
                <a:lnTo>
                  <a:pt x="13" y="718"/>
                </a:lnTo>
                <a:lnTo>
                  <a:pt x="23" y="736"/>
                </a:lnTo>
                <a:lnTo>
                  <a:pt x="35" y="752"/>
                </a:lnTo>
                <a:lnTo>
                  <a:pt x="49" y="764"/>
                </a:lnTo>
                <a:lnTo>
                  <a:pt x="64" y="771"/>
                </a:lnTo>
                <a:lnTo>
                  <a:pt x="80" y="774"/>
                </a:lnTo>
                <a:lnTo>
                  <a:pt x="1460" y="774"/>
                </a:lnTo>
                <a:lnTo>
                  <a:pt x="1476" y="771"/>
                </a:lnTo>
                <a:lnTo>
                  <a:pt x="1491" y="764"/>
                </a:lnTo>
                <a:lnTo>
                  <a:pt x="1505" y="752"/>
                </a:lnTo>
                <a:lnTo>
                  <a:pt x="1517" y="736"/>
                </a:lnTo>
                <a:lnTo>
                  <a:pt x="1527" y="718"/>
                </a:lnTo>
                <a:lnTo>
                  <a:pt x="1534" y="694"/>
                </a:lnTo>
                <a:lnTo>
                  <a:pt x="1538" y="671"/>
                </a:lnTo>
                <a:lnTo>
                  <a:pt x="1540" y="645"/>
                </a:lnTo>
                <a:lnTo>
                  <a:pt x="1540" y="130"/>
                </a:lnTo>
                <a:lnTo>
                  <a:pt x="1538" y="103"/>
                </a:lnTo>
                <a:lnTo>
                  <a:pt x="1534" y="80"/>
                </a:lnTo>
                <a:lnTo>
                  <a:pt x="1527" y="57"/>
                </a:lnTo>
                <a:lnTo>
                  <a:pt x="1517" y="38"/>
                </a:lnTo>
                <a:lnTo>
                  <a:pt x="1505" y="22"/>
                </a:lnTo>
                <a:lnTo>
                  <a:pt x="1491" y="10"/>
                </a:lnTo>
                <a:lnTo>
                  <a:pt x="1476" y="4"/>
                </a:lnTo>
                <a:lnTo>
                  <a:pt x="1460" y="0"/>
                </a:lnTo>
                <a:lnTo>
                  <a:pt x="80" y="0"/>
                </a:lnTo>
                <a:close/>
              </a:path>
            </a:pathLst>
          </a:custGeom>
          <a:solidFill>
            <a:srgbClr val="99CCFF"/>
          </a:solidFill>
          <a:ln w="22225">
            <a:solidFill>
              <a:schemeClr val="accent1"/>
            </a:solidFill>
            <a:round/>
            <a:headEnd/>
            <a:tailEnd/>
          </a:ln>
        </p:spPr>
        <p:txBody>
          <a:bodyPr/>
          <a:lstStyle/>
          <a:p>
            <a:pPr algn="ctr"/>
            <a:r>
              <a:rPr lang="ja-JP" altLang="en-US" sz="1200" dirty="0">
                <a:solidFill>
                  <a:prstClr val="black"/>
                </a:solidFill>
                <a:latin typeface="ＭＳ Ｐゴシック"/>
              </a:rPr>
              <a:t>・広域支援　・人材育成　等</a:t>
            </a:r>
          </a:p>
          <a:p>
            <a:pPr algn="ctr"/>
            <a:endParaRPr lang="ja-JP" altLang="en-US" sz="1200" dirty="0">
              <a:solidFill>
                <a:prstClr val="black"/>
              </a:solidFill>
            </a:endParaRPr>
          </a:p>
        </p:txBody>
      </p:sp>
      <p:sp>
        <p:nvSpPr>
          <p:cNvPr id="42" name="Rectangle 2"/>
          <p:cNvSpPr txBox="1">
            <a:spLocks noChangeArrowheads="1"/>
          </p:cNvSpPr>
          <p:nvPr/>
        </p:nvSpPr>
        <p:spPr>
          <a:xfrm>
            <a:off x="-13102" y="0"/>
            <a:ext cx="9906000" cy="1052736"/>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white"/>
                </a:solidFill>
                <a:latin typeface="ＤＦ特太ゴシック体" panose="020B0509000000000000" pitchFamily="49" charset="-128"/>
                <a:ea typeface="ＤＦ特太ゴシック体" panose="020B0509000000000000" pitchFamily="49" charset="-128"/>
              </a:rPr>
              <a:t>児童福祉法・障害者総合支援法に基づく</a:t>
            </a:r>
            <a:endParaRPr lang="en-US" altLang="ja-JP" sz="2800" dirty="0" smtClean="0">
              <a:solidFill>
                <a:prstClr val="white"/>
              </a:solidFill>
              <a:latin typeface="ＤＦ特太ゴシック体" panose="020B0509000000000000" pitchFamily="49" charset="-128"/>
              <a:ea typeface="ＤＦ特太ゴシック体" panose="020B0509000000000000" pitchFamily="49" charset="-128"/>
            </a:endParaRPr>
          </a:p>
          <a:p>
            <a:r>
              <a:rPr lang="ja-JP" altLang="en-US" sz="2800" dirty="0" smtClean="0">
                <a:solidFill>
                  <a:prstClr val="white"/>
                </a:solidFill>
                <a:latin typeface="ＤＦ特太ゴシック体" panose="020B0509000000000000" pitchFamily="49" charset="-128"/>
                <a:ea typeface="ＤＦ特太ゴシック体" panose="020B0509000000000000" pitchFamily="49" charset="-128"/>
              </a:rPr>
              <a:t>障害児支援・障害福祉サービスの体系</a:t>
            </a:r>
            <a:r>
              <a:rPr lang="ja-JP" altLang="en-US" sz="2800" dirty="0" smtClean="0">
                <a:solidFill>
                  <a:prstClr val="white">
                    <a:lumMod val="95000"/>
                  </a:prstClr>
                </a:solidFill>
                <a:latin typeface="ＤＦ特太ゴシック体" panose="020B0509000000000000" pitchFamily="49" charset="-128"/>
                <a:ea typeface="ＤＦ特太ゴシック体" panose="020B0509000000000000" pitchFamily="49" charset="-128"/>
              </a:rPr>
              <a:t>　</a:t>
            </a:r>
            <a:endParaRPr lang="en-US" altLang="ja-JP" sz="2800" dirty="0">
              <a:solidFill>
                <a:prstClr val="white">
                  <a:lumMod val="95000"/>
                </a:prstClr>
              </a:solidFill>
              <a:latin typeface="ＤＦ特太ゴシック体" panose="020B0509000000000000" pitchFamily="49" charset="-128"/>
              <a:ea typeface="ＤＦ特太ゴシック体" panose="020B0509000000000000" pitchFamily="49" charset="-128"/>
            </a:endParaRPr>
          </a:p>
        </p:txBody>
      </p:sp>
      <p:sp>
        <p:nvSpPr>
          <p:cNvPr id="45" name="Freeform 13"/>
          <p:cNvSpPr>
            <a:spLocks/>
          </p:cNvSpPr>
          <p:nvPr/>
        </p:nvSpPr>
        <p:spPr bwMode="auto">
          <a:xfrm>
            <a:off x="7031392" y="4090347"/>
            <a:ext cx="2120570" cy="917701"/>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66FFFF"/>
          </a:solidFill>
          <a:ln w="25400">
            <a:solidFill>
              <a:schemeClr val="accent1"/>
            </a:solidFill>
            <a:round/>
            <a:headEnd/>
            <a:tailEnd/>
          </a:ln>
        </p:spPr>
        <p:txBody>
          <a:bodyPr/>
          <a:lstStyle/>
          <a:p>
            <a:r>
              <a:rPr lang="ja-JP" altLang="en-US" sz="1200" dirty="0" smtClean="0">
                <a:solidFill>
                  <a:prstClr val="black"/>
                </a:solidFill>
                <a:latin typeface="ＭＳ Ｐゴシック"/>
              </a:rPr>
              <a:t>・</a:t>
            </a:r>
            <a:r>
              <a:rPr lang="ja-JP" altLang="en-US" sz="1200" dirty="0">
                <a:solidFill>
                  <a:prstClr val="black"/>
                </a:solidFill>
                <a:latin typeface="ＭＳ Ｐゴシック"/>
              </a:rPr>
              <a:t>児童発達支援</a:t>
            </a:r>
            <a:endParaRPr lang="en-US" altLang="ja-JP" sz="1200" dirty="0">
              <a:solidFill>
                <a:prstClr val="black"/>
              </a:solidFill>
              <a:latin typeface="ＭＳ Ｐゴシック"/>
            </a:endParaRPr>
          </a:p>
          <a:p>
            <a:r>
              <a:rPr lang="ja-JP" altLang="en-US" sz="1200" dirty="0" smtClean="0">
                <a:solidFill>
                  <a:prstClr val="black"/>
                </a:solidFill>
                <a:latin typeface="ＭＳ Ｐゴシック"/>
              </a:rPr>
              <a:t>・医療型児童発達支援</a:t>
            </a:r>
            <a:endParaRPr lang="en-US" altLang="ja-JP" sz="1200" dirty="0">
              <a:solidFill>
                <a:prstClr val="black"/>
              </a:solidFill>
              <a:latin typeface="ＭＳ Ｐゴシック"/>
            </a:endParaRPr>
          </a:p>
          <a:p>
            <a:r>
              <a:rPr lang="ja-JP" altLang="en-US" sz="1200" dirty="0" smtClean="0">
                <a:solidFill>
                  <a:prstClr val="black"/>
                </a:solidFill>
                <a:latin typeface="ＭＳ Ｐゴシック"/>
              </a:rPr>
              <a:t>・放課後等デイサービス</a:t>
            </a:r>
            <a:endParaRPr lang="en-US" altLang="ja-JP" sz="1200" dirty="0">
              <a:solidFill>
                <a:prstClr val="black"/>
              </a:solidFill>
              <a:latin typeface="ＭＳ Ｐゴシック"/>
            </a:endParaRPr>
          </a:p>
          <a:p>
            <a:r>
              <a:rPr lang="ja-JP" altLang="en-US" sz="1200" dirty="0" smtClean="0">
                <a:solidFill>
                  <a:prstClr val="black"/>
                </a:solidFill>
                <a:latin typeface="ＭＳ Ｐゴシック"/>
              </a:rPr>
              <a:t>・</a:t>
            </a:r>
            <a:r>
              <a:rPr lang="ja-JP" altLang="en-US" sz="1200" dirty="0">
                <a:solidFill>
                  <a:prstClr val="black"/>
                </a:solidFill>
                <a:latin typeface="ＭＳ Ｐゴシック"/>
              </a:rPr>
              <a:t>保育所</a:t>
            </a:r>
            <a:r>
              <a:rPr lang="ja-JP" altLang="en-US" sz="1200" dirty="0" smtClean="0">
                <a:solidFill>
                  <a:prstClr val="black"/>
                </a:solidFill>
                <a:latin typeface="ＭＳ Ｐゴシック"/>
              </a:rPr>
              <a:t>等訪問支援</a:t>
            </a:r>
            <a:endParaRPr lang="ja-JP" altLang="en-US" sz="1200" dirty="0">
              <a:solidFill>
                <a:prstClr val="black"/>
              </a:solidFill>
              <a:latin typeface="ＭＳ Ｐゴシック"/>
            </a:endParaRPr>
          </a:p>
          <a:p>
            <a:endParaRPr lang="ja-JP" altLang="en-US" sz="1200" dirty="0">
              <a:solidFill>
                <a:prstClr val="black"/>
              </a:solidFill>
            </a:endParaRPr>
          </a:p>
        </p:txBody>
      </p:sp>
      <p:sp>
        <p:nvSpPr>
          <p:cNvPr id="46" name="Freeform 13"/>
          <p:cNvSpPr>
            <a:spLocks/>
          </p:cNvSpPr>
          <p:nvPr/>
        </p:nvSpPr>
        <p:spPr bwMode="auto">
          <a:xfrm>
            <a:off x="7019878" y="5878545"/>
            <a:ext cx="2132083" cy="453178"/>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66FFFF"/>
          </a:solidFill>
          <a:ln w="25400">
            <a:solidFill>
              <a:schemeClr val="accent1"/>
            </a:solidFill>
            <a:round/>
            <a:headEnd/>
            <a:tailEnd/>
          </a:ln>
        </p:spPr>
        <p:txBody>
          <a:bodyPr/>
          <a:lstStyle/>
          <a:p>
            <a:r>
              <a:rPr lang="ja-JP" altLang="en-US" sz="1200" dirty="0" smtClean="0">
                <a:solidFill>
                  <a:prstClr val="black"/>
                </a:solidFill>
                <a:latin typeface="ＭＳ Ｐゴシック"/>
              </a:rPr>
              <a:t>・福祉型障害児入所施設</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・医療型障害児入所施設</a:t>
            </a:r>
            <a:endParaRPr lang="ja-JP" altLang="en-US" sz="1200" dirty="0">
              <a:solidFill>
                <a:prstClr val="black"/>
              </a:solidFill>
              <a:latin typeface="ＭＳ Ｐゴシック"/>
            </a:endParaRPr>
          </a:p>
          <a:p>
            <a:endParaRPr lang="ja-JP" altLang="en-US" sz="1200" dirty="0">
              <a:solidFill>
                <a:prstClr val="black"/>
              </a:solidFill>
            </a:endParaRPr>
          </a:p>
        </p:txBody>
      </p:sp>
      <p:sp>
        <p:nvSpPr>
          <p:cNvPr id="47" name="Rectangle 26"/>
          <p:cNvSpPr>
            <a:spLocks noChangeArrowheads="1"/>
          </p:cNvSpPr>
          <p:nvPr/>
        </p:nvSpPr>
        <p:spPr bwMode="auto">
          <a:xfrm>
            <a:off x="6949267" y="5581898"/>
            <a:ext cx="2284817" cy="304737"/>
          </a:xfrm>
          <a:prstGeom prst="rect">
            <a:avLst/>
          </a:prstGeom>
          <a:solidFill>
            <a:srgbClr val="FFFFFF"/>
          </a:solidFill>
          <a:ln w="9525">
            <a:solidFill>
              <a:srgbClr val="000000"/>
            </a:solidFill>
            <a:miter lim="800000"/>
            <a:headEnd/>
            <a:tailEnd/>
          </a:ln>
        </p:spPr>
        <p:txBody>
          <a:bodyPr tIns="0" bIns="0"/>
          <a:lstStyle/>
          <a:p>
            <a:pPr algn="ctr"/>
            <a:r>
              <a:rPr lang="ja-JP" altLang="en-US" sz="1800" dirty="0" smtClean="0">
                <a:solidFill>
                  <a:prstClr val="black"/>
                </a:solidFill>
                <a:ea typeface="ＤＨＰ特太ゴシック体" pitchFamily="2" charset="-128"/>
              </a:rPr>
              <a:t>障害児入所支援</a:t>
            </a:r>
            <a:endParaRPr lang="ja-JP" altLang="en-US" sz="1800" dirty="0">
              <a:solidFill>
                <a:prstClr val="black"/>
              </a:solidFill>
              <a:ea typeface="ＤＨＰ特太ゴシック体" pitchFamily="2" charset="-128"/>
            </a:endParaRPr>
          </a:p>
        </p:txBody>
      </p:sp>
      <p:sp>
        <p:nvSpPr>
          <p:cNvPr id="44" name="Rectangle 26"/>
          <p:cNvSpPr>
            <a:spLocks noChangeArrowheads="1"/>
          </p:cNvSpPr>
          <p:nvPr/>
        </p:nvSpPr>
        <p:spPr bwMode="auto">
          <a:xfrm>
            <a:off x="6997583" y="3764090"/>
            <a:ext cx="2284817" cy="326256"/>
          </a:xfrm>
          <a:prstGeom prst="rect">
            <a:avLst/>
          </a:prstGeom>
          <a:solidFill>
            <a:srgbClr val="FFFFFF"/>
          </a:solidFill>
          <a:ln w="9525">
            <a:solidFill>
              <a:srgbClr val="000000"/>
            </a:solidFill>
            <a:miter lim="800000"/>
            <a:headEnd/>
            <a:tailEnd/>
          </a:ln>
        </p:spPr>
        <p:txBody>
          <a:bodyPr tIns="0" bIns="0"/>
          <a:lstStyle/>
          <a:p>
            <a:pPr algn="ctr"/>
            <a:r>
              <a:rPr lang="ja-JP" altLang="en-US" sz="1800" dirty="0" smtClean="0">
                <a:solidFill>
                  <a:prstClr val="black"/>
                </a:solidFill>
                <a:ea typeface="ＤＨＰ特太ゴシック体" pitchFamily="2" charset="-128"/>
              </a:rPr>
              <a:t>障害児通所支援</a:t>
            </a:r>
            <a:endParaRPr lang="ja-JP" altLang="en-US" sz="1800" dirty="0">
              <a:solidFill>
                <a:prstClr val="black"/>
              </a:solidFill>
              <a:ea typeface="ＤＨＰ特太ゴシック体" pitchFamily="2" charset="-128"/>
            </a:endParaRPr>
          </a:p>
        </p:txBody>
      </p:sp>
      <p:sp>
        <p:nvSpPr>
          <p:cNvPr id="26" name="テキスト ボックス 25"/>
          <p:cNvSpPr txBox="1"/>
          <p:nvPr/>
        </p:nvSpPr>
        <p:spPr>
          <a:xfrm>
            <a:off x="2037796" y="5731559"/>
            <a:ext cx="2694981" cy="369332"/>
          </a:xfrm>
          <a:prstGeom prst="rect">
            <a:avLst/>
          </a:prstGeom>
          <a:solidFill>
            <a:schemeClr val="bg1"/>
          </a:solidFill>
          <a:ln>
            <a:solidFill>
              <a:schemeClr val="tx1"/>
            </a:solidFill>
          </a:ln>
        </p:spPr>
        <p:txBody>
          <a:bodyPr wrap="square" rtlCol="0">
            <a:spAutoFit/>
          </a:bodyPr>
          <a:lstStyle/>
          <a:p>
            <a:pPr algn="ctr"/>
            <a:r>
              <a:rPr lang="ja-JP" altLang="en-US" sz="1800" dirty="0">
                <a:solidFill>
                  <a:prstClr val="black"/>
                </a:solidFill>
                <a:latin typeface="ＤＦ特太ゴシック体" panose="020B0509000000000000" pitchFamily="49" charset="-128"/>
                <a:ea typeface="ＤＦ特太ゴシック体" panose="020B0509000000000000" pitchFamily="49" charset="-128"/>
              </a:rPr>
              <a:t>都道府県地域支援</a:t>
            </a:r>
            <a:r>
              <a:rPr lang="ja-JP" altLang="en-US" sz="1800" dirty="0" smtClean="0">
                <a:solidFill>
                  <a:prstClr val="black"/>
                </a:solidFill>
                <a:latin typeface="ＤＦ特太ゴシック体" panose="020B0509000000000000" pitchFamily="49" charset="-128"/>
                <a:ea typeface="ＤＦ特太ゴシック体" panose="020B0509000000000000" pitchFamily="49" charset="-128"/>
              </a:rPr>
              <a:t>事業</a:t>
            </a:r>
            <a:endParaRPr lang="ja-JP" altLang="en-US" sz="18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5" name="テキスト ボックス 34"/>
          <p:cNvSpPr txBox="1"/>
          <p:nvPr/>
        </p:nvSpPr>
        <p:spPr>
          <a:xfrm>
            <a:off x="4936494" y="5549600"/>
            <a:ext cx="1107996" cy="369332"/>
          </a:xfrm>
          <a:prstGeom prst="rect">
            <a:avLst/>
          </a:prstGeom>
          <a:noFill/>
        </p:spPr>
        <p:txBody>
          <a:bodyPr wrap="none" rtlCol="0">
            <a:spAutoFit/>
          </a:bodyPr>
          <a:lstStyle/>
          <a:p>
            <a:r>
              <a:rPr lang="ja-JP" altLang="en-US" sz="1800" u="sng" dirty="0">
                <a:solidFill>
                  <a:prstClr val="black"/>
                </a:solidFill>
                <a:latin typeface="ＤＦ特太ゴシック体" panose="020B0509000000000000" pitchFamily="49" charset="-128"/>
                <a:ea typeface="ＤＦ特太ゴシック体" panose="020B0509000000000000" pitchFamily="49" charset="-128"/>
              </a:rPr>
              <a:t>都道府県</a:t>
            </a:r>
          </a:p>
        </p:txBody>
      </p:sp>
      <p:sp>
        <p:nvSpPr>
          <p:cNvPr id="40" name="上矢印 39"/>
          <p:cNvSpPr/>
          <p:nvPr/>
        </p:nvSpPr>
        <p:spPr bwMode="auto">
          <a:xfrm>
            <a:off x="2970960" y="5114204"/>
            <a:ext cx="987973" cy="620063"/>
          </a:xfrm>
          <a:prstGeom prst="upArrow">
            <a:avLst/>
          </a:prstGeom>
          <a:solidFill>
            <a:schemeClr val="tx2"/>
          </a:solidFill>
          <a:ln w="9525" cap="flat" cmpd="sng" algn="ctr">
            <a:solidFill>
              <a:schemeClr val="accent4">
                <a:lumMod val="75000"/>
              </a:schemeClr>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a:r>
              <a:rPr lang="ja-JP" altLang="en-US" sz="1400" dirty="0">
                <a:solidFill>
                  <a:prstClr val="white"/>
                </a:solidFill>
                <a:ea typeface="ＤＨＰ特太ゴシック体" pitchFamily="2" charset="-128"/>
              </a:rPr>
              <a:t>支援</a:t>
            </a:r>
          </a:p>
        </p:txBody>
      </p:sp>
      <p:sp>
        <p:nvSpPr>
          <p:cNvPr id="49" name="角丸四角形 48"/>
          <p:cNvSpPr/>
          <p:nvPr/>
        </p:nvSpPr>
        <p:spPr>
          <a:xfrm>
            <a:off x="6825208" y="2816480"/>
            <a:ext cx="2574286" cy="35957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50" name="テキスト ボックス 49"/>
          <p:cNvSpPr txBox="1"/>
          <p:nvPr/>
        </p:nvSpPr>
        <p:spPr>
          <a:xfrm>
            <a:off x="7194824" y="2647202"/>
            <a:ext cx="1826141" cy="338554"/>
          </a:xfrm>
          <a:prstGeom prst="rect">
            <a:avLst/>
          </a:prstGeom>
          <a:solidFill>
            <a:schemeClr val="accent6">
              <a:lumMod val="20000"/>
              <a:lumOff val="80000"/>
            </a:schemeClr>
          </a:solidFill>
        </p:spPr>
        <p:txBody>
          <a:bodyPr wrap="none" rtlCol="0">
            <a:spAutoFit/>
          </a:bodyPr>
          <a:lstStyle/>
          <a:p>
            <a:r>
              <a:rPr lang="ja-JP" altLang="en-US" sz="1600" dirty="0" smtClean="0">
                <a:solidFill>
                  <a:prstClr val="black"/>
                </a:solidFill>
              </a:rPr>
              <a:t>児童福祉法（改正）</a:t>
            </a:r>
            <a:endParaRPr lang="ja-JP" altLang="en-US" sz="1600" dirty="0">
              <a:solidFill>
                <a:prstClr val="black"/>
              </a:solidFill>
            </a:endParaRPr>
          </a:p>
        </p:txBody>
      </p:sp>
      <p:sp>
        <p:nvSpPr>
          <p:cNvPr id="51" name="Rectangle 26"/>
          <p:cNvSpPr>
            <a:spLocks noChangeArrowheads="1"/>
          </p:cNvSpPr>
          <p:nvPr/>
        </p:nvSpPr>
        <p:spPr bwMode="auto">
          <a:xfrm>
            <a:off x="6974516" y="3106754"/>
            <a:ext cx="2284817" cy="326256"/>
          </a:xfrm>
          <a:prstGeom prst="rect">
            <a:avLst/>
          </a:prstGeom>
          <a:solidFill>
            <a:srgbClr val="FFFFFF"/>
          </a:solidFill>
          <a:ln w="9525">
            <a:solidFill>
              <a:srgbClr val="000000"/>
            </a:solidFill>
            <a:miter lim="800000"/>
            <a:headEnd/>
            <a:tailEnd/>
          </a:ln>
        </p:spPr>
        <p:txBody>
          <a:bodyPr tIns="0" bIns="0"/>
          <a:lstStyle/>
          <a:p>
            <a:pPr algn="ctr"/>
            <a:r>
              <a:rPr lang="ja-JP" altLang="en-US" sz="1800" dirty="0" smtClean="0">
                <a:solidFill>
                  <a:prstClr val="black"/>
                </a:solidFill>
                <a:ea typeface="ＤＨＰ特太ゴシック体" pitchFamily="2" charset="-128"/>
              </a:rPr>
              <a:t>障害児相談支援</a:t>
            </a:r>
            <a:endParaRPr lang="ja-JP" altLang="en-US" sz="1800" dirty="0">
              <a:solidFill>
                <a:prstClr val="black"/>
              </a:solidFill>
              <a:ea typeface="ＤＨＰ特太ゴシック体" pitchFamily="2" charset="-128"/>
            </a:endParaRPr>
          </a:p>
        </p:txBody>
      </p:sp>
      <p:sp>
        <p:nvSpPr>
          <p:cNvPr id="52" name="テキスト ボックス 51"/>
          <p:cNvSpPr txBox="1"/>
          <p:nvPr/>
        </p:nvSpPr>
        <p:spPr>
          <a:xfrm>
            <a:off x="741046" y="5793114"/>
            <a:ext cx="1239442" cy="215444"/>
          </a:xfrm>
          <a:prstGeom prst="rect">
            <a:avLst/>
          </a:prstGeom>
          <a:noFill/>
        </p:spPr>
        <p:txBody>
          <a:bodyPr wrap="none" rtlCol="0">
            <a:spAutoFit/>
          </a:bodyPr>
          <a:lstStyle/>
          <a:p>
            <a:r>
              <a:rPr lang="ja-JP" altLang="en-US" sz="800" dirty="0">
                <a:solidFill>
                  <a:prstClr val="black"/>
                </a:solidFill>
                <a:latin typeface="ＭＳ Ｐゴシック"/>
              </a:rPr>
              <a:t>★国が１／２以内で</a:t>
            </a:r>
            <a:r>
              <a:rPr lang="ja-JP" altLang="en-US" sz="800" dirty="0" smtClean="0">
                <a:solidFill>
                  <a:prstClr val="black"/>
                </a:solidFill>
                <a:latin typeface="ＭＳ Ｐゴシック"/>
              </a:rPr>
              <a:t>補助</a:t>
            </a:r>
            <a:endParaRPr lang="en-US" altLang="ja-JP" sz="800" dirty="0" smtClean="0">
              <a:solidFill>
                <a:prstClr val="black"/>
              </a:solidFill>
              <a:latin typeface="ＭＳ Ｐゴシック"/>
            </a:endParaRPr>
          </a:p>
        </p:txBody>
      </p:sp>
      <p:sp>
        <p:nvSpPr>
          <p:cNvPr id="53" name="テキスト ボックス 52"/>
          <p:cNvSpPr txBox="1"/>
          <p:nvPr/>
        </p:nvSpPr>
        <p:spPr>
          <a:xfrm>
            <a:off x="6903217" y="6448690"/>
            <a:ext cx="2730303" cy="215444"/>
          </a:xfrm>
          <a:prstGeom prst="rect">
            <a:avLst/>
          </a:prstGeom>
          <a:noFill/>
        </p:spPr>
        <p:txBody>
          <a:bodyPr wrap="square" rtlCol="0">
            <a:spAutoFit/>
          </a:bodyPr>
          <a:lstStyle/>
          <a:p>
            <a:r>
              <a:rPr lang="ja-JP" altLang="en-US" sz="800" dirty="0" smtClean="0">
                <a:solidFill>
                  <a:prstClr val="black"/>
                </a:solidFill>
                <a:latin typeface="ＭＳ Ｐゴシック"/>
              </a:rPr>
              <a:t>★障害児施設給付費等の１</a:t>
            </a:r>
            <a:r>
              <a:rPr lang="ja-JP" altLang="en-US" sz="800" dirty="0">
                <a:solidFill>
                  <a:prstClr val="black"/>
                </a:solidFill>
                <a:latin typeface="ＭＳ Ｐゴシック"/>
              </a:rPr>
              <a:t>／</a:t>
            </a:r>
            <a:r>
              <a:rPr lang="ja-JP" altLang="en-US" sz="800" dirty="0" smtClean="0">
                <a:solidFill>
                  <a:prstClr val="black"/>
                </a:solidFill>
                <a:latin typeface="ＭＳ Ｐゴシック"/>
              </a:rPr>
              <a:t>２を国が負担、県１／２</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7196906" y="4974730"/>
            <a:ext cx="1761110" cy="338554"/>
          </a:xfrm>
          <a:prstGeom prst="rect">
            <a:avLst/>
          </a:prstGeom>
          <a:noFill/>
        </p:spPr>
        <p:txBody>
          <a:bodyPr wrap="square" rtlCol="0">
            <a:spAutoFit/>
          </a:bodyPr>
          <a:lstStyle/>
          <a:p>
            <a:r>
              <a:rPr lang="ja-JP" altLang="en-US" sz="800" dirty="0" smtClean="0">
                <a:solidFill>
                  <a:prstClr val="black"/>
                </a:solidFill>
                <a:latin typeface="ＭＳ Ｐゴシック"/>
              </a:rPr>
              <a:t>★各給付費の１</a:t>
            </a:r>
            <a:r>
              <a:rPr lang="ja-JP" altLang="en-US" sz="800" dirty="0">
                <a:solidFill>
                  <a:prstClr val="black"/>
                </a:solidFill>
                <a:latin typeface="ＭＳ Ｐゴシック"/>
              </a:rPr>
              <a:t>／</a:t>
            </a:r>
            <a:r>
              <a:rPr lang="ja-JP" altLang="en-US" sz="800" dirty="0" smtClean="0">
                <a:solidFill>
                  <a:prstClr val="black"/>
                </a:solidFill>
                <a:latin typeface="ＭＳ Ｐゴシック"/>
              </a:rPr>
              <a:t>２を国が負担、県</a:t>
            </a:r>
            <a:r>
              <a:rPr lang="en-US" altLang="ja-JP" sz="800" dirty="0" smtClean="0">
                <a:solidFill>
                  <a:prstClr val="black"/>
                </a:solidFill>
                <a:latin typeface="ＭＳ Ｐゴシック"/>
              </a:rPr>
              <a:t>1</a:t>
            </a:r>
            <a:r>
              <a:rPr lang="ja-JP" altLang="en-US" sz="800" dirty="0" smtClean="0">
                <a:solidFill>
                  <a:prstClr val="black"/>
                </a:solidFill>
                <a:latin typeface="ＭＳ Ｐゴシック"/>
              </a:rPr>
              <a:t>／</a:t>
            </a:r>
            <a:r>
              <a:rPr lang="en-US" altLang="ja-JP" sz="800" dirty="0" smtClean="0">
                <a:solidFill>
                  <a:prstClr val="black"/>
                </a:solidFill>
                <a:latin typeface="ＭＳ Ｐゴシック"/>
              </a:rPr>
              <a:t>4</a:t>
            </a:r>
            <a:r>
              <a:rPr lang="ja-JP" altLang="en-US" sz="800" dirty="0" err="1" smtClean="0">
                <a:solidFill>
                  <a:prstClr val="black"/>
                </a:solidFill>
                <a:latin typeface="ＭＳ Ｐゴシック"/>
              </a:rPr>
              <a:t>、</a:t>
            </a:r>
            <a:r>
              <a:rPr lang="ja-JP" altLang="en-US" sz="800" dirty="0" smtClean="0">
                <a:solidFill>
                  <a:prstClr val="black"/>
                </a:solidFill>
                <a:latin typeface="ＭＳ Ｐゴシック"/>
              </a:rPr>
              <a:t>市町村</a:t>
            </a:r>
            <a:r>
              <a:rPr lang="en-US" altLang="ja-JP" sz="800" dirty="0" smtClean="0">
                <a:solidFill>
                  <a:prstClr val="black"/>
                </a:solidFill>
                <a:latin typeface="ＭＳ Ｐゴシック"/>
              </a:rPr>
              <a:t>1</a:t>
            </a:r>
            <a:r>
              <a:rPr lang="ja-JP" altLang="en-US" sz="800" dirty="0" smtClean="0">
                <a:solidFill>
                  <a:prstClr val="black"/>
                </a:solidFill>
                <a:latin typeface="ＭＳ Ｐゴシック"/>
              </a:rPr>
              <a:t>／</a:t>
            </a:r>
            <a:r>
              <a:rPr lang="en-US" altLang="ja-JP" sz="800" dirty="0" smtClean="0">
                <a:solidFill>
                  <a:prstClr val="black"/>
                </a:solidFill>
                <a:latin typeface="ＭＳ Ｐゴシック"/>
              </a:rPr>
              <a:t>4</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右矢印 4"/>
          <p:cNvSpPr/>
          <p:nvPr/>
        </p:nvSpPr>
        <p:spPr>
          <a:xfrm rot="10175547">
            <a:off x="6196437" y="1761164"/>
            <a:ext cx="733889" cy="43361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2" name="角丸四角形 1"/>
          <p:cNvSpPr/>
          <p:nvPr/>
        </p:nvSpPr>
        <p:spPr>
          <a:xfrm>
            <a:off x="6876030" y="2070753"/>
            <a:ext cx="2257176" cy="24798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サービス等利用計画作成</a:t>
            </a:r>
            <a:endParaRPr lang="ja-JP" altLang="en-US" sz="1200" dirty="0">
              <a:solidFill>
                <a:prstClr val="black"/>
              </a:solidFill>
            </a:endParaRPr>
          </a:p>
        </p:txBody>
      </p:sp>
      <p:sp>
        <p:nvSpPr>
          <p:cNvPr id="39" name="Text Box 55"/>
          <p:cNvSpPr txBox="1">
            <a:spLocks noChangeArrowheads="1"/>
          </p:cNvSpPr>
          <p:nvPr/>
        </p:nvSpPr>
        <p:spPr bwMode="auto">
          <a:xfrm>
            <a:off x="6832882" y="1701662"/>
            <a:ext cx="2340260" cy="369090"/>
          </a:xfrm>
          <a:prstGeom prst="rect">
            <a:avLst/>
          </a:prstGeom>
          <a:solidFill>
            <a:schemeClr val="bg1"/>
          </a:solidFill>
          <a:ln w="9525">
            <a:solidFill>
              <a:schemeClr val="tx1"/>
            </a:solidFill>
            <a:miter lim="800000"/>
            <a:headEnd/>
            <a:tailEnd/>
          </a:ln>
        </p:spPr>
        <p:txBody>
          <a:bodyPr wrap="square" lIns="91176" tIns="45600" rIns="91176" bIns="45600">
            <a:spAutoFit/>
          </a:bodyPr>
          <a:lstStyle/>
          <a:p>
            <a:pPr algn="ctr">
              <a:spcBef>
                <a:spcPct val="50000"/>
              </a:spcBef>
            </a:pPr>
            <a:r>
              <a:rPr lang="ja-JP" altLang="en-US" sz="1800" dirty="0" smtClean="0">
                <a:solidFill>
                  <a:prstClr val="black"/>
                </a:solidFill>
                <a:latin typeface="Times New Roman" pitchFamily="18" charset="0"/>
                <a:ea typeface="ＤＨＰ特太ゴシック体" pitchFamily="2" charset="-128"/>
              </a:rPr>
              <a:t>計画</a:t>
            </a:r>
            <a:r>
              <a:rPr lang="ja-JP" altLang="en-US" sz="1800" dirty="0">
                <a:solidFill>
                  <a:prstClr val="black"/>
                </a:solidFill>
                <a:latin typeface="Times New Roman" pitchFamily="18" charset="0"/>
                <a:ea typeface="ＤＨＰ特太ゴシック体" pitchFamily="2" charset="-128"/>
              </a:rPr>
              <a:t>相談</a:t>
            </a:r>
            <a:r>
              <a:rPr lang="ja-JP" altLang="en-US" sz="1800" dirty="0" smtClean="0">
                <a:solidFill>
                  <a:prstClr val="black"/>
                </a:solidFill>
                <a:latin typeface="Times New Roman" pitchFamily="18" charset="0"/>
                <a:ea typeface="ＤＨＰ特太ゴシック体" pitchFamily="2" charset="-128"/>
              </a:rPr>
              <a:t>支援</a:t>
            </a:r>
            <a:endParaRPr lang="ja-JP" altLang="en-US" sz="1800" dirty="0">
              <a:solidFill>
                <a:prstClr val="black"/>
              </a:solidFill>
              <a:latin typeface="Times New Roman" pitchFamily="18" charset="0"/>
              <a:ea typeface="ＤＨＰ特太ゴシック体" pitchFamily="2" charset="-128"/>
            </a:endParaRPr>
          </a:p>
        </p:txBody>
      </p:sp>
      <p:sp>
        <p:nvSpPr>
          <p:cNvPr id="43" name="テキスト ボックス 42"/>
          <p:cNvSpPr txBox="1"/>
          <p:nvPr/>
        </p:nvSpPr>
        <p:spPr>
          <a:xfrm>
            <a:off x="6988337" y="1363108"/>
            <a:ext cx="2020550" cy="338554"/>
          </a:xfrm>
          <a:prstGeom prst="rect">
            <a:avLst/>
          </a:prstGeom>
          <a:noFill/>
        </p:spPr>
        <p:txBody>
          <a:bodyPr wrap="square" rtlCol="0">
            <a:spAutoFit/>
          </a:bodyPr>
          <a:lstStyle/>
          <a:p>
            <a:r>
              <a:rPr lang="ja-JP" altLang="en-US" sz="800" dirty="0" smtClean="0">
                <a:solidFill>
                  <a:prstClr val="black"/>
                </a:solidFill>
                <a:latin typeface="ＭＳ Ｐゴシック"/>
              </a:rPr>
              <a:t>★計画相談支援給付費の１</a:t>
            </a:r>
            <a:r>
              <a:rPr lang="ja-JP" altLang="en-US" sz="800" dirty="0">
                <a:solidFill>
                  <a:prstClr val="black"/>
                </a:solidFill>
                <a:latin typeface="ＭＳ Ｐゴシック"/>
              </a:rPr>
              <a:t>／</a:t>
            </a:r>
            <a:r>
              <a:rPr lang="ja-JP" altLang="en-US" sz="800" dirty="0" smtClean="0">
                <a:solidFill>
                  <a:prstClr val="black"/>
                </a:solidFill>
                <a:latin typeface="ＭＳ Ｐゴシック"/>
              </a:rPr>
              <a:t>２を国が負担、県</a:t>
            </a:r>
            <a:r>
              <a:rPr lang="en-US" altLang="ja-JP" sz="800" dirty="0" smtClean="0">
                <a:solidFill>
                  <a:prstClr val="black"/>
                </a:solidFill>
                <a:latin typeface="ＭＳ Ｐゴシック"/>
              </a:rPr>
              <a:t>1</a:t>
            </a:r>
            <a:r>
              <a:rPr lang="ja-JP" altLang="en-US" sz="800" dirty="0" smtClean="0">
                <a:solidFill>
                  <a:prstClr val="black"/>
                </a:solidFill>
                <a:latin typeface="ＭＳ Ｐゴシック"/>
              </a:rPr>
              <a:t>／</a:t>
            </a:r>
            <a:r>
              <a:rPr lang="en-US" altLang="ja-JP" sz="800" dirty="0" smtClean="0">
                <a:solidFill>
                  <a:prstClr val="black"/>
                </a:solidFill>
                <a:latin typeface="ＭＳ Ｐゴシック"/>
              </a:rPr>
              <a:t>4</a:t>
            </a:r>
            <a:r>
              <a:rPr lang="ja-JP" altLang="en-US" sz="800" dirty="0" err="1" smtClean="0">
                <a:solidFill>
                  <a:prstClr val="black"/>
                </a:solidFill>
                <a:latin typeface="ＭＳ Ｐゴシック"/>
              </a:rPr>
              <a:t>、</a:t>
            </a:r>
            <a:r>
              <a:rPr lang="ja-JP" altLang="en-US" sz="800" dirty="0" smtClean="0">
                <a:solidFill>
                  <a:prstClr val="black"/>
                </a:solidFill>
                <a:latin typeface="ＭＳ Ｐゴシック"/>
              </a:rPr>
              <a:t>市町村</a:t>
            </a:r>
            <a:r>
              <a:rPr lang="en-US" altLang="ja-JP" sz="800" dirty="0" smtClean="0">
                <a:solidFill>
                  <a:prstClr val="black"/>
                </a:solidFill>
                <a:latin typeface="ＭＳ Ｐゴシック"/>
              </a:rPr>
              <a:t>1</a:t>
            </a:r>
            <a:r>
              <a:rPr lang="ja-JP" altLang="en-US" sz="800" dirty="0" smtClean="0">
                <a:solidFill>
                  <a:prstClr val="black"/>
                </a:solidFill>
                <a:latin typeface="ＭＳ Ｐゴシック"/>
              </a:rPr>
              <a:t>／</a:t>
            </a:r>
            <a:r>
              <a:rPr lang="en-US" altLang="ja-JP" sz="800" dirty="0" smtClean="0">
                <a:solidFill>
                  <a:prstClr val="black"/>
                </a:solidFill>
                <a:latin typeface="ＭＳ Ｐゴシック"/>
              </a:rPr>
              <a:t>4</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sp>
        <p:nvSpPr>
          <p:cNvPr id="54" name="角丸四角形 53"/>
          <p:cNvSpPr/>
          <p:nvPr/>
        </p:nvSpPr>
        <p:spPr>
          <a:xfrm>
            <a:off x="7015457" y="3433011"/>
            <a:ext cx="2257176" cy="24798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障害児</a:t>
            </a:r>
            <a:r>
              <a:rPr lang="ja-JP" altLang="en-US" sz="1200" dirty="0">
                <a:solidFill>
                  <a:prstClr val="black"/>
                </a:solidFill>
              </a:rPr>
              <a:t>支援</a:t>
            </a:r>
            <a:r>
              <a:rPr lang="ja-JP" altLang="en-US" sz="1200" dirty="0" smtClean="0">
                <a:solidFill>
                  <a:prstClr val="black"/>
                </a:solidFill>
              </a:rPr>
              <a:t>利用計画作成</a:t>
            </a:r>
            <a:endParaRPr lang="ja-JP" altLang="en-US" sz="1200" dirty="0">
              <a:solidFill>
                <a:prstClr val="black"/>
              </a:solidFill>
            </a:endParaRPr>
          </a:p>
        </p:txBody>
      </p:sp>
      <p:sp>
        <p:nvSpPr>
          <p:cNvPr id="55" name="Text Box 55"/>
          <p:cNvSpPr txBox="1">
            <a:spLocks noChangeArrowheads="1"/>
          </p:cNvSpPr>
          <p:nvPr/>
        </p:nvSpPr>
        <p:spPr bwMode="auto">
          <a:xfrm>
            <a:off x="3510239" y="1363108"/>
            <a:ext cx="2509437" cy="369090"/>
          </a:xfrm>
          <a:prstGeom prst="rect">
            <a:avLst/>
          </a:prstGeom>
          <a:solidFill>
            <a:schemeClr val="bg1"/>
          </a:solidFill>
          <a:ln w="9525">
            <a:solidFill>
              <a:schemeClr val="tx1"/>
            </a:solidFill>
            <a:miter lim="800000"/>
            <a:headEnd/>
            <a:tailEnd/>
          </a:ln>
        </p:spPr>
        <p:txBody>
          <a:bodyPr wrap="square" lIns="91176" tIns="45600" rIns="91176" bIns="45600">
            <a:spAutoFit/>
          </a:bodyPr>
          <a:lstStyle/>
          <a:p>
            <a:pPr algn="ctr">
              <a:spcBef>
                <a:spcPct val="50000"/>
              </a:spcBef>
            </a:pPr>
            <a:r>
              <a:rPr lang="ja-JP" altLang="en-US" sz="1800" dirty="0" smtClean="0">
                <a:solidFill>
                  <a:prstClr val="black"/>
                </a:solidFill>
                <a:latin typeface="Times New Roman" pitchFamily="18" charset="0"/>
                <a:ea typeface="ＤＨＰ特太ゴシック体" pitchFamily="2" charset="-128"/>
              </a:rPr>
              <a:t>（自立支援）協</a:t>
            </a:r>
            <a:r>
              <a:rPr lang="ja-JP" altLang="en-US" sz="1800" dirty="0">
                <a:solidFill>
                  <a:prstClr val="black"/>
                </a:solidFill>
                <a:latin typeface="Times New Roman" pitchFamily="18" charset="0"/>
                <a:ea typeface="ＤＨＰ特太ゴシック体" pitchFamily="2" charset="-128"/>
              </a:rPr>
              <a:t>議会</a:t>
            </a:r>
          </a:p>
        </p:txBody>
      </p:sp>
      <p:sp>
        <p:nvSpPr>
          <p:cNvPr id="56" name="テキスト ボックス 55"/>
          <p:cNvSpPr txBox="1"/>
          <p:nvPr/>
        </p:nvSpPr>
        <p:spPr>
          <a:xfrm>
            <a:off x="4022348" y="1698004"/>
            <a:ext cx="2020550" cy="215444"/>
          </a:xfrm>
          <a:prstGeom prst="rect">
            <a:avLst/>
          </a:prstGeom>
          <a:noFill/>
        </p:spPr>
        <p:txBody>
          <a:bodyPr wrap="square" rtlCol="0">
            <a:spAutoFit/>
          </a:bodyPr>
          <a:lstStyle/>
          <a:p>
            <a:r>
              <a:rPr lang="ja-JP" altLang="en-US" sz="800" dirty="0" smtClean="0">
                <a:solidFill>
                  <a:prstClr val="black"/>
                </a:solidFill>
                <a:latin typeface="ＭＳ Ｐゴシック"/>
              </a:rPr>
              <a:t>★地方交付税措置</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sp>
        <p:nvSpPr>
          <p:cNvPr id="4" name="角丸四角形吹き出し 3"/>
          <p:cNvSpPr/>
          <p:nvPr/>
        </p:nvSpPr>
        <p:spPr>
          <a:xfrm>
            <a:off x="83165" y="4743749"/>
            <a:ext cx="1199034" cy="166233"/>
          </a:xfrm>
          <a:prstGeom prst="wedgeRoundRectCallout">
            <a:avLst>
              <a:gd name="adj1" fmla="val 70367"/>
              <a:gd name="adj2" fmla="val -232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black"/>
                </a:solidFill>
                <a:latin typeface="ＭＳ Ｐゴシック"/>
              </a:rPr>
              <a:t>★地方交付税</a:t>
            </a:r>
            <a:r>
              <a:rPr lang="ja-JP" altLang="en-US" sz="800" dirty="0" smtClean="0">
                <a:solidFill>
                  <a:prstClr val="black"/>
                </a:solidFill>
                <a:latin typeface="ＭＳ Ｐゴシック"/>
              </a:rPr>
              <a:t>措置</a:t>
            </a:r>
            <a:endParaRPr lang="en-US" altLang="ja-JP" sz="800" dirty="0">
              <a:solidFill>
                <a:prstClr val="white"/>
              </a:solidFill>
              <a:latin typeface="ＭＳ Ｐゴシック" panose="020B0600070205080204" pitchFamily="50" charset="-128"/>
            </a:endParaRPr>
          </a:p>
        </p:txBody>
      </p:sp>
      <p:sp>
        <p:nvSpPr>
          <p:cNvPr id="57"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a:t>
            </a:fld>
            <a:endParaRPr lang="en-US" altLang="ja-JP" dirty="0">
              <a:solidFill>
                <a:srgbClr val="000000"/>
              </a:solidFill>
            </a:endParaRPr>
          </a:p>
        </p:txBody>
      </p:sp>
    </p:spTree>
    <p:extLst>
      <p:ext uri="{BB962C8B-B14F-4D97-AF65-F5344CB8AC3E}">
        <p14:creationId xmlns:p14="http://schemas.microsoft.com/office/powerpoint/2010/main" val="2044983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03800675"/>
              </p:ext>
            </p:extLst>
          </p:nvPr>
        </p:nvGraphicFramePr>
        <p:xfrm>
          <a:off x="344488" y="1340768"/>
          <a:ext cx="9145014" cy="4424088"/>
        </p:xfrm>
        <a:graphic>
          <a:graphicData uri="http://schemas.openxmlformats.org/drawingml/2006/table">
            <a:tbl>
              <a:tblPr firstRow="1" bandRow="1">
                <a:tableStyleId>{5C22544A-7EE6-4342-B048-85BDC9FD1C3A}</a:tableStyleId>
              </a:tblPr>
              <a:tblGrid>
                <a:gridCol w="2808310"/>
                <a:gridCol w="6336704"/>
              </a:tblGrid>
              <a:tr h="512366">
                <a:tc>
                  <a:txBody>
                    <a:bodyPr/>
                    <a:lstStyle/>
                    <a:p>
                      <a:endParaRPr kumimoji="1" lang="ja-JP" altLang="en-US" dirty="0"/>
                    </a:p>
                  </a:txBody>
                  <a:tcPr/>
                </a:tc>
                <a:tc>
                  <a:txBody>
                    <a:bodyPr/>
                    <a:lstStyle/>
                    <a:p>
                      <a:pPr algn="ctr"/>
                      <a:r>
                        <a:rPr kumimoji="1" lang="ja-JP" altLang="en-US" b="0" dirty="0" smtClean="0">
                          <a:solidFill>
                            <a:schemeClr val="tx1"/>
                          </a:solidFill>
                        </a:rPr>
                        <a:t>概　　　　　　　　　　　要</a:t>
                      </a:r>
                      <a:endParaRPr kumimoji="1" lang="ja-JP" altLang="en-US" b="0" dirty="0">
                        <a:solidFill>
                          <a:schemeClr val="tx1"/>
                        </a:solidFill>
                      </a:endParaRPr>
                    </a:p>
                  </a:txBody>
                  <a:tcPr anchor="ctr"/>
                </a:tc>
              </a:tr>
              <a:tr h="1096224">
                <a:tc>
                  <a:txBody>
                    <a:bodyPr/>
                    <a:lstStyle/>
                    <a:p>
                      <a:r>
                        <a:rPr kumimoji="1" lang="ja-JP" altLang="en-US" sz="1800" kern="1200" dirty="0" smtClean="0">
                          <a:solidFill>
                            <a:schemeClr val="dk1"/>
                          </a:solidFill>
                          <a:effectLst/>
                          <a:latin typeface="+mn-lt"/>
                          <a:ea typeface="+mn-ea"/>
                          <a:cs typeface="+mn-cs"/>
                        </a:rPr>
                        <a:t>身体障害者手帳</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effectLst/>
                          <a:latin typeface="+mn-lt"/>
                          <a:ea typeface="+mn-ea"/>
                          <a:cs typeface="+mn-cs"/>
                        </a:rPr>
                        <a:t>身体障害者福祉法に定める身体上の障害がある者に対して、都道府県知事、指定都市市長又は中核市市長が交付する。</a:t>
                      </a:r>
                      <a:endParaRPr kumimoji="1" lang="ja-JP" altLang="en-US" dirty="0"/>
                    </a:p>
                  </a:txBody>
                  <a:tcPr anchor="ctr"/>
                </a:tc>
              </a:tr>
              <a:tr h="148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dk1"/>
                          </a:solidFill>
                          <a:effectLst/>
                          <a:latin typeface="+mn-lt"/>
                          <a:ea typeface="+mn-ea"/>
                          <a:cs typeface="+mn-cs"/>
                        </a:rPr>
                        <a:t>療育手帳</a:t>
                      </a:r>
                      <a:endParaRPr kumimoji="1" lang="ja-JP" altLang="en-US" u="none"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effectLst/>
                          <a:latin typeface="+mn-lt"/>
                          <a:ea typeface="+mn-ea"/>
                          <a:cs typeface="+mn-cs"/>
                        </a:rPr>
                        <a:t>知的障害児・者への一貫した指導・相談を行うとともに、これらの者に対して各種の援助措置を受けやすくするため、児童相談所又は知的障害者更生相談所において知的障害と判定された者に対して、都道府県知事又は指定都市市長が交付する。</a:t>
                      </a:r>
                      <a:endParaRPr kumimoji="1" lang="ja-JP" altLang="en-US" dirty="0"/>
                    </a:p>
                  </a:txBody>
                  <a:tcPr anchor="ctr"/>
                </a:tc>
              </a:tr>
              <a:tr h="1327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dk1"/>
                          </a:solidFill>
                          <a:effectLst/>
                          <a:latin typeface="+mn-lt"/>
                          <a:ea typeface="+mn-ea"/>
                          <a:cs typeface="+mn-cs"/>
                        </a:rPr>
                        <a:t>精神障害者保健福祉手帳</a:t>
                      </a:r>
                      <a:endParaRPr kumimoji="1" lang="ja-JP" altLang="en-US" u="none"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effectLst/>
                          <a:latin typeface="+mn-lt"/>
                          <a:ea typeface="+mn-ea"/>
                          <a:cs typeface="+mn-cs"/>
                        </a:rPr>
                        <a:t>一定の精神障害の状態にあることを認定して精神障害者保健福祉手帳を交付することにより、各種の支援策を講じやすくし、精神障害者の社会復帰、自立及び社会参加の促進を図ることを目的とて、都道府県知事又は指定都市市長が交付する。</a:t>
                      </a:r>
                      <a:endParaRPr kumimoji="1" lang="ja-JP" altLang="en-US" dirty="0"/>
                    </a:p>
                  </a:txBody>
                  <a:tcPr anchor="ctr"/>
                </a:tc>
              </a:tr>
            </a:tbl>
          </a:graphicData>
        </a:graphic>
      </p:graphicFrame>
      <p:sp>
        <p:nvSpPr>
          <p:cNvPr id="5" name="額縁 4"/>
          <p:cNvSpPr/>
          <p:nvPr/>
        </p:nvSpPr>
        <p:spPr>
          <a:xfrm>
            <a:off x="2000672" y="260648"/>
            <a:ext cx="5616624" cy="6480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身体障害者手帳等の概要</a:t>
            </a:r>
            <a:endParaRPr lang="ja-JP" altLang="en-US" b="1" dirty="0">
              <a:solidFill>
                <a:srgbClr val="000000"/>
              </a:solidFill>
            </a:endParaRPr>
          </a:p>
        </p:txBody>
      </p:sp>
      <p:sp>
        <p:nvSpPr>
          <p:cNvPr id="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20</a:t>
            </a:fld>
            <a:endParaRPr lang="en-US" altLang="ja-JP" dirty="0">
              <a:solidFill>
                <a:srgbClr val="000000"/>
              </a:solidFill>
            </a:endParaRPr>
          </a:p>
        </p:txBody>
      </p:sp>
    </p:spTree>
    <p:extLst>
      <p:ext uri="{BB962C8B-B14F-4D97-AF65-F5344CB8AC3E}">
        <p14:creationId xmlns:p14="http://schemas.microsoft.com/office/powerpoint/2010/main" val="3348948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38348407"/>
              </p:ext>
            </p:extLst>
          </p:nvPr>
        </p:nvGraphicFramePr>
        <p:xfrm>
          <a:off x="344488" y="1268758"/>
          <a:ext cx="9145014" cy="5020816"/>
        </p:xfrm>
        <a:graphic>
          <a:graphicData uri="http://schemas.openxmlformats.org/drawingml/2006/table">
            <a:tbl>
              <a:tblPr firstRow="1" bandRow="1">
                <a:tableStyleId>{5C22544A-7EE6-4342-B048-85BDC9FD1C3A}</a:tableStyleId>
              </a:tblPr>
              <a:tblGrid>
                <a:gridCol w="2808310"/>
                <a:gridCol w="6336704"/>
              </a:tblGrid>
              <a:tr h="484219">
                <a:tc>
                  <a:txBody>
                    <a:bodyPr/>
                    <a:lstStyle/>
                    <a:p>
                      <a:endParaRPr kumimoji="1" lang="ja-JP" altLang="en-US" dirty="0"/>
                    </a:p>
                  </a:txBody>
                  <a:tcPr anchor="ctr"/>
                </a:tc>
                <a:tc>
                  <a:txBody>
                    <a:bodyPr/>
                    <a:lstStyle/>
                    <a:p>
                      <a:pPr algn="ctr"/>
                      <a:r>
                        <a:rPr kumimoji="1" lang="ja-JP" altLang="en-US" b="0" dirty="0" smtClean="0">
                          <a:solidFill>
                            <a:schemeClr val="tx1"/>
                          </a:solidFill>
                        </a:rPr>
                        <a:t>概　　　　　　　　　　　要</a:t>
                      </a:r>
                      <a:endParaRPr kumimoji="1" lang="ja-JP" altLang="en-US" b="0" dirty="0">
                        <a:solidFill>
                          <a:schemeClr val="tx1"/>
                        </a:solidFill>
                      </a:endParaRPr>
                    </a:p>
                  </a:txBody>
                  <a:tcPr anchor="ctr"/>
                </a:tc>
              </a:tr>
              <a:tr h="1512199">
                <a:tc>
                  <a:txBody>
                    <a:bodyPr/>
                    <a:lstStyle/>
                    <a:p>
                      <a:r>
                        <a:rPr kumimoji="1" lang="ja-JP" altLang="en-US" sz="1800" kern="1200" dirty="0" smtClean="0">
                          <a:solidFill>
                            <a:schemeClr val="dk1"/>
                          </a:solidFill>
                          <a:effectLst/>
                          <a:latin typeface="+mn-lt"/>
                          <a:ea typeface="+mn-ea"/>
                          <a:cs typeface="+mn-cs"/>
                        </a:rPr>
                        <a:t>特別児童扶養手当</a:t>
                      </a:r>
                      <a:endParaRPr kumimoji="1" lang="en-US" altLang="ja-JP" sz="1800" kern="1200" dirty="0" smtClean="0">
                        <a:solidFill>
                          <a:schemeClr val="dk1"/>
                        </a:solidFill>
                        <a:effectLst/>
                        <a:latin typeface="+mn-lt"/>
                        <a:ea typeface="+mn-ea"/>
                        <a:cs typeface="+mn-cs"/>
                      </a:endParaRPr>
                    </a:p>
                    <a:p>
                      <a:endParaRPr kumimoji="1" lang="en-US" altLang="ja-JP" sz="18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（認定事務：都道府県、指定都市（申請窓口は市町村）</a:t>
                      </a:r>
                      <a:endParaRPr kumimoji="1" lang="ja-JP" altLang="en-US" sz="1200" dirty="0"/>
                    </a:p>
                  </a:txBody>
                  <a:tcPr anchor="ctr"/>
                </a:tc>
                <a:tc>
                  <a:txBody>
                    <a:bodyPr/>
                    <a:lstStyle/>
                    <a:p>
                      <a:r>
                        <a:rPr kumimoji="1" lang="en-US" altLang="ja-JP" sz="1800" kern="1200" dirty="0" smtClean="0">
                          <a:solidFill>
                            <a:schemeClr val="dk1"/>
                          </a:solidFill>
                          <a:effectLst/>
                          <a:latin typeface="+mn-lt"/>
                          <a:ea typeface="+mn-ea"/>
                          <a:cs typeface="+mn-cs"/>
                        </a:rPr>
                        <a:t>20</a:t>
                      </a:r>
                      <a:r>
                        <a:rPr kumimoji="1" lang="ja-JP" altLang="ja-JP" sz="1800" kern="1200" dirty="0" smtClean="0">
                          <a:solidFill>
                            <a:schemeClr val="dk1"/>
                          </a:solidFill>
                          <a:effectLst/>
                          <a:latin typeface="+mn-lt"/>
                          <a:ea typeface="+mn-ea"/>
                          <a:cs typeface="+mn-cs"/>
                        </a:rPr>
                        <a:t>歳未満で精神又は身体に障害を有する児童を家庭で監護、養育している父母等に支給</a:t>
                      </a:r>
                    </a:p>
                    <a:p>
                      <a:endParaRPr kumimoji="1" lang="en-US" altLang="ja-JP" sz="800" kern="1200" dirty="0" smtClean="0">
                        <a:solidFill>
                          <a:schemeClr val="dk1"/>
                        </a:solidFill>
                        <a:effectLst/>
                        <a:latin typeface="+mn-lt"/>
                        <a:ea typeface="+mn-ea"/>
                        <a:cs typeface="+mn-cs"/>
                      </a:endParaRPr>
                    </a:p>
                    <a:p>
                      <a:r>
                        <a:rPr kumimoji="1" lang="ja-JP" altLang="ja-JP" sz="1800" kern="1200" dirty="0" smtClean="0">
                          <a:solidFill>
                            <a:schemeClr val="dk1"/>
                          </a:solidFill>
                          <a:effectLst/>
                          <a:latin typeface="+mn-lt"/>
                          <a:ea typeface="+mn-ea"/>
                          <a:cs typeface="+mn-cs"/>
                        </a:rPr>
                        <a:t>　　</a:t>
                      </a:r>
                      <a:r>
                        <a:rPr kumimoji="1" lang="ja-JP" altLang="en-US" sz="1800" kern="1200" dirty="0" smtClean="0">
                          <a:solidFill>
                            <a:schemeClr val="dk1"/>
                          </a:solidFill>
                          <a:effectLst/>
                          <a:latin typeface="+mn-lt"/>
                          <a:ea typeface="+mn-ea"/>
                          <a:cs typeface="+mn-cs"/>
                        </a:rPr>
                        <a:t>給付月額（平成</a:t>
                      </a:r>
                      <a:r>
                        <a:rPr kumimoji="1" lang="en-US" altLang="ja-JP" sz="1800" kern="1200" dirty="0" smtClean="0">
                          <a:solidFill>
                            <a:schemeClr val="dk1"/>
                          </a:solidFill>
                          <a:effectLst/>
                          <a:latin typeface="+mn-lt"/>
                          <a:ea typeface="+mn-ea"/>
                          <a:cs typeface="+mn-cs"/>
                        </a:rPr>
                        <a:t>28</a:t>
                      </a:r>
                      <a:r>
                        <a:rPr kumimoji="1" lang="ja-JP" altLang="en-US" sz="1800" kern="1200" dirty="0" smtClean="0">
                          <a:solidFill>
                            <a:schemeClr val="dk1"/>
                          </a:solidFill>
                          <a:effectLst/>
                          <a:latin typeface="+mn-lt"/>
                          <a:ea typeface="+mn-ea"/>
                          <a:cs typeface="+mn-cs"/>
                        </a:rPr>
                        <a:t>年度）　</a:t>
                      </a:r>
                      <a:r>
                        <a:rPr kumimoji="1" lang="ja-JP" altLang="ja-JP" sz="1800" kern="1200" dirty="0" smtClean="0">
                          <a:solidFill>
                            <a:schemeClr val="dk1"/>
                          </a:solidFill>
                          <a:effectLst/>
                          <a:latin typeface="+mn-lt"/>
                          <a:ea typeface="+mn-ea"/>
                          <a:cs typeface="+mn-cs"/>
                        </a:rPr>
                        <a:t>１級　５１，５００円</a:t>
                      </a:r>
                    </a:p>
                    <a:p>
                      <a:r>
                        <a:rPr kumimoji="1" lang="ja-JP" altLang="ja-JP" sz="1800" kern="1200" dirty="0" smtClean="0">
                          <a:solidFill>
                            <a:schemeClr val="dk1"/>
                          </a:solidFill>
                          <a:effectLst/>
                          <a:latin typeface="+mn-lt"/>
                          <a:ea typeface="+mn-ea"/>
                          <a:cs typeface="+mn-cs"/>
                        </a:rPr>
                        <a:t>　　</a:t>
                      </a:r>
                      <a:r>
                        <a:rPr kumimoji="1" lang="ja-JP" altLang="en-US" sz="1800" kern="1200" dirty="0" smtClean="0">
                          <a:solidFill>
                            <a:schemeClr val="dk1"/>
                          </a:solidFill>
                          <a:effectLst/>
                          <a:latin typeface="+mn-lt"/>
                          <a:ea typeface="+mn-ea"/>
                          <a:cs typeface="+mn-cs"/>
                        </a:rPr>
                        <a:t>　　　　　　　　　</a:t>
                      </a:r>
                      <a:r>
                        <a:rPr kumimoji="1" lang="ja-JP" altLang="en-US" sz="1800" kern="1200" baseline="0" dirty="0" smtClean="0">
                          <a:solidFill>
                            <a:schemeClr val="dk1"/>
                          </a:solidFill>
                          <a:effectLst/>
                          <a:latin typeface="+mn-lt"/>
                          <a:ea typeface="+mn-ea"/>
                          <a:cs typeface="+mn-cs"/>
                        </a:rPr>
                        <a:t> 　　　　　　　</a:t>
                      </a:r>
                      <a:r>
                        <a:rPr kumimoji="1" lang="ja-JP" altLang="ja-JP" sz="1800" kern="1200" dirty="0" smtClean="0">
                          <a:solidFill>
                            <a:schemeClr val="dk1"/>
                          </a:solidFill>
                          <a:effectLst/>
                          <a:latin typeface="+mn-lt"/>
                          <a:ea typeface="+mn-ea"/>
                          <a:cs typeface="+mn-cs"/>
                        </a:rPr>
                        <a:t>２級　３４，３００円</a:t>
                      </a:r>
                      <a:endParaRPr kumimoji="1" lang="en-US" altLang="ja-JP" sz="1800" kern="1200" dirty="0" smtClean="0">
                        <a:solidFill>
                          <a:schemeClr val="dk1"/>
                        </a:solidFill>
                        <a:effectLst/>
                        <a:latin typeface="+mn-lt"/>
                        <a:ea typeface="+mn-ea"/>
                        <a:cs typeface="+mn-cs"/>
                      </a:endParaRPr>
                    </a:p>
                    <a:p>
                      <a:endParaRPr kumimoji="1" lang="ja-JP" altLang="ja-JP" sz="800" kern="1200" dirty="0" smtClean="0">
                        <a:solidFill>
                          <a:schemeClr val="dk1"/>
                        </a:solidFill>
                        <a:effectLst/>
                        <a:latin typeface="+mn-lt"/>
                        <a:ea typeface="+mn-ea"/>
                        <a:cs typeface="+mn-cs"/>
                      </a:endParaRPr>
                    </a:p>
                  </a:txBody>
                  <a:tcPr anchor="ctr"/>
                </a:tc>
              </a:tr>
              <a:tr h="1512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dk1"/>
                          </a:solidFill>
                          <a:effectLst/>
                          <a:latin typeface="+mn-lt"/>
                          <a:ea typeface="+mn-ea"/>
                          <a:cs typeface="+mn-cs"/>
                        </a:rPr>
                        <a:t>障害児福祉手当</a:t>
                      </a: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dk1"/>
                          </a:solidFill>
                          <a:effectLst/>
                          <a:latin typeface="+mn-lt"/>
                          <a:ea typeface="+mn-ea"/>
                          <a:cs typeface="+mn-cs"/>
                        </a:rPr>
                        <a:t>（認定事務：都道府県、市及び福祉事務所設置町村）</a:t>
                      </a:r>
                      <a:endParaRPr kumimoji="1" lang="ja-JP" altLang="en-US" sz="1200" u="none" dirty="0"/>
                    </a:p>
                  </a:txBody>
                  <a:tcPr anchor="ctr"/>
                </a:tc>
                <a:tc>
                  <a:txBody>
                    <a:bodyPr/>
                    <a:lstStyle/>
                    <a:p>
                      <a:r>
                        <a:rPr kumimoji="1" lang="ja-JP" altLang="ja-JP" sz="1800" kern="1200" dirty="0" smtClean="0">
                          <a:solidFill>
                            <a:schemeClr val="dk1"/>
                          </a:solidFill>
                          <a:effectLst/>
                          <a:latin typeface="+mn-lt"/>
                          <a:ea typeface="+mn-ea"/>
                          <a:cs typeface="+mn-cs"/>
                        </a:rPr>
                        <a:t>精神又は身体に重度の障害を有するため、日常生活において常時の介護を必要とする状態にある在宅の</a:t>
                      </a:r>
                      <a:r>
                        <a:rPr kumimoji="1" lang="en-US" altLang="ja-JP" sz="1800" kern="1200" dirty="0" smtClean="0">
                          <a:solidFill>
                            <a:schemeClr val="dk1"/>
                          </a:solidFill>
                          <a:effectLst/>
                          <a:latin typeface="+mn-lt"/>
                          <a:ea typeface="+mn-ea"/>
                          <a:cs typeface="+mn-cs"/>
                        </a:rPr>
                        <a:t>20</a:t>
                      </a:r>
                      <a:r>
                        <a:rPr kumimoji="1" lang="ja-JP" altLang="ja-JP" sz="1800" kern="1200" dirty="0" smtClean="0">
                          <a:solidFill>
                            <a:schemeClr val="dk1"/>
                          </a:solidFill>
                          <a:effectLst/>
                          <a:latin typeface="+mn-lt"/>
                          <a:ea typeface="+mn-ea"/>
                          <a:cs typeface="+mn-cs"/>
                        </a:rPr>
                        <a:t>歳未満の者に</a:t>
                      </a:r>
                      <a:r>
                        <a:rPr kumimoji="1" lang="en-US" altLang="ja-JP" sz="1800" kern="1200" dirty="0" smtClean="0">
                          <a:solidFill>
                            <a:schemeClr val="dk1"/>
                          </a:solidFill>
                          <a:effectLst/>
                          <a:latin typeface="+mn-lt"/>
                          <a:ea typeface="+mn-ea"/>
                          <a:cs typeface="+mn-cs"/>
                        </a:rPr>
                        <a:t>   </a:t>
                      </a:r>
                      <a:r>
                        <a:rPr kumimoji="1" lang="ja-JP" altLang="ja-JP" sz="1800" kern="1200" dirty="0" smtClean="0">
                          <a:solidFill>
                            <a:schemeClr val="dk1"/>
                          </a:solidFill>
                          <a:effectLst/>
                          <a:latin typeface="+mn-lt"/>
                          <a:ea typeface="+mn-ea"/>
                          <a:cs typeface="+mn-cs"/>
                        </a:rPr>
                        <a:t>支給</a:t>
                      </a:r>
                      <a:endParaRPr kumimoji="1" lang="en-US" altLang="ja-JP" sz="1800" kern="1200" dirty="0" smtClean="0">
                        <a:solidFill>
                          <a:schemeClr val="dk1"/>
                        </a:solidFill>
                        <a:effectLst/>
                        <a:latin typeface="+mn-lt"/>
                        <a:ea typeface="+mn-ea"/>
                        <a:cs typeface="+mn-cs"/>
                      </a:endParaRPr>
                    </a:p>
                    <a:p>
                      <a:endParaRPr kumimoji="1" lang="ja-JP" altLang="ja-JP" sz="800" kern="1200" dirty="0" smtClean="0">
                        <a:solidFill>
                          <a:schemeClr val="dk1"/>
                        </a:solidFill>
                        <a:effectLst/>
                        <a:latin typeface="+mn-lt"/>
                        <a:ea typeface="+mn-ea"/>
                        <a:cs typeface="+mn-cs"/>
                      </a:endParaRPr>
                    </a:p>
                    <a:p>
                      <a:r>
                        <a:rPr kumimoji="1" lang="ja-JP" altLang="ja-JP" sz="1800" kern="1200" dirty="0" smtClean="0">
                          <a:solidFill>
                            <a:schemeClr val="dk1"/>
                          </a:solidFill>
                          <a:effectLst/>
                          <a:latin typeface="+mn-lt"/>
                          <a:ea typeface="+mn-ea"/>
                          <a:cs typeface="+mn-cs"/>
                        </a:rPr>
                        <a:t>　　</a:t>
                      </a:r>
                      <a:r>
                        <a:rPr kumimoji="1" lang="ja-JP" altLang="en-US" sz="1800" kern="1200" dirty="0" smtClean="0">
                          <a:solidFill>
                            <a:schemeClr val="dk1"/>
                          </a:solidFill>
                          <a:effectLst/>
                          <a:latin typeface="+mn-lt"/>
                          <a:ea typeface="+mn-ea"/>
                          <a:cs typeface="+mn-cs"/>
                        </a:rPr>
                        <a:t>給付月額（平成</a:t>
                      </a:r>
                      <a:r>
                        <a:rPr kumimoji="1" lang="en-US" altLang="ja-JP" sz="1800" kern="1200" dirty="0" smtClean="0">
                          <a:solidFill>
                            <a:schemeClr val="dk1"/>
                          </a:solidFill>
                          <a:effectLst/>
                          <a:latin typeface="+mn-lt"/>
                          <a:ea typeface="+mn-ea"/>
                          <a:cs typeface="+mn-cs"/>
                        </a:rPr>
                        <a:t>28</a:t>
                      </a:r>
                      <a:r>
                        <a:rPr kumimoji="1" lang="ja-JP" altLang="en-US" sz="1800" kern="1200" dirty="0" smtClean="0">
                          <a:solidFill>
                            <a:schemeClr val="dk1"/>
                          </a:solidFill>
                          <a:effectLst/>
                          <a:latin typeface="+mn-lt"/>
                          <a:ea typeface="+mn-ea"/>
                          <a:cs typeface="+mn-cs"/>
                        </a:rPr>
                        <a:t>年度）　</a:t>
                      </a:r>
                      <a:r>
                        <a:rPr kumimoji="1" lang="ja-JP" altLang="ja-JP" sz="1800" kern="1200" dirty="0" smtClean="0">
                          <a:solidFill>
                            <a:schemeClr val="dk1"/>
                          </a:solidFill>
                          <a:effectLst/>
                          <a:latin typeface="+mn-lt"/>
                          <a:ea typeface="+mn-ea"/>
                          <a:cs typeface="+mn-cs"/>
                        </a:rPr>
                        <a:t>１４，６００円</a:t>
                      </a:r>
                      <a:endParaRPr kumimoji="1" lang="en-US" altLang="ja-JP" sz="1800" kern="1200" dirty="0" smtClean="0">
                        <a:solidFill>
                          <a:schemeClr val="dk1"/>
                        </a:solidFill>
                        <a:effectLst/>
                        <a:latin typeface="+mn-lt"/>
                        <a:ea typeface="+mn-ea"/>
                        <a:cs typeface="+mn-cs"/>
                      </a:endParaRPr>
                    </a:p>
                    <a:p>
                      <a:endParaRPr kumimoji="1" lang="ja-JP" altLang="ja-JP" sz="800" kern="1200" dirty="0" smtClean="0">
                        <a:solidFill>
                          <a:schemeClr val="dk1"/>
                        </a:solidFill>
                        <a:effectLst/>
                        <a:latin typeface="+mn-lt"/>
                        <a:ea typeface="+mn-ea"/>
                        <a:cs typeface="+mn-cs"/>
                      </a:endParaRPr>
                    </a:p>
                  </a:txBody>
                  <a:tcPr anchor="ctr"/>
                </a:tc>
              </a:tr>
              <a:tr h="1512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dk1"/>
                          </a:solidFill>
                          <a:effectLst/>
                          <a:latin typeface="+mn-lt"/>
                          <a:ea typeface="+mn-ea"/>
                          <a:cs typeface="+mn-cs"/>
                        </a:rPr>
                        <a:t>特別障害者手当</a:t>
                      </a: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dk1"/>
                          </a:solidFill>
                          <a:effectLst/>
                          <a:latin typeface="+mn-lt"/>
                          <a:ea typeface="+mn-ea"/>
                          <a:cs typeface="+mn-cs"/>
                        </a:rPr>
                        <a:t>（認定事務：都道府県、市及び福祉事務所設置町村）</a:t>
                      </a:r>
                      <a:endParaRPr kumimoji="1" lang="ja-JP" altLang="en-US" sz="1200" u="none" dirty="0" smtClean="0"/>
                    </a:p>
                  </a:txBody>
                  <a:tcPr anchor="ctr"/>
                </a:tc>
                <a:tc>
                  <a:txBody>
                    <a:bodyPr/>
                    <a:lstStyle/>
                    <a:p>
                      <a:r>
                        <a:rPr kumimoji="1" lang="ja-JP" altLang="ja-JP" sz="1800" kern="1200" dirty="0" smtClean="0">
                          <a:solidFill>
                            <a:schemeClr val="dk1"/>
                          </a:solidFill>
                          <a:effectLst/>
                          <a:latin typeface="+mn-lt"/>
                          <a:ea typeface="+mn-ea"/>
                          <a:cs typeface="+mn-cs"/>
                        </a:rPr>
                        <a:t>精神又は身体に著しく重度の障害を有するため、日常生活において常時特別の介護を必要とする状態にある在宅の</a:t>
                      </a:r>
                      <a:r>
                        <a:rPr kumimoji="1" lang="en-US" altLang="ja-JP" sz="1800" kern="1200" dirty="0" smtClean="0">
                          <a:solidFill>
                            <a:schemeClr val="dk1"/>
                          </a:solidFill>
                          <a:effectLst/>
                          <a:latin typeface="+mn-lt"/>
                          <a:ea typeface="+mn-ea"/>
                          <a:cs typeface="+mn-cs"/>
                        </a:rPr>
                        <a:t>20</a:t>
                      </a:r>
                      <a:r>
                        <a:rPr kumimoji="1" lang="ja-JP" altLang="ja-JP" sz="1800" kern="1200" dirty="0" smtClean="0">
                          <a:solidFill>
                            <a:schemeClr val="dk1"/>
                          </a:solidFill>
                          <a:effectLst/>
                          <a:latin typeface="+mn-lt"/>
                          <a:ea typeface="+mn-ea"/>
                          <a:cs typeface="+mn-cs"/>
                        </a:rPr>
                        <a:t>歳以上の者に支給</a:t>
                      </a:r>
                      <a:endParaRPr kumimoji="1" lang="en-US" altLang="ja-JP" sz="1800" kern="1200" dirty="0" smtClean="0">
                        <a:solidFill>
                          <a:schemeClr val="dk1"/>
                        </a:solidFill>
                        <a:effectLst/>
                        <a:latin typeface="+mn-lt"/>
                        <a:ea typeface="+mn-ea"/>
                        <a:cs typeface="+mn-cs"/>
                      </a:endParaRPr>
                    </a:p>
                    <a:p>
                      <a:endParaRPr kumimoji="1" lang="ja-JP" altLang="ja-JP" sz="800" kern="1200" dirty="0" smtClean="0">
                        <a:solidFill>
                          <a:schemeClr val="dk1"/>
                        </a:solidFill>
                        <a:effectLst/>
                        <a:latin typeface="+mn-lt"/>
                        <a:ea typeface="+mn-ea"/>
                        <a:cs typeface="+mn-cs"/>
                      </a:endParaRPr>
                    </a:p>
                    <a:p>
                      <a:r>
                        <a:rPr kumimoji="1" lang="ja-JP" altLang="ja-JP" sz="1800" kern="1200" dirty="0" smtClean="0">
                          <a:solidFill>
                            <a:schemeClr val="dk1"/>
                          </a:solidFill>
                          <a:effectLst/>
                          <a:latin typeface="+mn-lt"/>
                          <a:ea typeface="+mn-ea"/>
                          <a:cs typeface="+mn-cs"/>
                        </a:rPr>
                        <a:t>　　</a:t>
                      </a:r>
                      <a:r>
                        <a:rPr kumimoji="1" lang="ja-JP" altLang="en-US" sz="1800" kern="1200" dirty="0" smtClean="0">
                          <a:solidFill>
                            <a:schemeClr val="dk1"/>
                          </a:solidFill>
                          <a:effectLst/>
                          <a:latin typeface="+mn-lt"/>
                          <a:ea typeface="+mn-ea"/>
                          <a:cs typeface="+mn-cs"/>
                        </a:rPr>
                        <a:t>給付月額（平成</a:t>
                      </a:r>
                      <a:r>
                        <a:rPr kumimoji="1" lang="en-US" altLang="ja-JP" sz="1800" kern="1200" dirty="0" smtClean="0">
                          <a:solidFill>
                            <a:schemeClr val="dk1"/>
                          </a:solidFill>
                          <a:effectLst/>
                          <a:latin typeface="+mn-lt"/>
                          <a:ea typeface="+mn-ea"/>
                          <a:cs typeface="+mn-cs"/>
                        </a:rPr>
                        <a:t>28</a:t>
                      </a:r>
                      <a:r>
                        <a:rPr kumimoji="1" lang="ja-JP" altLang="en-US" sz="1800" kern="1200" dirty="0" smtClean="0">
                          <a:solidFill>
                            <a:schemeClr val="dk1"/>
                          </a:solidFill>
                          <a:effectLst/>
                          <a:latin typeface="+mn-lt"/>
                          <a:ea typeface="+mn-ea"/>
                          <a:cs typeface="+mn-cs"/>
                        </a:rPr>
                        <a:t>年度）　</a:t>
                      </a:r>
                      <a:r>
                        <a:rPr kumimoji="1" lang="ja-JP" altLang="ja-JP" sz="1800" kern="1200" dirty="0" smtClean="0">
                          <a:solidFill>
                            <a:schemeClr val="dk1"/>
                          </a:solidFill>
                          <a:effectLst/>
                          <a:latin typeface="+mn-lt"/>
                          <a:ea typeface="+mn-ea"/>
                          <a:cs typeface="+mn-cs"/>
                        </a:rPr>
                        <a:t>２６，８３０円</a:t>
                      </a:r>
                      <a:endParaRPr kumimoji="1" lang="en-US" altLang="ja-JP" sz="1800" kern="1200" dirty="0" smtClean="0">
                        <a:solidFill>
                          <a:schemeClr val="dk1"/>
                        </a:solidFill>
                        <a:effectLst/>
                        <a:latin typeface="+mn-lt"/>
                        <a:ea typeface="+mn-ea"/>
                        <a:cs typeface="+mn-cs"/>
                      </a:endParaRPr>
                    </a:p>
                    <a:p>
                      <a:endParaRPr kumimoji="1" lang="ja-JP" altLang="ja-JP" sz="800" kern="1200" dirty="0" smtClean="0">
                        <a:solidFill>
                          <a:schemeClr val="dk1"/>
                        </a:solidFill>
                        <a:effectLst/>
                        <a:latin typeface="+mn-lt"/>
                        <a:ea typeface="+mn-ea"/>
                        <a:cs typeface="+mn-cs"/>
                      </a:endParaRPr>
                    </a:p>
                  </a:txBody>
                  <a:tcPr anchor="ctr"/>
                </a:tc>
              </a:tr>
            </a:tbl>
          </a:graphicData>
        </a:graphic>
      </p:graphicFrame>
      <p:sp>
        <p:nvSpPr>
          <p:cNvPr id="5" name="額縁 4"/>
          <p:cNvSpPr/>
          <p:nvPr/>
        </p:nvSpPr>
        <p:spPr>
          <a:xfrm>
            <a:off x="2000672" y="260648"/>
            <a:ext cx="5616624" cy="6480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特別児童扶養手当等の概要</a:t>
            </a:r>
            <a:endParaRPr lang="ja-JP" altLang="en-US" b="1" dirty="0">
              <a:solidFill>
                <a:srgbClr val="000000"/>
              </a:solidFill>
            </a:endParaRPr>
          </a:p>
        </p:txBody>
      </p:sp>
      <p:sp>
        <p:nvSpPr>
          <p:cNvPr id="2" name="テキスト ボックス 1"/>
          <p:cNvSpPr txBox="1"/>
          <p:nvPr/>
        </p:nvSpPr>
        <p:spPr>
          <a:xfrm>
            <a:off x="416496" y="6361583"/>
            <a:ext cx="8928992" cy="307777"/>
          </a:xfrm>
          <a:prstGeom prst="rect">
            <a:avLst/>
          </a:prstGeom>
          <a:noFill/>
        </p:spPr>
        <p:txBody>
          <a:bodyPr wrap="square" rtlCol="0">
            <a:spAutoFit/>
          </a:bodyPr>
          <a:lstStyle/>
          <a:p>
            <a:r>
              <a:rPr lang="en-US" altLang="ja-JP" sz="1400" dirty="0" smtClean="0"/>
              <a:t>※</a:t>
            </a:r>
            <a:r>
              <a:rPr lang="ja-JP" altLang="en-US" sz="1400" dirty="0" smtClean="0"/>
              <a:t>受給者もしくはその配偶者又は扶養義務者の前年の所得が一定の額以上であるときは手当は支給されない。</a:t>
            </a:r>
            <a:endParaRPr kumimoji="1" lang="ja-JP" altLang="en-US" sz="1400" dirty="0"/>
          </a:p>
        </p:txBody>
      </p:sp>
      <p:sp>
        <p:nvSpPr>
          <p:cNvPr id="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21</a:t>
            </a:fld>
            <a:endParaRPr lang="en-US" altLang="ja-JP" dirty="0">
              <a:solidFill>
                <a:srgbClr val="000000"/>
              </a:solidFill>
            </a:endParaRPr>
          </a:p>
        </p:txBody>
      </p:sp>
    </p:spTree>
    <p:extLst>
      <p:ext uri="{BB962C8B-B14F-4D97-AF65-F5344CB8AC3E}">
        <p14:creationId xmlns:p14="http://schemas.microsoft.com/office/powerpoint/2010/main" val="1725225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20773549"/>
              </p:ext>
            </p:extLst>
          </p:nvPr>
        </p:nvGraphicFramePr>
        <p:xfrm>
          <a:off x="488506" y="2276872"/>
          <a:ext cx="9145014" cy="3384375"/>
        </p:xfrm>
        <a:graphic>
          <a:graphicData uri="http://schemas.openxmlformats.org/drawingml/2006/table">
            <a:tbl>
              <a:tblPr firstRow="1" bandRow="1">
                <a:tableStyleId>{5C22544A-7EE6-4342-B048-85BDC9FD1C3A}</a:tableStyleId>
              </a:tblPr>
              <a:tblGrid>
                <a:gridCol w="2381513"/>
                <a:gridCol w="6763501"/>
              </a:tblGrid>
              <a:tr h="501579">
                <a:tc>
                  <a:txBody>
                    <a:bodyPr/>
                    <a:lstStyle/>
                    <a:p>
                      <a:endParaRPr kumimoji="1" lang="ja-JP" altLang="en-US" dirty="0"/>
                    </a:p>
                  </a:txBody>
                  <a:tcPr anchor="ctr"/>
                </a:tc>
                <a:tc>
                  <a:txBody>
                    <a:bodyPr/>
                    <a:lstStyle/>
                    <a:p>
                      <a:pPr algn="ctr"/>
                      <a:r>
                        <a:rPr kumimoji="1" lang="ja-JP" altLang="en-US" b="0" dirty="0" smtClean="0">
                          <a:solidFill>
                            <a:schemeClr val="tx1"/>
                          </a:solidFill>
                        </a:rPr>
                        <a:t>対　　　　象　　　　者</a:t>
                      </a:r>
                      <a:endParaRPr kumimoji="1" lang="ja-JP" altLang="en-US" b="0" dirty="0">
                        <a:solidFill>
                          <a:schemeClr val="tx1"/>
                        </a:solidFill>
                      </a:endParaRPr>
                    </a:p>
                  </a:txBody>
                  <a:tcPr anchor="ctr"/>
                </a:tc>
              </a:tr>
              <a:tr h="836937">
                <a:tc>
                  <a:txBody>
                    <a:bodyPr/>
                    <a:lstStyle/>
                    <a:p>
                      <a:r>
                        <a:rPr kumimoji="1" lang="ja-JP" altLang="ja-JP" sz="1800" kern="1200" dirty="0" smtClean="0">
                          <a:solidFill>
                            <a:schemeClr val="dk1"/>
                          </a:solidFill>
                          <a:effectLst/>
                          <a:latin typeface="+mn-lt"/>
                          <a:ea typeface="+mn-ea"/>
                          <a:cs typeface="+mn-cs"/>
                        </a:rPr>
                        <a:t>精神通院医療</a:t>
                      </a:r>
                      <a:endParaRPr kumimoji="1" lang="en-US" altLang="ja-JP" sz="1800" kern="1200" dirty="0" smtClean="0">
                        <a:solidFill>
                          <a:schemeClr val="dk1"/>
                        </a:solidFill>
                        <a:effectLst/>
                        <a:latin typeface="+mn-lt"/>
                        <a:ea typeface="+mn-ea"/>
                        <a:cs typeface="+mn-cs"/>
                      </a:endParaRPr>
                    </a:p>
                    <a:p>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（実施主体：都道府県・指定都市）</a:t>
                      </a:r>
                      <a:endParaRPr kumimoji="1" lang="ja-JP" alt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精神保健福祉法第</a:t>
                      </a:r>
                      <a:r>
                        <a:rPr lang="en-US" altLang="ja-JP" dirty="0" smtClean="0">
                          <a:effectLst/>
                        </a:rPr>
                        <a:t>5</a:t>
                      </a:r>
                      <a:r>
                        <a:rPr lang="ja-JP" altLang="en-US" dirty="0" smtClean="0">
                          <a:effectLst/>
                        </a:rPr>
                        <a:t>条に規定する統合失調症などの精神疾患を　　有する者で、通院による精神医療を継続的に要する者</a:t>
                      </a:r>
                      <a:endParaRPr kumimoji="1" lang="ja-JP" altLang="en-US" dirty="0"/>
                    </a:p>
                  </a:txBody>
                  <a:tcPr anchor="ctr"/>
                </a:tc>
              </a:tr>
              <a:tr h="1102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u="none" kern="1200" dirty="0" smtClean="0">
                          <a:solidFill>
                            <a:schemeClr val="dk1"/>
                          </a:solidFill>
                          <a:effectLst/>
                          <a:latin typeface="+mn-lt"/>
                          <a:ea typeface="+mn-ea"/>
                          <a:cs typeface="+mn-cs"/>
                        </a:rPr>
                        <a:t>更生医療</a:t>
                      </a: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dk1"/>
                          </a:solidFill>
                          <a:effectLst/>
                          <a:latin typeface="+mn-lt"/>
                          <a:ea typeface="+mn-ea"/>
                          <a:cs typeface="+mn-cs"/>
                        </a:rPr>
                        <a:t>　（実施主体：市町村）</a:t>
                      </a:r>
                      <a:endParaRPr kumimoji="1" lang="ja-JP" altLang="en-US" sz="1200" u="none" dirty="0"/>
                    </a:p>
                  </a:txBody>
                  <a:tcPr anchor="ctr"/>
                </a:tc>
                <a:tc>
                  <a:txBody>
                    <a:bodyPr/>
                    <a:lstStyle/>
                    <a:p>
                      <a:r>
                        <a:rPr lang="ja-JP" altLang="en-US" dirty="0" smtClean="0">
                          <a:effectLst/>
                        </a:rPr>
                        <a:t>身体障害者福祉法に基づき身体障害者手帳の交付を受けた者で、その障害を除去・軽減する手術等の治療により確実に効果が期待できる者（</a:t>
                      </a:r>
                      <a:r>
                        <a:rPr lang="en-US" altLang="ja-JP" dirty="0" smtClean="0">
                          <a:effectLst/>
                        </a:rPr>
                        <a:t>18</a:t>
                      </a:r>
                      <a:r>
                        <a:rPr lang="ja-JP" altLang="en-US" dirty="0" smtClean="0">
                          <a:effectLst/>
                        </a:rPr>
                        <a:t>歳以上）</a:t>
                      </a:r>
                      <a:endParaRPr kumimoji="1" lang="ja-JP" altLang="en-US" dirty="0"/>
                    </a:p>
                  </a:txBody>
                  <a:tcPr anchor="ctr"/>
                </a:tc>
              </a:tr>
              <a:tr h="943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u="none" kern="1200" dirty="0" smtClean="0">
                          <a:solidFill>
                            <a:schemeClr val="dk1"/>
                          </a:solidFill>
                          <a:effectLst/>
                          <a:latin typeface="+mn-lt"/>
                          <a:ea typeface="+mn-ea"/>
                          <a:cs typeface="+mn-cs"/>
                        </a:rPr>
                        <a:t>育成医療</a:t>
                      </a:r>
                      <a:endParaRPr kumimoji="1" lang="en-US" altLang="ja-JP" sz="18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dk1"/>
                          </a:solidFill>
                          <a:effectLst/>
                          <a:latin typeface="+mn-lt"/>
                          <a:ea typeface="+mn-ea"/>
                          <a:cs typeface="+mn-cs"/>
                        </a:rPr>
                        <a:t>　（実施主体：市町村）</a:t>
                      </a:r>
                      <a:endParaRPr kumimoji="1" lang="ja-JP" altLang="en-US" sz="1200" u="none"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身体に障害を有する児童で、その障害を除去・軽減する手術等の　　治療により確実に効果が期待できる者（</a:t>
                      </a:r>
                      <a:r>
                        <a:rPr lang="en-US" altLang="ja-JP" dirty="0" smtClean="0">
                          <a:effectLst/>
                        </a:rPr>
                        <a:t>18</a:t>
                      </a:r>
                      <a:r>
                        <a:rPr lang="ja-JP" altLang="en-US" dirty="0" smtClean="0">
                          <a:effectLst/>
                        </a:rPr>
                        <a:t>歳未満）</a:t>
                      </a:r>
                      <a:endParaRPr kumimoji="1" lang="ja-JP" altLang="en-US" dirty="0"/>
                    </a:p>
                  </a:txBody>
                  <a:tcPr anchor="ctr"/>
                </a:tc>
              </a:tr>
            </a:tbl>
          </a:graphicData>
        </a:graphic>
      </p:graphicFrame>
      <p:sp>
        <p:nvSpPr>
          <p:cNvPr id="5" name="額縁 4"/>
          <p:cNvSpPr/>
          <p:nvPr/>
        </p:nvSpPr>
        <p:spPr>
          <a:xfrm>
            <a:off x="2000672" y="260648"/>
            <a:ext cx="5616624" cy="6480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公費負担医療制度の概要</a:t>
            </a:r>
            <a:endParaRPr kumimoji="1" lang="ja-JP" altLang="en-US" b="1" dirty="0">
              <a:solidFill>
                <a:schemeClr val="tx1"/>
              </a:solidFill>
            </a:endParaRPr>
          </a:p>
        </p:txBody>
      </p:sp>
      <p:sp>
        <p:nvSpPr>
          <p:cNvPr id="6" name="テキスト ボックス 5"/>
          <p:cNvSpPr txBox="1"/>
          <p:nvPr/>
        </p:nvSpPr>
        <p:spPr>
          <a:xfrm>
            <a:off x="128464" y="1196752"/>
            <a:ext cx="9505056" cy="1200329"/>
          </a:xfrm>
          <a:prstGeom prst="rect">
            <a:avLst/>
          </a:prstGeom>
          <a:noFill/>
        </p:spPr>
        <p:txBody>
          <a:bodyPr wrap="square" rtlCol="0">
            <a:spAutoFit/>
          </a:bodyPr>
          <a:lstStyle/>
          <a:p>
            <a:r>
              <a:rPr kumimoji="1" lang="ja-JP" altLang="en-US" sz="1800" dirty="0" smtClean="0"/>
              <a:t>○自立支援医療制度</a:t>
            </a:r>
            <a:endParaRPr kumimoji="1" lang="en-US" altLang="ja-JP" sz="1800" dirty="0" smtClean="0"/>
          </a:p>
          <a:p>
            <a:r>
              <a:rPr lang="ja-JP" altLang="en-US" sz="1800" dirty="0"/>
              <a:t>　</a:t>
            </a:r>
            <a:r>
              <a:rPr lang="ja-JP" altLang="en-US" sz="1800" dirty="0" smtClean="0"/>
              <a:t>　心身</a:t>
            </a:r>
            <a:r>
              <a:rPr lang="ja-JP" altLang="en-US" sz="1800" dirty="0"/>
              <a:t>の障害を除去・軽減するための医療について、医療費の自己負担額を軽減する公費</a:t>
            </a:r>
            <a:r>
              <a:rPr lang="ja-JP" altLang="en-US" sz="1800" dirty="0" smtClean="0"/>
              <a:t>負担</a:t>
            </a:r>
            <a:endParaRPr lang="en-US" altLang="ja-JP" sz="1800" dirty="0" smtClean="0"/>
          </a:p>
          <a:p>
            <a:r>
              <a:rPr lang="ja-JP" altLang="en-US" sz="1800" dirty="0"/>
              <a:t>　</a:t>
            </a:r>
            <a:r>
              <a:rPr lang="ja-JP" altLang="en-US" sz="1800" dirty="0" smtClean="0"/>
              <a:t>医療制度 </a:t>
            </a:r>
            <a:endParaRPr lang="ja-JP" altLang="en-US" sz="1800" dirty="0"/>
          </a:p>
          <a:p>
            <a:endParaRPr kumimoji="1" lang="ja-JP" altLang="en-US" sz="1800" dirty="0"/>
          </a:p>
        </p:txBody>
      </p:sp>
      <p:sp>
        <p:nvSpPr>
          <p:cNvPr id="7" name="テキスト ボックス 6"/>
          <p:cNvSpPr txBox="1"/>
          <p:nvPr/>
        </p:nvSpPr>
        <p:spPr>
          <a:xfrm>
            <a:off x="279004" y="5879013"/>
            <a:ext cx="9505056" cy="646331"/>
          </a:xfrm>
          <a:prstGeom prst="rect">
            <a:avLst/>
          </a:prstGeom>
          <a:noFill/>
        </p:spPr>
        <p:txBody>
          <a:bodyPr wrap="square" rtlCol="0">
            <a:spAutoFit/>
          </a:bodyPr>
          <a:lstStyle/>
          <a:p>
            <a:r>
              <a:rPr lang="en-US" altLang="ja-JP" sz="1800" dirty="0"/>
              <a:t>※</a:t>
            </a:r>
            <a:r>
              <a:rPr kumimoji="1" lang="ja-JP" altLang="en-US" sz="1800" dirty="0" smtClean="0"/>
              <a:t>この他</a:t>
            </a:r>
            <a:r>
              <a:rPr lang="ja-JP" altLang="en-US" sz="1800" dirty="0" smtClean="0"/>
              <a:t>、</a:t>
            </a:r>
            <a:r>
              <a:rPr lang="ja-JP" altLang="ja-JP" sz="1800" dirty="0" smtClean="0"/>
              <a:t>小児</a:t>
            </a:r>
            <a:r>
              <a:rPr lang="ja-JP" altLang="ja-JP" sz="1800" dirty="0"/>
              <a:t>慢性特定疾病や難病の医療費助成や、都道府県や市町村が実施している</a:t>
            </a:r>
            <a:r>
              <a:rPr lang="ja-JP" altLang="ja-JP" sz="1800" dirty="0" smtClean="0"/>
              <a:t>心身</a:t>
            </a:r>
            <a:r>
              <a:rPr lang="ja-JP" altLang="en-US" sz="1800" dirty="0" smtClean="0"/>
              <a:t>　　</a:t>
            </a:r>
            <a:endParaRPr lang="en-US" altLang="ja-JP" sz="1800" dirty="0" smtClean="0"/>
          </a:p>
          <a:p>
            <a:r>
              <a:rPr lang="ja-JP" altLang="en-US" sz="1800" dirty="0"/>
              <a:t>　</a:t>
            </a:r>
            <a:r>
              <a:rPr lang="ja-JP" altLang="ja-JP" sz="1800" dirty="0" smtClean="0"/>
              <a:t>障害</a:t>
            </a:r>
            <a:r>
              <a:rPr lang="ja-JP" altLang="en-US" sz="1800" dirty="0" smtClean="0"/>
              <a:t>者（児）</a:t>
            </a:r>
            <a:r>
              <a:rPr lang="ja-JP" altLang="ja-JP" sz="1800" dirty="0" smtClean="0"/>
              <a:t>医療費</a:t>
            </a:r>
            <a:r>
              <a:rPr lang="ja-JP" altLang="ja-JP" sz="1800" dirty="0"/>
              <a:t>助成（心身に重度の障害がある方に医療費の助成をする制度）などが</a:t>
            </a:r>
            <a:r>
              <a:rPr lang="ja-JP" altLang="ja-JP" sz="1800" dirty="0" smtClean="0"/>
              <a:t>あ</a:t>
            </a:r>
            <a:r>
              <a:rPr lang="ja-JP" altLang="en-US" sz="1800" dirty="0" smtClean="0"/>
              <a:t>る</a:t>
            </a:r>
            <a:r>
              <a:rPr lang="ja-JP" altLang="ja-JP" sz="1800" dirty="0" smtClean="0"/>
              <a:t>。</a:t>
            </a:r>
            <a:endParaRPr kumimoji="1" lang="ja-JP" altLang="en-US" sz="1800" dirty="0"/>
          </a:p>
        </p:txBody>
      </p:sp>
      <p:sp>
        <p:nvSpPr>
          <p:cNvPr id="8"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2737283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57524374"/>
              </p:ext>
            </p:extLst>
          </p:nvPr>
        </p:nvGraphicFramePr>
        <p:xfrm>
          <a:off x="344488" y="1340768"/>
          <a:ext cx="9145014" cy="5036016"/>
        </p:xfrm>
        <a:graphic>
          <a:graphicData uri="http://schemas.openxmlformats.org/drawingml/2006/table">
            <a:tbl>
              <a:tblPr firstRow="1" bandRow="1">
                <a:tableStyleId>{5C22544A-7EE6-4342-B048-85BDC9FD1C3A}</a:tableStyleId>
              </a:tblPr>
              <a:tblGrid>
                <a:gridCol w="2952328"/>
                <a:gridCol w="6192686"/>
              </a:tblGrid>
              <a:tr h="458718">
                <a:tc>
                  <a:txBody>
                    <a:bodyPr/>
                    <a:lstStyle/>
                    <a:p>
                      <a:endParaRPr kumimoji="1" lang="ja-JP" altLang="en-US" dirty="0"/>
                    </a:p>
                  </a:txBody>
                  <a:tcPr anchor="ctr"/>
                </a:tc>
                <a:tc>
                  <a:txBody>
                    <a:bodyPr/>
                    <a:lstStyle/>
                    <a:p>
                      <a:pPr algn="ctr"/>
                      <a:r>
                        <a:rPr kumimoji="1" lang="ja-JP" altLang="en-US" b="0" dirty="0" smtClean="0">
                          <a:solidFill>
                            <a:schemeClr val="tx1"/>
                          </a:solidFill>
                        </a:rPr>
                        <a:t>概　　　　　　　　　　　要</a:t>
                      </a:r>
                      <a:endParaRPr kumimoji="1" lang="ja-JP" altLang="en-US" b="0" dirty="0">
                        <a:solidFill>
                          <a:schemeClr val="tx1"/>
                        </a:solidFill>
                      </a:endParaRPr>
                    </a:p>
                  </a:txBody>
                  <a:tcPr anchor="ctr"/>
                </a:tc>
              </a:tr>
              <a:tr h="2565618">
                <a:tc>
                  <a:txBody>
                    <a:bodyPr/>
                    <a:lstStyle/>
                    <a:p>
                      <a:r>
                        <a:rPr kumimoji="1" lang="ja-JP" altLang="en-US" dirty="0" smtClean="0"/>
                        <a:t>補　装　具　費</a:t>
                      </a:r>
                      <a:endParaRPr kumimoji="1" lang="en-US" altLang="ja-JP" dirty="0" smtClean="0"/>
                    </a:p>
                  </a:txBody>
                  <a:tcPr anchor="ctr"/>
                </a:tc>
                <a:tc>
                  <a:txBody>
                    <a:bodyPr/>
                    <a:lstStyle/>
                    <a:p>
                      <a:r>
                        <a:rPr kumimoji="1" lang="ja-JP" altLang="en-US" sz="1800" b="0" i="0" u="none" strike="noStrike" kern="1200" baseline="0" dirty="0" smtClean="0">
                          <a:solidFill>
                            <a:schemeClr val="dk1"/>
                          </a:solidFill>
                          <a:latin typeface="+mn-lt"/>
                          <a:ea typeface="+mn-ea"/>
                          <a:cs typeface="+mn-cs"/>
                        </a:rPr>
                        <a:t>身体に障害のある人の日常生活や社会生活の向上を図るために、身体機能を補完又は代替するものとして、義肢、装具、車椅子、盲人安全</a:t>
                      </a:r>
                      <a:r>
                        <a:rPr kumimoji="1" lang="ja-JP" altLang="en-US" sz="1800" b="0" i="0" u="none" strike="noStrike" kern="1200" baseline="0" dirty="0" err="1" smtClean="0">
                          <a:solidFill>
                            <a:schemeClr val="dk1"/>
                          </a:solidFill>
                          <a:latin typeface="+mn-lt"/>
                          <a:ea typeface="+mn-ea"/>
                          <a:cs typeface="+mn-cs"/>
                        </a:rPr>
                        <a:t>つえ</a:t>
                      </a:r>
                      <a:r>
                        <a:rPr kumimoji="1" lang="ja-JP" altLang="en-US" sz="1800" b="0" i="0" u="none" strike="noStrike" kern="1200" baseline="0" dirty="0" smtClean="0">
                          <a:solidFill>
                            <a:schemeClr val="dk1"/>
                          </a:solidFill>
                          <a:latin typeface="+mn-lt"/>
                          <a:ea typeface="+mn-ea"/>
                          <a:cs typeface="+mn-cs"/>
                        </a:rPr>
                        <a:t>、補聴器等の補装具の購入又は修理に要した費用の一部について公費を支給するもの</a:t>
                      </a:r>
                      <a:endParaRPr kumimoji="1" lang="en-US" altLang="ja-JP" sz="1800" b="0" i="0" u="none" strike="noStrike" kern="1200" baseline="0" dirty="0" smtClean="0">
                        <a:solidFill>
                          <a:schemeClr val="dk1"/>
                        </a:solidFill>
                        <a:latin typeface="+mn-lt"/>
                        <a:ea typeface="+mn-ea"/>
                        <a:cs typeface="+mn-cs"/>
                      </a:endParaRPr>
                    </a:p>
                    <a:p>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・障害者、障害児の保護者が市町村に申請</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・身体障害者更生相談所等の判定又は意見に基づく市町村</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長の決定により、補装具費の支給を受ける。　</a:t>
                      </a:r>
                      <a:endParaRPr kumimoji="1" lang="ja-JP" altLang="en-US" dirty="0"/>
                    </a:p>
                  </a:txBody>
                  <a:tcPr anchor="ct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t>日常生活用具の給付（貸与）</a:t>
                      </a:r>
                      <a:endParaRPr kumimoji="1" lang="en-US" altLang="ja-JP" u="none" dirty="0" smtClean="0"/>
                    </a:p>
                  </a:txBody>
                  <a:tcPr anchor="ctr"/>
                </a:tc>
                <a:tc>
                  <a:txBody>
                    <a:bodyPr/>
                    <a:lstStyle/>
                    <a:p>
                      <a:r>
                        <a:rPr kumimoji="1" lang="ja-JP" altLang="en-US" sz="1800" b="0" i="0" u="none" strike="noStrike" kern="1200" baseline="0" dirty="0" smtClean="0">
                          <a:solidFill>
                            <a:schemeClr val="dk1"/>
                          </a:solidFill>
                          <a:latin typeface="+mn-lt"/>
                          <a:ea typeface="+mn-ea"/>
                          <a:cs typeface="+mn-cs"/>
                        </a:rPr>
                        <a:t>日常生活を営むのに著しく支障のある障害のある人に対して、日常生活の便宜を図るため、特殊寝台、特殊マット、入浴補助用具等を給付又は貸与するもの</a:t>
                      </a:r>
                      <a:endParaRPr kumimoji="1" lang="en-US" altLang="ja-JP" sz="1800" b="0" i="0" u="none" strike="noStrike" kern="1200" baseline="0" dirty="0" smtClean="0">
                        <a:solidFill>
                          <a:schemeClr val="dk1"/>
                        </a:solidFill>
                        <a:latin typeface="+mn-lt"/>
                        <a:ea typeface="+mn-ea"/>
                        <a:cs typeface="+mn-cs"/>
                      </a:endParaRPr>
                    </a:p>
                    <a:p>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地域生活支援事業の一事業として位置づけられており、実</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施主体である市町村が地域の障害者のニーズを勘案して　　</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実施</a:t>
                      </a:r>
                      <a:endParaRPr kumimoji="1" lang="ja-JP" altLang="en-US" dirty="0"/>
                    </a:p>
                  </a:txBody>
                  <a:tcPr anchor="ctr"/>
                </a:tc>
              </a:tr>
            </a:tbl>
          </a:graphicData>
        </a:graphic>
      </p:graphicFrame>
      <p:sp>
        <p:nvSpPr>
          <p:cNvPr id="5" name="額縁 4"/>
          <p:cNvSpPr/>
          <p:nvPr/>
        </p:nvSpPr>
        <p:spPr>
          <a:xfrm>
            <a:off x="2000672" y="260648"/>
            <a:ext cx="5616624" cy="6480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補装具費等の概要</a:t>
            </a:r>
            <a:endParaRPr lang="ja-JP" altLang="en-US" b="1" dirty="0">
              <a:solidFill>
                <a:srgbClr val="000000"/>
              </a:solidFill>
            </a:endParaRPr>
          </a:p>
        </p:txBody>
      </p:sp>
      <p:sp>
        <p:nvSpPr>
          <p:cNvPr id="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23</a:t>
            </a:fld>
            <a:endParaRPr lang="en-US" altLang="ja-JP" dirty="0">
              <a:solidFill>
                <a:srgbClr val="000000"/>
              </a:solidFill>
            </a:endParaRPr>
          </a:p>
        </p:txBody>
      </p:sp>
    </p:spTree>
    <p:extLst>
      <p:ext uri="{BB962C8B-B14F-4D97-AF65-F5344CB8AC3E}">
        <p14:creationId xmlns:p14="http://schemas.microsoft.com/office/powerpoint/2010/main" val="90721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568" y="1628800"/>
            <a:ext cx="3672408" cy="4104456"/>
          </a:xfrm>
        </p:spPr>
      </p:pic>
      <p:sp>
        <p:nvSpPr>
          <p:cNvPr id="7" name="額縁 6"/>
          <p:cNvSpPr/>
          <p:nvPr/>
        </p:nvSpPr>
        <p:spPr>
          <a:xfrm>
            <a:off x="2123356" y="260648"/>
            <a:ext cx="5616624" cy="6480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補装具費等の</a:t>
            </a:r>
            <a:r>
              <a:rPr lang="ja-JP" altLang="en-US" b="1" dirty="0">
                <a:solidFill>
                  <a:srgbClr val="000000"/>
                </a:solidFill>
              </a:rPr>
              <a:t>例</a:t>
            </a:r>
          </a:p>
        </p:txBody>
      </p:sp>
      <p:pic>
        <p:nvPicPr>
          <p:cNvPr id="8"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65180" y="1472456"/>
            <a:ext cx="2627312" cy="4392488"/>
          </a:xfrm>
          <a:prstGeom prst="rect">
            <a:avLst/>
          </a:prstGeom>
          <a:noFill/>
          <a:ln w="9525">
            <a:noFill/>
            <a:miter lim="800000"/>
            <a:headEnd/>
            <a:tailEnd/>
          </a:ln>
        </p:spPr>
      </p:pic>
      <p:sp>
        <p:nvSpPr>
          <p:cNvPr id="9"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24</a:t>
            </a:fld>
            <a:endParaRPr lang="en-US" altLang="ja-JP" dirty="0">
              <a:solidFill>
                <a:srgbClr val="000000"/>
              </a:solidFill>
            </a:endParaRPr>
          </a:p>
        </p:txBody>
      </p:sp>
      <p:sp>
        <p:nvSpPr>
          <p:cNvPr id="10" name="正方形/長方形 9"/>
          <p:cNvSpPr/>
          <p:nvPr/>
        </p:nvSpPr>
        <p:spPr>
          <a:xfrm>
            <a:off x="6537176" y="6292804"/>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写真提供</a:t>
            </a:r>
            <a:r>
              <a:rPr lang="ja-JP" altLang="en-US" sz="1200" dirty="0">
                <a:solidFill>
                  <a:schemeClr val="tx1"/>
                </a:solidFill>
              </a:rPr>
              <a:t>　</a:t>
            </a:r>
            <a:r>
              <a:rPr kumimoji="1" lang="ja-JP" altLang="en-US" sz="1200" dirty="0" smtClean="0">
                <a:solidFill>
                  <a:schemeClr val="tx1"/>
                </a:solidFill>
              </a:rPr>
              <a:t>東部療育センター</a:t>
            </a:r>
            <a:r>
              <a:rPr lang="ja-JP" altLang="en-US" sz="1200" dirty="0">
                <a:solidFill>
                  <a:schemeClr val="tx1"/>
                </a:solidFill>
              </a:rPr>
              <a:t>　</a:t>
            </a:r>
            <a:r>
              <a:rPr kumimoji="1" lang="ja-JP" altLang="en-US" sz="1200" dirty="0" smtClean="0">
                <a:solidFill>
                  <a:schemeClr val="tx1"/>
                </a:solidFill>
              </a:rPr>
              <a:t>堀江久子</a:t>
            </a:r>
            <a:endParaRPr kumimoji="1" lang="ja-JP" altLang="en-US" sz="1200" dirty="0">
              <a:solidFill>
                <a:schemeClr val="tx1"/>
              </a:solidFill>
            </a:endParaRPr>
          </a:p>
        </p:txBody>
      </p:sp>
    </p:spTree>
    <p:extLst>
      <p:ext uri="{BB962C8B-B14F-4D97-AF65-F5344CB8AC3E}">
        <p14:creationId xmlns:p14="http://schemas.microsoft.com/office/powerpoint/2010/main" val="2945654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340768"/>
            <a:ext cx="295460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7816" y="1340767"/>
            <a:ext cx="2851415" cy="4090987"/>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022" y="1340768"/>
            <a:ext cx="3114675" cy="409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25</a:t>
            </a:fld>
            <a:endParaRPr lang="en-US" altLang="ja-JP" dirty="0">
              <a:solidFill>
                <a:srgbClr val="000000"/>
              </a:solidFill>
            </a:endParaRPr>
          </a:p>
        </p:txBody>
      </p:sp>
      <p:sp>
        <p:nvSpPr>
          <p:cNvPr id="7" name="正方形/長方形 6"/>
          <p:cNvSpPr/>
          <p:nvPr/>
        </p:nvSpPr>
        <p:spPr>
          <a:xfrm>
            <a:off x="6537176" y="6292804"/>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写真提供</a:t>
            </a:r>
            <a:r>
              <a:rPr lang="ja-JP" altLang="en-US" sz="1200" dirty="0">
                <a:solidFill>
                  <a:schemeClr val="tx1"/>
                </a:solidFill>
              </a:rPr>
              <a:t>　</a:t>
            </a:r>
            <a:r>
              <a:rPr kumimoji="1" lang="ja-JP" altLang="en-US" sz="1200" dirty="0" smtClean="0">
                <a:solidFill>
                  <a:schemeClr val="tx1"/>
                </a:solidFill>
              </a:rPr>
              <a:t>東部療育センター</a:t>
            </a:r>
            <a:r>
              <a:rPr lang="ja-JP" altLang="en-US" sz="1200" dirty="0">
                <a:solidFill>
                  <a:schemeClr val="tx1"/>
                </a:solidFill>
              </a:rPr>
              <a:t>　</a:t>
            </a:r>
            <a:r>
              <a:rPr kumimoji="1" lang="ja-JP" altLang="en-US" sz="1200" dirty="0" smtClean="0">
                <a:solidFill>
                  <a:schemeClr val="tx1"/>
                </a:solidFill>
              </a:rPr>
              <a:t>堀江久子</a:t>
            </a:r>
            <a:endParaRPr kumimoji="1" lang="ja-JP" altLang="en-US" sz="1200" dirty="0">
              <a:solidFill>
                <a:schemeClr val="tx1"/>
              </a:solidFill>
            </a:endParaRPr>
          </a:p>
        </p:txBody>
      </p:sp>
    </p:spTree>
    <p:extLst>
      <p:ext uri="{BB962C8B-B14F-4D97-AF65-F5344CB8AC3E}">
        <p14:creationId xmlns:p14="http://schemas.microsoft.com/office/powerpoint/2010/main" val="3890944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14"/>
          <p:cNvSpPr txBox="1">
            <a:spLocks noChangeArrowheads="1"/>
          </p:cNvSpPr>
          <p:nvPr/>
        </p:nvSpPr>
        <p:spPr bwMode="auto">
          <a:xfrm>
            <a:off x="5265024" y="570140"/>
            <a:ext cx="19800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dirty="0">
                <a:solidFill>
                  <a:srgbClr val="C0504D"/>
                </a:solidFill>
                <a:latin typeface="Times" pitchFamily="18" charset="0"/>
              </a:rPr>
              <a:t>腹臥位保持</a:t>
            </a:r>
            <a:endParaRPr lang="en-US" altLang="ja-JP" sz="2800" dirty="0">
              <a:solidFill>
                <a:srgbClr val="C0504D"/>
              </a:solidFill>
              <a:latin typeface="Times" pitchFamily="18" charset="0"/>
            </a:endParaRPr>
          </a:p>
          <a:p>
            <a:pPr eaLnBrk="1" hangingPunct="1">
              <a:spcBef>
                <a:spcPct val="0"/>
              </a:spcBef>
              <a:buFontTx/>
              <a:buNone/>
            </a:pPr>
            <a:r>
              <a:rPr lang="ja-JP" altLang="en-US" sz="2800" dirty="0">
                <a:solidFill>
                  <a:srgbClr val="C0504D"/>
                </a:solidFill>
                <a:latin typeface="Times" pitchFamily="18" charset="0"/>
              </a:rPr>
              <a:t>マット</a:t>
            </a:r>
          </a:p>
        </p:txBody>
      </p:sp>
      <p:graphicFrame>
        <p:nvGraphicFramePr>
          <p:cNvPr id="204804" name="Object 2"/>
          <p:cNvGraphicFramePr>
            <a:graphicFrameLocks noChangeAspect="1"/>
          </p:cNvGraphicFramePr>
          <p:nvPr/>
        </p:nvGraphicFramePr>
        <p:xfrm>
          <a:off x="4953000" y="4221163"/>
          <a:ext cx="3666596" cy="2520950"/>
        </p:xfrm>
        <a:graphic>
          <a:graphicData uri="http://schemas.openxmlformats.org/presentationml/2006/ole">
            <mc:AlternateContent xmlns:mc="http://schemas.openxmlformats.org/markup-compatibility/2006">
              <mc:Choice xmlns:v="urn:schemas-microsoft-com:vml" Requires="v">
                <p:oleObj spid="_x0000_s2113" name="Image" r:id="rId3" imgW="4850794" imgH="3644444" progId="Photoshop.Image.6">
                  <p:embed/>
                </p:oleObj>
              </mc:Choice>
              <mc:Fallback>
                <p:oleObj name="Image" r:id="rId3" imgW="4850794" imgH="3644444"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21163"/>
                        <a:ext cx="3666596"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5" name="Text Box 14"/>
          <p:cNvSpPr txBox="1">
            <a:spLocks noChangeArrowheads="1"/>
          </p:cNvSpPr>
          <p:nvPr/>
        </p:nvSpPr>
        <p:spPr bwMode="auto">
          <a:xfrm>
            <a:off x="6435460" y="6021388"/>
            <a:ext cx="3042312" cy="46196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solidFill>
                  <a:srgbClr val="C0504D"/>
                </a:solidFill>
                <a:latin typeface="Times" pitchFamily="18" charset="0"/>
              </a:rPr>
              <a:t>プローンキーパー</a:t>
            </a:r>
          </a:p>
        </p:txBody>
      </p:sp>
      <p:sp>
        <p:nvSpPr>
          <p:cNvPr id="204806" name="テキスト ボックス 10"/>
          <p:cNvSpPr txBox="1">
            <a:spLocks noChangeArrowheads="1"/>
          </p:cNvSpPr>
          <p:nvPr/>
        </p:nvSpPr>
        <p:spPr bwMode="auto">
          <a:xfrm>
            <a:off x="916821" y="834827"/>
            <a:ext cx="2031325" cy="4247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90000"/>
              </a:lnSpc>
              <a:spcBef>
                <a:spcPct val="0"/>
              </a:spcBef>
              <a:buFontTx/>
              <a:buNone/>
            </a:pPr>
            <a:r>
              <a:rPr lang="ja-JP" altLang="en-US" sz="2400" dirty="0">
                <a:solidFill>
                  <a:srgbClr val="000000"/>
                </a:solidFill>
                <a:latin typeface="Times" pitchFamily="18" charset="0"/>
              </a:rPr>
              <a:t>座位保持</a:t>
            </a:r>
            <a:r>
              <a:rPr lang="ja-JP" altLang="en-US" sz="2400" dirty="0" smtClean="0">
                <a:solidFill>
                  <a:srgbClr val="000000"/>
                </a:solidFill>
                <a:latin typeface="Times" pitchFamily="18" charset="0"/>
              </a:rPr>
              <a:t>装置</a:t>
            </a:r>
            <a:endParaRPr lang="en-US" altLang="ja-JP" sz="2400" dirty="0">
              <a:solidFill>
                <a:srgbClr val="000000"/>
              </a:solidFill>
              <a:latin typeface="Times" pitchFamily="18" charset="0"/>
            </a:endParaRPr>
          </a:p>
        </p:txBody>
      </p:sp>
      <p:pic>
        <p:nvPicPr>
          <p:cNvPr id="204807" name="Picture 5"/>
          <p:cNvPicPr>
            <a:picLocks noChangeAspect="1" noChangeArrowheads="1"/>
          </p:cNvPicPr>
          <p:nvPr/>
        </p:nvPicPr>
        <p:blipFill>
          <a:blip r:embed="rId5">
            <a:extLst>
              <a:ext uri="{28A0092B-C50C-407E-A947-70E740481C1C}">
                <a14:useLocalDpi xmlns:a14="http://schemas.microsoft.com/office/drawing/2010/main" val="0"/>
              </a:ext>
            </a:extLst>
          </a:blip>
          <a:srcRect l="1617" t="24559" r="22289" b="12852"/>
          <a:stretch>
            <a:fillRect/>
          </a:stretch>
        </p:blipFill>
        <p:spPr bwMode="auto">
          <a:xfrm>
            <a:off x="6279819" y="1628800"/>
            <a:ext cx="3353594"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8" name="Picture 4" descr="学会画像 035編集"/>
          <p:cNvPicPr>
            <a:picLocks noChangeAspect="1" noChangeArrowheads="1"/>
          </p:cNvPicPr>
          <p:nvPr/>
        </p:nvPicPr>
        <p:blipFill>
          <a:blip r:embed="rId6">
            <a:extLst>
              <a:ext uri="{28A0092B-C50C-407E-A947-70E740481C1C}">
                <a14:useLocalDpi xmlns:a14="http://schemas.microsoft.com/office/drawing/2010/main" val="0"/>
              </a:ext>
            </a:extLst>
          </a:blip>
          <a:srcRect t="42805" r="42065"/>
          <a:stretch>
            <a:fillRect/>
          </a:stretch>
        </p:blipFill>
        <p:spPr bwMode="auto">
          <a:xfrm>
            <a:off x="1129904" y="1825626"/>
            <a:ext cx="3666596"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26</a:t>
            </a:fld>
            <a:endParaRPr lang="en-US" altLang="ja-JP" dirty="0">
              <a:solidFill>
                <a:srgbClr val="000000"/>
              </a:solidFill>
            </a:endParaRPr>
          </a:p>
        </p:txBody>
      </p:sp>
      <p:sp>
        <p:nvSpPr>
          <p:cNvPr id="10" name="正方形/長方形 9"/>
          <p:cNvSpPr/>
          <p:nvPr/>
        </p:nvSpPr>
        <p:spPr>
          <a:xfrm>
            <a:off x="1105868" y="6311808"/>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写真提供</a:t>
            </a:r>
            <a:r>
              <a:rPr lang="ja-JP" altLang="en-US" sz="1200" dirty="0">
                <a:solidFill>
                  <a:schemeClr val="tx1"/>
                </a:solidFill>
              </a:rPr>
              <a:t>　</a:t>
            </a:r>
            <a:r>
              <a:rPr kumimoji="1" lang="ja-JP" altLang="en-US" sz="1200" dirty="0" smtClean="0">
                <a:solidFill>
                  <a:schemeClr val="tx1"/>
                </a:solidFill>
              </a:rPr>
              <a:t>東部療育センター</a:t>
            </a:r>
            <a:r>
              <a:rPr lang="ja-JP" altLang="en-US" sz="1200" dirty="0">
                <a:solidFill>
                  <a:schemeClr val="tx1"/>
                </a:solidFill>
              </a:rPr>
              <a:t>　</a:t>
            </a:r>
            <a:r>
              <a:rPr kumimoji="1" lang="ja-JP" altLang="en-US" sz="1200" dirty="0" smtClean="0">
                <a:solidFill>
                  <a:schemeClr val="tx1"/>
                </a:solidFill>
              </a:rPr>
              <a:t>堀江久子</a:t>
            </a:r>
            <a:endParaRPr kumimoji="1" lang="ja-JP" altLang="en-US" sz="1200" dirty="0">
              <a:solidFill>
                <a:schemeClr val="tx1"/>
              </a:solidFill>
            </a:endParaRPr>
          </a:p>
        </p:txBody>
      </p:sp>
    </p:spTree>
    <p:extLst>
      <p:ext uri="{BB962C8B-B14F-4D97-AF65-F5344CB8AC3E}">
        <p14:creationId xmlns:p14="http://schemas.microsoft.com/office/powerpoint/2010/main" val="2344482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712" y="1556792"/>
            <a:ext cx="4896544" cy="4032448"/>
          </a:xfrm>
        </p:spPr>
      </p:pic>
      <p:sp>
        <p:nvSpPr>
          <p:cNvPr id="2" name="正方形/長方形 1"/>
          <p:cNvSpPr/>
          <p:nvPr/>
        </p:nvSpPr>
        <p:spPr>
          <a:xfrm>
            <a:off x="6537176" y="6292804"/>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写真提供</a:t>
            </a:r>
            <a:r>
              <a:rPr lang="ja-JP" altLang="en-US" sz="1200" dirty="0">
                <a:solidFill>
                  <a:schemeClr val="tx1"/>
                </a:solidFill>
              </a:rPr>
              <a:t>　</a:t>
            </a:r>
            <a:r>
              <a:rPr kumimoji="1" lang="ja-JP" altLang="en-US" sz="1200" dirty="0" smtClean="0">
                <a:solidFill>
                  <a:schemeClr val="tx1"/>
                </a:solidFill>
              </a:rPr>
              <a:t>東部療育センター</a:t>
            </a:r>
            <a:r>
              <a:rPr lang="ja-JP" altLang="en-US" sz="1200" dirty="0">
                <a:solidFill>
                  <a:schemeClr val="tx1"/>
                </a:solidFill>
              </a:rPr>
              <a:t>　</a:t>
            </a:r>
            <a:r>
              <a:rPr kumimoji="1" lang="ja-JP" altLang="en-US" sz="1200" dirty="0" smtClean="0">
                <a:solidFill>
                  <a:schemeClr val="tx1"/>
                </a:solidFill>
              </a:rPr>
              <a:t>堀江久子</a:t>
            </a:r>
            <a:endParaRPr kumimoji="1" lang="ja-JP" altLang="en-US" sz="1200" dirty="0">
              <a:solidFill>
                <a:schemeClr val="tx1"/>
              </a:solidFill>
            </a:endParaRPr>
          </a:p>
        </p:txBody>
      </p:sp>
      <p:sp>
        <p:nvSpPr>
          <p:cNvPr id="210946" name="タイトル 1"/>
          <p:cNvSpPr>
            <a:spLocks noGrp="1"/>
          </p:cNvSpPr>
          <p:nvPr>
            <p:ph type="title"/>
          </p:nvPr>
        </p:nvSpPr>
        <p:spPr>
          <a:xfrm>
            <a:off x="416496" y="692696"/>
            <a:ext cx="6041876" cy="1143000"/>
          </a:xfrm>
        </p:spPr>
        <p:txBody>
          <a:bodyPr/>
          <a:lstStyle/>
          <a:p>
            <a:pPr eaLnBrk="1" hangingPunct="1"/>
            <a:r>
              <a:rPr lang="ja-JP" altLang="en-US" dirty="0" smtClean="0"/>
              <a:t>　　</a:t>
            </a:r>
            <a:r>
              <a:rPr lang="ja-JP" altLang="en-US" sz="2800" dirty="0" smtClean="0"/>
              <a:t>入浴補助用具（シャワーチェアー）</a:t>
            </a:r>
          </a:p>
        </p:txBody>
      </p:sp>
      <p:sp>
        <p:nvSpPr>
          <p:cNvPr id="5"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27</a:t>
            </a:fld>
            <a:endParaRPr lang="en-US" altLang="ja-JP" dirty="0">
              <a:solidFill>
                <a:srgbClr val="000000"/>
              </a:solidFill>
            </a:endParaRPr>
          </a:p>
        </p:txBody>
      </p:sp>
    </p:spTree>
    <p:extLst>
      <p:ext uri="{BB962C8B-B14F-4D97-AF65-F5344CB8AC3E}">
        <p14:creationId xmlns:p14="http://schemas.microsoft.com/office/powerpoint/2010/main" val="2651025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428531" y="1253742"/>
            <a:ext cx="6552000" cy="5449080"/>
          </a:xfrm>
          <a:prstGeom prst="roundRect">
            <a:avLst>
              <a:gd name="adj" fmla="val 4528"/>
            </a:avLst>
          </a:prstGeom>
          <a:solidFill>
            <a:srgbClr val="FFFFCC"/>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800" dirty="0">
              <a:solidFill>
                <a:prstClr val="black"/>
              </a:solidFill>
            </a:endParaRPr>
          </a:p>
        </p:txBody>
      </p:sp>
      <p:sp>
        <p:nvSpPr>
          <p:cNvPr id="55" name="Rectangle 10"/>
          <p:cNvSpPr>
            <a:spLocks noChangeArrowheads="1"/>
          </p:cNvSpPr>
          <p:nvPr/>
        </p:nvSpPr>
        <p:spPr bwMode="auto">
          <a:xfrm>
            <a:off x="1237333" y="1909384"/>
            <a:ext cx="4632501" cy="1663179"/>
          </a:xfrm>
          <a:prstGeom prst="rect">
            <a:avLst/>
          </a:prstGeom>
          <a:solidFill>
            <a:schemeClr val="accent4">
              <a:lumMod val="40000"/>
              <a:lumOff val="60000"/>
              <a:alpha val="48000"/>
            </a:schemeClr>
          </a:solidFill>
          <a:ln w="9525">
            <a:solidFill>
              <a:schemeClr val="tx1"/>
            </a:solidFill>
            <a:miter lim="800000"/>
            <a:headEnd/>
            <a:tailEnd/>
          </a:ln>
          <a:effectLst>
            <a:outerShdw blurRad="50800" dist="38100" dir="5400000" algn="t" rotWithShape="0">
              <a:prstClr val="black">
                <a:alpha val="40000"/>
              </a:prstClr>
            </a:outerShdw>
          </a:effectLst>
        </p:spPr>
        <p:txBody>
          <a:bodyPr lIns="88441" tIns="45989" rIns="88441" bIns="45989"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endParaRPr lang="en-US" altLang="ja-JP" sz="786" dirty="0">
              <a:solidFill>
                <a:srgbClr val="000000"/>
              </a:solidFill>
            </a:endParaRPr>
          </a:p>
          <a:p>
            <a:pPr algn="ctr"/>
            <a:endParaRPr lang="en-US" altLang="ja-JP" sz="1179" dirty="0">
              <a:solidFill>
                <a:srgbClr val="000000"/>
              </a:solidFill>
            </a:endParaRPr>
          </a:p>
          <a:p>
            <a:pPr algn="ctr"/>
            <a:endParaRPr lang="en-US" altLang="ja-JP" sz="983" dirty="0">
              <a:solidFill>
                <a:srgbClr val="000000"/>
              </a:solidFill>
            </a:endParaRPr>
          </a:p>
        </p:txBody>
      </p:sp>
      <p:sp>
        <p:nvSpPr>
          <p:cNvPr id="56" name="Rectangle 10"/>
          <p:cNvSpPr>
            <a:spLocks noChangeArrowheads="1"/>
          </p:cNvSpPr>
          <p:nvPr/>
        </p:nvSpPr>
        <p:spPr bwMode="auto">
          <a:xfrm>
            <a:off x="1345332" y="2319563"/>
            <a:ext cx="4290477" cy="637649"/>
          </a:xfrm>
          <a:prstGeom prst="rect">
            <a:avLst/>
          </a:prstGeom>
          <a:solidFill>
            <a:schemeClr val="accent6">
              <a:lumMod val="40000"/>
              <a:lumOff val="60000"/>
            </a:schemeClr>
          </a:solidFill>
          <a:ln w="9525">
            <a:solidFill>
              <a:schemeClr val="tx1"/>
            </a:solidFill>
            <a:prstDash val="dash"/>
            <a:miter lim="800000"/>
            <a:headEnd/>
            <a:tailEnd/>
          </a:ln>
        </p:spPr>
        <p:txBody>
          <a:bodyPr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85000"/>
              </a:lnSpc>
            </a:pPr>
            <a:endParaRPr lang="en-US" altLang="ja-JP" sz="1179" dirty="0">
              <a:solidFill>
                <a:srgbClr val="000000"/>
              </a:solidFill>
            </a:endParaRPr>
          </a:p>
          <a:p>
            <a:pPr algn="ctr">
              <a:lnSpc>
                <a:spcPct val="85000"/>
              </a:lnSpc>
            </a:pPr>
            <a:endParaRPr lang="en-US" altLang="ja-JP" sz="590" dirty="0">
              <a:solidFill>
                <a:srgbClr val="000000"/>
              </a:solidFill>
            </a:endParaRPr>
          </a:p>
          <a:p>
            <a:pPr algn="ctr">
              <a:lnSpc>
                <a:spcPct val="85000"/>
              </a:lnSpc>
            </a:pPr>
            <a:endParaRPr lang="en-US" altLang="ja-JP" sz="983" dirty="0">
              <a:solidFill>
                <a:srgbClr val="000000"/>
              </a:solidFill>
            </a:endParaRPr>
          </a:p>
          <a:p>
            <a:pPr>
              <a:lnSpc>
                <a:spcPct val="85000"/>
              </a:lnSpc>
            </a:pPr>
            <a:r>
              <a:rPr lang="en-US" altLang="ja-JP" sz="983" dirty="0">
                <a:solidFill>
                  <a:srgbClr val="000000"/>
                </a:solidFill>
              </a:rPr>
              <a:t>※</a:t>
            </a:r>
            <a:r>
              <a:rPr lang="ja-JP" altLang="en-US" sz="983" spc="-98" dirty="0">
                <a:solidFill>
                  <a:srgbClr val="000000"/>
                </a:solidFill>
              </a:rPr>
              <a:t>　幼保連携型については、認可・指導監督の一本化、</a:t>
            </a:r>
            <a:endParaRPr lang="en-US" altLang="ja-JP" sz="983" spc="-98" dirty="0">
              <a:solidFill>
                <a:srgbClr val="000000"/>
              </a:solidFill>
            </a:endParaRPr>
          </a:p>
          <a:p>
            <a:pPr>
              <a:lnSpc>
                <a:spcPct val="85000"/>
              </a:lnSpc>
            </a:pPr>
            <a:r>
              <a:rPr lang="ja-JP" altLang="en-US" sz="983" spc="-98" dirty="0">
                <a:solidFill>
                  <a:srgbClr val="000000"/>
                </a:solidFill>
              </a:rPr>
              <a:t>　　 学校及び児童福祉施設としての法的位置づけを与える等、制度改善を実施</a:t>
            </a:r>
          </a:p>
        </p:txBody>
      </p:sp>
      <p:sp>
        <p:nvSpPr>
          <p:cNvPr id="57" name="Rectangle 10"/>
          <p:cNvSpPr>
            <a:spLocks noChangeArrowheads="1"/>
          </p:cNvSpPr>
          <p:nvPr/>
        </p:nvSpPr>
        <p:spPr bwMode="auto">
          <a:xfrm>
            <a:off x="3392828" y="3684569"/>
            <a:ext cx="3198000" cy="1319780"/>
          </a:xfrm>
          <a:prstGeom prst="rect">
            <a:avLst/>
          </a:prstGeom>
          <a:solidFill>
            <a:srgbClr val="FFC000"/>
          </a:solidFill>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965" dirty="0">
                <a:solidFill>
                  <a:prstClr val="black"/>
                </a:solidFill>
              </a:rPr>
              <a:t>保育所</a:t>
            </a:r>
            <a:endParaRPr lang="en-US" altLang="ja-JP" sz="1965" dirty="0">
              <a:solidFill>
                <a:prstClr val="black"/>
              </a:solidFill>
            </a:endParaRPr>
          </a:p>
          <a:p>
            <a:pPr algn="ctr">
              <a:defRPr/>
            </a:pPr>
            <a:r>
              <a:rPr lang="ja-JP" altLang="en-US" sz="1965" dirty="0">
                <a:solidFill>
                  <a:prstClr val="black"/>
                </a:solidFill>
              </a:rPr>
              <a:t>０～５歳</a:t>
            </a:r>
          </a:p>
        </p:txBody>
      </p:sp>
      <p:sp>
        <p:nvSpPr>
          <p:cNvPr id="58" name="Text Box 102"/>
          <p:cNvSpPr txBox="1">
            <a:spLocks noChangeArrowheads="1"/>
          </p:cNvSpPr>
          <p:nvPr/>
        </p:nvSpPr>
        <p:spPr bwMode="auto">
          <a:xfrm>
            <a:off x="2144049" y="1960495"/>
            <a:ext cx="4133851" cy="39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r>
              <a:rPr lang="ja-JP" altLang="en-US" sz="1965" dirty="0">
                <a:solidFill>
                  <a:srgbClr val="000000"/>
                </a:solidFill>
                <a:latin typeface="ＭＳ Ｐゴシック" pitchFamily="50" charset="-128"/>
              </a:rPr>
              <a:t>認定こども園</a:t>
            </a:r>
            <a:r>
              <a:rPr lang="en-US" altLang="ja-JP" sz="1965" dirty="0">
                <a:solidFill>
                  <a:srgbClr val="000000"/>
                </a:solidFill>
                <a:latin typeface="ＭＳ Ｐゴシック" pitchFamily="50" charset="-128"/>
              </a:rPr>
              <a:t> </a:t>
            </a:r>
            <a:r>
              <a:rPr lang="ja-JP" altLang="en-US" sz="1965" dirty="0">
                <a:solidFill>
                  <a:srgbClr val="000000"/>
                </a:solidFill>
              </a:rPr>
              <a:t>０～５歳</a:t>
            </a:r>
          </a:p>
        </p:txBody>
      </p:sp>
      <p:sp>
        <p:nvSpPr>
          <p:cNvPr id="59" name="Rectangle 10"/>
          <p:cNvSpPr>
            <a:spLocks noChangeArrowheads="1"/>
          </p:cNvSpPr>
          <p:nvPr/>
        </p:nvSpPr>
        <p:spPr bwMode="auto">
          <a:xfrm>
            <a:off x="1314865" y="3012997"/>
            <a:ext cx="1365000" cy="494520"/>
          </a:xfrm>
          <a:prstGeom prst="rect">
            <a:avLst/>
          </a:prstGeom>
          <a:solidFill>
            <a:schemeClr val="accent6">
              <a:lumMod val="40000"/>
              <a:lumOff val="60000"/>
            </a:schemeClr>
          </a:solidFill>
          <a:ln w="9525">
            <a:solidFill>
              <a:schemeClr val="tx1"/>
            </a:solidFill>
            <a:prstDash val="dash"/>
            <a:miter lim="800000"/>
            <a:headEnd/>
            <a:tailEnd/>
          </a:ln>
        </p:spPr>
        <p:txBody>
          <a:bodyPr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85000"/>
              </a:lnSpc>
            </a:pPr>
            <a:r>
              <a:rPr lang="ja-JP" altLang="en-US" sz="1179" dirty="0">
                <a:solidFill>
                  <a:srgbClr val="000000"/>
                </a:solidFill>
              </a:rPr>
              <a:t>幼稚園型</a:t>
            </a:r>
          </a:p>
        </p:txBody>
      </p:sp>
      <p:sp>
        <p:nvSpPr>
          <p:cNvPr id="60" name="Rectangle 10"/>
          <p:cNvSpPr>
            <a:spLocks noChangeArrowheads="1"/>
          </p:cNvSpPr>
          <p:nvPr/>
        </p:nvSpPr>
        <p:spPr bwMode="auto">
          <a:xfrm>
            <a:off x="2827496" y="3012997"/>
            <a:ext cx="1365000" cy="494520"/>
          </a:xfrm>
          <a:prstGeom prst="rect">
            <a:avLst/>
          </a:prstGeom>
          <a:solidFill>
            <a:schemeClr val="accent6">
              <a:lumMod val="40000"/>
              <a:lumOff val="60000"/>
            </a:schemeClr>
          </a:solidFill>
          <a:ln w="9525">
            <a:solidFill>
              <a:schemeClr val="tx1"/>
            </a:solidFill>
            <a:prstDash val="dash"/>
            <a:miter lim="800000"/>
            <a:headEnd/>
            <a:tailEnd/>
          </a:ln>
        </p:spPr>
        <p:txBody>
          <a:bodyPr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85000"/>
              </a:lnSpc>
            </a:pPr>
            <a:r>
              <a:rPr lang="ja-JP" altLang="en-US" sz="1179" dirty="0">
                <a:solidFill>
                  <a:srgbClr val="000000"/>
                </a:solidFill>
              </a:rPr>
              <a:t>保育所型</a:t>
            </a:r>
          </a:p>
        </p:txBody>
      </p:sp>
      <p:sp>
        <p:nvSpPr>
          <p:cNvPr id="61" name="Rectangle 10"/>
          <p:cNvSpPr>
            <a:spLocks noChangeArrowheads="1"/>
          </p:cNvSpPr>
          <p:nvPr/>
        </p:nvSpPr>
        <p:spPr bwMode="auto">
          <a:xfrm>
            <a:off x="4309661" y="3023269"/>
            <a:ext cx="1365000" cy="494520"/>
          </a:xfrm>
          <a:prstGeom prst="rect">
            <a:avLst/>
          </a:prstGeom>
          <a:solidFill>
            <a:schemeClr val="accent6">
              <a:lumMod val="40000"/>
              <a:lumOff val="60000"/>
            </a:schemeClr>
          </a:solidFill>
          <a:ln w="9525">
            <a:solidFill>
              <a:schemeClr val="tx1"/>
            </a:solidFill>
            <a:prstDash val="dash"/>
            <a:miter lim="800000"/>
            <a:headEnd/>
            <a:tailEnd/>
          </a:ln>
        </p:spPr>
        <p:txBody>
          <a:bodyPr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85000"/>
              </a:lnSpc>
            </a:pPr>
            <a:r>
              <a:rPr lang="ja-JP" altLang="en-US" sz="1179" dirty="0">
                <a:solidFill>
                  <a:srgbClr val="000000"/>
                </a:solidFill>
              </a:rPr>
              <a:t>地方裁量型</a:t>
            </a:r>
          </a:p>
        </p:txBody>
      </p:sp>
      <p:sp>
        <p:nvSpPr>
          <p:cNvPr id="62" name="Rectangle 10"/>
          <p:cNvSpPr>
            <a:spLocks noChangeArrowheads="1"/>
          </p:cNvSpPr>
          <p:nvPr/>
        </p:nvSpPr>
        <p:spPr bwMode="auto">
          <a:xfrm>
            <a:off x="1130577" y="5853474"/>
            <a:ext cx="5461000" cy="574860"/>
          </a:xfrm>
          <a:prstGeom prst="rect">
            <a:avLst/>
          </a:prstGeom>
          <a:solidFill>
            <a:srgbClr val="CCFFCC"/>
          </a:solidFill>
          <a:ln w="9525">
            <a:solidFill>
              <a:schemeClr val="tx1"/>
            </a:solidFill>
            <a:miter lim="800000"/>
            <a:headEnd/>
            <a:tailEnd/>
          </a:ln>
        </p:spPr>
        <p:txBody>
          <a:bodyPr lIns="88441" tIns="45989" rIns="88441" bIns="45989" anchor="ct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r>
              <a:rPr lang="ja-JP" altLang="en-US" sz="1376" dirty="0">
                <a:solidFill>
                  <a:srgbClr val="000000"/>
                </a:solidFill>
              </a:rPr>
              <a:t>小規模保育、家庭的保育、居宅訪問型保育、事業所内保育</a:t>
            </a:r>
            <a:endParaRPr lang="en-US" altLang="ja-JP" sz="1376" dirty="0">
              <a:solidFill>
                <a:srgbClr val="000000"/>
              </a:solidFill>
            </a:endParaRPr>
          </a:p>
        </p:txBody>
      </p:sp>
      <p:sp>
        <p:nvSpPr>
          <p:cNvPr id="63" name="テキスト ボックス 12"/>
          <p:cNvSpPr txBox="1"/>
          <p:nvPr/>
        </p:nvSpPr>
        <p:spPr>
          <a:xfrm>
            <a:off x="788910" y="669337"/>
            <a:ext cx="5256212" cy="57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572" b="1" dirty="0">
                <a:solidFill>
                  <a:prstClr val="black"/>
                </a:solidFill>
              </a:rPr>
              <a:t>認定こども園・幼稚園・保育所・小規模保育など</a:t>
            </a:r>
            <a:endParaRPr lang="en-US" altLang="ja-JP" sz="1572" b="1" dirty="0">
              <a:solidFill>
                <a:prstClr val="black"/>
              </a:solidFill>
            </a:endParaRPr>
          </a:p>
          <a:p>
            <a:pPr algn="ctr">
              <a:defRPr/>
            </a:pPr>
            <a:r>
              <a:rPr lang="ja-JP" altLang="en-US" sz="1572" b="1" dirty="0">
                <a:solidFill>
                  <a:prstClr val="black"/>
                </a:solidFill>
              </a:rPr>
              <a:t>共通の財政支援</a:t>
            </a:r>
          </a:p>
        </p:txBody>
      </p:sp>
      <p:sp>
        <p:nvSpPr>
          <p:cNvPr id="64" name="角丸四角形 63"/>
          <p:cNvSpPr/>
          <p:nvPr/>
        </p:nvSpPr>
        <p:spPr>
          <a:xfrm>
            <a:off x="680540" y="1678135"/>
            <a:ext cx="6144669" cy="3652802"/>
          </a:xfrm>
          <a:prstGeom prst="roundRect">
            <a:avLst>
              <a:gd name="adj" fmla="val 3341"/>
            </a:avLst>
          </a:prstGeom>
          <a:noFill/>
          <a:ln w="19050">
            <a:prstDash val="sysDash"/>
          </a:ln>
        </p:spPr>
        <p:style>
          <a:lnRef idx="2">
            <a:schemeClr val="dk1"/>
          </a:lnRef>
          <a:fillRef idx="1">
            <a:schemeClr val="lt1"/>
          </a:fillRef>
          <a:effectRef idx="0">
            <a:schemeClr val="dk1"/>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800" dirty="0">
              <a:solidFill>
                <a:prstClr val="black"/>
              </a:solidFill>
            </a:endParaRPr>
          </a:p>
        </p:txBody>
      </p:sp>
      <p:sp>
        <p:nvSpPr>
          <p:cNvPr id="65" name="正方形/長方形 64"/>
          <p:cNvSpPr/>
          <p:nvPr/>
        </p:nvSpPr>
        <p:spPr>
          <a:xfrm>
            <a:off x="819789" y="1501075"/>
            <a:ext cx="1558925" cy="354120"/>
          </a:xfrm>
          <a:prstGeom prst="rect">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376" b="1" dirty="0">
                <a:solidFill>
                  <a:prstClr val="black"/>
                </a:solidFill>
              </a:rPr>
              <a:t>施設型給付</a:t>
            </a:r>
          </a:p>
        </p:txBody>
      </p:sp>
      <p:sp>
        <p:nvSpPr>
          <p:cNvPr id="66" name="角丸四角形 65"/>
          <p:cNvSpPr/>
          <p:nvPr/>
        </p:nvSpPr>
        <p:spPr>
          <a:xfrm>
            <a:off x="680540" y="5571115"/>
            <a:ext cx="6144669" cy="997620"/>
          </a:xfrm>
          <a:prstGeom prst="roundRect">
            <a:avLst>
              <a:gd name="adj" fmla="val 3341"/>
            </a:avLst>
          </a:prstGeom>
          <a:noFill/>
          <a:ln w="19050">
            <a:prstDash val="sysDash"/>
          </a:ln>
        </p:spPr>
        <p:style>
          <a:lnRef idx="2">
            <a:schemeClr val="dk1"/>
          </a:lnRef>
          <a:fillRef idx="1">
            <a:schemeClr val="lt1"/>
          </a:fillRef>
          <a:effectRef idx="0">
            <a:schemeClr val="dk1"/>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endParaRPr lang="ja-JP" altLang="en-US" sz="1800" dirty="0">
              <a:solidFill>
                <a:prstClr val="black"/>
              </a:solidFill>
            </a:endParaRPr>
          </a:p>
        </p:txBody>
      </p:sp>
      <p:sp>
        <p:nvSpPr>
          <p:cNvPr id="67" name="正方形/長方形 66"/>
          <p:cNvSpPr/>
          <p:nvPr/>
        </p:nvSpPr>
        <p:spPr>
          <a:xfrm>
            <a:off x="776211" y="5429934"/>
            <a:ext cx="1560514" cy="282360"/>
          </a:xfrm>
          <a:prstGeom prst="rect">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376" b="1" dirty="0">
                <a:solidFill>
                  <a:prstClr val="black"/>
                </a:solidFill>
              </a:rPr>
              <a:t>地域型保育給付</a:t>
            </a:r>
          </a:p>
        </p:txBody>
      </p:sp>
      <p:sp>
        <p:nvSpPr>
          <p:cNvPr id="68" name="テキスト ボックス 26"/>
          <p:cNvSpPr txBox="1">
            <a:spLocks noChangeArrowheads="1"/>
          </p:cNvSpPr>
          <p:nvPr/>
        </p:nvSpPr>
        <p:spPr bwMode="auto">
          <a:xfrm>
            <a:off x="3158800" y="5004566"/>
            <a:ext cx="3666408" cy="39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983" spc="-98" dirty="0">
                <a:solidFill>
                  <a:srgbClr val="000000"/>
                </a:solidFill>
              </a:rPr>
              <a:t>※</a:t>
            </a:r>
            <a:r>
              <a:rPr lang="ja-JP" altLang="en-US" sz="983" spc="-98" dirty="0">
                <a:solidFill>
                  <a:prstClr val="black"/>
                </a:solidFill>
              </a:rPr>
              <a:t>私立</a:t>
            </a:r>
            <a:r>
              <a:rPr lang="ja-JP" altLang="en-US" sz="983" spc="-98" dirty="0">
                <a:solidFill>
                  <a:srgbClr val="000000"/>
                </a:solidFill>
              </a:rPr>
              <a:t>保育所については、児童福祉法第</a:t>
            </a:r>
            <a:r>
              <a:rPr lang="en-US" altLang="ja-JP" sz="983" spc="-98" dirty="0">
                <a:solidFill>
                  <a:srgbClr val="000000"/>
                </a:solidFill>
              </a:rPr>
              <a:t>24</a:t>
            </a:r>
            <a:r>
              <a:rPr lang="ja-JP" altLang="en-US" sz="983" spc="-98" dirty="0">
                <a:solidFill>
                  <a:srgbClr val="000000"/>
                </a:solidFill>
              </a:rPr>
              <a:t>条により市町村が保育の実施義務を担うことに基づく措置として、委託費を支弁</a:t>
            </a:r>
          </a:p>
        </p:txBody>
      </p:sp>
      <p:sp>
        <p:nvSpPr>
          <p:cNvPr id="69" name="テキスト ボックス 1"/>
          <p:cNvSpPr txBox="1"/>
          <p:nvPr/>
        </p:nvSpPr>
        <p:spPr>
          <a:xfrm>
            <a:off x="3012028" y="2375398"/>
            <a:ext cx="937579" cy="272201"/>
          </a:xfrm>
          <a:prstGeom prst="rect">
            <a:avLst/>
          </a:prstGeom>
          <a:solidFill>
            <a:schemeClr val="bg1"/>
          </a:solidFill>
          <a:ln cmpd="dbl">
            <a:solidFill>
              <a:schemeClr val="tx1"/>
            </a:solidFill>
          </a:ln>
        </p:spPr>
        <p:txBody>
          <a:bodyPr wrap="none" rtlCol="0">
            <a:spAutoFit/>
          </a:bodyPr>
          <a:lstStyle>
            <a:defPPr>
              <a:defRPr lang="ja-JP"/>
            </a:defPPr>
            <a:lvl1pPr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defTabSz="91281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r>
              <a:rPr lang="ja-JP" altLang="en-US" sz="1179" dirty="0">
                <a:solidFill>
                  <a:prstClr val="black"/>
                </a:solidFill>
              </a:rPr>
              <a:t>幼保連携型</a:t>
            </a:r>
          </a:p>
        </p:txBody>
      </p:sp>
      <p:sp>
        <p:nvSpPr>
          <p:cNvPr id="70" name="Rectangle 10"/>
          <p:cNvSpPr>
            <a:spLocks noChangeArrowheads="1"/>
          </p:cNvSpPr>
          <p:nvPr/>
        </p:nvSpPr>
        <p:spPr bwMode="auto">
          <a:xfrm>
            <a:off x="116464" y="3695495"/>
            <a:ext cx="3198000" cy="1319780"/>
          </a:xfrm>
          <a:prstGeom prst="rect">
            <a:avLst/>
          </a:prstGeom>
          <a:solidFill>
            <a:srgbClr val="FFC000"/>
          </a:solidFill>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1965" dirty="0">
                <a:solidFill>
                  <a:srgbClr val="000000"/>
                </a:solidFill>
              </a:rPr>
              <a:t>幼稚園</a:t>
            </a:r>
            <a:endParaRPr lang="en-US" altLang="ja-JP" sz="1965" dirty="0">
              <a:solidFill>
                <a:srgbClr val="000000"/>
              </a:solidFill>
            </a:endParaRPr>
          </a:p>
          <a:p>
            <a:pPr algn="ctr"/>
            <a:r>
              <a:rPr lang="ja-JP" altLang="en-US" sz="1965" dirty="0">
                <a:solidFill>
                  <a:srgbClr val="000000"/>
                </a:solidFill>
              </a:rPr>
              <a:t>３～５歳</a:t>
            </a:r>
          </a:p>
        </p:txBody>
      </p:sp>
      <p:sp>
        <p:nvSpPr>
          <p:cNvPr id="2" name="テキスト ボックス 1"/>
          <p:cNvSpPr txBox="1"/>
          <p:nvPr/>
        </p:nvSpPr>
        <p:spPr>
          <a:xfrm>
            <a:off x="554884" y="59400"/>
            <a:ext cx="8688594" cy="369332"/>
          </a:xfrm>
          <a:prstGeom prst="rect">
            <a:avLst/>
          </a:prstGeom>
          <a:noFill/>
        </p:spPr>
        <p:txBody>
          <a:bodyPr wrap="square" rtlCol="0">
            <a:spAutoFit/>
          </a:bodyPr>
          <a:lstStyle/>
          <a:p>
            <a:pPr algn="ctr" defTabSz="912813"/>
            <a:r>
              <a:rPr lang="ja-JP" altLang="en-US" sz="1800" b="1" dirty="0" smtClean="0">
                <a:solidFill>
                  <a:prstClr val="black"/>
                </a:solidFill>
                <a:latin typeface="Arial" pitchFamily="34" charset="0"/>
                <a:ea typeface="ＭＳ Ｐゴシック" pitchFamily="50" charset="-128"/>
              </a:rPr>
              <a:t>子ども・子育て支援新制度の概要</a:t>
            </a:r>
            <a:endParaRPr lang="ja-JP" altLang="en-US" sz="1800" b="1" dirty="0">
              <a:solidFill>
                <a:prstClr val="black"/>
              </a:solidFill>
              <a:latin typeface="Arial" pitchFamily="34" charset="0"/>
              <a:ea typeface="ＭＳ Ｐゴシック" pitchFamily="50" charset="-128"/>
            </a:endParaRPr>
          </a:p>
        </p:txBody>
      </p:sp>
      <p:sp>
        <p:nvSpPr>
          <p:cNvPr id="3" name="角丸四角形 2"/>
          <p:cNvSpPr/>
          <p:nvPr/>
        </p:nvSpPr>
        <p:spPr>
          <a:xfrm>
            <a:off x="7097697" y="1253742"/>
            <a:ext cx="2769710" cy="5449080"/>
          </a:xfrm>
          <a:prstGeom prst="roundRect">
            <a:avLst>
              <a:gd name="adj" fmla="val 7797"/>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endParaRPr lang="en-US" altLang="ja-JP" sz="1376" dirty="0">
              <a:solidFill>
                <a:prstClr val="black"/>
              </a:solidFill>
            </a:endParaRPr>
          </a:p>
          <a:p>
            <a:pPr defTabSz="912813"/>
            <a:endParaRPr lang="en-US" altLang="ja-JP" sz="1376" dirty="0">
              <a:solidFill>
                <a:prstClr val="black"/>
              </a:solidFill>
            </a:endParaRPr>
          </a:p>
          <a:p>
            <a:pPr defTabSz="912813"/>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・利用者支援事業（新規）</a:t>
            </a:r>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・地域子育て支援拠点事業</a:t>
            </a:r>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・一時預かり事業</a:t>
            </a:r>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・乳児家庭全戸訪問事業</a:t>
            </a:r>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・養育支援訪問事業等</a:t>
            </a:r>
            <a:endParaRPr lang="en-US" altLang="ja-JP" sz="1376" dirty="0">
              <a:solidFill>
                <a:prstClr val="black"/>
              </a:solidFill>
            </a:endParaRPr>
          </a:p>
          <a:p>
            <a:pPr marL="81122" indent="-81122" defTabSz="898581" fontAlgn="auto">
              <a:spcBef>
                <a:spcPts val="0"/>
              </a:spcBef>
              <a:spcAft>
                <a:spcPts val="0"/>
              </a:spcAft>
            </a:pPr>
            <a:r>
              <a:rPr lang="ja-JP" altLang="en-US" sz="1376" dirty="0">
                <a:solidFill>
                  <a:prstClr val="black"/>
                </a:solidFill>
              </a:rPr>
              <a:t>・子育て短期支援事業</a:t>
            </a:r>
            <a:endParaRPr lang="en-US" altLang="ja-JP" sz="1376" dirty="0">
              <a:solidFill>
                <a:prstClr val="black"/>
              </a:solidFill>
            </a:endParaRPr>
          </a:p>
          <a:p>
            <a:pPr marL="81122" indent="-81122" defTabSz="898581" fontAlgn="auto">
              <a:spcBef>
                <a:spcPts val="0"/>
              </a:spcBef>
              <a:spcAft>
                <a:spcPts val="0"/>
              </a:spcAft>
            </a:pPr>
            <a:r>
              <a:rPr lang="ja-JP" altLang="en-US" sz="1376" dirty="0" smtClean="0">
                <a:solidFill>
                  <a:prstClr val="black"/>
                </a:solidFill>
              </a:rPr>
              <a:t>・子育て援助活動支援事業（ファミリー・サポート・センター事業）</a:t>
            </a:r>
            <a:endParaRPr lang="en-US" altLang="ja-JP" sz="1376" dirty="0">
              <a:solidFill>
                <a:prstClr val="black"/>
              </a:solidFill>
            </a:endParaRPr>
          </a:p>
          <a:p>
            <a:pPr defTabSz="898581" fontAlgn="auto">
              <a:spcBef>
                <a:spcPts val="0"/>
              </a:spcBef>
              <a:spcAft>
                <a:spcPts val="0"/>
              </a:spcAft>
            </a:pPr>
            <a:endParaRPr lang="en-US" altLang="ja-JP" sz="1376" dirty="0">
              <a:solidFill>
                <a:prstClr val="black"/>
              </a:solidFill>
            </a:endParaRPr>
          </a:p>
          <a:p>
            <a:pPr defTabSz="898581" fontAlgn="auto">
              <a:spcBef>
                <a:spcPts val="0"/>
              </a:spcBef>
              <a:spcAft>
                <a:spcPts val="0"/>
              </a:spcAft>
            </a:pPr>
            <a:r>
              <a:rPr lang="ja-JP" altLang="en-US" sz="1376" dirty="0">
                <a:solidFill>
                  <a:prstClr val="black"/>
                </a:solidFill>
              </a:rPr>
              <a:t>・延長保育事業</a:t>
            </a:r>
            <a:endParaRPr lang="en-US" altLang="ja-JP" sz="1376" dirty="0">
              <a:solidFill>
                <a:prstClr val="black"/>
              </a:solidFill>
            </a:endParaRPr>
          </a:p>
          <a:p>
            <a:pPr defTabSz="898581" fontAlgn="auto">
              <a:spcBef>
                <a:spcPts val="0"/>
              </a:spcBef>
              <a:spcAft>
                <a:spcPts val="0"/>
              </a:spcAft>
            </a:pPr>
            <a:r>
              <a:rPr lang="ja-JP" altLang="en-US" sz="1376" dirty="0">
                <a:solidFill>
                  <a:prstClr val="black"/>
                </a:solidFill>
              </a:rPr>
              <a:t>・病児保育事業</a:t>
            </a:r>
            <a:endParaRPr lang="en-US" altLang="ja-JP" sz="1376" dirty="0">
              <a:solidFill>
                <a:prstClr val="black"/>
              </a:solidFill>
            </a:endParaRPr>
          </a:p>
          <a:p>
            <a:pPr defTabSz="898581" fontAlgn="auto">
              <a:spcBef>
                <a:spcPts val="0"/>
              </a:spcBef>
              <a:spcAft>
                <a:spcPts val="0"/>
              </a:spcAft>
            </a:pPr>
            <a:r>
              <a:rPr lang="ja-JP" altLang="en-US" sz="1376" dirty="0">
                <a:solidFill>
                  <a:prstClr val="black"/>
                </a:solidFill>
              </a:rPr>
              <a:t>・放課後児童クラブ</a:t>
            </a:r>
            <a:endParaRPr lang="en-US" altLang="ja-JP" sz="1376" dirty="0">
              <a:solidFill>
                <a:prstClr val="black"/>
              </a:solidFill>
            </a:endParaRPr>
          </a:p>
          <a:p>
            <a:pPr defTabSz="898581" fontAlgn="auto">
              <a:spcBef>
                <a:spcPts val="0"/>
              </a:spcBef>
              <a:spcAft>
                <a:spcPts val="0"/>
              </a:spcAft>
            </a:pPr>
            <a:endParaRPr lang="en-US" altLang="ja-JP" sz="1376" dirty="0">
              <a:solidFill>
                <a:prstClr val="black"/>
              </a:solidFill>
            </a:endParaRPr>
          </a:p>
          <a:p>
            <a:pPr defTabSz="898581" fontAlgn="auto">
              <a:spcBef>
                <a:spcPts val="0"/>
              </a:spcBef>
              <a:spcAft>
                <a:spcPts val="0"/>
              </a:spcAft>
            </a:pPr>
            <a:r>
              <a:rPr lang="ja-JP" altLang="en-US" sz="1376" dirty="0" smtClean="0">
                <a:solidFill>
                  <a:prstClr val="black"/>
                </a:solidFill>
              </a:rPr>
              <a:t>・妊婦健診</a:t>
            </a:r>
            <a:endParaRPr lang="en-US" altLang="ja-JP" sz="1376" dirty="0" smtClean="0">
              <a:solidFill>
                <a:prstClr val="black"/>
              </a:solidFill>
            </a:endParaRPr>
          </a:p>
          <a:p>
            <a:pPr defTabSz="898581" fontAlgn="auto">
              <a:spcBef>
                <a:spcPts val="0"/>
              </a:spcBef>
              <a:spcAft>
                <a:spcPts val="0"/>
              </a:spcAft>
            </a:pPr>
            <a:endParaRPr lang="en-US" altLang="ja-JP" sz="1376" dirty="0" smtClean="0">
              <a:solidFill>
                <a:prstClr val="black"/>
              </a:solidFill>
            </a:endParaRPr>
          </a:p>
          <a:p>
            <a:pPr defTabSz="898581" fontAlgn="auto">
              <a:spcBef>
                <a:spcPts val="0"/>
              </a:spcBef>
              <a:spcAft>
                <a:spcPts val="0"/>
              </a:spcAft>
            </a:pPr>
            <a:r>
              <a:rPr lang="ja-JP" altLang="en-US" sz="1376" dirty="0">
                <a:solidFill>
                  <a:prstClr val="black"/>
                </a:solidFill>
              </a:rPr>
              <a:t>・実費</a:t>
            </a:r>
            <a:r>
              <a:rPr lang="ja-JP" altLang="en-US" sz="1376" dirty="0" smtClean="0">
                <a:solidFill>
                  <a:prstClr val="black"/>
                </a:solidFill>
              </a:rPr>
              <a:t>徴収に係る補足給付を行う事業</a:t>
            </a:r>
            <a:endParaRPr lang="en-US" altLang="ja-JP" sz="1376" dirty="0">
              <a:solidFill>
                <a:prstClr val="black"/>
              </a:solidFill>
            </a:endParaRPr>
          </a:p>
          <a:p>
            <a:pPr defTabSz="898581" fontAlgn="auto">
              <a:spcBef>
                <a:spcPts val="0"/>
              </a:spcBef>
              <a:spcAft>
                <a:spcPts val="0"/>
              </a:spcAft>
            </a:pPr>
            <a:r>
              <a:rPr lang="ja-JP" altLang="en-US" sz="1376" dirty="0">
                <a:solidFill>
                  <a:prstClr val="black"/>
                </a:solidFill>
              </a:rPr>
              <a:t>・多様な事業者の参入促進・能力活用事業</a:t>
            </a:r>
          </a:p>
        </p:txBody>
      </p:sp>
      <p:sp>
        <p:nvSpPr>
          <p:cNvPr id="22" name="テキスト ボックス 12"/>
          <p:cNvSpPr txBox="1"/>
          <p:nvPr/>
        </p:nvSpPr>
        <p:spPr>
          <a:xfrm>
            <a:off x="7083424" y="660777"/>
            <a:ext cx="2628106" cy="57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572" b="1" dirty="0">
                <a:solidFill>
                  <a:prstClr val="black"/>
                </a:solidFill>
              </a:rPr>
              <a:t>地域の実情に応じた</a:t>
            </a:r>
            <a:endParaRPr lang="en-US" altLang="ja-JP" sz="1572" b="1" dirty="0">
              <a:solidFill>
                <a:prstClr val="black"/>
              </a:solidFill>
            </a:endParaRPr>
          </a:p>
          <a:p>
            <a:pPr algn="ctr">
              <a:defRPr/>
            </a:pPr>
            <a:r>
              <a:rPr lang="ja-JP" altLang="en-US" sz="1572" b="1" dirty="0">
                <a:solidFill>
                  <a:prstClr val="black"/>
                </a:solidFill>
              </a:rPr>
              <a:t>子育て支援</a:t>
            </a:r>
          </a:p>
        </p:txBody>
      </p:sp>
      <p:sp>
        <p:nvSpPr>
          <p:cNvPr id="4" name="大かっこ 3"/>
          <p:cNvSpPr/>
          <p:nvPr/>
        </p:nvSpPr>
        <p:spPr>
          <a:xfrm>
            <a:off x="1052568" y="660777"/>
            <a:ext cx="4758529" cy="574645"/>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defTabSz="912813"/>
            <a:endParaRPr lang="ja-JP" altLang="en-US" sz="1800">
              <a:solidFill>
                <a:prstClr val="black"/>
              </a:solidFill>
            </a:endParaRPr>
          </a:p>
        </p:txBody>
      </p:sp>
      <p:sp>
        <p:nvSpPr>
          <p:cNvPr id="24" name="大かっこ 23"/>
          <p:cNvSpPr/>
          <p:nvPr/>
        </p:nvSpPr>
        <p:spPr>
          <a:xfrm>
            <a:off x="7083424" y="669337"/>
            <a:ext cx="2706115" cy="574645"/>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defTabSz="912813"/>
            <a:endParaRPr lang="ja-JP" altLang="en-US" sz="1800">
              <a:solidFill>
                <a:prstClr val="black"/>
              </a:solidFill>
            </a:endParaRPr>
          </a:p>
        </p:txBody>
      </p:sp>
      <p:sp>
        <p:nvSpPr>
          <p:cNvPr id="25" name="正方形/長方形 24"/>
          <p:cNvSpPr/>
          <p:nvPr/>
        </p:nvSpPr>
        <p:spPr>
          <a:xfrm>
            <a:off x="7293261" y="1518463"/>
            <a:ext cx="2340260" cy="354120"/>
          </a:xfrm>
          <a:prstGeom prst="rect">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algn="l" defTabSz="912813" rtl="0" fontAlgn="base">
              <a:spcBef>
                <a:spcPct val="0"/>
              </a:spcBef>
              <a:spcAft>
                <a:spcPct val="0"/>
              </a:spcAft>
              <a:defRPr kumimoji="1" kern="1200">
                <a:solidFill>
                  <a:schemeClr val="dk1"/>
                </a:solidFill>
                <a:latin typeface="+mn-lt"/>
                <a:ea typeface="+mn-ea"/>
                <a:cs typeface="+mn-cs"/>
              </a:defRPr>
            </a:lvl1pPr>
            <a:lvl2pPr marL="455613" indent="1588" algn="l" defTabSz="912813" rtl="0" fontAlgn="base">
              <a:spcBef>
                <a:spcPct val="0"/>
              </a:spcBef>
              <a:spcAft>
                <a:spcPct val="0"/>
              </a:spcAft>
              <a:defRPr kumimoji="1" kern="1200">
                <a:solidFill>
                  <a:schemeClr val="dk1"/>
                </a:solidFill>
                <a:latin typeface="+mn-lt"/>
                <a:ea typeface="+mn-ea"/>
                <a:cs typeface="+mn-cs"/>
              </a:defRPr>
            </a:lvl2pPr>
            <a:lvl3pPr marL="912813" indent="1588" algn="l" defTabSz="912813" rtl="0" fontAlgn="base">
              <a:spcBef>
                <a:spcPct val="0"/>
              </a:spcBef>
              <a:spcAft>
                <a:spcPct val="0"/>
              </a:spcAft>
              <a:defRPr kumimoji="1" kern="1200">
                <a:solidFill>
                  <a:schemeClr val="dk1"/>
                </a:solidFill>
                <a:latin typeface="+mn-lt"/>
                <a:ea typeface="+mn-ea"/>
                <a:cs typeface="+mn-cs"/>
              </a:defRPr>
            </a:lvl3pPr>
            <a:lvl4pPr marL="1370013" indent="1588" algn="l" defTabSz="912813" rtl="0" fontAlgn="base">
              <a:spcBef>
                <a:spcPct val="0"/>
              </a:spcBef>
              <a:spcAft>
                <a:spcPct val="0"/>
              </a:spcAft>
              <a:defRPr kumimoji="1" kern="1200">
                <a:solidFill>
                  <a:schemeClr val="dk1"/>
                </a:solidFill>
                <a:latin typeface="+mn-lt"/>
                <a:ea typeface="+mn-ea"/>
                <a:cs typeface="+mn-cs"/>
              </a:defRPr>
            </a:lvl4pPr>
            <a:lvl5pPr marL="1827213" indent="1588" algn="l" defTabSz="912813"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376" b="1" spc="-118" dirty="0">
                <a:solidFill>
                  <a:prstClr val="black"/>
                </a:solidFill>
              </a:rPr>
              <a:t>地域子ども・子育て支援事業</a:t>
            </a:r>
          </a:p>
        </p:txBody>
      </p:sp>
      <p:sp>
        <p:nvSpPr>
          <p:cNvPr id="2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28</a:t>
            </a:fld>
            <a:endParaRPr lang="en-US" altLang="ja-JP" dirty="0">
              <a:solidFill>
                <a:srgbClr val="000000"/>
              </a:solidFill>
            </a:endParaRPr>
          </a:p>
        </p:txBody>
      </p:sp>
    </p:spTree>
    <p:extLst>
      <p:ext uri="{BB962C8B-B14F-4D97-AF65-F5344CB8AC3E}">
        <p14:creationId xmlns:p14="http://schemas.microsoft.com/office/powerpoint/2010/main" val="425960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6474" y="620688"/>
            <a:ext cx="9793089" cy="5976664"/>
          </a:xfrm>
          <a:prstGeom prst="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defTabSz="912813"/>
            <a:endParaRPr lang="en-US" altLang="ja-JP" sz="800" dirty="0" smtClean="0">
              <a:solidFill>
                <a:prstClr val="black"/>
              </a:solidFill>
            </a:endParaRPr>
          </a:p>
          <a:p>
            <a:pPr marL="268288" indent="-182563" defTabSz="912813" hangingPunct="0"/>
            <a:r>
              <a:rPr lang="ja-JP" altLang="en-US" sz="1500" dirty="0" smtClean="0">
                <a:solidFill>
                  <a:prstClr val="black"/>
                </a:solidFill>
                <a:latin typeface="ＭＳ Ｐゴシック"/>
                <a:cs typeface="Times New Roman" pitchFamily="18" charset="0"/>
              </a:rPr>
              <a:t>○　子ども・子育て支援新制度では、教育・保育施設を対象とする施設型給付・委託費に加え、以下の保育を</a:t>
            </a:r>
            <a:endParaRPr lang="en-US" altLang="ja-JP" sz="1500" dirty="0" smtClean="0">
              <a:solidFill>
                <a:prstClr val="black"/>
              </a:solidFill>
              <a:latin typeface="ＭＳ Ｐゴシック"/>
              <a:cs typeface="Times New Roman" pitchFamily="18" charset="0"/>
            </a:endParaRPr>
          </a:p>
          <a:p>
            <a:pPr marL="268288" indent="-1588" defTabSz="912813" hangingPunct="0"/>
            <a:r>
              <a:rPr lang="ja-JP" altLang="en-US" sz="1500" u="sng" dirty="0" smtClean="0">
                <a:solidFill>
                  <a:prstClr val="black"/>
                </a:solidFill>
                <a:latin typeface="ＭＳ Ｐゴシック"/>
                <a:cs typeface="Times New Roman" pitchFamily="18" charset="0"/>
              </a:rPr>
              <a:t>市町村による認可事業（地域型保育事業）</a:t>
            </a:r>
            <a:r>
              <a:rPr lang="ja-JP" altLang="en-US" sz="1500" dirty="0" smtClean="0">
                <a:solidFill>
                  <a:prstClr val="black"/>
                </a:solidFill>
                <a:latin typeface="ＭＳ Ｐゴシック"/>
                <a:cs typeface="Times New Roman" pitchFamily="18" charset="0"/>
              </a:rPr>
              <a:t>として、</a:t>
            </a:r>
            <a:r>
              <a:rPr lang="ja-JP" altLang="en-US" sz="1500" u="sng" dirty="0" smtClean="0">
                <a:solidFill>
                  <a:prstClr val="black"/>
                </a:solidFill>
                <a:latin typeface="ＭＳ Ｐゴシック"/>
                <a:cs typeface="Times New Roman" pitchFamily="18" charset="0"/>
              </a:rPr>
              <a:t>児童福祉法に位置付け</a:t>
            </a:r>
            <a:r>
              <a:rPr lang="ja-JP" altLang="en-US" sz="1500" dirty="0" smtClean="0">
                <a:solidFill>
                  <a:prstClr val="black"/>
                </a:solidFill>
                <a:latin typeface="ＭＳ Ｐゴシック"/>
                <a:cs typeface="Times New Roman" pitchFamily="18" charset="0"/>
              </a:rPr>
              <a:t>た上で、</a:t>
            </a:r>
            <a:r>
              <a:rPr lang="ja-JP" altLang="en-US" sz="1500" u="sng" dirty="0" smtClean="0">
                <a:solidFill>
                  <a:prstClr val="black"/>
                </a:solidFill>
                <a:latin typeface="ＭＳ Ｐゴシック"/>
                <a:cs typeface="Times New Roman" pitchFamily="18" charset="0"/>
              </a:rPr>
              <a:t>地域型保育給付の対象</a:t>
            </a:r>
            <a:r>
              <a:rPr lang="ja-JP" altLang="en-US" sz="1500" dirty="0" smtClean="0">
                <a:solidFill>
                  <a:prstClr val="black"/>
                </a:solidFill>
                <a:latin typeface="ＭＳ Ｐゴシック"/>
                <a:cs typeface="Times New Roman" pitchFamily="18" charset="0"/>
              </a:rPr>
              <a:t>とし、</a:t>
            </a:r>
            <a:endParaRPr lang="en-US" altLang="ja-JP" sz="1500" dirty="0" smtClean="0">
              <a:solidFill>
                <a:prstClr val="black"/>
              </a:solidFill>
              <a:latin typeface="ＭＳ Ｐゴシック"/>
              <a:cs typeface="Times New Roman" pitchFamily="18" charset="0"/>
            </a:endParaRPr>
          </a:p>
          <a:p>
            <a:pPr marL="268288" indent="-1588" defTabSz="912813" hangingPunct="0"/>
            <a:r>
              <a:rPr lang="ja-JP" altLang="en-US" sz="1500" dirty="0" smtClean="0">
                <a:solidFill>
                  <a:prstClr val="black"/>
                </a:solidFill>
                <a:latin typeface="ＭＳ Ｐゴシック"/>
                <a:cs typeface="Times New Roman" pitchFamily="18" charset="0"/>
              </a:rPr>
              <a:t>多様な施設や事業の中から利用者が選択できる仕組みとすることにしている。</a:t>
            </a:r>
            <a:endParaRPr lang="en-US" altLang="ja-JP" sz="1500" dirty="0" smtClean="0">
              <a:solidFill>
                <a:prstClr val="black"/>
              </a:solidFill>
              <a:latin typeface="ＭＳ Ｐゴシック"/>
              <a:cs typeface="Times New Roman" pitchFamily="18" charset="0"/>
            </a:endParaRPr>
          </a:p>
          <a:p>
            <a:pPr marL="177800" indent="273050" defTabSz="912813">
              <a:spcBef>
                <a:spcPts val="300"/>
              </a:spcBef>
            </a:pPr>
            <a:r>
              <a:rPr lang="ja-JP" altLang="en-US" sz="1500" dirty="0" smtClean="0">
                <a:solidFill>
                  <a:prstClr val="black"/>
                </a:solidFill>
                <a:latin typeface="ＭＳ Ｐゴシック"/>
                <a:cs typeface="Times New Roman" pitchFamily="18" charset="0"/>
              </a:rPr>
              <a:t>◇小規模保育</a:t>
            </a:r>
            <a:r>
              <a:rPr lang="zh-TW" altLang="en-US" sz="1500" dirty="0" smtClean="0">
                <a:solidFill>
                  <a:prstClr val="black"/>
                </a:solidFill>
                <a:latin typeface="ＭＳ Ｐゴシック" pitchFamily="50" charset="-128"/>
                <a:ea typeface="ＭＳ Ｐゴシック" pitchFamily="50" charset="-128"/>
                <a:cs typeface="Times New Roman" pitchFamily="18" charset="0"/>
              </a:rPr>
              <a:t>（利用定員</a:t>
            </a:r>
            <a:r>
              <a:rPr lang="ja-JP" altLang="en-US" sz="1500" dirty="0" smtClean="0">
                <a:solidFill>
                  <a:prstClr val="black"/>
                </a:solidFill>
                <a:latin typeface="ＭＳ Ｐゴシック" pitchFamily="50" charset="-128"/>
                <a:cs typeface="Times New Roman" pitchFamily="18" charset="0"/>
              </a:rPr>
              <a:t>６</a:t>
            </a:r>
            <a:r>
              <a:rPr lang="zh-TW" altLang="en-US" sz="1500" dirty="0" smtClean="0">
                <a:solidFill>
                  <a:prstClr val="black"/>
                </a:solidFill>
                <a:latin typeface="ＭＳ Ｐゴシック" pitchFamily="50" charset="-128"/>
                <a:ea typeface="ＭＳ Ｐゴシック" pitchFamily="50" charset="-128"/>
                <a:cs typeface="Times New Roman" pitchFamily="18" charset="0"/>
              </a:rPr>
              <a:t>人以上</a:t>
            </a:r>
            <a:r>
              <a:rPr lang="ja-JP" altLang="en-US" sz="1500" dirty="0" smtClean="0">
                <a:solidFill>
                  <a:prstClr val="black"/>
                </a:solidFill>
                <a:latin typeface="ＭＳ Ｐゴシック" pitchFamily="50" charset="-128"/>
                <a:cs typeface="Times New Roman" pitchFamily="18" charset="0"/>
              </a:rPr>
              <a:t>１９</a:t>
            </a:r>
            <a:r>
              <a:rPr lang="zh-TW" altLang="en-US" sz="1500" dirty="0" smtClean="0">
                <a:solidFill>
                  <a:prstClr val="black"/>
                </a:solidFill>
                <a:latin typeface="ＭＳ Ｐゴシック" pitchFamily="50" charset="-128"/>
                <a:ea typeface="ＭＳ Ｐゴシック" pitchFamily="50" charset="-128"/>
                <a:cs typeface="Times New Roman" pitchFamily="18" charset="0"/>
              </a:rPr>
              <a:t>人以下）</a:t>
            </a:r>
            <a:endParaRPr lang="en-US" altLang="ja-JP" sz="1500" dirty="0" smtClean="0">
              <a:solidFill>
                <a:prstClr val="black"/>
              </a:solidFill>
              <a:latin typeface="ＭＳ Ｐゴシック" pitchFamily="50" charset="-128"/>
              <a:cs typeface="Times New Roman" pitchFamily="18" charset="0"/>
            </a:endParaRPr>
          </a:p>
          <a:p>
            <a:pPr marL="177800" indent="273050" defTabSz="912813">
              <a:spcBef>
                <a:spcPts val="300"/>
              </a:spcBef>
            </a:pPr>
            <a:r>
              <a:rPr lang="ja-JP" altLang="en-US" sz="1500" dirty="0" smtClean="0">
                <a:solidFill>
                  <a:prstClr val="black"/>
                </a:solidFill>
                <a:latin typeface="ＭＳ Ｐゴシック"/>
                <a:cs typeface="Times New Roman" pitchFamily="18" charset="0"/>
              </a:rPr>
              <a:t>◇</a:t>
            </a:r>
            <a:r>
              <a:rPr lang="ja-JP" altLang="en-US" sz="1500" u="sng" dirty="0" smtClean="0">
                <a:solidFill>
                  <a:prstClr val="black"/>
                </a:solidFill>
                <a:latin typeface="ＭＳ Ｐゴシック"/>
                <a:cs typeface="Times New Roman" pitchFamily="18" charset="0"/>
              </a:rPr>
              <a:t>家庭的保育</a:t>
            </a:r>
            <a:r>
              <a:rPr lang="zh-TW" altLang="en-US" sz="1500" u="sng" dirty="0" smtClean="0">
                <a:solidFill>
                  <a:prstClr val="black"/>
                </a:solidFill>
                <a:latin typeface="ＭＳ Ｐゴシック" pitchFamily="50" charset="-128"/>
                <a:ea typeface="ＭＳ Ｐゴシック" pitchFamily="50" charset="-128"/>
                <a:cs typeface="Times New Roman" pitchFamily="18" charset="0"/>
              </a:rPr>
              <a:t>（利用定員５人以下）</a:t>
            </a:r>
            <a:endParaRPr lang="en-US" altLang="ja-JP" sz="1500" u="sng" dirty="0" smtClean="0">
              <a:solidFill>
                <a:prstClr val="black"/>
              </a:solidFill>
              <a:latin typeface="ＭＳ Ｐゴシック" pitchFamily="50" charset="-128"/>
              <a:cs typeface="Times New Roman" pitchFamily="18" charset="0"/>
            </a:endParaRPr>
          </a:p>
          <a:p>
            <a:pPr marL="177800" indent="273050" defTabSz="912813">
              <a:spcBef>
                <a:spcPts val="300"/>
              </a:spcBef>
            </a:pPr>
            <a:r>
              <a:rPr lang="ja-JP" altLang="en-US" sz="1500" dirty="0" smtClean="0">
                <a:solidFill>
                  <a:prstClr val="black"/>
                </a:solidFill>
                <a:latin typeface="ＭＳ Ｐゴシック"/>
                <a:cs typeface="Times New Roman" pitchFamily="18" charset="0"/>
              </a:rPr>
              <a:t>◇</a:t>
            </a:r>
            <a:r>
              <a:rPr lang="ja-JP" altLang="en-US" sz="1500" u="sng" dirty="0" smtClean="0">
                <a:solidFill>
                  <a:prstClr val="black"/>
                </a:solidFill>
                <a:latin typeface="ＭＳ Ｐゴシック"/>
                <a:cs typeface="Times New Roman" pitchFamily="18" charset="0"/>
              </a:rPr>
              <a:t>居宅訪問型保育</a:t>
            </a:r>
            <a:endParaRPr lang="en-US" altLang="ja-JP" sz="1500" u="sng" dirty="0" smtClean="0">
              <a:solidFill>
                <a:prstClr val="black"/>
              </a:solidFill>
              <a:latin typeface="ＭＳ Ｐゴシック"/>
              <a:cs typeface="Times New Roman" pitchFamily="18" charset="0"/>
            </a:endParaRPr>
          </a:p>
          <a:p>
            <a:pPr marL="177800" indent="273050" defTabSz="912813">
              <a:spcBef>
                <a:spcPts val="300"/>
              </a:spcBef>
            </a:pPr>
            <a:r>
              <a:rPr lang="ja-JP" altLang="en-US" sz="1500" dirty="0" smtClean="0">
                <a:solidFill>
                  <a:prstClr val="black"/>
                </a:solidFill>
                <a:latin typeface="ＭＳ Ｐゴシック"/>
                <a:cs typeface="Times New Roman" pitchFamily="18" charset="0"/>
              </a:rPr>
              <a:t>◇</a:t>
            </a:r>
            <a:r>
              <a:rPr lang="ja-JP" altLang="en-US" sz="1500" u="sng" dirty="0" smtClean="0">
                <a:solidFill>
                  <a:prstClr val="black"/>
                </a:solidFill>
                <a:latin typeface="ＭＳ Ｐゴシック"/>
                <a:cs typeface="Times New Roman" pitchFamily="18" charset="0"/>
              </a:rPr>
              <a:t>事業所内保育（主として従業員の子どものほか、地域において保育を必要とする子どもにも保育を提供）</a:t>
            </a:r>
            <a:endParaRPr lang="en-US" altLang="ja-JP" sz="1500" u="sng" dirty="0" smtClean="0">
              <a:solidFill>
                <a:prstClr val="black"/>
              </a:solidFill>
              <a:latin typeface="ＭＳ Ｐゴシック"/>
              <a:cs typeface="Times New Roman" pitchFamily="18" charset="0"/>
            </a:endParaRPr>
          </a:p>
          <a:p>
            <a:pPr defTabSz="912813"/>
            <a:endParaRPr lang="ja-JP" altLang="en-US" sz="1500" dirty="0" smtClean="0">
              <a:solidFill>
                <a:prstClr val="black"/>
              </a:solidFill>
              <a:latin typeface="ＭＳ Ｐゴシック"/>
            </a:endParaRPr>
          </a:p>
          <a:p>
            <a:pPr marL="268288" indent="-182563" defTabSz="912813"/>
            <a:r>
              <a:rPr lang="ja-JP" altLang="en-US" sz="1500" dirty="0" smtClean="0">
                <a:solidFill>
                  <a:prstClr val="black"/>
                </a:solidFill>
                <a:latin typeface="ＭＳ Ｐゴシック"/>
              </a:rPr>
              <a:t>○　都市部では、認定こども園等を連携施設として、小規模保育等を増やすことによって、待機児童の解消を図り、人口減少地域では、隣接自治体の認定こども園等と連携しながら、小規模保育等の拠点によって、地域の子育て支援機能を維持・確保することを目指す。</a:t>
            </a:r>
            <a:r>
              <a:rPr lang="en-US" altLang="ja-JP" sz="1400" dirty="0" smtClean="0">
                <a:solidFill>
                  <a:srgbClr val="FF0000"/>
                </a:solidFill>
                <a:latin typeface="ＭＳ Ｐゴシック"/>
              </a:rPr>
              <a:t>	</a:t>
            </a:r>
          </a:p>
          <a:p>
            <a:pPr marL="531813" indent="-346075" defTabSz="912813">
              <a:spcBef>
                <a:spcPts val="1200"/>
              </a:spcBef>
            </a:pPr>
            <a:endParaRPr lang="en-US" altLang="ja-JP" sz="1600" dirty="0" smtClean="0">
              <a:solidFill>
                <a:prstClr val="black"/>
              </a:solidFill>
              <a:latin typeface="ＭＳ Ｐゴシック"/>
            </a:endParaRPr>
          </a:p>
          <a:p>
            <a:pPr marL="531813" indent="-176213" algn="ctr" defTabSz="912813">
              <a:spcBef>
                <a:spcPts val="600"/>
              </a:spcBef>
            </a:pPr>
            <a:endParaRPr lang="en-US" altLang="ja-JP" sz="1400" dirty="0" smtClean="0">
              <a:solidFill>
                <a:prstClr val="black"/>
              </a:solidFill>
              <a:latin typeface="ＭＳ Ｐゴシック"/>
            </a:endParaRPr>
          </a:p>
          <a:p>
            <a:pPr indent="355600" defTabSz="912813">
              <a:spcBef>
                <a:spcPts val="600"/>
              </a:spcBef>
            </a:pPr>
            <a:endParaRPr lang="en-US" altLang="ja-JP" sz="1500" dirty="0" smtClean="0">
              <a:solidFill>
                <a:prstClr val="black"/>
              </a:solidFill>
              <a:latin typeface="ＭＳ Ｐゴシック"/>
            </a:endParaRPr>
          </a:p>
          <a:p>
            <a:pPr marL="177800" indent="-177800" defTabSz="912813"/>
            <a:endParaRPr lang="en-US" altLang="ja-JP" sz="1400" dirty="0" smtClean="0">
              <a:solidFill>
                <a:prstClr val="black"/>
              </a:solidFill>
            </a:endParaRPr>
          </a:p>
          <a:p>
            <a:pPr marL="177800" indent="-177800" defTabSz="912813"/>
            <a:endParaRPr lang="en-US" altLang="ja-JP" sz="1400" dirty="0" smtClean="0">
              <a:solidFill>
                <a:prstClr val="black"/>
              </a:solidFill>
              <a:latin typeface="ＭＳ Ｐゴシック"/>
            </a:endParaRPr>
          </a:p>
          <a:p>
            <a:pPr marL="177800" indent="-177800" defTabSz="912813"/>
            <a:endParaRPr lang="en-US" altLang="ja-JP" sz="1400" dirty="0" smtClean="0">
              <a:solidFill>
                <a:prstClr val="black"/>
              </a:solidFill>
              <a:latin typeface="ＭＳ Ｐゴシック"/>
            </a:endParaRPr>
          </a:p>
          <a:p>
            <a:pPr defTabSz="912813"/>
            <a:endParaRPr lang="en-US" altLang="ja-JP" sz="1800" dirty="0" smtClean="0">
              <a:solidFill>
                <a:prstClr val="black"/>
              </a:solidFill>
            </a:endParaRPr>
          </a:p>
          <a:p>
            <a:pPr defTabSz="912813"/>
            <a:endParaRPr lang="en-US" altLang="ja-JP" sz="1800" dirty="0" smtClean="0">
              <a:solidFill>
                <a:prstClr val="black"/>
              </a:solidFill>
            </a:endParaRPr>
          </a:p>
        </p:txBody>
      </p:sp>
      <p:sp>
        <p:nvSpPr>
          <p:cNvPr id="21" name="正方形/長方形 20"/>
          <p:cNvSpPr/>
          <p:nvPr/>
        </p:nvSpPr>
        <p:spPr>
          <a:xfrm>
            <a:off x="5109022" y="692696"/>
            <a:ext cx="4524503" cy="36004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600" dirty="0">
              <a:solidFill>
                <a:prstClr val="black"/>
              </a:solidFill>
            </a:endParaRPr>
          </a:p>
        </p:txBody>
      </p:sp>
      <p:grpSp>
        <p:nvGrpSpPr>
          <p:cNvPr id="32" name="グループ化 31"/>
          <p:cNvGrpSpPr/>
          <p:nvPr/>
        </p:nvGrpSpPr>
        <p:grpSpPr>
          <a:xfrm>
            <a:off x="488504" y="3780000"/>
            <a:ext cx="9217024" cy="2780928"/>
            <a:chOff x="488504" y="3212976"/>
            <a:chExt cx="9217024" cy="2780928"/>
          </a:xfrm>
        </p:grpSpPr>
        <p:sp>
          <p:nvSpPr>
            <p:cNvPr id="34" name="角丸四角形 33"/>
            <p:cNvSpPr/>
            <p:nvPr/>
          </p:nvSpPr>
          <p:spPr>
            <a:xfrm>
              <a:off x="2000672" y="3717032"/>
              <a:ext cx="4104456" cy="864096"/>
            </a:xfrm>
            <a:prstGeom prst="roundRect">
              <a:avLst>
                <a:gd name="adj" fmla="val 13308"/>
              </a:avLst>
            </a:prstGeom>
            <a:solidFill>
              <a:srgbClr val="CC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800">
                <a:solidFill>
                  <a:prstClr val="white"/>
                </a:solidFill>
              </a:endParaRPr>
            </a:p>
          </p:txBody>
        </p:sp>
        <p:sp>
          <p:nvSpPr>
            <p:cNvPr id="35" name="角丸四角形 34"/>
            <p:cNvSpPr/>
            <p:nvPr/>
          </p:nvSpPr>
          <p:spPr>
            <a:xfrm>
              <a:off x="2000672" y="4581128"/>
              <a:ext cx="4104456" cy="692696"/>
            </a:xfrm>
            <a:prstGeom prst="roundRect">
              <a:avLst>
                <a:gd name="adj" fmla="val 13308"/>
              </a:avLst>
            </a:prstGeom>
            <a:solidFill>
              <a:srgbClr val="CCFF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800">
                <a:solidFill>
                  <a:prstClr val="white"/>
                </a:solidFill>
              </a:endParaRPr>
            </a:p>
          </p:txBody>
        </p:sp>
        <p:sp>
          <p:nvSpPr>
            <p:cNvPr id="36" name="角丸四角形 35"/>
            <p:cNvSpPr/>
            <p:nvPr/>
          </p:nvSpPr>
          <p:spPr>
            <a:xfrm>
              <a:off x="6249144" y="4221088"/>
              <a:ext cx="1584176" cy="1052736"/>
            </a:xfrm>
            <a:prstGeom prst="roundRect">
              <a:avLst>
                <a:gd name="adj" fmla="val 10780"/>
              </a:avLst>
            </a:prstGeom>
            <a:solidFill>
              <a:srgbClr val="FFFFCC"/>
            </a:solidFill>
            <a:ln>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800">
                <a:solidFill>
                  <a:prstClr val="white"/>
                </a:solidFill>
              </a:endParaRPr>
            </a:p>
          </p:txBody>
        </p:sp>
        <p:sp>
          <p:nvSpPr>
            <p:cNvPr id="37" name="角丸四角形 36"/>
            <p:cNvSpPr/>
            <p:nvPr/>
          </p:nvSpPr>
          <p:spPr>
            <a:xfrm>
              <a:off x="7905328" y="3573016"/>
              <a:ext cx="1584176" cy="1700808"/>
            </a:xfrm>
            <a:prstGeom prst="roundRect">
              <a:avLst>
                <a:gd name="adj" fmla="val 9784"/>
              </a:avLst>
            </a:prstGeom>
            <a:solidFill>
              <a:srgbClr val="FFCC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800">
                <a:solidFill>
                  <a:prstClr val="white"/>
                </a:solidFill>
              </a:endParaRPr>
            </a:p>
          </p:txBody>
        </p:sp>
        <p:cxnSp>
          <p:nvCxnSpPr>
            <p:cNvPr id="38" name="直線コネクタ 37"/>
            <p:cNvCxnSpPr/>
            <p:nvPr/>
          </p:nvCxnSpPr>
          <p:spPr>
            <a:xfrm>
              <a:off x="632520" y="4581128"/>
              <a:ext cx="9073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465168" y="4293096"/>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500" dirty="0" smtClean="0">
                  <a:solidFill>
                    <a:prstClr val="black"/>
                  </a:solidFill>
                </a:rPr>
                <a:t>居宅訪問型保育</a:t>
              </a:r>
              <a:endParaRPr lang="ja-JP" altLang="en-US" sz="1500" dirty="0">
                <a:solidFill>
                  <a:prstClr val="black"/>
                </a:solidFill>
              </a:endParaRPr>
            </a:p>
          </p:txBody>
        </p:sp>
        <p:sp>
          <p:nvSpPr>
            <p:cNvPr id="40" name="正方形/長方形 39"/>
            <p:cNvSpPr/>
            <p:nvPr/>
          </p:nvSpPr>
          <p:spPr>
            <a:xfrm>
              <a:off x="848544" y="3861048"/>
              <a:ext cx="28803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認可定員</a:t>
              </a:r>
              <a:endParaRPr lang="ja-JP" altLang="en-US" sz="1400" dirty="0">
                <a:solidFill>
                  <a:prstClr val="black"/>
                </a:solidFill>
              </a:endParaRPr>
            </a:p>
          </p:txBody>
        </p:sp>
        <p:sp>
          <p:nvSpPr>
            <p:cNvPr id="41" name="正方形/長方形 40"/>
            <p:cNvSpPr/>
            <p:nvPr/>
          </p:nvSpPr>
          <p:spPr>
            <a:xfrm>
              <a:off x="632520" y="5373216"/>
              <a:ext cx="1656184" cy="2434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保育の実施場所等</a:t>
              </a:r>
              <a:endParaRPr lang="ja-JP" altLang="en-US" sz="1400" dirty="0">
                <a:solidFill>
                  <a:prstClr val="black"/>
                </a:solidFill>
              </a:endParaRPr>
            </a:p>
          </p:txBody>
        </p:sp>
        <p:sp>
          <p:nvSpPr>
            <p:cNvPr id="42" name="正方形/長方形 41"/>
            <p:cNvSpPr/>
            <p:nvPr/>
          </p:nvSpPr>
          <p:spPr>
            <a:xfrm>
              <a:off x="8121352" y="3933056"/>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500" dirty="0">
                  <a:solidFill>
                    <a:prstClr val="black"/>
                  </a:solidFill>
                </a:rPr>
                <a:t>事業</a:t>
              </a:r>
              <a:r>
                <a:rPr lang="ja-JP" altLang="en-US" sz="1500" dirty="0" smtClean="0">
                  <a:solidFill>
                    <a:prstClr val="black"/>
                  </a:solidFill>
                </a:rPr>
                <a:t>所内</a:t>
              </a:r>
              <a:endParaRPr lang="en-US" altLang="ja-JP" sz="1500" dirty="0" smtClean="0">
                <a:solidFill>
                  <a:prstClr val="black"/>
                </a:solidFill>
              </a:endParaRPr>
            </a:p>
            <a:p>
              <a:pPr algn="ctr" defTabSz="912813"/>
              <a:r>
                <a:rPr lang="ja-JP" altLang="en-US" sz="1500" dirty="0" smtClean="0">
                  <a:solidFill>
                    <a:prstClr val="black"/>
                  </a:solidFill>
                </a:rPr>
                <a:t>保育</a:t>
              </a:r>
              <a:endParaRPr lang="ja-JP" altLang="en-US" sz="1500" dirty="0">
                <a:solidFill>
                  <a:prstClr val="black"/>
                </a:solidFill>
              </a:endParaRPr>
            </a:p>
          </p:txBody>
        </p:sp>
        <p:sp>
          <p:nvSpPr>
            <p:cNvPr id="43" name="正方形/長方形 42"/>
            <p:cNvSpPr/>
            <p:nvPr/>
          </p:nvSpPr>
          <p:spPr>
            <a:xfrm>
              <a:off x="2432720" y="3933056"/>
              <a:ext cx="12961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500" dirty="0">
                  <a:solidFill>
                    <a:prstClr val="black"/>
                  </a:solidFill>
                </a:rPr>
                <a:t>小規模</a:t>
              </a:r>
              <a:r>
                <a:rPr lang="ja-JP" altLang="en-US" sz="1500" dirty="0" smtClean="0">
                  <a:solidFill>
                    <a:prstClr val="black"/>
                  </a:solidFill>
                </a:rPr>
                <a:t>保育</a:t>
              </a:r>
              <a:endParaRPr lang="ja-JP" altLang="en-US" sz="1500" dirty="0">
                <a:solidFill>
                  <a:prstClr val="black"/>
                </a:solidFill>
              </a:endParaRPr>
            </a:p>
          </p:txBody>
        </p:sp>
        <p:sp>
          <p:nvSpPr>
            <p:cNvPr id="44" name="正方形/長方形 43"/>
            <p:cNvSpPr/>
            <p:nvPr/>
          </p:nvSpPr>
          <p:spPr>
            <a:xfrm>
              <a:off x="2432720" y="4725144"/>
              <a:ext cx="12961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500" dirty="0" smtClean="0">
                  <a:solidFill>
                    <a:prstClr val="black"/>
                  </a:solidFill>
                </a:rPr>
                <a:t>家庭的保育</a:t>
              </a:r>
              <a:endParaRPr lang="ja-JP" altLang="en-US" sz="1500" dirty="0">
                <a:solidFill>
                  <a:prstClr val="black"/>
                </a:solidFill>
              </a:endParaRPr>
            </a:p>
          </p:txBody>
        </p:sp>
        <p:sp>
          <p:nvSpPr>
            <p:cNvPr id="45" name="正方形/長方形 44"/>
            <p:cNvSpPr/>
            <p:nvPr/>
          </p:nvSpPr>
          <p:spPr>
            <a:xfrm>
              <a:off x="2360712" y="5373216"/>
              <a:ext cx="331236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smtClean="0">
                  <a:solidFill>
                    <a:prstClr val="black"/>
                  </a:solidFill>
                  <a:latin typeface="ＭＳ Ｐゴシック"/>
                </a:rPr>
                <a:t>保育者の居宅その他の場所、施設</a:t>
              </a:r>
              <a:endParaRPr lang="en-US" altLang="ja-JP" sz="1200" dirty="0" smtClean="0">
                <a:solidFill>
                  <a:prstClr val="black"/>
                </a:solidFill>
                <a:latin typeface="ＭＳ Ｐゴシック"/>
              </a:endParaRPr>
            </a:p>
            <a:p>
              <a:pPr algn="ctr" defTabSz="912813"/>
              <a:r>
                <a:rPr lang="ja-JP" altLang="en-US" sz="1200" dirty="0" smtClean="0">
                  <a:solidFill>
                    <a:prstClr val="black"/>
                  </a:solidFill>
                  <a:latin typeface="ＭＳ Ｐゴシック"/>
                </a:rPr>
                <a:t>（右に該当する場所を除く）</a:t>
              </a:r>
              <a:endParaRPr lang="ja-JP" altLang="en-US" sz="1200" dirty="0">
                <a:solidFill>
                  <a:prstClr val="black"/>
                </a:solidFill>
                <a:latin typeface="ＭＳ Ｐゴシック"/>
              </a:endParaRPr>
            </a:p>
          </p:txBody>
        </p:sp>
        <p:sp>
          <p:nvSpPr>
            <p:cNvPr id="46" name="正方形/長方形 45"/>
            <p:cNvSpPr/>
            <p:nvPr/>
          </p:nvSpPr>
          <p:spPr>
            <a:xfrm>
              <a:off x="6249144" y="5373216"/>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smtClean="0">
                  <a:solidFill>
                    <a:prstClr val="black"/>
                  </a:solidFill>
                </a:rPr>
                <a:t>保育を必要とする</a:t>
              </a:r>
              <a:endParaRPr lang="en-US" altLang="ja-JP" sz="1200" dirty="0" smtClean="0">
                <a:solidFill>
                  <a:prstClr val="black"/>
                </a:solidFill>
              </a:endParaRPr>
            </a:p>
            <a:p>
              <a:pPr algn="ctr" defTabSz="912813"/>
              <a:r>
                <a:rPr lang="ja-JP" altLang="en-US" sz="1200" dirty="0" smtClean="0">
                  <a:solidFill>
                    <a:prstClr val="black"/>
                  </a:solidFill>
                </a:rPr>
                <a:t>子どもの居宅</a:t>
              </a:r>
              <a:endParaRPr lang="ja-JP" altLang="en-US" sz="1200" dirty="0">
                <a:solidFill>
                  <a:prstClr val="black"/>
                </a:solidFill>
              </a:endParaRPr>
            </a:p>
          </p:txBody>
        </p:sp>
        <p:sp>
          <p:nvSpPr>
            <p:cNvPr id="47" name="正方形/長方形 46"/>
            <p:cNvSpPr/>
            <p:nvPr/>
          </p:nvSpPr>
          <p:spPr>
            <a:xfrm>
              <a:off x="7905328" y="5301208"/>
              <a:ext cx="1656184"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2813"/>
              <a:r>
                <a:rPr lang="ja-JP" altLang="en-US" sz="1100" dirty="0" smtClean="0">
                  <a:solidFill>
                    <a:prstClr val="black"/>
                  </a:solidFill>
                </a:rPr>
                <a:t>事業所の従業員の子ども</a:t>
              </a:r>
              <a:endParaRPr lang="en-US" altLang="ja-JP" sz="1100" dirty="0" smtClean="0">
                <a:solidFill>
                  <a:prstClr val="black"/>
                </a:solidFill>
              </a:endParaRPr>
            </a:p>
            <a:p>
              <a:pPr algn="ctr" defTabSz="912813"/>
              <a:r>
                <a:rPr lang="ja-JP" altLang="en-US" sz="1100" dirty="0" smtClean="0">
                  <a:solidFill>
                    <a:prstClr val="black"/>
                  </a:solidFill>
                </a:rPr>
                <a:t>＋</a:t>
              </a:r>
              <a:endParaRPr lang="en-US" altLang="ja-JP" sz="1100" dirty="0" smtClean="0">
                <a:solidFill>
                  <a:prstClr val="black"/>
                </a:solidFill>
              </a:endParaRPr>
            </a:p>
            <a:p>
              <a:pPr algn="ctr" defTabSz="912813"/>
              <a:r>
                <a:rPr lang="ja-JP" altLang="en-US" sz="1100" dirty="0" smtClean="0">
                  <a:solidFill>
                    <a:prstClr val="black"/>
                  </a:solidFill>
                </a:rPr>
                <a:t>地域の保育を必要とする</a:t>
              </a:r>
              <a:endParaRPr lang="en-US" altLang="ja-JP" sz="1100" dirty="0" smtClean="0">
                <a:solidFill>
                  <a:prstClr val="black"/>
                </a:solidFill>
              </a:endParaRPr>
            </a:p>
            <a:p>
              <a:pPr algn="ctr" defTabSz="912813"/>
              <a:r>
                <a:rPr lang="ja-JP" altLang="en-US" sz="1100" dirty="0" smtClean="0">
                  <a:solidFill>
                    <a:prstClr val="black"/>
                  </a:solidFill>
                </a:rPr>
                <a:t>子ども（地域枠）</a:t>
              </a:r>
              <a:endParaRPr lang="ja-JP" altLang="en-US" sz="1100" dirty="0">
                <a:solidFill>
                  <a:prstClr val="black"/>
                </a:solidFill>
              </a:endParaRPr>
            </a:p>
          </p:txBody>
        </p:sp>
        <p:sp>
          <p:nvSpPr>
            <p:cNvPr id="48" name="正方形/長方形 47"/>
            <p:cNvSpPr/>
            <p:nvPr/>
          </p:nvSpPr>
          <p:spPr>
            <a:xfrm>
              <a:off x="1208584" y="4653136"/>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a:solidFill>
                    <a:prstClr val="black"/>
                  </a:solidFill>
                </a:rPr>
                <a:t>５人</a:t>
              </a:r>
            </a:p>
          </p:txBody>
        </p:sp>
        <p:cxnSp>
          <p:nvCxnSpPr>
            <p:cNvPr id="49" name="直線コネクタ 48"/>
            <p:cNvCxnSpPr/>
            <p:nvPr/>
          </p:nvCxnSpPr>
          <p:spPr>
            <a:xfrm>
              <a:off x="632520" y="5273824"/>
              <a:ext cx="9073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1208584" y="5013176"/>
              <a:ext cx="60716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smtClean="0">
                  <a:solidFill>
                    <a:prstClr val="black"/>
                  </a:solidFill>
                </a:rPr>
                <a:t>１人</a:t>
              </a:r>
              <a:endParaRPr lang="ja-JP" altLang="en-US" sz="1200" dirty="0">
                <a:solidFill>
                  <a:prstClr val="black"/>
                </a:solidFill>
              </a:endParaRPr>
            </a:p>
          </p:txBody>
        </p:sp>
        <p:sp>
          <p:nvSpPr>
            <p:cNvPr id="51" name="正方形/長方形 50"/>
            <p:cNvSpPr/>
            <p:nvPr/>
          </p:nvSpPr>
          <p:spPr>
            <a:xfrm>
              <a:off x="1208584" y="4365104"/>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smtClean="0">
                  <a:solidFill>
                    <a:prstClr val="black"/>
                  </a:solidFill>
                </a:rPr>
                <a:t>６人</a:t>
              </a:r>
              <a:endParaRPr lang="ja-JP" altLang="en-US" sz="1200" dirty="0">
                <a:solidFill>
                  <a:prstClr val="black"/>
                </a:solidFill>
              </a:endParaRPr>
            </a:p>
          </p:txBody>
        </p:sp>
        <p:sp>
          <p:nvSpPr>
            <p:cNvPr id="52" name="正方形/長方形 51"/>
            <p:cNvSpPr/>
            <p:nvPr/>
          </p:nvSpPr>
          <p:spPr>
            <a:xfrm>
              <a:off x="1136576" y="3717032"/>
              <a:ext cx="720080" cy="18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200" dirty="0">
                  <a:solidFill>
                    <a:prstClr val="black"/>
                  </a:solidFill>
                </a:rPr>
                <a:t>１９</a:t>
              </a:r>
              <a:r>
                <a:rPr lang="ja-JP" altLang="en-US" sz="1200" dirty="0" smtClean="0">
                  <a:solidFill>
                    <a:prstClr val="black"/>
                  </a:solidFill>
                </a:rPr>
                <a:t>人</a:t>
              </a:r>
              <a:endParaRPr lang="ja-JP" altLang="en-US" sz="1200" dirty="0">
                <a:solidFill>
                  <a:prstClr val="black"/>
                </a:solidFill>
              </a:endParaRPr>
            </a:p>
          </p:txBody>
        </p:sp>
        <p:cxnSp>
          <p:nvCxnSpPr>
            <p:cNvPr id="53" name="直線コネクタ 52"/>
            <p:cNvCxnSpPr/>
            <p:nvPr/>
          </p:nvCxnSpPr>
          <p:spPr>
            <a:xfrm>
              <a:off x="632520" y="3717032"/>
              <a:ext cx="9073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488504" y="3212976"/>
              <a:ext cx="27363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地域型保育事業の位置付け</a:t>
              </a:r>
              <a:endParaRPr lang="ja-JP" altLang="en-US" sz="1400" dirty="0">
                <a:solidFill>
                  <a:prstClr val="black"/>
                </a:solidFill>
              </a:endParaRPr>
            </a:p>
          </p:txBody>
        </p:sp>
        <p:sp>
          <p:nvSpPr>
            <p:cNvPr id="55" name="正方形/長方形 54"/>
            <p:cNvSpPr/>
            <p:nvPr/>
          </p:nvSpPr>
          <p:spPr>
            <a:xfrm>
              <a:off x="3584848" y="4005064"/>
              <a:ext cx="23042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050" dirty="0" smtClean="0">
                  <a:solidFill>
                    <a:prstClr val="black"/>
                  </a:solidFill>
                </a:rPr>
                <a:t>事業主体：市町村、民間事業者等</a:t>
              </a:r>
              <a:endParaRPr lang="ja-JP" altLang="en-US" sz="1050" dirty="0">
                <a:solidFill>
                  <a:prstClr val="black"/>
                </a:solidFill>
              </a:endParaRPr>
            </a:p>
          </p:txBody>
        </p:sp>
        <p:sp>
          <p:nvSpPr>
            <p:cNvPr id="56" name="正方形/長方形 55"/>
            <p:cNvSpPr/>
            <p:nvPr/>
          </p:nvSpPr>
          <p:spPr>
            <a:xfrm>
              <a:off x="3584848" y="4797152"/>
              <a:ext cx="23042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defTabSz="912813"/>
              <a:r>
                <a:rPr lang="ja-JP" altLang="en-US" sz="1050" dirty="0" smtClean="0">
                  <a:solidFill>
                    <a:prstClr val="black"/>
                  </a:solidFill>
                </a:rPr>
                <a:t>事業主体：市町村、民間事業者等</a:t>
              </a:r>
              <a:endParaRPr lang="ja-JP" altLang="en-US" sz="1050" dirty="0">
                <a:solidFill>
                  <a:prstClr val="black"/>
                </a:solidFill>
              </a:endParaRPr>
            </a:p>
          </p:txBody>
        </p:sp>
        <p:sp>
          <p:nvSpPr>
            <p:cNvPr id="57" name="正方形/長方形 56"/>
            <p:cNvSpPr/>
            <p:nvPr/>
          </p:nvSpPr>
          <p:spPr>
            <a:xfrm>
              <a:off x="6249144" y="4869160"/>
              <a:ext cx="1584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defTabSz="912813"/>
              <a:r>
                <a:rPr lang="ja-JP" altLang="en-US" sz="1050" dirty="0" smtClean="0">
                  <a:solidFill>
                    <a:prstClr val="black"/>
                  </a:solidFill>
                </a:rPr>
                <a:t>事業主体：市町村、</a:t>
              </a:r>
              <a:endParaRPr lang="en-US" altLang="ja-JP" sz="1050" dirty="0" smtClean="0">
                <a:solidFill>
                  <a:prstClr val="black"/>
                </a:solidFill>
              </a:endParaRPr>
            </a:p>
            <a:p>
              <a:pPr marL="712788" indent="-439738" algn="ctr" defTabSz="912813"/>
              <a:r>
                <a:rPr lang="ja-JP" altLang="en-US" sz="1050" dirty="0" smtClean="0">
                  <a:solidFill>
                    <a:prstClr val="black"/>
                  </a:solidFill>
                </a:rPr>
                <a:t>民間事業者等</a:t>
              </a:r>
              <a:endParaRPr lang="ja-JP" altLang="en-US" sz="1050" dirty="0">
                <a:solidFill>
                  <a:prstClr val="black"/>
                </a:solidFill>
              </a:endParaRPr>
            </a:p>
          </p:txBody>
        </p:sp>
        <p:sp>
          <p:nvSpPr>
            <p:cNvPr id="58" name="正方形/長方形 57"/>
            <p:cNvSpPr/>
            <p:nvPr/>
          </p:nvSpPr>
          <p:spPr>
            <a:xfrm>
              <a:off x="8049344" y="4653136"/>
              <a:ext cx="14401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defTabSz="912813"/>
              <a:r>
                <a:rPr lang="ja-JP" altLang="en-US" sz="1050" dirty="0" smtClean="0">
                  <a:solidFill>
                    <a:prstClr val="black"/>
                  </a:solidFill>
                </a:rPr>
                <a:t>事業主体：事業主等</a:t>
              </a:r>
              <a:endParaRPr lang="ja-JP" altLang="en-US" sz="1050" dirty="0">
                <a:solidFill>
                  <a:prstClr val="black"/>
                </a:solidFill>
              </a:endParaRPr>
            </a:p>
          </p:txBody>
        </p:sp>
      </p:grpSp>
      <p:sp>
        <p:nvSpPr>
          <p:cNvPr id="59" name="タイトル 8"/>
          <p:cNvSpPr txBox="1">
            <a:spLocks/>
          </p:cNvSpPr>
          <p:nvPr/>
        </p:nvSpPr>
        <p:spPr bwMode="auto">
          <a:xfrm>
            <a:off x="26" y="-26988"/>
            <a:ext cx="9872663" cy="400051"/>
          </a:xfrm>
          <a:prstGeom prst="rect">
            <a:avLst/>
          </a:prstGeom>
          <a:gradFill flip="none" rotWithShape="1">
            <a:gsLst>
              <a:gs pos="0">
                <a:srgbClr val="CCFFFF"/>
              </a:gs>
              <a:gs pos="35000">
                <a:schemeClr val="bg1"/>
              </a:gs>
              <a:gs pos="100000">
                <a:srgbClr val="CCFFFF"/>
              </a:gs>
            </a:gsLst>
            <a:lin ang="5400000" scaled="1"/>
            <a:tileRect/>
          </a:gradFill>
          <a:ln>
            <a:noFill/>
          </a:ln>
        </p:spPr>
        <p:txBody>
          <a:bodyPr lIns="91429" tIns="45715" rIns="91429" bIns="45715">
            <a:spAutoFit/>
          </a:bodyPr>
          <a:lstStyle>
            <a:defPPr>
              <a:defRPr lang="ja-JP"/>
            </a:defPPr>
            <a:lvl1pPr algn="ctr" eaLnBrk="1" hangingPunct="1">
              <a:defRPr sz="2000" b="1">
                <a:solidFill>
                  <a:srgbClr val="000000"/>
                </a:solidFill>
                <a:latin typeface="Arial" charset="0"/>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2813">
              <a:defRPr/>
            </a:pPr>
            <a:r>
              <a:rPr lang="ja-JP" altLang="en-US" dirty="0" smtClean="0">
                <a:ea typeface="ＭＳ Ｐゴシック" pitchFamily="50" charset="-128"/>
              </a:rPr>
              <a:t>地域型保育事業について</a:t>
            </a:r>
          </a:p>
        </p:txBody>
      </p:sp>
      <p:sp>
        <p:nvSpPr>
          <p:cNvPr id="33"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29</a:t>
            </a:fld>
            <a:endParaRPr lang="en-US" altLang="ja-JP" dirty="0">
              <a:solidFill>
                <a:srgbClr val="000000"/>
              </a:solidFill>
            </a:endParaRPr>
          </a:p>
        </p:txBody>
      </p:sp>
    </p:spTree>
    <p:extLst>
      <p:ext uri="{BB962C8B-B14F-4D97-AF65-F5344CB8AC3E}">
        <p14:creationId xmlns:p14="http://schemas.microsoft.com/office/powerpoint/2010/main" val="249930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854107" y="6424066"/>
            <a:ext cx="9051895" cy="307777"/>
          </a:xfrm>
          <a:prstGeom prst="rect">
            <a:avLst/>
          </a:prstGeom>
          <a:noFill/>
        </p:spPr>
        <p:txBody>
          <a:bodyPr wrap="square" rtlCol="0">
            <a:spAutoFit/>
          </a:bodyPr>
          <a:lstStyle/>
          <a:p>
            <a:r>
              <a:rPr lang="ja-JP" altLang="en-US" sz="700" dirty="0" smtClean="0">
                <a:solidFill>
                  <a:srgbClr val="000000"/>
                </a:solidFill>
              </a:rPr>
              <a:t>（注）１．表中の「　　　」は「障害者」、「　　   」は「障害児」であり、利用できるサービスにマークを付している。</a:t>
            </a:r>
            <a:endParaRPr lang="en-US" altLang="ja-JP" sz="700" dirty="0" smtClean="0">
              <a:solidFill>
                <a:srgbClr val="000000"/>
              </a:solidFill>
            </a:endParaRPr>
          </a:p>
          <a:p>
            <a:pPr>
              <a:tabLst>
                <a:tab pos="1165225" algn="l"/>
              </a:tabLst>
            </a:pPr>
            <a:r>
              <a:rPr lang="ja-JP" altLang="en-US" sz="700" dirty="0" smtClean="0">
                <a:solidFill>
                  <a:srgbClr val="000000"/>
                </a:solidFill>
              </a:rPr>
              <a:t>　　　 ２．利用者数及び施設・</a:t>
            </a:r>
            <a:r>
              <a:rPr lang="ja-JP" altLang="en-US" sz="700" dirty="0" smtClean="0">
                <a:solidFill>
                  <a:srgbClr val="000000"/>
                </a:solidFill>
                <a:latin typeface="ＭＳ Ｐゴシック"/>
                <a:ea typeface="ＭＳ Ｐゴシック"/>
              </a:rPr>
              <a:t>事業所数は平成</a:t>
            </a:r>
            <a:r>
              <a:rPr lang="en-US" altLang="ja-JP" sz="700" dirty="0">
                <a:solidFill>
                  <a:srgbClr val="000000"/>
                </a:solidFill>
                <a:latin typeface="ＭＳ Ｐゴシック"/>
                <a:ea typeface="ＭＳ Ｐゴシック"/>
              </a:rPr>
              <a:t>27</a:t>
            </a:r>
            <a:r>
              <a:rPr lang="ja-JP" altLang="en-US" sz="700" dirty="0" smtClean="0">
                <a:solidFill>
                  <a:srgbClr val="000000"/>
                </a:solidFill>
                <a:latin typeface="ＭＳ Ｐゴシック"/>
                <a:ea typeface="ＭＳ Ｐゴシック"/>
              </a:rPr>
              <a:t>年</a:t>
            </a:r>
            <a:r>
              <a:rPr lang="en-US" altLang="ja-JP" sz="700" dirty="0" smtClean="0">
                <a:solidFill>
                  <a:srgbClr val="000000"/>
                </a:solidFill>
                <a:latin typeface="ＭＳ Ｐゴシック"/>
                <a:ea typeface="ＭＳ Ｐゴシック"/>
              </a:rPr>
              <a:t>10</a:t>
            </a:r>
            <a:r>
              <a:rPr lang="ja-JP" altLang="en-US" sz="700" dirty="0" smtClean="0">
                <a:solidFill>
                  <a:srgbClr val="000000"/>
                </a:solidFill>
                <a:latin typeface="ＭＳ Ｐゴシック"/>
                <a:ea typeface="ＭＳ Ｐゴシック"/>
              </a:rPr>
              <a:t>月サービス提供分の国保連データ。</a:t>
            </a:r>
            <a:endParaRPr lang="ja-JP" altLang="en-US" sz="700" dirty="0">
              <a:solidFill>
                <a:srgbClr val="000000"/>
              </a:solidFill>
              <a:latin typeface="ＭＳ Ｐゴシック"/>
              <a:ea typeface="ＭＳ Ｐゴシック"/>
            </a:endParaRPr>
          </a:p>
        </p:txBody>
      </p:sp>
      <p:sp>
        <p:nvSpPr>
          <p:cNvPr id="90" name="角丸四角形 89"/>
          <p:cNvSpPr/>
          <p:nvPr/>
        </p:nvSpPr>
        <p:spPr>
          <a:xfrm>
            <a:off x="992560" y="476672"/>
            <a:ext cx="5770457" cy="28803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1100" b="1" dirty="0" smtClean="0">
                <a:solidFill>
                  <a:srgbClr val="000000"/>
                </a:solidFill>
                <a:latin typeface="HG丸ｺﾞｼｯｸM-PRO" pitchFamily="50" charset="-128"/>
                <a:ea typeface="HG丸ｺﾞｼｯｸM-PRO" pitchFamily="50" charset="-128"/>
              </a:rPr>
              <a:t>サービス名</a:t>
            </a:r>
          </a:p>
        </p:txBody>
      </p:sp>
      <p:sp>
        <p:nvSpPr>
          <p:cNvPr id="93" name="円/楕円 92"/>
          <p:cNvSpPr/>
          <p:nvPr/>
        </p:nvSpPr>
        <p:spPr>
          <a:xfrm>
            <a:off x="1568624" y="6426255"/>
            <a:ext cx="144016"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rgbClr val="FFFFFF"/>
                </a:solidFill>
              </a:rPr>
              <a:t>者</a:t>
            </a:r>
          </a:p>
        </p:txBody>
      </p:sp>
      <p:sp>
        <p:nvSpPr>
          <p:cNvPr id="94" name="円/楕円 93"/>
          <p:cNvSpPr/>
          <p:nvPr/>
        </p:nvSpPr>
        <p:spPr>
          <a:xfrm flipH="1">
            <a:off x="2360712" y="6424062"/>
            <a:ext cx="144016"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rgbClr val="FFFFFF"/>
                </a:solidFill>
              </a:rPr>
              <a:t>児</a:t>
            </a:r>
          </a:p>
        </p:txBody>
      </p:sp>
      <p:sp>
        <p:nvSpPr>
          <p:cNvPr id="22" name="正方形/長方形 21"/>
          <p:cNvSpPr/>
          <p:nvPr/>
        </p:nvSpPr>
        <p:spPr>
          <a:xfrm>
            <a:off x="920552" y="836712"/>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居宅介護（ホームヘルプ）</a:t>
            </a:r>
            <a:endParaRPr lang="ja-JP" altLang="en-US" sz="1100" b="1" dirty="0">
              <a:solidFill>
                <a:srgbClr val="000000"/>
              </a:solidFill>
            </a:endParaRPr>
          </a:p>
        </p:txBody>
      </p:sp>
      <p:sp>
        <p:nvSpPr>
          <p:cNvPr id="24" name="正方形/長方形 23"/>
          <p:cNvSpPr/>
          <p:nvPr/>
        </p:nvSpPr>
        <p:spPr>
          <a:xfrm>
            <a:off x="920552" y="1196752"/>
            <a:ext cx="2308183" cy="441859"/>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重度訪問介護</a:t>
            </a:r>
            <a:endParaRPr lang="ja-JP" altLang="en-US" sz="1100" b="1" dirty="0">
              <a:solidFill>
                <a:srgbClr val="000000"/>
              </a:solidFill>
            </a:endParaRPr>
          </a:p>
        </p:txBody>
      </p:sp>
      <p:sp>
        <p:nvSpPr>
          <p:cNvPr id="25" name="正方形/長方形 24"/>
          <p:cNvSpPr/>
          <p:nvPr/>
        </p:nvSpPr>
        <p:spPr>
          <a:xfrm>
            <a:off x="3270260" y="836712"/>
            <a:ext cx="3560838"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rgbClr val="000000"/>
                </a:solidFill>
              </a:rPr>
              <a:t>自宅で、入浴、排せつ、食事の介護等を行う</a:t>
            </a:r>
            <a:endParaRPr lang="ja-JP" altLang="en-US" sz="1100" b="1" dirty="0">
              <a:solidFill>
                <a:srgbClr val="000000"/>
              </a:solidFill>
            </a:endParaRPr>
          </a:p>
        </p:txBody>
      </p:sp>
      <p:sp>
        <p:nvSpPr>
          <p:cNvPr id="26" name="正方形/長方形 25"/>
          <p:cNvSpPr/>
          <p:nvPr/>
        </p:nvSpPr>
        <p:spPr>
          <a:xfrm>
            <a:off x="3270260" y="1196752"/>
            <a:ext cx="3560838" cy="441859"/>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900" dirty="0">
                <a:solidFill>
                  <a:srgbClr val="000000"/>
                </a:solidFill>
              </a:rPr>
              <a:t>重度の肢体不自由者又は重度の知的障害若しくは精神障害により行動上著しい困難を有する者であって常に介護を必要とする人に、自宅で、入浴、排せつ、食事の介護、外出時における移動支援等を総合的に行う</a:t>
            </a:r>
          </a:p>
        </p:txBody>
      </p:sp>
      <p:sp>
        <p:nvSpPr>
          <p:cNvPr id="64" name="円/楕円 63"/>
          <p:cNvSpPr/>
          <p:nvPr/>
        </p:nvSpPr>
        <p:spPr>
          <a:xfrm>
            <a:off x="2894867" y="955473"/>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65" name="円/楕円 64"/>
          <p:cNvSpPr/>
          <p:nvPr/>
        </p:nvSpPr>
        <p:spPr>
          <a:xfrm>
            <a:off x="2720752" y="95137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66" name="円/楕円 65"/>
          <p:cNvSpPr/>
          <p:nvPr/>
        </p:nvSpPr>
        <p:spPr>
          <a:xfrm>
            <a:off x="2720751" y="1344046"/>
            <a:ext cx="144261" cy="1472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27" name="正方形/長方形 26"/>
          <p:cNvSpPr/>
          <p:nvPr/>
        </p:nvSpPr>
        <p:spPr>
          <a:xfrm>
            <a:off x="920552" y="206084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行動援護</a:t>
            </a:r>
            <a:endParaRPr lang="ja-JP" altLang="en-US" sz="1100" b="1" dirty="0">
              <a:solidFill>
                <a:srgbClr val="000000"/>
              </a:solidFill>
            </a:endParaRPr>
          </a:p>
        </p:txBody>
      </p:sp>
      <p:sp>
        <p:nvSpPr>
          <p:cNvPr id="28" name="正方形/長方形 27"/>
          <p:cNvSpPr/>
          <p:nvPr/>
        </p:nvSpPr>
        <p:spPr>
          <a:xfrm>
            <a:off x="3270260" y="2060848"/>
            <a:ext cx="3560838"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自己判断能力が制限されている人が行動するときに、危険を回避するために必要な支援、外出支援を行う</a:t>
            </a:r>
          </a:p>
        </p:txBody>
      </p:sp>
      <p:sp>
        <p:nvSpPr>
          <p:cNvPr id="29" name="正方形/長方形 28"/>
          <p:cNvSpPr/>
          <p:nvPr/>
        </p:nvSpPr>
        <p:spPr>
          <a:xfrm>
            <a:off x="920552" y="242088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重度障害者等包括支援</a:t>
            </a:r>
            <a:endParaRPr lang="ja-JP" altLang="en-US" sz="1100" b="1" dirty="0">
              <a:solidFill>
                <a:srgbClr val="000000"/>
              </a:solidFill>
            </a:endParaRPr>
          </a:p>
        </p:txBody>
      </p:sp>
      <p:sp>
        <p:nvSpPr>
          <p:cNvPr id="30" name="正方形/長方形 29"/>
          <p:cNvSpPr/>
          <p:nvPr/>
        </p:nvSpPr>
        <p:spPr>
          <a:xfrm>
            <a:off x="962078" y="2825750"/>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短期入所（ショートステイ）</a:t>
            </a:r>
            <a:endParaRPr lang="ja-JP" altLang="en-US" sz="1100" b="1" dirty="0">
              <a:solidFill>
                <a:srgbClr val="000000"/>
              </a:solidFill>
            </a:endParaRPr>
          </a:p>
        </p:txBody>
      </p:sp>
      <p:sp>
        <p:nvSpPr>
          <p:cNvPr id="32" name="正方形/長方形 31"/>
          <p:cNvSpPr/>
          <p:nvPr/>
        </p:nvSpPr>
        <p:spPr>
          <a:xfrm>
            <a:off x="962078" y="3157107"/>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療養介護</a:t>
            </a:r>
            <a:endParaRPr lang="ja-JP" altLang="en-US" sz="1100" b="1" dirty="0">
              <a:solidFill>
                <a:srgbClr val="000000"/>
              </a:solidFill>
            </a:endParaRPr>
          </a:p>
        </p:txBody>
      </p:sp>
      <p:sp>
        <p:nvSpPr>
          <p:cNvPr id="33" name="正方形/長方形 32"/>
          <p:cNvSpPr/>
          <p:nvPr/>
        </p:nvSpPr>
        <p:spPr>
          <a:xfrm>
            <a:off x="962078" y="3967091"/>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施設入所支援</a:t>
            </a:r>
            <a:endParaRPr lang="ja-JP" altLang="en-US" sz="1100" b="1" dirty="0">
              <a:solidFill>
                <a:srgbClr val="000000"/>
              </a:solidFill>
            </a:endParaRPr>
          </a:p>
        </p:txBody>
      </p:sp>
      <p:sp>
        <p:nvSpPr>
          <p:cNvPr id="34" name="正方形/長方形 33"/>
          <p:cNvSpPr/>
          <p:nvPr/>
        </p:nvSpPr>
        <p:spPr>
          <a:xfrm>
            <a:off x="962060" y="3488459"/>
            <a:ext cx="2266675" cy="441859"/>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生活介護</a:t>
            </a:r>
            <a:endParaRPr lang="ja-JP" altLang="en-US" sz="1100" b="1" dirty="0">
              <a:solidFill>
                <a:srgbClr val="000000"/>
              </a:solidFill>
            </a:endParaRPr>
          </a:p>
        </p:txBody>
      </p:sp>
      <p:sp>
        <p:nvSpPr>
          <p:cNvPr id="36" name="正方形/長方形 35"/>
          <p:cNvSpPr/>
          <p:nvPr/>
        </p:nvSpPr>
        <p:spPr>
          <a:xfrm>
            <a:off x="962078" y="4839890"/>
            <a:ext cx="2266658"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自立訓練（機能訓練）</a:t>
            </a:r>
            <a:endParaRPr lang="ja-JP" altLang="en-US" sz="1100" b="1" dirty="0">
              <a:solidFill>
                <a:srgbClr val="000000"/>
              </a:solidFill>
            </a:endParaRPr>
          </a:p>
        </p:txBody>
      </p:sp>
      <p:sp>
        <p:nvSpPr>
          <p:cNvPr id="44" name="正方形/長方形 43"/>
          <p:cNvSpPr/>
          <p:nvPr/>
        </p:nvSpPr>
        <p:spPr>
          <a:xfrm>
            <a:off x="3270243" y="2420888"/>
            <a:ext cx="3560855"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介護の必要性がとても高い人に、居宅介護等複数のサービスを包括的に行う</a:t>
            </a:r>
          </a:p>
        </p:txBody>
      </p:sp>
      <p:sp>
        <p:nvSpPr>
          <p:cNvPr id="46" name="正方形/長方形 45"/>
          <p:cNvSpPr/>
          <p:nvPr/>
        </p:nvSpPr>
        <p:spPr>
          <a:xfrm>
            <a:off x="3270260" y="2825750"/>
            <a:ext cx="3560838"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自宅で介護する人が病気の場合などに、短期間、夜間も含め</a:t>
            </a:r>
            <a:endParaRPr lang="en-US" altLang="ja-JP" sz="1000" dirty="0" smtClean="0">
              <a:solidFill>
                <a:srgbClr val="000000"/>
              </a:solidFill>
              <a:latin typeface="ＭＳ Ｐゴシック" pitchFamily="50" charset="-128"/>
              <a:cs typeface="Times New Roman" pitchFamily="18" charset="0"/>
            </a:endParaRPr>
          </a:p>
          <a:p>
            <a:pPr algn="just">
              <a:lnSpc>
                <a:spcPts val="1200"/>
              </a:lnSpc>
            </a:pPr>
            <a:r>
              <a:rPr lang="ja-JP" altLang="en-US" sz="1000" dirty="0" smtClean="0">
                <a:solidFill>
                  <a:srgbClr val="000000"/>
                </a:solidFill>
                <a:latin typeface="ＭＳ Ｐゴシック" pitchFamily="50" charset="-128"/>
                <a:cs typeface="Times New Roman" pitchFamily="18" charset="0"/>
              </a:rPr>
              <a:t>施設で、入浴、排せつ、食事の介護等を行う</a:t>
            </a:r>
          </a:p>
        </p:txBody>
      </p:sp>
      <p:sp>
        <p:nvSpPr>
          <p:cNvPr id="47" name="正方形/長方形 46"/>
          <p:cNvSpPr/>
          <p:nvPr/>
        </p:nvSpPr>
        <p:spPr>
          <a:xfrm>
            <a:off x="3270260" y="3157107"/>
            <a:ext cx="3560838"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医療と常時介護を必要とする人に、医療機関で機能訓練、療養上の管理、看護、介護及び日常生活の世話を行う</a:t>
            </a:r>
          </a:p>
        </p:txBody>
      </p:sp>
      <p:sp>
        <p:nvSpPr>
          <p:cNvPr id="48" name="正方形/長方形 47"/>
          <p:cNvSpPr/>
          <p:nvPr/>
        </p:nvSpPr>
        <p:spPr>
          <a:xfrm>
            <a:off x="3270260" y="3967091"/>
            <a:ext cx="3560837"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施設に入所する人に、夜間や休日、入浴、排せつ、食事の介護等を行う</a:t>
            </a:r>
          </a:p>
        </p:txBody>
      </p:sp>
      <p:sp>
        <p:nvSpPr>
          <p:cNvPr id="49" name="正方形/長方形 48"/>
          <p:cNvSpPr/>
          <p:nvPr/>
        </p:nvSpPr>
        <p:spPr>
          <a:xfrm>
            <a:off x="3270260" y="3488459"/>
            <a:ext cx="3560838" cy="441859"/>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常に介護を必要とする人に、昼間、入浴、排せつ、食事の介護等を行うとともに、創作的活動又は生産活動の機会を提供する</a:t>
            </a:r>
          </a:p>
        </p:txBody>
      </p:sp>
      <p:sp>
        <p:nvSpPr>
          <p:cNvPr id="52" name="正方形/長方形 51"/>
          <p:cNvSpPr/>
          <p:nvPr/>
        </p:nvSpPr>
        <p:spPr>
          <a:xfrm>
            <a:off x="3270243" y="4839890"/>
            <a:ext cx="3560855"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自立した日常生活又は社会生活ができるよう、一定期間、身体機能の維持、向上のために必要な訓練を行う</a:t>
            </a:r>
          </a:p>
        </p:txBody>
      </p:sp>
      <p:sp>
        <p:nvSpPr>
          <p:cNvPr id="67" name="円/楕円 66"/>
          <p:cNvSpPr/>
          <p:nvPr/>
        </p:nvSpPr>
        <p:spPr>
          <a:xfrm>
            <a:off x="2889996" y="213122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68" name="円/楕円 67"/>
          <p:cNvSpPr/>
          <p:nvPr/>
        </p:nvSpPr>
        <p:spPr>
          <a:xfrm>
            <a:off x="2720752" y="213449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69" name="円/楕円 68"/>
          <p:cNvSpPr/>
          <p:nvPr/>
        </p:nvSpPr>
        <p:spPr>
          <a:xfrm>
            <a:off x="2900138" y="249453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70" name="円/楕円 69"/>
          <p:cNvSpPr/>
          <p:nvPr/>
        </p:nvSpPr>
        <p:spPr>
          <a:xfrm>
            <a:off x="2720752" y="249453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72" name="円/楕円 71"/>
          <p:cNvSpPr/>
          <p:nvPr/>
        </p:nvSpPr>
        <p:spPr>
          <a:xfrm>
            <a:off x="2905409" y="2901634"/>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73" name="円/楕円 72"/>
          <p:cNvSpPr/>
          <p:nvPr/>
        </p:nvSpPr>
        <p:spPr>
          <a:xfrm>
            <a:off x="2734457" y="289939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74" name="円/楕円 73"/>
          <p:cNvSpPr/>
          <p:nvPr/>
        </p:nvSpPr>
        <p:spPr>
          <a:xfrm>
            <a:off x="2739728" y="3230750"/>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75" name="円/楕円 74"/>
          <p:cNvSpPr/>
          <p:nvPr/>
        </p:nvSpPr>
        <p:spPr>
          <a:xfrm>
            <a:off x="2750606" y="362909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76" name="円/楕円 75"/>
          <p:cNvSpPr/>
          <p:nvPr/>
        </p:nvSpPr>
        <p:spPr>
          <a:xfrm>
            <a:off x="2760239" y="4053730"/>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78" name="円/楕円 77"/>
          <p:cNvSpPr/>
          <p:nvPr/>
        </p:nvSpPr>
        <p:spPr>
          <a:xfrm>
            <a:off x="2750736" y="4922846"/>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37" name="正方形/長方形 36"/>
          <p:cNvSpPr/>
          <p:nvPr/>
        </p:nvSpPr>
        <p:spPr>
          <a:xfrm>
            <a:off x="962078" y="5502605"/>
            <a:ext cx="2266660"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就労移行支援</a:t>
            </a:r>
            <a:endParaRPr lang="ja-JP" altLang="en-US" sz="1100" b="1" dirty="0">
              <a:solidFill>
                <a:srgbClr val="000000"/>
              </a:solidFill>
            </a:endParaRPr>
          </a:p>
        </p:txBody>
      </p:sp>
      <p:sp>
        <p:nvSpPr>
          <p:cNvPr id="38" name="正方形/長方形 37"/>
          <p:cNvSpPr/>
          <p:nvPr/>
        </p:nvSpPr>
        <p:spPr>
          <a:xfrm>
            <a:off x="962078" y="5833963"/>
            <a:ext cx="2266658"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就労継続支援（</a:t>
            </a:r>
            <a:r>
              <a:rPr lang="en-US" altLang="ja-JP" sz="1100" b="1" dirty="0" smtClean="0">
                <a:solidFill>
                  <a:srgbClr val="000000"/>
                </a:solidFill>
              </a:rPr>
              <a:t>A</a:t>
            </a:r>
            <a:r>
              <a:rPr lang="ja-JP" altLang="en-US" sz="1100" b="1" dirty="0" smtClean="0">
                <a:solidFill>
                  <a:srgbClr val="000000"/>
                </a:solidFill>
              </a:rPr>
              <a:t>型＝雇用型）</a:t>
            </a:r>
            <a:endParaRPr lang="ja-JP" altLang="en-US" sz="1100" b="1" dirty="0">
              <a:solidFill>
                <a:srgbClr val="000000"/>
              </a:solidFill>
            </a:endParaRPr>
          </a:p>
        </p:txBody>
      </p:sp>
      <p:sp>
        <p:nvSpPr>
          <p:cNvPr id="53" name="正方形/長方形 52"/>
          <p:cNvSpPr/>
          <p:nvPr/>
        </p:nvSpPr>
        <p:spPr>
          <a:xfrm>
            <a:off x="3270261" y="5502605"/>
            <a:ext cx="3560837"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smtClean="0">
                <a:solidFill>
                  <a:srgbClr val="000000"/>
                </a:solidFill>
                <a:latin typeface="ＭＳ Ｐゴシック" pitchFamily="50" charset="-128"/>
                <a:cs typeface="Times New Roman" pitchFamily="18" charset="0"/>
              </a:rPr>
              <a:t>一般企業等への就労を希望する人に、一定期間、就労に必要な知識及び能力の向上のために必要な訓練を行う</a:t>
            </a:r>
            <a:endParaRPr lang="ja-JP" altLang="en-US" sz="1000" b="1" dirty="0">
              <a:solidFill>
                <a:srgbClr val="000000"/>
              </a:solidFill>
            </a:endParaRPr>
          </a:p>
        </p:txBody>
      </p:sp>
      <p:sp>
        <p:nvSpPr>
          <p:cNvPr id="54" name="正方形/長方形 53"/>
          <p:cNvSpPr/>
          <p:nvPr/>
        </p:nvSpPr>
        <p:spPr>
          <a:xfrm>
            <a:off x="3270261" y="5833963"/>
            <a:ext cx="3560836"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smtClean="0">
                <a:solidFill>
                  <a:srgbClr val="000000"/>
                </a:solidFill>
                <a:latin typeface="ＭＳ Ｐゴシック" pitchFamily="50" charset="-128"/>
                <a:cs typeface="Times New Roman" pitchFamily="18" charset="0"/>
              </a:rPr>
              <a:t>一般企業等での就労が困難な人に、雇用して就労する機会を</a:t>
            </a:r>
            <a:endParaRPr lang="en-US" altLang="ja-JP" sz="1000" dirty="0" smtClean="0">
              <a:solidFill>
                <a:srgbClr val="000000"/>
              </a:solidFill>
              <a:latin typeface="ＭＳ Ｐゴシック" pitchFamily="50" charset="-128"/>
              <a:cs typeface="Times New Roman" pitchFamily="18" charset="0"/>
            </a:endParaRPr>
          </a:p>
          <a:p>
            <a:r>
              <a:rPr lang="ja-JP" altLang="en-US" sz="1000" dirty="0" smtClean="0">
                <a:solidFill>
                  <a:srgbClr val="000000"/>
                </a:solidFill>
                <a:latin typeface="ＭＳ Ｐゴシック" pitchFamily="50" charset="-128"/>
                <a:cs typeface="Times New Roman" pitchFamily="18" charset="0"/>
              </a:rPr>
              <a:t>提供するとともに、能力等の向上のために必要な訓練を行う</a:t>
            </a:r>
            <a:endParaRPr lang="ja-JP" altLang="en-US" sz="1000" b="1" dirty="0">
              <a:solidFill>
                <a:srgbClr val="000000"/>
              </a:solidFill>
            </a:endParaRPr>
          </a:p>
        </p:txBody>
      </p:sp>
      <p:sp>
        <p:nvSpPr>
          <p:cNvPr id="79" name="円/楕円 78"/>
          <p:cNvSpPr/>
          <p:nvPr/>
        </p:nvSpPr>
        <p:spPr>
          <a:xfrm>
            <a:off x="2768952" y="5576234"/>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80" name="円/楕円 79"/>
          <p:cNvSpPr/>
          <p:nvPr/>
        </p:nvSpPr>
        <p:spPr>
          <a:xfrm>
            <a:off x="2881933" y="5907606"/>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39" name="正方形/長方形 38"/>
          <p:cNvSpPr/>
          <p:nvPr/>
        </p:nvSpPr>
        <p:spPr>
          <a:xfrm>
            <a:off x="962077" y="4384805"/>
            <a:ext cx="2266659"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共同生活援助（グループホーム）</a:t>
            </a:r>
            <a:endParaRPr lang="ja-JP" altLang="en-US" sz="1100" b="1" dirty="0">
              <a:solidFill>
                <a:srgbClr val="000000"/>
              </a:solidFill>
            </a:endParaRPr>
          </a:p>
        </p:txBody>
      </p:sp>
      <p:sp>
        <p:nvSpPr>
          <p:cNvPr id="55" name="正方形/長方形 54"/>
          <p:cNvSpPr/>
          <p:nvPr/>
        </p:nvSpPr>
        <p:spPr>
          <a:xfrm>
            <a:off x="3270261" y="4408949"/>
            <a:ext cx="3560836"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smtClean="0">
                <a:solidFill>
                  <a:srgbClr val="000000"/>
                </a:solidFill>
                <a:latin typeface="ＭＳ Ｐゴシック" pitchFamily="50" charset="-128"/>
                <a:cs typeface="Times New Roman" pitchFamily="18" charset="0"/>
              </a:rPr>
              <a:t>夜間や休日、共同生活を行う住居で、相談、入浴、排せつ、食事の介護、日常生活上の援助を行う</a:t>
            </a:r>
            <a:endParaRPr lang="ja-JP" altLang="en-US" sz="1100" b="1" dirty="0">
              <a:solidFill>
                <a:srgbClr val="000000"/>
              </a:solidFill>
            </a:endParaRPr>
          </a:p>
        </p:txBody>
      </p:sp>
      <p:sp>
        <p:nvSpPr>
          <p:cNvPr id="81" name="円/楕円 80"/>
          <p:cNvSpPr/>
          <p:nvPr/>
        </p:nvSpPr>
        <p:spPr>
          <a:xfrm>
            <a:off x="3025168" y="4458449"/>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128" name="正方形/長方形 127"/>
          <p:cNvSpPr/>
          <p:nvPr/>
        </p:nvSpPr>
        <p:spPr>
          <a:xfrm>
            <a:off x="920552" y="170080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同行援護　</a:t>
            </a:r>
            <a:endParaRPr lang="ja-JP" altLang="en-US" sz="800" b="1" dirty="0">
              <a:solidFill>
                <a:srgbClr val="000000"/>
              </a:solidFill>
            </a:endParaRPr>
          </a:p>
        </p:txBody>
      </p:sp>
      <p:sp>
        <p:nvSpPr>
          <p:cNvPr id="129" name="正方形/長方形 128"/>
          <p:cNvSpPr/>
          <p:nvPr/>
        </p:nvSpPr>
        <p:spPr>
          <a:xfrm>
            <a:off x="3270260" y="1700808"/>
            <a:ext cx="3560838" cy="29454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000" dirty="0">
                <a:solidFill>
                  <a:srgbClr val="000000"/>
                </a:solidFill>
              </a:rPr>
              <a:t>視覚障害により、移動に著しい困難を有する人が外出する時、必要な情報提供や介護を行う</a:t>
            </a:r>
          </a:p>
        </p:txBody>
      </p:sp>
      <p:sp>
        <p:nvSpPr>
          <p:cNvPr id="132" name="円/楕円 131"/>
          <p:cNvSpPr/>
          <p:nvPr/>
        </p:nvSpPr>
        <p:spPr>
          <a:xfrm>
            <a:off x="2884725" y="177445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133" name="円/楕円 132"/>
          <p:cNvSpPr/>
          <p:nvPr/>
        </p:nvSpPr>
        <p:spPr>
          <a:xfrm>
            <a:off x="2710782" y="177445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135" name="正方形/長方形 134"/>
          <p:cNvSpPr/>
          <p:nvPr/>
        </p:nvSpPr>
        <p:spPr>
          <a:xfrm>
            <a:off x="962061" y="5171248"/>
            <a:ext cx="2266676"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自立訓練（生活訓練）</a:t>
            </a:r>
            <a:endParaRPr lang="ja-JP" altLang="en-US" sz="1100" b="1" dirty="0">
              <a:solidFill>
                <a:srgbClr val="000000"/>
              </a:solidFill>
            </a:endParaRPr>
          </a:p>
        </p:txBody>
      </p:sp>
      <p:sp>
        <p:nvSpPr>
          <p:cNvPr id="136" name="正方形/長方形 135"/>
          <p:cNvSpPr/>
          <p:nvPr/>
        </p:nvSpPr>
        <p:spPr>
          <a:xfrm>
            <a:off x="3270260" y="5171248"/>
            <a:ext cx="3560837"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自立した日常生活又は社会生活ができるよう、一定期間、生活能力の維持、向上のために必要な支援、訓練を行う</a:t>
            </a:r>
          </a:p>
        </p:txBody>
      </p:sp>
      <p:sp>
        <p:nvSpPr>
          <p:cNvPr id="140" name="正方形/長方形 139"/>
          <p:cNvSpPr/>
          <p:nvPr/>
        </p:nvSpPr>
        <p:spPr>
          <a:xfrm>
            <a:off x="962061" y="6165322"/>
            <a:ext cx="2266678" cy="26093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就労継続支援（</a:t>
            </a:r>
            <a:r>
              <a:rPr lang="en-US" altLang="ja-JP" sz="1100" b="1" dirty="0" smtClean="0">
                <a:solidFill>
                  <a:srgbClr val="000000"/>
                </a:solidFill>
              </a:rPr>
              <a:t>B</a:t>
            </a:r>
            <a:r>
              <a:rPr lang="ja-JP" altLang="en-US" sz="1100" b="1" dirty="0" smtClean="0">
                <a:solidFill>
                  <a:srgbClr val="000000"/>
                </a:solidFill>
              </a:rPr>
              <a:t>型）</a:t>
            </a:r>
            <a:endParaRPr lang="ja-JP" altLang="en-US" sz="1100" b="1" dirty="0">
              <a:solidFill>
                <a:srgbClr val="000000"/>
              </a:solidFill>
            </a:endParaRPr>
          </a:p>
        </p:txBody>
      </p:sp>
      <p:sp>
        <p:nvSpPr>
          <p:cNvPr id="141" name="正方形/長方形 140"/>
          <p:cNvSpPr/>
          <p:nvPr/>
        </p:nvSpPr>
        <p:spPr>
          <a:xfrm>
            <a:off x="3270260" y="6165321"/>
            <a:ext cx="3560837"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smtClean="0">
                <a:solidFill>
                  <a:srgbClr val="000000"/>
                </a:solidFill>
                <a:latin typeface="ＭＳ Ｐゴシック" pitchFamily="50" charset="-128"/>
                <a:cs typeface="Times New Roman" pitchFamily="18" charset="0"/>
              </a:rPr>
              <a:t>一般企業等での就労が困難な人に、就労する機会を提供するとともに、能力等の向上のために必要な訓練を行う</a:t>
            </a:r>
            <a:endParaRPr lang="ja-JP" altLang="en-US" sz="1000" b="1" dirty="0">
              <a:solidFill>
                <a:srgbClr val="000000"/>
              </a:solidFill>
            </a:endParaRPr>
          </a:p>
        </p:txBody>
      </p:sp>
      <p:sp>
        <p:nvSpPr>
          <p:cNvPr id="144" name="円/楕円 143"/>
          <p:cNvSpPr/>
          <p:nvPr/>
        </p:nvSpPr>
        <p:spPr>
          <a:xfrm>
            <a:off x="2776388" y="6221045"/>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145" name="円/楕円 144"/>
          <p:cNvSpPr/>
          <p:nvPr/>
        </p:nvSpPr>
        <p:spPr>
          <a:xfrm>
            <a:off x="2760237" y="5252844"/>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2" name="タイトル 1"/>
          <p:cNvSpPr>
            <a:spLocks noGrp="1"/>
          </p:cNvSpPr>
          <p:nvPr>
            <p:ph type="ctrTitle"/>
          </p:nvPr>
        </p:nvSpPr>
        <p:spPr>
          <a:xfrm>
            <a:off x="2027675" y="-101823"/>
            <a:ext cx="5850650" cy="578495"/>
          </a:xfrm>
        </p:spPr>
        <p:txBody>
          <a:bodyPr>
            <a:normAutofit/>
          </a:bodyPr>
          <a:lstStyle/>
          <a:p>
            <a:r>
              <a:rPr lang="ja-JP" altLang="en-US" sz="2400" dirty="0" smtClean="0">
                <a:solidFill>
                  <a:srgbClr val="1F497D"/>
                </a:solidFill>
                <a:latin typeface="HGP創英角ﾎﾟｯﾌﾟ体" pitchFamily="50" charset="-128"/>
                <a:ea typeface="HGP創英角ﾎﾟｯﾌﾟ体" pitchFamily="50" charset="-128"/>
              </a:rPr>
              <a:t>障害福祉サービス等</a:t>
            </a:r>
            <a:r>
              <a:rPr kumimoji="1" lang="ja-JP" altLang="en-US" sz="2400" dirty="0" smtClean="0">
                <a:solidFill>
                  <a:srgbClr val="1F497D"/>
                </a:solidFill>
                <a:latin typeface="HGP創英角ﾎﾟｯﾌﾟ体" pitchFamily="50" charset="-128"/>
                <a:ea typeface="HGP創英角ﾎﾟｯﾌﾟ体" pitchFamily="50" charset="-128"/>
              </a:rPr>
              <a:t>の体系１</a:t>
            </a:r>
            <a:endParaRPr kumimoji="1" lang="ja-JP" altLang="en-US" sz="2400" dirty="0">
              <a:solidFill>
                <a:srgbClr val="1F497D"/>
              </a:solidFill>
              <a:latin typeface="HGP創英角ﾎﾟｯﾌﾟ体" pitchFamily="50" charset="-128"/>
              <a:ea typeface="HGP創英角ﾎﾟｯﾌﾟ体" pitchFamily="50" charset="-128"/>
            </a:endParaRPr>
          </a:p>
        </p:txBody>
      </p:sp>
      <p:sp>
        <p:nvSpPr>
          <p:cNvPr id="125" name="角丸四角形 124"/>
          <p:cNvSpPr/>
          <p:nvPr/>
        </p:nvSpPr>
        <p:spPr bwMode="auto">
          <a:xfrm>
            <a:off x="920552" y="836712"/>
            <a:ext cx="2308183" cy="1872208"/>
          </a:xfrm>
          <a:prstGeom prst="roundRect">
            <a:avLst>
              <a:gd name="adj" fmla="val 4457"/>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26" name="角丸四角形 125"/>
          <p:cNvSpPr/>
          <p:nvPr/>
        </p:nvSpPr>
        <p:spPr bwMode="auto">
          <a:xfrm>
            <a:off x="926056" y="2780928"/>
            <a:ext cx="2302683" cy="1152128"/>
          </a:xfrm>
          <a:prstGeom prst="roundRect">
            <a:avLst>
              <a:gd name="adj" fmla="val 6746"/>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54" name="角丸四角形 153"/>
          <p:cNvSpPr/>
          <p:nvPr/>
        </p:nvSpPr>
        <p:spPr bwMode="auto">
          <a:xfrm>
            <a:off x="920553" y="4326954"/>
            <a:ext cx="2308182" cy="412576"/>
          </a:xfrm>
          <a:prstGeom prst="roundRect">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55" name="角丸四角形 154"/>
          <p:cNvSpPr/>
          <p:nvPr/>
        </p:nvSpPr>
        <p:spPr bwMode="auto">
          <a:xfrm>
            <a:off x="926056" y="4005064"/>
            <a:ext cx="2302679" cy="21602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64" name="縦巻き 163"/>
          <p:cNvSpPr/>
          <p:nvPr/>
        </p:nvSpPr>
        <p:spPr bwMode="auto">
          <a:xfrm>
            <a:off x="604824" y="4326954"/>
            <a:ext cx="249283" cy="37656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居</a:t>
            </a:r>
            <a:endParaRPr lang="en-US" altLang="ja-JP" sz="8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住</a:t>
            </a:r>
            <a:endParaRPr lang="en-US" altLang="ja-JP" sz="8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系</a:t>
            </a:r>
            <a:endParaRPr lang="en-US" altLang="ja-JP" sz="800" b="1" dirty="0" smtClean="0">
              <a:solidFill>
                <a:srgbClr val="000000"/>
              </a:solidFill>
              <a:latin typeface="ＭＳ Ｐゴシック" pitchFamily="50" charset="-128"/>
              <a:ea typeface="ＭＳ Ｐゴシック" pitchFamily="50" charset="-128"/>
            </a:endParaRPr>
          </a:p>
        </p:txBody>
      </p:sp>
      <p:sp>
        <p:nvSpPr>
          <p:cNvPr id="166" name="縦巻き 165"/>
          <p:cNvSpPr/>
          <p:nvPr/>
        </p:nvSpPr>
        <p:spPr bwMode="auto">
          <a:xfrm>
            <a:off x="632520" y="980728"/>
            <a:ext cx="216024" cy="172819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7359" rIns="36804" bIns="7359" numCol="1" rtlCol="0" anchor="ctr" anchorCtr="0" compatLnSpc="1">
            <a:prstTxWarp prst="textNoShape">
              <a:avLst/>
            </a:prstTxWarp>
          </a:bodyPr>
          <a:lstStyle/>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訪</a:t>
            </a:r>
            <a:endParaRPr lang="en-US" altLang="ja-JP" sz="1100" b="1" dirty="0" smtClean="0">
              <a:solidFill>
                <a:srgbClr val="000000"/>
              </a:solidFill>
              <a:latin typeface="ＭＳ Ｐゴシック" pitchFamily="50" charset="-128"/>
              <a:ea typeface="ＭＳ Ｐゴシック" pitchFamily="50" charset="-128"/>
            </a:endParaRPr>
          </a:p>
          <a:p>
            <a:pPr marL="119063" indent="-119063" defTabSz="873125"/>
            <a:r>
              <a:rPr lang="ja-JP" altLang="en-US" sz="1100" b="1" dirty="0" smtClean="0">
                <a:solidFill>
                  <a:srgbClr val="000000"/>
                </a:solidFill>
                <a:latin typeface="ＭＳ Ｐゴシック" pitchFamily="50" charset="-128"/>
                <a:ea typeface="ＭＳ Ｐゴシック" pitchFamily="50" charset="-128"/>
              </a:rPr>
              <a:t>問</a:t>
            </a:r>
            <a:endParaRPr lang="en-US" altLang="ja-JP" sz="1100" b="1" dirty="0" smtClean="0">
              <a:solidFill>
                <a:srgbClr val="000000"/>
              </a:solidFill>
              <a:latin typeface="ＭＳ Ｐゴシック" pitchFamily="50" charset="-128"/>
              <a:ea typeface="ＭＳ Ｐゴシック" pitchFamily="50" charset="-128"/>
            </a:endParaRPr>
          </a:p>
          <a:p>
            <a:pPr marL="119063" indent="-119063" defTabSz="873125"/>
            <a:r>
              <a:rPr lang="ja-JP" altLang="en-US" sz="1100" b="1" dirty="0" smtClean="0">
                <a:solidFill>
                  <a:srgbClr val="000000"/>
                </a:solidFill>
                <a:latin typeface="ＭＳ Ｐゴシック" pitchFamily="50" charset="-128"/>
                <a:ea typeface="ＭＳ Ｐゴシック" pitchFamily="50" charset="-128"/>
              </a:rPr>
              <a:t>系</a:t>
            </a:r>
          </a:p>
        </p:txBody>
      </p:sp>
      <p:sp>
        <p:nvSpPr>
          <p:cNvPr id="167" name="縦巻き 166"/>
          <p:cNvSpPr/>
          <p:nvPr/>
        </p:nvSpPr>
        <p:spPr bwMode="auto">
          <a:xfrm>
            <a:off x="604825" y="2780928"/>
            <a:ext cx="243720" cy="115212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日</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中</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活</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動</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系</a:t>
            </a:r>
          </a:p>
        </p:txBody>
      </p:sp>
      <p:sp>
        <p:nvSpPr>
          <p:cNvPr id="168" name="縦巻き 167"/>
          <p:cNvSpPr/>
          <p:nvPr/>
        </p:nvSpPr>
        <p:spPr bwMode="auto">
          <a:xfrm>
            <a:off x="638083" y="4005064"/>
            <a:ext cx="216024" cy="216024"/>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施</a:t>
            </a:r>
            <a:endParaRPr lang="en-US" altLang="ja-JP" sz="8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設</a:t>
            </a:r>
            <a:endParaRPr lang="en-US" altLang="ja-JP" sz="8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800" b="1" dirty="0" smtClean="0">
                <a:solidFill>
                  <a:srgbClr val="000000"/>
                </a:solidFill>
                <a:latin typeface="ＭＳ Ｐゴシック" pitchFamily="50" charset="-128"/>
                <a:ea typeface="ＭＳ Ｐゴシック" pitchFamily="50" charset="-128"/>
              </a:rPr>
              <a:t>系</a:t>
            </a:r>
          </a:p>
        </p:txBody>
      </p:sp>
      <p:sp>
        <p:nvSpPr>
          <p:cNvPr id="156" name="縦巻き 155"/>
          <p:cNvSpPr/>
          <p:nvPr/>
        </p:nvSpPr>
        <p:spPr bwMode="auto">
          <a:xfrm>
            <a:off x="632520" y="4839886"/>
            <a:ext cx="221587" cy="1584176"/>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訓</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練</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系</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就</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労</a:t>
            </a:r>
            <a:endParaRPr lang="en-US" altLang="ja-JP" sz="1100" b="1" dirty="0" smtClean="0">
              <a:solidFill>
                <a:srgbClr val="000000"/>
              </a:solidFill>
              <a:latin typeface="ＭＳ Ｐゴシック" pitchFamily="50" charset="-128"/>
              <a:ea typeface="ＭＳ Ｐゴシック" pitchFamily="50" charset="-128"/>
            </a:endParaRPr>
          </a:p>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系</a:t>
            </a:r>
          </a:p>
        </p:txBody>
      </p:sp>
      <p:sp>
        <p:nvSpPr>
          <p:cNvPr id="159" name="角丸四角形 158"/>
          <p:cNvSpPr/>
          <p:nvPr/>
        </p:nvSpPr>
        <p:spPr bwMode="auto">
          <a:xfrm>
            <a:off x="920553" y="4839886"/>
            <a:ext cx="2310327" cy="1584176"/>
          </a:xfrm>
          <a:prstGeom prst="roundRect">
            <a:avLst>
              <a:gd name="adj" fmla="val 7528"/>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grpSp>
        <p:nvGrpSpPr>
          <p:cNvPr id="3" name="グループ化 121"/>
          <p:cNvGrpSpPr/>
          <p:nvPr/>
        </p:nvGrpSpPr>
        <p:grpSpPr>
          <a:xfrm>
            <a:off x="6897216" y="548680"/>
            <a:ext cx="2240662" cy="5937194"/>
            <a:chOff x="6830771" y="548680"/>
            <a:chExt cx="2240662" cy="5937194"/>
          </a:xfrm>
        </p:grpSpPr>
        <p:sp>
          <p:nvSpPr>
            <p:cNvPr id="124" name="正方形/長方形 123"/>
            <p:cNvSpPr/>
            <p:nvPr/>
          </p:nvSpPr>
          <p:spPr>
            <a:xfrm>
              <a:off x="6830771" y="836712"/>
              <a:ext cx="216023" cy="3456384"/>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smtClean="0">
                  <a:solidFill>
                    <a:srgbClr val="000000"/>
                  </a:solidFill>
                  <a:latin typeface="ＭＳ Ｐゴシック"/>
                </a:rPr>
                <a:t>介護給付</a:t>
              </a:r>
            </a:p>
          </p:txBody>
        </p:sp>
        <p:sp>
          <p:nvSpPr>
            <p:cNvPr id="127" name="正方形/長方形 126"/>
            <p:cNvSpPr/>
            <p:nvPr/>
          </p:nvSpPr>
          <p:spPr>
            <a:xfrm>
              <a:off x="6830771" y="4326954"/>
              <a:ext cx="226145" cy="215892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a:r>
                <a:rPr lang="ja-JP" altLang="en-US" sz="1100" b="1" dirty="0" smtClean="0">
                  <a:solidFill>
                    <a:srgbClr val="000000"/>
                  </a:solidFill>
                  <a:latin typeface="ＭＳ Ｐゴシック"/>
                </a:rPr>
                <a:t>訓練等給付</a:t>
              </a:r>
              <a:endParaRPr lang="ja-JP" altLang="en-US" sz="1100" b="1" dirty="0">
                <a:solidFill>
                  <a:srgbClr val="000000"/>
                </a:solidFill>
                <a:latin typeface="ＭＳ Ｐゴシック"/>
              </a:endParaRPr>
            </a:p>
          </p:txBody>
        </p:sp>
        <p:sp>
          <p:nvSpPr>
            <p:cNvPr id="134" name="角丸四角形 133"/>
            <p:cNvSpPr/>
            <p:nvPr/>
          </p:nvSpPr>
          <p:spPr>
            <a:xfrm>
              <a:off x="7118802" y="548680"/>
              <a:ext cx="913541"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1100" b="1" dirty="0" smtClean="0">
                  <a:solidFill>
                    <a:srgbClr val="000000"/>
                  </a:solidFill>
                  <a:latin typeface="ＭＳ Ｐゴシック"/>
                </a:rPr>
                <a:t>利用者数</a:t>
              </a:r>
            </a:p>
          </p:txBody>
        </p:sp>
        <p:sp>
          <p:nvSpPr>
            <p:cNvPr id="139" name="角丸四角形 138"/>
            <p:cNvSpPr/>
            <p:nvPr/>
          </p:nvSpPr>
          <p:spPr>
            <a:xfrm>
              <a:off x="8126915" y="548680"/>
              <a:ext cx="944518"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000000"/>
                  </a:solidFill>
                  <a:latin typeface="ＭＳ Ｐゴシック"/>
                </a:rPr>
                <a:t>施設・事業所数</a:t>
              </a:r>
            </a:p>
          </p:txBody>
        </p:sp>
        <p:sp>
          <p:nvSpPr>
            <p:cNvPr id="147" name="正方形/長方形 146"/>
            <p:cNvSpPr/>
            <p:nvPr/>
          </p:nvSpPr>
          <p:spPr>
            <a:xfrm>
              <a:off x="8126915" y="836712"/>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19,118</a:t>
              </a:r>
            </a:p>
          </p:txBody>
        </p:sp>
        <p:sp>
          <p:nvSpPr>
            <p:cNvPr id="149" name="正方形/長方形 148"/>
            <p:cNvSpPr/>
            <p:nvPr/>
          </p:nvSpPr>
          <p:spPr>
            <a:xfrm>
              <a:off x="8126915" y="1196752"/>
              <a:ext cx="913541" cy="42540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6,806</a:t>
              </a:r>
              <a:endParaRPr lang="ja-JP" altLang="en-US" sz="1100" b="1" dirty="0">
                <a:solidFill>
                  <a:srgbClr val="000000"/>
                </a:solidFill>
                <a:latin typeface="ＭＳ Ｐゴシック"/>
              </a:endParaRPr>
            </a:p>
          </p:txBody>
        </p:sp>
        <p:sp>
          <p:nvSpPr>
            <p:cNvPr id="153" name="正方形/長方形 152"/>
            <p:cNvSpPr/>
            <p:nvPr/>
          </p:nvSpPr>
          <p:spPr>
            <a:xfrm>
              <a:off x="7136961" y="3488460"/>
              <a:ext cx="913541" cy="441858"/>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265,213</a:t>
              </a:r>
            </a:p>
          </p:txBody>
        </p:sp>
        <p:sp>
          <p:nvSpPr>
            <p:cNvPr id="158" name="正方形/長方形 157"/>
            <p:cNvSpPr/>
            <p:nvPr/>
          </p:nvSpPr>
          <p:spPr>
            <a:xfrm>
              <a:off x="7136806" y="3157107"/>
              <a:ext cx="913541" cy="297856"/>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19,644</a:t>
              </a:r>
              <a:endParaRPr lang="ja-JP" altLang="en-US" sz="1100" b="1" dirty="0">
                <a:solidFill>
                  <a:srgbClr val="000000"/>
                </a:solidFill>
                <a:latin typeface="ＭＳ Ｐゴシック"/>
              </a:endParaRPr>
            </a:p>
          </p:txBody>
        </p:sp>
        <p:sp>
          <p:nvSpPr>
            <p:cNvPr id="160" name="正方形/長方形 159"/>
            <p:cNvSpPr/>
            <p:nvPr/>
          </p:nvSpPr>
          <p:spPr>
            <a:xfrm>
              <a:off x="7136961" y="3967086"/>
              <a:ext cx="913541" cy="29239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131,881</a:t>
              </a:r>
              <a:endParaRPr lang="ja-JP" altLang="en-US" sz="1100" b="1" dirty="0">
                <a:solidFill>
                  <a:srgbClr val="000000"/>
                </a:solidFill>
                <a:latin typeface="ＭＳ Ｐゴシック"/>
              </a:endParaRPr>
            </a:p>
          </p:txBody>
        </p:sp>
        <p:sp>
          <p:nvSpPr>
            <p:cNvPr id="162" name="正方形/長方形 161"/>
            <p:cNvSpPr/>
            <p:nvPr/>
          </p:nvSpPr>
          <p:spPr>
            <a:xfrm>
              <a:off x="7136961" y="4838734"/>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2,365</a:t>
              </a:r>
            </a:p>
          </p:txBody>
        </p:sp>
        <p:sp>
          <p:nvSpPr>
            <p:cNvPr id="163" name="正方形/長方形 162"/>
            <p:cNvSpPr/>
            <p:nvPr/>
          </p:nvSpPr>
          <p:spPr>
            <a:xfrm>
              <a:off x="8126915" y="2060881"/>
              <a:ext cx="913541" cy="29454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1,487</a:t>
              </a:r>
              <a:endParaRPr lang="ja-JP" altLang="en-US" sz="1100" b="1" dirty="0">
                <a:solidFill>
                  <a:srgbClr val="000000"/>
                </a:solidFill>
                <a:latin typeface="ＭＳ Ｐゴシック"/>
              </a:endParaRPr>
            </a:p>
          </p:txBody>
        </p:sp>
        <p:sp>
          <p:nvSpPr>
            <p:cNvPr id="165" name="正方形/長方形 164"/>
            <p:cNvSpPr/>
            <p:nvPr/>
          </p:nvSpPr>
          <p:spPr>
            <a:xfrm>
              <a:off x="8126915" y="2417528"/>
              <a:ext cx="913541" cy="28803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b="1" dirty="0">
                  <a:solidFill>
                    <a:srgbClr val="000000"/>
                  </a:solidFill>
                  <a:latin typeface="ＭＳ Ｐゴシック"/>
                </a:rPr>
                <a:t>９</a:t>
              </a:r>
            </a:p>
          </p:txBody>
        </p:sp>
        <p:sp>
          <p:nvSpPr>
            <p:cNvPr id="170" name="正方形/長方形 169"/>
            <p:cNvSpPr/>
            <p:nvPr/>
          </p:nvSpPr>
          <p:spPr>
            <a:xfrm>
              <a:off x="8139210" y="3488459"/>
              <a:ext cx="913541" cy="44459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9,147</a:t>
              </a:r>
              <a:endParaRPr lang="ja-JP" altLang="en-US" sz="1100" b="1" dirty="0">
                <a:solidFill>
                  <a:srgbClr val="000000"/>
                </a:solidFill>
                <a:latin typeface="ＭＳ Ｐゴシック"/>
              </a:endParaRPr>
            </a:p>
          </p:txBody>
        </p:sp>
        <p:sp>
          <p:nvSpPr>
            <p:cNvPr id="171" name="正方形/長方形 170"/>
            <p:cNvSpPr/>
            <p:nvPr/>
          </p:nvSpPr>
          <p:spPr>
            <a:xfrm>
              <a:off x="8139210" y="2825750"/>
              <a:ext cx="913541" cy="28803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4,164</a:t>
              </a:r>
              <a:endParaRPr lang="ja-JP" altLang="en-US" sz="1100" b="1" dirty="0">
                <a:solidFill>
                  <a:srgbClr val="000000"/>
                </a:solidFill>
                <a:latin typeface="ＭＳ Ｐゴシック"/>
              </a:endParaRPr>
            </a:p>
          </p:txBody>
        </p:sp>
        <p:sp>
          <p:nvSpPr>
            <p:cNvPr id="172" name="正方形/長方形 171"/>
            <p:cNvSpPr/>
            <p:nvPr/>
          </p:nvSpPr>
          <p:spPr>
            <a:xfrm>
              <a:off x="8139054" y="3157107"/>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243</a:t>
              </a:r>
              <a:endParaRPr lang="ja-JP" altLang="en-US" sz="1100" b="1" dirty="0">
                <a:solidFill>
                  <a:srgbClr val="000000"/>
                </a:solidFill>
                <a:latin typeface="ＭＳ Ｐゴシック"/>
              </a:endParaRPr>
            </a:p>
          </p:txBody>
        </p:sp>
        <p:sp>
          <p:nvSpPr>
            <p:cNvPr id="173" name="正方形/長方形 172"/>
            <p:cNvSpPr/>
            <p:nvPr/>
          </p:nvSpPr>
          <p:spPr>
            <a:xfrm>
              <a:off x="8139210" y="3969274"/>
              <a:ext cx="913541" cy="29239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2,617</a:t>
              </a:r>
              <a:endParaRPr lang="ja-JP" altLang="en-US" sz="1100" b="1" dirty="0">
                <a:solidFill>
                  <a:srgbClr val="000000"/>
                </a:solidFill>
                <a:latin typeface="ＭＳ Ｐゴシック"/>
              </a:endParaRPr>
            </a:p>
          </p:txBody>
        </p:sp>
        <p:sp>
          <p:nvSpPr>
            <p:cNvPr id="175" name="正方形/長方形 174"/>
            <p:cNvSpPr/>
            <p:nvPr/>
          </p:nvSpPr>
          <p:spPr>
            <a:xfrm>
              <a:off x="8139210" y="4843461"/>
              <a:ext cx="913541" cy="28813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188</a:t>
              </a:r>
              <a:endParaRPr lang="ja-JP" altLang="en-US" sz="1100" b="1" dirty="0">
                <a:solidFill>
                  <a:srgbClr val="000000"/>
                </a:solidFill>
                <a:latin typeface="ＭＳ Ｐゴシック"/>
              </a:endParaRPr>
            </a:p>
          </p:txBody>
        </p:sp>
        <p:sp>
          <p:nvSpPr>
            <p:cNvPr id="176" name="正方形/長方形 175"/>
            <p:cNvSpPr/>
            <p:nvPr/>
          </p:nvSpPr>
          <p:spPr>
            <a:xfrm>
              <a:off x="7136961" y="5503684"/>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31,040</a:t>
              </a:r>
              <a:endParaRPr lang="ja-JP" altLang="en-US" sz="1100" b="1" dirty="0">
                <a:solidFill>
                  <a:srgbClr val="000000"/>
                </a:solidFill>
                <a:latin typeface="ＭＳ Ｐゴシック"/>
              </a:endParaRPr>
            </a:p>
          </p:txBody>
        </p:sp>
        <p:sp>
          <p:nvSpPr>
            <p:cNvPr id="177" name="正方形/長方形 176"/>
            <p:cNvSpPr/>
            <p:nvPr/>
          </p:nvSpPr>
          <p:spPr>
            <a:xfrm>
              <a:off x="7136961" y="5834925"/>
              <a:ext cx="913541" cy="290247"/>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53,720</a:t>
              </a:r>
              <a:endParaRPr lang="ja-JP" altLang="en-US" sz="1100" b="1" dirty="0">
                <a:solidFill>
                  <a:srgbClr val="000000"/>
                </a:solidFill>
                <a:latin typeface="ＭＳ Ｐゴシック"/>
              </a:endParaRPr>
            </a:p>
          </p:txBody>
        </p:sp>
        <p:sp>
          <p:nvSpPr>
            <p:cNvPr id="178" name="正方形/長方形 177"/>
            <p:cNvSpPr/>
            <p:nvPr/>
          </p:nvSpPr>
          <p:spPr>
            <a:xfrm>
              <a:off x="8139210" y="5507830"/>
              <a:ext cx="913541" cy="280989"/>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3,098</a:t>
              </a:r>
              <a:endParaRPr lang="ja-JP" altLang="en-US" sz="1100" b="1" dirty="0">
                <a:solidFill>
                  <a:srgbClr val="000000"/>
                </a:solidFill>
                <a:latin typeface="ＭＳ Ｐゴシック"/>
              </a:endParaRPr>
            </a:p>
          </p:txBody>
        </p:sp>
        <p:sp>
          <p:nvSpPr>
            <p:cNvPr id="179" name="正方形/長方形 178"/>
            <p:cNvSpPr/>
            <p:nvPr/>
          </p:nvSpPr>
          <p:spPr>
            <a:xfrm>
              <a:off x="8139210" y="5833963"/>
              <a:ext cx="913541" cy="28655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3,021</a:t>
              </a:r>
              <a:endParaRPr lang="ja-JP" altLang="en-US" sz="1100" b="1" dirty="0">
                <a:solidFill>
                  <a:srgbClr val="000000"/>
                </a:solidFill>
                <a:latin typeface="ＭＳ Ｐゴシック"/>
              </a:endParaRPr>
            </a:p>
          </p:txBody>
        </p:sp>
        <p:sp>
          <p:nvSpPr>
            <p:cNvPr id="180" name="正方形/長方形 179"/>
            <p:cNvSpPr/>
            <p:nvPr/>
          </p:nvSpPr>
          <p:spPr>
            <a:xfrm>
              <a:off x="7141366" y="4409731"/>
              <a:ext cx="913541" cy="288035"/>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100,314</a:t>
              </a:r>
              <a:endParaRPr lang="ja-JP" altLang="en-US" sz="1100" b="1" dirty="0">
                <a:solidFill>
                  <a:srgbClr val="000000"/>
                </a:solidFill>
                <a:latin typeface="ＭＳ Ｐゴシック"/>
              </a:endParaRPr>
            </a:p>
          </p:txBody>
        </p:sp>
        <p:sp>
          <p:nvSpPr>
            <p:cNvPr id="181" name="正方形/長方形 180"/>
            <p:cNvSpPr/>
            <p:nvPr/>
          </p:nvSpPr>
          <p:spPr>
            <a:xfrm>
              <a:off x="8149478" y="4409731"/>
              <a:ext cx="913541" cy="29454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6,863</a:t>
              </a:r>
              <a:endParaRPr lang="ja-JP" altLang="en-US" sz="1100" b="1" dirty="0">
                <a:solidFill>
                  <a:srgbClr val="000000"/>
                </a:solidFill>
                <a:latin typeface="ＭＳ Ｐゴシック"/>
              </a:endParaRPr>
            </a:p>
          </p:txBody>
        </p:sp>
        <p:sp>
          <p:nvSpPr>
            <p:cNvPr id="183" name="正方形/長方形 182"/>
            <p:cNvSpPr/>
            <p:nvPr/>
          </p:nvSpPr>
          <p:spPr>
            <a:xfrm>
              <a:off x="8126915" y="1700808"/>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5,972</a:t>
              </a:r>
            </a:p>
          </p:txBody>
        </p:sp>
        <p:sp>
          <p:nvSpPr>
            <p:cNvPr id="184" name="正方形/長方形 183"/>
            <p:cNvSpPr/>
            <p:nvPr/>
          </p:nvSpPr>
          <p:spPr>
            <a:xfrm>
              <a:off x="7136806" y="5167917"/>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11,840</a:t>
              </a:r>
              <a:endParaRPr lang="ja-JP" altLang="en-US" sz="1100" b="1" dirty="0">
                <a:solidFill>
                  <a:srgbClr val="000000"/>
                </a:solidFill>
                <a:latin typeface="ＭＳ Ｐゴシック"/>
              </a:endParaRPr>
            </a:p>
          </p:txBody>
        </p:sp>
        <p:sp>
          <p:nvSpPr>
            <p:cNvPr id="185" name="正方形/長方形 184"/>
            <p:cNvSpPr/>
            <p:nvPr/>
          </p:nvSpPr>
          <p:spPr>
            <a:xfrm>
              <a:off x="8138948" y="5169694"/>
              <a:ext cx="913541" cy="285749"/>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1,193</a:t>
              </a:r>
              <a:endParaRPr lang="ja-JP" altLang="en-US" sz="1100" b="1" dirty="0">
                <a:solidFill>
                  <a:srgbClr val="000000"/>
                </a:solidFill>
                <a:latin typeface="ＭＳ Ｐゴシック"/>
              </a:endParaRPr>
            </a:p>
          </p:txBody>
        </p:sp>
        <p:sp>
          <p:nvSpPr>
            <p:cNvPr id="186" name="正方形/長方形 185"/>
            <p:cNvSpPr/>
            <p:nvPr/>
          </p:nvSpPr>
          <p:spPr>
            <a:xfrm>
              <a:off x="7136806" y="6161989"/>
              <a:ext cx="913541" cy="299477"/>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205,687</a:t>
              </a:r>
              <a:endParaRPr lang="ja-JP" altLang="en-US" sz="1100" b="1" dirty="0">
                <a:solidFill>
                  <a:srgbClr val="000000"/>
                </a:solidFill>
                <a:latin typeface="ＭＳ Ｐゴシック"/>
              </a:endParaRPr>
            </a:p>
          </p:txBody>
        </p:sp>
        <p:sp>
          <p:nvSpPr>
            <p:cNvPr id="187" name="正方形/長方形 186"/>
            <p:cNvSpPr/>
            <p:nvPr/>
          </p:nvSpPr>
          <p:spPr>
            <a:xfrm>
              <a:off x="8138948" y="6162675"/>
              <a:ext cx="913541" cy="29765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9,763</a:t>
              </a:r>
              <a:endParaRPr lang="ja-JP" altLang="en-US" sz="1100" b="1" dirty="0">
                <a:solidFill>
                  <a:srgbClr val="000000"/>
                </a:solidFill>
                <a:latin typeface="ＭＳ Ｐゴシック"/>
              </a:endParaRPr>
            </a:p>
          </p:txBody>
        </p:sp>
        <p:sp>
          <p:nvSpPr>
            <p:cNvPr id="102" name="正方形/長方形 101"/>
            <p:cNvSpPr/>
            <p:nvPr/>
          </p:nvSpPr>
          <p:spPr>
            <a:xfrm>
              <a:off x="7118803" y="836713"/>
              <a:ext cx="913541" cy="29457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160,510</a:t>
              </a:r>
              <a:endParaRPr lang="ja-JP" altLang="en-US" sz="1100" b="1" dirty="0">
                <a:solidFill>
                  <a:srgbClr val="000000"/>
                </a:solidFill>
                <a:latin typeface="ＭＳ Ｐゴシック"/>
              </a:endParaRPr>
            </a:p>
          </p:txBody>
        </p:sp>
        <p:sp>
          <p:nvSpPr>
            <p:cNvPr id="103" name="正方形/長方形 102"/>
            <p:cNvSpPr/>
            <p:nvPr/>
          </p:nvSpPr>
          <p:spPr>
            <a:xfrm>
              <a:off x="7118803" y="1196752"/>
              <a:ext cx="913541" cy="430081"/>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10,181</a:t>
              </a:r>
            </a:p>
          </p:txBody>
        </p:sp>
        <p:sp>
          <p:nvSpPr>
            <p:cNvPr id="104" name="正方形/長方形 103"/>
            <p:cNvSpPr/>
            <p:nvPr/>
          </p:nvSpPr>
          <p:spPr>
            <a:xfrm>
              <a:off x="7118803" y="2065556"/>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8,969</a:t>
              </a:r>
            </a:p>
          </p:txBody>
        </p:sp>
        <p:sp>
          <p:nvSpPr>
            <p:cNvPr id="105" name="正方形/長方形 104"/>
            <p:cNvSpPr/>
            <p:nvPr/>
          </p:nvSpPr>
          <p:spPr>
            <a:xfrm>
              <a:off x="7118803" y="2422203"/>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30</a:t>
              </a:r>
              <a:endParaRPr lang="ja-JP" altLang="en-US" sz="1100" b="1" dirty="0">
                <a:solidFill>
                  <a:srgbClr val="000000"/>
                </a:solidFill>
                <a:latin typeface="ＭＳ Ｐゴシック"/>
              </a:endParaRPr>
            </a:p>
          </p:txBody>
        </p:sp>
        <p:sp>
          <p:nvSpPr>
            <p:cNvPr id="106" name="正方形/長方形 105"/>
            <p:cNvSpPr/>
            <p:nvPr/>
          </p:nvSpPr>
          <p:spPr>
            <a:xfrm>
              <a:off x="7136961" y="2830425"/>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46,715</a:t>
              </a:r>
              <a:endParaRPr lang="ja-JP" altLang="en-US" sz="1100" b="1" dirty="0" smtClean="0">
                <a:solidFill>
                  <a:srgbClr val="000000"/>
                </a:solidFill>
                <a:latin typeface="ＭＳ Ｐゴシック"/>
              </a:endParaRPr>
            </a:p>
          </p:txBody>
        </p:sp>
        <p:sp>
          <p:nvSpPr>
            <p:cNvPr id="107" name="正方形/長方形 106"/>
            <p:cNvSpPr/>
            <p:nvPr/>
          </p:nvSpPr>
          <p:spPr>
            <a:xfrm>
              <a:off x="7118803" y="1700808"/>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23,671</a:t>
              </a:r>
            </a:p>
          </p:txBody>
        </p:sp>
      </p:grpSp>
      <p:sp>
        <p:nvSpPr>
          <p:cNvPr id="109"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a:t>
            </a:fld>
            <a:endParaRPr lang="en-US" altLang="ja-JP" dirty="0">
              <a:solidFill>
                <a:srgbClr val="000000"/>
              </a:solidFill>
            </a:endParaRPr>
          </a:p>
        </p:txBody>
      </p:sp>
    </p:spTree>
    <p:extLst>
      <p:ext uri="{BB962C8B-B14F-4D97-AF65-F5344CB8AC3E}">
        <p14:creationId xmlns:p14="http://schemas.microsoft.com/office/powerpoint/2010/main" val="3264006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8461" y="477360"/>
            <a:ext cx="9828000" cy="6372000"/>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algn="ctr">
              <a:lnSpc>
                <a:spcPts val="1800"/>
              </a:lnSpc>
            </a:pPr>
            <a:endParaRPr lang="en-US" altLang="ja-JP" sz="1600" b="1" dirty="0" smtClean="0">
              <a:solidFill>
                <a:prstClr val="black"/>
              </a:solidFill>
              <a:latin typeface="ＭＳ Ｐゴシック"/>
              <a:ea typeface="ＭＳ Ｐゴシック"/>
              <a:cs typeface="ＭＳ 明朝" pitchFamily="17" charset="-128"/>
            </a:endParaRPr>
          </a:p>
          <a:p>
            <a:pPr algn="ctr">
              <a:lnSpc>
                <a:spcPts val="1800"/>
              </a:lnSpc>
            </a:pPr>
            <a:endParaRPr lang="en-US" altLang="ja-JP" sz="1600" b="1" dirty="0">
              <a:solidFill>
                <a:prstClr val="black"/>
              </a:solidFill>
              <a:latin typeface="ＭＳ Ｐゴシック"/>
              <a:ea typeface="ＭＳ Ｐゴシック"/>
              <a:cs typeface="ＭＳ 明朝" pitchFamily="17" charset="-128"/>
            </a:endParaRPr>
          </a:p>
          <a:p>
            <a:pPr algn="ctr">
              <a:lnSpc>
                <a:spcPts val="1800"/>
              </a:lnSpc>
            </a:pPr>
            <a:endParaRPr lang="en-US" altLang="ja-JP" sz="1600" b="1" dirty="0" smtClean="0">
              <a:solidFill>
                <a:prstClr val="black"/>
              </a:solidFill>
              <a:latin typeface="ＭＳ Ｐゴシック"/>
              <a:ea typeface="ＭＳ Ｐゴシック"/>
              <a:cs typeface="ＭＳ 明朝" pitchFamily="17" charset="-128"/>
            </a:endParaRPr>
          </a:p>
          <a:p>
            <a:pPr algn="ctr">
              <a:lnSpc>
                <a:spcPts val="1800"/>
              </a:lnSpc>
            </a:pPr>
            <a:endParaRPr lang="en-US" altLang="ja-JP" sz="2400" dirty="0" smtClean="0">
              <a:solidFill>
                <a:prstClr val="black"/>
              </a:solidFill>
              <a:latin typeface="ＭＳ Ｐゴシック"/>
              <a:ea typeface="ＭＳ Ｐゴシック"/>
              <a:cs typeface="ＭＳ 明朝" pitchFamily="17" charset="-128"/>
            </a:endParaRPr>
          </a:p>
          <a:p>
            <a:endParaRPr lang="en-US" altLang="ja-JP" sz="1400" dirty="0" smtClean="0">
              <a:solidFill>
                <a:prstClr val="black"/>
              </a:solidFill>
              <a:latin typeface="ＭＳ Ｐゴシック"/>
              <a:ea typeface="ＭＳ Ｐゴシック"/>
              <a:cs typeface="ＭＳ 明朝" pitchFamily="17" charset="-128"/>
            </a:endParaRPr>
          </a:p>
          <a:p>
            <a:r>
              <a:rPr lang="ja-JP" altLang="en-US" sz="1400" b="1" dirty="0" smtClean="0">
                <a:solidFill>
                  <a:prstClr val="black"/>
                </a:solidFill>
                <a:latin typeface="ＭＳ Ｐゴシック"/>
                <a:ea typeface="ＭＳ Ｐゴシック"/>
                <a:cs typeface="ＭＳ 明朝" pitchFamily="17" charset="-128"/>
              </a:rPr>
              <a:t>①利用者支援事業</a:t>
            </a:r>
            <a:r>
              <a:rPr lang="en-US" altLang="ja-JP" sz="1400" b="1" dirty="0" smtClean="0">
                <a:solidFill>
                  <a:prstClr val="black"/>
                </a:solidFill>
                <a:latin typeface="ＭＳ Ｐゴシック"/>
                <a:ea typeface="ＭＳ Ｐゴシック"/>
                <a:cs typeface="ＭＳ 明朝" pitchFamily="17" charset="-128"/>
              </a:rPr>
              <a:t>【</a:t>
            </a:r>
            <a:r>
              <a:rPr lang="ja-JP" altLang="en-US" sz="1400" b="1" dirty="0" smtClean="0">
                <a:solidFill>
                  <a:prstClr val="black"/>
                </a:solidFill>
                <a:latin typeface="ＭＳ Ｐゴシック"/>
                <a:ea typeface="ＭＳ Ｐゴシック"/>
                <a:cs typeface="ＭＳ 明朝" pitchFamily="17" charset="-128"/>
              </a:rPr>
              <a:t>新規</a:t>
            </a:r>
            <a:r>
              <a:rPr lang="en-US" altLang="ja-JP" sz="1400" b="1" dirty="0" smtClean="0">
                <a:solidFill>
                  <a:prstClr val="black"/>
                </a:solidFill>
                <a:latin typeface="ＭＳ Ｐゴシック"/>
                <a:ea typeface="ＭＳ Ｐゴシック"/>
                <a:cs typeface="ＭＳ 明朝" pitchFamily="17" charset="-128"/>
              </a:rPr>
              <a:t>】</a:t>
            </a:r>
            <a:endParaRPr lang="en-US" altLang="ja-JP" sz="1400" b="1" dirty="0">
              <a:solidFill>
                <a:prstClr val="black"/>
              </a:solidFill>
              <a:latin typeface="ＭＳ Ｐゴシック"/>
              <a:ea typeface="ＭＳ Ｐゴシック"/>
              <a:cs typeface="ＭＳ 明朝" pitchFamily="17" charset="-128"/>
            </a:endParaRPr>
          </a:p>
          <a:p>
            <a:pPr marL="180000"/>
            <a:r>
              <a:rPr lang="ja-JP" altLang="en-US" sz="1400" dirty="0" smtClean="0">
                <a:solidFill>
                  <a:prstClr val="black"/>
                </a:solidFill>
                <a:latin typeface="ＭＳ Ｐゴシック"/>
                <a:ea typeface="ＭＳ Ｐゴシック"/>
                <a:cs typeface="ＭＳ 明朝" pitchFamily="17" charset="-128"/>
              </a:rPr>
              <a:t>　　子ども及びその保護者等の</a:t>
            </a:r>
            <a:r>
              <a:rPr lang="ja-JP" altLang="en-US" sz="1400" dirty="0">
                <a:solidFill>
                  <a:prstClr val="black"/>
                </a:solidFill>
                <a:latin typeface="ＭＳ Ｐゴシック"/>
                <a:ea typeface="ＭＳ Ｐゴシック"/>
                <a:cs typeface="ＭＳ 明朝" pitchFamily="17" charset="-128"/>
              </a:rPr>
              <a:t>身近な場所で、教育・保育・保健その他の子育て支援の情報提供及び必要に応じ相談・助言等を</a:t>
            </a:r>
            <a:r>
              <a:rPr lang="ja-JP" altLang="en-US" sz="1400" dirty="0" smtClean="0">
                <a:solidFill>
                  <a:prstClr val="black"/>
                </a:solidFill>
                <a:latin typeface="ＭＳ Ｐゴシック"/>
                <a:ea typeface="ＭＳ Ｐゴシック"/>
                <a:cs typeface="ＭＳ 明朝" pitchFamily="17" charset="-128"/>
              </a:rPr>
              <a:t>行うと</a:t>
            </a:r>
            <a:r>
              <a:rPr lang="ja-JP" altLang="en-US" sz="1400" dirty="0">
                <a:solidFill>
                  <a:prstClr val="black"/>
                </a:solidFill>
                <a:latin typeface="ＭＳ Ｐゴシック"/>
                <a:ea typeface="ＭＳ Ｐゴシック"/>
                <a:cs typeface="ＭＳ 明朝" pitchFamily="17" charset="-128"/>
              </a:rPr>
              <a:t>ともに、関係機関との連絡調整等を実施する事業</a:t>
            </a:r>
            <a:endParaRPr lang="en-US" altLang="ja-JP" sz="1400" dirty="0">
              <a:solidFill>
                <a:prstClr val="black"/>
              </a:solidFill>
              <a:latin typeface="ＭＳ Ｐゴシック"/>
              <a:ea typeface="ＭＳ Ｐゴシック"/>
              <a:cs typeface="ＭＳ 明朝" pitchFamily="17" charset="-128"/>
            </a:endParaRPr>
          </a:p>
          <a:p>
            <a:pPr marL="179388" indent="1588"/>
            <a:endParaRPr lang="en-US" altLang="ja-JP" sz="1400" dirty="0">
              <a:solidFill>
                <a:prstClr val="black"/>
              </a:solidFill>
              <a:latin typeface="ＭＳ Ｐゴシック"/>
              <a:ea typeface="ＭＳ Ｐゴシック"/>
              <a:cs typeface="ＭＳ 明朝" pitchFamily="17" charset="-128"/>
            </a:endParaRPr>
          </a:p>
          <a:p>
            <a:pPr indent="1588"/>
            <a:r>
              <a:rPr lang="ja-JP" altLang="en-US" sz="1400" b="1" dirty="0">
                <a:solidFill>
                  <a:prstClr val="black"/>
                </a:solidFill>
                <a:latin typeface="ＭＳ Ｐゴシック"/>
                <a:ea typeface="ＭＳ Ｐゴシック"/>
                <a:cs typeface="ＭＳ 明朝" pitchFamily="17" charset="-128"/>
              </a:rPr>
              <a:t>②</a:t>
            </a:r>
            <a:r>
              <a:rPr lang="ja-JP" altLang="en-US" sz="1400" b="1" dirty="0" smtClean="0">
                <a:solidFill>
                  <a:prstClr val="black"/>
                </a:solidFill>
                <a:latin typeface="ＭＳ Ｐゴシック"/>
                <a:ea typeface="ＭＳ Ｐゴシック"/>
                <a:cs typeface="ＭＳ 明朝" pitchFamily="17" charset="-128"/>
              </a:rPr>
              <a:t>地域子育て支援拠点事業</a:t>
            </a:r>
            <a:endParaRPr lang="ja-JP" altLang="en-US" sz="1400" b="1" dirty="0" smtClean="0">
              <a:solidFill>
                <a:prstClr val="black"/>
              </a:solidFill>
              <a:latin typeface="ＭＳ Ｐゴシック"/>
              <a:ea typeface="ＭＳ Ｐゴシック"/>
              <a:cs typeface="ＭＳ Ｐゴシック" pitchFamily="50" charset="-128"/>
            </a:endParaRPr>
          </a:p>
          <a:p>
            <a:pPr marL="179388" indent="1588" eaLnBrk="0" hangingPunct="0"/>
            <a:r>
              <a:rPr lang="ja-JP" altLang="en-US" sz="1400" dirty="0" smtClean="0">
                <a:solidFill>
                  <a:prstClr val="black"/>
                </a:solidFill>
                <a:latin typeface="ＭＳ Ｐゴシック"/>
                <a:ea typeface="ＭＳ Ｐゴシック"/>
                <a:cs typeface="ＭＳ 明朝" pitchFamily="17" charset="-128"/>
              </a:rPr>
              <a:t>　 乳幼児及びその保護者が相互の交流を行う場所を開設し、子育てについての相談、情報の提供、助言その他の援助を行う事業</a:t>
            </a:r>
            <a:endParaRPr lang="en-US" altLang="ja-JP" sz="1400" dirty="0">
              <a:solidFill>
                <a:prstClr val="black"/>
              </a:solidFill>
              <a:latin typeface="ＭＳ Ｐゴシック"/>
              <a:ea typeface="ＭＳ Ｐゴシック"/>
              <a:cs typeface="ＭＳ 明朝" pitchFamily="17" charset="-128"/>
            </a:endParaRPr>
          </a:p>
          <a:p>
            <a:pPr indent="1588" eaLnBrk="0" hangingPunct="0"/>
            <a:endParaRPr lang="en-US" altLang="ja-JP" sz="1400" dirty="0" smtClean="0">
              <a:solidFill>
                <a:prstClr val="black"/>
              </a:solidFill>
              <a:latin typeface="ＭＳ Ｐゴシック"/>
              <a:ea typeface="ＭＳ Ｐゴシック"/>
              <a:cs typeface="ＭＳ 明朝" pitchFamily="17" charset="-128"/>
            </a:endParaRPr>
          </a:p>
          <a:p>
            <a:pPr indent="1588" eaLnBrk="0" hangingPunct="0"/>
            <a:r>
              <a:rPr lang="ja-JP" altLang="en-US" sz="1400" b="1" dirty="0">
                <a:solidFill>
                  <a:prstClr val="black"/>
                </a:solidFill>
                <a:latin typeface="ＭＳ Ｐゴシック"/>
                <a:ea typeface="ＭＳ Ｐゴシック"/>
                <a:cs typeface="ＭＳ 明朝" pitchFamily="17" charset="-128"/>
              </a:rPr>
              <a:t>③</a:t>
            </a:r>
            <a:r>
              <a:rPr lang="ja-JP" altLang="en-US" sz="1400" b="1" dirty="0" smtClean="0">
                <a:solidFill>
                  <a:prstClr val="black"/>
                </a:solidFill>
                <a:latin typeface="ＭＳ Ｐゴシック"/>
                <a:ea typeface="ＭＳ Ｐゴシック"/>
                <a:cs typeface="ＭＳ 明朝" pitchFamily="17" charset="-128"/>
              </a:rPr>
              <a:t>妊婦健康診査</a:t>
            </a:r>
            <a:endParaRPr lang="ja-JP" altLang="en-US" sz="1400" b="1" dirty="0">
              <a:solidFill>
                <a:prstClr val="black"/>
              </a:solidFill>
              <a:latin typeface="ＭＳ Ｐゴシック"/>
              <a:ea typeface="ＭＳ Ｐゴシック"/>
              <a:cs typeface="ＭＳ 明朝" pitchFamily="17" charset="-128"/>
            </a:endParaRPr>
          </a:p>
          <a:p>
            <a:pPr marL="179388" indent="1588" eaLnBrk="0" hangingPunct="0"/>
            <a:r>
              <a:rPr lang="ja-JP" altLang="en-US" sz="1400" dirty="0">
                <a:solidFill>
                  <a:prstClr val="black"/>
                </a:solidFill>
                <a:latin typeface="ＭＳ Ｐゴシック"/>
                <a:ea typeface="ＭＳ Ｐゴシック"/>
                <a:cs typeface="ＭＳ 明朝" pitchFamily="17" charset="-128"/>
              </a:rPr>
              <a:t>　 </a:t>
            </a:r>
            <a:r>
              <a:rPr lang="ja-JP" altLang="en-US" sz="1400" dirty="0" smtClean="0">
                <a:solidFill>
                  <a:prstClr val="black"/>
                </a:solidFill>
                <a:latin typeface="ＭＳ Ｐゴシック"/>
                <a:ea typeface="ＭＳ Ｐゴシック"/>
                <a:cs typeface="ＭＳ 明朝" pitchFamily="17" charset="-128"/>
              </a:rPr>
              <a:t>妊婦</a:t>
            </a:r>
            <a:r>
              <a:rPr lang="ja-JP" altLang="en-US" sz="1400" dirty="0">
                <a:solidFill>
                  <a:prstClr val="black"/>
                </a:solidFill>
                <a:latin typeface="ＭＳ Ｐゴシック"/>
                <a:ea typeface="ＭＳ Ｐゴシック"/>
                <a:cs typeface="ＭＳ 明朝" pitchFamily="17" charset="-128"/>
              </a:rPr>
              <a:t>の健康の保持及び増進を図るため、妊婦に対する健康診査として、①健康状態の把握</a:t>
            </a:r>
            <a:r>
              <a:rPr lang="ja-JP" altLang="en-US" sz="1400" dirty="0" smtClean="0">
                <a:solidFill>
                  <a:prstClr val="black"/>
                </a:solidFill>
                <a:latin typeface="ＭＳ Ｐゴシック"/>
                <a:ea typeface="ＭＳ Ｐゴシック"/>
                <a:cs typeface="ＭＳ 明朝" pitchFamily="17" charset="-128"/>
              </a:rPr>
              <a:t>、②検査</a:t>
            </a:r>
            <a:r>
              <a:rPr lang="ja-JP" altLang="en-US" sz="1400" dirty="0">
                <a:solidFill>
                  <a:prstClr val="black"/>
                </a:solidFill>
                <a:latin typeface="ＭＳ Ｐゴシック"/>
                <a:ea typeface="ＭＳ Ｐゴシック"/>
                <a:cs typeface="ＭＳ 明朝" pitchFamily="17" charset="-128"/>
              </a:rPr>
              <a:t>計測、③保健指導を実施するとともに、妊娠期間中の適時に必要に応じた医学的検査を</a:t>
            </a:r>
            <a:r>
              <a:rPr lang="ja-JP" altLang="en-US" sz="1400" dirty="0" smtClean="0">
                <a:solidFill>
                  <a:prstClr val="black"/>
                </a:solidFill>
                <a:latin typeface="ＭＳ Ｐゴシック"/>
                <a:ea typeface="ＭＳ Ｐゴシック"/>
                <a:cs typeface="ＭＳ 明朝" pitchFamily="17" charset="-128"/>
              </a:rPr>
              <a:t>実施する事業</a:t>
            </a:r>
            <a:endParaRPr lang="en-US" altLang="ja-JP" sz="1400" dirty="0">
              <a:solidFill>
                <a:prstClr val="black"/>
              </a:solidFill>
              <a:latin typeface="ＭＳ Ｐゴシック"/>
              <a:ea typeface="ＭＳ Ｐゴシック"/>
              <a:cs typeface="ＭＳ 明朝" pitchFamily="17" charset="-128"/>
            </a:endParaRPr>
          </a:p>
          <a:p>
            <a:pPr indent="1588" eaLnBrk="0" hangingPunct="0"/>
            <a:endParaRPr lang="en-US" altLang="ja-JP" sz="1400" dirty="0" smtClean="0">
              <a:solidFill>
                <a:prstClr val="black"/>
              </a:solidFill>
              <a:latin typeface="ＭＳ Ｐゴシック"/>
              <a:ea typeface="ＭＳ Ｐゴシック"/>
              <a:cs typeface="ＭＳ 明朝" pitchFamily="17" charset="-128"/>
            </a:endParaRPr>
          </a:p>
          <a:p>
            <a:pPr indent="1588" eaLnBrk="0" hangingPunct="0"/>
            <a:r>
              <a:rPr lang="ja-JP" altLang="en-US" sz="1400" b="1" dirty="0" smtClean="0">
                <a:solidFill>
                  <a:prstClr val="black"/>
                </a:solidFill>
                <a:latin typeface="ＭＳ Ｐゴシック"/>
                <a:ea typeface="ＭＳ Ｐゴシック"/>
                <a:cs typeface="ＭＳ 明朝" pitchFamily="17" charset="-128"/>
              </a:rPr>
              <a:t>④</a:t>
            </a:r>
            <a:r>
              <a:rPr lang="ja-JP" altLang="ja-JP" sz="1400" b="1" dirty="0" smtClean="0">
                <a:solidFill>
                  <a:prstClr val="black"/>
                </a:solidFill>
                <a:latin typeface="ＭＳ Ｐゴシック"/>
                <a:ea typeface="ＭＳ Ｐゴシック"/>
                <a:cs typeface="ＭＳ 明朝" pitchFamily="17" charset="-128"/>
              </a:rPr>
              <a:t>乳児</a:t>
            </a:r>
            <a:r>
              <a:rPr lang="ja-JP" altLang="ja-JP" sz="1400" b="1" dirty="0">
                <a:solidFill>
                  <a:prstClr val="black"/>
                </a:solidFill>
                <a:latin typeface="ＭＳ Ｐゴシック"/>
                <a:ea typeface="ＭＳ Ｐゴシック"/>
                <a:cs typeface="ＭＳ 明朝" pitchFamily="17" charset="-128"/>
              </a:rPr>
              <a:t>家庭全戸訪問事業</a:t>
            </a:r>
            <a:endParaRPr lang="ja-JP" altLang="ja-JP" sz="1400" b="1" dirty="0">
              <a:solidFill>
                <a:prstClr val="black"/>
              </a:solidFill>
              <a:latin typeface="ＭＳ Ｐゴシック"/>
              <a:ea typeface="ＭＳ Ｐゴシック"/>
              <a:cs typeface="ＭＳ Ｐゴシック" pitchFamily="50" charset="-128"/>
            </a:endParaRPr>
          </a:p>
          <a:p>
            <a:pPr marL="179388" indent="1588" eaLnBrk="0" hangingPunct="0"/>
            <a:r>
              <a:rPr lang="ja-JP" altLang="en-US" sz="1400" dirty="0">
                <a:solidFill>
                  <a:prstClr val="black"/>
                </a:solidFill>
                <a:latin typeface="ＭＳ Ｐゴシック"/>
                <a:ea typeface="ＭＳ Ｐゴシック"/>
                <a:cs typeface="ＭＳ 明朝" pitchFamily="17" charset="-128"/>
              </a:rPr>
              <a:t>    </a:t>
            </a:r>
            <a:r>
              <a:rPr lang="ja-JP" altLang="ja-JP" sz="1400" dirty="0" smtClean="0">
                <a:solidFill>
                  <a:prstClr val="black"/>
                </a:solidFill>
                <a:latin typeface="ＭＳ Ｐゴシック"/>
                <a:ea typeface="ＭＳ Ｐゴシック"/>
                <a:cs typeface="ＭＳ 明朝" pitchFamily="17" charset="-128"/>
              </a:rPr>
              <a:t>生</a:t>
            </a:r>
            <a:r>
              <a:rPr lang="ja-JP" altLang="ja-JP" sz="1400" dirty="0">
                <a:solidFill>
                  <a:prstClr val="black"/>
                </a:solidFill>
                <a:latin typeface="ＭＳ Ｐゴシック"/>
                <a:ea typeface="ＭＳ Ｐゴシック"/>
                <a:cs typeface="ＭＳ 明朝" pitchFamily="17" charset="-128"/>
              </a:rPr>
              <a:t>後４か月までの乳児のいる全ての家庭を訪問し、子育て支援に関する</a:t>
            </a:r>
            <a:r>
              <a:rPr lang="ja-JP" altLang="en-US" sz="1400" dirty="0">
                <a:solidFill>
                  <a:prstClr val="black"/>
                </a:solidFill>
                <a:latin typeface="ＭＳ Ｐゴシック"/>
                <a:ea typeface="ＭＳ Ｐゴシック"/>
                <a:cs typeface="ＭＳ 明朝" pitchFamily="17" charset="-128"/>
              </a:rPr>
              <a:t>情</a:t>
            </a:r>
            <a:r>
              <a:rPr lang="ja-JP" altLang="ja-JP" sz="1400" dirty="0">
                <a:solidFill>
                  <a:prstClr val="black"/>
                </a:solidFill>
                <a:latin typeface="ＭＳ Ｐゴシック"/>
                <a:ea typeface="ＭＳ Ｐゴシック"/>
                <a:cs typeface="ＭＳ 明朝" pitchFamily="17" charset="-128"/>
              </a:rPr>
              <a:t>報提供や養育</a:t>
            </a:r>
            <a:r>
              <a:rPr lang="ja-JP" altLang="ja-JP" sz="1400" dirty="0" smtClean="0">
                <a:solidFill>
                  <a:prstClr val="black"/>
                </a:solidFill>
                <a:latin typeface="ＭＳ Ｐゴシック"/>
                <a:ea typeface="ＭＳ Ｐゴシック"/>
                <a:cs typeface="ＭＳ 明朝" pitchFamily="17" charset="-128"/>
              </a:rPr>
              <a:t>環境等</a:t>
            </a:r>
            <a:r>
              <a:rPr lang="ja-JP" altLang="ja-JP" sz="1400" dirty="0">
                <a:solidFill>
                  <a:prstClr val="black"/>
                </a:solidFill>
                <a:latin typeface="ＭＳ Ｐゴシック"/>
                <a:ea typeface="ＭＳ Ｐゴシック"/>
                <a:cs typeface="ＭＳ 明朝" pitchFamily="17" charset="-128"/>
              </a:rPr>
              <a:t>の把握を行う</a:t>
            </a:r>
            <a:r>
              <a:rPr lang="ja-JP" altLang="en-US" sz="1400" dirty="0">
                <a:solidFill>
                  <a:prstClr val="black"/>
                </a:solidFill>
                <a:latin typeface="ＭＳ Ｐゴシック"/>
                <a:ea typeface="ＭＳ Ｐゴシック"/>
                <a:cs typeface="ＭＳ 明朝" pitchFamily="17" charset="-128"/>
              </a:rPr>
              <a:t>事業</a:t>
            </a:r>
            <a:endParaRPr lang="ja-JP" altLang="ja-JP" sz="1400" dirty="0">
              <a:solidFill>
                <a:prstClr val="black"/>
              </a:solidFill>
              <a:latin typeface="ＭＳ Ｐゴシック"/>
              <a:ea typeface="ＭＳ Ｐゴシック"/>
              <a:cs typeface="ＭＳ Ｐゴシック" pitchFamily="50" charset="-128"/>
            </a:endParaRPr>
          </a:p>
          <a:p>
            <a:pPr eaLnBrk="0" hangingPunct="0"/>
            <a:endParaRPr lang="en-US" altLang="ja-JP" sz="1400" dirty="0" smtClean="0">
              <a:solidFill>
                <a:prstClr val="black"/>
              </a:solidFill>
              <a:latin typeface="ＭＳ Ｐゴシック"/>
              <a:ea typeface="ＭＳ Ｐゴシック"/>
              <a:cs typeface="ＭＳ 明朝" pitchFamily="17" charset="-128"/>
            </a:endParaRPr>
          </a:p>
          <a:p>
            <a:pPr eaLnBrk="0" hangingPunct="0"/>
            <a:r>
              <a:rPr lang="ja-JP" altLang="en-US" sz="1400" b="1" dirty="0" smtClean="0">
                <a:solidFill>
                  <a:prstClr val="black"/>
                </a:solidFill>
                <a:latin typeface="ＭＳ Ｐゴシック"/>
                <a:ea typeface="ＭＳ Ｐゴシック"/>
                <a:cs typeface="ＭＳ 明朝" pitchFamily="17" charset="-128"/>
              </a:rPr>
              <a:t>⑤・</a:t>
            </a:r>
            <a:r>
              <a:rPr lang="ja-JP" altLang="ja-JP" sz="1400" b="1" dirty="0" smtClean="0">
                <a:solidFill>
                  <a:prstClr val="black"/>
                </a:solidFill>
                <a:latin typeface="ＭＳ Ｐゴシック"/>
                <a:ea typeface="ＭＳ Ｐゴシック"/>
                <a:cs typeface="ＭＳ 明朝" pitchFamily="17" charset="-128"/>
              </a:rPr>
              <a:t>養育</a:t>
            </a:r>
            <a:r>
              <a:rPr lang="ja-JP" altLang="ja-JP" sz="1400" b="1" dirty="0">
                <a:solidFill>
                  <a:prstClr val="black"/>
                </a:solidFill>
                <a:latin typeface="ＭＳ Ｐゴシック"/>
                <a:ea typeface="ＭＳ Ｐゴシック"/>
                <a:cs typeface="ＭＳ 明朝" pitchFamily="17" charset="-128"/>
              </a:rPr>
              <a:t>支援訪問事業</a:t>
            </a:r>
            <a:endParaRPr lang="ja-JP" altLang="ja-JP" sz="1400" b="1" dirty="0">
              <a:solidFill>
                <a:prstClr val="black"/>
              </a:solidFill>
              <a:latin typeface="ＭＳ Ｐゴシック"/>
              <a:ea typeface="ＭＳ Ｐゴシック"/>
              <a:cs typeface="ＭＳ Ｐゴシック" pitchFamily="50" charset="-128"/>
            </a:endParaRPr>
          </a:p>
          <a:p>
            <a:pPr marL="179388" indent="1588" eaLnBrk="0" hangingPunct="0"/>
            <a:r>
              <a:rPr lang="ja-JP" altLang="en-US" sz="1400" dirty="0">
                <a:solidFill>
                  <a:prstClr val="black"/>
                </a:solidFill>
                <a:latin typeface="ＭＳ Ｐゴシック"/>
                <a:ea typeface="ＭＳ Ｐゴシック"/>
                <a:cs typeface="ＭＳ 明朝" pitchFamily="17" charset="-128"/>
              </a:rPr>
              <a:t>    </a:t>
            </a:r>
            <a:r>
              <a:rPr lang="ja-JP" altLang="ja-JP" sz="1400" dirty="0" smtClean="0">
                <a:solidFill>
                  <a:prstClr val="black"/>
                </a:solidFill>
                <a:latin typeface="ＭＳ Ｐゴシック"/>
                <a:ea typeface="ＭＳ Ｐゴシック"/>
                <a:cs typeface="ＭＳ 明朝" pitchFamily="17" charset="-128"/>
              </a:rPr>
              <a:t>養育</a:t>
            </a:r>
            <a:r>
              <a:rPr lang="ja-JP" altLang="ja-JP" sz="1400" dirty="0">
                <a:solidFill>
                  <a:prstClr val="black"/>
                </a:solidFill>
                <a:latin typeface="ＭＳ Ｐゴシック"/>
                <a:ea typeface="ＭＳ Ｐゴシック"/>
                <a:cs typeface="ＭＳ 明朝" pitchFamily="17" charset="-128"/>
              </a:rPr>
              <a:t>支援が特に必要な家庭に対して、その居宅を訪問し、養育に関す</a:t>
            </a:r>
            <a:r>
              <a:rPr lang="ja-JP" altLang="en-US" sz="1400" dirty="0">
                <a:solidFill>
                  <a:prstClr val="black"/>
                </a:solidFill>
                <a:latin typeface="ＭＳ Ｐゴシック"/>
                <a:ea typeface="ＭＳ Ｐゴシック"/>
                <a:cs typeface="ＭＳ 明朝" pitchFamily="17" charset="-128"/>
              </a:rPr>
              <a:t>る指</a:t>
            </a:r>
            <a:r>
              <a:rPr lang="ja-JP" altLang="ja-JP" sz="1400" dirty="0">
                <a:solidFill>
                  <a:prstClr val="black"/>
                </a:solidFill>
                <a:latin typeface="ＭＳ Ｐゴシック"/>
                <a:ea typeface="ＭＳ Ｐゴシック"/>
                <a:cs typeface="ＭＳ 明朝" pitchFamily="17" charset="-128"/>
              </a:rPr>
              <a:t>導・助言等を行う</a:t>
            </a:r>
            <a:r>
              <a:rPr lang="ja-JP" altLang="ja-JP" sz="1400" dirty="0" smtClean="0">
                <a:solidFill>
                  <a:prstClr val="black"/>
                </a:solidFill>
                <a:latin typeface="ＭＳ Ｐゴシック"/>
                <a:ea typeface="ＭＳ Ｐゴシック"/>
                <a:cs typeface="ＭＳ 明朝" pitchFamily="17" charset="-128"/>
              </a:rPr>
              <a:t>こ</a:t>
            </a:r>
            <a:r>
              <a:rPr lang="ja-JP" altLang="en-US" sz="1400" dirty="0">
                <a:solidFill>
                  <a:prstClr val="black"/>
                </a:solidFill>
                <a:latin typeface="ＭＳ Ｐゴシック"/>
                <a:ea typeface="ＭＳ Ｐゴシック"/>
                <a:cs typeface="ＭＳ 明朝" pitchFamily="17" charset="-128"/>
              </a:rPr>
              <a:t>と</a:t>
            </a:r>
            <a:r>
              <a:rPr lang="ja-JP" altLang="ja-JP" sz="1400" dirty="0" smtClean="0">
                <a:solidFill>
                  <a:prstClr val="black"/>
                </a:solidFill>
                <a:latin typeface="ＭＳ Ｐゴシック"/>
                <a:ea typeface="ＭＳ Ｐゴシック"/>
                <a:cs typeface="ＭＳ 明朝" pitchFamily="17" charset="-128"/>
              </a:rPr>
              <a:t>に</a:t>
            </a:r>
            <a:r>
              <a:rPr lang="ja-JP" altLang="ja-JP" sz="1400" dirty="0">
                <a:solidFill>
                  <a:prstClr val="black"/>
                </a:solidFill>
                <a:latin typeface="ＭＳ Ｐゴシック"/>
                <a:ea typeface="ＭＳ Ｐゴシック"/>
                <a:cs typeface="ＭＳ 明朝" pitchFamily="17" charset="-128"/>
              </a:rPr>
              <a:t>より、当該家庭の適切な養育の実施を確保する</a:t>
            </a:r>
            <a:r>
              <a:rPr lang="ja-JP" altLang="ja-JP" sz="1400" dirty="0" smtClean="0">
                <a:solidFill>
                  <a:prstClr val="black"/>
                </a:solidFill>
                <a:latin typeface="ＭＳ Ｐゴシック"/>
                <a:ea typeface="ＭＳ Ｐゴシック"/>
                <a:cs typeface="ＭＳ 明朝" pitchFamily="17" charset="-128"/>
              </a:rPr>
              <a:t>事業</a:t>
            </a:r>
            <a:endParaRPr lang="en-US" altLang="ja-JP" sz="1400" dirty="0">
              <a:solidFill>
                <a:prstClr val="black"/>
              </a:solidFill>
              <a:latin typeface="ＭＳ Ｐゴシック"/>
              <a:ea typeface="ＭＳ Ｐゴシック"/>
              <a:cs typeface="ＭＳ 明朝" pitchFamily="17" charset="-128"/>
            </a:endParaRPr>
          </a:p>
          <a:p>
            <a:pPr marL="360363" indent="-360363" eaLnBrk="0" hangingPunct="0"/>
            <a:endParaRPr lang="en-US" altLang="ja-JP" sz="1400" dirty="0" smtClean="0">
              <a:solidFill>
                <a:prstClr val="black"/>
              </a:solidFill>
              <a:latin typeface="ＭＳ Ｐゴシック"/>
              <a:ea typeface="ＭＳ Ｐゴシック"/>
              <a:cs typeface="ＭＳ 明朝" pitchFamily="17" charset="-128"/>
            </a:endParaRPr>
          </a:p>
          <a:p>
            <a:pPr marL="360363" indent="-360363" eaLnBrk="0" hangingPunct="0"/>
            <a:r>
              <a:rPr lang="ja-JP" altLang="en-US" sz="1400" dirty="0">
                <a:solidFill>
                  <a:prstClr val="black"/>
                </a:solidFill>
                <a:latin typeface="ＭＳ Ｐゴシック"/>
                <a:ea typeface="ＭＳ Ｐゴシック"/>
                <a:cs typeface="ＭＳ 明朝" pitchFamily="17" charset="-128"/>
              </a:rPr>
              <a:t>　</a:t>
            </a:r>
            <a:r>
              <a:rPr lang="ja-JP" altLang="en-US" sz="1400" b="1" dirty="0">
                <a:solidFill>
                  <a:prstClr val="black"/>
                </a:solidFill>
                <a:latin typeface="ＭＳ Ｐゴシック"/>
                <a:ea typeface="ＭＳ Ｐゴシック"/>
                <a:cs typeface="ＭＳ 明朝" pitchFamily="17" charset="-128"/>
              </a:rPr>
              <a:t> </a:t>
            </a:r>
            <a:r>
              <a:rPr lang="ja-JP" altLang="en-US" sz="1400" b="1" dirty="0" smtClean="0">
                <a:solidFill>
                  <a:prstClr val="black"/>
                </a:solidFill>
                <a:latin typeface="ＭＳ Ｐゴシック"/>
                <a:ea typeface="ＭＳ Ｐゴシック"/>
                <a:cs typeface="ＭＳ 明朝" pitchFamily="17" charset="-128"/>
              </a:rPr>
              <a:t>・子どもを守る地域ネットワーク機能強化事業（その他要保護児童等の支援に資する事業）</a:t>
            </a:r>
            <a:endParaRPr lang="en-US" altLang="ja-JP" sz="1400" b="1" dirty="0" smtClean="0">
              <a:solidFill>
                <a:prstClr val="black"/>
              </a:solidFill>
              <a:latin typeface="ＭＳ Ｐゴシック"/>
              <a:ea typeface="ＭＳ Ｐゴシック"/>
              <a:cs typeface="ＭＳ 明朝" pitchFamily="17" charset="-128"/>
            </a:endParaRPr>
          </a:p>
          <a:p>
            <a:pPr marL="179388" indent="1588" eaLnBrk="0" hangingPunct="0"/>
            <a:r>
              <a:rPr lang="ja-JP" altLang="en-US" sz="1400" dirty="0" smtClean="0">
                <a:solidFill>
                  <a:prstClr val="black"/>
                </a:solidFill>
                <a:latin typeface="ＭＳ Ｐゴシック"/>
                <a:ea typeface="ＭＳ Ｐゴシック"/>
                <a:cs typeface="ＭＳ 明朝" pitchFamily="17" charset="-128"/>
              </a:rPr>
              <a:t>　 要保護児童対策協議会（子どもを守る地域ネットワーク）の機能強化を図るため、調整機関</a:t>
            </a:r>
            <a:r>
              <a:rPr lang="ja-JP" altLang="en-US" sz="1400" dirty="0">
                <a:solidFill>
                  <a:prstClr val="black"/>
                </a:solidFill>
                <a:latin typeface="ＭＳ Ｐゴシック"/>
                <a:ea typeface="ＭＳ Ｐゴシック"/>
                <a:cs typeface="ＭＳ 明朝" pitchFamily="17" charset="-128"/>
              </a:rPr>
              <a:t>職員</a:t>
            </a:r>
            <a:r>
              <a:rPr lang="ja-JP" altLang="en-US" sz="1400" dirty="0" smtClean="0">
                <a:solidFill>
                  <a:prstClr val="black"/>
                </a:solidFill>
                <a:latin typeface="ＭＳ Ｐゴシック"/>
                <a:ea typeface="ＭＳ Ｐゴシック"/>
                <a:cs typeface="ＭＳ 明朝" pitchFamily="17" charset="-128"/>
              </a:rPr>
              <a:t>やネットワーク構成員（関係機関）の専門性強化と、ネットワーク機関間の連携強化を図る</a:t>
            </a:r>
            <a:r>
              <a:rPr lang="ja-JP" altLang="en-US" sz="1400" dirty="0">
                <a:solidFill>
                  <a:prstClr val="black"/>
                </a:solidFill>
                <a:latin typeface="ＭＳ Ｐゴシック"/>
                <a:ea typeface="ＭＳ Ｐゴシック"/>
                <a:cs typeface="ＭＳ 明朝" pitchFamily="17" charset="-128"/>
              </a:rPr>
              <a:t>取組</a:t>
            </a:r>
            <a:r>
              <a:rPr lang="ja-JP" altLang="en-US" sz="1400" dirty="0" smtClean="0">
                <a:solidFill>
                  <a:prstClr val="black"/>
                </a:solidFill>
                <a:latin typeface="ＭＳ Ｐゴシック"/>
                <a:ea typeface="ＭＳ Ｐゴシック"/>
                <a:cs typeface="ＭＳ 明朝" pitchFamily="17" charset="-128"/>
              </a:rPr>
              <a:t>を実施する事業</a:t>
            </a:r>
            <a:endParaRPr lang="en-US" altLang="ja-JP" sz="1400" dirty="0">
              <a:solidFill>
                <a:prstClr val="black"/>
              </a:solidFill>
              <a:latin typeface="ＭＳ Ｐゴシック"/>
              <a:ea typeface="ＭＳ Ｐゴシック"/>
              <a:cs typeface="ＭＳ 明朝" pitchFamily="17" charset="-128"/>
            </a:endParaRPr>
          </a:p>
          <a:p>
            <a:pPr marL="179388" indent="1588" eaLnBrk="0" hangingPunct="0"/>
            <a:endParaRPr lang="en-US" altLang="ja-JP" sz="1400" dirty="0" smtClean="0">
              <a:solidFill>
                <a:prstClr val="black"/>
              </a:solidFill>
              <a:latin typeface="ＭＳ Ｐゴシック"/>
              <a:ea typeface="ＭＳ Ｐゴシック"/>
              <a:cs typeface="ＭＳ 明朝" pitchFamily="17" charset="-128"/>
            </a:endParaRPr>
          </a:p>
          <a:p>
            <a:pPr marL="1588" indent="1588" eaLnBrk="0" hangingPunct="0"/>
            <a:endParaRPr lang="en-US" altLang="ja-JP" sz="1300" dirty="0" smtClean="0">
              <a:solidFill>
                <a:prstClr val="black"/>
              </a:solidFill>
              <a:latin typeface="ＭＳ Ｐゴシック"/>
              <a:ea typeface="ＭＳ Ｐゴシック"/>
              <a:cs typeface="ＭＳ 明朝" pitchFamily="17" charset="-128"/>
            </a:endParaRPr>
          </a:p>
        </p:txBody>
      </p:sp>
      <p:sp>
        <p:nvSpPr>
          <p:cNvPr id="3" name="正方形/長方形 2"/>
          <p:cNvSpPr/>
          <p:nvPr/>
        </p:nvSpPr>
        <p:spPr>
          <a:xfrm>
            <a:off x="116463" y="548768"/>
            <a:ext cx="9672000" cy="1080032"/>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fontAlgn="auto">
              <a:spcBef>
                <a:spcPts val="0"/>
              </a:spcBef>
              <a:spcAft>
                <a:spcPts val="0"/>
              </a:spcAft>
            </a:pPr>
            <a:r>
              <a:rPr lang="ja-JP" altLang="en-US" sz="1400" dirty="0" smtClean="0">
                <a:solidFill>
                  <a:prstClr val="black"/>
                </a:solidFill>
                <a:latin typeface="ＭＳ Ｐゴシック"/>
                <a:cs typeface="ＭＳ 明朝" pitchFamily="17" charset="-128"/>
              </a:rPr>
              <a:t>・市町村は、子ども</a:t>
            </a:r>
            <a:r>
              <a:rPr lang="ja-JP" altLang="en-US" sz="1400" dirty="0">
                <a:solidFill>
                  <a:prstClr val="black"/>
                </a:solidFill>
                <a:latin typeface="ＭＳ Ｐゴシック"/>
                <a:cs typeface="ＭＳ 明朝" pitchFamily="17" charset="-128"/>
              </a:rPr>
              <a:t>・子育て家庭等を対象とする事業として</a:t>
            </a:r>
            <a:r>
              <a:rPr lang="ja-JP" altLang="en-US" sz="1400" dirty="0" smtClean="0">
                <a:solidFill>
                  <a:prstClr val="black"/>
                </a:solidFill>
                <a:latin typeface="ＭＳ Ｐゴシック"/>
                <a:cs typeface="ＭＳ 明朝" pitchFamily="17" charset="-128"/>
              </a:rPr>
              <a:t>、市町村子ども・子育て支援事業計画に従って、以下の事業を実施</a:t>
            </a:r>
            <a:r>
              <a:rPr lang="ja-JP" altLang="en-US" sz="1400" dirty="0">
                <a:solidFill>
                  <a:prstClr val="black"/>
                </a:solidFill>
                <a:latin typeface="ＭＳ Ｐゴシック"/>
                <a:cs typeface="ＭＳ 明朝" pitchFamily="17" charset="-128"/>
              </a:rPr>
              <a:t>する。</a:t>
            </a:r>
            <a:r>
              <a:rPr lang="ja-JP" altLang="en-US" sz="1400" dirty="0" smtClean="0">
                <a:solidFill>
                  <a:prstClr val="black"/>
                </a:solidFill>
                <a:latin typeface="ＭＳ Ｐゴシック"/>
                <a:cs typeface="ＭＳ 明朝" pitchFamily="17" charset="-128"/>
              </a:rPr>
              <a:t>（子ども・子育て支援法第５９条）</a:t>
            </a:r>
            <a:endParaRPr lang="en-US" altLang="ja-JP" sz="1400" dirty="0" smtClean="0">
              <a:solidFill>
                <a:prstClr val="black"/>
              </a:solidFill>
              <a:latin typeface="ＭＳ Ｐゴシック"/>
              <a:cs typeface="ＭＳ 明朝" pitchFamily="17" charset="-128"/>
            </a:endParaRPr>
          </a:p>
          <a:p>
            <a:pPr marL="90488" indent="-90488" fontAlgn="auto">
              <a:spcBef>
                <a:spcPts val="0"/>
              </a:spcBef>
              <a:spcAft>
                <a:spcPts val="0"/>
              </a:spcAft>
            </a:pPr>
            <a:r>
              <a:rPr lang="ja-JP" altLang="en-US" sz="1400" dirty="0" smtClean="0">
                <a:solidFill>
                  <a:prstClr val="black"/>
                </a:solidFill>
                <a:latin typeface="ＭＳ Ｐゴシック"/>
              </a:rPr>
              <a:t>・国及び都道府県は同法に基づき、事業を実施するために必要な費用に充てるため、交付金を交付することができる。</a:t>
            </a:r>
            <a:endParaRPr lang="en-US" altLang="ja-JP" sz="1400" dirty="0" smtClean="0">
              <a:solidFill>
                <a:prstClr val="black"/>
              </a:solidFill>
              <a:latin typeface="ＭＳ Ｐゴシック"/>
            </a:endParaRPr>
          </a:p>
          <a:p>
            <a:pPr marL="90488" indent="-90488" fontAlgn="auto">
              <a:spcBef>
                <a:spcPts val="0"/>
              </a:spcBef>
              <a:spcAft>
                <a:spcPts val="0"/>
              </a:spcAft>
            </a:pPr>
            <a:r>
              <a:rPr lang="ja-JP" altLang="en-US" sz="1400" dirty="0" smtClean="0">
                <a:solidFill>
                  <a:prstClr val="black"/>
                </a:solidFill>
                <a:latin typeface="ＭＳ Ｐゴシック"/>
              </a:rPr>
              <a:t>・費用負担割合は国・都道府県・市町村それぞれ</a:t>
            </a:r>
            <a:r>
              <a:rPr lang="en-US" altLang="ja-JP" sz="1400" dirty="0" smtClean="0">
                <a:solidFill>
                  <a:prstClr val="black"/>
                </a:solidFill>
                <a:latin typeface="ＭＳ Ｐゴシック"/>
              </a:rPr>
              <a:t>1/3</a:t>
            </a:r>
            <a:r>
              <a:rPr lang="ja-JP" altLang="en-US" sz="1400" dirty="0" smtClean="0">
                <a:solidFill>
                  <a:prstClr val="black"/>
                </a:solidFill>
                <a:latin typeface="ＭＳ Ｐゴシック"/>
              </a:rPr>
              <a:t>（妊婦健診については交付税措置）</a:t>
            </a:r>
            <a:endParaRPr lang="ja-JP" altLang="en-US" sz="1400" dirty="0">
              <a:solidFill>
                <a:prstClr val="black"/>
              </a:solidFill>
            </a:endParaRPr>
          </a:p>
        </p:txBody>
      </p:sp>
      <p:sp>
        <p:nvSpPr>
          <p:cNvPr id="6" name="タイトル 8"/>
          <p:cNvSpPr txBox="1">
            <a:spLocks/>
          </p:cNvSpPr>
          <p:nvPr/>
        </p:nvSpPr>
        <p:spPr bwMode="auto">
          <a:xfrm>
            <a:off x="-546" y="46"/>
            <a:ext cx="9906000" cy="400051"/>
          </a:xfrm>
          <a:prstGeom prst="rect">
            <a:avLst/>
          </a:prstGeom>
          <a:gradFill flip="none" rotWithShape="1">
            <a:gsLst>
              <a:gs pos="0">
                <a:srgbClr val="CCFFFF"/>
              </a:gs>
              <a:gs pos="35000">
                <a:srgbClr val="FFFFFF"/>
              </a:gs>
              <a:gs pos="100000">
                <a:srgbClr val="CCFFFF"/>
              </a:gs>
            </a:gsLst>
            <a:lin ang="5400000" scaled="1"/>
            <a:tileRect/>
          </a:gradFill>
          <a:ln>
            <a:noFill/>
          </a:ln>
        </p:spPr>
        <p:txBody>
          <a:bodyPr lIns="91429" tIns="45715" rIns="91429" bIns="45715">
            <a:spAutoFit/>
          </a:bodyPr>
          <a:lstStyle>
            <a:defPPr>
              <a:defRPr lang="ja-JP"/>
            </a:defPPr>
            <a:lvl1pPr algn="ctr" eaLnBrk="1" hangingPunct="1">
              <a:defRPr sz="2000" b="1">
                <a:solidFill>
                  <a:srgbClr val="000000"/>
                </a:solidFill>
                <a:latin typeface="Arial" charset="0"/>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kumimoji="0" lang="ja-JP" altLang="en-US" kern="0" dirty="0">
                <a:ea typeface="ＭＳ Ｐゴシック" pitchFamily="50" charset="-128"/>
              </a:rPr>
              <a:t>地域子ども・子育て支援事業の概要について</a:t>
            </a:r>
          </a:p>
        </p:txBody>
      </p:sp>
      <p:sp>
        <p:nvSpPr>
          <p:cNvPr id="7"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30</a:t>
            </a:fld>
            <a:endParaRPr lang="en-US" altLang="ja-JP" dirty="0">
              <a:solidFill>
                <a:srgbClr val="000000"/>
              </a:solidFill>
            </a:endParaRPr>
          </a:p>
        </p:txBody>
      </p:sp>
    </p:spTree>
    <p:extLst>
      <p:ext uri="{BB962C8B-B14F-4D97-AF65-F5344CB8AC3E}">
        <p14:creationId xmlns:p14="http://schemas.microsoft.com/office/powerpoint/2010/main" val="311016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461" y="44624"/>
            <a:ext cx="9828000" cy="6804000"/>
          </a:xfrm>
          <a:prstGeom prst="rect">
            <a:avLst/>
          </a:prstGeom>
          <a:ln w="28575">
            <a:solidFill>
              <a:schemeClr val="tx1"/>
            </a:solidFill>
          </a:ln>
        </p:spPr>
        <p:txBody>
          <a:bodyPr wrap="square">
            <a:noAutofit/>
          </a:bodyPr>
          <a:lstStyle/>
          <a:p>
            <a:pPr eaLnBrk="0" hangingPunct="0"/>
            <a:r>
              <a:rPr lang="ja-JP" altLang="en-US" sz="1400" b="1" dirty="0">
                <a:solidFill>
                  <a:prstClr val="black"/>
                </a:solidFill>
                <a:latin typeface="ＭＳ Ｐゴシック"/>
                <a:ea typeface="ＭＳ Ｐゴシック"/>
                <a:cs typeface="ＭＳ 明朝" pitchFamily="17" charset="-128"/>
              </a:rPr>
              <a:t>⑥子育て短期支援事業</a:t>
            </a:r>
          </a:p>
          <a:p>
            <a:pPr marL="179388" indent="-179388" eaLnBrk="0" hangingPunct="0"/>
            <a:r>
              <a:rPr lang="ja-JP" altLang="en-US" sz="1400" dirty="0">
                <a:solidFill>
                  <a:prstClr val="black"/>
                </a:solidFill>
                <a:latin typeface="ＭＳ Ｐゴシック"/>
                <a:ea typeface="ＭＳ Ｐゴシック"/>
                <a:cs typeface="ＭＳ 明朝" pitchFamily="17" charset="-128"/>
              </a:rPr>
              <a:t>　　　保護者の疾病等の理由により家庭において養育を受けることが一時的に困難となった児童について、児童養護施設等に入所させ、必要な保護を行う事業（短期入所生活援助事業（ショートステイ事業）及び夜間養護等事業（トワイライトステイ事業））</a:t>
            </a:r>
            <a:endParaRPr lang="en-US" altLang="ja-JP" sz="1400" dirty="0">
              <a:solidFill>
                <a:prstClr val="black"/>
              </a:solidFill>
              <a:latin typeface="ＭＳ Ｐゴシック"/>
              <a:ea typeface="ＭＳ Ｐゴシック"/>
              <a:cs typeface="ＭＳ 明朝" pitchFamily="17" charset="-128"/>
            </a:endParaRPr>
          </a:p>
          <a:p>
            <a:pPr eaLnBrk="0" hangingPunct="0"/>
            <a:endParaRPr lang="en-US" altLang="ja-JP" sz="1400" dirty="0" smtClean="0">
              <a:solidFill>
                <a:prstClr val="black"/>
              </a:solidFill>
              <a:latin typeface="ＭＳ Ｐゴシック"/>
              <a:ea typeface="ＭＳ Ｐゴシック"/>
              <a:cs typeface="ＭＳ 明朝" pitchFamily="17" charset="-128"/>
            </a:endParaRPr>
          </a:p>
          <a:p>
            <a:pPr eaLnBrk="0" hangingPunct="0"/>
            <a:r>
              <a:rPr lang="ja-JP" altLang="en-US" sz="1400" b="1" dirty="0" smtClean="0">
                <a:solidFill>
                  <a:prstClr val="black"/>
                </a:solidFill>
                <a:latin typeface="ＭＳ Ｐゴシック"/>
                <a:ea typeface="ＭＳ Ｐゴシック"/>
                <a:cs typeface="ＭＳ 明朝" pitchFamily="17" charset="-128"/>
              </a:rPr>
              <a:t>⑦子育て</a:t>
            </a:r>
            <a:r>
              <a:rPr lang="ja-JP" altLang="en-US" sz="1400" b="1" dirty="0">
                <a:solidFill>
                  <a:prstClr val="black"/>
                </a:solidFill>
                <a:latin typeface="ＭＳ Ｐゴシック"/>
                <a:ea typeface="ＭＳ Ｐゴシック"/>
                <a:cs typeface="ＭＳ 明朝" pitchFamily="17" charset="-128"/>
              </a:rPr>
              <a:t>援助活動支援</a:t>
            </a:r>
            <a:r>
              <a:rPr lang="ja-JP" altLang="ja-JP" sz="1400" b="1" dirty="0" smtClean="0">
                <a:solidFill>
                  <a:prstClr val="black"/>
                </a:solidFill>
                <a:latin typeface="ＭＳ Ｐゴシック"/>
                <a:ea typeface="ＭＳ Ｐゴシック"/>
                <a:cs typeface="ＭＳ 明朝" pitchFamily="17" charset="-128"/>
              </a:rPr>
              <a:t>事業</a:t>
            </a:r>
            <a:r>
              <a:rPr lang="ja-JP" altLang="en-US" sz="1400" b="1" dirty="0" smtClean="0">
                <a:solidFill>
                  <a:prstClr val="black"/>
                </a:solidFill>
                <a:latin typeface="ＭＳ Ｐゴシック"/>
                <a:ea typeface="ＭＳ Ｐゴシック"/>
                <a:cs typeface="ＭＳ 明朝" pitchFamily="17" charset="-128"/>
              </a:rPr>
              <a:t>（</a:t>
            </a:r>
            <a:r>
              <a:rPr lang="ja-JP" altLang="ja-JP" sz="1400" b="1" dirty="0" smtClean="0">
                <a:solidFill>
                  <a:prstClr val="black"/>
                </a:solidFill>
                <a:latin typeface="ＭＳ Ｐゴシック"/>
                <a:ea typeface="ＭＳ Ｐゴシック"/>
                <a:cs typeface="ＭＳ 明朝" pitchFamily="17" charset="-128"/>
              </a:rPr>
              <a:t>ファミリー</a:t>
            </a:r>
            <a:r>
              <a:rPr lang="ja-JP" altLang="ja-JP" sz="1400" b="1" dirty="0">
                <a:solidFill>
                  <a:prstClr val="black"/>
                </a:solidFill>
                <a:latin typeface="ＭＳ Ｐゴシック"/>
                <a:ea typeface="ＭＳ Ｐゴシック"/>
                <a:cs typeface="ＭＳ 明朝" pitchFamily="17" charset="-128"/>
              </a:rPr>
              <a:t>・サポート・センター</a:t>
            </a:r>
            <a:r>
              <a:rPr lang="ja-JP" altLang="en-US" sz="1400" b="1" dirty="0" smtClean="0">
                <a:solidFill>
                  <a:prstClr val="black"/>
                </a:solidFill>
                <a:latin typeface="ＭＳ Ｐゴシック"/>
                <a:ea typeface="ＭＳ Ｐゴシック"/>
                <a:cs typeface="ＭＳ 明朝" pitchFamily="17" charset="-128"/>
              </a:rPr>
              <a:t>事業）</a:t>
            </a:r>
            <a:endParaRPr lang="ja-JP" altLang="ja-JP" sz="1400" b="1" dirty="0" smtClean="0">
              <a:solidFill>
                <a:prstClr val="black"/>
              </a:solidFill>
              <a:latin typeface="ＭＳ Ｐゴシック"/>
              <a:ea typeface="ＭＳ Ｐゴシック"/>
              <a:cs typeface="ＭＳ Ｐゴシック" pitchFamily="50" charset="-128"/>
            </a:endParaRPr>
          </a:p>
          <a:p>
            <a:pPr marL="179388" indent="-179388" eaLnBrk="0" hangingPunct="0"/>
            <a:r>
              <a:rPr lang="ja-JP" altLang="en-US" sz="1400" dirty="0" smtClean="0">
                <a:solidFill>
                  <a:prstClr val="black"/>
                </a:solidFill>
                <a:latin typeface="ＭＳ Ｐゴシック"/>
                <a:ea typeface="ＭＳ Ｐゴシック"/>
                <a:cs typeface="ＭＳ 明朝" pitchFamily="17" charset="-128"/>
              </a:rPr>
              <a:t>       </a:t>
            </a:r>
            <a:r>
              <a:rPr lang="ja-JP" altLang="ja-JP" sz="1400" dirty="0">
                <a:solidFill>
                  <a:prstClr val="black"/>
                </a:solidFill>
                <a:latin typeface="ＭＳ Ｐゴシック"/>
                <a:ea typeface="ＭＳ Ｐゴシック"/>
                <a:cs typeface="ＭＳ 明朝" pitchFamily="17" charset="-128"/>
              </a:rPr>
              <a:t>乳幼児や小学生等の児童を有する子育て中の保護者を会員として、児童の預かり等の援助</a:t>
            </a:r>
            <a:r>
              <a:rPr lang="ja-JP" altLang="ja-JP" sz="1400" dirty="0" smtClean="0">
                <a:solidFill>
                  <a:prstClr val="black"/>
                </a:solidFill>
                <a:latin typeface="ＭＳ Ｐゴシック"/>
                <a:ea typeface="ＭＳ Ｐゴシック"/>
                <a:cs typeface="ＭＳ 明朝" pitchFamily="17" charset="-128"/>
              </a:rPr>
              <a:t>を受ける</a:t>
            </a:r>
            <a:r>
              <a:rPr lang="ja-JP" altLang="ja-JP" sz="1400" dirty="0">
                <a:solidFill>
                  <a:prstClr val="black"/>
                </a:solidFill>
                <a:latin typeface="ＭＳ Ｐゴシック"/>
                <a:ea typeface="ＭＳ Ｐゴシック"/>
                <a:cs typeface="ＭＳ 明朝" pitchFamily="17" charset="-128"/>
              </a:rPr>
              <a:t>ことを希望する者と当該援助を行うことを希望する者との</a:t>
            </a:r>
            <a:r>
              <a:rPr lang="ja-JP" altLang="en-US" sz="1400" dirty="0">
                <a:solidFill>
                  <a:prstClr val="black"/>
                </a:solidFill>
                <a:latin typeface="ＭＳ Ｐゴシック"/>
                <a:ea typeface="ＭＳ Ｐゴシック"/>
                <a:cs typeface="ＭＳ 明朝" pitchFamily="17" charset="-128"/>
              </a:rPr>
              <a:t>相</a:t>
            </a:r>
            <a:r>
              <a:rPr lang="ja-JP" altLang="ja-JP" sz="1400" dirty="0">
                <a:solidFill>
                  <a:prstClr val="black"/>
                </a:solidFill>
                <a:latin typeface="ＭＳ Ｐゴシック"/>
                <a:ea typeface="ＭＳ Ｐゴシック"/>
                <a:cs typeface="ＭＳ 明朝" pitchFamily="17" charset="-128"/>
              </a:rPr>
              <a:t>互援助活動に関する連絡</a:t>
            </a:r>
            <a:r>
              <a:rPr lang="ja-JP" altLang="ja-JP" sz="1400" dirty="0" smtClean="0">
                <a:solidFill>
                  <a:prstClr val="black"/>
                </a:solidFill>
                <a:latin typeface="ＭＳ Ｐゴシック"/>
                <a:ea typeface="ＭＳ Ｐゴシック"/>
                <a:cs typeface="ＭＳ 明朝" pitchFamily="17" charset="-128"/>
              </a:rPr>
              <a:t>、</a:t>
            </a:r>
            <a:r>
              <a:rPr lang="ja-JP" altLang="en-US" sz="1400" dirty="0" smtClean="0">
                <a:solidFill>
                  <a:prstClr val="black"/>
                </a:solidFill>
                <a:latin typeface="ＭＳ Ｐゴシック"/>
                <a:ea typeface="ＭＳ Ｐゴシック"/>
                <a:cs typeface="ＭＳ 明朝" pitchFamily="17" charset="-128"/>
              </a:rPr>
              <a:t>調</a:t>
            </a:r>
            <a:r>
              <a:rPr lang="ja-JP" altLang="ja-JP" sz="1400" dirty="0" smtClean="0">
                <a:solidFill>
                  <a:prstClr val="black"/>
                </a:solidFill>
                <a:latin typeface="ＭＳ Ｐゴシック"/>
                <a:ea typeface="ＭＳ Ｐゴシック"/>
                <a:cs typeface="ＭＳ 明朝" pitchFamily="17" charset="-128"/>
              </a:rPr>
              <a:t>整を行う事業</a:t>
            </a:r>
            <a:endParaRPr lang="en-US" altLang="ja-JP" sz="1400" dirty="0" smtClean="0">
              <a:solidFill>
                <a:prstClr val="black"/>
              </a:solidFill>
              <a:latin typeface="ＭＳ Ｐゴシック"/>
              <a:ea typeface="ＭＳ Ｐゴシック"/>
              <a:cs typeface="ＭＳ 明朝" pitchFamily="17" charset="-128"/>
            </a:endParaRPr>
          </a:p>
          <a:p>
            <a:pPr marL="269875" indent="-269875" eaLnBrk="0" hangingPunct="0"/>
            <a:endParaRPr lang="en-US" altLang="ja-JP" sz="1400" dirty="0">
              <a:solidFill>
                <a:prstClr val="black"/>
              </a:solidFill>
              <a:latin typeface="ＭＳ Ｐゴシック"/>
              <a:ea typeface="ＭＳ Ｐゴシック"/>
              <a:cs typeface="ＭＳ 明朝" pitchFamily="17" charset="-128"/>
            </a:endParaRPr>
          </a:p>
          <a:p>
            <a:pPr marL="269875" indent="-269875" eaLnBrk="0" hangingPunct="0"/>
            <a:r>
              <a:rPr lang="ja-JP" altLang="en-US" sz="1400" b="1" dirty="0">
                <a:solidFill>
                  <a:prstClr val="black"/>
                </a:solidFill>
                <a:latin typeface="ＭＳ Ｐゴシック"/>
                <a:ea typeface="ＭＳ Ｐゴシック"/>
                <a:cs typeface="ＭＳ 明朝" pitchFamily="17" charset="-128"/>
              </a:rPr>
              <a:t>⑧</a:t>
            </a:r>
            <a:r>
              <a:rPr lang="ja-JP" altLang="en-US" sz="1400" b="1" dirty="0" smtClean="0">
                <a:solidFill>
                  <a:prstClr val="black"/>
                </a:solidFill>
                <a:latin typeface="ＭＳ Ｐゴシック"/>
                <a:ea typeface="ＭＳ Ｐゴシック"/>
                <a:cs typeface="ＭＳ 明朝" pitchFamily="17" charset="-128"/>
              </a:rPr>
              <a:t>一時預かり</a:t>
            </a:r>
            <a:r>
              <a:rPr lang="ja-JP" altLang="en-US" sz="1400" b="1" dirty="0">
                <a:solidFill>
                  <a:prstClr val="black"/>
                </a:solidFill>
                <a:latin typeface="ＭＳ Ｐゴシック"/>
                <a:ea typeface="ＭＳ Ｐゴシック"/>
                <a:cs typeface="ＭＳ 明朝" pitchFamily="17" charset="-128"/>
              </a:rPr>
              <a:t>事業</a:t>
            </a:r>
          </a:p>
          <a:p>
            <a:pPr marL="179388" indent="-179388" eaLnBrk="0" hangingPunct="0"/>
            <a:r>
              <a:rPr lang="ja-JP" altLang="en-US" sz="1400" dirty="0">
                <a:solidFill>
                  <a:prstClr val="black"/>
                </a:solidFill>
                <a:latin typeface="ＭＳ Ｐゴシック"/>
                <a:ea typeface="ＭＳ Ｐゴシック"/>
                <a:cs typeface="ＭＳ 明朝" pitchFamily="17" charset="-128"/>
              </a:rPr>
              <a:t>       家庭において保育を受けることが一時的に困難となった乳幼児について、主として昼間に</a:t>
            </a:r>
            <a:r>
              <a:rPr lang="ja-JP" altLang="en-US" sz="1400" dirty="0" smtClean="0">
                <a:solidFill>
                  <a:prstClr val="black"/>
                </a:solidFill>
                <a:latin typeface="ＭＳ Ｐゴシック"/>
                <a:ea typeface="ＭＳ Ｐゴシック"/>
                <a:cs typeface="ＭＳ 明朝" pitchFamily="17" charset="-128"/>
              </a:rPr>
              <a:t>おいて、認定こども園、幼稚園、保育所、地域子育て支援拠点その他</a:t>
            </a:r>
            <a:r>
              <a:rPr lang="ja-JP" altLang="en-US" sz="1400" dirty="0">
                <a:solidFill>
                  <a:prstClr val="black"/>
                </a:solidFill>
                <a:latin typeface="ＭＳ Ｐゴシック"/>
                <a:ea typeface="ＭＳ Ｐゴシック"/>
                <a:cs typeface="ＭＳ 明朝" pitchFamily="17" charset="-128"/>
              </a:rPr>
              <a:t>の場所において、一時的に預かり、必要な保護を行う</a:t>
            </a:r>
            <a:r>
              <a:rPr lang="ja-JP" altLang="en-US" sz="1400" dirty="0" smtClean="0">
                <a:solidFill>
                  <a:prstClr val="black"/>
                </a:solidFill>
                <a:latin typeface="ＭＳ Ｐゴシック"/>
                <a:ea typeface="ＭＳ Ｐゴシック"/>
                <a:cs typeface="ＭＳ 明朝" pitchFamily="17" charset="-128"/>
              </a:rPr>
              <a:t>事業</a:t>
            </a:r>
            <a:endParaRPr lang="en-US" altLang="ja-JP" sz="1400" dirty="0" smtClean="0">
              <a:solidFill>
                <a:prstClr val="black"/>
              </a:solidFill>
              <a:latin typeface="ＭＳ Ｐゴシック"/>
              <a:ea typeface="ＭＳ Ｐゴシック"/>
              <a:cs typeface="ＭＳ 明朝" pitchFamily="17" charset="-128"/>
            </a:endParaRPr>
          </a:p>
          <a:p>
            <a:pPr marL="269875" indent="-269875" eaLnBrk="0" hangingPunct="0"/>
            <a:endParaRPr lang="en-US" altLang="ja-JP" sz="1400" dirty="0" smtClean="0">
              <a:solidFill>
                <a:prstClr val="black"/>
              </a:solidFill>
              <a:latin typeface="ＭＳ Ｐゴシック"/>
              <a:ea typeface="ＭＳ Ｐゴシック"/>
              <a:cs typeface="ＭＳ 明朝" pitchFamily="17" charset="-128"/>
            </a:endParaRPr>
          </a:p>
          <a:p>
            <a:pPr marL="269875" indent="-269875" eaLnBrk="0" hangingPunct="0"/>
            <a:r>
              <a:rPr lang="ja-JP" altLang="en-US" sz="1400" b="1" dirty="0">
                <a:solidFill>
                  <a:prstClr val="black"/>
                </a:solidFill>
                <a:latin typeface="ＭＳ Ｐゴシック"/>
                <a:ea typeface="ＭＳ Ｐゴシック"/>
                <a:cs typeface="ＭＳ 明朝" pitchFamily="17" charset="-128"/>
              </a:rPr>
              <a:t>⑨</a:t>
            </a:r>
            <a:r>
              <a:rPr lang="ja-JP" altLang="ja-JP" sz="1400" b="1" dirty="0" smtClean="0">
                <a:solidFill>
                  <a:prstClr val="black"/>
                </a:solidFill>
                <a:latin typeface="ＭＳ Ｐゴシック"/>
                <a:ea typeface="ＭＳ Ｐゴシック"/>
                <a:cs typeface="ＭＳ 明朝" pitchFamily="17" charset="-128"/>
              </a:rPr>
              <a:t>延長</a:t>
            </a:r>
            <a:r>
              <a:rPr lang="ja-JP" altLang="en-US" sz="1400" b="1" dirty="0" smtClean="0">
                <a:solidFill>
                  <a:prstClr val="black"/>
                </a:solidFill>
                <a:latin typeface="ＭＳ Ｐゴシック"/>
                <a:ea typeface="ＭＳ Ｐゴシック"/>
                <a:cs typeface="ＭＳ 明朝" pitchFamily="17" charset="-128"/>
              </a:rPr>
              <a:t>保育事業</a:t>
            </a:r>
            <a:endParaRPr lang="ja-JP" altLang="ja-JP" sz="1400" b="1" dirty="0" smtClean="0">
              <a:solidFill>
                <a:prstClr val="black"/>
              </a:solidFill>
              <a:latin typeface="ＭＳ Ｐゴシック"/>
              <a:ea typeface="ＭＳ Ｐゴシック"/>
              <a:cs typeface="ＭＳ Ｐゴシック" pitchFamily="50" charset="-128"/>
            </a:endParaRPr>
          </a:p>
          <a:p>
            <a:pPr marL="179388" indent="-179388" eaLnBrk="0" hangingPunct="0"/>
            <a:r>
              <a:rPr lang="ja-JP" altLang="en-US" sz="1400" dirty="0">
                <a:solidFill>
                  <a:prstClr val="black"/>
                </a:solidFill>
                <a:latin typeface="ＭＳ Ｐゴシック"/>
                <a:ea typeface="ＭＳ Ｐゴシック"/>
                <a:cs typeface="ＭＳ 明朝" pitchFamily="17" charset="-128"/>
              </a:rPr>
              <a:t>　　　</a:t>
            </a:r>
            <a:r>
              <a:rPr lang="ja-JP" altLang="en-US" sz="1400" dirty="0" smtClean="0">
                <a:solidFill>
                  <a:prstClr val="black"/>
                </a:solidFill>
                <a:latin typeface="ＭＳ Ｐゴシック"/>
                <a:ea typeface="ＭＳ Ｐゴシック"/>
                <a:cs typeface="ＭＳ 明朝" pitchFamily="17" charset="-128"/>
              </a:rPr>
              <a:t>保育認定</a:t>
            </a:r>
            <a:r>
              <a:rPr lang="ja-JP" altLang="en-US" sz="1400" dirty="0">
                <a:solidFill>
                  <a:prstClr val="black"/>
                </a:solidFill>
                <a:latin typeface="ＭＳ Ｐゴシック"/>
                <a:ea typeface="ＭＳ Ｐゴシック"/>
                <a:cs typeface="ＭＳ 明朝" pitchFamily="17" charset="-128"/>
              </a:rPr>
              <a:t>を受けた</a:t>
            </a:r>
            <a:r>
              <a:rPr lang="ja-JP" altLang="en-US" sz="1400" dirty="0" smtClean="0">
                <a:solidFill>
                  <a:prstClr val="black"/>
                </a:solidFill>
                <a:latin typeface="ＭＳ Ｐゴシック"/>
                <a:ea typeface="ＭＳ Ｐゴシック"/>
                <a:cs typeface="ＭＳ 明朝" pitchFamily="17" charset="-128"/>
              </a:rPr>
              <a:t>子どもについて、通常の利用</a:t>
            </a:r>
            <a:r>
              <a:rPr lang="ja-JP" altLang="en-US" sz="1400" dirty="0">
                <a:solidFill>
                  <a:prstClr val="black"/>
                </a:solidFill>
                <a:latin typeface="ＭＳ Ｐゴシック"/>
                <a:ea typeface="ＭＳ Ｐゴシック"/>
                <a:cs typeface="ＭＳ 明朝" pitchFamily="17" charset="-128"/>
              </a:rPr>
              <a:t>日及び利用時間以外の日及び時間</a:t>
            </a:r>
            <a:r>
              <a:rPr lang="ja-JP" altLang="en-US" sz="1400" dirty="0" smtClean="0">
                <a:solidFill>
                  <a:prstClr val="black"/>
                </a:solidFill>
                <a:latin typeface="ＭＳ Ｐゴシック"/>
                <a:ea typeface="ＭＳ Ｐゴシック"/>
                <a:cs typeface="ＭＳ 明朝" pitchFamily="17" charset="-128"/>
              </a:rPr>
              <a:t>において、認定こども園、保育所等において保育</a:t>
            </a:r>
            <a:r>
              <a:rPr lang="ja-JP" altLang="en-US" sz="1400" dirty="0">
                <a:solidFill>
                  <a:prstClr val="black"/>
                </a:solidFill>
                <a:latin typeface="ＭＳ Ｐゴシック"/>
                <a:ea typeface="ＭＳ Ｐゴシック"/>
                <a:cs typeface="ＭＳ 明朝" pitchFamily="17" charset="-128"/>
              </a:rPr>
              <a:t>を実施する</a:t>
            </a:r>
            <a:r>
              <a:rPr lang="ja-JP" altLang="en-US" sz="1400" dirty="0" smtClean="0">
                <a:solidFill>
                  <a:prstClr val="black"/>
                </a:solidFill>
                <a:latin typeface="ＭＳ Ｐゴシック"/>
                <a:ea typeface="ＭＳ Ｐゴシック"/>
                <a:cs typeface="ＭＳ 明朝" pitchFamily="17" charset="-128"/>
              </a:rPr>
              <a:t>事業</a:t>
            </a:r>
            <a:endParaRPr lang="en-US" altLang="ja-JP" sz="1400" dirty="0" smtClean="0">
              <a:solidFill>
                <a:prstClr val="black"/>
              </a:solidFill>
              <a:latin typeface="ＭＳ Ｐゴシック"/>
              <a:ea typeface="ＭＳ Ｐゴシック"/>
              <a:cs typeface="ＭＳ 明朝" pitchFamily="17" charset="-128"/>
            </a:endParaRPr>
          </a:p>
          <a:p>
            <a:pPr marL="179388" indent="-179388" eaLnBrk="0" hangingPunct="0"/>
            <a:endParaRPr lang="en-US" altLang="ja-JP" sz="1400" dirty="0" smtClean="0">
              <a:solidFill>
                <a:prstClr val="black"/>
              </a:solidFill>
              <a:latin typeface="ＭＳ Ｐゴシック"/>
              <a:ea typeface="ＭＳ Ｐゴシック"/>
              <a:cs typeface="ＭＳ 明朝" pitchFamily="17" charset="-128"/>
            </a:endParaRPr>
          </a:p>
          <a:p>
            <a:pPr eaLnBrk="0" hangingPunct="0"/>
            <a:r>
              <a:rPr lang="ja-JP" altLang="en-US" sz="1400" b="1" dirty="0">
                <a:solidFill>
                  <a:prstClr val="black"/>
                </a:solidFill>
                <a:latin typeface="ＭＳ Ｐゴシック"/>
                <a:ea typeface="ＭＳ Ｐゴシック"/>
                <a:cs typeface="ＭＳ 明朝" pitchFamily="17" charset="-128"/>
              </a:rPr>
              <a:t>⑩</a:t>
            </a:r>
            <a:r>
              <a:rPr lang="ja-JP" altLang="en-US" sz="1400" b="1" dirty="0" smtClean="0">
                <a:solidFill>
                  <a:prstClr val="black"/>
                </a:solidFill>
                <a:latin typeface="ＭＳ Ｐゴシック"/>
                <a:ea typeface="ＭＳ Ｐゴシック"/>
                <a:cs typeface="ＭＳ 明朝" pitchFamily="17" charset="-128"/>
              </a:rPr>
              <a:t>病児保育事業</a:t>
            </a:r>
            <a:endParaRPr lang="ja-JP" altLang="en-US" sz="1400" b="1" dirty="0" smtClean="0">
              <a:solidFill>
                <a:prstClr val="black"/>
              </a:solidFill>
              <a:latin typeface="ＭＳ Ｐゴシック"/>
              <a:ea typeface="ＭＳ Ｐゴシック"/>
              <a:cs typeface="ＭＳ Ｐゴシック" pitchFamily="50" charset="-128"/>
            </a:endParaRPr>
          </a:p>
          <a:p>
            <a:pPr marL="179388" indent="-179388" eaLnBrk="0" hangingPunct="0">
              <a:tabLst>
                <a:tab pos="179388" algn="l"/>
              </a:tabLst>
            </a:pPr>
            <a:r>
              <a:rPr lang="ja-JP" altLang="en-US" sz="1400" dirty="0" smtClean="0">
                <a:solidFill>
                  <a:prstClr val="black"/>
                </a:solidFill>
                <a:latin typeface="ＭＳ Ｐゴシック"/>
                <a:ea typeface="ＭＳ Ｐゴシック"/>
                <a:cs typeface="ＭＳ 明朝" pitchFamily="17" charset="-128"/>
              </a:rPr>
              <a:t> 　　  病児について、病院・保育所等に付設された専用スペース等において、看護師等が一時的に保育等する事業</a:t>
            </a:r>
            <a:endParaRPr lang="en-US" altLang="ja-JP" sz="1400" dirty="0" smtClean="0">
              <a:solidFill>
                <a:prstClr val="black"/>
              </a:solidFill>
              <a:latin typeface="ＭＳ Ｐゴシック"/>
              <a:ea typeface="ＭＳ Ｐゴシック"/>
              <a:cs typeface="ＭＳ 明朝" pitchFamily="17" charset="-128"/>
            </a:endParaRPr>
          </a:p>
          <a:p>
            <a:pPr marL="179388" indent="-179388" eaLnBrk="0" hangingPunct="0">
              <a:tabLst>
                <a:tab pos="179388" algn="l"/>
              </a:tabLst>
            </a:pPr>
            <a:endParaRPr lang="en-US" altLang="ja-JP" sz="1400" dirty="0" smtClean="0">
              <a:solidFill>
                <a:prstClr val="black"/>
              </a:solidFill>
              <a:latin typeface="ＭＳ Ｐゴシック"/>
              <a:ea typeface="ＭＳ Ｐゴシック"/>
              <a:cs typeface="ＭＳ 明朝" pitchFamily="17" charset="-128"/>
            </a:endParaRPr>
          </a:p>
          <a:p>
            <a:pPr eaLnBrk="0" hangingPunct="0"/>
            <a:r>
              <a:rPr lang="ja-JP" altLang="en-US" sz="1400" b="1" dirty="0">
                <a:solidFill>
                  <a:prstClr val="black"/>
                </a:solidFill>
                <a:latin typeface="ＭＳ Ｐゴシック"/>
                <a:ea typeface="ＭＳ Ｐゴシック"/>
                <a:cs typeface="ＭＳ 明朝" pitchFamily="17" charset="-128"/>
              </a:rPr>
              <a:t>⑪</a:t>
            </a:r>
            <a:r>
              <a:rPr lang="ja-JP" altLang="en-US" sz="1400" b="1" dirty="0" smtClean="0">
                <a:solidFill>
                  <a:prstClr val="black"/>
                </a:solidFill>
                <a:latin typeface="ＭＳ Ｐゴシック"/>
                <a:ea typeface="ＭＳ Ｐゴシック"/>
                <a:cs typeface="ＭＳ 明朝" pitchFamily="17" charset="-128"/>
              </a:rPr>
              <a:t>放課後児童クラブ（放課後児童健全育成事業）</a:t>
            </a:r>
            <a:endParaRPr lang="ja-JP" altLang="en-US" sz="1400" b="1" dirty="0" smtClean="0">
              <a:solidFill>
                <a:prstClr val="black"/>
              </a:solidFill>
              <a:latin typeface="ＭＳ Ｐゴシック"/>
              <a:ea typeface="ＭＳ Ｐゴシック"/>
              <a:cs typeface="ＭＳ Ｐゴシック" pitchFamily="50" charset="-128"/>
            </a:endParaRPr>
          </a:p>
          <a:p>
            <a:pPr marL="179388" indent="-179388" eaLnBrk="0" hangingPunct="0"/>
            <a:r>
              <a:rPr lang="ja-JP" altLang="en-US" sz="1400" dirty="0" smtClean="0">
                <a:solidFill>
                  <a:prstClr val="black"/>
                </a:solidFill>
                <a:latin typeface="ＭＳ Ｐゴシック"/>
                <a:ea typeface="ＭＳ Ｐゴシック"/>
                <a:cs typeface="ＭＳ 明朝" pitchFamily="17" charset="-128"/>
              </a:rPr>
              <a:t> 　　  保護者が労働等により昼間家庭にいない小学校に就学している児童に対し、授業の終了後に小学校の余裕教室、児童館等を利用して適切な遊び及び生活の場を与えて、その健全な育成を図る事業</a:t>
            </a:r>
            <a:endParaRPr lang="en-US" altLang="ja-JP" sz="1400" dirty="0" smtClean="0">
              <a:solidFill>
                <a:prstClr val="black"/>
              </a:solidFill>
              <a:latin typeface="ＭＳ Ｐゴシック"/>
              <a:ea typeface="ＭＳ Ｐゴシック"/>
              <a:cs typeface="ＭＳ 明朝" pitchFamily="17" charset="-128"/>
            </a:endParaRPr>
          </a:p>
          <a:p>
            <a:pPr marL="179388" indent="-179388" eaLnBrk="0" hangingPunct="0"/>
            <a:endParaRPr lang="en-US" altLang="ja-JP" sz="1400" dirty="0">
              <a:solidFill>
                <a:prstClr val="black"/>
              </a:solidFill>
              <a:latin typeface="ＭＳ Ｐゴシック"/>
              <a:ea typeface="ＭＳ Ｐゴシック"/>
              <a:cs typeface="ＭＳ 明朝" pitchFamily="17" charset="-128"/>
            </a:endParaRPr>
          </a:p>
          <a:p>
            <a:pPr eaLnBrk="0" hangingPunct="0"/>
            <a:r>
              <a:rPr lang="ja-JP" altLang="en-US" sz="1400" b="1" dirty="0">
                <a:solidFill>
                  <a:prstClr val="black"/>
                </a:solidFill>
                <a:latin typeface="ＭＳ Ｐゴシック"/>
                <a:ea typeface="ＭＳ Ｐゴシック"/>
                <a:cs typeface="ＭＳ Ｐゴシック" pitchFamily="50" charset="-128"/>
              </a:rPr>
              <a:t>⑫実費徴収に係る補足給付を行う</a:t>
            </a:r>
            <a:r>
              <a:rPr lang="ja-JP" altLang="en-US" sz="1400" b="1" dirty="0" smtClean="0">
                <a:solidFill>
                  <a:prstClr val="black"/>
                </a:solidFill>
                <a:latin typeface="ＭＳ Ｐゴシック"/>
                <a:ea typeface="ＭＳ Ｐゴシック"/>
                <a:cs typeface="ＭＳ Ｐゴシック" pitchFamily="50" charset="-128"/>
              </a:rPr>
              <a:t>事業</a:t>
            </a:r>
            <a:r>
              <a:rPr lang="en-US" altLang="ja-JP" sz="1400" b="1" dirty="0" smtClean="0">
                <a:solidFill>
                  <a:prstClr val="black"/>
                </a:solidFill>
                <a:latin typeface="ＭＳ Ｐゴシック"/>
                <a:ea typeface="ＭＳ Ｐゴシック"/>
                <a:cs typeface="ＭＳ Ｐゴシック" pitchFamily="50" charset="-128"/>
              </a:rPr>
              <a:t>【</a:t>
            </a:r>
            <a:r>
              <a:rPr lang="ja-JP" altLang="en-US" sz="1400" b="1" dirty="0" smtClean="0">
                <a:solidFill>
                  <a:prstClr val="black"/>
                </a:solidFill>
                <a:latin typeface="ＭＳ Ｐゴシック"/>
                <a:ea typeface="ＭＳ Ｐゴシック"/>
                <a:cs typeface="ＭＳ Ｐゴシック" pitchFamily="50" charset="-128"/>
              </a:rPr>
              <a:t>新規</a:t>
            </a:r>
            <a:r>
              <a:rPr lang="en-US" altLang="ja-JP" sz="1400" b="1" dirty="0">
                <a:solidFill>
                  <a:prstClr val="black"/>
                </a:solidFill>
                <a:latin typeface="ＭＳ Ｐゴシック"/>
                <a:ea typeface="ＭＳ Ｐゴシック"/>
                <a:cs typeface="ＭＳ Ｐゴシック" pitchFamily="50" charset="-128"/>
              </a:rPr>
              <a:t>】</a:t>
            </a:r>
          </a:p>
          <a:p>
            <a:pPr marL="269875" indent="-269875" eaLnBrk="0" hangingPunct="0"/>
            <a:r>
              <a:rPr lang="ja-JP" altLang="en-US" sz="1400" dirty="0">
                <a:solidFill>
                  <a:prstClr val="black"/>
                </a:solidFill>
                <a:latin typeface="ＭＳ Ｐゴシック"/>
                <a:ea typeface="ＭＳ Ｐゴシック"/>
                <a:cs typeface="ＭＳ Ｐゴシック" pitchFamily="50" charset="-128"/>
              </a:rPr>
              <a:t>　　　</a:t>
            </a:r>
            <a:r>
              <a:rPr lang="ja-JP" altLang="ja-JP" sz="1400" dirty="0">
                <a:solidFill>
                  <a:prstClr val="black"/>
                </a:solidFill>
                <a:latin typeface="Calibri"/>
                <a:ea typeface="ＭＳ Ｐゴシック"/>
              </a:rPr>
              <a:t>保護者の</a:t>
            </a:r>
            <a:r>
              <a:rPr lang="ja-JP" altLang="en-US" sz="1400" dirty="0">
                <a:solidFill>
                  <a:prstClr val="black"/>
                </a:solidFill>
                <a:latin typeface="Calibri"/>
                <a:ea typeface="ＭＳ Ｐゴシック"/>
              </a:rPr>
              <a:t>世帯</a:t>
            </a:r>
            <a:r>
              <a:rPr lang="ja-JP" altLang="ja-JP" sz="1400" dirty="0">
                <a:solidFill>
                  <a:prstClr val="black"/>
                </a:solidFill>
                <a:latin typeface="Calibri"/>
                <a:ea typeface="ＭＳ Ｐゴシック"/>
              </a:rPr>
              <a:t>所得の状況等を勘案して、特定教育・保育施設等に対して保護者が支払うべき日用品、文房具その他の教育・保育に必要な物品の購入に要する費用又は行事への参加に要する費用等を助成する</a:t>
            </a:r>
            <a:r>
              <a:rPr lang="ja-JP" altLang="en-US" sz="1400" dirty="0">
                <a:solidFill>
                  <a:prstClr val="black"/>
                </a:solidFill>
                <a:latin typeface="ＭＳ Ｐゴシック"/>
                <a:ea typeface="ＭＳ Ｐゴシック"/>
                <a:cs typeface="ＭＳ Ｐゴシック" pitchFamily="50" charset="-128"/>
              </a:rPr>
              <a:t>事業</a:t>
            </a:r>
            <a:endParaRPr lang="en-US" altLang="ja-JP" sz="1400" dirty="0">
              <a:solidFill>
                <a:prstClr val="black"/>
              </a:solidFill>
              <a:latin typeface="ＭＳ Ｐゴシック"/>
              <a:ea typeface="ＭＳ Ｐゴシック"/>
              <a:cs typeface="ＭＳ Ｐゴシック" pitchFamily="50" charset="-128"/>
            </a:endParaRPr>
          </a:p>
          <a:p>
            <a:pPr marL="269875" indent="-269875" eaLnBrk="0" hangingPunct="0"/>
            <a:r>
              <a:rPr lang="ja-JP" altLang="en-US" sz="1400" dirty="0">
                <a:solidFill>
                  <a:prstClr val="black"/>
                </a:solidFill>
                <a:latin typeface="ＭＳ Ｐゴシック"/>
                <a:ea typeface="ＭＳ Ｐゴシック"/>
                <a:cs typeface="ＭＳ Ｐゴシック" pitchFamily="50" charset="-128"/>
              </a:rPr>
              <a:t>　　　 </a:t>
            </a:r>
            <a:endParaRPr lang="en-US" altLang="ja-JP" sz="1400" dirty="0">
              <a:solidFill>
                <a:prstClr val="black"/>
              </a:solidFill>
              <a:latin typeface="ＭＳ Ｐゴシック"/>
              <a:ea typeface="ＭＳ Ｐゴシック"/>
              <a:cs typeface="ＭＳ Ｐゴシック" pitchFamily="50" charset="-128"/>
            </a:endParaRPr>
          </a:p>
          <a:p>
            <a:pPr eaLnBrk="0" hangingPunct="0"/>
            <a:r>
              <a:rPr lang="ja-JP" altLang="en-US" sz="1400" b="1" dirty="0">
                <a:solidFill>
                  <a:prstClr val="black"/>
                </a:solidFill>
                <a:latin typeface="ＭＳ Ｐゴシック"/>
                <a:ea typeface="ＭＳ Ｐゴシック"/>
                <a:cs typeface="ＭＳ Ｐゴシック" pitchFamily="50" charset="-128"/>
              </a:rPr>
              <a:t>⑬多様な事業者の参入促進・能力活用事業</a:t>
            </a:r>
            <a:r>
              <a:rPr lang="en-US" altLang="ja-JP" sz="1400" b="1" dirty="0" smtClean="0">
                <a:solidFill>
                  <a:prstClr val="black"/>
                </a:solidFill>
                <a:latin typeface="ＭＳ Ｐゴシック"/>
                <a:ea typeface="ＭＳ Ｐゴシック"/>
                <a:cs typeface="ＭＳ Ｐゴシック" pitchFamily="50" charset="-128"/>
              </a:rPr>
              <a:t>【</a:t>
            </a:r>
            <a:r>
              <a:rPr lang="ja-JP" altLang="en-US" sz="1400" b="1" dirty="0" smtClean="0">
                <a:solidFill>
                  <a:prstClr val="black"/>
                </a:solidFill>
                <a:latin typeface="ＭＳ Ｐゴシック"/>
                <a:ea typeface="ＭＳ Ｐゴシック"/>
                <a:cs typeface="ＭＳ Ｐゴシック" pitchFamily="50" charset="-128"/>
              </a:rPr>
              <a:t>新規</a:t>
            </a:r>
            <a:r>
              <a:rPr lang="en-US" altLang="ja-JP" sz="1400" b="1" dirty="0">
                <a:solidFill>
                  <a:prstClr val="black"/>
                </a:solidFill>
                <a:latin typeface="ＭＳ Ｐゴシック"/>
                <a:ea typeface="ＭＳ Ｐゴシック"/>
                <a:cs typeface="ＭＳ Ｐゴシック" pitchFamily="50" charset="-128"/>
              </a:rPr>
              <a:t>】</a:t>
            </a:r>
          </a:p>
          <a:p>
            <a:pPr marL="179388" indent="-179388" eaLnBrk="0" hangingPunct="0"/>
            <a:r>
              <a:rPr lang="ja-JP" altLang="en-US" sz="1400" dirty="0">
                <a:solidFill>
                  <a:prstClr val="black"/>
                </a:solidFill>
                <a:latin typeface="ＭＳ Ｐゴシック"/>
                <a:ea typeface="ＭＳ Ｐゴシック"/>
                <a:cs typeface="ＭＳ Ｐゴシック" pitchFamily="50" charset="-128"/>
              </a:rPr>
              <a:t>　　　特定教育・保育施設等への民間事業者の参入の促進に関する調査研究その他多様な事業者の能力を活用した特定教育・保育施設等の設置又は運営を促進するための事業</a:t>
            </a:r>
            <a:endParaRPr lang="en-US" altLang="ja-JP" sz="1400" dirty="0">
              <a:solidFill>
                <a:prstClr val="black"/>
              </a:solidFill>
              <a:latin typeface="ＭＳ Ｐゴシック"/>
              <a:ea typeface="ＭＳ Ｐゴシック"/>
              <a:cs typeface="ＭＳ Ｐゴシック" pitchFamily="50" charset="-128"/>
            </a:endParaRPr>
          </a:p>
          <a:p>
            <a:pPr marL="179388" indent="-179388" eaLnBrk="0" hangingPunct="0">
              <a:lnSpc>
                <a:spcPts val="1800"/>
              </a:lnSpc>
            </a:pPr>
            <a:endParaRPr lang="en-US" altLang="ja-JP" sz="1400" dirty="0">
              <a:solidFill>
                <a:prstClr val="black"/>
              </a:solidFill>
              <a:latin typeface="ＭＳ Ｐゴシック"/>
              <a:ea typeface="ＭＳ Ｐゴシック"/>
              <a:cs typeface="ＭＳ Ｐゴシック" pitchFamily="50" charset="-128"/>
            </a:endParaRPr>
          </a:p>
          <a:p>
            <a:pPr marL="179388" indent="-179388" eaLnBrk="0" hangingPunct="0">
              <a:lnSpc>
                <a:spcPts val="1800"/>
              </a:lnSpc>
            </a:pPr>
            <a:endParaRPr lang="en-US" altLang="ja-JP" sz="1400" dirty="0" smtClean="0">
              <a:solidFill>
                <a:prstClr val="black"/>
              </a:solidFill>
              <a:latin typeface="ＭＳ Ｐゴシック"/>
              <a:ea typeface="ＭＳ Ｐゴシック"/>
              <a:cs typeface="ＭＳ 明朝" pitchFamily="17" charset="-128"/>
            </a:endParaRPr>
          </a:p>
          <a:p>
            <a:pPr eaLnBrk="0" hangingPunct="0">
              <a:lnSpc>
                <a:spcPts val="1800"/>
              </a:lnSpc>
            </a:pPr>
            <a:endParaRPr lang="en-US" altLang="ja-JP" sz="1400" dirty="0" smtClean="0">
              <a:solidFill>
                <a:prstClr val="black"/>
              </a:solidFill>
              <a:latin typeface="ＭＳ Ｐゴシック"/>
              <a:ea typeface="ＭＳ Ｐゴシック"/>
              <a:cs typeface="ＭＳ Ｐゴシック" pitchFamily="50" charset="-128"/>
            </a:endParaRPr>
          </a:p>
        </p:txBody>
      </p:sp>
      <p:sp>
        <p:nvSpPr>
          <p:cNvPr id="4"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31</a:t>
            </a:fld>
            <a:endParaRPr lang="en-US" altLang="ja-JP" dirty="0">
              <a:solidFill>
                <a:srgbClr val="000000"/>
              </a:solidFill>
            </a:endParaRPr>
          </a:p>
        </p:txBody>
      </p:sp>
    </p:spTree>
    <p:extLst>
      <p:ext uri="{BB962C8B-B14F-4D97-AF65-F5344CB8AC3E}">
        <p14:creationId xmlns:p14="http://schemas.microsoft.com/office/powerpoint/2010/main" val="402735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47658" y="332656"/>
            <a:ext cx="9801886" cy="6480359"/>
          </a:xfrm>
          <a:prstGeom prst="rect">
            <a:avLst/>
          </a:prstGeom>
          <a:solidFill>
            <a:srgbClr val="CCFFCC"/>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sz="1000">
              <a:solidFill>
                <a:prstClr val="white"/>
              </a:solidFill>
            </a:endParaRPr>
          </a:p>
        </p:txBody>
      </p:sp>
      <p:sp>
        <p:nvSpPr>
          <p:cNvPr id="2" name="テキスト ボックス 1"/>
          <p:cNvSpPr txBox="1"/>
          <p:nvPr/>
        </p:nvSpPr>
        <p:spPr>
          <a:xfrm>
            <a:off x="105015" y="-171400"/>
            <a:ext cx="9678521" cy="664973"/>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2813">
              <a:lnSpc>
                <a:spcPts val="1800"/>
              </a:lnSpc>
            </a:pPr>
            <a:r>
              <a:rPr lang="ja-JP" altLang="en-US" sz="2000" b="1" kern="100" dirty="0">
                <a:solidFill>
                  <a:prstClr val="black"/>
                </a:solidFill>
                <a:latin typeface="ＭＳ Ｐゴシック" panose="020B0600070205080204" pitchFamily="50" charset="-128"/>
                <a:ea typeface="ＭＳ Ｐゴシック" pitchFamily="50" charset="-128"/>
                <a:cs typeface="Times New Roman"/>
              </a:rPr>
              <a:t>「</a:t>
            </a:r>
            <a:r>
              <a:rPr lang="ja-JP" altLang="en-US" sz="2000" b="1" kern="100" dirty="0" smtClean="0">
                <a:solidFill>
                  <a:prstClr val="black"/>
                </a:solidFill>
                <a:latin typeface="ＭＳ Ｐゴシック" panose="020B0600070205080204" pitchFamily="50" charset="-128"/>
                <a:ea typeface="ＭＳ Ｐゴシック" pitchFamily="50" charset="-128"/>
                <a:cs typeface="Times New Roman"/>
              </a:rPr>
              <a:t>利 用 者 支 援 事 業 」 に つ い </a:t>
            </a:r>
            <a:r>
              <a:rPr lang="ja-JP" altLang="en-US" sz="2000" b="1" kern="100" dirty="0" err="1" smtClean="0">
                <a:solidFill>
                  <a:prstClr val="black"/>
                </a:solidFill>
                <a:latin typeface="ＭＳ Ｐゴシック" panose="020B0600070205080204" pitchFamily="50" charset="-128"/>
                <a:ea typeface="ＭＳ Ｐゴシック" pitchFamily="50" charset="-128"/>
                <a:cs typeface="Times New Roman"/>
              </a:rPr>
              <a:t>て</a:t>
            </a:r>
            <a:endParaRPr lang="en-US" altLang="ja-JP" sz="2000" b="1" kern="100" dirty="0" smtClean="0">
              <a:solidFill>
                <a:prstClr val="black"/>
              </a:solidFill>
              <a:latin typeface="ＭＳ Ｐゴシック" panose="020B0600070205080204" pitchFamily="50" charset="-128"/>
              <a:ea typeface="ＭＳ Ｐゴシック" pitchFamily="50" charset="-128"/>
              <a:cs typeface="Times New Roman"/>
            </a:endParaRPr>
          </a:p>
        </p:txBody>
      </p:sp>
      <p:sp>
        <p:nvSpPr>
          <p:cNvPr id="15" name="テキスト ボックス 14"/>
          <p:cNvSpPr txBox="1"/>
          <p:nvPr/>
        </p:nvSpPr>
        <p:spPr>
          <a:xfrm>
            <a:off x="128464" y="536382"/>
            <a:ext cx="9632220" cy="648000"/>
          </a:xfrm>
          <a:prstGeom prst="roundRect">
            <a:avLst>
              <a:gd name="adj" fmla="val 5160"/>
            </a:avLst>
          </a:prstGeom>
          <a:solidFill>
            <a:sysClr val="window" lastClr="FFFFFF"/>
          </a:solidFill>
          <a:ln w="190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algn="just" defTabSz="912813">
              <a:lnSpc>
                <a:spcPts val="1800"/>
              </a:lnSpc>
              <a:defRPr/>
            </a:pPr>
            <a:endParaRPr kumimoji="0" lang="ja-JP" altLang="en-US" sz="1000" kern="100" dirty="0">
              <a:solidFill>
                <a:sysClr val="windowText" lastClr="000000"/>
              </a:solidFill>
              <a:latin typeface="Century"/>
              <a:ea typeface="ＭＳ 明朝"/>
              <a:cs typeface="Times New Roman"/>
            </a:endParaRPr>
          </a:p>
        </p:txBody>
      </p:sp>
      <p:sp>
        <p:nvSpPr>
          <p:cNvPr id="16" name="テキスト ボックス 15"/>
          <p:cNvSpPr txBox="1"/>
          <p:nvPr/>
        </p:nvSpPr>
        <p:spPr>
          <a:xfrm>
            <a:off x="162066" y="620688"/>
            <a:ext cx="9598618" cy="461665"/>
          </a:xfrm>
          <a:prstGeom prst="rect">
            <a:avLst/>
          </a:prstGeom>
          <a:noFill/>
        </p:spPr>
        <p:txBody>
          <a:bodyPr wrap="square" rtlCol="0">
            <a:spAutoFit/>
          </a:bodyPr>
          <a:lstStyle/>
          <a:p>
            <a:pPr indent="177800" defTabSz="912813">
              <a:tabLst>
                <a:tab pos="82550" algn="l"/>
              </a:tabLst>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子ども</a:t>
            </a:r>
            <a:r>
              <a:rPr lang="ja-JP" altLang="en-US" sz="1200" b="1" dirty="0">
                <a:solidFill>
                  <a:prstClr val="black"/>
                </a:solidFill>
                <a:latin typeface="ＭＳ ゴシック" panose="020B0609070205080204" pitchFamily="49" charset="-128"/>
                <a:ea typeface="ＭＳ ゴシック" panose="020B0609070205080204" pitchFamily="49" charset="-128"/>
              </a:rPr>
              <a:t>・子育て支援の推進にあたって、子ども及びその保護者等、または妊娠している方</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がその選択に基づき、教育</a:t>
            </a:r>
            <a:r>
              <a:rPr lang="ja-JP" altLang="en-US"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保育・保健その他の</a:t>
            </a:r>
            <a:r>
              <a:rPr lang="ja-JP" altLang="en-US" sz="1200" b="1" dirty="0">
                <a:solidFill>
                  <a:prstClr val="black"/>
                </a:solidFill>
                <a:latin typeface="ＭＳ ゴシック" panose="020B0609070205080204" pitchFamily="49" charset="-128"/>
                <a:ea typeface="ＭＳ ゴシック" panose="020B0609070205080204" pitchFamily="49" charset="-128"/>
              </a:rPr>
              <a:t>子育て</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支援を</a:t>
            </a:r>
            <a:r>
              <a:rPr lang="ja-JP" altLang="en-US" sz="1200" b="1" dirty="0">
                <a:solidFill>
                  <a:prstClr val="black"/>
                </a:solidFill>
                <a:latin typeface="ＭＳ ゴシック" panose="020B0609070205080204" pitchFamily="49" charset="-128"/>
                <a:ea typeface="ＭＳ ゴシック" panose="020B0609070205080204" pitchFamily="49" charset="-128"/>
              </a:rPr>
              <a:t>円滑に利用できるよう</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、情報提供及び必要</a:t>
            </a:r>
            <a:r>
              <a:rPr lang="ja-JP" altLang="en-US" sz="1200" b="1" dirty="0">
                <a:solidFill>
                  <a:prstClr val="black"/>
                </a:solidFill>
                <a:latin typeface="ＭＳ ゴシック" panose="020B0609070205080204" pitchFamily="49" charset="-128"/>
                <a:ea typeface="ＭＳ ゴシック" panose="020B0609070205080204" pitchFamily="49" charset="-128"/>
              </a:rPr>
              <a:t>に応じ相談・助言等を行うとともに、関係機関との連絡調整等を</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実施する。</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p:txBody>
      </p:sp>
      <p:sp>
        <p:nvSpPr>
          <p:cNvPr id="18" name="横巻き 17"/>
          <p:cNvSpPr/>
          <p:nvPr/>
        </p:nvSpPr>
        <p:spPr>
          <a:xfrm>
            <a:off x="107504" y="332656"/>
            <a:ext cx="1245096" cy="288031"/>
          </a:xfrm>
          <a:prstGeom prst="horizontalScroll">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300" b="1" dirty="0" smtClean="0">
                <a:solidFill>
                  <a:prstClr val="black"/>
                </a:solidFill>
              </a:rPr>
              <a:t>事業の</a:t>
            </a:r>
            <a:r>
              <a:rPr lang="ja-JP" altLang="en-US" sz="1300" b="1" dirty="0">
                <a:solidFill>
                  <a:prstClr val="black"/>
                </a:solidFill>
              </a:rPr>
              <a:t>目的</a:t>
            </a:r>
          </a:p>
        </p:txBody>
      </p:sp>
      <p:sp>
        <p:nvSpPr>
          <p:cNvPr id="30" name="角丸四角形 29"/>
          <p:cNvSpPr/>
          <p:nvPr/>
        </p:nvSpPr>
        <p:spPr>
          <a:xfrm>
            <a:off x="2666847" y="4509368"/>
            <a:ext cx="7093836" cy="2232000"/>
          </a:xfrm>
          <a:prstGeom prst="roundRect">
            <a:avLst>
              <a:gd name="adj" fmla="val 9085"/>
            </a:avLst>
          </a:prstGeom>
          <a:pattFill prst="pct5">
            <a:fgClr>
              <a:schemeClr val="tx1"/>
            </a:fgClr>
            <a:bgClr>
              <a:schemeClr val="bg1"/>
            </a:bgClr>
          </a:pattFill>
          <a:ln w="38100">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2813"/>
            <a:endParaRPr lang="ja-JP" altLang="en-US" sz="1000" dirty="0" smtClean="0">
              <a:solidFill>
                <a:prstClr val="black"/>
              </a:solidFill>
            </a:endParaRPr>
          </a:p>
        </p:txBody>
      </p:sp>
      <p:sp>
        <p:nvSpPr>
          <p:cNvPr id="31" name="円/楕円 30"/>
          <p:cNvSpPr/>
          <p:nvPr/>
        </p:nvSpPr>
        <p:spPr>
          <a:xfrm>
            <a:off x="5241032" y="5573234"/>
            <a:ext cx="4447643" cy="992842"/>
          </a:xfrm>
          <a:prstGeom prst="ellipse">
            <a:avLst/>
          </a:prstGeom>
          <a:ln w="38100"/>
        </p:spPr>
        <p:style>
          <a:lnRef idx="1">
            <a:schemeClr val="accent5"/>
          </a:lnRef>
          <a:fillRef idx="2">
            <a:schemeClr val="accent5"/>
          </a:fillRef>
          <a:effectRef idx="1">
            <a:schemeClr val="accent5"/>
          </a:effectRef>
          <a:fontRef idx="minor">
            <a:schemeClr val="dk1"/>
          </a:fontRef>
        </p:style>
        <p:txBody>
          <a:bodyPr rtlCol="0" anchor="ctr"/>
          <a:lstStyle/>
          <a:p>
            <a:pPr algn="ctr" defTabSz="912813"/>
            <a:endParaRPr lang="ja-JP" altLang="en-US" sz="1800" b="1">
              <a:solidFill>
                <a:prstClr val="black"/>
              </a:solidFill>
            </a:endParaRPr>
          </a:p>
        </p:txBody>
      </p:sp>
      <p:sp>
        <p:nvSpPr>
          <p:cNvPr id="32" name="フローチャート: 処理 31"/>
          <p:cNvSpPr/>
          <p:nvPr/>
        </p:nvSpPr>
        <p:spPr>
          <a:xfrm>
            <a:off x="5215264" y="5573234"/>
            <a:ext cx="673840" cy="30403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000" b="1" dirty="0" smtClean="0">
                <a:solidFill>
                  <a:prstClr val="black"/>
                </a:solidFill>
              </a:rPr>
              <a:t>保育所</a:t>
            </a:r>
            <a:endParaRPr lang="ja-JP" altLang="en-US" sz="1000" b="1" dirty="0">
              <a:solidFill>
                <a:prstClr val="black"/>
              </a:solidFill>
            </a:endParaRPr>
          </a:p>
        </p:txBody>
      </p:sp>
      <p:sp>
        <p:nvSpPr>
          <p:cNvPr id="33" name="台形 32"/>
          <p:cNvSpPr/>
          <p:nvPr/>
        </p:nvSpPr>
        <p:spPr>
          <a:xfrm>
            <a:off x="6105128" y="5517231"/>
            <a:ext cx="903856" cy="28803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000" b="1" dirty="0" smtClean="0">
                <a:solidFill>
                  <a:prstClr val="black"/>
                </a:solidFill>
              </a:rPr>
              <a:t>幼稚園</a:t>
            </a:r>
            <a:endParaRPr lang="ja-JP" altLang="en-US" sz="1000" b="1" dirty="0">
              <a:solidFill>
                <a:prstClr val="black"/>
              </a:solidFill>
            </a:endParaRPr>
          </a:p>
        </p:txBody>
      </p:sp>
      <p:sp>
        <p:nvSpPr>
          <p:cNvPr id="34" name="フローチャート : 代替処理 33"/>
          <p:cNvSpPr/>
          <p:nvPr/>
        </p:nvSpPr>
        <p:spPr>
          <a:xfrm>
            <a:off x="5123634" y="6248300"/>
            <a:ext cx="1197518" cy="39029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900" b="1" dirty="0" smtClean="0">
                <a:solidFill>
                  <a:prstClr val="black"/>
                </a:solidFill>
              </a:rPr>
              <a:t>ファミリー・サポート・センター</a:t>
            </a:r>
            <a:endParaRPr lang="ja-JP" altLang="en-US" sz="900" b="1" dirty="0">
              <a:solidFill>
                <a:prstClr val="black"/>
              </a:solidFill>
            </a:endParaRPr>
          </a:p>
        </p:txBody>
      </p:sp>
      <p:sp>
        <p:nvSpPr>
          <p:cNvPr id="35" name="角丸四角形 34"/>
          <p:cNvSpPr/>
          <p:nvPr/>
        </p:nvSpPr>
        <p:spPr>
          <a:xfrm>
            <a:off x="8769423" y="6165303"/>
            <a:ext cx="900000" cy="4732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zh-TW" altLang="en-US" sz="1000" b="1" dirty="0">
                <a:solidFill>
                  <a:prstClr val="black"/>
                </a:solidFill>
                <a:latin typeface="ＭＳ Ｐゴシック" panose="020B0600070205080204" pitchFamily="50" charset="-128"/>
                <a:ea typeface="ＭＳ Ｐゴシック" panose="020B0600070205080204" pitchFamily="50" charset="-128"/>
              </a:rPr>
              <a:t>指定障害児相談</a:t>
            </a:r>
            <a:r>
              <a:rPr lang="zh-TW" altLang="en-US" sz="1000" b="1" dirty="0" smtClean="0">
                <a:solidFill>
                  <a:prstClr val="black"/>
                </a:solidFill>
                <a:latin typeface="ＭＳ Ｐゴシック" panose="020B0600070205080204" pitchFamily="50" charset="-128"/>
                <a:ea typeface="ＭＳ Ｐゴシック" panose="020B0600070205080204" pitchFamily="50" charset="-128"/>
              </a:rPr>
              <a:t>支援</a:t>
            </a:r>
            <a:endParaRPr lang="en-US" altLang="zh-TW" sz="1000" b="1" dirty="0" smtClean="0">
              <a:solidFill>
                <a:prstClr val="black"/>
              </a:solidFill>
              <a:latin typeface="ＭＳ Ｐゴシック" panose="020B0600070205080204" pitchFamily="50" charset="-128"/>
              <a:ea typeface="ＭＳ Ｐゴシック" panose="020B0600070205080204" pitchFamily="50" charset="-128"/>
            </a:endParaRPr>
          </a:p>
          <a:p>
            <a:pPr algn="ctr" defTabSz="912813"/>
            <a:r>
              <a:rPr lang="zh-TW" altLang="en-US" sz="1000" b="1" dirty="0" smtClean="0">
                <a:solidFill>
                  <a:prstClr val="black"/>
                </a:solidFill>
                <a:latin typeface="ＭＳ Ｐゴシック" panose="020B0600070205080204" pitchFamily="50" charset="-128"/>
                <a:ea typeface="ＭＳ Ｐゴシック" panose="020B0600070205080204" pitchFamily="50" charset="-128"/>
              </a:rPr>
              <a:t>事業所</a:t>
            </a:r>
            <a:endParaRPr lang="ja-JP" altLang="en-US" sz="1000" b="1" dirty="0">
              <a:solidFill>
                <a:prstClr val="black"/>
              </a:solidFill>
              <a:latin typeface="ＭＳ Ｐゴシック" panose="020B0600070205080204" pitchFamily="50" charset="-128"/>
            </a:endParaRPr>
          </a:p>
        </p:txBody>
      </p:sp>
      <p:sp>
        <p:nvSpPr>
          <p:cNvPr id="36" name="片側の 2 つの角を切り取った四角形 35"/>
          <p:cNvSpPr/>
          <p:nvPr/>
        </p:nvSpPr>
        <p:spPr>
          <a:xfrm>
            <a:off x="7689304" y="6309320"/>
            <a:ext cx="1028492" cy="349531"/>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000" b="1" dirty="0" smtClean="0">
                <a:solidFill>
                  <a:prstClr val="black"/>
                </a:solidFill>
              </a:rPr>
              <a:t>地域の保健師</a:t>
            </a:r>
            <a:endParaRPr lang="en-US" altLang="ja-JP" sz="1000" b="1" dirty="0" smtClean="0">
              <a:solidFill>
                <a:prstClr val="black"/>
              </a:solidFill>
            </a:endParaRPr>
          </a:p>
          <a:p>
            <a:pPr algn="ctr" defTabSz="912813"/>
            <a:r>
              <a:rPr lang="ja-JP" altLang="en-US" sz="1000" b="1" dirty="0" smtClean="0">
                <a:solidFill>
                  <a:prstClr val="black"/>
                </a:solidFill>
              </a:rPr>
              <a:t>（保健所）</a:t>
            </a:r>
            <a:endParaRPr lang="ja-JP" altLang="en-US" sz="1000" b="1" dirty="0">
              <a:solidFill>
                <a:prstClr val="black"/>
              </a:solidFill>
            </a:endParaRPr>
          </a:p>
        </p:txBody>
      </p:sp>
      <p:sp>
        <p:nvSpPr>
          <p:cNvPr id="37" name="片側の 2 つの角を切り取った四角形 36"/>
          <p:cNvSpPr/>
          <p:nvPr/>
        </p:nvSpPr>
        <p:spPr>
          <a:xfrm>
            <a:off x="6393160" y="6342504"/>
            <a:ext cx="1205818" cy="296088"/>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000" b="1" dirty="0" smtClean="0">
                <a:solidFill>
                  <a:prstClr val="black"/>
                </a:solidFill>
              </a:rPr>
              <a:t>家庭児童相談</a:t>
            </a:r>
            <a:endParaRPr lang="en-US" altLang="ja-JP" sz="1000" b="1" dirty="0" smtClean="0">
              <a:solidFill>
                <a:prstClr val="black"/>
              </a:solidFill>
            </a:endParaRPr>
          </a:p>
          <a:p>
            <a:pPr algn="ctr" defTabSz="912813"/>
            <a:r>
              <a:rPr lang="ja-JP" altLang="en-US" sz="1000" b="1" dirty="0" smtClean="0">
                <a:solidFill>
                  <a:prstClr val="black"/>
                </a:solidFill>
              </a:rPr>
              <a:t>（児相）</a:t>
            </a:r>
            <a:endParaRPr lang="ja-JP" altLang="en-US" sz="1000" b="1" dirty="0">
              <a:solidFill>
                <a:prstClr val="black"/>
              </a:solidFill>
            </a:endParaRPr>
          </a:p>
        </p:txBody>
      </p:sp>
      <p:sp>
        <p:nvSpPr>
          <p:cNvPr id="38" name="正方形/長方形 37"/>
          <p:cNvSpPr/>
          <p:nvPr/>
        </p:nvSpPr>
        <p:spPr>
          <a:xfrm>
            <a:off x="5025008" y="5085184"/>
            <a:ext cx="4540055" cy="2835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200" b="1" dirty="0" smtClean="0">
                <a:solidFill>
                  <a:prstClr val="black"/>
                </a:solidFill>
              </a:rPr>
              <a:t>保健・医療・福祉</a:t>
            </a:r>
            <a:r>
              <a:rPr lang="ja-JP" altLang="en-US" sz="1200" b="1" dirty="0">
                <a:solidFill>
                  <a:prstClr val="black"/>
                </a:solidFill>
              </a:rPr>
              <a:t>などの</a:t>
            </a:r>
            <a:r>
              <a:rPr lang="ja-JP" altLang="en-US" sz="1200" b="1" dirty="0" smtClean="0">
                <a:solidFill>
                  <a:prstClr val="black"/>
                </a:solidFill>
              </a:rPr>
              <a:t>関係</a:t>
            </a:r>
            <a:r>
              <a:rPr lang="ja-JP" altLang="en-US" sz="1200" b="1" dirty="0">
                <a:solidFill>
                  <a:prstClr val="black"/>
                </a:solidFill>
              </a:rPr>
              <a:t>機関</a:t>
            </a:r>
            <a:r>
              <a:rPr lang="ja-JP" altLang="en-US" sz="1200" b="1" dirty="0" smtClean="0">
                <a:solidFill>
                  <a:prstClr val="black"/>
                </a:solidFill>
              </a:rPr>
              <a:t>（役所、保健所、児童相談所　等）</a:t>
            </a:r>
            <a:endParaRPr lang="ja-JP" altLang="en-US" sz="1200" b="1" dirty="0">
              <a:solidFill>
                <a:prstClr val="black"/>
              </a:solidFill>
            </a:endParaRPr>
          </a:p>
        </p:txBody>
      </p:sp>
      <p:sp>
        <p:nvSpPr>
          <p:cNvPr id="39" name="上矢印 38"/>
          <p:cNvSpPr/>
          <p:nvPr/>
        </p:nvSpPr>
        <p:spPr>
          <a:xfrm>
            <a:off x="1909450" y="5058562"/>
            <a:ext cx="2899534" cy="1584153"/>
          </a:xfrm>
          <a:prstGeom prst="upArrow">
            <a:avLst>
              <a:gd name="adj1" fmla="val 90528"/>
              <a:gd name="adj2" fmla="val 41861"/>
            </a:avLst>
          </a:prstGeom>
          <a:ln w="28575"/>
        </p:spPr>
        <p:style>
          <a:lnRef idx="1">
            <a:schemeClr val="accent2"/>
          </a:lnRef>
          <a:fillRef idx="2">
            <a:schemeClr val="accent2"/>
          </a:fillRef>
          <a:effectRef idx="1">
            <a:schemeClr val="accent2"/>
          </a:effectRef>
          <a:fontRef idx="minor">
            <a:schemeClr val="dk1"/>
          </a:fontRef>
        </p:style>
        <p:txBody>
          <a:bodyPr rtlCol="0" anchor="t" anchorCtr="0"/>
          <a:lstStyle/>
          <a:p>
            <a:pPr algn="ctr" defTabSz="912813"/>
            <a:endParaRPr lang="ja-JP" altLang="en-US" sz="1100" b="1"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5313040" y="5888569"/>
            <a:ext cx="4200076" cy="708783"/>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gn="ctr" defTabSz="912813"/>
            <a:r>
              <a:rPr lang="ja-JP" altLang="en-US" sz="1100" b="1" dirty="0">
                <a:solidFill>
                  <a:srgbClr val="FF0000"/>
                </a:solidFill>
                <a:latin typeface="HG丸ｺﾞｼｯｸM-PRO" panose="020F0600000000000000" pitchFamily="50" charset="-128"/>
                <a:ea typeface="HG丸ｺﾞｼｯｸM-PRO" panose="020F0600000000000000" pitchFamily="50" charset="-128"/>
              </a:rPr>
              <a:t>教育・</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保育・保健その他の子育て支援の利用</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支援・</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援助</a:t>
            </a:r>
            <a:endParaRPr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a:p>
            <a:pPr algn="ctr" defTabSz="912813"/>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（案内・アフターフォローなど）</a:t>
            </a:r>
            <a:endParaRPr lang="ja-JP" altLang="en-US" sz="11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1" name="Picture 2" descr="http://t.pimg.jp/004/283/306/1/42833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 r="66406" b="52487"/>
          <a:stretch/>
        </p:blipFill>
        <p:spPr bwMode="auto">
          <a:xfrm>
            <a:off x="2216696" y="5619792"/>
            <a:ext cx="780323" cy="905552"/>
          </a:xfrm>
          <a:prstGeom prst="rect">
            <a:avLst/>
          </a:prstGeom>
          <a:noFill/>
          <a:extLst>
            <a:ext uri="{909E8E84-426E-40DD-AFC4-6F175D3DCCD1}">
              <a14:hiddenFill xmlns:a14="http://schemas.microsoft.com/office/drawing/2010/main">
                <a:solidFill>
                  <a:srgbClr val="FFFFFF"/>
                </a:solidFill>
              </a14:hiddenFill>
            </a:ext>
          </a:extLst>
        </p:spPr>
      </p:pic>
      <p:sp>
        <p:nvSpPr>
          <p:cNvPr id="42" name="角丸四角形吹き出し 41"/>
          <p:cNvSpPr/>
          <p:nvPr/>
        </p:nvSpPr>
        <p:spPr>
          <a:xfrm>
            <a:off x="3201195" y="5713360"/>
            <a:ext cx="1391765" cy="692087"/>
          </a:xfrm>
          <a:prstGeom prst="wedgeRoundRectCallout">
            <a:avLst>
              <a:gd name="adj1" fmla="val -62802"/>
              <a:gd name="adj2" fmla="val -2222"/>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813"/>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個別ニーズの把握、情報</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集約・</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提供</a:t>
            </a:r>
            <a:endParaRPr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a:p>
            <a:pPr algn="ctr" defTabSz="912813"/>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相談</a:t>
            </a:r>
            <a:endParaRPr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1640632" y="5413213"/>
            <a:ext cx="3483002" cy="32004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nchorCtr="0"/>
          <a:lstStyle/>
          <a:p>
            <a:pPr algn="ctr" defTabSz="912813"/>
            <a:r>
              <a:rPr lang="ja-JP" altLang="en-US" sz="1100" b="1" u="sng" dirty="0" smtClean="0">
                <a:solidFill>
                  <a:prstClr val="black"/>
                </a:solidFill>
                <a:latin typeface="HG丸ｺﾞｼｯｸM-PRO" panose="020F0600000000000000" pitchFamily="50" charset="-128"/>
                <a:ea typeface="HG丸ｺﾞｼｯｸM-PRO" panose="020F0600000000000000" pitchFamily="50" charset="-128"/>
              </a:rPr>
              <a:t>（子育て親子の身近な場所）</a:t>
            </a:r>
            <a:endParaRPr lang="ja-JP" altLang="en-US" sz="1100" b="1" u="sng"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 descr="家族 親子 散歩"/>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60410" r="29123" b="3471"/>
          <a:stretch/>
        </p:blipFill>
        <p:spPr bwMode="auto">
          <a:xfrm>
            <a:off x="300047" y="5673768"/>
            <a:ext cx="1226472" cy="830421"/>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0403" y="6542109"/>
            <a:ext cx="1545323" cy="23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050" b="1" dirty="0" smtClean="0">
                <a:solidFill>
                  <a:prstClr val="black"/>
                </a:solidFill>
                <a:latin typeface="HG丸ｺﾞｼｯｸM-PRO" panose="020F0600000000000000" pitchFamily="50" charset="-128"/>
                <a:ea typeface="HG丸ｺﾞｼｯｸM-PRO" panose="020F0600000000000000" pitchFamily="50" charset="-128"/>
              </a:rPr>
              <a:t>子育て中の親子など</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7" name="雲形吹き出し 46"/>
          <p:cNvSpPr/>
          <p:nvPr/>
        </p:nvSpPr>
        <p:spPr>
          <a:xfrm>
            <a:off x="128465" y="4599892"/>
            <a:ext cx="2088232" cy="917340"/>
          </a:xfrm>
          <a:prstGeom prst="cloudCallout">
            <a:avLst>
              <a:gd name="adj1" fmla="val -19233"/>
              <a:gd name="adj2" fmla="val 82650"/>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t"/>
          <a:lstStyle/>
          <a:p>
            <a:pPr algn="ctr" defTabSz="912813"/>
            <a:r>
              <a:rPr lang="ja-JP" altLang="en-US" sz="1000" b="1" dirty="0" smtClean="0">
                <a:solidFill>
                  <a:prstClr val="black"/>
                </a:solidFill>
              </a:rPr>
              <a:t>子どもを預けたい</a:t>
            </a:r>
            <a:endParaRPr lang="en-US" altLang="ja-JP" sz="1000" b="1" dirty="0" smtClean="0">
              <a:solidFill>
                <a:prstClr val="black"/>
              </a:solidFill>
            </a:endParaRPr>
          </a:p>
          <a:p>
            <a:pPr algn="ctr" defTabSz="912813"/>
            <a:r>
              <a:rPr lang="ja-JP" altLang="en-US" sz="1000" b="1" dirty="0" smtClean="0">
                <a:solidFill>
                  <a:prstClr val="black"/>
                </a:solidFill>
              </a:rPr>
              <a:t>子どものことで</a:t>
            </a:r>
            <a:r>
              <a:rPr lang="ja-JP" altLang="en-US" sz="1000" b="1" dirty="0">
                <a:solidFill>
                  <a:prstClr val="black"/>
                </a:solidFill>
              </a:rPr>
              <a:t>気に</a:t>
            </a:r>
            <a:r>
              <a:rPr lang="ja-JP" altLang="en-US" sz="1000" b="1" dirty="0" smtClean="0">
                <a:solidFill>
                  <a:prstClr val="black"/>
                </a:solidFill>
              </a:rPr>
              <a:t>かかることがある</a:t>
            </a:r>
            <a:endParaRPr lang="en-US" altLang="ja-JP" sz="1000" b="1" dirty="0">
              <a:solidFill>
                <a:prstClr val="black"/>
              </a:solidFill>
            </a:endParaRPr>
          </a:p>
          <a:p>
            <a:pPr algn="ctr" defTabSz="912813"/>
            <a:r>
              <a:rPr lang="ja-JP" altLang="en-US" sz="1000" b="1" dirty="0">
                <a:solidFill>
                  <a:prstClr val="black"/>
                </a:solidFill>
              </a:rPr>
              <a:t>等々</a:t>
            </a:r>
            <a:endParaRPr lang="en-US" altLang="ja-JP" sz="1000" b="1" dirty="0" smtClean="0">
              <a:solidFill>
                <a:prstClr val="black"/>
              </a:solidFill>
            </a:endParaRPr>
          </a:p>
          <a:p>
            <a:pPr algn="ctr" defTabSz="912813"/>
            <a:endParaRPr lang="ja-JP" altLang="en-US" sz="1000" b="1" dirty="0" smtClean="0">
              <a:solidFill>
                <a:prstClr val="black"/>
              </a:solidFill>
            </a:endParaRPr>
          </a:p>
        </p:txBody>
      </p:sp>
      <p:sp>
        <p:nvSpPr>
          <p:cNvPr id="48" name="右矢印 47"/>
          <p:cNvSpPr/>
          <p:nvPr/>
        </p:nvSpPr>
        <p:spPr>
          <a:xfrm>
            <a:off x="1689027" y="5743802"/>
            <a:ext cx="283753" cy="66164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2813"/>
            <a:endParaRPr lang="ja-JP" altLang="en-US" sz="1000" b="1" dirty="0" smtClean="0">
              <a:solidFill>
                <a:prstClr val="white"/>
              </a:solidFill>
            </a:endParaRPr>
          </a:p>
        </p:txBody>
      </p:sp>
      <p:sp>
        <p:nvSpPr>
          <p:cNvPr id="49" name="角丸四角形 48"/>
          <p:cNvSpPr/>
          <p:nvPr/>
        </p:nvSpPr>
        <p:spPr>
          <a:xfrm>
            <a:off x="7163791" y="5517232"/>
            <a:ext cx="957561" cy="2320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1000" b="1" dirty="0">
                <a:solidFill>
                  <a:prstClr val="black"/>
                </a:solidFill>
              </a:rPr>
              <a:t>認定こども園</a:t>
            </a:r>
          </a:p>
        </p:txBody>
      </p:sp>
      <p:sp>
        <p:nvSpPr>
          <p:cNvPr id="50" name="上矢印 49"/>
          <p:cNvSpPr/>
          <p:nvPr/>
        </p:nvSpPr>
        <p:spPr>
          <a:xfrm>
            <a:off x="8261817" y="5413213"/>
            <a:ext cx="1443711" cy="464059"/>
          </a:xfrm>
          <a:prstGeom prst="upArrow">
            <a:avLst>
              <a:gd name="adj1" fmla="val 75717"/>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2813"/>
            <a:endParaRPr lang="ja-JP" altLang="en-US" sz="1000" b="1" dirty="0">
              <a:solidFill>
                <a:prstClr val="black"/>
              </a:solidFill>
            </a:endParaRPr>
          </a:p>
        </p:txBody>
      </p:sp>
      <p:cxnSp>
        <p:nvCxnSpPr>
          <p:cNvPr id="51" name="直線矢印コネクタ 50"/>
          <p:cNvCxnSpPr/>
          <p:nvPr/>
        </p:nvCxnSpPr>
        <p:spPr>
          <a:xfrm flipH="1" flipV="1">
            <a:off x="1689027" y="5121232"/>
            <a:ext cx="720080" cy="111608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033044" y="4581128"/>
            <a:ext cx="6384452" cy="46957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813"/>
            <a:r>
              <a:rPr lang="ja-JP" altLang="en-US" sz="1200" b="1" dirty="0">
                <a:solidFill>
                  <a:srgbClr val="FF0000"/>
                </a:solidFill>
                <a:latin typeface="HG丸ｺﾞｼｯｸM-PRO" panose="020F0600000000000000" pitchFamily="50" charset="-128"/>
                <a:ea typeface="HG丸ｺﾞｼｯｸM-PRO" panose="020F0600000000000000" pitchFamily="50" charset="-128"/>
              </a:rPr>
              <a:t>連絡調整、連携・協働の</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体制づくり、</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地域の子育て資源の育成、地域課題の発見・共有</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algn="ctr" defTabSz="912813"/>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地域</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で必要な社会資源の開発等</a:t>
            </a:r>
            <a:endParaRPr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a:off x="4880992" y="5671794"/>
            <a:ext cx="283753" cy="66164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2813"/>
            <a:endParaRPr lang="ja-JP" altLang="en-US" sz="1000" b="1" dirty="0" smtClean="0">
              <a:solidFill>
                <a:prstClr val="white"/>
              </a:solidFill>
            </a:endParaRPr>
          </a:p>
        </p:txBody>
      </p:sp>
      <p:sp>
        <p:nvSpPr>
          <p:cNvPr id="6" name="額縁 5"/>
          <p:cNvSpPr/>
          <p:nvPr/>
        </p:nvSpPr>
        <p:spPr>
          <a:xfrm>
            <a:off x="2432720" y="5085004"/>
            <a:ext cx="1800200" cy="288212"/>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2813"/>
            <a:r>
              <a:rPr lang="ja-JP" altLang="en-US" sz="1100" b="1" dirty="0" smtClean="0">
                <a:solidFill>
                  <a:prstClr val="black"/>
                </a:solidFill>
              </a:rPr>
              <a:t>利用者支援実施施設</a:t>
            </a:r>
          </a:p>
        </p:txBody>
      </p:sp>
      <p:sp>
        <p:nvSpPr>
          <p:cNvPr id="54" name="テキスト ボックス 53"/>
          <p:cNvSpPr txBox="1"/>
          <p:nvPr/>
        </p:nvSpPr>
        <p:spPr>
          <a:xfrm>
            <a:off x="128465" y="1340768"/>
            <a:ext cx="9612000" cy="3096000"/>
          </a:xfrm>
          <a:prstGeom prst="roundRect">
            <a:avLst>
              <a:gd name="adj" fmla="val 5160"/>
            </a:avLst>
          </a:prstGeom>
          <a:solidFill>
            <a:sysClr val="window" lastClr="FFFFFF"/>
          </a:solidFill>
          <a:ln w="190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algn="just" defTabSz="912813">
              <a:lnSpc>
                <a:spcPts val="1800"/>
              </a:lnSpc>
              <a:defRPr/>
            </a:pPr>
            <a:endParaRPr kumimoji="0" lang="ja-JP" altLang="en-US" sz="1000" kern="100" dirty="0">
              <a:solidFill>
                <a:sysClr val="windowText" lastClr="000000"/>
              </a:solidFill>
              <a:latin typeface="Century"/>
              <a:ea typeface="ＭＳ 明朝"/>
              <a:cs typeface="Times New Roman"/>
            </a:endParaRPr>
          </a:p>
        </p:txBody>
      </p:sp>
      <p:sp>
        <p:nvSpPr>
          <p:cNvPr id="55" name="横巻き 54"/>
          <p:cNvSpPr/>
          <p:nvPr/>
        </p:nvSpPr>
        <p:spPr>
          <a:xfrm>
            <a:off x="107505" y="1196752"/>
            <a:ext cx="1245096" cy="280641"/>
          </a:xfrm>
          <a:prstGeom prst="horizontalScroll">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300" b="1" dirty="0">
                <a:solidFill>
                  <a:prstClr val="black"/>
                </a:solidFill>
              </a:rPr>
              <a:t>主</a:t>
            </a:r>
            <a:r>
              <a:rPr lang="ja-JP" altLang="en-US" sz="1300" b="1" dirty="0" smtClean="0">
                <a:solidFill>
                  <a:prstClr val="black"/>
                </a:solidFill>
              </a:rPr>
              <a:t>な</a:t>
            </a:r>
            <a:r>
              <a:rPr lang="ja-JP" altLang="en-US" sz="1300" b="1" dirty="0">
                <a:solidFill>
                  <a:prstClr val="black"/>
                </a:solidFill>
              </a:rPr>
              <a:t>事業内容</a:t>
            </a:r>
          </a:p>
        </p:txBody>
      </p:sp>
      <p:sp>
        <p:nvSpPr>
          <p:cNvPr id="57" name="テキスト ボックス 56"/>
          <p:cNvSpPr txBox="1"/>
          <p:nvPr/>
        </p:nvSpPr>
        <p:spPr>
          <a:xfrm>
            <a:off x="162065" y="1412776"/>
            <a:ext cx="9615471" cy="1200329"/>
          </a:xfrm>
          <a:prstGeom prst="rect">
            <a:avLst/>
          </a:prstGeom>
          <a:noFill/>
        </p:spPr>
        <p:txBody>
          <a:bodyPr wrap="square" rtlCol="0">
            <a:spAutoFit/>
          </a:bodyPr>
          <a:lstStyle/>
          <a:p>
            <a:pPr indent="76200"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○総合的な利用者支援</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marL="268288" indent="-192088"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　　子育て家庭の「個別ニーズ」を把握し</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、教育</a:t>
            </a:r>
            <a:r>
              <a:rPr lang="ja-JP" altLang="en-US" sz="1200" b="1" dirty="0">
                <a:solidFill>
                  <a:prstClr val="black"/>
                </a:solidFill>
                <a:latin typeface="ＭＳ ゴシック" panose="020B0609070205080204" pitchFamily="49" charset="-128"/>
                <a:ea typeface="ＭＳ ゴシック" panose="020B0609070205080204" pitchFamily="49" charset="-128"/>
              </a:rPr>
              <a:t>・保育施設及び</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地域の子育て</a:t>
            </a:r>
            <a:r>
              <a:rPr lang="ja-JP" altLang="en-US" sz="1200" b="1" dirty="0">
                <a:solidFill>
                  <a:prstClr val="black"/>
                </a:solidFill>
                <a:latin typeface="ＭＳ ゴシック" panose="020B0609070205080204" pitchFamily="49" charset="-128"/>
                <a:ea typeface="ＭＳ ゴシック" panose="020B0609070205080204" pitchFamily="49" charset="-128"/>
              </a:rPr>
              <a:t>支援事業等の利用に当たっての「情報集約・提供」「相談」「利用支援・援助」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indent="76200" defTabSz="912813"/>
            <a:r>
              <a:rPr lang="ja-JP" altLang="en-US" sz="1200" b="1" dirty="0" smtClean="0">
                <a:solidFill>
                  <a:prstClr val="black"/>
                </a:solidFill>
                <a:latin typeface="ＭＳ ゴシック" panose="020B0609070205080204" pitchFamily="49" charset="-128"/>
                <a:ea typeface="ＭＳ ゴシック" panose="020B0609070205080204" pitchFamily="49" charset="-128"/>
              </a:rPr>
              <a:t>○</a:t>
            </a:r>
            <a:r>
              <a:rPr lang="ja-JP" altLang="en-US" sz="1200" b="1" dirty="0">
                <a:solidFill>
                  <a:prstClr val="black"/>
                </a:solidFill>
                <a:latin typeface="ＭＳ ゴシック" panose="020B0609070205080204" pitchFamily="49" charset="-128"/>
                <a:ea typeface="ＭＳ ゴシック" panose="020B0609070205080204" pitchFamily="49" charset="-128"/>
              </a:rPr>
              <a:t>地域連携</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marL="268288"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　子育て支援などの関係機関との連絡調整、連携・協働の体制づくりを行い、地域の子育て資源の育成、地域課題の発見・共有、地域で必要な社会資源の開発</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等</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18049" y="2647945"/>
            <a:ext cx="9615471" cy="276999"/>
          </a:xfrm>
          <a:prstGeom prst="rect">
            <a:avLst/>
          </a:prstGeom>
          <a:noFill/>
        </p:spPr>
        <p:txBody>
          <a:bodyPr wrap="square" rtlCol="0">
            <a:spAutoFit/>
          </a:bodyPr>
          <a:lstStyle/>
          <a:p>
            <a:pPr indent="177800" defTabSz="912813"/>
            <a:r>
              <a:rPr lang="en-US" altLang="ja-JP"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事業類型</a:t>
            </a:r>
            <a:r>
              <a:rPr lang="en-US" altLang="ja-JP" sz="1200" b="1" dirty="0" smtClean="0">
                <a:solidFill>
                  <a:prstClr val="black"/>
                </a:solidFill>
                <a:latin typeface="ＭＳ ゴシック" panose="020B0609070205080204" pitchFamily="49" charset="-128"/>
                <a:ea typeface="ＭＳ ゴシック" panose="020B0609070205080204" pitchFamily="49" charset="-128"/>
              </a:rPr>
              <a:t>】</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18049" y="2852936"/>
            <a:ext cx="9887951" cy="1620000"/>
          </a:xfrm>
          <a:prstGeom prst="rect">
            <a:avLst/>
          </a:prstGeom>
          <a:noFill/>
        </p:spPr>
        <p:txBody>
          <a:bodyPr wrap="square" rtlCol="0">
            <a:spAutoFit/>
          </a:bodyPr>
          <a:lstStyle/>
          <a:p>
            <a:pPr indent="177800" defTabSz="912813"/>
            <a:r>
              <a:rPr lang="ja-JP" altLang="en-US" sz="1200" b="1" dirty="0" smtClean="0">
                <a:solidFill>
                  <a:prstClr val="black"/>
                </a:solidFill>
                <a:latin typeface="ＭＳ ゴシック" panose="020B0609070205080204" pitchFamily="49" charset="-128"/>
                <a:ea typeface="ＭＳ ゴシック" panose="020B0609070205080204" pitchFamily="49" charset="-128"/>
              </a:rPr>
              <a:t>①　「基本型」</a:t>
            </a:r>
            <a:r>
              <a:rPr lang="ja-JP" altLang="en-US"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「利用者支援</a:t>
            </a:r>
            <a:r>
              <a:rPr lang="ja-JP" altLang="en-US" sz="1200" b="1" dirty="0">
                <a:solidFill>
                  <a:prstClr val="black"/>
                </a:solidFill>
                <a:latin typeface="ＭＳ ゴシック" panose="020B0609070205080204" pitchFamily="49" charset="-128"/>
                <a:ea typeface="ＭＳ ゴシック" panose="020B0609070205080204" pitchFamily="49" charset="-128"/>
              </a:rPr>
              <a:t>」と「地域連携」</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を共に実施する形態</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主として、行政窓口以外で、親子が継続的に利用できる施設を活用。）</a:t>
            </a:r>
            <a:endParaRPr lang="en-US" altLang="ja-JP" sz="1100" b="1" strike="dblStrike" dirty="0" smtClean="0">
              <a:solidFill>
                <a:srgbClr val="FF0000"/>
              </a:solidFill>
              <a:latin typeface="ＭＳ ゴシック" panose="020B0609070205080204" pitchFamily="49" charset="-128"/>
              <a:ea typeface="ＭＳ ゴシック" panose="020B0609070205080204" pitchFamily="49" charset="-128"/>
            </a:endParaRPr>
          </a:p>
          <a:p>
            <a:pPr indent="177800" defTabSz="912813">
              <a:lnSpc>
                <a:spcPts val="900"/>
              </a:lnSpc>
            </a:pPr>
            <a:endParaRPr lang="en-US" altLang="ja-JP" sz="11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200" b="1" dirty="0" smtClean="0">
                <a:solidFill>
                  <a:prstClr val="black"/>
                </a:solidFill>
                <a:latin typeface="ＭＳ ゴシック" panose="020B0609070205080204" pitchFamily="49" charset="-128"/>
                <a:ea typeface="ＭＳ ゴシック" panose="020B0609070205080204" pitchFamily="49" charset="-128"/>
              </a:rPr>
              <a:t>②　「特定型」：主に</a:t>
            </a:r>
            <a:r>
              <a:rPr lang="ja-JP" altLang="en-US"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利用者支援</a:t>
            </a:r>
            <a:r>
              <a:rPr lang="ja-JP" altLang="en-US"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を実施する形態　</a:t>
            </a:r>
            <a:r>
              <a:rPr lang="en-US" altLang="ja-JP" sz="1200" b="1" dirty="0" smtClean="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地域連携については、行政がその機能を果たす。</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主として、行政機関の窓口等を活用。）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（例；横浜市「保育コンシェルジュ事業」）</a:t>
            </a:r>
            <a:endParaRPr lang="en-US" altLang="ja-JP" sz="11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lnSpc>
                <a:spcPts val="900"/>
              </a:lnSpc>
            </a:pP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200" b="1" dirty="0" smtClean="0">
                <a:solidFill>
                  <a:prstClr val="black"/>
                </a:solidFill>
                <a:latin typeface="ＭＳ ゴシック" panose="020B0609070205080204" pitchFamily="49" charset="-128"/>
                <a:ea typeface="ＭＳ ゴシック" panose="020B0609070205080204" pitchFamily="49" charset="-128"/>
              </a:rPr>
              <a:t>③</a:t>
            </a:r>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a:t>
            </a:r>
            <a:r>
              <a:rPr lang="ja-JP" altLang="en-US" sz="1200" b="1" dirty="0">
                <a:solidFill>
                  <a:prstClr val="black"/>
                </a:solidFill>
                <a:latin typeface="ＭＳ ゴシック" panose="020B0609070205080204" pitchFamily="49" charset="-128"/>
                <a:ea typeface="ＭＳ ゴシック" panose="020B0609070205080204" pitchFamily="49" charset="-128"/>
              </a:rPr>
              <a:t>母子保健</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型</a:t>
            </a:r>
            <a:r>
              <a:rPr lang="ja-JP" altLang="en-US" sz="1200" b="1" dirty="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：保健師等の専門職が全ての妊産婦等を対象</a:t>
            </a:r>
            <a:r>
              <a:rPr lang="ja-JP" altLang="en-US" sz="1200" b="1" dirty="0">
                <a:solidFill>
                  <a:prstClr val="black"/>
                </a:solidFill>
                <a:latin typeface="ＭＳ ゴシック" panose="020B0609070205080204" pitchFamily="49" charset="-128"/>
                <a:ea typeface="ＭＳ ゴシック" panose="020B0609070205080204" pitchFamily="49" charset="-128"/>
              </a:rPr>
              <a:t>に「利用者支援」と「地域連携」を共に実施する</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形態</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200" b="1" dirty="0" smtClean="0">
                <a:solidFill>
                  <a:prstClr val="black"/>
                </a:solidFill>
                <a:latin typeface="ＭＳ ゴシック" panose="020B0609070205080204" pitchFamily="49" charset="-128"/>
                <a:ea typeface="ＭＳ ゴシック" panose="020B0609070205080204" pitchFamily="49" charset="-128"/>
              </a:rPr>
              <a:t>※</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継続的</a:t>
            </a:r>
            <a:r>
              <a:rPr lang="ja-JP" altLang="en-US" sz="1200" b="1" dirty="0">
                <a:solidFill>
                  <a:prstClr val="black"/>
                </a:solidFill>
                <a:latin typeface="ＭＳ ゴシック" panose="020B0609070205080204" pitchFamily="49" charset="-128"/>
                <a:ea typeface="ＭＳ ゴシック" panose="020B0609070205080204" pitchFamily="49" charset="-128"/>
              </a:rPr>
              <a:t>な</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把握、支援プランの策定を実施</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indent="177800" defTabSz="912813"/>
            <a:r>
              <a:rPr lang="ja-JP" altLang="en-US" sz="1100" b="1" dirty="0">
                <a:solidFill>
                  <a:prstClr val="black"/>
                </a:solidFill>
                <a:latin typeface="ＭＳ ゴシック" panose="020B0609070205080204" pitchFamily="49" charset="-128"/>
                <a:ea typeface="ＭＳ ゴシック" panose="020B0609070205080204" pitchFamily="49" charset="-128"/>
              </a:rPr>
              <a:t>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a:t>
            </a:r>
            <a:r>
              <a:rPr lang="ja-JP" altLang="en-US" sz="1200" b="1" dirty="0">
                <a:solidFill>
                  <a:prstClr val="black"/>
                </a:solidFill>
                <a:latin typeface="ＭＳ ゴシック" panose="020B0609070205080204" pitchFamily="49" charset="-128"/>
                <a:ea typeface="ＭＳ ゴシック" panose="020B0609070205080204" pitchFamily="49" charset="-128"/>
              </a:rPr>
              <a:t>主として</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、保健所・保健センター等</a:t>
            </a:r>
            <a:r>
              <a:rPr lang="ja-JP" altLang="en-US" sz="1200" b="1" dirty="0">
                <a:solidFill>
                  <a:prstClr val="black"/>
                </a:solidFill>
                <a:latin typeface="ＭＳ ゴシック" panose="020B0609070205080204" pitchFamily="49" charset="-128"/>
                <a:ea typeface="ＭＳ ゴシック" panose="020B0609070205080204" pitchFamily="49" charset="-128"/>
              </a:rPr>
              <a:t>を活用。）　　　　　</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　</a:t>
            </a:r>
            <a:endParaRPr lang="en-US" altLang="ja-JP" sz="1100" b="1" dirty="0">
              <a:solidFill>
                <a:prstClr val="black"/>
              </a:solidFill>
              <a:latin typeface="ＭＳ ゴシック" panose="020B0609070205080204" pitchFamily="49" charset="-128"/>
              <a:ea typeface="ＭＳ ゴシック" panose="020B0609070205080204" pitchFamily="49" charset="-128"/>
            </a:endParaRPr>
          </a:p>
        </p:txBody>
      </p:sp>
      <p:sp>
        <p:nvSpPr>
          <p:cNvPr id="7" name="下矢印 6"/>
          <p:cNvSpPr/>
          <p:nvPr/>
        </p:nvSpPr>
        <p:spPr>
          <a:xfrm>
            <a:off x="3897077" y="2492896"/>
            <a:ext cx="1920019" cy="265724"/>
          </a:xfrm>
          <a:prstGeom prst="downArrow">
            <a:avLst/>
          </a:prstGeom>
          <a:gradFill flip="none" rotWithShape="1">
            <a:gsLst>
              <a:gs pos="61500">
                <a:srgbClr val="1199D0"/>
              </a:gs>
              <a:gs pos="79000">
                <a:srgbClr val="21D6E0"/>
              </a:gs>
              <a:gs pos="6000">
                <a:srgbClr val="0087E6"/>
              </a:gs>
              <a:gs pos="44000">
                <a:srgbClr val="005CBF"/>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defTabSz="912813"/>
            <a:endParaRPr lang="ja-JP" altLang="en-US" sz="1000" dirty="0" smtClean="0">
              <a:solidFill>
                <a:prstClr val="black"/>
              </a:solidFill>
            </a:endParaRPr>
          </a:p>
        </p:txBody>
      </p:sp>
      <p:sp>
        <p:nvSpPr>
          <p:cNvPr id="56" name="正方形/長方形 55"/>
          <p:cNvSpPr/>
          <p:nvPr/>
        </p:nvSpPr>
        <p:spPr>
          <a:xfrm>
            <a:off x="8373512" y="5517232"/>
            <a:ext cx="1188000" cy="36004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2813"/>
            <a:r>
              <a:rPr lang="ja-JP" altLang="en-US" sz="900" b="1" dirty="0" smtClean="0">
                <a:solidFill>
                  <a:prstClr val="black"/>
                </a:solidFill>
              </a:rPr>
              <a:t>放課後児童クラブ</a:t>
            </a:r>
            <a:endParaRPr lang="en-US" altLang="ja-JP" sz="900" b="1" dirty="0" smtClean="0">
              <a:solidFill>
                <a:prstClr val="black"/>
              </a:solidFill>
            </a:endParaRPr>
          </a:p>
          <a:p>
            <a:pPr algn="ctr" defTabSz="912813"/>
            <a:r>
              <a:rPr lang="ja-JP" altLang="en-US" sz="900" b="1" dirty="0" smtClean="0">
                <a:solidFill>
                  <a:prstClr val="black"/>
                </a:solidFill>
              </a:rPr>
              <a:t>・児童館</a:t>
            </a:r>
            <a:endParaRPr lang="ja-JP" altLang="en-US" sz="900" b="1" dirty="0">
              <a:solidFill>
                <a:prstClr val="black"/>
              </a:solidFill>
            </a:endParaRPr>
          </a:p>
        </p:txBody>
      </p:sp>
      <p:sp>
        <p:nvSpPr>
          <p:cNvPr id="60" name="正方形/長方形 59"/>
          <p:cNvSpPr/>
          <p:nvPr/>
        </p:nvSpPr>
        <p:spPr>
          <a:xfrm>
            <a:off x="1568624" y="6453336"/>
            <a:ext cx="1895821" cy="32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050" b="1" dirty="0" smtClean="0">
                <a:solidFill>
                  <a:prstClr val="black"/>
                </a:solidFill>
                <a:latin typeface="HG丸ｺﾞｼｯｸM-PRO" panose="020F0600000000000000" pitchFamily="50" charset="-128"/>
                <a:ea typeface="HG丸ｺﾞｼｯｸM-PRO" panose="020F0600000000000000" pitchFamily="50" charset="-128"/>
              </a:rPr>
              <a:t>利用者支援専門員</a:t>
            </a:r>
            <a:endParaRPr lang="en-US" altLang="ja-JP" sz="1050" b="1"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2813"/>
            <a:r>
              <a:rPr lang="ja-JP" altLang="en-US" sz="1050" b="1" dirty="0" smtClean="0">
                <a:solidFill>
                  <a:prstClr val="black"/>
                </a:solidFill>
                <a:latin typeface="HG丸ｺﾞｼｯｸM-PRO" panose="020F0600000000000000" pitchFamily="50" charset="-128"/>
                <a:ea typeface="HG丸ｺﾞｼｯｸM-PRO" panose="020F0600000000000000" pitchFamily="50" charset="-128"/>
              </a:rPr>
              <a:t>保健師等</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32</a:t>
            </a:fld>
            <a:endParaRPr lang="en-US" altLang="ja-JP" dirty="0">
              <a:solidFill>
                <a:srgbClr val="000000"/>
              </a:solidFill>
            </a:endParaRPr>
          </a:p>
        </p:txBody>
      </p:sp>
    </p:spTree>
    <p:extLst>
      <p:ext uri="{BB962C8B-B14F-4D97-AF65-F5344CB8AC3E}">
        <p14:creationId xmlns:p14="http://schemas.microsoft.com/office/powerpoint/2010/main" val="138336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50%"/>
          <p:cNvSpPr>
            <a:spLocks noChangeArrowheads="1"/>
          </p:cNvSpPr>
          <p:nvPr/>
        </p:nvSpPr>
        <p:spPr bwMode="auto">
          <a:xfrm>
            <a:off x="247875" y="1491182"/>
            <a:ext cx="4260625" cy="1264718"/>
          </a:xfrm>
          <a:prstGeom prst="rect">
            <a:avLst/>
          </a:prstGeom>
          <a:pattFill prst="pct50">
            <a:fgClr>
              <a:srgbClr val="CCFFCC"/>
            </a:fgClr>
            <a:bgClr>
              <a:schemeClr val="bg1"/>
            </a:bgClr>
          </a:pattFill>
          <a:ln w="9525" algn="ctr">
            <a:solidFill>
              <a:schemeClr val="tx1"/>
            </a:solidFill>
            <a:miter lim="800000"/>
            <a:headEnd/>
            <a:tailEnd/>
          </a:ln>
        </p:spPr>
        <p:txBody>
          <a:bodyPr lIns="91344" tIns="10800" rIns="91344" bIns="10786"/>
          <a:lstStyle/>
          <a:p>
            <a:pPr defTabSz="840500">
              <a:lnSpc>
                <a:spcPts val="1598"/>
              </a:lnSpc>
              <a:defRPr/>
            </a:pPr>
            <a:r>
              <a:rPr lang="en-US" altLang="ja-JP" sz="1400" dirty="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クラブ数　　	</a:t>
            </a:r>
            <a:r>
              <a:rPr lang="ja-JP" altLang="en-US" sz="1400" dirty="0" smtClean="0">
                <a:solidFill>
                  <a:prstClr val="black"/>
                </a:solidFill>
                <a:latin typeface="ＭＳ Ｐゴシック"/>
                <a:ea typeface="ＭＳ Ｐゴシック"/>
              </a:rPr>
              <a:t>２２，０８４か所</a:t>
            </a:r>
            <a:endParaRPr lang="en-US" altLang="ja-JP" sz="1400" dirty="0" smtClean="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　　（参考：全国の小学校</a:t>
            </a:r>
            <a:r>
              <a:rPr lang="en-US" altLang="ja-JP" sz="1400" dirty="0">
                <a:solidFill>
                  <a:prstClr val="black"/>
                </a:solidFill>
                <a:latin typeface="ＭＳ Ｐゴシック"/>
                <a:ea typeface="ＭＳ Ｐゴシック"/>
              </a:rPr>
              <a:t>20,357</a:t>
            </a:r>
            <a:r>
              <a:rPr lang="ja-JP" altLang="en-US" sz="1400" dirty="0">
                <a:solidFill>
                  <a:prstClr val="black"/>
                </a:solidFill>
                <a:latin typeface="ＭＳ Ｐゴシック"/>
                <a:ea typeface="ＭＳ Ｐゴシック"/>
              </a:rPr>
              <a:t>校）</a:t>
            </a:r>
            <a:endParaRPr lang="en-US" altLang="ja-JP" sz="1400" dirty="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○登録児童数　　	</a:t>
            </a:r>
            <a:r>
              <a:rPr lang="ja-JP" altLang="en-US" sz="1400" dirty="0" smtClean="0">
                <a:solidFill>
                  <a:prstClr val="black"/>
                </a:solidFill>
                <a:latin typeface="ＭＳ Ｐゴシック"/>
                <a:ea typeface="ＭＳ Ｐゴシック"/>
              </a:rPr>
              <a:t>９３６，４５２人</a:t>
            </a:r>
            <a:endParaRPr lang="ja-JP" altLang="en-US" sz="1400" strike="sngStrike" dirty="0">
              <a:solidFill>
                <a:srgbClr val="FF0000"/>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○利用できなかった児童数（待機児童数</a:t>
            </a:r>
            <a:r>
              <a:rPr lang="ja-JP" altLang="en-US" sz="1400" dirty="0" smtClean="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９，９４５人</a:t>
            </a:r>
            <a:endParaRPr lang="en-US" altLang="ja-JP" sz="1400" dirty="0" smtClean="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a:t>
            </a:r>
            <a:r>
              <a:rPr lang="en-US" altLang="ja-JP" sz="1400" dirty="0" smtClean="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利用できなかった児童がいるクラブ数　</a:t>
            </a:r>
            <a:r>
              <a:rPr lang="en-US" altLang="ja-JP" sz="1400" dirty="0">
                <a:solidFill>
                  <a:prstClr val="black"/>
                </a:solidFill>
                <a:latin typeface="ＭＳ Ｐゴシック"/>
                <a:ea typeface="ＭＳ Ｐゴシック"/>
              </a:rPr>
              <a:t>1,753</a:t>
            </a:r>
            <a:r>
              <a:rPr lang="ja-JP" altLang="en-US" sz="1400" dirty="0">
                <a:solidFill>
                  <a:prstClr val="black"/>
                </a:solidFill>
                <a:latin typeface="ＭＳ Ｐゴシック"/>
                <a:ea typeface="ＭＳ Ｐゴシック"/>
              </a:rPr>
              <a:t>か所</a:t>
            </a:r>
            <a:r>
              <a:rPr lang="en-US" altLang="ja-JP" sz="1400" dirty="0">
                <a:solidFill>
                  <a:prstClr val="black"/>
                </a:solidFill>
                <a:latin typeface="ＭＳ Ｐゴシック"/>
                <a:ea typeface="ＭＳ Ｐゴシック"/>
              </a:rPr>
              <a:t>〕</a:t>
            </a:r>
          </a:p>
        </p:txBody>
      </p:sp>
      <p:sp>
        <p:nvSpPr>
          <p:cNvPr id="2052" name="Text Box 4"/>
          <p:cNvSpPr txBox="1">
            <a:spLocks noChangeArrowheads="1"/>
          </p:cNvSpPr>
          <p:nvPr/>
        </p:nvSpPr>
        <p:spPr bwMode="auto">
          <a:xfrm>
            <a:off x="0" y="189670"/>
            <a:ext cx="2519363" cy="306924"/>
          </a:xfrm>
          <a:prstGeom prst="rect">
            <a:avLst/>
          </a:prstGeom>
          <a:noFill/>
          <a:ln w="9525" algn="ctr">
            <a:noFill/>
            <a:miter lim="800000"/>
            <a:headEnd/>
            <a:tailEnd/>
          </a:ln>
        </p:spPr>
        <p:txBody>
          <a:bodyPr lIns="91344" tIns="45674" rIns="91344" bIns="45674">
            <a:spAutoFit/>
          </a:bodyPr>
          <a:lstStyle/>
          <a:p>
            <a:pPr defTabSz="911863">
              <a:spcBef>
                <a:spcPct val="50000"/>
              </a:spcBef>
            </a:pPr>
            <a:r>
              <a:rPr lang="en-US" altLang="ja-JP" sz="1400" dirty="0">
                <a:solidFill>
                  <a:prstClr val="black"/>
                </a:solidFill>
                <a:latin typeface="Arial" pitchFamily="34" charset="0"/>
                <a:ea typeface="ＭＳ Ｐゴシック" pitchFamily="50" charset="-128"/>
              </a:rPr>
              <a:t>【</a:t>
            </a:r>
            <a:r>
              <a:rPr lang="ja-JP" altLang="en-US" sz="1400" dirty="0">
                <a:solidFill>
                  <a:prstClr val="black"/>
                </a:solidFill>
                <a:latin typeface="Arial" pitchFamily="34" charset="0"/>
                <a:ea typeface="ＭＳ Ｐゴシック" pitchFamily="50" charset="-128"/>
              </a:rPr>
              <a:t>事業の内容、目的</a:t>
            </a:r>
            <a:r>
              <a:rPr lang="en-US" altLang="ja-JP" sz="1400" dirty="0">
                <a:solidFill>
                  <a:prstClr val="black"/>
                </a:solidFill>
                <a:latin typeface="Arial" pitchFamily="34" charset="0"/>
                <a:ea typeface="ＭＳ Ｐゴシック" pitchFamily="50" charset="-128"/>
              </a:rPr>
              <a:t>】</a:t>
            </a:r>
          </a:p>
        </p:txBody>
      </p:sp>
      <p:sp>
        <p:nvSpPr>
          <p:cNvPr id="2054" name="Text Box 6"/>
          <p:cNvSpPr txBox="1">
            <a:spLocks noChangeArrowheads="1"/>
          </p:cNvSpPr>
          <p:nvPr/>
        </p:nvSpPr>
        <p:spPr bwMode="auto">
          <a:xfrm>
            <a:off x="6855" y="1209658"/>
            <a:ext cx="4226065" cy="306924"/>
          </a:xfrm>
          <a:prstGeom prst="rect">
            <a:avLst/>
          </a:prstGeom>
          <a:noFill/>
          <a:ln w="9525" algn="ctr">
            <a:noFill/>
            <a:miter lim="800000"/>
            <a:headEnd/>
            <a:tailEnd/>
          </a:ln>
        </p:spPr>
        <p:txBody>
          <a:bodyPr wrap="square" lIns="91344" tIns="45674" rIns="91344" bIns="45674">
            <a:spAutoFit/>
          </a:bodyPr>
          <a:lstStyle/>
          <a:p>
            <a:pPr defTabSz="911863">
              <a:spcBef>
                <a:spcPct val="50000"/>
              </a:spcBef>
            </a:pPr>
            <a:r>
              <a:rPr lang="en-US" altLang="ja-JP" sz="1400" dirty="0">
                <a:solidFill>
                  <a:prstClr val="black"/>
                </a:solidFill>
                <a:latin typeface="Arial" pitchFamily="34" charset="0"/>
                <a:ea typeface="ＭＳ Ｐゴシック" pitchFamily="50" charset="-128"/>
              </a:rPr>
              <a:t>【</a:t>
            </a:r>
            <a:r>
              <a:rPr lang="ja-JP" altLang="en-US" sz="1400" dirty="0">
                <a:solidFill>
                  <a:prstClr val="black"/>
                </a:solidFill>
                <a:latin typeface="Arial" pitchFamily="34" charset="0"/>
                <a:ea typeface="ＭＳ Ｐゴシック" pitchFamily="50" charset="-128"/>
              </a:rPr>
              <a:t>現状</a:t>
            </a:r>
            <a:r>
              <a:rPr lang="en-US" altLang="ja-JP" sz="1400" dirty="0">
                <a:solidFill>
                  <a:prstClr val="black"/>
                </a:solidFill>
                <a:latin typeface="Arial" pitchFamily="34" charset="0"/>
                <a:ea typeface="ＭＳ Ｐゴシック" pitchFamily="50" charset="-128"/>
              </a:rPr>
              <a:t>】</a:t>
            </a:r>
            <a:r>
              <a:rPr lang="ja-JP" altLang="en-US" sz="1400" dirty="0">
                <a:solidFill>
                  <a:prstClr val="black"/>
                </a:solidFill>
                <a:latin typeface="Arial" pitchFamily="34" charset="0"/>
                <a:ea typeface="ＭＳ Ｐゴシック" pitchFamily="50" charset="-128"/>
              </a:rPr>
              <a:t>（クラブ数及び児童数は平成２６年５月現在）</a:t>
            </a:r>
          </a:p>
        </p:txBody>
      </p:sp>
      <p:cxnSp>
        <p:nvCxnSpPr>
          <p:cNvPr id="5" name="直線コネクタ 4"/>
          <p:cNvCxnSpPr/>
          <p:nvPr/>
        </p:nvCxnSpPr>
        <p:spPr bwMode="auto">
          <a:xfrm>
            <a:off x="10137576" y="2895351"/>
            <a:ext cx="0" cy="130152"/>
          </a:xfrm>
          <a:prstGeom prst="line">
            <a:avLst/>
          </a:prstGeom>
          <a:noFill/>
          <a:ln w="9525" cap="flat" cmpd="sng" algn="ctr">
            <a:noFill/>
            <a:prstDash val="solid"/>
            <a:round/>
            <a:headEnd type="none" w="med" len="med"/>
            <a:tailEnd type="none" w="med" len="med"/>
          </a:ln>
          <a:effectLst/>
        </p:spPr>
      </p:cxnSp>
      <p:sp>
        <p:nvSpPr>
          <p:cNvPr id="34" name="Rectangle 3"/>
          <p:cNvSpPr>
            <a:spLocks noGrp="1" noChangeArrowheads="1"/>
          </p:cNvSpPr>
          <p:nvPr>
            <p:ph type="title"/>
          </p:nvPr>
        </p:nvSpPr>
        <p:spPr>
          <a:xfrm>
            <a:off x="563180" y="9488"/>
            <a:ext cx="8854316" cy="360363"/>
          </a:xfrm>
        </p:spPr>
        <p:txBody>
          <a:bodyPr>
            <a:noAutofit/>
          </a:bodyPr>
          <a:lstStyle/>
          <a:p>
            <a:pPr eaLnBrk="1" hangingPunct="1"/>
            <a:r>
              <a:rPr lang="ja-JP" altLang="en-US" sz="2400" dirty="0">
                <a:latin typeface="HGP創英角ｺﾞｼｯｸUB" pitchFamily="50" charset="-128"/>
                <a:ea typeface="HGP創英角ｺﾞｼｯｸUB" pitchFamily="50" charset="-128"/>
              </a:rPr>
              <a:t>放課後児童クラブの概要</a:t>
            </a:r>
          </a:p>
        </p:txBody>
      </p:sp>
      <p:sp>
        <p:nvSpPr>
          <p:cNvPr id="57" name="Rectangle 2" descr="50%"/>
          <p:cNvSpPr>
            <a:spLocks noChangeArrowheads="1"/>
          </p:cNvSpPr>
          <p:nvPr/>
        </p:nvSpPr>
        <p:spPr bwMode="auto">
          <a:xfrm>
            <a:off x="272479" y="446989"/>
            <a:ext cx="9496803" cy="797611"/>
          </a:xfrm>
          <a:prstGeom prst="rect">
            <a:avLst/>
          </a:prstGeom>
          <a:pattFill prst="pct50">
            <a:fgClr>
              <a:srgbClr val="FFFF99"/>
            </a:fgClr>
            <a:bgClr>
              <a:schemeClr val="bg1"/>
            </a:bgClr>
          </a:pattFill>
          <a:ln w="9525" algn="ctr">
            <a:solidFill>
              <a:schemeClr val="tx1"/>
            </a:solidFill>
            <a:miter lim="800000"/>
            <a:headEnd/>
            <a:tailEnd/>
          </a:ln>
        </p:spPr>
        <p:txBody>
          <a:bodyPr lIns="91344" tIns="0" rIns="91344" bIns="0"/>
          <a:lstStyle/>
          <a:p>
            <a:pPr defTabSz="840500">
              <a:lnSpc>
                <a:spcPts val="1598"/>
              </a:lnSpc>
              <a:defRPr/>
            </a:pPr>
            <a:r>
              <a:rPr lang="ja-JP" altLang="en-US" sz="1400" dirty="0">
                <a:solidFill>
                  <a:prstClr val="black"/>
                </a:solidFill>
                <a:latin typeface="ＭＳ Ｐゴシック"/>
                <a:ea typeface="ＭＳ Ｐゴシック"/>
              </a:rPr>
              <a:t>共働き家庭など留守家庭の小学校に就学している児童に対して、学校の余裕教室や児童館、公民館などで、放課後等に適切な遊び、生活の場を与えて、その健全育成を図る</a:t>
            </a: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平成</a:t>
            </a:r>
            <a:r>
              <a:rPr lang="ja-JP" altLang="en-US" sz="1400" dirty="0">
                <a:solidFill>
                  <a:prstClr val="black"/>
                </a:solidFill>
                <a:latin typeface="ＭＳ Ｐゴシック"/>
                <a:ea typeface="ＭＳ Ｐゴシック"/>
              </a:rPr>
              <a:t>９</a:t>
            </a:r>
            <a:r>
              <a:rPr lang="ja-JP" altLang="en-US" sz="1400" dirty="0" smtClean="0">
                <a:solidFill>
                  <a:prstClr val="black"/>
                </a:solidFill>
                <a:latin typeface="ＭＳ Ｐゴシック"/>
                <a:ea typeface="ＭＳ Ｐゴシック"/>
              </a:rPr>
              <a:t>年</a:t>
            </a:r>
            <a:r>
              <a:rPr lang="ja-JP" altLang="en-US" sz="1400" dirty="0">
                <a:solidFill>
                  <a:prstClr val="black"/>
                </a:solidFill>
                <a:latin typeface="ＭＳ Ｐゴシック"/>
                <a:ea typeface="ＭＳ Ｐゴシック"/>
              </a:rPr>
              <a:t>の児童福祉法改正により法定化</a:t>
            </a:r>
            <a:r>
              <a:rPr lang="en-US" altLang="ja-JP" sz="1400" dirty="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児童福祉</a:t>
            </a:r>
            <a:r>
              <a:rPr lang="ja-JP" altLang="en-US" sz="1400" dirty="0" smtClean="0">
                <a:solidFill>
                  <a:prstClr val="black"/>
                </a:solidFill>
                <a:latin typeface="ＭＳ Ｐゴシック"/>
                <a:ea typeface="ＭＳ Ｐゴシック"/>
              </a:rPr>
              <a:t>法第</a:t>
            </a:r>
            <a:r>
              <a:rPr lang="ja-JP" altLang="en-US" sz="1400" dirty="0">
                <a:solidFill>
                  <a:prstClr val="black"/>
                </a:solidFill>
                <a:latin typeface="ＭＳ Ｐゴシック"/>
                <a:ea typeface="ＭＳ Ｐゴシック"/>
              </a:rPr>
              <a:t>６</a:t>
            </a:r>
            <a:r>
              <a:rPr lang="ja-JP" altLang="en-US" sz="1400" dirty="0" smtClean="0">
                <a:solidFill>
                  <a:prstClr val="black"/>
                </a:solidFill>
                <a:latin typeface="ＭＳ Ｐゴシック"/>
                <a:ea typeface="ＭＳ Ｐゴシック"/>
              </a:rPr>
              <a:t>条の</a:t>
            </a:r>
            <a:r>
              <a:rPr lang="ja-JP" altLang="en-US" sz="1400" dirty="0">
                <a:solidFill>
                  <a:prstClr val="black"/>
                </a:solidFill>
                <a:latin typeface="ＭＳ Ｐゴシック"/>
                <a:ea typeface="ＭＳ Ｐゴシック"/>
              </a:rPr>
              <a:t>３</a:t>
            </a:r>
            <a:r>
              <a:rPr lang="ja-JP" altLang="en-US" sz="1400" dirty="0" smtClean="0">
                <a:solidFill>
                  <a:prstClr val="black"/>
                </a:solidFill>
                <a:latin typeface="ＭＳ Ｐゴシック"/>
                <a:ea typeface="ＭＳ Ｐゴシック"/>
              </a:rPr>
              <a:t>第</a:t>
            </a:r>
            <a:r>
              <a:rPr lang="ja-JP" altLang="en-US" sz="1400" dirty="0">
                <a:solidFill>
                  <a:prstClr val="black"/>
                </a:solidFill>
                <a:latin typeface="ＭＳ Ｐゴシック"/>
                <a:ea typeface="ＭＳ Ｐゴシック"/>
              </a:rPr>
              <a:t>２</a:t>
            </a:r>
            <a:r>
              <a:rPr lang="ja-JP" altLang="en-US" sz="1400" dirty="0" smtClean="0">
                <a:solidFill>
                  <a:prstClr val="black"/>
                </a:solidFill>
                <a:latin typeface="ＭＳ Ｐゴシック"/>
                <a:ea typeface="ＭＳ Ｐゴシック"/>
              </a:rPr>
              <a:t>項</a:t>
            </a:r>
            <a:r>
              <a:rPr lang="en-US" altLang="ja-JP" sz="1400" dirty="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a:t>
            </a:r>
          </a:p>
          <a:p>
            <a:pPr defTabSz="840500">
              <a:lnSpc>
                <a:spcPts val="1598"/>
              </a:lnSpc>
              <a:defRPr/>
            </a:pPr>
            <a:r>
              <a:rPr lang="ja-JP" altLang="en-US" sz="1200" dirty="0">
                <a:solidFill>
                  <a:prstClr val="black"/>
                </a:solidFill>
                <a:latin typeface="ＭＳ Ｐゴシック"/>
                <a:ea typeface="ＭＳ Ｐゴシック"/>
              </a:rPr>
              <a:t>　</a:t>
            </a:r>
            <a:r>
              <a:rPr lang="en-US" altLang="ja-JP" sz="1200" u="sng" dirty="0">
                <a:solidFill>
                  <a:prstClr val="black"/>
                </a:solidFill>
                <a:latin typeface="ＭＳ Ｐゴシック"/>
                <a:ea typeface="ＭＳ Ｐゴシック"/>
              </a:rPr>
              <a:t>※</a:t>
            </a:r>
            <a:r>
              <a:rPr lang="ja-JP" altLang="en-US" sz="1200" u="sng" dirty="0">
                <a:solidFill>
                  <a:prstClr val="black"/>
                </a:solidFill>
                <a:latin typeface="ＭＳ Ｐゴシック"/>
                <a:ea typeface="ＭＳ Ｐゴシック"/>
              </a:rPr>
              <a:t>平成</a:t>
            </a:r>
            <a:r>
              <a:rPr lang="en-US" altLang="ja-JP" sz="1200" u="sng" dirty="0">
                <a:solidFill>
                  <a:prstClr val="black"/>
                </a:solidFill>
                <a:latin typeface="ＭＳ Ｐゴシック"/>
                <a:ea typeface="ＭＳ Ｐゴシック"/>
              </a:rPr>
              <a:t>24</a:t>
            </a:r>
            <a:r>
              <a:rPr lang="ja-JP" altLang="en-US" sz="1200" u="sng" dirty="0">
                <a:solidFill>
                  <a:prstClr val="black"/>
                </a:solidFill>
                <a:latin typeface="ＭＳ Ｐゴシック"/>
                <a:ea typeface="ＭＳ Ｐゴシック"/>
              </a:rPr>
              <a:t>年の児童福祉法改正により、対象年齢を「おおむね</a:t>
            </a:r>
            <a:r>
              <a:rPr lang="en-US" altLang="ja-JP" sz="1200" u="sng" dirty="0">
                <a:solidFill>
                  <a:prstClr val="black"/>
                </a:solidFill>
                <a:latin typeface="ＭＳ Ｐゴシック"/>
                <a:ea typeface="ＭＳ Ｐゴシック"/>
              </a:rPr>
              <a:t>10</a:t>
            </a:r>
            <a:r>
              <a:rPr lang="ja-JP" altLang="en-US" sz="1200" u="sng" dirty="0">
                <a:solidFill>
                  <a:prstClr val="black"/>
                </a:solidFill>
                <a:latin typeface="ＭＳ Ｐゴシック"/>
                <a:ea typeface="ＭＳ Ｐゴシック"/>
              </a:rPr>
              <a:t>歳未満」から「小学校に就学している」児童とした（平成</a:t>
            </a:r>
            <a:r>
              <a:rPr lang="en-US" altLang="ja-JP" sz="1200" u="sng" dirty="0">
                <a:solidFill>
                  <a:prstClr val="black"/>
                </a:solidFill>
                <a:latin typeface="ＭＳ Ｐゴシック"/>
                <a:ea typeface="ＭＳ Ｐゴシック"/>
              </a:rPr>
              <a:t>27</a:t>
            </a:r>
            <a:r>
              <a:rPr lang="ja-JP" altLang="en-US" sz="1200" u="sng" dirty="0">
                <a:solidFill>
                  <a:prstClr val="black"/>
                </a:solidFill>
                <a:latin typeface="ＭＳ Ｐゴシック"/>
                <a:ea typeface="ＭＳ Ｐゴシック"/>
              </a:rPr>
              <a:t>年４月</a:t>
            </a:r>
            <a:r>
              <a:rPr lang="ja-JP" altLang="en-US" sz="1200" u="sng" dirty="0" smtClean="0">
                <a:solidFill>
                  <a:prstClr val="black"/>
                </a:solidFill>
                <a:latin typeface="ＭＳ Ｐゴシック"/>
                <a:ea typeface="ＭＳ Ｐゴシック"/>
              </a:rPr>
              <a:t>施行）</a:t>
            </a:r>
            <a:endParaRPr lang="ja-JP" altLang="en-US" sz="1200" u="sng" dirty="0">
              <a:solidFill>
                <a:prstClr val="black"/>
              </a:solidFill>
              <a:latin typeface="ＭＳ Ｐゴシック"/>
              <a:ea typeface="ＭＳ Ｐゴシック"/>
            </a:endParaRPr>
          </a:p>
        </p:txBody>
      </p:sp>
      <p:sp>
        <p:nvSpPr>
          <p:cNvPr id="58" name="Text Box 7"/>
          <p:cNvSpPr txBox="1">
            <a:spLocks noChangeArrowheads="1"/>
          </p:cNvSpPr>
          <p:nvPr/>
        </p:nvSpPr>
        <p:spPr bwMode="auto">
          <a:xfrm>
            <a:off x="4449441" y="1222358"/>
            <a:ext cx="4180592" cy="307684"/>
          </a:xfrm>
          <a:prstGeom prst="rect">
            <a:avLst/>
          </a:prstGeom>
          <a:noFill/>
          <a:ln w="9525" algn="ctr">
            <a:noFill/>
            <a:miter lim="800000"/>
            <a:headEnd/>
            <a:tailEnd/>
          </a:ln>
        </p:spPr>
        <p:txBody>
          <a:bodyPr wrap="square" lIns="91344" tIns="45674" rIns="91344" bIns="45674">
            <a:spAutoFit/>
          </a:bodyPr>
          <a:lstStyle/>
          <a:p>
            <a:pPr defTabSz="911863">
              <a:spcBef>
                <a:spcPct val="50000"/>
              </a:spcBef>
            </a:pPr>
            <a:r>
              <a:rPr lang="en-US" altLang="ja-JP" sz="1400" dirty="0">
                <a:solidFill>
                  <a:prstClr val="black"/>
                </a:solidFill>
                <a:latin typeface="Arial" pitchFamily="34" charset="0"/>
                <a:ea typeface="ＭＳ Ｐゴシック" pitchFamily="50" charset="-128"/>
              </a:rPr>
              <a:t>【</a:t>
            </a:r>
            <a:r>
              <a:rPr lang="ja-JP" altLang="en-US" sz="1400" dirty="0">
                <a:solidFill>
                  <a:prstClr val="black"/>
                </a:solidFill>
                <a:latin typeface="Arial" pitchFamily="34" charset="0"/>
                <a:ea typeface="ＭＳ Ｐゴシック" pitchFamily="50" charset="-128"/>
              </a:rPr>
              <a:t>今後の展開</a:t>
            </a:r>
            <a:r>
              <a:rPr lang="en-US" altLang="ja-JP" sz="1400" dirty="0">
                <a:solidFill>
                  <a:prstClr val="black"/>
                </a:solidFill>
                <a:latin typeface="Arial" pitchFamily="34" charset="0"/>
                <a:ea typeface="ＭＳ Ｐゴシック" pitchFamily="50" charset="-128"/>
              </a:rPr>
              <a:t>】</a:t>
            </a:r>
          </a:p>
        </p:txBody>
      </p:sp>
      <p:sp>
        <p:nvSpPr>
          <p:cNvPr id="59" name="Rectangle 2" descr="50%"/>
          <p:cNvSpPr>
            <a:spLocks noChangeArrowheads="1"/>
          </p:cNvSpPr>
          <p:nvPr/>
        </p:nvSpPr>
        <p:spPr bwMode="auto">
          <a:xfrm>
            <a:off x="4597400" y="1491182"/>
            <a:ext cx="5156200" cy="1264718"/>
          </a:xfrm>
          <a:prstGeom prst="rect">
            <a:avLst/>
          </a:prstGeom>
          <a:pattFill prst="pct50">
            <a:fgClr>
              <a:schemeClr val="accent5">
                <a:lumMod val="20000"/>
                <a:lumOff val="80000"/>
              </a:schemeClr>
            </a:fgClr>
            <a:bgClr>
              <a:schemeClr val="bg1"/>
            </a:bgClr>
          </a:pattFill>
          <a:ln w="9525" algn="ctr">
            <a:solidFill>
              <a:schemeClr val="tx1"/>
            </a:solidFill>
            <a:miter lim="800000"/>
            <a:headEnd/>
            <a:tailEnd/>
          </a:ln>
        </p:spPr>
        <p:txBody>
          <a:bodyPr lIns="72000" tIns="10800" rIns="72000" bIns="10786"/>
          <a:lstStyle/>
          <a:p>
            <a:pPr marL="177800" indent="-177800" defTabSz="840500">
              <a:lnSpc>
                <a:spcPts val="1598"/>
              </a:lnSpc>
              <a:defRPr/>
            </a:pPr>
            <a:r>
              <a:rPr lang="ja-JP" altLang="en-US" sz="1400" dirty="0">
                <a:solidFill>
                  <a:prstClr val="black"/>
                </a:solidFill>
                <a:latin typeface="ＭＳ Ｐゴシック"/>
                <a:ea typeface="ＭＳ Ｐゴシック"/>
              </a:rPr>
              <a:t>○「放課後子ども総合プラン」（平成２６年７月３１日文部科学省と共同で策定）</a:t>
            </a: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国全体の目標として、平成３１年度末までに、</a:t>
            </a:r>
            <a:endParaRPr lang="en-US" altLang="ja-JP" sz="1400" dirty="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a:t>
            </a:r>
            <a:r>
              <a:rPr lang="ja-JP" altLang="en-US" sz="1400" dirty="0">
                <a:solidFill>
                  <a:prstClr val="black"/>
                </a:solidFill>
                <a:latin typeface="ＭＳ Ｐゴシック"/>
                <a:ea typeface="ＭＳ Ｐゴシック"/>
              </a:rPr>
              <a:t>放課後児童クラブに</a:t>
            </a:r>
            <a:r>
              <a:rPr lang="ja-JP" altLang="en-US" sz="1400" dirty="0" smtClean="0">
                <a:solidFill>
                  <a:prstClr val="black"/>
                </a:solidFill>
                <a:latin typeface="ＭＳ Ｐゴシック"/>
                <a:ea typeface="ＭＳ Ｐゴシック"/>
              </a:rPr>
              <a:t>ついて</a:t>
            </a: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約</a:t>
            </a:r>
            <a:r>
              <a:rPr lang="ja-JP" altLang="en-US" sz="1400" dirty="0">
                <a:solidFill>
                  <a:prstClr val="black"/>
                </a:solidFill>
                <a:latin typeface="ＭＳ Ｐゴシック"/>
                <a:ea typeface="ＭＳ Ｐゴシック"/>
              </a:rPr>
              <a:t>３０万人分の受け皿を新たに整備</a:t>
            </a:r>
            <a:endParaRPr lang="en-US" altLang="ja-JP" sz="1400" dirty="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a:t>
            </a:r>
            <a:r>
              <a:rPr lang="ja-JP" altLang="en-US" sz="1400" dirty="0">
                <a:solidFill>
                  <a:prstClr val="black"/>
                </a:solidFill>
                <a:latin typeface="ＭＳ Ｐゴシック"/>
                <a:ea typeface="ＭＳ Ｐゴシック"/>
              </a:rPr>
              <a:t>全小学校区（約２万か所）で一体的に又は連携して実施し</a:t>
            </a:r>
            <a:r>
              <a:rPr lang="ja-JP" altLang="en-US" sz="1400" dirty="0" smtClean="0">
                <a:solidFill>
                  <a:prstClr val="black"/>
                </a:solidFill>
                <a:latin typeface="ＭＳ Ｐゴシック"/>
                <a:ea typeface="ＭＳ Ｐゴシック"/>
              </a:rPr>
              <a:t>、</a:t>
            </a:r>
            <a:endParaRPr lang="en-US" altLang="ja-JP" sz="1400" dirty="0" smtClean="0">
              <a:solidFill>
                <a:prstClr val="black"/>
              </a:solidFill>
              <a:latin typeface="ＭＳ Ｐゴシック"/>
              <a:ea typeface="ＭＳ Ｐゴシック"/>
            </a:endParaRPr>
          </a:p>
          <a:p>
            <a:pPr defTabSz="840500">
              <a:lnSpc>
                <a:spcPts val="1598"/>
              </a:lnSpc>
              <a:defRPr/>
            </a:pPr>
            <a:r>
              <a:rPr lang="ja-JP" altLang="en-US"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うち１万か所</a:t>
            </a:r>
            <a:r>
              <a:rPr lang="ja-JP" altLang="en-US" sz="1400" dirty="0">
                <a:solidFill>
                  <a:prstClr val="black"/>
                </a:solidFill>
                <a:latin typeface="ＭＳ Ｐゴシック"/>
                <a:ea typeface="ＭＳ Ｐゴシック"/>
              </a:rPr>
              <a:t>以上を一体型で実施</a:t>
            </a:r>
          </a:p>
        </p:txBody>
      </p:sp>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1851" b="9022"/>
          <a:stretch/>
        </p:blipFill>
        <p:spPr bwMode="auto">
          <a:xfrm>
            <a:off x="311375" y="2801006"/>
            <a:ext cx="9366025" cy="395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33</a:t>
            </a:fld>
            <a:endParaRPr lang="en-US" altLang="ja-JP" dirty="0">
              <a:solidFill>
                <a:srgbClr val="000000"/>
              </a:solidFill>
            </a:endParaRPr>
          </a:p>
        </p:txBody>
      </p:sp>
    </p:spTree>
    <p:extLst>
      <p:ext uri="{BB962C8B-B14F-4D97-AF65-F5344CB8AC3E}">
        <p14:creationId xmlns:p14="http://schemas.microsoft.com/office/powerpoint/2010/main" val="1514929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52057689"/>
              </p:ext>
            </p:extLst>
          </p:nvPr>
        </p:nvGraphicFramePr>
        <p:xfrm>
          <a:off x="416496" y="980728"/>
          <a:ext cx="9205023" cy="5279073"/>
        </p:xfrm>
        <a:graphic>
          <a:graphicData uri="http://schemas.openxmlformats.org/drawingml/2006/table">
            <a:tbl>
              <a:tblPr firstRow="1" firstCol="1" bandRow="1">
                <a:tableStyleId>{5C22544A-7EE6-4342-B048-85BDC9FD1C3A}</a:tableStyleId>
              </a:tblPr>
              <a:tblGrid>
                <a:gridCol w="1687474"/>
                <a:gridCol w="2182957"/>
                <a:gridCol w="2732396"/>
                <a:gridCol w="2602196"/>
              </a:tblGrid>
              <a:tr h="337301">
                <a:tc>
                  <a:txBody>
                    <a:bodyPr/>
                    <a:lstStyle/>
                    <a:p>
                      <a:pPr algn="ctr">
                        <a:spcAft>
                          <a:spcPts val="0"/>
                        </a:spcAft>
                      </a:pPr>
                      <a:r>
                        <a:rPr lang="ja-JP" sz="1400" kern="100" dirty="0">
                          <a:solidFill>
                            <a:schemeClr val="tx1"/>
                          </a:solidFill>
                          <a:effectLst/>
                        </a:rPr>
                        <a:t>分類</a:t>
                      </a:r>
                      <a:endParaRPr lang="ja-JP" sz="1400" kern="100" dirty="0">
                        <a:solidFill>
                          <a:schemeClr val="tx1"/>
                        </a:solidFill>
                        <a:effectLst/>
                        <a:latin typeface="Century"/>
                        <a:ea typeface="ＭＳ 明朝"/>
                        <a:cs typeface="Times New Roman"/>
                      </a:endParaRPr>
                    </a:p>
                  </a:txBody>
                  <a:tcPr marL="58063" marR="58063"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機関名</a:t>
                      </a:r>
                      <a:endParaRPr lang="ja-JP" sz="1400" kern="100" dirty="0">
                        <a:solidFill>
                          <a:schemeClr val="tx1"/>
                        </a:solidFill>
                        <a:effectLst/>
                        <a:latin typeface="Century"/>
                        <a:ea typeface="ＭＳ 明朝"/>
                        <a:cs typeface="Times New Roman"/>
                      </a:endParaRPr>
                    </a:p>
                  </a:txBody>
                  <a:tcPr marL="58063" marR="58063"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どのような時に相談</a:t>
                      </a:r>
                    </a:p>
                    <a:p>
                      <a:pPr algn="ctr">
                        <a:spcAft>
                          <a:spcPts val="0"/>
                        </a:spcAft>
                      </a:pPr>
                      <a:r>
                        <a:rPr lang="ja-JP" sz="1400" kern="100" dirty="0">
                          <a:solidFill>
                            <a:schemeClr val="tx1"/>
                          </a:solidFill>
                          <a:effectLst/>
                        </a:rPr>
                        <a:t>できるか（例）</a:t>
                      </a:r>
                      <a:endParaRPr lang="ja-JP" sz="1400" kern="100" dirty="0">
                        <a:solidFill>
                          <a:schemeClr val="tx1"/>
                        </a:solidFill>
                        <a:effectLst/>
                        <a:latin typeface="Century"/>
                        <a:ea typeface="ＭＳ 明朝"/>
                        <a:cs typeface="Times New Roman"/>
                      </a:endParaRPr>
                    </a:p>
                  </a:txBody>
                  <a:tcPr marL="58063" marR="58063"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各機関の役割</a:t>
                      </a:r>
                    </a:p>
                    <a:p>
                      <a:pPr algn="ctr">
                        <a:spcAft>
                          <a:spcPts val="0"/>
                        </a:spcAft>
                      </a:pPr>
                      <a:r>
                        <a:rPr lang="ja-JP" sz="1400" kern="100" dirty="0">
                          <a:solidFill>
                            <a:schemeClr val="tx1"/>
                          </a:solidFill>
                          <a:effectLst/>
                        </a:rPr>
                        <a:t>（担当の専門職）</a:t>
                      </a:r>
                      <a:endParaRPr lang="ja-JP" sz="1400" kern="100" dirty="0">
                        <a:solidFill>
                          <a:schemeClr val="tx1"/>
                        </a:solidFill>
                        <a:effectLst/>
                        <a:latin typeface="Century"/>
                        <a:ea typeface="ＭＳ 明朝"/>
                        <a:cs typeface="Times New Roman"/>
                      </a:endParaRPr>
                    </a:p>
                  </a:txBody>
                  <a:tcPr marL="58063" marR="58063" marT="0" marB="0" anchor="ctr">
                    <a:solidFill>
                      <a:schemeClr val="accent3">
                        <a:lumMod val="65000"/>
                      </a:schemeClr>
                    </a:solidFill>
                  </a:tcPr>
                </a:tc>
              </a:tr>
              <a:tr h="365369">
                <a:tc rowSpan="5">
                  <a:txBody>
                    <a:bodyPr/>
                    <a:lstStyle/>
                    <a:p>
                      <a:pPr marL="71755" marR="71755" algn="ctr">
                        <a:spcAft>
                          <a:spcPts val="0"/>
                        </a:spcAft>
                      </a:pPr>
                      <a:r>
                        <a:rPr lang="ja-JP" sz="1600" kern="100" dirty="0">
                          <a:solidFill>
                            <a:schemeClr val="tx1"/>
                          </a:solidFill>
                          <a:effectLst/>
                        </a:rPr>
                        <a:t>医　　　療</a:t>
                      </a:r>
                      <a:endParaRPr lang="ja-JP" sz="1600" kern="100" dirty="0">
                        <a:solidFill>
                          <a:schemeClr val="tx1"/>
                        </a:solidFill>
                        <a:effectLst/>
                        <a:latin typeface="Century"/>
                        <a:ea typeface="ＭＳ 明朝"/>
                        <a:cs typeface="Times New Roman"/>
                      </a:endParaRPr>
                    </a:p>
                  </a:txBody>
                  <a:tcPr marL="58063" marR="58063" marT="0" marB="0" vert="eaVert" anchor="ctr">
                    <a:solidFill>
                      <a:srgbClr val="FFC000"/>
                    </a:solidFill>
                  </a:tcPr>
                </a:tc>
                <a:tc>
                  <a:txBody>
                    <a:bodyPr/>
                    <a:lstStyle/>
                    <a:p>
                      <a:pPr algn="just">
                        <a:spcAft>
                          <a:spcPts val="0"/>
                        </a:spcAft>
                      </a:pPr>
                      <a:r>
                        <a:rPr lang="ja-JP" sz="1100" kern="100" dirty="0">
                          <a:effectLst/>
                        </a:rPr>
                        <a:t>病院</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子どもを通院させて</a:t>
                      </a:r>
                      <a:r>
                        <a:rPr lang="ja-JP" sz="1100" kern="100" dirty="0" smtClean="0">
                          <a:effectLst/>
                        </a:rPr>
                        <a:t>診療を</a:t>
                      </a:r>
                      <a:r>
                        <a:rPr lang="ja-JP" sz="1100" kern="100" dirty="0">
                          <a:effectLst/>
                        </a:rPr>
                        <a:t>受けさせたいとき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子どもへの診療、投薬、</a:t>
                      </a:r>
                      <a:r>
                        <a:rPr lang="ja-JP" sz="1100" kern="100" dirty="0" smtClean="0">
                          <a:effectLst/>
                        </a:rPr>
                        <a:t>処置を</a:t>
                      </a:r>
                      <a:r>
                        <a:rPr lang="ja-JP" sz="1100" kern="100" dirty="0">
                          <a:effectLst/>
                        </a:rPr>
                        <a:t>行う。</a:t>
                      </a:r>
                    </a:p>
                    <a:p>
                      <a:pPr algn="r">
                        <a:spcAft>
                          <a:spcPts val="0"/>
                        </a:spcAft>
                      </a:pPr>
                      <a:r>
                        <a:rPr lang="ja-JP" sz="1100" kern="100" dirty="0">
                          <a:effectLst/>
                        </a:rPr>
                        <a:t>（医師、看護師）</a:t>
                      </a:r>
                      <a:endParaRPr lang="ja-JP" sz="1100" kern="100" dirty="0">
                        <a:effectLst/>
                        <a:latin typeface="Century"/>
                        <a:ea typeface="ＭＳ 明朝"/>
                        <a:cs typeface="Times New Roman"/>
                      </a:endParaRPr>
                    </a:p>
                  </a:txBody>
                  <a:tcPr marL="58063" marR="58063" marT="0" marB="0"/>
                </a:tc>
              </a:tr>
              <a:tr h="1152128">
                <a:tc vMerge="1">
                  <a:txBody>
                    <a:bodyPr/>
                    <a:lstStyle/>
                    <a:p>
                      <a:endParaRPr kumimoji="1" lang="ja-JP" altLang="en-US"/>
                    </a:p>
                  </a:txBody>
                  <a:tcPr/>
                </a:tc>
                <a:tc>
                  <a:txBody>
                    <a:bodyPr/>
                    <a:lstStyle/>
                    <a:p>
                      <a:pPr algn="just">
                        <a:spcAft>
                          <a:spcPts val="0"/>
                        </a:spcAft>
                      </a:pPr>
                      <a:r>
                        <a:rPr lang="ja-JP" sz="1100" kern="100" dirty="0">
                          <a:effectLst/>
                        </a:rPr>
                        <a:t>診療所</a:t>
                      </a:r>
                    </a:p>
                    <a:p>
                      <a:pPr algn="just">
                        <a:spcAft>
                          <a:spcPts val="0"/>
                        </a:spcAft>
                      </a:pPr>
                      <a:r>
                        <a:rPr lang="ja-JP" sz="1100" kern="100" dirty="0">
                          <a:effectLst/>
                        </a:rPr>
                        <a:t>（在宅療養支援</a:t>
                      </a:r>
                    </a:p>
                    <a:p>
                      <a:pPr algn="just">
                        <a:spcAft>
                          <a:spcPts val="0"/>
                        </a:spcAft>
                      </a:pPr>
                      <a:r>
                        <a:rPr lang="ja-JP" sz="1100" kern="100" dirty="0">
                          <a:effectLst/>
                        </a:rPr>
                        <a:t>診療所を含む。）</a:t>
                      </a:r>
                    </a:p>
                    <a:p>
                      <a:pPr algn="just">
                        <a:spcAft>
                          <a:spcPts val="0"/>
                        </a:spcAft>
                      </a:pPr>
                      <a:r>
                        <a:rPr lang="ja-JP" sz="1100" kern="100" dirty="0">
                          <a:effectLst/>
                        </a:rPr>
                        <a:t>※往診や訪問</a:t>
                      </a:r>
                      <a:r>
                        <a:rPr lang="ja-JP" sz="1100" kern="100" dirty="0" smtClean="0">
                          <a:effectLst/>
                        </a:rPr>
                        <a:t>診療を</a:t>
                      </a:r>
                      <a:r>
                        <a:rPr lang="ja-JP" sz="1100" kern="100" dirty="0">
                          <a:effectLst/>
                        </a:rPr>
                        <a:t>していない場</a:t>
                      </a:r>
                    </a:p>
                    <a:p>
                      <a:pPr indent="127000" algn="just">
                        <a:spcAft>
                          <a:spcPts val="0"/>
                        </a:spcAft>
                      </a:pPr>
                      <a:r>
                        <a:rPr lang="ja-JP" sz="1100" kern="100" dirty="0">
                          <a:effectLst/>
                        </a:rPr>
                        <a:t>合、他の</a:t>
                      </a:r>
                      <a:r>
                        <a:rPr lang="ja-JP" sz="1100" kern="100" dirty="0" smtClean="0">
                          <a:effectLst/>
                        </a:rPr>
                        <a:t>診療所を</a:t>
                      </a:r>
                      <a:r>
                        <a:rPr lang="ja-JP" sz="1100" kern="100" dirty="0">
                          <a:effectLst/>
                        </a:rPr>
                        <a:t>紹介するなど</a:t>
                      </a:r>
                    </a:p>
                    <a:p>
                      <a:pPr indent="127000" algn="just">
                        <a:spcAft>
                          <a:spcPts val="0"/>
                        </a:spcAft>
                      </a:pPr>
                      <a:r>
                        <a:rPr lang="ja-JP" sz="1100" kern="100" dirty="0">
                          <a:effectLst/>
                        </a:rPr>
                        <a:t>の相談に</a:t>
                      </a:r>
                      <a:r>
                        <a:rPr lang="ja-JP" sz="1100" kern="100" dirty="0" smtClean="0">
                          <a:effectLst/>
                        </a:rPr>
                        <a:t>応じられる</a:t>
                      </a:r>
                      <a:r>
                        <a:rPr lang="ja-JP" sz="1100" kern="100" dirty="0">
                          <a:effectLst/>
                        </a:rPr>
                        <a:t>診療所</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子どもを通院させて</a:t>
                      </a:r>
                      <a:r>
                        <a:rPr lang="ja-JP" sz="1100" kern="100" dirty="0" smtClean="0">
                          <a:effectLst/>
                        </a:rPr>
                        <a:t>診療を</a:t>
                      </a:r>
                      <a:r>
                        <a:rPr lang="ja-JP" sz="1100" kern="100" dirty="0">
                          <a:effectLst/>
                        </a:rPr>
                        <a:t>受けさせたいとき</a:t>
                      </a:r>
                    </a:p>
                    <a:p>
                      <a:pPr algn="just">
                        <a:spcAft>
                          <a:spcPts val="0"/>
                        </a:spcAft>
                      </a:pPr>
                      <a:r>
                        <a:rPr lang="ja-JP" sz="1100" kern="100" dirty="0">
                          <a:effectLst/>
                        </a:rPr>
                        <a:t>通院が困難な状態で、</a:t>
                      </a:r>
                      <a:r>
                        <a:rPr lang="ja-JP" sz="1100" kern="100" dirty="0" smtClean="0">
                          <a:effectLst/>
                        </a:rPr>
                        <a:t>自宅</a:t>
                      </a:r>
                      <a:r>
                        <a:rPr lang="ja-JP" sz="1100" kern="100" dirty="0">
                          <a:effectLst/>
                        </a:rPr>
                        <a:t>で訪問診療を</a:t>
                      </a:r>
                      <a:r>
                        <a:rPr lang="ja-JP" sz="1100" kern="100" dirty="0" smtClean="0">
                          <a:effectLst/>
                        </a:rPr>
                        <a:t>受けたいとき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子どもへの診療、投薬、</a:t>
                      </a:r>
                      <a:r>
                        <a:rPr lang="ja-JP" sz="1100" kern="100" dirty="0" smtClean="0">
                          <a:effectLst/>
                        </a:rPr>
                        <a:t>処置を</a:t>
                      </a:r>
                      <a:r>
                        <a:rPr lang="ja-JP" sz="1100" kern="100" dirty="0">
                          <a:effectLst/>
                        </a:rPr>
                        <a:t>行う。</a:t>
                      </a:r>
                    </a:p>
                    <a:p>
                      <a:pPr algn="just">
                        <a:spcAft>
                          <a:spcPts val="0"/>
                        </a:spcAft>
                      </a:pPr>
                      <a:r>
                        <a:rPr lang="ja-JP" sz="1100" kern="100" dirty="0">
                          <a:effectLst/>
                        </a:rPr>
                        <a:t>自宅に出向き、かかりつけ</a:t>
                      </a:r>
                      <a:r>
                        <a:rPr lang="ja-JP" sz="1100" kern="100" dirty="0" smtClean="0">
                          <a:effectLst/>
                        </a:rPr>
                        <a:t>医と</a:t>
                      </a:r>
                      <a:r>
                        <a:rPr lang="ja-JP" sz="1100" kern="100" dirty="0">
                          <a:effectLst/>
                        </a:rPr>
                        <a:t>して子どもの全身管理を</a:t>
                      </a:r>
                      <a:r>
                        <a:rPr lang="ja-JP" sz="1100" kern="100" dirty="0" smtClean="0">
                          <a:effectLst/>
                        </a:rPr>
                        <a:t>行い</a:t>
                      </a:r>
                      <a:r>
                        <a:rPr lang="ja-JP" sz="1100" kern="100" dirty="0">
                          <a:effectLst/>
                        </a:rPr>
                        <a:t>、専門的な疾患について</a:t>
                      </a:r>
                      <a:r>
                        <a:rPr lang="ja-JP" sz="1100" kern="100" dirty="0" smtClean="0">
                          <a:effectLst/>
                        </a:rPr>
                        <a:t>は医療</a:t>
                      </a:r>
                      <a:r>
                        <a:rPr lang="ja-JP" sz="1100" kern="100" dirty="0">
                          <a:effectLst/>
                        </a:rPr>
                        <a:t>機関の主治医と連携</a:t>
                      </a:r>
                      <a:r>
                        <a:rPr lang="ja-JP" sz="1100" kern="100" dirty="0" smtClean="0">
                          <a:effectLst/>
                        </a:rPr>
                        <a:t>する</a:t>
                      </a:r>
                      <a:r>
                        <a:rPr lang="ja-JP" sz="1100" kern="100" dirty="0">
                          <a:effectLst/>
                        </a:rPr>
                        <a:t>。</a:t>
                      </a:r>
                    </a:p>
                    <a:p>
                      <a:pPr algn="r">
                        <a:spcAft>
                          <a:spcPts val="0"/>
                        </a:spcAft>
                      </a:pPr>
                      <a:r>
                        <a:rPr lang="ja-JP" sz="1100" kern="100" dirty="0">
                          <a:effectLst/>
                        </a:rPr>
                        <a:t>（医師、看護師）</a:t>
                      </a:r>
                      <a:endParaRPr lang="ja-JP" sz="1100" kern="100" dirty="0">
                        <a:effectLst/>
                        <a:latin typeface="Century"/>
                        <a:ea typeface="ＭＳ 明朝"/>
                        <a:cs typeface="Times New Roman"/>
                      </a:endParaRPr>
                    </a:p>
                  </a:txBody>
                  <a:tcPr marL="58063" marR="58063" marT="0" marB="0"/>
                </a:tc>
              </a:tr>
              <a:tr h="674601">
                <a:tc vMerge="1">
                  <a:txBody>
                    <a:bodyPr/>
                    <a:lstStyle/>
                    <a:p>
                      <a:endParaRPr kumimoji="1" lang="ja-JP" altLang="en-US"/>
                    </a:p>
                  </a:txBody>
                  <a:tcPr/>
                </a:tc>
                <a:tc>
                  <a:txBody>
                    <a:bodyPr/>
                    <a:lstStyle/>
                    <a:p>
                      <a:pPr algn="just">
                        <a:spcAft>
                          <a:spcPts val="0"/>
                        </a:spcAft>
                      </a:pPr>
                      <a:r>
                        <a:rPr lang="ja-JP" sz="1100" kern="100" dirty="0">
                          <a:effectLst/>
                        </a:rPr>
                        <a:t>訪問看護</a:t>
                      </a:r>
                      <a:r>
                        <a:rPr lang="ja-JP" sz="1100" kern="100" dirty="0" smtClean="0">
                          <a:effectLst/>
                        </a:rPr>
                        <a:t>ステーション</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子どもの体調管理</a:t>
                      </a:r>
                      <a:r>
                        <a:rPr lang="ja-JP" sz="1100" kern="100" dirty="0" smtClean="0">
                          <a:effectLst/>
                        </a:rPr>
                        <a:t>や自宅</a:t>
                      </a:r>
                      <a:r>
                        <a:rPr lang="ja-JP" sz="1100" kern="100" dirty="0">
                          <a:effectLst/>
                        </a:rPr>
                        <a:t>で介護するに</a:t>
                      </a:r>
                      <a:r>
                        <a:rPr lang="ja-JP" sz="1100" kern="100" dirty="0" smtClean="0">
                          <a:effectLst/>
                        </a:rPr>
                        <a:t>当たって不安</a:t>
                      </a:r>
                      <a:r>
                        <a:rPr lang="ja-JP" sz="1100" kern="100" dirty="0">
                          <a:effectLst/>
                        </a:rPr>
                        <a:t>なことへの相談に</a:t>
                      </a:r>
                      <a:r>
                        <a:rPr lang="ja-JP" sz="1100" kern="100" dirty="0" smtClean="0">
                          <a:effectLst/>
                        </a:rPr>
                        <a:t>のって</a:t>
                      </a:r>
                      <a:r>
                        <a:rPr lang="ja-JP" sz="1100" kern="100" dirty="0">
                          <a:effectLst/>
                        </a:rPr>
                        <a:t>ほしいとき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自宅に出向き、子どもの</a:t>
                      </a:r>
                      <a:r>
                        <a:rPr lang="ja-JP" sz="1100" kern="100" dirty="0" smtClean="0">
                          <a:effectLst/>
                        </a:rPr>
                        <a:t>体調管理</a:t>
                      </a:r>
                      <a:r>
                        <a:rPr lang="ja-JP" sz="1100" kern="100" dirty="0">
                          <a:effectLst/>
                        </a:rPr>
                        <a:t>や子育て相談をはじめ</a:t>
                      </a:r>
                      <a:r>
                        <a:rPr lang="ja-JP" sz="1100" kern="100" dirty="0" smtClean="0">
                          <a:effectLst/>
                        </a:rPr>
                        <a:t>とした</a:t>
                      </a:r>
                      <a:r>
                        <a:rPr lang="ja-JP" sz="1100" kern="100" dirty="0">
                          <a:effectLst/>
                        </a:rPr>
                        <a:t>支援を行う。</a:t>
                      </a:r>
                    </a:p>
                    <a:p>
                      <a:pPr algn="r">
                        <a:spcAft>
                          <a:spcPts val="0"/>
                        </a:spcAft>
                      </a:pPr>
                      <a:r>
                        <a:rPr lang="ja-JP" sz="1100" kern="100" dirty="0">
                          <a:effectLst/>
                        </a:rPr>
                        <a:t>（訪問看護師）</a:t>
                      </a:r>
                      <a:endParaRPr lang="ja-JP" sz="1100" kern="100" dirty="0">
                        <a:effectLst/>
                        <a:latin typeface="Century"/>
                        <a:ea typeface="ＭＳ 明朝"/>
                        <a:cs typeface="Times New Roman"/>
                      </a:endParaRPr>
                    </a:p>
                  </a:txBody>
                  <a:tcPr marL="58063" marR="58063" marT="0" marB="0"/>
                </a:tc>
              </a:tr>
              <a:tr h="405519">
                <a:tc vMerge="1">
                  <a:txBody>
                    <a:bodyPr/>
                    <a:lstStyle/>
                    <a:p>
                      <a:endParaRPr kumimoji="1" lang="ja-JP" altLang="en-US"/>
                    </a:p>
                  </a:txBody>
                  <a:tcPr/>
                </a:tc>
                <a:tc>
                  <a:txBody>
                    <a:bodyPr/>
                    <a:lstStyle/>
                    <a:p>
                      <a:pPr algn="just">
                        <a:spcAft>
                          <a:spcPts val="0"/>
                        </a:spcAft>
                      </a:pPr>
                      <a:r>
                        <a:rPr lang="ja-JP" sz="1100" kern="100" dirty="0">
                          <a:effectLst/>
                        </a:rPr>
                        <a:t>訪問薬局</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処方薬を自宅に届けて</a:t>
                      </a:r>
                      <a:r>
                        <a:rPr lang="ja-JP" sz="1100" kern="100" dirty="0" smtClean="0">
                          <a:effectLst/>
                        </a:rPr>
                        <a:t>ほしい</a:t>
                      </a:r>
                      <a:r>
                        <a:rPr lang="ja-JP" sz="1100" kern="100" dirty="0">
                          <a:effectLst/>
                        </a:rPr>
                        <a:t>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自宅に処方薬を届け、服薬</a:t>
                      </a:r>
                      <a:r>
                        <a:rPr lang="ja-JP" sz="1100" kern="100" dirty="0" smtClean="0">
                          <a:effectLst/>
                        </a:rPr>
                        <a:t>指導</a:t>
                      </a:r>
                      <a:r>
                        <a:rPr lang="ja-JP" sz="1100" kern="100" dirty="0">
                          <a:effectLst/>
                        </a:rPr>
                        <a:t>を行う。</a:t>
                      </a:r>
                    </a:p>
                    <a:p>
                      <a:pPr algn="r">
                        <a:spcAft>
                          <a:spcPts val="0"/>
                        </a:spcAft>
                      </a:pPr>
                      <a:r>
                        <a:rPr lang="ja-JP" sz="1100" kern="100" dirty="0">
                          <a:effectLst/>
                        </a:rPr>
                        <a:t>（薬剤師）</a:t>
                      </a:r>
                      <a:endParaRPr lang="ja-JP" sz="1100" kern="100" dirty="0">
                        <a:effectLst/>
                        <a:latin typeface="Century"/>
                        <a:ea typeface="ＭＳ 明朝"/>
                        <a:cs typeface="Times New Roman"/>
                      </a:endParaRPr>
                    </a:p>
                  </a:txBody>
                  <a:tcPr marL="58063" marR="58063" marT="0" marB="0"/>
                </a:tc>
              </a:tr>
              <a:tr h="505951">
                <a:tc vMerge="1">
                  <a:txBody>
                    <a:bodyPr/>
                    <a:lstStyle/>
                    <a:p>
                      <a:endParaRPr kumimoji="1" lang="ja-JP" altLang="en-US"/>
                    </a:p>
                  </a:txBody>
                  <a:tcPr/>
                </a:tc>
                <a:tc>
                  <a:txBody>
                    <a:bodyPr/>
                    <a:lstStyle/>
                    <a:p>
                      <a:pPr algn="just">
                        <a:spcAft>
                          <a:spcPts val="0"/>
                        </a:spcAft>
                      </a:pPr>
                      <a:r>
                        <a:rPr lang="ja-JP" sz="1100" kern="100" dirty="0">
                          <a:effectLst/>
                        </a:rPr>
                        <a:t>訪問歯科診療所</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子どもの口腔内・歯の</a:t>
                      </a:r>
                      <a:r>
                        <a:rPr lang="ja-JP" sz="1100" kern="100" dirty="0" smtClean="0">
                          <a:effectLst/>
                        </a:rPr>
                        <a:t>トラブル</a:t>
                      </a:r>
                      <a:r>
                        <a:rPr lang="ja-JP" sz="1100" kern="100" dirty="0">
                          <a:effectLst/>
                        </a:rPr>
                        <a:t>が生じたが、</a:t>
                      </a:r>
                      <a:r>
                        <a:rPr lang="ja-JP" sz="1100" kern="100" dirty="0" smtClean="0">
                          <a:effectLst/>
                        </a:rPr>
                        <a:t>通院が</a:t>
                      </a:r>
                      <a:r>
                        <a:rPr lang="ja-JP" sz="1100" kern="100" dirty="0">
                          <a:effectLst/>
                        </a:rPr>
                        <a:t>困難なとき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歯のトラブルへの対処・診断</a:t>
                      </a:r>
                      <a:r>
                        <a:rPr lang="ja-JP" sz="1100" kern="100" dirty="0" smtClean="0">
                          <a:effectLst/>
                        </a:rPr>
                        <a:t>・嚥下</a:t>
                      </a:r>
                      <a:r>
                        <a:rPr lang="ja-JP" sz="1100" kern="100" dirty="0">
                          <a:effectLst/>
                        </a:rPr>
                        <a:t>機能評価などを行う。</a:t>
                      </a:r>
                    </a:p>
                    <a:p>
                      <a:pPr algn="r">
                        <a:spcAft>
                          <a:spcPts val="0"/>
                        </a:spcAft>
                      </a:pPr>
                      <a:r>
                        <a:rPr lang="ja-JP" sz="1100" kern="100" dirty="0">
                          <a:effectLst/>
                        </a:rPr>
                        <a:t>（歯科医師）</a:t>
                      </a:r>
                      <a:endParaRPr lang="ja-JP" sz="1100" kern="100" dirty="0">
                        <a:effectLst/>
                        <a:latin typeface="Century"/>
                        <a:ea typeface="ＭＳ 明朝"/>
                        <a:cs typeface="Times New Roman"/>
                      </a:endParaRPr>
                    </a:p>
                  </a:txBody>
                  <a:tcPr marL="58063" marR="58063" marT="0" marB="0"/>
                </a:tc>
              </a:tr>
              <a:tr h="646177">
                <a:tc rowSpan="3">
                  <a:txBody>
                    <a:bodyPr/>
                    <a:lstStyle/>
                    <a:p>
                      <a:pPr marL="71755" marR="71755" algn="ctr">
                        <a:spcAft>
                          <a:spcPts val="0"/>
                        </a:spcAft>
                      </a:pPr>
                      <a:r>
                        <a:rPr lang="ja-JP" sz="1600" kern="100" dirty="0">
                          <a:solidFill>
                            <a:schemeClr val="tx1"/>
                          </a:solidFill>
                          <a:effectLst/>
                        </a:rPr>
                        <a:t>行政</a:t>
                      </a:r>
                      <a:r>
                        <a:rPr lang="ja-JP" sz="1600" kern="100" dirty="0" smtClean="0">
                          <a:solidFill>
                            <a:schemeClr val="tx1"/>
                          </a:solidFill>
                          <a:effectLst/>
                        </a:rPr>
                        <a:t>（</a:t>
                      </a:r>
                      <a:r>
                        <a:rPr lang="ja-JP" altLang="en-US" sz="1600" kern="100" dirty="0" smtClean="0">
                          <a:solidFill>
                            <a:schemeClr val="tx1"/>
                          </a:solidFill>
                          <a:effectLst/>
                        </a:rPr>
                        <a:t>保健</a:t>
                      </a:r>
                      <a:r>
                        <a:rPr lang="ja-JP" sz="1600" kern="100" dirty="0" smtClean="0">
                          <a:solidFill>
                            <a:schemeClr val="tx1"/>
                          </a:solidFill>
                          <a:effectLst/>
                        </a:rPr>
                        <a:t>・</a:t>
                      </a:r>
                      <a:r>
                        <a:rPr lang="ja-JP" sz="1600" kern="100" dirty="0">
                          <a:solidFill>
                            <a:schemeClr val="tx1"/>
                          </a:solidFill>
                          <a:effectLst/>
                        </a:rPr>
                        <a:t>福祉）</a:t>
                      </a:r>
                      <a:endParaRPr lang="ja-JP" sz="1600" kern="100" dirty="0">
                        <a:solidFill>
                          <a:schemeClr val="tx1"/>
                        </a:solidFill>
                        <a:effectLst/>
                        <a:latin typeface="Century"/>
                        <a:ea typeface="ＭＳ 明朝"/>
                        <a:cs typeface="Times New Roman"/>
                      </a:endParaRPr>
                    </a:p>
                  </a:txBody>
                  <a:tcPr marL="58063" marR="58063" marT="0" marB="0" vert="eaVert" anchor="ctr">
                    <a:solidFill>
                      <a:srgbClr val="FFFF00"/>
                    </a:solidFill>
                  </a:tcPr>
                </a:tc>
                <a:tc>
                  <a:txBody>
                    <a:bodyPr/>
                    <a:lstStyle/>
                    <a:p>
                      <a:pPr algn="just">
                        <a:spcAft>
                          <a:spcPts val="0"/>
                        </a:spcAft>
                      </a:pPr>
                      <a:r>
                        <a:rPr lang="ja-JP" sz="1100" kern="100" dirty="0">
                          <a:effectLst/>
                        </a:rPr>
                        <a:t>保健所</a:t>
                      </a:r>
                    </a:p>
                    <a:p>
                      <a:pPr algn="just">
                        <a:spcAft>
                          <a:spcPts val="0"/>
                        </a:spcAft>
                      </a:pPr>
                      <a:r>
                        <a:rPr lang="ja-JP" sz="1100" kern="100" dirty="0" smtClean="0">
                          <a:effectLst/>
                        </a:rPr>
                        <a:t>（</a:t>
                      </a:r>
                      <a:r>
                        <a:rPr lang="ja-JP" altLang="en-US" sz="1100" kern="100" dirty="0" smtClean="0">
                          <a:effectLst/>
                        </a:rPr>
                        <a:t>都道府</a:t>
                      </a:r>
                      <a:r>
                        <a:rPr lang="ja-JP" sz="1100" kern="100" dirty="0" smtClean="0">
                          <a:effectLst/>
                        </a:rPr>
                        <a:t>県・市</a:t>
                      </a:r>
                      <a:r>
                        <a:rPr lang="ja-JP" sz="1100" kern="100" dirty="0">
                          <a:effectLst/>
                        </a:rPr>
                        <a:t>）</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小児慢性特定疾患等</a:t>
                      </a:r>
                      <a:r>
                        <a:rPr lang="ja-JP" sz="1100" kern="100" dirty="0" smtClean="0">
                          <a:effectLst/>
                        </a:rPr>
                        <a:t>難病に</a:t>
                      </a:r>
                      <a:r>
                        <a:rPr lang="ja-JP" sz="1100" kern="100" dirty="0">
                          <a:effectLst/>
                        </a:rPr>
                        <a:t>よる療育やサービス</a:t>
                      </a:r>
                      <a:r>
                        <a:rPr lang="ja-JP" sz="1100" kern="100" dirty="0" smtClean="0">
                          <a:effectLst/>
                        </a:rPr>
                        <a:t>について</a:t>
                      </a:r>
                      <a:r>
                        <a:rPr lang="ja-JP" sz="1100" kern="100" dirty="0">
                          <a:effectLst/>
                        </a:rPr>
                        <a:t>相談したいとき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健康診断・健康相談、訪問</a:t>
                      </a:r>
                      <a:r>
                        <a:rPr lang="ja-JP" sz="1100" kern="100" dirty="0" smtClean="0">
                          <a:effectLst/>
                        </a:rPr>
                        <a:t>指導</a:t>
                      </a:r>
                      <a:r>
                        <a:rPr lang="ja-JP" sz="1100" kern="100" dirty="0">
                          <a:effectLst/>
                        </a:rPr>
                        <a:t>等により健康に関わる</a:t>
                      </a:r>
                      <a:r>
                        <a:rPr lang="ja-JP" sz="1100" kern="100" dirty="0" smtClean="0">
                          <a:effectLst/>
                        </a:rPr>
                        <a:t>相談を</a:t>
                      </a:r>
                      <a:r>
                        <a:rPr lang="ja-JP" sz="1100" kern="100" dirty="0">
                          <a:effectLst/>
                        </a:rPr>
                        <a:t>行う。</a:t>
                      </a:r>
                    </a:p>
                    <a:p>
                      <a:pPr algn="just">
                        <a:spcAft>
                          <a:spcPts val="0"/>
                        </a:spcAft>
                      </a:pPr>
                      <a:r>
                        <a:rPr lang="ja-JP" altLang="en-US" sz="1100" kern="100" dirty="0" smtClean="0">
                          <a:effectLst/>
                        </a:rPr>
                        <a:t>　　　</a:t>
                      </a:r>
                      <a:r>
                        <a:rPr lang="ja-JP" sz="1100" kern="100" dirty="0" smtClean="0">
                          <a:effectLst/>
                        </a:rPr>
                        <a:t>（</a:t>
                      </a:r>
                      <a:r>
                        <a:rPr lang="ja-JP" sz="1100" kern="100" dirty="0">
                          <a:effectLst/>
                        </a:rPr>
                        <a:t>保健師、栄養士</a:t>
                      </a:r>
                      <a:r>
                        <a:rPr lang="ja-JP" sz="1100" kern="100" dirty="0" smtClean="0">
                          <a:effectLst/>
                        </a:rPr>
                        <a:t>、精神</a:t>
                      </a:r>
                      <a:r>
                        <a:rPr lang="ja-JP" sz="1100" kern="100" dirty="0">
                          <a:effectLst/>
                        </a:rPr>
                        <a:t>保健相談員）</a:t>
                      </a:r>
                      <a:endParaRPr lang="ja-JP" sz="1100" kern="100" dirty="0">
                        <a:effectLst/>
                        <a:latin typeface="Century"/>
                        <a:ea typeface="ＭＳ 明朝"/>
                        <a:cs typeface="Times New Roman"/>
                      </a:endParaRPr>
                    </a:p>
                  </a:txBody>
                  <a:tcPr marL="58063" marR="58063" marT="0" marB="0"/>
                </a:tc>
              </a:tr>
              <a:tr h="432048">
                <a:tc vMerge="1">
                  <a:txBody>
                    <a:bodyPr/>
                    <a:lstStyle/>
                    <a:p>
                      <a:endParaRPr kumimoji="1" lang="ja-JP" altLang="en-US"/>
                    </a:p>
                  </a:txBody>
                  <a:tcPr/>
                </a:tc>
                <a:tc>
                  <a:txBody>
                    <a:bodyPr/>
                    <a:lstStyle/>
                    <a:p>
                      <a:pPr algn="just">
                        <a:spcAft>
                          <a:spcPts val="0"/>
                        </a:spcAft>
                      </a:pPr>
                      <a:r>
                        <a:rPr lang="ja-JP" sz="1100" kern="100" dirty="0">
                          <a:effectLst/>
                        </a:rPr>
                        <a:t>市町村障害</a:t>
                      </a:r>
                      <a:r>
                        <a:rPr lang="ja-JP" sz="1100" kern="100" dirty="0" smtClean="0">
                          <a:effectLst/>
                        </a:rPr>
                        <a:t>福祉担当課</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各種の福祉サービスや</a:t>
                      </a:r>
                      <a:r>
                        <a:rPr lang="ja-JP" sz="1100" kern="100" dirty="0" smtClean="0">
                          <a:effectLst/>
                        </a:rPr>
                        <a:t>制度</a:t>
                      </a:r>
                      <a:r>
                        <a:rPr lang="ja-JP" sz="1100" kern="100" dirty="0">
                          <a:effectLst/>
                        </a:rPr>
                        <a:t>に関する相談や</a:t>
                      </a:r>
                      <a:r>
                        <a:rPr lang="ja-JP" sz="1100" kern="100" dirty="0" smtClean="0">
                          <a:effectLst/>
                        </a:rPr>
                        <a:t>サービス</a:t>
                      </a:r>
                      <a:r>
                        <a:rPr lang="ja-JP" sz="1100" kern="100" dirty="0">
                          <a:effectLst/>
                        </a:rPr>
                        <a:t>の利用申請をしたい</a:t>
                      </a:r>
                      <a:r>
                        <a:rPr lang="ja-JP" sz="1100" kern="100" dirty="0" smtClean="0">
                          <a:effectLst/>
                        </a:rPr>
                        <a:t>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サービスや制度についての</a:t>
                      </a:r>
                      <a:r>
                        <a:rPr lang="ja-JP" sz="1100" kern="100" dirty="0" smtClean="0">
                          <a:effectLst/>
                        </a:rPr>
                        <a:t>説明</a:t>
                      </a:r>
                      <a:r>
                        <a:rPr lang="ja-JP" sz="1100" kern="100" dirty="0">
                          <a:effectLst/>
                        </a:rPr>
                        <a:t>や申請手続きの実施。</a:t>
                      </a:r>
                      <a:endParaRPr lang="ja-JP" sz="1100" kern="100" dirty="0">
                        <a:effectLst/>
                        <a:latin typeface="Century"/>
                        <a:ea typeface="ＭＳ 明朝"/>
                        <a:cs typeface="Times New Roman"/>
                      </a:endParaRPr>
                    </a:p>
                  </a:txBody>
                  <a:tcPr marL="58063" marR="58063" marT="0" marB="0"/>
                </a:tc>
              </a:tr>
              <a:tr h="648072">
                <a:tc vMerge="1">
                  <a:txBody>
                    <a:bodyPr/>
                    <a:lstStyle/>
                    <a:p>
                      <a:endParaRPr kumimoji="1" lang="ja-JP" altLang="en-US"/>
                    </a:p>
                  </a:txBody>
                  <a:tcPr/>
                </a:tc>
                <a:tc>
                  <a:txBody>
                    <a:bodyPr/>
                    <a:lstStyle/>
                    <a:p>
                      <a:pPr algn="just">
                        <a:spcAft>
                          <a:spcPts val="0"/>
                        </a:spcAft>
                      </a:pPr>
                      <a:r>
                        <a:rPr lang="ja-JP" sz="1100" kern="100" dirty="0">
                          <a:effectLst/>
                        </a:rPr>
                        <a:t>市町村母子</a:t>
                      </a:r>
                      <a:r>
                        <a:rPr lang="ja-JP" sz="1100" kern="100" dirty="0" smtClean="0">
                          <a:effectLst/>
                        </a:rPr>
                        <a:t>保健</a:t>
                      </a:r>
                      <a:r>
                        <a:rPr lang="ja-JP" altLang="en-US" sz="1100" kern="100" dirty="0" smtClean="0">
                          <a:effectLst/>
                        </a:rPr>
                        <a:t>・児童福祉</a:t>
                      </a:r>
                      <a:r>
                        <a:rPr lang="ja-JP" sz="1100" kern="100" dirty="0" smtClean="0">
                          <a:effectLst/>
                        </a:rPr>
                        <a:t>担当課</a:t>
                      </a:r>
                      <a:endParaRPr lang="ja-JP" sz="1100" kern="100" dirty="0">
                        <a:effectLst/>
                      </a:endParaRPr>
                    </a:p>
                    <a:p>
                      <a:pPr algn="just">
                        <a:spcAft>
                          <a:spcPts val="0"/>
                        </a:spcAft>
                      </a:pPr>
                      <a:r>
                        <a:rPr lang="ja-JP" sz="1100" kern="100" dirty="0">
                          <a:effectLst/>
                        </a:rPr>
                        <a:t>（保健センター等）</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乳幼児健診や予防接種</a:t>
                      </a:r>
                      <a:r>
                        <a:rPr lang="ja-JP" sz="1100" kern="100" dirty="0" smtClean="0">
                          <a:effectLst/>
                        </a:rPr>
                        <a:t>等の</a:t>
                      </a:r>
                      <a:r>
                        <a:rPr lang="ja-JP" sz="1100" kern="100" dirty="0">
                          <a:effectLst/>
                        </a:rPr>
                        <a:t>母子保健</a:t>
                      </a:r>
                      <a:r>
                        <a:rPr lang="ja-JP" sz="1100" kern="100" dirty="0" smtClean="0">
                          <a:effectLst/>
                        </a:rPr>
                        <a:t>サービス、</a:t>
                      </a:r>
                      <a:r>
                        <a:rPr lang="ja-JP" altLang="en-US" sz="1100" kern="100" dirty="0" smtClean="0">
                          <a:effectLst/>
                        </a:rPr>
                        <a:t>保育所や子育て支援の利用、</a:t>
                      </a:r>
                      <a:r>
                        <a:rPr lang="ja-JP" sz="1100" kern="100" dirty="0" smtClean="0">
                          <a:effectLst/>
                        </a:rPr>
                        <a:t>発育</a:t>
                      </a:r>
                      <a:r>
                        <a:rPr lang="ja-JP" sz="1100" kern="100" dirty="0">
                          <a:effectLst/>
                        </a:rPr>
                        <a:t>や発達、育児、</a:t>
                      </a:r>
                      <a:r>
                        <a:rPr lang="ja-JP" sz="1100" kern="100" dirty="0" smtClean="0">
                          <a:effectLst/>
                        </a:rPr>
                        <a:t>療育等</a:t>
                      </a:r>
                      <a:r>
                        <a:rPr lang="ja-JP" sz="1100" kern="100" dirty="0">
                          <a:effectLst/>
                        </a:rPr>
                        <a:t>について相談したい</a:t>
                      </a:r>
                      <a:r>
                        <a:rPr lang="ja-JP" sz="1100" kern="100" dirty="0" smtClean="0">
                          <a:effectLst/>
                        </a:rPr>
                        <a:t>とき</a:t>
                      </a:r>
                      <a:endParaRPr lang="ja-JP" sz="1100" kern="100" dirty="0">
                        <a:effectLst/>
                        <a:latin typeface="Century"/>
                        <a:ea typeface="ＭＳ 明朝"/>
                        <a:cs typeface="Times New Roman"/>
                      </a:endParaRPr>
                    </a:p>
                  </a:txBody>
                  <a:tcPr marL="58063" marR="58063" marT="0" marB="0"/>
                </a:tc>
                <a:tc>
                  <a:txBody>
                    <a:bodyPr/>
                    <a:lstStyle/>
                    <a:p>
                      <a:pPr algn="just">
                        <a:spcAft>
                          <a:spcPts val="0"/>
                        </a:spcAft>
                      </a:pPr>
                      <a:r>
                        <a:rPr lang="ja-JP" sz="1100" kern="100" dirty="0">
                          <a:effectLst/>
                        </a:rPr>
                        <a:t>健康診断・健康相談、訪問</a:t>
                      </a:r>
                      <a:r>
                        <a:rPr lang="ja-JP" sz="1100" kern="100" dirty="0" smtClean="0">
                          <a:effectLst/>
                        </a:rPr>
                        <a:t>指導</a:t>
                      </a:r>
                      <a:r>
                        <a:rPr lang="ja-JP" sz="1100" kern="100" dirty="0">
                          <a:effectLst/>
                        </a:rPr>
                        <a:t>等により健康に関わる</a:t>
                      </a:r>
                      <a:r>
                        <a:rPr lang="ja-JP" sz="1100" kern="100" dirty="0" smtClean="0">
                          <a:effectLst/>
                        </a:rPr>
                        <a:t>相談</a:t>
                      </a:r>
                      <a:r>
                        <a:rPr lang="ja-JP" altLang="en-US" sz="1100" kern="100" dirty="0" smtClean="0">
                          <a:effectLst/>
                        </a:rPr>
                        <a:t>や保育・子育て支援の利用相談等</a:t>
                      </a:r>
                      <a:r>
                        <a:rPr lang="ja-JP" sz="1100" kern="100" dirty="0" smtClean="0">
                          <a:effectLst/>
                        </a:rPr>
                        <a:t>を</a:t>
                      </a:r>
                      <a:r>
                        <a:rPr lang="ja-JP" sz="1100" kern="100" dirty="0">
                          <a:effectLst/>
                        </a:rPr>
                        <a:t>行う</a:t>
                      </a:r>
                      <a:r>
                        <a:rPr lang="ja-JP" sz="1100" kern="100" dirty="0" smtClean="0">
                          <a:effectLst/>
                        </a:rPr>
                        <a:t>。（</a:t>
                      </a:r>
                      <a:r>
                        <a:rPr lang="ja-JP" sz="1100" kern="100" dirty="0">
                          <a:effectLst/>
                        </a:rPr>
                        <a:t>保健師、栄養士、歯科</a:t>
                      </a:r>
                      <a:r>
                        <a:rPr lang="ja-JP" sz="1100" kern="100" dirty="0" smtClean="0">
                          <a:effectLst/>
                        </a:rPr>
                        <a:t>栄養士</a:t>
                      </a:r>
                      <a:r>
                        <a:rPr lang="ja-JP" altLang="en-US" sz="1100" kern="100" dirty="0" smtClean="0">
                          <a:effectLst/>
                        </a:rPr>
                        <a:t>、保育士</a:t>
                      </a:r>
                      <a:r>
                        <a:rPr lang="ja-JP" sz="1100" kern="100" dirty="0" smtClean="0">
                          <a:effectLst/>
                        </a:rPr>
                        <a:t>）</a:t>
                      </a:r>
                      <a:endParaRPr lang="ja-JP" sz="1100" kern="100" dirty="0">
                        <a:effectLst/>
                        <a:latin typeface="Century"/>
                        <a:ea typeface="ＭＳ 明朝"/>
                        <a:cs typeface="Times New Roman"/>
                      </a:endParaRPr>
                    </a:p>
                  </a:txBody>
                  <a:tcPr marL="58063" marR="58063" marT="0" marB="0"/>
                </a:tc>
              </a:tr>
            </a:tbl>
          </a:graphicData>
        </a:graphic>
      </p:graphicFrame>
      <p:sp>
        <p:nvSpPr>
          <p:cNvPr id="3" name="正方形/長方形 2"/>
          <p:cNvSpPr/>
          <p:nvPr/>
        </p:nvSpPr>
        <p:spPr>
          <a:xfrm>
            <a:off x="920552" y="373212"/>
            <a:ext cx="7992888"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制度を支える専門職（医療、行政（</a:t>
            </a:r>
            <a:r>
              <a:rPr lang="ja-JP" altLang="en-US" dirty="0">
                <a:solidFill>
                  <a:schemeClr val="tx1"/>
                </a:solidFill>
              </a:rPr>
              <a:t>保健</a:t>
            </a:r>
            <a:r>
              <a:rPr kumimoji="1" lang="ja-JP" altLang="en-US" dirty="0" smtClean="0">
                <a:solidFill>
                  <a:schemeClr val="tx1"/>
                </a:solidFill>
              </a:rPr>
              <a:t>・福祉））</a:t>
            </a:r>
            <a:endParaRPr kumimoji="1" lang="ja-JP" altLang="en-US" dirty="0">
              <a:solidFill>
                <a:schemeClr val="tx1"/>
              </a:solidFill>
            </a:endParaRPr>
          </a:p>
        </p:txBody>
      </p:sp>
      <p:sp>
        <p:nvSpPr>
          <p:cNvPr id="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34</a:t>
            </a:fld>
            <a:endParaRPr lang="en-US" altLang="ja-JP" dirty="0">
              <a:solidFill>
                <a:srgbClr val="000000"/>
              </a:solidFill>
            </a:endParaRPr>
          </a:p>
        </p:txBody>
      </p:sp>
      <p:sp>
        <p:nvSpPr>
          <p:cNvPr id="7" name="正方形/長方形 6"/>
          <p:cNvSpPr/>
          <p:nvPr/>
        </p:nvSpPr>
        <p:spPr>
          <a:xfrm>
            <a:off x="6537176" y="6292804"/>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資料提供：　</a:t>
            </a:r>
            <a:endParaRPr kumimoji="1" lang="ja-JP" altLang="en-US" sz="1200" dirty="0">
              <a:solidFill>
                <a:schemeClr val="tx1"/>
              </a:solidFill>
            </a:endParaRPr>
          </a:p>
        </p:txBody>
      </p:sp>
    </p:spTree>
    <p:extLst>
      <p:ext uri="{BB962C8B-B14F-4D97-AF65-F5344CB8AC3E}">
        <p14:creationId xmlns:p14="http://schemas.microsoft.com/office/powerpoint/2010/main" val="467937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09734446"/>
              </p:ext>
            </p:extLst>
          </p:nvPr>
        </p:nvGraphicFramePr>
        <p:xfrm>
          <a:off x="392493" y="980728"/>
          <a:ext cx="9049005" cy="5112567"/>
        </p:xfrm>
        <a:graphic>
          <a:graphicData uri="http://schemas.openxmlformats.org/drawingml/2006/table">
            <a:tbl>
              <a:tblPr firstRow="1" firstCol="1" bandRow="1">
                <a:tableStyleId>{5C22544A-7EE6-4342-B048-85BDC9FD1C3A}</a:tableStyleId>
              </a:tblPr>
              <a:tblGrid>
                <a:gridCol w="1658873"/>
                <a:gridCol w="1929525"/>
                <a:gridCol w="2902517"/>
                <a:gridCol w="2558090"/>
              </a:tblGrid>
              <a:tr h="459047">
                <a:tc>
                  <a:txBody>
                    <a:bodyPr/>
                    <a:lstStyle/>
                    <a:p>
                      <a:pPr algn="ctr">
                        <a:spcAft>
                          <a:spcPts val="0"/>
                        </a:spcAft>
                      </a:pPr>
                      <a:r>
                        <a:rPr lang="ja-JP" sz="1400" kern="100" dirty="0">
                          <a:solidFill>
                            <a:schemeClr val="tx1"/>
                          </a:solidFill>
                          <a:effectLst/>
                        </a:rPr>
                        <a:t>分類</a:t>
                      </a:r>
                      <a:endParaRPr lang="ja-JP" sz="1400" kern="100" dirty="0">
                        <a:solidFill>
                          <a:schemeClr val="tx1"/>
                        </a:solidFill>
                        <a:effectLst/>
                        <a:latin typeface="Century"/>
                        <a:ea typeface="ＭＳ 明朝"/>
                        <a:cs typeface="Times New Roman"/>
                      </a:endParaRPr>
                    </a:p>
                  </a:txBody>
                  <a:tcPr marL="63040" marR="63040"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機関名</a:t>
                      </a:r>
                      <a:endParaRPr lang="ja-JP" sz="1400" kern="100" dirty="0">
                        <a:solidFill>
                          <a:schemeClr val="tx1"/>
                        </a:solidFill>
                        <a:effectLst/>
                        <a:latin typeface="Century"/>
                        <a:ea typeface="ＭＳ 明朝"/>
                        <a:cs typeface="Times New Roman"/>
                      </a:endParaRPr>
                    </a:p>
                  </a:txBody>
                  <a:tcPr marL="63040" marR="63040"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どのような時に相談</a:t>
                      </a:r>
                    </a:p>
                    <a:p>
                      <a:pPr algn="ctr">
                        <a:spcAft>
                          <a:spcPts val="0"/>
                        </a:spcAft>
                      </a:pPr>
                      <a:r>
                        <a:rPr lang="ja-JP" sz="1400" kern="100" dirty="0">
                          <a:solidFill>
                            <a:schemeClr val="tx1"/>
                          </a:solidFill>
                          <a:effectLst/>
                        </a:rPr>
                        <a:t>できるか（例）</a:t>
                      </a:r>
                      <a:endParaRPr lang="ja-JP" sz="1400" kern="100" dirty="0">
                        <a:solidFill>
                          <a:schemeClr val="tx1"/>
                        </a:solidFill>
                        <a:effectLst/>
                        <a:latin typeface="Century"/>
                        <a:ea typeface="ＭＳ 明朝"/>
                        <a:cs typeface="Times New Roman"/>
                      </a:endParaRPr>
                    </a:p>
                  </a:txBody>
                  <a:tcPr marL="63040" marR="63040" marT="0" marB="0" anchor="ctr">
                    <a:solidFill>
                      <a:schemeClr val="accent3">
                        <a:lumMod val="65000"/>
                      </a:schemeClr>
                    </a:solidFill>
                  </a:tcPr>
                </a:tc>
                <a:tc>
                  <a:txBody>
                    <a:bodyPr/>
                    <a:lstStyle/>
                    <a:p>
                      <a:pPr algn="ctr">
                        <a:spcAft>
                          <a:spcPts val="0"/>
                        </a:spcAft>
                      </a:pPr>
                      <a:r>
                        <a:rPr lang="ja-JP" sz="1400" kern="100" dirty="0">
                          <a:solidFill>
                            <a:schemeClr val="tx1"/>
                          </a:solidFill>
                          <a:effectLst/>
                        </a:rPr>
                        <a:t>各機関の役割</a:t>
                      </a:r>
                    </a:p>
                    <a:p>
                      <a:pPr algn="ctr">
                        <a:spcAft>
                          <a:spcPts val="0"/>
                        </a:spcAft>
                      </a:pPr>
                      <a:r>
                        <a:rPr lang="ja-JP" sz="1400" kern="100" dirty="0">
                          <a:solidFill>
                            <a:schemeClr val="tx1"/>
                          </a:solidFill>
                          <a:effectLst/>
                        </a:rPr>
                        <a:t>（担当の専門職）</a:t>
                      </a:r>
                      <a:endParaRPr lang="ja-JP" sz="1400" kern="100" dirty="0">
                        <a:solidFill>
                          <a:schemeClr val="tx1"/>
                        </a:solidFill>
                        <a:effectLst/>
                        <a:latin typeface="Century"/>
                        <a:ea typeface="ＭＳ 明朝"/>
                        <a:cs typeface="Times New Roman"/>
                      </a:endParaRPr>
                    </a:p>
                  </a:txBody>
                  <a:tcPr marL="63040" marR="63040" marT="0" marB="0" anchor="ctr">
                    <a:solidFill>
                      <a:schemeClr val="accent3">
                        <a:lumMod val="65000"/>
                      </a:schemeClr>
                    </a:solidFill>
                  </a:tcPr>
                </a:tc>
              </a:tr>
              <a:tr h="470509">
                <a:tc rowSpan="6">
                  <a:txBody>
                    <a:bodyPr/>
                    <a:lstStyle/>
                    <a:p>
                      <a:pPr marL="71755" marR="71755" algn="ctr">
                        <a:spcAft>
                          <a:spcPts val="0"/>
                        </a:spcAft>
                      </a:pPr>
                      <a:r>
                        <a:rPr lang="ja-JP" sz="1600" kern="100" dirty="0">
                          <a:solidFill>
                            <a:schemeClr val="tx1"/>
                          </a:solidFill>
                          <a:effectLst/>
                        </a:rPr>
                        <a:t>福　　祉　　・　　療　　育</a:t>
                      </a:r>
                      <a:endParaRPr lang="ja-JP" sz="1600" kern="100" dirty="0">
                        <a:solidFill>
                          <a:schemeClr val="tx1"/>
                        </a:solidFill>
                        <a:effectLst/>
                        <a:latin typeface="Century"/>
                        <a:ea typeface="ＭＳ 明朝"/>
                        <a:cs typeface="Times New Roman"/>
                      </a:endParaRPr>
                    </a:p>
                  </a:txBody>
                  <a:tcPr marL="63040" marR="63040" marT="0" marB="0" vert="eaVert" anchor="ctr">
                    <a:solidFill>
                      <a:srgbClr val="92D050"/>
                    </a:solidFill>
                  </a:tcPr>
                </a:tc>
                <a:tc>
                  <a:txBody>
                    <a:bodyPr/>
                    <a:lstStyle/>
                    <a:p>
                      <a:pPr algn="just">
                        <a:spcAft>
                          <a:spcPts val="0"/>
                        </a:spcAft>
                      </a:pPr>
                      <a:r>
                        <a:rPr lang="ja-JP" sz="1100" kern="100" dirty="0">
                          <a:effectLst/>
                        </a:rPr>
                        <a:t>相談支援事業所</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ヘルパーをはじめと</a:t>
                      </a:r>
                      <a:r>
                        <a:rPr lang="ja-JP" sz="1100" kern="100" dirty="0" smtClean="0">
                          <a:effectLst/>
                        </a:rPr>
                        <a:t>した地域</a:t>
                      </a:r>
                      <a:r>
                        <a:rPr lang="ja-JP" sz="1100" kern="100" dirty="0">
                          <a:effectLst/>
                        </a:rPr>
                        <a:t>での福祉サービス</a:t>
                      </a:r>
                      <a:r>
                        <a:rPr lang="ja-JP" sz="1100" kern="100" dirty="0" smtClean="0">
                          <a:effectLst/>
                        </a:rPr>
                        <a:t>を受けたい</a:t>
                      </a:r>
                      <a:r>
                        <a:rPr lang="ja-JP" sz="1100" kern="100" dirty="0">
                          <a:effectLst/>
                        </a:rPr>
                        <a:t>とき</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計画相談の立案や関係者の</a:t>
                      </a:r>
                      <a:r>
                        <a:rPr lang="ja-JP" sz="1100" kern="100" dirty="0" smtClean="0">
                          <a:effectLst/>
                        </a:rPr>
                        <a:t>調整</a:t>
                      </a:r>
                      <a:r>
                        <a:rPr lang="ja-JP" sz="1100" kern="100" dirty="0">
                          <a:effectLst/>
                        </a:rPr>
                        <a:t>等</a:t>
                      </a:r>
                    </a:p>
                    <a:p>
                      <a:pPr algn="r">
                        <a:spcAft>
                          <a:spcPts val="0"/>
                        </a:spcAft>
                      </a:pPr>
                      <a:r>
                        <a:rPr lang="ja-JP" sz="1100" kern="100" dirty="0">
                          <a:effectLst/>
                        </a:rPr>
                        <a:t>（相談支援専門員）</a:t>
                      </a:r>
                      <a:endParaRPr lang="ja-JP" sz="1100" kern="100" dirty="0">
                        <a:effectLst/>
                        <a:latin typeface="Century"/>
                        <a:ea typeface="ＭＳ 明朝"/>
                        <a:cs typeface="Times New Roman"/>
                      </a:endParaRPr>
                    </a:p>
                  </a:txBody>
                  <a:tcPr marL="63040" marR="63040" marT="0" marB="0"/>
                </a:tc>
              </a:tr>
              <a:tr h="787911">
                <a:tc vMerge="1">
                  <a:txBody>
                    <a:bodyPr/>
                    <a:lstStyle/>
                    <a:p>
                      <a:endParaRPr kumimoji="1" lang="ja-JP" altLang="en-US"/>
                    </a:p>
                  </a:txBody>
                  <a:tcPr/>
                </a:tc>
                <a:tc>
                  <a:txBody>
                    <a:bodyPr/>
                    <a:lstStyle/>
                    <a:p>
                      <a:pPr algn="just">
                        <a:spcAft>
                          <a:spcPts val="0"/>
                        </a:spcAft>
                      </a:pPr>
                      <a:r>
                        <a:rPr lang="ja-JP" sz="1100" kern="100" dirty="0">
                          <a:effectLst/>
                        </a:rPr>
                        <a:t>児童発達支援</a:t>
                      </a:r>
                      <a:r>
                        <a:rPr lang="ja-JP" sz="1100" kern="100" dirty="0" smtClean="0">
                          <a:effectLst/>
                        </a:rPr>
                        <a:t>センター</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子ども（未就学）の</a:t>
                      </a:r>
                      <a:r>
                        <a:rPr lang="ja-JP" sz="1100" kern="100" dirty="0" smtClean="0">
                          <a:effectLst/>
                        </a:rPr>
                        <a:t>発達に</a:t>
                      </a:r>
                      <a:r>
                        <a:rPr lang="ja-JP" sz="1100" kern="100" dirty="0">
                          <a:effectLst/>
                        </a:rPr>
                        <a:t>ついて心配事があり</a:t>
                      </a:r>
                      <a:r>
                        <a:rPr lang="ja-JP" sz="1100" kern="100" dirty="0" smtClean="0">
                          <a:effectLst/>
                        </a:rPr>
                        <a:t>、発達</a:t>
                      </a:r>
                      <a:r>
                        <a:rPr lang="ja-JP" sz="1100" kern="100" dirty="0">
                          <a:effectLst/>
                        </a:rPr>
                        <a:t>を促す支援を</a:t>
                      </a:r>
                      <a:r>
                        <a:rPr lang="ja-JP" sz="1100" kern="100" dirty="0" smtClean="0">
                          <a:effectLst/>
                        </a:rPr>
                        <a:t>受けたい</a:t>
                      </a:r>
                      <a:r>
                        <a:rPr lang="ja-JP" sz="1100" kern="100" dirty="0">
                          <a:effectLst/>
                        </a:rPr>
                        <a:t>とき</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子どもに応じて、専門職が</a:t>
                      </a:r>
                      <a:r>
                        <a:rPr lang="ja-JP" sz="1100" kern="100" dirty="0" smtClean="0">
                          <a:effectLst/>
                        </a:rPr>
                        <a:t>関わり</a:t>
                      </a:r>
                      <a:r>
                        <a:rPr lang="ja-JP" sz="1100" kern="100" dirty="0">
                          <a:effectLst/>
                        </a:rPr>
                        <a:t>、発達を促す支援を行う</a:t>
                      </a:r>
                      <a:r>
                        <a:rPr lang="ja-JP" sz="1100" kern="100" dirty="0" smtClean="0">
                          <a:effectLst/>
                        </a:rPr>
                        <a:t>。</a:t>
                      </a:r>
                      <a:endParaRPr lang="en-US" altLang="ja-JP" sz="1100" kern="100" dirty="0" smtClean="0">
                        <a:effectLst/>
                      </a:endParaRPr>
                    </a:p>
                    <a:p>
                      <a:pPr algn="just">
                        <a:spcAft>
                          <a:spcPts val="0"/>
                        </a:spcAft>
                      </a:pPr>
                      <a:r>
                        <a:rPr lang="ja-JP" sz="1100" kern="100" dirty="0" smtClean="0">
                          <a:effectLst/>
                        </a:rPr>
                        <a:t>（</a:t>
                      </a:r>
                      <a:r>
                        <a:rPr lang="ja-JP" sz="1100" kern="100" dirty="0">
                          <a:effectLst/>
                        </a:rPr>
                        <a:t>言語聴覚士・保育士・看護師</a:t>
                      </a:r>
                      <a:r>
                        <a:rPr lang="ja-JP" sz="1100" kern="100" dirty="0" smtClean="0">
                          <a:effectLst/>
                        </a:rPr>
                        <a:t>・機能</a:t>
                      </a:r>
                      <a:r>
                        <a:rPr lang="ja-JP" sz="1100" kern="100" dirty="0">
                          <a:effectLst/>
                        </a:rPr>
                        <a:t>訓練担当職員）</a:t>
                      </a:r>
                      <a:endParaRPr lang="ja-JP" sz="1100" kern="100" dirty="0">
                        <a:effectLst/>
                        <a:latin typeface="Century"/>
                        <a:ea typeface="ＭＳ 明朝"/>
                        <a:cs typeface="Times New Roman"/>
                      </a:endParaRPr>
                    </a:p>
                  </a:txBody>
                  <a:tcPr marL="63040" marR="63040" marT="0" marB="0"/>
                </a:tc>
              </a:tr>
              <a:tr h="683889">
                <a:tc vMerge="1">
                  <a:txBody>
                    <a:bodyPr/>
                    <a:lstStyle/>
                    <a:p>
                      <a:endParaRPr kumimoji="1" lang="ja-JP" altLang="en-US"/>
                    </a:p>
                  </a:txBody>
                  <a:tcPr/>
                </a:tc>
                <a:tc>
                  <a:txBody>
                    <a:bodyPr/>
                    <a:lstStyle/>
                    <a:p>
                      <a:pPr algn="just">
                        <a:spcAft>
                          <a:spcPts val="0"/>
                        </a:spcAft>
                      </a:pPr>
                      <a:r>
                        <a:rPr lang="ja-JP" sz="1100" kern="100" dirty="0">
                          <a:effectLst/>
                        </a:rPr>
                        <a:t>放課後等</a:t>
                      </a:r>
                      <a:r>
                        <a:rPr lang="ja-JP" sz="1100" kern="100" dirty="0" smtClean="0">
                          <a:effectLst/>
                        </a:rPr>
                        <a:t>デイサービス</a:t>
                      </a:r>
                      <a:r>
                        <a:rPr lang="ja-JP" sz="1100" kern="100" dirty="0">
                          <a:effectLst/>
                        </a:rPr>
                        <a:t>事業所</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子ども（就学中）を</a:t>
                      </a:r>
                      <a:r>
                        <a:rPr lang="ja-JP" sz="1100" kern="100" dirty="0" smtClean="0">
                          <a:effectLst/>
                        </a:rPr>
                        <a:t>放課後</a:t>
                      </a:r>
                      <a:r>
                        <a:rPr lang="ja-JP" sz="1100" kern="100" dirty="0">
                          <a:effectLst/>
                        </a:rPr>
                        <a:t>や長期休暇の際に</a:t>
                      </a:r>
                      <a:r>
                        <a:rPr lang="ja-JP" sz="1100" kern="100" dirty="0" smtClean="0">
                          <a:effectLst/>
                        </a:rPr>
                        <a:t>預かって</a:t>
                      </a:r>
                      <a:r>
                        <a:rPr lang="ja-JP" sz="1100" kern="100" dirty="0">
                          <a:effectLst/>
                        </a:rPr>
                        <a:t>欲しいとき</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子どもを放課後や長期休暇</a:t>
                      </a:r>
                      <a:r>
                        <a:rPr lang="ja-JP" sz="1100" kern="100" dirty="0" smtClean="0">
                          <a:effectLst/>
                        </a:rPr>
                        <a:t>の際</a:t>
                      </a:r>
                      <a:r>
                        <a:rPr lang="ja-JP" sz="1100" kern="100" dirty="0">
                          <a:effectLst/>
                        </a:rPr>
                        <a:t>に預かり、生活訓練や</a:t>
                      </a:r>
                      <a:r>
                        <a:rPr lang="ja-JP" sz="1100" kern="100" dirty="0" smtClean="0">
                          <a:effectLst/>
                        </a:rPr>
                        <a:t>支援を</a:t>
                      </a:r>
                      <a:r>
                        <a:rPr lang="ja-JP" sz="1100" kern="100" dirty="0">
                          <a:effectLst/>
                        </a:rPr>
                        <a:t>行う。</a:t>
                      </a:r>
                    </a:p>
                    <a:p>
                      <a:pPr algn="r">
                        <a:spcAft>
                          <a:spcPts val="0"/>
                        </a:spcAft>
                      </a:pPr>
                      <a:r>
                        <a:rPr lang="ja-JP" sz="1100" kern="100" dirty="0">
                          <a:effectLst/>
                        </a:rPr>
                        <a:t>（機能訓練担当職員）</a:t>
                      </a:r>
                      <a:endParaRPr lang="ja-JP" sz="1100" kern="100" dirty="0">
                        <a:effectLst/>
                        <a:latin typeface="Century"/>
                        <a:ea typeface="ＭＳ 明朝"/>
                        <a:cs typeface="Times New Roman"/>
                      </a:endParaRPr>
                    </a:p>
                  </a:txBody>
                  <a:tcPr marL="63040" marR="63040" marT="0" marB="0"/>
                </a:tc>
              </a:tr>
              <a:tr h="464779">
                <a:tc vMerge="1">
                  <a:txBody>
                    <a:bodyPr/>
                    <a:lstStyle/>
                    <a:p>
                      <a:endParaRPr kumimoji="1" lang="ja-JP" altLang="en-US"/>
                    </a:p>
                  </a:txBody>
                  <a:tcPr/>
                </a:tc>
                <a:tc>
                  <a:txBody>
                    <a:bodyPr/>
                    <a:lstStyle/>
                    <a:p>
                      <a:pPr algn="just">
                        <a:spcAft>
                          <a:spcPts val="0"/>
                        </a:spcAft>
                      </a:pPr>
                      <a:r>
                        <a:rPr lang="ja-JP" sz="1100" kern="100" dirty="0">
                          <a:effectLst/>
                        </a:rPr>
                        <a:t>日中一時支援</a:t>
                      </a:r>
                      <a:r>
                        <a:rPr lang="ja-JP" sz="1100" kern="100" dirty="0" smtClean="0">
                          <a:effectLst/>
                        </a:rPr>
                        <a:t>事業所</a:t>
                      </a:r>
                      <a:endParaRPr lang="ja-JP" sz="1100" kern="100" dirty="0">
                        <a:effectLst/>
                      </a:endParaRPr>
                    </a:p>
                    <a:p>
                      <a:pPr algn="just">
                        <a:spcAft>
                          <a:spcPts val="0"/>
                        </a:spcAft>
                      </a:pPr>
                      <a:r>
                        <a:rPr lang="ja-JP" sz="1100" kern="100" dirty="0">
                          <a:effectLst/>
                        </a:rPr>
                        <a:t>（宅老所を含む。）</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子どもを一時的に日中預けたいとき</a:t>
                      </a:r>
                      <a:endParaRPr lang="ja-JP" sz="1100" kern="100" dirty="0">
                        <a:effectLst/>
                        <a:latin typeface="Century"/>
                        <a:ea typeface="ＭＳ 明朝"/>
                        <a:cs typeface="Times New Roman"/>
                      </a:endParaRPr>
                    </a:p>
                  </a:txBody>
                  <a:tcPr marL="63040" marR="63040" marT="0" marB="0"/>
                </a:tc>
                <a:tc>
                  <a:txBody>
                    <a:bodyPr/>
                    <a:lstStyle/>
                    <a:p>
                      <a:pPr marR="127000" algn="l">
                        <a:spcAft>
                          <a:spcPts val="0"/>
                        </a:spcAft>
                      </a:pPr>
                      <a:r>
                        <a:rPr lang="ja-JP" sz="1100" kern="100" dirty="0">
                          <a:effectLst/>
                        </a:rPr>
                        <a:t>子どもを預かり、支援を行う。</a:t>
                      </a:r>
                    </a:p>
                    <a:p>
                      <a:pPr algn="r">
                        <a:spcAft>
                          <a:spcPts val="0"/>
                        </a:spcAft>
                      </a:pPr>
                      <a:r>
                        <a:rPr lang="ja-JP" sz="1100" kern="100" dirty="0">
                          <a:effectLst/>
                        </a:rPr>
                        <a:t>（看護師・福祉相談員等）</a:t>
                      </a:r>
                      <a:endParaRPr lang="ja-JP" sz="1100" kern="100" dirty="0">
                        <a:effectLst/>
                        <a:latin typeface="Century"/>
                        <a:ea typeface="ＭＳ 明朝"/>
                        <a:cs typeface="Times New Roman"/>
                      </a:endParaRPr>
                    </a:p>
                  </a:txBody>
                  <a:tcPr marL="63040" marR="63040" marT="0" marB="0"/>
                </a:tc>
              </a:tr>
              <a:tr h="464779">
                <a:tc vMerge="1">
                  <a:txBody>
                    <a:bodyPr/>
                    <a:lstStyle/>
                    <a:p>
                      <a:endParaRPr kumimoji="1" lang="ja-JP" altLang="en-US"/>
                    </a:p>
                  </a:txBody>
                  <a:tcPr/>
                </a:tc>
                <a:tc>
                  <a:txBody>
                    <a:bodyPr/>
                    <a:lstStyle/>
                    <a:p>
                      <a:pPr algn="just">
                        <a:spcAft>
                          <a:spcPts val="0"/>
                        </a:spcAft>
                      </a:pPr>
                      <a:r>
                        <a:rPr lang="ja-JP" sz="1100" kern="100" dirty="0">
                          <a:effectLst/>
                        </a:rPr>
                        <a:t>短期入所事業所</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子どもを数日間</a:t>
                      </a:r>
                      <a:r>
                        <a:rPr lang="ja-JP" sz="1100" kern="100" dirty="0" smtClean="0">
                          <a:effectLst/>
                        </a:rPr>
                        <a:t>預かって欲しい</a:t>
                      </a:r>
                      <a:r>
                        <a:rPr lang="ja-JP" sz="1100" kern="100" dirty="0">
                          <a:effectLst/>
                        </a:rPr>
                        <a:t>とき</a:t>
                      </a:r>
                      <a:endParaRPr lang="ja-JP" sz="1100" kern="100" dirty="0">
                        <a:effectLst/>
                        <a:latin typeface="Century"/>
                        <a:ea typeface="ＭＳ 明朝"/>
                        <a:cs typeface="Times New Roman"/>
                      </a:endParaRPr>
                    </a:p>
                  </a:txBody>
                  <a:tcPr marL="63040" marR="63040" marT="0" marB="0"/>
                </a:tc>
                <a:tc>
                  <a:txBody>
                    <a:bodyPr/>
                    <a:lstStyle/>
                    <a:p>
                      <a:pPr marR="127000" algn="l">
                        <a:spcAft>
                          <a:spcPts val="0"/>
                        </a:spcAft>
                      </a:pPr>
                      <a:r>
                        <a:rPr lang="ja-JP" sz="1100" kern="100" dirty="0">
                          <a:effectLst/>
                        </a:rPr>
                        <a:t>短期入所中、子どもの支援</a:t>
                      </a:r>
                      <a:r>
                        <a:rPr lang="ja-JP" sz="1100" kern="100" dirty="0" smtClean="0">
                          <a:effectLst/>
                        </a:rPr>
                        <a:t>を行う</a:t>
                      </a:r>
                      <a:r>
                        <a:rPr lang="ja-JP" sz="1100" kern="100" dirty="0">
                          <a:effectLst/>
                        </a:rPr>
                        <a:t>。</a:t>
                      </a:r>
                    </a:p>
                    <a:p>
                      <a:pPr algn="r">
                        <a:spcAft>
                          <a:spcPts val="0"/>
                        </a:spcAft>
                      </a:pPr>
                      <a:r>
                        <a:rPr lang="ja-JP" sz="1100" kern="100" dirty="0">
                          <a:effectLst/>
                        </a:rPr>
                        <a:t>（看護師・福祉職・介護福祉士）</a:t>
                      </a:r>
                      <a:endParaRPr lang="ja-JP" sz="1100" kern="100" dirty="0">
                        <a:effectLst/>
                        <a:latin typeface="Century"/>
                        <a:ea typeface="ＭＳ 明朝"/>
                        <a:cs typeface="Times New Roman"/>
                      </a:endParaRPr>
                    </a:p>
                  </a:txBody>
                  <a:tcPr marL="63040" marR="63040" marT="0" marB="0"/>
                </a:tc>
              </a:tr>
              <a:tr h="697169">
                <a:tc vMerge="1">
                  <a:txBody>
                    <a:bodyPr/>
                    <a:lstStyle/>
                    <a:p>
                      <a:endParaRPr kumimoji="1" lang="ja-JP" altLang="en-US"/>
                    </a:p>
                  </a:txBody>
                  <a:tcPr/>
                </a:tc>
                <a:tc>
                  <a:txBody>
                    <a:bodyPr/>
                    <a:lstStyle/>
                    <a:p>
                      <a:pPr algn="just">
                        <a:spcAft>
                          <a:spcPts val="0"/>
                        </a:spcAft>
                      </a:pPr>
                      <a:r>
                        <a:rPr lang="ja-JP" sz="1100" kern="100" dirty="0">
                          <a:effectLst/>
                        </a:rPr>
                        <a:t>居宅介護事業所</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自宅で介護を全てやる</a:t>
                      </a:r>
                      <a:r>
                        <a:rPr lang="ja-JP" sz="1100" kern="100" dirty="0" smtClean="0">
                          <a:effectLst/>
                        </a:rPr>
                        <a:t>のは</a:t>
                      </a:r>
                      <a:r>
                        <a:rPr lang="ja-JP" sz="1100" kern="100" dirty="0">
                          <a:effectLst/>
                        </a:rPr>
                        <a:t>大変なので、</a:t>
                      </a:r>
                      <a:r>
                        <a:rPr lang="ja-JP" sz="1100" kern="100" dirty="0" smtClean="0">
                          <a:effectLst/>
                        </a:rPr>
                        <a:t>ヘルパーに</a:t>
                      </a:r>
                      <a:r>
                        <a:rPr lang="ja-JP" sz="1100" kern="100" dirty="0">
                          <a:effectLst/>
                        </a:rPr>
                        <a:t>手伝ってほしいとき</a:t>
                      </a:r>
                      <a:endParaRPr lang="ja-JP" sz="1100" kern="100" dirty="0">
                        <a:effectLst/>
                        <a:latin typeface="Century"/>
                        <a:ea typeface="ＭＳ 明朝"/>
                        <a:cs typeface="Times New Roman"/>
                      </a:endParaRPr>
                    </a:p>
                  </a:txBody>
                  <a:tcPr marL="63040" marR="63040" marT="0" marB="0"/>
                </a:tc>
                <a:tc>
                  <a:txBody>
                    <a:bodyPr/>
                    <a:lstStyle/>
                    <a:p>
                      <a:pPr marR="127000" algn="l">
                        <a:spcAft>
                          <a:spcPts val="0"/>
                        </a:spcAft>
                      </a:pPr>
                      <a:r>
                        <a:rPr lang="ja-JP" sz="1100" kern="100" dirty="0">
                          <a:effectLst/>
                        </a:rPr>
                        <a:t>自宅での食事介護や入浴</a:t>
                      </a:r>
                      <a:r>
                        <a:rPr lang="ja-JP" sz="1100" kern="100" dirty="0" smtClean="0">
                          <a:effectLst/>
                        </a:rPr>
                        <a:t>介助など生活</a:t>
                      </a:r>
                      <a:r>
                        <a:rPr lang="ja-JP" sz="1100" kern="100" dirty="0">
                          <a:effectLst/>
                        </a:rPr>
                        <a:t>支援や介護支援</a:t>
                      </a:r>
                      <a:r>
                        <a:rPr lang="ja-JP" sz="1100" kern="100" dirty="0" smtClean="0">
                          <a:effectLst/>
                        </a:rPr>
                        <a:t>を行う</a:t>
                      </a:r>
                      <a:r>
                        <a:rPr lang="ja-JP" sz="1100" kern="100" dirty="0">
                          <a:effectLst/>
                        </a:rPr>
                        <a:t>。</a:t>
                      </a:r>
                    </a:p>
                    <a:p>
                      <a:pPr algn="r">
                        <a:spcAft>
                          <a:spcPts val="0"/>
                        </a:spcAft>
                      </a:pPr>
                      <a:r>
                        <a:rPr lang="ja-JP" sz="1100" kern="100" dirty="0">
                          <a:effectLst/>
                        </a:rPr>
                        <a:t>（介護福祉士・ヘルパー）</a:t>
                      </a:r>
                      <a:endParaRPr lang="ja-JP" sz="1100" kern="100" dirty="0">
                        <a:effectLst/>
                        <a:latin typeface="Century"/>
                        <a:ea typeface="ＭＳ 明朝"/>
                        <a:cs typeface="Times New Roman"/>
                      </a:endParaRPr>
                    </a:p>
                  </a:txBody>
                  <a:tcPr marL="63040" marR="63040" marT="0" marB="0"/>
                </a:tc>
              </a:tr>
              <a:tr h="619705">
                <a:tc rowSpan="2">
                  <a:txBody>
                    <a:bodyPr/>
                    <a:lstStyle/>
                    <a:p>
                      <a:pPr marL="71755" marR="71755" algn="ctr">
                        <a:spcAft>
                          <a:spcPts val="0"/>
                        </a:spcAft>
                      </a:pPr>
                      <a:r>
                        <a:rPr lang="ja-JP" sz="1600" kern="100" dirty="0">
                          <a:solidFill>
                            <a:schemeClr val="tx1"/>
                          </a:solidFill>
                          <a:effectLst/>
                        </a:rPr>
                        <a:t>教　　育</a:t>
                      </a:r>
                      <a:endParaRPr lang="ja-JP" sz="1600" kern="100" dirty="0">
                        <a:solidFill>
                          <a:schemeClr val="tx1"/>
                        </a:solidFill>
                        <a:effectLst/>
                        <a:latin typeface="Century"/>
                        <a:ea typeface="ＭＳ 明朝"/>
                        <a:cs typeface="Times New Roman"/>
                      </a:endParaRPr>
                    </a:p>
                  </a:txBody>
                  <a:tcPr marL="63040" marR="63040" marT="0" marB="0" vert="eaVert" anchor="ctr">
                    <a:solidFill>
                      <a:srgbClr val="00B0F0"/>
                    </a:solidFill>
                  </a:tcPr>
                </a:tc>
                <a:tc>
                  <a:txBody>
                    <a:bodyPr/>
                    <a:lstStyle/>
                    <a:p>
                      <a:pPr algn="just">
                        <a:spcAft>
                          <a:spcPts val="0"/>
                        </a:spcAft>
                      </a:pPr>
                      <a:r>
                        <a:rPr lang="ja-JP" sz="1100" kern="100" dirty="0">
                          <a:effectLst/>
                        </a:rPr>
                        <a:t>教育センター、</a:t>
                      </a:r>
                      <a:r>
                        <a:rPr lang="ja-JP" sz="1100" kern="100" dirty="0" smtClean="0">
                          <a:effectLst/>
                        </a:rPr>
                        <a:t>教育</a:t>
                      </a:r>
                      <a:r>
                        <a:rPr lang="ja-JP" sz="1100" kern="100" dirty="0">
                          <a:effectLst/>
                        </a:rPr>
                        <a:t>委員会</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就学に</a:t>
                      </a:r>
                      <a:r>
                        <a:rPr lang="ja-JP" sz="1100" kern="100" dirty="0" smtClean="0">
                          <a:effectLst/>
                        </a:rPr>
                        <a:t>向けてどの学校に</a:t>
                      </a:r>
                      <a:r>
                        <a:rPr lang="ja-JP" sz="1100" kern="100" dirty="0">
                          <a:effectLst/>
                        </a:rPr>
                        <a:t>進学すればいいのか</a:t>
                      </a:r>
                      <a:r>
                        <a:rPr lang="ja-JP" sz="1100" kern="100" dirty="0" smtClean="0">
                          <a:effectLst/>
                        </a:rPr>
                        <a:t>わからないとき学区外</a:t>
                      </a:r>
                      <a:r>
                        <a:rPr lang="ja-JP" sz="1100" kern="100" dirty="0">
                          <a:effectLst/>
                        </a:rPr>
                        <a:t>の学校に通学</a:t>
                      </a:r>
                      <a:r>
                        <a:rPr lang="ja-JP" sz="1100" kern="100" dirty="0" smtClean="0">
                          <a:effectLst/>
                        </a:rPr>
                        <a:t>したい</a:t>
                      </a:r>
                      <a:r>
                        <a:rPr lang="ja-JP" sz="1100" kern="100" dirty="0">
                          <a:effectLst/>
                        </a:rPr>
                        <a:t>とき</a:t>
                      </a:r>
                      <a:endParaRPr lang="ja-JP" sz="1100" kern="100" dirty="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就学その他の教育に関する</a:t>
                      </a:r>
                      <a:r>
                        <a:rPr lang="ja-JP" sz="1100" kern="100" dirty="0" smtClean="0">
                          <a:effectLst/>
                        </a:rPr>
                        <a:t>相談</a:t>
                      </a:r>
                      <a:r>
                        <a:rPr lang="ja-JP" sz="1100" kern="100" dirty="0">
                          <a:effectLst/>
                        </a:rPr>
                        <a:t>に応じる。</a:t>
                      </a:r>
                    </a:p>
                    <a:p>
                      <a:pPr algn="r">
                        <a:spcAft>
                          <a:spcPts val="0"/>
                        </a:spcAft>
                      </a:pPr>
                      <a:r>
                        <a:rPr lang="ja-JP" sz="1100" kern="100" dirty="0">
                          <a:effectLst/>
                        </a:rPr>
                        <a:t>（相談員）</a:t>
                      </a:r>
                      <a:endParaRPr lang="ja-JP" sz="1100" kern="100" dirty="0">
                        <a:effectLst/>
                        <a:latin typeface="Century"/>
                        <a:ea typeface="ＭＳ 明朝"/>
                        <a:cs typeface="Times New Roman"/>
                      </a:endParaRPr>
                    </a:p>
                  </a:txBody>
                  <a:tcPr marL="63040" marR="63040" marT="0" marB="0"/>
                </a:tc>
              </a:tr>
              <a:tr h="464779">
                <a:tc vMerge="1">
                  <a:txBody>
                    <a:bodyPr/>
                    <a:lstStyle/>
                    <a:p>
                      <a:endParaRPr kumimoji="1" lang="ja-JP" altLang="en-US"/>
                    </a:p>
                  </a:txBody>
                  <a:tcPr/>
                </a:tc>
                <a:tc>
                  <a:txBody>
                    <a:bodyPr/>
                    <a:lstStyle/>
                    <a:p>
                      <a:pPr algn="just">
                        <a:spcAft>
                          <a:spcPts val="0"/>
                        </a:spcAft>
                      </a:pPr>
                      <a:r>
                        <a:rPr lang="ja-JP" sz="1100" kern="100">
                          <a:effectLst/>
                        </a:rPr>
                        <a:t>特別支援学校</a:t>
                      </a:r>
                      <a:endParaRPr lang="ja-JP" sz="1100" kern="100">
                        <a:effectLst/>
                        <a:latin typeface="Century"/>
                        <a:ea typeface="ＭＳ 明朝"/>
                        <a:cs typeface="Times New Roman"/>
                      </a:endParaRPr>
                    </a:p>
                  </a:txBody>
                  <a:tcPr marL="63040" marR="63040" marT="0" marB="0"/>
                </a:tc>
                <a:tc>
                  <a:txBody>
                    <a:bodyPr/>
                    <a:lstStyle/>
                    <a:p>
                      <a:pPr algn="just">
                        <a:spcAft>
                          <a:spcPts val="0"/>
                        </a:spcAft>
                      </a:pPr>
                      <a:r>
                        <a:rPr lang="ja-JP" sz="1100" kern="100" dirty="0">
                          <a:effectLst/>
                        </a:rPr>
                        <a:t>子どもの身体・精神的</a:t>
                      </a:r>
                      <a:r>
                        <a:rPr lang="ja-JP" sz="1100" kern="100" dirty="0" smtClean="0">
                          <a:effectLst/>
                        </a:rPr>
                        <a:t>特徴</a:t>
                      </a:r>
                      <a:r>
                        <a:rPr lang="ja-JP" sz="1100" kern="100" dirty="0">
                          <a:effectLst/>
                        </a:rPr>
                        <a:t>を理解し、教育を</a:t>
                      </a:r>
                      <a:r>
                        <a:rPr lang="ja-JP" sz="1100" kern="100" dirty="0" smtClean="0">
                          <a:effectLst/>
                        </a:rPr>
                        <a:t>行う場所</a:t>
                      </a:r>
                      <a:r>
                        <a:rPr lang="ja-JP" sz="1100" kern="100" dirty="0">
                          <a:effectLst/>
                        </a:rPr>
                        <a:t>を見つけたい</a:t>
                      </a:r>
                      <a:endParaRPr lang="ja-JP" sz="1100" kern="100" dirty="0">
                        <a:effectLst/>
                        <a:latin typeface="Century"/>
                        <a:ea typeface="ＭＳ 明朝"/>
                        <a:cs typeface="Times New Roman"/>
                      </a:endParaRPr>
                    </a:p>
                  </a:txBody>
                  <a:tcPr marL="63040" marR="63040" marT="0" marB="0"/>
                </a:tc>
                <a:tc>
                  <a:txBody>
                    <a:bodyPr/>
                    <a:lstStyle/>
                    <a:p>
                      <a:pPr algn="r">
                        <a:spcAft>
                          <a:spcPts val="0"/>
                        </a:spcAft>
                      </a:pPr>
                      <a:r>
                        <a:rPr lang="ja-JP" sz="1100" kern="100" dirty="0">
                          <a:effectLst/>
                        </a:rPr>
                        <a:t>（教師・医療コーディネーター）</a:t>
                      </a:r>
                      <a:endParaRPr lang="ja-JP" sz="1100" kern="100" dirty="0">
                        <a:effectLst/>
                        <a:latin typeface="Century"/>
                        <a:ea typeface="ＭＳ 明朝"/>
                        <a:cs typeface="Times New Roman"/>
                      </a:endParaRPr>
                    </a:p>
                  </a:txBody>
                  <a:tcPr marL="63040" marR="63040" marT="0" marB="0"/>
                </a:tc>
              </a:tr>
            </a:tbl>
          </a:graphicData>
        </a:graphic>
      </p:graphicFrame>
      <p:sp>
        <p:nvSpPr>
          <p:cNvPr id="5" name="正方形/長方形 4"/>
          <p:cNvSpPr/>
          <p:nvPr/>
        </p:nvSpPr>
        <p:spPr>
          <a:xfrm>
            <a:off x="848544" y="360512"/>
            <a:ext cx="8136904"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制度を支える専門職（福祉・療育、教育）</a:t>
            </a:r>
            <a:endParaRPr kumimoji="1" lang="ja-JP" altLang="en-US" dirty="0">
              <a:solidFill>
                <a:schemeClr val="tx1"/>
              </a:solidFill>
            </a:endParaRPr>
          </a:p>
        </p:txBody>
      </p:sp>
      <p:sp>
        <p:nvSpPr>
          <p:cNvPr id="7"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35</a:t>
            </a:fld>
            <a:endParaRPr lang="en-US" altLang="ja-JP" dirty="0">
              <a:solidFill>
                <a:srgbClr val="000000"/>
              </a:solidFill>
            </a:endParaRPr>
          </a:p>
        </p:txBody>
      </p:sp>
      <p:sp>
        <p:nvSpPr>
          <p:cNvPr id="8" name="正方形/長方形 7"/>
          <p:cNvSpPr/>
          <p:nvPr/>
        </p:nvSpPr>
        <p:spPr>
          <a:xfrm>
            <a:off x="6537176" y="6292804"/>
            <a:ext cx="2880320" cy="432048"/>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資料提供：</a:t>
            </a:r>
            <a:endParaRPr kumimoji="1" lang="ja-JP" altLang="en-US" sz="1200" dirty="0">
              <a:solidFill>
                <a:schemeClr val="tx1"/>
              </a:solidFill>
            </a:endParaRPr>
          </a:p>
        </p:txBody>
      </p:sp>
    </p:spTree>
    <p:extLst>
      <p:ext uri="{BB962C8B-B14F-4D97-AF65-F5344CB8AC3E}">
        <p14:creationId xmlns:p14="http://schemas.microsoft.com/office/powerpoint/2010/main" val="20204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825919" y="6021288"/>
            <a:ext cx="9051895" cy="307777"/>
          </a:xfrm>
          <a:prstGeom prst="rect">
            <a:avLst/>
          </a:prstGeom>
          <a:noFill/>
        </p:spPr>
        <p:txBody>
          <a:bodyPr wrap="square" rtlCol="0">
            <a:spAutoFit/>
          </a:bodyPr>
          <a:lstStyle/>
          <a:p>
            <a:r>
              <a:rPr lang="ja-JP" altLang="en-US" sz="700" dirty="0" smtClean="0">
                <a:solidFill>
                  <a:srgbClr val="000000"/>
                </a:solidFill>
              </a:rPr>
              <a:t>（注）１．表中の「　　　」は「障害者</a:t>
            </a:r>
            <a:r>
              <a:rPr lang="ja-JP" altLang="en-US" sz="700" dirty="0" smtClean="0">
                <a:solidFill>
                  <a:srgbClr val="000000"/>
                </a:solidFill>
                <a:latin typeface="ＭＳ Ｐゴシック"/>
                <a:ea typeface="ＭＳ Ｐゴシック"/>
              </a:rPr>
              <a:t>」、「　　   」は「障害児」であり、利用できるサービスにマークを付している。</a:t>
            </a:r>
            <a:endParaRPr lang="en-US" altLang="ja-JP" sz="700" dirty="0" smtClean="0">
              <a:solidFill>
                <a:srgbClr val="000000"/>
              </a:solidFill>
              <a:latin typeface="ＭＳ Ｐゴシック"/>
              <a:ea typeface="ＭＳ Ｐゴシック"/>
            </a:endParaRPr>
          </a:p>
          <a:p>
            <a:r>
              <a:rPr lang="ja-JP" altLang="en-US" sz="700" dirty="0" smtClean="0">
                <a:solidFill>
                  <a:srgbClr val="000000"/>
                </a:solidFill>
                <a:latin typeface="ＭＳ Ｐゴシック"/>
                <a:ea typeface="ＭＳ Ｐゴシック"/>
              </a:rPr>
              <a:t>　　　 ２．利用者数及び施設・事業所数は平成</a:t>
            </a:r>
            <a:r>
              <a:rPr lang="en-US" altLang="ja-JP" sz="700" dirty="0">
                <a:solidFill>
                  <a:srgbClr val="000000"/>
                </a:solidFill>
                <a:latin typeface="ＭＳ Ｐゴシック"/>
                <a:ea typeface="ＭＳ Ｐゴシック"/>
              </a:rPr>
              <a:t>27</a:t>
            </a:r>
            <a:r>
              <a:rPr lang="ja-JP" altLang="en-US" sz="700" dirty="0" smtClean="0">
                <a:solidFill>
                  <a:srgbClr val="000000"/>
                </a:solidFill>
                <a:latin typeface="ＭＳ Ｐゴシック"/>
                <a:ea typeface="ＭＳ Ｐゴシック"/>
              </a:rPr>
              <a:t>年</a:t>
            </a:r>
            <a:r>
              <a:rPr lang="en-US" altLang="ja-JP" sz="700" dirty="0" smtClean="0">
                <a:solidFill>
                  <a:srgbClr val="000000"/>
                </a:solidFill>
                <a:latin typeface="ＭＳ Ｐゴシック"/>
                <a:ea typeface="ＭＳ Ｐゴシック"/>
              </a:rPr>
              <a:t>10</a:t>
            </a:r>
            <a:r>
              <a:rPr lang="ja-JP" altLang="en-US" sz="700" dirty="0" smtClean="0">
                <a:solidFill>
                  <a:srgbClr val="000000"/>
                </a:solidFill>
                <a:latin typeface="ＭＳ Ｐゴシック"/>
                <a:ea typeface="ＭＳ Ｐゴシック"/>
              </a:rPr>
              <a:t>月サービス提供分の国保連</a:t>
            </a:r>
            <a:r>
              <a:rPr lang="ja-JP" altLang="en-US" sz="700" dirty="0" smtClean="0">
                <a:solidFill>
                  <a:srgbClr val="000000"/>
                </a:solidFill>
              </a:rPr>
              <a:t>データ。</a:t>
            </a:r>
            <a:endParaRPr lang="ja-JP" altLang="en-US" sz="700" dirty="0">
              <a:solidFill>
                <a:srgbClr val="000000"/>
              </a:solidFill>
            </a:endParaRPr>
          </a:p>
        </p:txBody>
      </p:sp>
      <p:sp>
        <p:nvSpPr>
          <p:cNvPr id="90" name="角丸四角形 89"/>
          <p:cNvSpPr/>
          <p:nvPr/>
        </p:nvSpPr>
        <p:spPr>
          <a:xfrm>
            <a:off x="998123" y="404665"/>
            <a:ext cx="5770457" cy="220930"/>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1100" b="1" dirty="0" smtClean="0">
                <a:solidFill>
                  <a:srgbClr val="000000"/>
                </a:solidFill>
                <a:latin typeface="HG丸ｺﾞｼｯｸM-PRO" pitchFamily="50" charset="-128"/>
                <a:ea typeface="HG丸ｺﾞｼｯｸM-PRO" pitchFamily="50" charset="-128"/>
              </a:rPr>
              <a:t>サービス名</a:t>
            </a:r>
          </a:p>
        </p:txBody>
      </p:sp>
      <p:sp>
        <p:nvSpPr>
          <p:cNvPr id="93" name="円/楕円 92"/>
          <p:cNvSpPr/>
          <p:nvPr/>
        </p:nvSpPr>
        <p:spPr>
          <a:xfrm>
            <a:off x="1568624" y="6033349"/>
            <a:ext cx="144016"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rgbClr val="FFFFFF"/>
                </a:solidFill>
              </a:rPr>
              <a:t>者</a:t>
            </a:r>
          </a:p>
        </p:txBody>
      </p:sp>
      <p:sp>
        <p:nvSpPr>
          <p:cNvPr id="94" name="円/楕円 93"/>
          <p:cNvSpPr/>
          <p:nvPr/>
        </p:nvSpPr>
        <p:spPr>
          <a:xfrm flipH="1">
            <a:off x="2301692" y="6046008"/>
            <a:ext cx="144016"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rgbClr val="FFFFFF"/>
                </a:solidFill>
              </a:rPr>
              <a:t>児</a:t>
            </a:r>
          </a:p>
        </p:txBody>
      </p:sp>
      <p:sp>
        <p:nvSpPr>
          <p:cNvPr id="22" name="正方形/長方形 21"/>
          <p:cNvSpPr/>
          <p:nvPr/>
        </p:nvSpPr>
        <p:spPr>
          <a:xfrm>
            <a:off x="962077" y="690334"/>
            <a:ext cx="2308183" cy="35574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児童発達支援</a:t>
            </a:r>
          </a:p>
        </p:txBody>
      </p:sp>
      <p:sp>
        <p:nvSpPr>
          <p:cNvPr id="24" name="正方形/長方形 23"/>
          <p:cNvSpPr/>
          <p:nvPr/>
        </p:nvSpPr>
        <p:spPr>
          <a:xfrm>
            <a:off x="954683" y="1086397"/>
            <a:ext cx="2308183" cy="369481"/>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医療型児童発達支援</a:t>
            </a:r>
            <a:endParaRPr lang="ja-JP" altLang="en-US" sz="1100" b="1" dirty="0">
              <a:solidFill>
                <a:srgbClr val="000000"/>
              </a:solidFill>
            </a:endParaRPr>
          </a:p>
        </p:txBody>
      </p:sp>
      <p:sp>
        <p:nvSpPr>
          <p:cNvPr id="25" name="正方形/長方形 24"/>
          <p:cNvSpPr/>
          <p:nvPr/>
        </p:nvSpPr>
        <p:spPr>
          <a:xfrm>
            <a:off x="3342388" y="690334"/>
            <a:ext cx="3462274" cy="36040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rgbClr val="000000"/>
                </a:solidFill>
              </a:rPr>
              <a:t>日常生活における基本的な動作の指導、知識技能の付与、集団生活への適応訓練などの支援を行う。</a:t>
            </a:r>
            <a:endParaRPr lang="ja-JP" altLang="en-US" sz="1000" dirty="0">
              <a:solidFill>
                <a:srgbClr val="000000"/>
              </a:solidFill>
            </a:endParaRPr>
          </a:p>
        </p:txBody>
      </p:sp>
      <p:sp>
        <p:nvSpPr>
          <p:cNvPr id="26" name="正方形/長方形 25"/>
          <p:cNvSpPr/>
          <p:nvPr/>
        </p:nvSpPr>
        <p:spPr>
          <a:xfrm>
            <a:off x="3342388" y="1086398"/>
            <a:ext cx="3462274" cy="385214"/>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000" dirty="0">
                <a:solidFill>
                  <a:srgbClr val="000000"/>
                </a:solidFill>
              </a:rPr>
              <a:t>日常生活に</a:t>
            </a:r>
            <a:r>
              <a:rPr lang="ja-JP" altLang="en-US" sz="1000" dirty="0" smtClean="0">
                <a:solidFill>
                  <a:srgbClr val="000000"/>
                </a:solidFill>
              </a:rPr>
              <a:t>おける基本的な動作の指導、知識技能の付与、　集団生活への適応訓練などの支援及び治療を行う。</a:t>
            </a:r>
            <a:endParaRPr lang="ja-JP" altLang="en-US" sz="1000" dirty="0">
              <a:solidFill>
                <a:srgbClr val="000000"/>
              </a:solidFill>
            </a:endParaRPr>
          </a:p>
        </p:txBody>
      </p:sp>
      <p:sp>
        <p:nvSpPr>
          <p:cNvPr id="64" name="円/楕円 63"/>
          <p:cNvSpPr/>
          <p:nvPr/>
        </p:nvSpPr>
        <p:spPr>
          <a:xfrm>
            <a:off x="2864768" y="794565"/>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27" name="正方形/長方形 26"/>
          <p:cNvSpPr/>
          <p:nvPr/>
        </p:nvSpPr>
        <p:spPr>
          <a:xfrm>
            <a:off x="931961" y="1911959"/>
            <a:ext cx="2321261" cy="36491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保育所等訪問支援</a:t>
            </a:r>
          </a:p>
        </p:txBody>
      </p:sp>
      <p:sp>
        <p:nvSpPr>
          <p:cNvPr id="28" name="正方形/長方形 27"/>
          <p:cNvSpPr/>
          <p:nvPr/>
        </p:nvSpPr>
        <p:spPr>
          <a:xfrm>
            <a:off x="3323542" y="1911959"/>
            <a:ext cx="3482072" cy="37247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just">
              <a:lnSpc>
                <a:spcPts val="1200"/>
              </a:lnSpc>
            </a:pPr>
            <a:r>
              <a:rPr lang="ja-JP" altLang="en-US" sz="1000" dirty="0">
                <a:solidFill>
                  <a:srgbClr val="000000"/>
                </a:solidFill>
                <a:latin typeface="ＭＳ Ｐゴシック" pitchFamily="50" charset="-128"/>
                <a:cs typeface="Times New Roman" pitchFamily="18" charset="0"/>
              </a:rPr>
              <a:t>保育所等を訪問</a:t>
            </a:r>
            <a:r>
              <a:rPr lang="ja-JP" altLang="en-US" sz="1000" dirty="0" smtClean="0">
                <a:solidFill>
                  <a:srgbClr val="000000"/>
                </a:solidFill>
                <a:latin typeface="ＭＳ Ｐゴシック" pitchFamily="50" charset="-128"/>
                <a:cs typeface="Times New Roman" pitchFamily="18" charset="0"/>
              </a:rPr>
              <a:t>し、障害児に対して、障害児以外の児童との集団生活への適応のための専門的な支援などを行う。</a:t>
            </a:r>
          </a:p>
        </p:txBody>
      </p:sp>
      <p:sp>
        <p:nvSpPr>
          <p:cNvPr id="30" name="正方形/長方形 29"/>
          <p:cNvSpPr/>
          <p:nvPr/>
        </p:nvSpPr>
        <p:spPr>
          <a:xfrm>
            <a:off x="924286" y="3378036"/>
            <a:ext cx="2334616" cy="738847"/>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計画相談支援</a:t>
            </a:r>
          </a:p>
        </p:txBody>
      </p:sp>
      <p:sp>
        <p:nvSpPr>
          <p:cNvPr id="31" name="正方形/長方形 30"/>
          <p:cNvSpPr/>
          <p:nvPr/>
        </p:nvSpPr>
        <p:spPr>
          <a:xfrm>
            <a:off x="930469" y="2871459"/>
            <a:ext cx="2328433" cy="45346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医療型</a:t>
            </a:r>
            <a:r>
              <a:rPr lang="ja-JP" altLang="en-US" sz="1100" b="1" dirty="0">
                <a:solidFill>
                  <a:srgbClr val="000000"/>
                </a:solidFill>
              </a:rPr>
              <a:t>障害児入所施設</a:t>
            </a:r>
            <a:endParaRPr lang="en-US" altLang="ja-JP" sz="800" b="1" dirty="0" smtClean="0">
              <a:solidFill>
                <a:srgbClr val="000000"/>
              </a:solidFill>
            </a:endParaRPr>
          </a:p>
        </p:txBody>
      </p:sp>
      <p:sp>
        <p:nvSpPr>
          <p:cNvPr id="32" name="正方形/長方形 31"/>
          <p:cNvSpPr/>
          <p:nvPr/>
        </p:nvSpPr>
        <p:spPr>
          <a:xfrm>
            <a:off x="939658" y="4182094"/>
            <a:ext cx="2297021" cy="61075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障害児相談支援</a:t>
            </a:r>
          </a:p>
        </p:txBody>
      </p:sp>
      <p:sp>
        <p:nvSpPr>
          <p:cNvPr id="44" name="正方形/長方形 43"/>
          <p:cNvSpPr/>
          <p:nvPr/>
        </p:nvSpPr>
        <p:spPr>
          <a:xfrm>
            <a:off x="3327201" y="2371294"/>
            <a:ext cx="3478412" cy="45622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just">
              <a:lnSpc>
                <a:spcPts val="1200"/>
              </a:lnSpc>
            </a:pPr>
            <a:r>
              <a:rPr lang="ja-JP" altLang="en-US" sz="1000" dirty="0" smtClean="0">
                <a:solidFill>
                  <a:srgbClr val="000000"/>
                </a:solidFill>
                <a:latin typeface="ＭＳ Ｐゴシック" pitchFamily="50" charset="-128"/>
                <a:cs typeface="Times New Roman" pitchFamily="18" charset="0"/>
              </a:rPr>
              <a:t>施設に入所</a:t>
            </a:r>
            <a:r>
              <a:rPr lang="ja-JP" altLang="en-US" sz="1000" dirty="0">
                <a:solidFill>
                  <a:srgbClr val="000000"/>
                </a:solidFill>
                <a:latin typeface="ＭＳ Ｐゴシック" pitchFamily="50" charset="-128"/>
                <a:cs typeface="Times New Roman" pitchFamily="18" charset="0"/>
              </a:rPr>
              <a:t>して</a:t>
            </a:r>
            <a:r>
              <a:rPr lang="ja-JP" altLang="en-US" sz="1000" dirty="0" smtClean="0">
                <a:solidFill>
                  <a:srgbClr val="000000"/>
                </a:solidFill>
                <a:latin typeface="ＭＳ Ｐゴシック" pitchFamily="50" charset="-128"/>
                <a:cs typeface="Times New Roman" pitchFamily="18" charset="0"/>
              </a:rPr>
              <a:t>いる障害児に対して、保護、日常生活の指導及び知識技能の付与を行う。</a:t>
            </a:r>
          </a:p>
        </p:txBody>
      </p:sp>
      <p:sp>
        <p:nvSpPr>
          <p:cNvPr id="45" name="正方形/長方形 44"/>
          <p:cNvSpPr/>
          <p:nvPr/>
        </p:nvSpPr>
        <p:spPr>
          <a:xfrm>
            <a:off x="3319971" y="2871460"/>
            <a:ext cx="3490404" cy="45346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ja-JP" altLang="en-US" sz="1000" dirty="0" smtClean="0">
                <a:solidFill>
                  <a:srgbClr val="000000"/>
                </a:solidFill>
                <a:latin typeface="ＭＳ Ｐゴシック" pitchFamily="50" charset="-128"/>
                <a:cs typeface="Times New Roman" pitchFamily="18" charset="0"/>
              </a:rPr>
              <a:t>施設に入所又は指定医療機関に入院している障害児に対して、保護、</a:t>
            </a:r>
            <a:r>
              <a:rPr lang="ja-JP" altLang="en-US" sz="1000" dirty="0">
                <a:solidFill>
                  <a:srgbClr val="000000"/>
                </a:solidFill>
                <a:latin typeface="ＭＳ Ｐゴシック" pitchFamily="50" charset="-128"/>
                <a:cs typeface="Times New Roman" pitchFamily="18" charset="0"/>
              </a:rPr>
              <a:t>日常生活の指導及び知識技能の</a:t>
            </a:r>
            <a:r>
              <a:rPr lang="ja-JP" altLang="en-US" sz="1000" dirty="0" smtClean="0">
                <a:solidFill>
                  <a:srgbClr val="000000"/>
                </a:solidFill>
                <a:latin typeface="ＭＳ Ｐゴシック" pitchFamily="50" charset="-128"/>
                <a:cs typeface="Times New Roman" pitchFamily="18" charset="0"/>
              </a:rPr>
              <a:t>付与</a:t>
            </a:r>
            <a:r>
              <a:rPr lang="ja-JP" altLang="en-US" sz="1000" dirty="0">
                <a:solidFill>
                  <a:srgbClr val="000000"/>
                </a:solidFill>
                <a:latin typeface="ＭＳ Ｐゴシック" pitchFamily="50" charset="-128"/>
                <a:cs typeface="Times New Roman" pitchFamily="18" charset="0"/>
              </a:rPr>
              <a:t>並び</a:t>
            </a:r>
            <a:r>
              <a:rPr lang="ja-JP" altLang="en-US" sz="1000" dirty="0" smtClean="0">
                <a:solidFill>
                  <a:srgbClr val="000000"/>
                </a:solidFill>
                <a:latin typeface="ＭＳ Ｐゴシック" pitchFamily="50" charset="-128"/>
                <a:cs typeface="Times New Roman" pitchFamily="18" charset="0"/>
              </a:rPr>
              <a:t>に治療を行う</a:t>
            </a:r>
            <a:r>
              <a:rPr lang="ja-JP" altLang="en-US" sz="1100" dirty="0" smtClean="0">
                <a:solidFill>
                  <a:srgbClr val="000000"/>
                </a:solidFill>
                <a:latin typeface="ＭＳ Ｐゴシック" pitchFamily="50" charset="-128"/>
                <a:cs typeface="Times New Roman" pitchFamily="18" charset="0"/>
              </a:rPr>
              <a:t>。</a:t>
            </a:r>
            <a:endParaRPr lang="ja-JP" altLang="en-US" sz="1100" b="1" dirty="0">
              <a:solidFill>
                <a:srgbClr val="000000"/>
              </a:solidFill>
            </a:endParaRPr>
          </a:p>
        </p:txBody>
      </p:sp>
      <p:sp>
        <p:nvSpPr>
          <p:cNvPr id="46" name="正方形/長方形 45"/>
          <p:cNvSpPr/>
          <p:nvPr/>
        </p:nvSpPr>
        <p:spPr>
          <a:xfrm>
            <a:off x="3319651" y="3378036"/>
            <a:ext cx="3490723" cy="73884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900"/>
              </a:lnSpc>
            </a:pPr>
            <a:r>
              <a:rPr lang="en-US" altLang="ja-JP" sz="800" dirty="0" smtClean="0">
                <a:solidFill>
                  <a:srgbClr val="000000"/>
                </a:solidFill>
                <a:latin typeface="ＭＳ Ｐゴシック" pitchFamily="50" charset="-128"/>
                <a:cs typeface="Times New Roman" pitchFamily="18" charset="0"/>
              </a:rPr>
              <a:t>【</a:t>
            </a:r>
            <a:r>
              <a:rPr lang="ja-JP" altLang="en-US" sz="800" dirty="0" smtClean="0">
                <a:solidFill>
                  <a:srgbClr val="000000"/>
                </a:solidFill>
                <a:latin typeface="ＭＳ Ｐゴシック" pitchFamily="50" charset="-128"/>
                <a:cs typeface="Times New Roman" pitchFamily="18" charset="0"/>
              </a:rPr>
              <a:t>サービス利用支援</a:t>
            </a:r>
            <a:r>
              <a:rPr lang="en-US" altLang="ja-JP" sz="800" dirty="0" smtClean="0">
                <a:solidFill>
                  <a:srgbClr val="000000"/>
                </a:solidFill>
                <a:latin typeface="ＭＳ Ｐゴシック" pitchFamily="50" charset="-128"/>
                <a:cs typeface="Times New Roman" pitchFamily="18" charset="0"/>
              </a:rPr>
              <a:t>】</a:t>
            </a:r>
          </a:p>
          <a:p>
            <a:pPr algn="just">
              <a:lnSpc>
                <a:spcPts val="900"/>
              </a:lnSpc>
            </a:pPr>
            <a:r>
              <a:rPr lang="ja-JP" altLang="en-US" sz="800" dirty="0" smtClean="0">
                <a:solidFill>
                  <a:srgbClr val="000000"/>
                </a:solidFill>
                <a:latin typeface="ＭＳ Ｐゴシック" pitchFamily="50" charset="-128"/>
                <a:cs typeface="Times New Roman" pitchFamily="18" charset="0"/>
              </a:rPr>
              <a:t>　・サービス申請に係る支給決定前にサービス等利用計画案を作成</a:t>
            </a:r>
            <a:endParaRPr lang="en-US" altLang="ja-JP" sz="800" dirty="0" smtClean="0">
              <a:solidFill>
                <a:srgbClr val="000000"/>
              </a:solidFill>
              <a:latin typeface="ＭＳ Ｐゴシック" pitchFamily="50" charset="-128"/>
              <a:cs typeface="Times New Roman" pitchFamily="18" charset="0"/>
            </a:endParaRPr>
          </a:p>
          <a:p>
            <a:pPr algn="just">
              <a:lnSpc>
                <a:spcPts val="900"/>
              </a:lnSpc>
            </a:pPr>
            <a:r>
              <a:rPr lang="ja-JP" altLang="en-US" sz="800" dirty="0">
                <a:solidFill>
                  <a:srgbClr val="000000"/>
                </a:solidFill>
                <a:latin typeface="ＭＳ Ｐゴシック" pitchFamily="50" charset="-128"/>
                <a:cs typeface="Times New Roman" pitchFamily="18" charset="0"/>
              </a:rPr>
              <a:t>　</a:t>
            </a:r>
            <a:r>
              <a:rPr lang="ja-JP" altLang="en-US" sz="800" dirty="0" smtClean="0">
                <a:solidFill>
                  <a:srgbClr val="000000"/>
                </a:solidFill>
                <a:latin typeface="ＭＳ Ｐゴシック" pitchFamily="50" charset="-128"/>
                <a:cs typeface="Times New Roman" pitchFamily="18" charset="0"/>
              </a:rPr>
              <a:t>・支給決定後、事業者等と連絡調整等を行い、サービス等利用計画を作成</a:t>
            </a:r>
            <a:endParaRPr lang="en-US" altLang="ja-JP" sz="800" dirty="0" smtClean="0">
              <a:solidFill>
                <a:srgbClr val="000000"/>
              </a:solidFill>
              <a:latin typeface="ＭＳ Ｐゴシック" pitchFamily="50" charset="-128"/>
              <a:cs typeface="Times New Roman" pitchFamily="18" charset="0"/>
            </a:endParaRPr>
          </a:p>
          <a:p>
            <a:pPr algn="just">
              <a:lnSpc>
                <a:spcPts val="900"/>
              </a:lnSpc>
            </a:pPr>
            <a:r>
              <a:rPr lang="en-US" altLang="ja-JP" sz="800" dirty="0" smtClean="0">
                <a:solidFill>
                  <a:srgbClr val="000000"/>
                </a:solidFill>
                <a:latin typeface="ＭＳ Ｐゴシック" pitchFamily="50" charset="-128"/>
                <a:cs typeface="Times New Roman" pitchFamily="18" charset="0"/>
              </a:rPr>
              <a:t>【</a:t>
            </a:r>
            <a:r>
              <a:rPr lang="ja-JP" altLang="en-US" sz="800" dirty="0" smtClean="0">
                <a:solidFill>
                  <a:srgbClr val="000000"/>
                </a:solidFill>
                <a:latin typeface="ＭＳ Ｐゴシック" pitchFamily="50" charset="-128"/>
                <a:cs typeface="Times New Roman" pitchFamily="18" charset="0"/>
              </a:rPr>
              <a:t>継続利用支援</a:t>
            </a:r>
            <a:r>
              <a:rPr lang="en-US" altLang="ja-JP" sz="800" dirty="0" smtClean="0">
                <a:solidFill>
                  <a:srgbClr val="000000"/>
                </a:solidFill>
                <a:latin typeface="ＭＳ Ｐゴシック" pitchFamily="50" charset="-128"/>
                <a:cs typeface="Times New Roman" pitchFamily="18" charset="0"/>
              </a:rPr>
              <a:t>】</a:t>
            </a:r>
          </a:p>
          <a:p>
            <a:pPr algn="just">
              <a:lnSpc>
                <a:spcPts val="900"/>
              </a:lnSpc>
            </a:pPr>
            <a:r>
              <a:rPr lang="ja-JP" altLang="en-US" sz="800" dirty="0">
                <a:solidFill>
                  <a:srgbClr val="000000"/>
                </a:solidFill>
                <a:latin typeface="ＭＳ Ｐゴシック" pitchFamily="50" charset="-128"/>
                <a:cs typeface="Times New Roman" pitchFamily="18" charset="0"/>
              </a:rPr>
              <a:t>　</a:t>
            </a:r>
            <a:r>
              <a:rPr lang="ja-JP" altLang="en-US" sz="800" dirty="0" smtClean="0">
                <a:solidFill>
                  <a:srgbClr val="000000"/>
                </a:solidFill>
                <a:latin typeface="ＭＳ Ｐゴシック" pitchFamily="50" charset="-128"/>
                <a:cs typeface="Times New Roman" pitchFamily="18" charset="0"/>
              </a:rPr>
              <a:t>・サービス等の利用状況等の検証（モニタリング）</a:t>
            </a:r>
            <a:endParaRPr lang="en-US" altLang="ja-JP" sz="800" dirty="0" smtClean="0">
              <a:solidFill>
                <a:srgbClr val="000000"/>
              </a:solidFill>
              <a:latin typeface="ＭＳ Ｐゴシック" pitchFamily="50" charset="-128"/>
              <a:cs typeface="Times New Roman" pitchFamily="18" charset="0"/>
            </a:endParaRPr>
          </a:p>
          <a:p>
            <a:pPr algn="just">
              <a:lnSpc>
                <a:spcPts val="900"/>
              </a:lnSpc>
            </a:pPr>
            <a:r>
              <a:rPr lang="ja-JP" altLang="en-US" sz="800" dirty="0">
                <a:solidFill>
                  <a:srgbClr val="000000"/>
                </a:solidFill>
                <a:latin typeface="ＭＳ Ｐゴシック" pitchFamily="50" charset="-128"/>
                <a:cs typeface="Times New Roman" pitchFamily="18" charset="0"/>
              </a:rPr>
              <a:t>　</a:t>
            </a:r>
            <a:r>
              <a:rPr lang="ja-JP" altLang="en-US" sz="800" dirty="0" smtClean="0">
                <a:solidFill>
                  <a:srgbClr val="000000"/>
                </a:solidFill>
                <a:latin typeface="ＭＳ Ｐゴシック" pitchFamily="50" charset="-128"/>
                <a:cs typeface="Times New Roman" pitchFamily="18" charset="0"/>
              </a:rPr>
              <a:t>・事業所等と連絡調整、必要に応じて新たな支給決定等に係る申請の勧奨</a:t>
            </a:r>
            <a:endParaRPr lang="en-US" altLang="ja-JP" sz="800" dirty="0" smtClean="0">
              <a:solidFill>
                <a:srgbClr val="000000"/>
              </a:solidFill>
              <a:latin typeface="ＭＳ Ｐゴシック" pitchFamily="50" charset="-128"/>
              <a:cs typeface="Times New Roman" pitchFamily="18" charset="0"/>
            </a:endParaRPr>
          </a:p>
        </p:txBody>
      </p:sp>
      <p:sp>
        <p:nvSpPr>
          <p:cNvPr id="47" name="正方形/長方形 46"/>
          <p:cNvSpPr/>
          <p:nvPr/>
        </p:nvSpPr>
        <p:spPr>
          <a:xfrm>
            <a:off x="3312196" y="4197714"/>
            <a:ext cx="3495797" cy="57951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900"/>
              </a:lnSpc>
            </a:pPr>
            <a:r>
              <a:rPr lang="en-US" altLang="ja-JP" sz="800" dirty="0" smtClean="0">
                <a:solidFill>
                  <a:srgbClr val="000000"/>
                </a:solidFill>
                <a:latin typeface="ＭＳ Ｐゴシック" pitchFamily="50" charset="-128"/>
                <a:cs typeface="Times New Roman" pitchFamily="18" charset="0"/>
              </a:rPr>
              <a:t>【</a:t>
            </a:r>
            <a:r>
              <a:rPr lang="ja-JP" altLang="en-US" sz="800" dirty="0" smtClean="0">
                <a:solidFill>
                  <a:srgbClr val="000000"/>
                </a:solidFill>
                <a:latin typeface="ＭＳ Ｐゴシック" pitchFamily="50" charset="-128"/>
                <a:cs typeface="Times New Roman" pitchFamily="18" charset="0"/>
              </a:rPr>
              <a:t>障害児利用援助</a:t>
            </a:r>
            <a:r>
              <a:rPr lang="en-US" altLang="ja-JP" sz="800" dirty="0" smtClean="0">
                <a:solidFill>
                  <a:srgbClr val="000000"/>
                </a:solidFill>
                <a:latin typeface="ＭＳ Ｐゴシック" pitchFamily="50" charset="-128"/>
                <a:cs typeface="Times New Roman" pitchFamily="18" charset="0"/>
              </a:rPr>
              <a:t>】</a:t>
            </a:r>
          </a:p>
          <a:p>
            <a:pPr>
              <a:lnSpc>
                <a:spcPts val="900"/>
              </a:lnSpc>
            </a:pPr>
            <a:r>
              <a:rPr lang="ja-JP" altLang="en-US" sz="800" dirty="0">
                <a:solidFill>
                  <a:srgbClr val="000000"/>
                </a:solidFill>
                <a:latin typeface="ＭＳ Ｐゴシック" pitchFamily="50" charset="-128"/>
                <a:cs typeface="Times New Roman" pitchFamily="18" charset="0"/>
              </a:rPr>
              <a:t>　</a:t>
            </a:r>
            <a:r>
              <a:rPr lang="ja-JP" altLang="en-US" sz="800" dirty="0" smtClean="0">
                <a:solidFill>
                  <a:srgbClr val="000000"/>
                </a:solidFill>
                <a:latin typeface="ＭＳ Ｐゴシック" pitchFamily="50" charset="-128"/>
                <a:cs typeface="Times New Roman" pitchFamily="18" charset="0"/>
              </a:rPr>
              <a:t>・障害児通所支援の申請に係る給付決定の前に利用計画案を作成</a:t>
            </a:r>
            <a:endParaRPr lang="en-US" altLang="ja-JP" sz="800" dirty="0" smtClean="0">
              <a:solidFill>
                <a:srgbClr val="000000"/>
              </a:solidFill>
              <a:latin typeface="ＭＳ Ｐゴシック" pitchFamily="50" charset="-128"/>
              <a:cs typeface="Times New Roman" pitchFamily="18" charset="0"/>
            </a:endParaRPr>
          </a:p>
          <a:p>
            <a:pPr>
              <a:lnSpc>
                <a:spcPts val="900"/>
              </a:lnSpc>
            </a:pPr>
            <a:r>
              <a:rPr lang="ja-JP" altLang="en-US" sz="800" dirty="0">
                <a:solidFill>
                  <a:srgbClr val="000000"/>
                </a:solidFill>
                <a:latin typeface="ＭＳ Ｐゴシック" pitchFamily="50" charset="-128"/>
                <a:cs typeface="Times New Roman" pitchFamily="18" charset="0"/>
              </a:rPr>
              <a:t>　</a:t>
            </a:r>
            <a:r>
              <a:rPr lang="ja-JP" altLang="en-US" sz="800" dirty="0" smtClean="0">
                <a:solidFill>
                  <a:srgbClr val="000000"/>
                </a:solidFill>
                <a:latin typeface="ＭＳ Ｐゴシック" pitchFamily="50" charset="-128"/>
                <a:cs typeface="Times New Roman" pitchFamily="18" charset="0"/>
              </a:rPr>
              <a:t>・給付決定後、事業者等と連絡調整等を行うとともに利用計画を作成</a:t>
            </a:r>
            <a:endParaRPr lang="en-US" altLang="ja-JP" sz="800" dirty="0" smtClean="0">
              <a:solidFill>
                <a:srgbClr val="000000"/>
              </a:solidFill>
              <a:latin typeface="ＭＳ Ｐゴシック" pitchFamily="50" charset="-128"/>
              <a:cs typeface="Times New Roman" pitchFamily="18" charset="0"/>
            </a:endParaRPr>
          </a:p>
          <a:p>
            <a:pPr>
              <a:lnSpc>
                <a:spcPts val="900"/>
              </a:lnSpc>
            </a:pPr>
            <a:r>
              <a:rPr lang="en-US" altLang="ja-JP" sz="800" dirty="0" smtClean="0">
                <a:solidFill>
                  <a:srgbClr val="000000"/>
                </a:solidFill>
                <a:latin typeface="ＭＳ Ｐゴシック" pitchFamily="50" charset="-128"/>
                <a:cs typeface="Times New Roman" pitchFamily="18" charset="0"/>
              </a:rPr>
              <a:t>【</a:t>
            </a:r>
            <a:r>
              <a:rPr lang="ja-JP" altLang="en-US" sz="800" dirty="0" smtClean="0">
                <a:solidFill>
                  <a:srgbClr val="000000"/>
                </a:solidFill>
                <a:latin typeface="ＭＳ Ｐゴシック" pitchFamily="50" charset="-128"/>
                <a:cs typeface="Times New Roman" pitchFamily="18" charset="0"/>
              </a:rPr>
              <a:t>継続障害児支援利用援助</a:t>
            </a:r>
            <a:r>
              <a:rPr lang="en-US" altLang="ja-JP" sz="800" dirty="0" smtClean="0">
                <a:solidFill>
                  <a:srgbClr val="000000"/>
                </a:solidFill>
                <a:latin typeface="ＭＳ Ｐゴシック" pitchFamily="50" charset="-128"/>
                <a:cs typeface="Times New Roman" pitchFamily="18" charset="0"/>
              </a:rPr>
              <a:t>】</a:t>
            </a:r>
            <a:endParaRPr lang="ja-JP" altLang="en-US" sz="800" dirty="0" smtClean="0">
              <a:solidFill>
                <a:srgbClr val="000000"/>
              </a:solidFill>
              <a:latin typeface="ＭＳ Ｐゴシック" pitchFamily="50" charset="-128"/>
              <a:cs typeface="Times New Roman" pitchFamily="18" charset="0"/>
            </a:endParaRPr>
          </a:p>
        </p:txBody>
      </p:sp>
      <p:sp>
        <p:nvSpPr>
          <p:cNvPr id="71" name="円/楕円 70"/>
          <p:cNvSpPr/>
          <p:nvPr/>
        </p:nvSpPr>
        <p:spPr>
          <a:xfrm>
            <a:off x="2867508" y="302455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72" name="円/楕円 71"/>
          <p:cNvSpPr/>
          <p:nvPr/>
        </p:nvSpPr>
        <p:spPr>
          <a:xfrm>
            <a:off x="2864767" y="3691749"/>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73" name="円/楕円 72"/>
          <p:cNvSpPr/>
          <p:nvPr/>
        </p:nvSpPr>
        <p:spPr>
          <a:xfrm>
            <a:off x="2648744" y="3691749"/>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39" name="正方形/長方形 38"/>
          <p:cNvSpPr/>
          <p:nvPr/>
        </p:nvSpPr>
        <p:spPr>
          <a:xfrm>
            <a:off x="928496" y="4851804"/>
            <a:ext cx="2308183" cy="53548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地域移行支援</a:t>
            </a:r>
          </a:p>
        </p:txBody>
      </p:sp>
      <p:sp>
        <p:nvSpPr>
          <p:cNvPr id="55" name="正方形/長方形 54"/>
          <p:cNvSpPr/>
          <p:nvPr/>
        </p:nvSpPr>
        <p:spPr>
          <a:xfrm>
            <a:off x="3296919" y="4824685"/>
            <a:ext cx="3508693" cy="562602"/>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a:solidFill>
                  <a:srgbClr val="000000"/>
                </a:solidFill>
                <a:latin typeface="ＭＳ Ｐゴシック" pitchFamily="50" charset="-128"/>
                <a:cs typeface="Times New Roman" pitchFamily="18" charset="0"/>
              </a:rPr>
              <a:t>住居の確保</a:t>
            </a:r>
            <a:r>
              <a:rPr lang="ja-JP" altLang="en-US" sz="1000" dirty="0" smtClean="0">
                <a:solidFill>
                  <a:srgbClr val="000000"/>
                </a:solidFill>
                <a:latin typeface="ＭＳ Ｐゴシック" pitchFamily="50" charset="-128"/>
                <a:cs typeface="Times New Roman" pitchFamily="18" charset="0"/>
              </a:rPr>
              <a:t>等、地域での生活に移行するための活動に関する相談、各障害福祉サービス事業所への同行支援等を行う。</a:t>
            </a:r>
            <a:endParaRPr lang="ja-JP" altLang="en-US" sz="1100" b="1" dirty="0">
              <a:solidFill>
                <a:srgbClr val="000000"/>
              </a:solidFill>
            </a:endParaRPr>
          </a:p>
        </p:txBody>
      </p:sp>
      <p:sp>
        <p:nvSpPr>
          <p:cNvPr id="81" name="円/楕円 80"/>
          <p:cNvSpPr/>
          <p:nvPr/>
        </p:nvSpPr>
        <p:spPr>
          <a:xfrm>
            <a:off x="2643217" y="5045902"/>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128" name="正方形/長方形 127"/>
          <p:cNvSpPr/>
          <p:nvPr/>
        </p:nvSpPr>
        <p:spPr>
          <a:xfrm>
            <a:off x="955054" y="1506916"/>
            <a:ext cx="2288209" cy="360610"/>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000000"/>
                </a:solidFill>
              </a:rPr>
              <a:t>放課後</a:t>
            </a:r>
            <a:r>
              <a:rPr lang="ja-JP" altLang="en-US" sz="1100" b="1" dirty="0" smtClean="0">
                <a:solidFill>
                  <a:srgbClr val="000000"/>
                </a:solidFill>
              </a:rPr>
              <a:t>等</a:t>
            </a:r>
            <a:r>
              <a:rPr lang="ja-JP" altLang="en-US" sz="1100" b="1" dirty="0">
                <a:solidFill>
                  <a:srgbClr val="000000"/>
                </a:solidFill>
              </a:rPr>
              <a:t>デイサービス</a:t>
            </a:r>
            <a:endParaRPr lang="ja-JP" altLang="en-US" sz="800" b="1" dirty="0">
              <a:solidFill>
                <a:srgbClr val="000000"/>
              </a:solidFill>
            </a:endParaRPr>
          </a:p>
        </p:txBody>
      </p:sp>
      <p:sp>
        <p:nvSpPr>
          <p:cNvPr id="129" name="正方形/長方形 128"/>
          <p:cNvSpPr/>
          <p:nvPr/>
        </p:nvSpPr>
        <p:spPr>
          <a:xfrm>
            <a:off x="3313606" y="1506916"/>
            <a:ext cx="3491055" cy="37334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800" dirty="0">
                <a:solidFill>
                  <a:srgbClr val="000000"/>
                </a:solidFill>
              </a:rPr>
              <a:t>授業の</a:t>
            </a:r>
            <a:r>
              <a:rPr lang="ja-JP" altLang="en-US" sz="800" dirty="0" smtClean="0">
                <a:solidFill>
                  <a:srgbClr val="000000"/>
                </a:solidFill>
              </a:rPr>
              <a:t>終了後又は休校日に、児童発達支援センター等の施設に通わせ、生活能力向上のための必要な訓練、社会との交流促進</a:t>
            </a:r>
            <a:r>
              <a:rPr lang="ja-JP" altLang="en-US" sz="800" dirty="0">
                <a:solidFill>
                  <a:srgbClr val="000000"/>
                </a:solidFill>
              </a:rPr>
              <a:t>などの</a:t>
            </a:r>
            <a:r>
              <a:rPr lang="ja-JP" altLang="en-US" sz="800" dirty="0" smtClean="0">
                <a:solidFill>
                  <a:srgbClr val="000000"/>
                </a:solidFill>
              </a:rPr>
              <a:t>支援を行う</a:t>
            </a:r>
            <a:endParaRPr lang="ja-JP" altLang="en-US" sz="800" dirty="0">
              <a:solidFill>
                <a:srgbClr val="000000"/>
              </a:solidFill>
            </a:endParaRPr>
          </a:p>
        </p:txBody>
      </p:sp>
      <p:sp>
        <p:nvSpPr>
          <p:cNvPr id="132" name="円/楕円 131"/>
          <p:cNvSpPr/>
          <p:nvPr/>
        </p:nvSpPr>
        <p:spPr>
          <a:xfrm>
            <a:off x="2865990" y="1630230"/>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2" name="タイトル 1"/>
          <p:cNvSpPr>
            <a:spLocks noGrp="1"/>
          </p:cNvSpPr>
          <p:nvPr>
            <p:ph type="ctrTitle"/>
          </p:nvPr>
        </p:nvSpPr>
        <p:spPr>
          <a:xfrm>
            <a:off x="2027675" y="-101823"/>
            <a:ext cx="5850650" cy="578495"/>
          </a:xfrm>
        </p:spPr>
        <p:txBody>
          <a:bodyPr>
            <a:normAutofit/>
          </a:bodyPr>
          <a:lstStyle/>
          <a:p>
            <a:r>
              <a:rPr lang="ja-JP" altLang="en-US" sz="2400" dirty="0" smtClean="0">
                <a:solidFill>
                  <a:srgbClr val="1F497D"/>
                </a:solidFill>
                <a:latin typeface="HGP創英角ﾎﾟｯﾌﾟ体" pitchFamily="50" charset="-128"/>
                <a:ea typeface="HGP創英角ﾎﾟｯﾌﾟ体" pitchFamily="50" charset="-128"/>
              </a:rPr>
              <a:t>障害福祉サービス等</a:t>
            </a:r>
            <a:r>
              <a:rPr kumimoji="1" lang="ja-JP" altLang="en-US" sz="2400" dirty="0" smtClean="0">
                <a:solidFill>
                  <a:srgbClr val="1F497D"/>
                </a:solidFill>
                <a:latin typeface="HGP創英角ﾎﾟｯﾌﾟ体" pitchFamily="50" charset="-128"/>
                <a:ea typeface="HGP創英角ﾎﾟｯﾌﾟ体" pitchFamily="50" charset="-128"/>
              </a:rPr>
              <a:t>の体系２</a:t>
            </a:r>
            <a:endParaRPr kumimoji="1" lang="ja-JP" altLang="en-US" sz="2400" dirty="0">
              <a:solidFill>
                <a:srgbClr val="1F497D"/>
              </a:solidFill>
              <a:latin typeface="HGP創英角ﾎﾟｯﾌﾟ体" pitchFamily="50" charset="-128"/>
              <a:ea typeface="HGP創英角ﾎﾟｯﾌﾟ体" pitchFamily="50" charset="-128"/>
            </a:endParaRPr>
          </a:p>
        </p:txBody>
      </p:sp>
      <p:sp>
        <p:nvSpPr>
          <p:cNvPr id="166" name="縦巻き 165"/>
          <p:cNvSpPr/>
          <p:nvPr/>
        </p:nvSpPr>
        <p:spPr bwMode="auto">
          <a:xfrm>
            <a:off x="638083" y="692696"/>
            <a:ext cx="216024" cy="1584176"/>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a:r>
              <a:rPr lang="ja-JP" altLang="en-US" sz="1100" b="1" dirty="0" smtClean="0">
                <a:solidFill>
                  <a:srgbClr val="000000"/>
                </a:solidFill>
                <a:latin typeface="ＭＳ Ｐゴシック" pitchFamily="50" charset="-128"/>
                <a:ea typeface="ＭＳ Ｐゴシック" pitchFamily="50" charset="-128"/>
              </a:rPr>
              <a:t>障害児通所系</a:t>
            </a:r>
            <a:endParaRPr lang="en-US" altLang="ja-JP" sz="1100" b="1" dirty="0" smtClean="0">
              <a:solidFill>
                <a:srgbClr val="000000"/>
              </a:solidFill>
              <a:latin typeface="ＭＳ Ｐゴシック" pitchFamily="50" charset="-128"/>
              <a:ea typeface="ＭＳ Ｐゴシック" pitchFamily="50" charset="-128"/>
            </a:endParaRPr>
          </a:p>
        </p:txBody>
      </p:sp>
      <p:sp>
        <p:nvSpPr>
          <p:cNvPr id="167" name="縦巻き 166"/>
          <p:cNvSpPr/>
          <p:nvPr/>
        </p:nvSpPr>
        <p:spPr bwMode="auto">
          <a:xfrm>
            <a:off x="621453" y="2338606"/>
            <a:ext cx="255544" cy="99640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a:r>
              <a:rPr lang="ja-JP" altLang="en-US" sz="1050" b="1" dirty="0" smtClean="0">
                <a:solidFill>
                  <a:srgbClr val="000000"/>
                </a:solidFill>
                <a:latin typeface="ＭＳ Ｐゴシック" pitchFamily="50" charset="-128"/>
                <a:ea typeface="ＭＳ Ｐゴシック" pitchFamily="50" charset="-128"/>
              </a:rPr>
              <a:t>障害児入所系</a:t>
            </a:r>
            <a:endParaRPr lang="en-US" altLang="ja-JP" sz="1050" b="1" dirty="0" smtClean="0">
              <a:solidFill>
                <a:srgbClr val="000000"/>
              </a:solidFill>
              <a:latin typeface="ＭＳ Ｐゴシック" pitchFamily="50" charset="-128"/>
              <a:ea typeface="ＭＳ Ｐゴシック" pitchFamily="50" charset="-128"/>
            </a:endParaRPr>
          </a:p>
        </p:txBody>
      </p:sp>
      <p:sp>
        <p:nvSpPr>
          <p:cNvPr id="168" name="縦巻き 167"/>
          <p:cNvSpPr/>
          <p:nvPr/>
        </p:nvSpPr>
        <p:spPr bwMode="auto">
          <a:xfrm>
            <a:off x="621453" y="3377298"/>
            <a:ext cx="232654" cy="257198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a:r>
              <a:rPr lang="ja-JP" altLang="en-US" sz="1100" b="1" dirty="0">
                <a:solidFill>
                  <a:srgbClr val="000000"/>
                </a:solidFill>
                <a:latin typeface="ＭＳ Ｐゴシック" pitchFamily="50" charset="-128"/>
                <a:ea typeface="ＭＳ Ｐゴシック" pitchFamily="50" charset="-128"/>
              </a:rPr>
              <a:t>相談支援系</a:t>
            </a:r>
            <a:endParaRPr lang="en-US" altLang="ja-JP" sz="1100" b="1" dirty="0" smtClean="0">
              <a:solidFill>
                <a:srgbClr val="000000"/>
              </a:solidFill>
              <a:latin typeface="ＭＳ Ｐゴシック" pitchFamily="50" charset="-128"/>
              <a:ea typeface="ＭＳ Ｐゴシック" pitchFamily="50" charset="-128"/>
            </a:endParaRPr>
          </a:p>
        </p:txBody>
      </p:sp>
      <p:grpSp>
        <p:nvGrpSpPr>
          <p:cNvPr id="122" name="グループ化 121"/>
          <p:cNvGrpSpPr/>
          <p:nvPr/>
        </p:nvGrpSpPr>
        <p:grpSpPr>
          <a:xfrm>
            <a:off x="6897216" y="404664"/>
            <a:ext cx="2192809" cy="5559243"/>
            <a:chOff x="6830771" y="404664"/>
            <a:chExt cx="2192809" cy="4992809"/>
          </a:xfrm>
        </p:grpSpPr>
        <p:sp>
          <p:nvSpPr>
            <p:cNvPr id="124" name="正方形/長方形 123"/>
            <p:cNvSpPr/>
            <p:nvPr/>
          </p:nvSpPr>
          <p:spPr>
            <a:xfrm>
              <a:off x="6830771" y="690331"/>
              <a:ext cx="226145" cy="470601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a:r>
                <a:rPr lang="ja-JP" altLang="en-US" sz="1100" b="1" dirty="0">
                  <a:solidFill>
                    <a:srgbClr val="000000"/>
                  </a:solidFill>
                  <a:latin typeface="ＭＳ Ｐゴシック"/>
                </a:rPr>
                <a:t>その他の給付</a:t>
              </a:r>
            </a:p>
          </p:txBody>
        </p:sp>
        <p:sp>
          <p:nvSpPr>
            <p:cNvPr id="134" name="角丸四角形 133"/>
            <p:cNvSpPr/>
            <p:nvPr/>
          </p:nvSpPr>
          <p:spPr>
            <a:xfrm>
              <a:off x="7137127" y="404664"/>
              <a:ext cx="835856"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1100" b="1" dirty="0" smtClean="0">
                  <a:solidFill>
                    <a:srgbClr val="000000"/>
                  </a:solidFill>
                  <a:latin typeface="ＭＳ Ｐゴシック"/>
                </a:rPr>
                <a:t>利用者数</a:t>
              </a:r>
            </a:p>
          </p:txBody>
        </p:sp>
        <p:sp>
          <p:nvSpPr>
            <p:cNvPr id="139" name="角丸四角形 138"/>
            <p:cNvSpPr/>
            <p:nvPr/>
          </p:nvSpPr>
          <p:spPr>
            <a:xfrm>
              <a:off x="8072910" y="404664"/>
              <a:ext cx="944518"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000000"/>
                  </a:solidFill>
                  <a:latin typeface="ＭＳ Ｐゴシック"/>
                </a:rPr>
                <a:t>施設・事業所数</a:t>
              </a:r>
            </a:p>
          </p:txBody>
        </p:sp>
        <p:sp>
          <p:nvSpPr>
            <p:cNvPr id="146" name="正方形/長方形 145"/>
            <p:cNvSpPr/>
            <p:nvPr/>
          </p:nvSpPr>
          <p:spPr>
            <a:xfrm>
              <a:off x="7136961" y="690333"/>
              <a:ext cx="913541" cy="29457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76,657</a:t>
              </a:r>
              <a:endParaRPr lang="ja-JP" altLang="en-US" sz="1100" b="1" dirty="0">
                <a:solidFill>
                  <a:srgbClr val="000000"/>
                </a:solidFill>
                <a:latin typeface="ＭＳ Ｐゴシック"/>
              </a:endParaRPr>
            </a:p>
          </p:txBody>
        </p:sp>
        <p:sp>
          <p:nvSpPr>
            <p:cNvPr id="147" name="正方形/長方形 146"/>
            <p:cNvSpPr/>
            <p:nvPr/>
          </p:nvSpPr>
          <p:spPr>
            <a:xfrm>
              <a:off x="8104239" y="690333"/>
              <a:ext cx="914400" cy="290395"/>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3,530</a:t>
              </a:r>
              <a:endParaRPr lang="ja-JP" altLang="en-US" sz="1100" b="1" dirty="0">
                <a:solidFill>
                  <a:srgbClr val="000000"/>
                </a:solidFill>
                <a:latin typeface="ＭＳ Ｐゴシック"/>
              </a:endParaRPr>
            </a:p>
          </p:txBody>
        </p:sp>
        <p:sp>
          <p:nvSpPr>
            <p:cNvPr id="148" name="正方形/長方形 147"/>
            <p:cNvSpPr/>
            <p:nvPr/>
          </p:nvSpPr>
          <p:spPr>
            <a:xfrm>
              <a:off x="7136806" y="1012770"/>
              <a:ext cx="913541" cy="35013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2,516</a:t>
              </a:r>
              <a:endParaRPr lang="ja-JP" altLang="en-US" sz="1100" b="1" dirty="0">
                <a:solidFill>
                  <a:srgbClr val="000000"/>
                </a:solidFill>
                <a:latin typeface="ＭＳ Ｐゴシック"/>
              </a:endParaRPr>
            </a:p>
          </p:txBody>
        </p:sp>
        <p:sp>
          <p:nvSpPr>
            <p:cNvPr id="149" name="正方形/長方形 148"/>
            <p:cNvSpPr/>
            <p:nvPr/>
          </p:nvSpPr>
          <p:spPr>
            <a:xfrm>
              <a:off x="8104239" y="1012770"/>
              <a:ext cx="914400" cy="34157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100</a:t>
              </a:r>
              <a:endParaRPr lang="ja-JP" altLang="en-US" sz="1100" b="1" dirty="0">
                <a:solidFill>
                  <a:srgbClr val="000000"/>
                </a:solidFill>
                <a:latin typeface="ＭＳ Ｐゴシック"/>
              </a:endParaRPr>
            </a:p>
          </p:txBody>
        </p:sp>
        <p:sp>
          <p:nvSpPr>
            <p:cNvPr id="150" name="正方形/長方形 149"/>
            <p:cNvSpPr/>
            <p:nvPr/>
          </p:nvSpPr>
          <p:spPr>
            <a:xfrm>
              <a:off x="7134494" y="1758380"/>
              <a:ext cx="913541" cy="33452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2,636</a:t>
              </a:r>
            </a:p>
          </p:txBody>
        </p:sp>
        <p:sp>
          <p:nvSpPr>
            <p:cNvPr id="151" name="正方形/長方形 150"/>
            <p:cNvSpPr/>
            <p:nvPr/>
          </p:nvSpPr>
          <p:spPr>
            <a:xfrm>
              <a:off x="7134495" y="2170913"/>
              <a:ext cx="913541" cy="414374"/>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1,708</a:t>
              </a:r>
            </a:p>
          </p:txBody>
        </p:sp>
        <p:sp>
          <p:nvSpPr>
            <p:cNvPr id="152" name="正方形/長方形 151"/>
            <p:cNvSpPr/>
            <p:nvPr/>
          </p:nvSpPr>
          <p:spPr>
            <a:xfrm>
              <a:off x="7136802" y="2620117"/>
              <a:ext cx="913541" cy="38825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2,120</a:t>
              </a:r>
            </a:p>
          </p:txBody>
        </p:sp>
        <p:sp>
          <p:nvSpPr>
            <p:cNvPr id="153" name="正方形/長方形 152"/>
            <p:cNvSpPr/>
            <p:nvPr/>
          </p:nvSpPr>
          <p:spPr>
            <a:xfrm>
              <a:off x="7134495" y="3811237"/>
              <a:ext cx="927294" cy="52047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25,983</a:t>
              </a:r>
              <a:endParaRPr lang="ja-JP" altLang="en-US" sz="1100" b="1" dirty="0">
                <a:solidFill>
                  <a:srgbClr val="000000"/>
                </a:solidFill>
                <a:latin typeface="ＭＳ Ｐゴシック"/>
              </a:endParaRPr>
            </a:p>
          </p:txBody>
        </p:sp>
        <p:sp>
          <p:nvSpPr>
            <p:cNvPr id="157" name="正方形/長方形 156"/>
            <p:cNvSpPr/>
            <p:nvPr/>
          </p:nvSpPr>
          <p:spPr>
            <a:xfrm>
              <a:off x="7134495" y="3075078"/>
              <a:ext cx="927294" cy="66356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103,804</a:t>
              </a:r>
              <a:endParaRPr lang="ja-JP" altLang="en-US" sz="1100" b="1" dirty="0" smtClean="0">
                <a:solidFill>
                  <a:srgbClr val="000000"/>
                </a:solidFill>
                <a:latin typeface="ＭＳ Ｐゴシック"/>
              </a:endParaRPr>
            </a:p>
          </p:txBody>
        </p:sp>
        <p:sp>
          <p:nvSpPr>
            <p:cNvPr id="162" name="正方形/長方形 161"/>
            <p:cNvSpPr/>
            <p:nvPr/>
          </p:nvSpPr>
          <p:spPr>
            <a:xfrm>
              <a:off x="7134495" y="4916884"/>
              <a:ext cx="935791" cy="48058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2,232</a:t>
              </a:r>
              <a:endParaRPr lang="ja-JP" altLang="en-US" sz="1100" b="1" dirty="0">
                <a:solidFill>
                  <a:srgbClr val="000000"/>
                </a:solidFill>
                <a:latin typeface="ＭＳ Ｐゴシック"/>
              </a:endParaRPr>
            </a:p>
          </p:txBody>
        </p:sp>
        <p:sp>
          <p:nvSpPr>
            <p:cNvPr id="163" name="正方形/長方形 162"/>
            <p:cNvSpPr/>
            <p:nvPr/>
          </p:nvSpPr>
          <p:spPr>
            <a:xfrm>
              <a:off x="8104239" y="1758380"/>
              <a:ext cx="914400" cy="33452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432</a:t>
              </a:r>
              <a:endParaRPr lang="ja-JP" altLang="en-US" sz="1100" b="1" dirty="0">
                <a:solidFill>
                  <a:srgbClr val="000000"/>
                </a:solidFill>
                <a:latin typeface="ＭＳ Ｐゴシック"/>
              </a:endParaRPr>
            </a:p>
          </p:txBody>
        </p:sp>
        <p:sp>
          <p:nvSpPr>
            <p:cNvPr id="165" name="正方形/長方形 164"/>
            <p:cNvSpPr/>
            <p:nvPr/>
          </p:nvSpPr>
          <p:spPr>
            <a:xfrm>
              <a:off x="8104239" y="2170912"/>
              <a:ext cx="914400" cy="41100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194</a:t>
              </a:r>
              <a:endParaRPr lang="ja-JP" altLang="en-US" sz="1100" b="1" dirty="0">
                <a:solidFill>
                  <a:srgbClr val="000000"/>
                </a:solidFill>
                <a:latin typeface="ＭＳ Ｐゴシック"/>
              </a:endParaRPr>
            </a:p>
          </p:txBody>
        </p:sp>
        <p:sp>
          <p:nvSpPr>
            <p:cNvPr id="169" name="正方形/長方形 168"/>
            <p:cNvSpPr/>
            <p:nvPr/>
          </p:nvSpPr>
          <p:spPr>
            <a:xfrm>
              <a:off x="8104240" y="2620117"/>
              <a:ext cx="914400" cy="388255"/>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184</a:t>
              </a:r>
              <a:endParaRPr lang="ja-JP" altLang="en-US" sz="1100" b="1" dirty="0">
                <a:solidFill>
                  <a:srgbClr val="000000"/>
                </a:solidFill>
                <a:latin typeface="ＭＳ Ｐゴシック"/>
              </a:endParaRPr>
            </a:p>
          </p:txBody>
        </p:sp>
        <p:sp>
          <p:nvSpPr>
            <p:cNvPr id="170" name="正方形/長方形 169"/>
            <p:cNvSpPr/>
            <p:nvPr/>
          </p:nvSpPr>
          <p:spPr>
            <a:xfrm>
              <a:off x="8109180" y="3811237"/>
              <a:ext cx="911225" cy="51365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3,051</a:t>
              </a:r>
              <a:endParaRPr lang="ja-JP" altLang="en-US" sz="1100" b="1" dirty="0">
                <a:solidFill>
                  <a:srgbClr val="000000"/>
                </a:solidFill>
                <a:latin typeface="ＭＳ Ｐゴシック"/>
              </a:endParaRPr>
            </a:p>
          </p:txBody>
        </p:sp>
        <p:sp>
          <p:nvSpPr>
            <p:cNvPr id="171" name="正方形/長方形 170"/>
            <p:cNvSpPr/>
            <p:nvPr/>
          </p:nvSpPr>
          <p:spPr>
            <a:xfrm>
              <a:off x="8110768" y="3075078"/>
              <a:ext cx="909637" cy="66356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6,559</a:t>
              </a:r>
              <a:endParaRPr lang="ja-JP" altLang="en-US" sz="1100" b="1" dirty="0">
                <a:solidFill>
                  <a:srgbClr val="000000"/>
                </a:solidFill>
                <a:latin typeface="ＭＳ Ｐゴシック"/>
              </a:endParaRPr>
            </a:p>
          </p:txBody>
        </p:sp>
        <p:sp>
          <p:nvSpPr>
            <p:cNvPr id="175" name="正方形/長方形 174"/>
            <p:cNvSpPr/>
            <p:nvPr/>
          </p:nvSpPr>
          <p:spPr>
            <a:xfrm>
              <a:off x="8126914" y="4919430"/>
              <a:ext cx="896666" cy="476914"/>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424</a:t>
              </a:r>
              <a:endParaRPr lang="ja-JP" altLang="en-US" sz="1100" b="1" dirty="0">
                <a:solidFill>
                  <a:srgbClr val="000000"/>
                </a:solidFill>
                <a:latin typeface="ＭＳ Ｐゴシック"/>
              </a:endParaRPr>
            </a:p>
          </p:txBody>
        </p:sp>
        <p:sp>
          <p:nvSpPr>
            <p:cNvPr id="180" name="正方形/長方形 179"/>
            <p:cNvSpPr/>
            <p:nvPr/>
          </p:nvSpPr>
          <p:spPr>
            <a:xfrm>
              <a:off x="7137127" y="4374327"/>
              <a:ext cx="928397" cy="50527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475</a:t>
              </a:r>
              <a:endParaRPr lang="ja-JP" altLang="en-US" sz="1100" b="1" dirty="0">
                <a:solidFill>
                  <a:srgbClr val="000000"/>
                </a:solidFill>
                <a:latin typeface="ＭＳ Ｐゴシック"/>
              </a:endParaRPr>
            </a:p>
          </p:txBody>
        </p:sp>
        <p:sp>
          <p:nvSpPr>
            <p:cNvPr id="181" name="正方形/長方形 180"/>
            <p:cNvSpPr/>
            <p:nvPr/>
          </p:nvSpPr>
          <p:spPr>
            <a:xfrm>
              <a:off x="8126915" y="4371943"/>
              <a:ext cx="893490" cy="50766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272</a:t>
              </a:r>
              <a:endParaRPr lang="ja-JP" altLang="en-US" sz="1100" b="1" dirty="0">
                <a:solidFill>
                  <a:srgbClr val="000000"/>
                </a:solidFill>
                <a:latin typeface="ＭＳ Ｐゴシック"/>
              </a:endParaRPr>
            </a:p>
          </p:txBody>
        </p:sp>
        <p:sp>
          <p:nvSpPr>
            <p:cNvPr id="182" name="正方形/長方形 181"/>
            <p:cNvSpPr/>
            <p:nvPr/>
          </p:nvSpPr>
          <p:spPr>
            <a:xfrm>
              <a:off x="7136805" y="1394607"/>
              <a:ext cx="913541" cy="33530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113,393</a:t>
              </a:r>
            </a:p>
          </p:txBody>
        </p:sp>
        <p:sp>
          <p:nvSpPr>
            <p:cNvPr id="183" name="正方形/長方形 182"/>
            <p:cNvSpPr/>
            <p:nvPr/>
          </p:nvSpPr>
          <p:spPr>
            <a:xfrm>
              <a:off x="8101243" y="1394607"/>
              <a:ext cx="914400" cy="33613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7,084</a:t>
              </a:r>
            </a:p>
          </p:txBody>
        </p:sp>
      </p:grpSp>
      <p:sp>
        <p:nvSpPr>
          <p:cNvPr id="112" name="円/楕円 111"/>
          <p:cNvSpPr/>
          <p:nvPr/>
        </p:nvSpPr>
        <p:spPr>
          <a:xfrm>
            <a:off x="2864768" y="1233683"/>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113" name="円/楕円 112"/>
          <p:cNvSpPr/>
          <p:nvPr/>
        </p:nvSpPr>
        <p:spPr>
          <a:xfrm>
            <a:off x="2862946" y="4413828"/>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98" name="正方形/長方形 97"/>
          <p:cNvSpPr/>
          <p:nvPr/>
        </p:nvSpPr>
        <p:spPr>
          <a:xfrm>
            <a:off x="918596" y="5428795"/>
            <a:ext cx="2332815" cy="535111"/>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地域</a:t>
            </a:r>
            <a:r>
              <a:rPr lang="ja-JP" altLang="en-US" sz="1100" b="1" dirty="0">
                <a:solidFill>
                  <a:srgbClr val="000000"/>
                </a:solidFill>
              </a:rPr>
              <a:t>定着</a:t>
            </a:r>
            <a:r>
              <a:rPr lang="ja-JP" altLang="en-US" sz="1100" b="1" dirty="0" smtClean="0">
                <a:solidFill>
                  <a:srgbClr val="000000"/>
                </a:solidFill>
              </a:rPr>
              <a:t>支援</a:t>
            </a:r>
            <a:endParaRPr lang="ja-JP" altLang="en-US" sz="1100" b="1" dirty="0">
              <a:solidFill>
                <a:srgbClr val="000000"/>
              </a:solidFill>
            </a:endParaRPr>
          </a:p>
        </p:txBody>
      </p:sp>
      <p:sp>
        <p:nvSpPr>
          <p:cNvPr id="99" name="正方形/長方形 98"/>
          <p:cNvSpPr/>
          <p:nvPr/>
        </p:nvSpPr>
        <p:spPr>
          <a:xfrm>
            <a:off x="3296919" y="5419257"/>
            <a:ext cx="3508693" cy="544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00" dirty="0" smtClean="0">
                <a:solidFill>
                  <a:srgbClr val="000000"/>
                </a:solidFill>
                <a:latin typeface="ＭＳ Ｐゴシック" pitchFamily="50" charset="-128"/>
                <a:cs typeface="Times New Roman" pitchFamily="18" charset="0"/>
              </a:rPr>
              <a:t>常時、連絡体制を確保し障害の特性に起因して生じた緊急事態等における相談、障害福祉サービス事業所等と連絡調整など、緊急時の各種支援を行う。</a:t>
            </a:r>
            <a:endParaRPr lang="ja-JP" altLang="en-US" sz="1000" b="1" dirty="0">
              <a:solidFill>
                <a:srgbClr val="000000"/>
              </a:solidFill>
            </a:endParaRPr>
          </a:p>
        </p:txBody>
      </p:sp>
      <p:sp>
        <p:nvSpPr>
          <p:cNvPr id="77" name="円/楕円 76"/>
          <p:cNvSpPr/>
          <p:nvPr/>
        </p:nvSpPr>
        <p:spPr>
          <a:xfrm>
            <a:off x="2649584" y="562270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者</a:t>
            </a:r>
          </a:p>
        </p:txBody>
      </p:sp>
      <p:sp>
        <p:nvSpPr>
          <p:cNvPr id="100" name="正方形/長方形 99"/>
          <p:cNvSpPr/>
          <p:nvPr/>
        </p:nvSpPr>
        <p:spPr>
          <a:xfrm>
            <a:off x="929532" y="2371294"/>
            <a:ext cx="2328433" cy="461385"/>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rgbClr val="000000"/>
                </a:solidFill>
              </a:rPr>
              <a:t>福祉型</a:t>
            </a:r>
            <a:r>
              <a:rPr lang="ja-JP" altLang="en-US" sz="1100" b="1" dirty="0">
                <a:solidFill>
                  <a:srgbClr val="000000"/>
                </a:solidFill>
              </a:rPr>
              <a:t>障害児入所施設</a:t>
            </a:r>
            <a:endParaRPr lang="en-US" altLang="ja-JP" sz="800" b="1" dirty="0" smtClean="0">
              <a:solidFill>
                <a:srgbClr val="000000"/>
              </a:solidFill>
            </a:endParaRPr>
          </a:p>
        </p:txBody>
      </p:sp>
      <p:sp>
        <p:nvSpPr>
          <p:cNvPr id="69" name="円/楕円 68"/>
          <p:cNvSpPr/>
          <p:nvPr/>
        </p:nvSpPr>
        <p:spPr>
          <a:xfrm>
            <a:off x="2867212" y="2499078"/>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67" name="円/楕円 66"/>
          <p:cNvSpPr/>
          <p:nvPr/>
        </p:nvSpPr>
        <p:spPr>
          <a:xfrm>
            <a:off x="2865990" y="2027307"/>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rgbClr val="FFFFFF"/>
                </a:solidFill>
              </a:rPr>
              <a:t>児</a:t>
            </a:r>
          </a:p>
        </p:txBody>
      </p:sp>
      <p:sp>
        <p:nvSpPr>
          <p:cNvPr id="102" name="角丸四角形 101"/>
          <p:cNvSpPr/>
          <p:nvPr/>
        </p:nvSpPr>
        <p:spPr bwMode="auto">
          <a:xfrm>
            <a:off x="918595" y="692696"/>
            <a:ext cx="2351225" cy="1591738"/>
          </a:xfrm>
          <a:prstGeom prst="roundRect">
            <a:avLst>
              <a:gd name="adj" fmla="val 7571"/>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03" name="角丸四角形 102"/>
          <p:cNvSpPr/>
          <p:nvPr/>
        </p:nvSpPr>
        <p:spPr bwMode="auto">
          <a:xfrm>
            <a:off x="934779" y="2338606"/>
            <a:ext cx="2316632" cy="987992"/>
          </a:xfrm>
          <a:prstGeom prst="roundRect">
            <a:avLst>
              <a:gd name="adj" fmla="val 12039"/>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104" name="角丸四角形 103"/>
          <p:cNvSpPr/>
          <p:nvPr/>
        </p:nvSpPr>
        <p:spPr bwMode="auto">
          <a:xfrm>
            <a:off x="918596" y="3377297"/>
            <a:ext cx="2318084" cy="2586609"/>
          </a:xfrm>
          <a:prstGeom prst="roundRect">
            <a:avLst>
              <a:gd name="adj" fmla="val 4176"/>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srgbClr val="000000"/>
              </a:solidFill>
              <a:ea typeface="ＭＳ Ｐゴシック" pitchFamily="50" charset="-128"/>
            </a:endParaRPr>
          </a:p>
        </p:txBody>
      </p:sp>
      <p:sp>
        <p:nvSpPr>
          <p:cNvPr id="70"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4</a:t>
            </a:fld>
            <a:endParaRPr lang="en-US" altLang="ja-JP" dirty="0">
              <a:solidFill>
                <a:srgbClr val="000000"/>
              </a:solidFill>
            </a:endParaRPr>
          </a:p>
        </p:txBody>
      </p:sp>
    </p:spTree>
    <p:extLst>
      <p:ext uri="{BB962C8B-B14F-4D97-AF65-F5344CB8AC3E}">
        <p14:creationId xmlns:p14="http://schemas.microsoft.com/office/powerpoint/2010/main" val="1068881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2371" y="159257"/>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対象者</a:t>
            </a:r>
            <a:endParaRPr lang="en-US" altLang="ja-JP" sz="1600" b="1" u="sng" smtClean="0">
              <a:solidFill>
                <a:srgbClr val="000000"/>
              </a:solidFill>
              <a:ea typeface="ＤＨＰ特太ゴシック体" pitchFamily="2" charset="-128"/>
            </a:endParaRPr>
          </a:p>
        </p:txBody>
      </p:sp>
      <p:sp>
        <p:nvSpPr>
          <p:cNvPr id="3075" name="Text Box 2"/>
          <p:cNvSpPr txBox="1">
            <a:spLocks noChangeArrowheads="1"/>
          </p:cNvSpPr>
          <p:nvPr/>
        </p:nvSpPr>
        <p:spPr bwMode="auto">
          <a:xfrm>
            <a:off x="4791140" y="1045082"/>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3076" name="Text Box 2"/>
          <p:cNvSpPr txBox="1">
            <a:spLocks noChangeArrowheads="1"/>
          </p:cNvSpPr>
          <p:nvPr/>
        </p:nvSpPr>
        <p:spPr bwMode="auto">
          <a:xfrm>
            <a:off x="80273" y="1045082"/>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3077" name="Text Box 2"/>
          <p:cNvSpPr txBox="1">
            <a:spLocks noChangeArrowheads="1"/>
          </p:cNvSpPr>
          <p:nvPr/>
        </p:nvSpPr>
        <p:spPr bwMode="auto">
          <a:xfrm>
            <a:off x="72334" y="3040643"/>
            <a:ext cx="322473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3078" name="Text Box 2"/>
          <p:cNvSpPr txBox="1">
            <a:spLocks noChangeArrowheads="1"/>
          </p:cNvSpPr>
          <p:nvPr/>
        </p:nvSpPr>
        <p:spPr bwMode="auto">
          <a:xfrm>
            <a:off x="56456" y="6474822"/>
            <a:ext cx="4718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19,118 </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9" name="正方形/長方形 18"/>
          <p:cNvSpPr/>
          <p:nvPr/>
        </p:nvSpPr>
        <p:spPr>
          <a:xfrm>
            <a:off x="266040" y="519620"/>
            <a:ext cx="9286776" cy="5000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障害支援区分１以上の障害者等（身体障害、知的障害、精神障害）</a:t>
            </a:r>
          </a:p>
          <a:p>
            <a:pPr>
              <a:defRPr/>
            </a:pPr>
            <a:endParaRPr lang="ja-JP" altLang="en-US" sz="1200" dirty="0">
              <a:solidFill>
                <a:srgbClr val="000000"/>
              </a:solidFill>
              <a:latin typeface="HGPｺﾞｼｯｸM" pitchFamily="50" charset="-128"/>
              <a:ea typeface="HGPｺﾞｼｯｸM" pitchFamily="50" charset="-128"/>
            </a:endParaRPr>
          </a:p>
        </p:txBody>
      </p:sp>
      <p:sp>
        <p:nvSpPr>
          <p:cNvPr id="3080" name="Rectangle 4"/>
          <p:cNvSpPr>
            <a:spLocks noChangeArrowheads="1"/>
          </p:cNvSpPr>
          <p:nvPr/>
        </p:nvSpPr>
        <p:spPr bwMode="auto">
          <a:xfrm>
            <a:off x="266040" y="1383220"/>
            <a:ext cx="4412370"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smtClean="0">
                <a:solidFill>
                  <a:srgbClr val="000000"/>
                </a:solidFill>
                <a:latin typeface="HGPｺﾞｼｯｸM" pitchFamily="50" charset="-128"/>
                <a:ea typeface="HGPｺﾞｼｯｸM" pitchFamily="50" charset="-128"/>
              </a:rPr>
              <a:t>居宅における</a:t>
            </a:r>
            <a:endParaRPr lang="en-US" altLang="ja-JP" sz="1300" smtClean="0">
              <a:solidFill>
                <a:srgbClr val="000000"/>
              </a:solidFill>
              <a:latin typeface="HGPｺﾞｼｯｸM" pitchFamily="50" charset="-128"/>
              <a:ea typeface="HGPｺﾞｼｯｸM" pitchFamily="50" charset="-128"/>
            </a:endParaRPr>
          </a:p>
          <a:p>
            <a:endParaRPr lang="ja-JP" altLang="en-US" sz="600" smtClean="0">
              <a:solidFill>
                <a:srgbClr val="000000"/>
              </a:solidFill>
              <a:latin typeface="HGPｺﾞｼｯｸM" pitchFamily="50" charset="-128"/>
              <a:ea typeface="HGPｺﾞｼｯｸM" pitchFamily="50" charset="-128"/>
            </a:endParaRPr>
          </a:p>
          <a:p>
            <a:r>
              <a:rPr lang="ja-JP" altLang="en-US" sz="1200" smtClean="0">
                <a:solidFill>
                  <a:srgbClr val="000000"/>
                </a:solidFill>
                <a:latin typeface="HGPｺﾞｼｯｸM" pitchFamily="50" charset="-128"/>
                <a:ea typeface="HGPｺﾞｼｯｸM" pitchFamily="50" charset="-128"/>
              </a:rPr>
              <a:t>　　■　入浴、排せつ及び食事等の介護</a:t>
            </a:r>
          </a:p>
          <a:p>
            <a:r>
              <a:rPr lang="ja-JP" altLang="en-US" sz="1200" smtClean="0">
                <a:solidFill>
                  <a:srgbClr val="000000"/>
                </a:solidFill>
                <a:latin typeface="HGPｺﾞｼｯｸM" pitchFamily="50" charset="-128"/>
                <a:ea typeface="HGPｺﾞｼｯｸM" pitchFamily="50" charset="-128"/>
              </a:rPr>
              <a:t>　　■　調理、洗濯及び掃除等の家事</a:t>
            </a:r>
          </a:p>
          <a:p>
            <a:r>
              <a:rPr lang="ja-JP" altLang="en-US" sz="1200" smtClean="0">
                <a:solidFill>
                  <a:srgbClr val="000000"/>
                </a:solidFill>
                <a:latin typeface="HGPｺﾞｼｯｸM" pitchFamily="50" charset="-128"/>
                <a:ea typeface="HGPｺﾞｼｯｸM" pitchFamily="50" charset="-128"/>
              </a:rPr>
              <a:t>　　■　生活等に関する相談及び助言</a:t>
            </a:r>
          </a:p>
          <a:p>
            <a:r>
              <a:rPr lang="ja-JP" altLang="en-US" sz="1200" smtClean="0">
                <a:solidFill>
                  <a:srgbClr val="000000"/>
                </a:solidFill>
                <a:latin typeface="HGPｺﾞｼｯｸM" pitchFamily="50" charset="-128"/>
                <a:ea typeface="HGPｺﾞｼｯｸM" pitchFamily="50" charset="-128"/>
              </a:rPr>
              <a:t>　　■　その他生活全般にわたる援助</a:t>
            </a:r>
          </a:p>
          <a:p>
            <a:endParaRPr lang="ja-JP" altLang="en-US" sz="600" smtClean="0">
              <a:solidFill>
                <a:srgbClr val="000000"/>
              </a:solidFill>
              <a:latin typeface="HGPｺﾞｼｯｸM" pitchFamily="50" charset="-128"/>
              <a:ea typeface="HGPｺﾞｼｯｸM" pitchFamily="50" charset="-128"/>
            </a:endParaRPr>
          </a:p>
          <a:p>
            <a:r>
              <a:rPr lang="en-US" altLang="ja-JP" sz="1300" smtClean="0">
                <a:solidFill>
                  <a:srgbClr val="000000"/>
                </a:solidFill>
                <a:latin typeface="HGPｺﾞｼｯｸM" pitchFamily="50" charset="-128"/>
                <a:ea typeface="HGPｺﾞｼｯｸM" pitchFamily="50" charset="-128"/>
              </a:rPr>
              <a:t>※</a:t>
            </a:r>
            <a:r>
              <a:rPr lang="ja-JP" altLang="en-US" sz="1300" smtClean="0">
                <a:solidFill>
                  <a:srgbClr val="000000"/>
                </a:solidFill>
                <a:latin typeface="HGPｺﾞｼｯｸM" pitchFamily="50" charset="-128"/>
                <a:ea typeface="HGPｺﾞｼｯｸM" pitchFamily="50" charset="-128"/>
              </a:rPr>
              <a:t>通院等介助や通院等乗降介助も含む。</a:t>
            </a:r>
          </a:p>
        </p:txBody>
      </p:sp>
      <p:sp>
        <p:nvSpPr>
          <p:cNvPr id="21" name="大かっこ 20"/>
          <p:cNvSpPr/>
          <p:nvPr/>
        </p:nvSpPr>
        <p:spPr>
          <a:xfrm>
            <a:off x="423265" y="1815020"/>
            <a:ext cx="3869357" cy="785812"/>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3082" name="Rectangle 4"/>
          <p:cNvSpPr>
            <a:spLocks noChangeArrowheads="1"/>
          </p:cNvSpPr>
          <p:nvPr/>
        </p:nvSpPr>
        <p:spPr bwMode="auto">
          <a:xfrm>
            <a:off x="4946740" y="1383220"/>
            <a:ext cx="4606076"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200" dirty="0" smtClean="0">
                <a:solidFill>
                  <a:srgbClr val="000000"/>
                </a:solidFill>
                <a:latin typeface="HGPｺﾞｼｯｸM" pitchFamily="50" charset="-128"/>
                <a:ea typeface="HGPｺﾞｼｯｸM" pitchFamily="50" charset="-128"/>
              </a:rPr>
              <a:t>　　・介護福祉士、実務者研修修了者　等</a:t>
            </a:r>
          </a:p>
          <a:p>
            <a:r>
              <a:rPr lang="ja-JP" altLang="en-US" sz="1200" dirty="0" smtClean="0">
                <a:solidFill>
                  <a:srgbClr val="000000"/>
                </a:solidFill>
                <a:latin typeface="HGPｺﾞｼｯｸM" pitchFamily="50" charset="-128"/>
                <a:ea typeface="HGPｺﾞｼｯｸM" pitchFamily="50" charset="-128"/>
              </a:rPr>
              <a:t>　　・居宅介護職員初任者研修修了者等であって３年以上の実務</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経験がある者</a:t>
            </a:r>
          </a:p>
          <a:p>
            <a:endParaRPr lang="ja-JP" altLang="en-US" sz="6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　ヘルパー：常勤換算２．５人以上</a:t>
            </a:r>
          </a:p>
          <a:p>
            <a:r>
              <a:rPr lang="ja-JP" altLang="en-US" sz="1200" dirty="0" smtClean="0">
                <a:solidFill>
                  <a:srgbClr val="000000"/>
                </a:solidFill>
                <a:latin typeface="HGPｺﾞｼｯｸM" pitchFamily="50" charset="-128"/>
                <a:ea typeface="HGPｺﾞｼｯｸM" pitchFamily="50" charset="-128"/>
              </a:rPr>
              <a:t>　　・介護福祉士、介護職員基礎研修修了者、</a:t>
            </a:r>
          </a:p>
          <a:p>
            <a:r>
              <a:rPr lang="ja-JP" altLang="en-US" sz="1200" dirty="0" smtClean="0">
                <a:solidFill>
                  <a:srgbClr val="000000"/>
                </a:solidFill>
                <a:latin typeface="HGPｺﾞｼｯｸM" pitchFamily="50" charset="-128"/>
                <a:ea typeface="HGPｺﾞｼｯｸM" pitchFamily="50" charset="-128"/>
              </a:rPr>
              <a:t>　　　居宅介護職員初任者研修修了者　等</a:t>
            </a:r>
          </a:p>
        </p:txBody>
      </p:sp>
      <p:graphicFrame>
        <p:nvGraphicFramePr>
          <p:cNvPr id="24" name="表 23"/>
          <p:cNvGraphicFramePr>
            <a:graphicFrameLocks noGrp="1"/>
          </p:cNvGraphicFramePr>
          <p:nvPr>
            <p:extLst>
              <p:ext uri="{D42A27DB-BD31-4B8C-83A1-F6EECF244321}">
                <p14:modId xmlns:p14="http://schemas.microsoft.com/office/powerpoint/2010/main" val="4137852708"/>
              </p:ext>
            </p:extLst>
          </p:nvPr>
        </p:nvGraphicFramePr>
        <p:xfrm>
          <a:off x="266040" y="3382467"/>
          <a:ext cx="9286774" cy="3048000"/>
        </p:xfrm>
        <a:graphic>
          <a:graphicData uri="http://schemas.openxmlformats.org/drawingml/2006/table">
            <a:tbl>
              <a:tblPr>
                <a:tableStyleId>{F5AB1C69-6EDB-4FF4-983F-18BD219EF322}</a:tableStyleId>
              </a:tblPr>
              <a:tblGrid>
                <a:gridCol w="3303838"/>
                <a:gridCol w="2319552"/>
                <a:gridCol w="276320"/>
                <a:gridCol w="2027936"/>
                <a:gridCol w="1359128"/>
              </a:tblGrid>
              <a:tr h="214316">
                <a:tc gridSpan="5">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91344">
                <a:tc>
                  <a:txBody>
                    <a:bodyPr/>
                    <a:lstStyle/>
                    <a:p>
                      <a:r>
                        <a:rPr lang="ja-JP" altLang="en-US" sz="1300" b="1" u="sng" dirty="0" smtClean="0">
                          <a:latin typeface="HGPｺﾞｼｯｸM" pitchFamily="50" charset="-128"/>
                          <a:ea typeface="HGPｺﾞｼｯｸM" pitchFamily="50" charset="-128"/>
                        </a:rPr>
                        <a:t>身体介護中心、通院等介助</a:t>
                      </a:r>
                      <a:r>
                        <a:rPr lang="ja-JP" altLang="en-US" sz="1300" dirty="0" smtClean="0">
                          <a:latin typeface="HGPｺﾞｼｯｸM" pitchFamily="50" charset="-128"/>
                          <a:ea typeface="HGPｺﾞｼｯｸM" pitchFamily="50" charset="-128"/>
                        </a:rPr>
                        <a:t>（身体介護有り）　</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245</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r>
                        <a:rPr lang="en-US" altLang="ja-JP" sz="1200" dirty="0" smtClean="0">
                          <a:latin typeface="HGPｺﾞｼｯｸM" pitchFamily="50" charset="-128"/>
                          <a:ea typeface="HGPｺﾞｼｯｸM" pitchFamily="50" charset="-128"/>
                        </a:rPr>
                        <a:t>804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80</a:t>
                      </a:r>
                      <a:r>
                        <a:rPr lang="ja-JP" altLang="en-US" sz="1200" dirty="0" smtClean="0">
                          <a:latin typeface="HGPｺﾞｼｯｸM" pitchFamily="50" charset="-128"/>
                          <a:ea typeface="HGPｺﾞｼｯｸM" pitchFamily="50" charset="-128"/>
                        </a:rPr>
                        <a:t>単位加算</a:t>
                      </a:r>
                    </a:p>
                  </a:txBody>
                  <a:tcPr marL="99071" marR="99071">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300" b="1" u="sng" dirty="0" smtClean="0">
                          <a:latin typeface="HGPｺﾞｼｯｸM" pitchFamily="50" charset="-128"/>
                          <a:ea typeface="HGPｺﾞｼｯｸM" pitchFamily="50" charset="-128"/>
                        </a:rPr>
                        <a:t>家事援助中心</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101</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34</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300" b="1" u="sng" dirty="0" smtClean="0">
                          <a:latin typeface="HGPｺﾞｼｯｸM" pitchFamily="50" charset="-128"/>
                          <a:ea typeface="HGPｺﾞｼｯｸM" pitchFamily="50" charset="-128"/>
                        </a:rPr>
                        <a:t>通院等介助</a:t>
                      </a:r>
                      <a:r>
                        <a:rPr lang="ja-JP" altLang="en-US" sz="1200" dirty="0" smtClean="0">
                          <a:latin typeface="HGPｺﾞｼｯｸM" pitchFamily="50" charset="-128"/>
                          <a:ea typeface="HGPｺﾞｼｯｸM" pitchFamily="50" charset="-128"/>
                        </a:rPr>
                        <a:t>（身体介護なし）　</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101</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67</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通院等乗降介助</a:t>
                      </a:r>
                      <a:endParaRPr lang="en-US" altLang="ja-JP" sz="1300" b="1" u="sng" dirty="0" smtClean="0">
                        <a:latin typeface="HGPｺﾞｼｯｸM" pitchFamily="50" charset="-128"/>
                        <a:ea typeface="HGPｺﾞｼｯｸM" pitchFamily="50" charset="-128"/>
                      </a:endParaRPr>
                    </a:p>
                    <a:p>
                      <a:r>
                        <a:rPr lang="ja-JP" altLang="en-US" sz="1200" baseline="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smtClean="0">
                          <a:latin typeface="HGPｺﾞｼｯｸM" pitchFamily="50" charset="-128"/>
                          <a:ea typeface="HGPｺﾞｼｯｸM" pitchFamily="50" charset="-128"/>
                        </a:rPr>
                        <a:t>回</a:t>
                      </a:r>
                      <a:r>
                        <a:rPr lang="en-US" altLang="ja-JP" sz="1200" dirty="0" smtClean="0">
                          <a:latin typeface="HGPｺﾞｼｯｸM" pitchFamily="50" charset="-128"/>
                          <a:ea typeface="HGPｺﾞｼｯｸM" pitchFamily="50" charset="-128"/>
                        </a:rPr>
                        <a:t>97</a:t>
                      </a:r>
                      <a:r>
                        <a:rPr lang="ja-JP" altLang="en-US" sz="1200" dirty="0" smtClean="0">
                          <a:latin typeface="HGPｺﾞｼｯｸM" pitchFamily="50" charset="-128"/>
                          <a:ea typeface="HGPｺﾞｼｯｸM" pitchFamily="50" charset="-128"/>
                        </a:rPr>
                        <a:t>単位</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0974">
                <a:tc gridSpan="5">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71" marR="9907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85380">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　障害者への対応に積極的に取り組む事業所のサービスを評価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71" marR="99071">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福祉専門職員等連携加算</a:t>
                      </a:r>
                      <a:r>
                        <a:rPr lang="en-US" altLang="ja-JP" sz="1300" dirty="0" smtClean="0">
                          <a:latin typeface="HGPｺﾞｼｯｸM" pitchFamily="50" charset="-128"/>
                          <a:ea typeface="HGPｺﾞｼｯｸM" pitchFamily="50" charset="-128"/>
                        </a:rPr>
                        <a:t>(90</a:t>
                      </a:r>
                      <a:r>
                        <a:rPr lang="ja-JP" altLang="en-US" sz="1300" dirty="0" smtClean="0">
                          <a:latin typeface="HGPｺﾞｼｯｸM" pitchFamily="50" charset="-128"/>
                          <a:ea typeface="HGPｺﾞｼｯｸM" pitchFamily="50" charset="-128"/>
                        </a:rPr>
                        <a:t>日間３回を限度として１回につき</a:t>
                      </a:r>
                      <a:r>
                        <a:rPr lang="en-US" altLang="ja-JP" sz="1300" dirty="0" smtClean="0">
                          <a:latin typeface="HGPｺﾞｼｯｸM" pitchFamily="50" charset="-128"/>
                          <a:ea typeface="HGPｺﾞｼｯｸM" pitchFamily="50" charset="-128"/>
                        </a:rPr>
                        <a:t>564</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サービス提供責任者と精神障害者等の特性に精通する国家資格を有する者が連携し、利用者の心身の状況等の評価を共同して行うこと</a:t>
                      </a:r>
                      <a:r>
                        <a:rPr kumimoji="1" lang="ja-JP" altLang="en-US" sz="12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200" b="0" u="none"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r>
            </a:tbl>
          </a:graphicData>
        </a:graphic>
      </p:graphicFrame>
      <p:sp>
        <p:nvSpPr>
          <p:cNvPr id="25" name="Text Box 3"/>
          <p:cNvSpPr txBox="1">
            <a:spLocks noChangeArrowheads="1"/>
          </p:cNvSpPr>
          <p:nvPr/>
        </p:nvSpPr>
        <p:spPr bwMode="auto">
          <a:xfrm>
            <a:off x="37" y="-26988"/>
            <a:ext cx="9906000" cy="522288"/>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ea typeface="ＤＨＰ特太ゴシック体" pitchFamily="2" charset="-128"/>
              </a:rPr>
              <a:t>居宅介護</a:t>
            </a:r>
          </a:p>
        </p:txBody>
      </p:sp>
      <p:sp>
        <p:nvSpPr>
          <p:cNvPr id="3109" name="Text Box 2"/>
          <p:cNvSpPr txBox="1">
            <a:spLocks noChangeArrowheads="1"/>
          </p:cNvSpPr>
          <p:nvPr/>
        </p:nvSpPr>
        <p:spPr bwMode="auto">
          <a:xfrm>
            <a:off x="4946740" y="6473093"/>
            <a:ext cx="456320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160,510 </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5"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5</a:t>
            </a:fld>
            <a:endParaRPr lang="en-US" altLang="ja-JP" dirty="0">
              <a:solidFill>
                <a:srgbClr val="000000"/>
              </a:solidFill>
            </a:endParaRPr>
          </a:p>
        </p:txBody>
      </p:sp>
    </p:spTree>
    <p:extLst>
      <p:ext uri="{BB962C8B-B14F-4D97-AF65-F5344CB8AC3E}">
        <p14:creationId xmlns:p14="http://schemas.microsoft.com/office/powerpoint/2010/main" val="118629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4514" y="2697044"/>
            <a:ext cx="9431261" cy="2036887"/>
            <a:chOff x="244514" y="2697044"/>
            <a:chExt cx="9431261" cy="2036887"/>
          </a:xfrm>
        </p:grpSpPr>
        <p:sp>
          <p:nvSpPr>
            <p:cNvPr id="4098" name="Rectangle 7"/>
            <p:cNvSpPr>
              <a:spLocks noChangeArrowheads="1"/>
            </p:cNvSpPr>
            <p:nvPr/>
          </p:nvSpPr>
          <p:spPr bwMode="auto">
            <a:xfrm>
              <a:off x="244514" y="2717806"/>
              <a:ext cx="9431261" cy="2016125"/>
            </a:xfrm>
            <a:prstGeom prst="rect">
              <a:avLst/>
            </a:prstGeom>
            <a:solidFill>
              <a:srgbClr val="FFFFCC"/>
            </a:solidFill>
            <a:ln w="3175">
              <a:solidFill>
                <a:schemeClr val="tx1"/>
              </a:solidFill>
              <a:miter lim="800000"/>
              <a:headEnd/>
              <a:tailEnd/>
            </a:ln>
          </p:spPr>
          <p:txBody>
            <a:bodyPr wrap="none" anchor="ctr"/>
            <a:lstStyle/>
            <a:p>
              <a:endParaRPr lang="en-US" altLang="ja-JP" sz="1200" smtClean="0">
                <a:solidFill>
                  <a:srgbClr val="000000"/>
                </a:solidFill>
              </a:endParaRPr>
            </a:p>
            <a:p>
              <a:endParaRPr lang="en-US" altLang="ja-JP" sz="1200" smtClean="0">
                <a:solidFill>
                  <a:srgbClr val="000000"/>
                </a:solidFill>
              </a:endParaRPr>
            </a:p>
          </p:txBody>
        </p:sp>
        <p:sp>
          <p:nvSpPr>
            <p:cNvPr id="4099" name="Rectangle 8"/>
            <p:cNvSpPr>
              <a:spLocks noChangeArrowheads="1"/>
            </p:cNvSpPr>
            <p:nvPr/>
          </p:nvSpPr>
          <p:spPr bwMode="auto">
            <a:xfrm>
              <a:off x="277857" y="2697044"/>
              <a:ext cx="9397918" cy="515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ja-JP" altLang="en-US" sz="1100" dirty="0" smtClean="0">
                  <a:solidFill>
                    <a:srgbClr val="000000"/>
                  </a:solidFill>
                  <a:latin typeface="HGPｺﾞｼｯｸM" pitchFamily="50" charset="-128"/>
                  <a:ea typeface="HGPｺﾞｼｯｸM" pitchFamily="50" charset="-128"/>
                </a:rPr>
                <a:t>■　１５％加算対象者</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重度訪問介護の対象者（一）に該当</a:t>
              </a:r>
              <a:r>
                <a:rPr lang="ja-JP" altLang="en-US" sz="1100" dirty="0">
                  <a:solidFill>
                    <a:srgbClr val="000000"/>
                  </a:solidFill>
                  <a:latin typeface="HGPｺﾞｼｯｸM" pitchFamily="50" charset="-128"/>
                  <a:ea typeface="HGPｺﾞｼｯｸM" pitchFamily="50" charset="-128"/>
                </a:rPr>
                <a:t>する</a:t>
              </a:r>
              <a:r>
                <a:rPr lang="ja-JP" altLang="en-US" sz="1100" dirty="0" smtClean="0">
                  <a:solidFill>
                    <a:srgbClr val="000000"/>
                  </a:solidFill>
                  <a:latin typeface="HGPｺﾞｼｯｸM" pitchFamily="50" charset="-128"/>
                  <a:ea typeface="HGPｺﾞｼｯｸM" pitchFamily="50" charset="-128"/>
                </a:rPr>
                <a:t>者であって、重度</a:t>
              </a:r>
              <a:r>
                <a:rPr lang="ja-JP" altLang="en-US" sz="1100" dirty="0">
                  <a:solidFill>
                    <a:srgbClr val="000000"/>
                  </a:solidFill>
                  <a:latin typeface="HGPｺﾞｼｯｸM" pitchFamily="50" charset="-128"/>
                  <a:ea typeface="HGPｺﾞｼｯｸM" pitchFamily="50" charset="-128"/>
                </a:rPr>
                <a:t>障害者等包括支援の対象者の要件に該当する者（障害支援区分６</a:t>
              </a:r>
              <a:r>
                <a:rPr lang="ja-JP" altLang="en-US" sz="1100" dirty="0" smtClean="0">
                  <a:solidFill>
                    <a:srgbClr val="000000"/>
                  </a:solidFill>
                  <a:latin typeface="HGPｺﾞｼｯｸM" pitchFamily="50" charset="-128"/>
                  <a:ea typeface="HGPｺﾞｼｯｸM" pitchFamily="50" charset="-128"/>
                </a:rPr>
                <a:t>）</a:t>
              </a:r>
              <a:endParaRPr lang="en-US" altLang="ja-JP" sz="1100" dirty="0" smtClean="0">
                <a:solidFill>
                  <a:srgbClr val="000000"/>
                </a:solidFill>
                <a:latin typeface="HGPｺﾞｼｯｸM" pitchFamily="50" charset="-128"/>
                <a:ea typeface="HGPｺﾞｼｯｸM" pitchFamily="50" charset="-128"/>
              </a:endParaRPr>
            </a:p>
            <a:p>
              <a:r>
                <a:rPr lang="ja-JP" altLang="en-US" sz="1100" dirty="0">
                  <a:solidFill>
                    <a:srgbClr val="000000"/>
                  </a:solidFill>
                  <a:latin typeface="HGPｺﾞｼｯｸM" pitchFamily="50" charset="-128"/>
                  <a:ea typeface="HGPｺﾞｼｯｸM" pitchFamily="50" charset="-128"/>
                </a:rPr>
                <a:t>　</a:t>
              </a:r>
              <a:endParaRPr lang="ja-JP" altLang="en-US" sz="1100" dirty="0" smtClean="0">
                <a:solidFill>
                  <a:srgbClr val="000000"/>
                </a:solidFill>
                <a:latin typeface="HGPｺﾞｼｯｸM" pitchFamily="50" charset="-128"/>
                <a:ea typeface="HGPｺﾞｼｯｸM" pitchFamily="50" charset="-128"/>
              </a:endParaRPr>
            </a:p>
          </p:txBody>
        </p:sp>
      </p:grpSp>
      <p:graphicFrame>
        <p:nvGraphicFramePr>
          <p:cNvPr id="319497" name="Group 9"/>
          <p:cNvGraphicFramePr>
            <a:graphicFrameLocks noGrp="1"/>
          </p:cNvGraphicFramePr>
          <p:nvPr>
            <p:ph/>
            <p:extLst>
              <p:ext uri="{D42A27DB-BD31-4B8C-83A1-F6EECF244321}">
                <p14:modId xmlns:p14="http://schemas.microsoft.com/office/powerpoint/2010/main" val="3577590281"/>
              </p:ext>
            </p:extLst>
          </p:nvPr>
        </p:nvGraphicFramePr>
        <p:xfrm>
          <a:off x="439808" y="3140967"/>
          <a:ext cx="8856495" cy="1537230"/>
        </p:xfrm>
        <a:graphic>
          <a:graphicData uri="http://schemas.openxmlformats.org/drawingml/2006/table">
            <a:tbl>
              <a:tblPr/>
              <a:tblGrid>
                <a:gridCol w="2753700"/>
                <a:gridCol w="3200245"/>
                <a:gridCol w="2902550"/>
              </a:tblGrid>
              <a:tr h="29291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07127">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53" marR="99053" marT="45722" marB="4572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3264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31466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53" marR="99053" marT="45722" marB="45722"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4718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53" marR="99053" marT="45722" marB="45722"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7" name="Text Box 3"/>
          <p:cNvSpPr txBox="1">
            <a:spLocks noChangeArrowheads="1"/>
          </p:cNvSpPr>
          <p:nvPr/>
        </p:nvSpPr>
        <p:spPr bwMode="auto">
          <a:xfrm>
            <a:off x="-19053" y="-9524"/>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latin typeface="Arial"/>
                <a:ea typeface="ＤＨＰ特太ゴシック体" pitchFamily="2" charset="-128"/>
              </a:rPr>
              <a:t>重度訪問介護</a:t>
            </a:r>
          </a:p>
        </p:txBody>
      </p:sp>
      <p:sp>
        <p:nvSpPr>
          <p:cNvPr id="18" name="Text Box 2"/>
          <p:cNvSpPr txBox="1">
            <a:spLocks noChangeArrowheads="1"/>
          </p:cNvSpPr>
          <p:nvPr/>
        </p:nvSpPr>
        <p:spPr bwMode="auto">
          <a:xfrm>
            <a:off x="68274" y="252413"/>
            <a:ext cx="1548060"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対象者</a:t>
            </a:r>
            <a:endParaRPr lang="en-US" altLang="ja-JP" sz="1250" b="1" u="sng" dirty="0">
              <a:solidFill>
                <a:srgbClr val="000000"/>
              </a:solidFill>
              <a:latin typeface="Arial"/>
              <a:ea typeface="ＤＨＰ特太ゴシック体" pitchFamily="2" charset="-128"/>
            </a:endParaRPr>
          </a:p>
        </p:txBody>
      </p:sp>
      <p:sp>
        <p:nvSpPr>
          <p:cNvPr id="19" name="正方形/長方形 18"/>
          <p:cNvSpPr/>
          <p:nvPr/>
        </p:nvSpPr>
        <p:spPr>
          <a:xfrm>
            <a:off x="192152" y="481014"/>
            <a:ext cx="9490007" cy="8794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重度の肢体不自由者又は重度の知的障害若しくは精神障害により行動上著しい困難を有する者であって、常時介護を要する障害者</a:t>
            </a:r>
          </a:p>
          <a:p>
            <a:pPr>
              <a:defRPr/>
            </a:pPr>
            <a:r>
              <a:rPr lang="ja-JP" altLang="en-US" sz="1200" dirty="0">
                <a:solidFill>
                  <a:srgbClr val="000000"/>
                </a:solidFill>
                <a:latin typeface="HGPｺﾞｼｯｸM" pitchFamily="50" charset="-128"/>
                <a:ea typeface="HGPｺﾞｼｯｸM" pitchFamily="50" charset="-128"/>
              </a:rPr>
              <a:t>　→　</a:t>
            </a:r>
            <a:r>
              <a:rPr lang="ja-JP" altLang="en-US" sz="1050" dirty="0" smtClean="0">
                <a:solidFill>
                  <a:srgbClr val="000000"/>
                </a:solidFill>
                <a:latin typeface="HGPｺﾞｼｯｸM" pitchFamily="50" charset="-128"/>
                <a:ea typeface="HGPｺﾞｼｯｸM" pitchFamily="50" charset="-128"/>
              </a:rPr>
              <a:t>障害支援区分４</a:t>
            </a:r>
            <a:r>
              <a:rPr lang="ja-JP" altLang="en-US" sz="1050" dirty="0">
                <a:solidFill>
                  <a:srgbClr val="000000"/>
                </a:solidFill>
                <a:latin typeface="HGPｺﾞｼｯｸM" pitchFamily="50" charset="-128"/>
                <a:ea typeface="HGPｺﾞｼｯｸM" pitchFamily="50" charset="-128"/>
              </a:rPr>
              <a:t>以上に</a:t>
            </a:r>
            <a:r>
              <a:rPr lang="ja-JP" altLang="en-US" sz="1050" dirty="0" smtClean="0">
                <a:solidFill>
                  <a:srgbClr val="000000"/>
                </a:solidFill>
                <a:latin typeface="HGPｺﾞｼｯｸM" pitchFamily="50" charset="-128"/>
                <a:ea typeface="HGPｺﾞｼｯｸM" pitchFamily="50" charset="-128"/>
              </a:rPr>
              <a:t>該当</a:t>
            </a:r>
            <a:r>
              <a:rPr lang="ja-JP" altLang="en-US" sz="1050" dirty="0">
                <a:solidFill>
                  <a:srgbClr val="000000"/>
                </a:solidFill>
                <a:latin typeface="HGPｺﾞｼｯｸM" pitchFamily="50" charset="-128"/>
                <a:ea typeface="HGPｺﾞｼｯｸM" pitchFamily="50" charset="-128"/>
              </a:rPr>
              <a:t>し、次の（一）又は（二）のいずれかに該当する者</a:t>
            </a:r>
          </a:p>
          <a:p>
            <a:pPr>
              <a:defRPr/>
            </a:pPr>
            <a:r>
              <a:rPr lang="ja-JP" altLang="en-US" sz="1050" dirty="0">
                <a:solidFill>
                  <a:srgbClr val="000000"/>
                </a:solidFill>
                <a:latin typeface="HGPｺﾞｼｯｸM" pitchFamily="50" charset="-128"/>
                <a:ea typeface="HGPｺﾞｼｯｸM" pitchFamily="50" charset="-128"/>
              </a:rPr>
              <a:t>　　　（一）　二肢以上に麻痺等がある者であって</a:t>
            </a:r>
            <a:r>
              <a:rPr lang="ja-JP" altLang="en-US" sz="1050" dirty="0" smtClean="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障害支援区分の認定調査</a:t>
            </a:r>
            <a:r>
              <a:rPr lang="ja-JP" altLang="en-US" sz="1050" dirty="0" smtClean="0">
                <a:solidFill>
                  <a:srgbClr val="000000"/>
                </a:solidFill>
                <a:latin typeface="HGPｺﾞｼｯｸM" pitchFamily="50" charset="-128"/>
                <a:ea typeface="HGPｺﾞｼｯｸM" pitchFamily="50" charset="-128"/>
              </a:rPr>
              <a:t>項目のうち</a:t>
            </a:r>
            <a:r>
              <a:rPr lang="ja-JP" altLang="en-US" sz="1050" dirty="0">
                <a:solidFill>
                  <a:srgbClr val="000000"/>
                </a:solidFill>
                <a:latin typeface="HGPｺﾞｼｯｸM" pitchFamily="50" charset="-128"/>
                <a:ea typeface="HGPｺﾞｼｯｸM" pitchFamily="50" charset="-128"/>
              </a:rPr>
              <a:t>「歩行」、「移乗」、「排尿」、「排便」のいずれもが「支援が不要」以外に</a:t>
            </a:r>
            <a:r>
              <a:rPr lang="ja-JP" altLang="en-US" sz="1050" dirty="0" smtClean="0">
                <a:solidFill>
                  <a:srgbClr val="000000"/>
                </a:solidFill>
                <a:latin typeface="HGPｺﾞｼｯｸM" pitchFamily="50" charset="-128"/>
                <a:ea typeface="HGPｺﾞｼｯｸM" pitchFamily="50" charset="-128"/>
              </a:rPr>
              <a:t>認定されて</a:t>
            </a:r>
            <a:endParaRPr lang="en-US" altLang="ja-JP" sz="1050" dirty="0" smtClean="0">
              <a:solidFill>
                <a:srgbClr val="000000"/>
              </a:solidFill>
              <a:latin typeface="HGPｺﾞｼｯｸM" pitchFamily="50" charset="-128"/>
              <a:ea typeface="HGPｺﾞｼｯｸM" pitchFamily="50" charset="-128"/>
            </a:endParaRPr>
          </a:p>
          <a:p>
            <a:pPr>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いる</a:t>
            </a:r>
            <a:r>
              <a:rPr lang="ja-JP" altLang="en-US" sz="1050" dirty="0">
                <a:solidFill>
                  <a:srgbClr val="000000"/>
                </a:solidFill>
                <a:latin typeface="HGPｺﾞｼｯｸM" pitchFamily="50" charset="-128"/>
                <a:ea typeface="HGPｺﾞｼｯｸM" pitchFamily="50" charset="-128"/>
              </a:rPr>
              <a:t>者</a:t>
            </a:r>
          </a:p>
          <a:p>
            <a:pPr>
              <a:defRPr/>
            </a:pPr>
            <a:r>
              <a:rPr lang="ja-JP" altLang="en-US" sz="1050" dirty="0">
                <a:solidFill>
                  <a:srgbClr val="000000"/>
                </a:solidFill>
                <a:latin typeface="HGPｺﾞｼｯｸM" pitchFamily="50" charset="-128"/>
                <a:ea typeface="HGPｺﾞｼｯｸM" pitchFamily="50" charset="-128"/>
              </a:rPr>
              <a:t>　　　（二）　障害支援区分の認定調査項目のうち行動関連項目等（１２項目）の合計点数が１０点以上である者</a:t>
            </a:r>
          </a:p>
        </p:txBody>
      </p:sp>
      <p:sp>
        <p:nvSpPr>
          <p:cNvPr id="4123" name="Rectangle 4"/>
          <p:cNvSpPr>
            <a:spLocks noChangeArrowheads="1"/>
          </p:cNvSpPr>
          <p:nvPr/>
        </p:nvSpPr>
        <p:spPr bwMode="auto">
          <a:xfrm>
            <a:off x="227083" y="1587500"/>
            <a:ext cx="4569557" cy="8636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居宅における  </a:t>
            </a:r>
            <a:r>
              <a:rPr lang="ja-JP" altLang="en-US" sz="1000" smtClean="0">
                <a:solidFill>
                  <a:srgbClr val="000000"/>
                </a:solidFill>
                <a:latin typeface="HGPｺﾞｼｯｸM" pitchFamily="50" charset="-128"/>
                <a:ea typeface="HGPｺﾞｼｯｸM" pitchFamily="50" charset="-128"/>
              </a:rPr>
              <a:t>　 ■　入浴、排せつ及び食事等の介護</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調理、洗濯及び掃除等の家事</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その他生活全般にわたる援助</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外出時における移動中の介護</a:t>
            </a:r>
          </a:p>
          <a:p>
            <a:r>
              <a:rPr lang="en-US" altLang="ja-JP" sz="1000" smtClean="0">
                <a:solidFill>
                  <a:srgbClr val="000000"/>
                </a:solidFill>
                <a:latin typeface="HGPｺﾞｼｯｸM" pitchFamily="50" charset="-128"/>
                <a:ea typeface="HGPｺﾞｼｯｸM" pitchFamily="50" charset="-128"/>
              </a:rPr>
              <a:t>※ </a:t>
            </a:r>
            <a:r>
              <a:rPr lang="ja-JP" altLang="en-US" sz="1000" smtClean="0">
                <a:solidFill>
                  <a:srgbClr val="000000"/>
                </a:solidFill>
                <a:latin typeface="HGPｺﾞｼｯｸM" pitchFamily="50" charset="-128"/>
                <a:ea typeface="HGPｺﾞｼｯｸM" pitchFamily="50" charset="-128"/>
              </a:rPr>
              <a:t>日常生活に生じる様々な介護の事態に対応するための見守り等の支援を含む。</a:t>
            </a:r>
          </a:p>
        </p:txBody>
      </p:sp>
      <p:sp>
        <p:nvSpPr>
          <p:cNvPr id="21" name="Text Box 2"/>
          <p:cNvSpPr txBox="1">
            <a:spLocks noChangeArrowheads="1"/>
          </p:cNvSpPr>
          <p:nvPr/>
        </p:nvSpPr>
        <p:spPr bwMode="auto">
          <a:xfrm>
            <a:off x="55572" y="1338263"/>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サービス内容</a:t>
            </a:r>
            <a:endParaRPr lang="en-US" altLang="ja-JP" sz="1250" b="1" u="sng" dirty="0">
              <a:solidFill>
                <a:srgbClr val="000000"/>
              </a:solidFill>
              <a:latin typeface="Arial"/>
              <a:ea typeface="ＤＨＰ特太ゴシック体" pitchFamily="2" charset="-128"/>
            </a:endParaRPr>
          </a:p>
        </p:txBody>
      </p:sp>
      <p:sp>
        <p:nvSpPr>
          <p:cNvPr id="4125" name="Rectangle 4"/>
          <p:cNvSpPr>
            <a:spLocks noChangeArrowheads="1"/>
          </p:cNvSpPr>
          <p:nvPr/>
        </p:nvSpPr>
        <p:spPr bwMode="auto">
          <a:xfrm>
            <a:off x="5107840" y="1582738"/>
            <a:ext cx="4567969" cy="8636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dirty="0" smtClean="0">
                <a:solidFill>
                  <a:srgbClr val="000000"/>
                </a:solidFill>
                <a:latin typeface="HGPｺﾞｼｯｸM" pitchFamily="50" charset="-128"/>
                <a:ea typeface="HGPｺﾞｼｯｸM" pitchFamily="50" charset="-128"/>
              </a:rPr>
              <a:t>■サービス提供責任者：常勤ヘルパーのうち１名以上</a:t>
            </a:r>
          </a:p>
          <a:p>
            <a:r>
              <a:rPr lang="ja-JP" altLang="en-US" sz="1000" dirty="0" smtClean="0">
                <a:solidFill>
                  <a:srgbClr val="000000"/>
                </a:solidFill>
                <a:latin typeface="HGPｺﾞｼｯｸM" pitchFamily="50" charset="-128"/>
                <a:ea typeface="HGPｺﾞｼｯｸM" pitchFamily="50" charset="-128"/>
              </a:rPr>
              <a:t>　　・介護福祉士、実務者研修修了者　等</a:t>
            </a:r>
          </a:p>
          <a:p>
            <a:r>
              <a:rPr lang="ja-JP" altLang="en-US" sz="1000" dirty="0" smtClean="0">
                <a:solidFill>
                  <a:srgbClr val="000000"/>
                </a:solidFill>
                <a:latin typeface="HGPｺﾞｼｯｸM" pitchFamily="50" charset="-128"/>
                <a:ea typeface="HGPｺﾞｼｯｸM" pitchFamily="50" charset="-128"/>
              </a:rPr>
              <a:t>　　・居宅介護職員初任者研修修了者等であって３年以上の実務経験がある者</a:t>
            </a:r>
          </a:p>
          <a:p>
            <a:r>
              <a:rPr lang="ja-JP" altLang="en-US" sz="1100" dirty="0" smtClean="0">
                <a:solidFill>
                  <a:srgbClr val="000000"/>
                </a:solidFill>
                <a:latin typeface="HGPｺﾞｼｯｸM" pitchFamily="50" charset="-128"/>
                <a:ea typeface="HGPｺﾞｼｯｸM" pitchFamily="50" charset="-128"/>
              </a:rPr>
              <a:t>■　ヘルパー：常勤換算２．５人以上</a:t>
            </a:r>
          </a:p>
          <a:p>
            <a:r>
              <a:rPr lang="ja-JP" altLang="en-US" sz="1100" dirty="0" smtClean="0">
                <a:solidFill>
                  <a:srgbClr val="000000"/>
                </a:solidFill>
                <a:latin typeface="HGPｺﾞｼｯｸM" pitchFamily="50" charset="-128"/>
                <a:ea typeface="HGPｺﾞｼｯｸM" pitchFamily="50" charset="-128"/>
              </a:rPr>
              <a:t>　　</a:t>
            </a:r>
            <a:r>
              <a:rPr lang="ja-JP" altLang="en-US" sz="1000" dirty="0" smtClean="0">
                <a:solidFill>
                  <a:srgbClr val="000000"/>
                </a:solidFill>
                <a:latin typeface="HGPｺﾞｼｯｸM" pitchFamily="50" charset="-128"/>
                <a:ea typeface="HGPｺﾞｼｯｸM" pitchFamily="50" charset="-128"/>
              </a:rPr>
              <a:t>・居宅介護に従事可能な者、重度訪問介護従事者養成研修修了者</a:t>
            </a:r>
          </a:p>
        </p:txBody>
      </p:sp>
      <p:sp>
        <p:nvSpPr>
          <p:cNvPr id="23" name="Text Box 2"/>
          <p:cNvSpPr txBox="1">
            <a:spLocks noChangeArrowheads="1"/>
          </p:cNvSpPr>
          <p:nvPr/>
        </p:nvSpPr>
        <p:spPr bwMode="auto">
          <a:xfrm>
            <a:off x="5025277" y="1328738"/>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主な人員配置</a:t>
            </a:r>
            <a:endParaRPr lang="en-US" altLang="ja-JP" sz="1250" b="1" u="sng" dirty="0">
              <a:solidFill>
                <a:srgbClr val="000000"/>
              </a:solidFill>
              <a:latin typeface="Arial"/>
              <a:ea typeface="ＤＨＰ特太ゴシック体" pitchFamily="2" charset="-128"/>
            </a:endParaRPr>
          </a:p>
        </p:txBody>
      </p:sp>
      <p:sp>
        <p:nvSpPr>
          <p:cNvPr id="24" name="Text Box 2"/>
          <p:cNvSpPr txBox="1">
            <a:spLocks noChangeArrowheads="1"/>
          </p:cNvSpPr>
          <p:nvPr/>
        </p:nvSpPr>
        <p:spPr bwMode="auto">
          <a:xfrm>
            <a:off x="34964" y="2451167"/>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重度訪問介護加算対象者</a:t>
            </a:r>
            <a:endParaRPr lang="en-US" altLang="ja-JP" sz="1250" b="1" u="sng" dirty="0">
              <a:solidFill>
                <a:srgbClr val="000000"/>
              </a:solidFill>
              <a:latin typeface="Arial"/>
              <a:ea typeface="ＤＨＰ特太ゴシック体" pitchFamily="2" charset="-128"/>
            </a:endParaRPr>
          </a:p>
        </p:txBody>
      </p:sp>
      <p:sp>
        <p:nvSpPr>
          <p:cNvPr id="4128" name="正方形/長方形 24"/>
          <p:cNvSpPr>
            <a:spLocks noChangeArrowheads="1"/>
          </p:cNvSpPr>
          <p:nvPr/>
        </p:nvSpPr>
        <p:spPr bwMode="auto">
          <a:xfrm>
            <a:off x="277891" y="4472055"/>
            <a:ext cx="379155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８．５</a:t>
            </a:r>
            <a:r>
              <a:rPr lang="ja-JP" altLang="en-US" sz="1100" dirty="0" smtClean="0">
                <a:solidFill>
                  <a:srgbClr val="000000"/>
                </a:solidFill>
                <a:latin typeface="HGPｺﾞｼｯｸM" pitchFamily="50" charset="-128"/>
                <a:ea typeface="HGPｺﾞｼｯｸM" pitchFamily="50" charset="-128"/>
              </a:rPr>
              <a:t>％加算対象者</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障害支援区分６の者</a:t>
            </a:r>
          </a:p>
        </p:txBody>
      </p:sp>
      <p:sp>
        <p:nvSpPr>
          <p:cNvPr id="26" name="Text Box 2"/>
          <p:cNvSpPr txBox="1">
            <a:spLocks noChangeArrowheads="1"/>
          </p:cNvSpPr>
          <p:nvPr/>
        </p:nvSpPr>
        <p:spPr bwMode="auto">
          <a:xfrm>
            <a:off x="34" y="4699067"/>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報酬単価</a:t>
            </a:r>
            <a:r>
              <a:rPr lang="ja-JP" altLang="en-US" sz="1250" b="1" u="sng" dirty="0" smtClean="0">
                <a:solidFill>
                  <a:srgbClr val="000000"/>
                </a:solidFill>
                <a:latin typeface="Arial"/>
                <a:ea typeface="ＤＨＰ特太ゴシック体" pitchFamily="2" charset="-128"/>
              </a:rPr>
              <a:t>（平成</a:t>
            </a:r>
            <a:r>
              <a:rPr lang="en-US" altLang="ja-JP" sz="1250" b="1" u="sng" dirty="0" smtClean="0">
                <a:solidFill>
                  <a:srgbClr val="000000"/>
                </a:solidFill>
                <a:latin typeface="Arial"/>
                <a:ea typeface="ＤＨＰ特太ゴシック体" pitchFamily="2" charset="-128"/>
              </a:rPr>
              <a:t>27</a:t>
            </a:r>
            <a:r>
              <a:rPr lang="ja-JP" altLang="en-US" sz="1250" b="1" u="sng" dirty="0" smtClean="0">
                <a:solidFill>
                  <a:srgbClr val="000000"/>
                </a:solidFill>
                <a:latin typeface="Arial"/>
                <a:ea typeface="ＤＨＰ特太ゴシック体" pitchFamily="2" charset="-128"/>
              </a:rPr>
              <a:t>年</a:t>
            </a:r>
            <a:r>
              <a:rPr lang="en-US" altLang="ja-JP" sz="1250" b="1" u="sng" dirty="0" smtClean="0">
                <a:solidFill>
                  <a:srgbClr val="000000"/>
                </a:solidFill>
                <a:latin typeface="Arial"/>
                <a:ea typeface="ＤＨＰ特太ゴシック体" pitchFamily="2" charset="-128"/>
              </a:rPr>
              <a:t>4</a:t>
            </a:r>
            <a:r>
              <a:rPr lang="ja-JP" altLang="en-US" sz="1250" b="1" u="sng" dirty="0" smtClean="0">
                <a:solidFill>
                  <a:srgbClr val="000000"/>
                </a:solidFill>
                <a:latin typeface="Arial"/>
                <a:ea typeface="ＤＨＰ特太ゴシック体" pitchFamily="2" charset="-128"/>
              </a:rPr>
              <a:t>月～</a:t>
            </a:r>
            <a:r>
              <a:rPr lang="ja-JP" altLang="en-US" sz="1250" b="1" u="sng" dirty="0">
                <a:solidFill>
                  <a:srgbClr val="000000"/>
                </a:solidFill>
                <a:latin typeface="Arial"/>
                <a:ea typeface="ＤＨＰ特太ゴシック体" pitchFamily="2" charset="-128"/>
              </a:rPr>
              <a:t>）</a:t>
            </a:r>
            <a:endParaRPr lang="en-US" altLang="ja-JP" sz="1250" b="1" u="sng" dirty="0">
              <a:solidFill>
                <a:srgbClr val="000000"/>
              </a:solidFill>
              <a:latin typeface="Arial"/>
              <a:ea typeface="ＤＨＰ特太ゴシック体" pitchFamily="2" charset="-128"/>
            </a:endParaRPr>
          </a:p>
        </p:txBody>
      </p:sp>
      <p:sp>
        <p:nvSpPr>
          <p:cNvPr id="27" name="Text Box 2"/>
          <p:cNvSpPr txBox="1">
            <a:spLocks noChangeArrowheads="1"/>
          </p:cNvSpPr>
          <p:nvPr/>
        </p:nvSpPr>
        <p:spPr bwMode="auto">
          <a:xfrm>
            <a:off x="0" y="6573838"/>
            <a:ext cx="4172618"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事業所数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6,806</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27</a:t>
            </a:r>
            <a:r>
              <a:rPr lang="zh-TW" altLang="en-US" sz="1250" dirty="0" smtClean="0">
                <a:solidFill>
                  <a:srgbClr val="000000"/>
                </a:solidFill>
                <a:latin typeface="HGPｺﾞｼｯｸM" pitchFamily="50" charset="-128"/>
                <a:ea typeface="HGPｺﾞｼｯｸM" pitchFamily="50" charset="-128"/>
              </a:rPr>
              <a:t>年</a:t>
            </a:r>
            <a:r>
              <a:rPr lang="en-US" altLang="ja-JP" sz="1250" dirty="0">
                <a:solidFill>
                  <a:srgbClr val="000000"/>
                </a:solidFill>
                <a:latin typeface="HGPｺﾞｼｯｸM" pitchFamily="50" charset="-128"/>
                <a:ea typeface="HGPｺﾞｼｯｸM" pitchFamily="50" charset="-128"/>
              </a:rPr>
              <a:t>10</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smtClean="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3315013608"/>
              </p:ext>
            </p:extLst>
          </p:nvPr>
        </p:nvGraphicFramePr>
        <p:xfrm>
          <a:off x="273095" y="4927600"/>
          <a:ext cx="9402682" cy="1646238"/>
        </p:xfrm>
        <a:graphic>
          <a:graphicData uri="http://schemas.openxmlformats.org/drawingml/2006/table">
            <a:tbl>
              <a:tblPr>
                <a:tableStyleId>{F5AB1C69-6EDB-4FF4-983F-18BD219EF322}</a:tableStyleId>
              </a:tblPr>
              <a:tblGrid>
                <a:gridCol w="3118692"/>
                <a:gridCol w="2958627"/>
                <a:gridCol w="3325363"/>
              </a:tblGrid>
              <a:tr h="259130">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1" marR="99051" marT="45729" marB="4572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243887">
                <a:tc gridSpan="3">
                  <a:txBody>
                    <a:bodyPr/>
                    <a:lstStyle/>
                    <a:p>
                      <a:r>
                        <a:rPr lang="en-US" altLang="ja-JP" sz="1000" dirty="0" smtClean="0">
                          <a:latin typeface="HGPｺﾞｼｯｸM" pitchFamily="50" charset="-128"/>
                          <a:ea typeface="HGPｺﾞｼｯｸM" pitchFamily="50" charset="-128"/>
                        </a:rPr>
                        <a:t>183</a:t>
                      </a:r>
                      <a:r>
                        <a:rPr lang="ja-JP" altLang="en-US" sz="1000" dirty="0" smtClean="0">
                          <a:latin typeface="HGPｺﾞｼｯｸM" pitchFamily="50" charset="-128"/>
                          <a:ea typeface="HGPｺﾞｼｯｸM" pitchFamily="50" charset="-128"/>
                        </a:rPr>
                        <a:t>単位（１時間）～</a:t>
                      </a:r>
                      <a:r>
                        <a:rPr lang="en-US" altLang="ja-JP" sz="1000" dirty="0" smtClean="0">
                          <a:solidFill>
                            <a:schemeClr val="tx1"/>
                          </a:solidFill>
                          <a:latin typeface="HGPｺﾞｼｯｸM" pitchFamily="50" charset="-128"/>
                          <a:ea typeface="HGPｺﾞｼｯｸM" pitchFamily="50" charset="-128"/>
                        </a:rPr>
                        <a:t>1,408</a:t>
                      </a:r>
                      <a:r>
                        <a:rPr lang="ja-JP" altLang="en-US" sz="1000" dirty="0" smtClean="0">
                          <a:solidFill>
                            <a:schemeClr val="tx1"/>
                          </a:solidFill>
                          <a:latin typeface="HGPｺﾞｼｯｸM" pitchFamily="50" charset="-128"/>
                          <a:ea typeface="HGPｺﾞｼｯｸM" pitchFamily="50" charset="-128"/>
                        </a:rPr>
                        <a:t>単位（８時間）　</a:t>
                      </a:r>
                      <a:r>
                        <a:rPr lang="en-US" altLang="ja-JP" sz="10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８時間を超える場合は、８時間までの単価の９５％を算定</a:t>
                      </a:r>
                    </a:p>
                  </a:txBody>
                  <a:tcPr marL="99051" marR="99051"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259130">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1" marR="99051" marT="45729" marB="4572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84091">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000" dirty="0" smtClean="0">
                          <a:latin typeface="HGPｺﾞｼｯｸM" pitchFamily="50" charset="-128"/>
                          <a:ea typeface="HGPｺﾞｼｯｸM" pitchFamily="50" charset="-128"/>
                        </a:rPr>
                        <a:t>→</a:t>
                      </a:r>
                      <a:r>
                        <a:rPr kumimoji="1" lang="ja-JP" altLang="en-US" sz="10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①サービス提供体制の整備、②良質な人材の確保、③重度障害者への対応に積極的に取り組む事業所のサービスを評価</a:t>
                      </a:r>
                      <a:endParaRPr kumimoji="1" lang="en-US" altLang="ja-JP" sz="1000" dirty="0" smtClean="0">
                        <a:latin typeface="HGPｺﾞｼｯｸM" pitchFamily="50" charset="-128"/>
                        <a:ea typeface="HGPｺﾞｼｯｸM" pitchFamily="50" charset="-128"/>
                      </a:endParaRPr>
                    </a:p>
                  </a:txBody>
                  <a:tcPr marL="99051" marR="99051" marT="45729" marB="45729">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行動障害支援連携加算</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日間１回を限度として１回につき</a:t>
                      </a:r>
                      <a:r>
                        <a:rPr lang="en-US" altLang="ja-JP" sz="1100" dirty="0" smtClean="0">
                          <a:latin typeface="HGPｺﾞｼｯｸM" pitchFamily="50" charset="-128"/>
                          <a:ea typeface="HGPｺﾞｼｯｸM" pitchFamily="50" charset="-128"/>
                        </a:rPr>
                        <a:t>584</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→サービス提供責任者と支援計画シート等作成者が連携し、利用者の心身の状況等の評価を共同して行うことを評価</a:t>
                      </a:r>
                      <a:endParaRPr kumimoji="1" lang="en-US" altLang="ja-JP" sz="11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→特定事業所加算（</a:t>
                      </a:r>
                      <a:r>
                        <a:rPr kumimoji="1" lang="en-US" altLang="ja-JP" sz="1000" b="0" u="none" dirty="0" smtClean="0">
                          <a:latin typeface="HGPｺﾞｼｯｸM" pitchFamily="50" charset="-128"/>
                          <a:ea typeface="HGPｺﾞｼｯｸM" pitchFamily="50" charset="-128"/>
                        </a:rPr>
                        <a:t>20</a:t>
                      </a:r>
                      <a:r>
                        <a:rPr kumimoji="1" lang="ja-JP" altLang="en-US" sz="10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 name="Text Box 2"/>
          <p:cNvSpPr txBox="1">
            <a:spLocks noChangeArrowheads="1"/>
          </p:cNvSpPr>
          <p:nvPr/>
        </p:nvSpPr>
        <p:spPr bwMode="auto">
          <a:xfrm>
            <a:off x="4796640" y="6573838"/>
            <a:ext cx="4564793"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利用者数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10,181</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27</a:t>
            </a:r>
            <a:r>
              <a:rPr lang="zh-TW" altLang="en-US" sz="1250" dirty="0" smtClean="0">
                <a:solidFill>
                  <a:srgbClr val="000000"/>
                </a:solidFill>
                <a:latin typeface="HGPｺﾞｼｯｸM" pitchFamily="50" charset="-128"/>
                <a:ea typeface="HGPｺﾞｼｯｸM" pitchFamily="50" charset="-128"/>
              </a:rPr>
              <a:t>年</a:t>
            </a:r>
            <a:r>
              <a:rPr lang="en-US" altLang="ja-JP" sz="1250" dirty="0">
                <a:solidFill>
                  <a:srgbClr val="000000"/>
                </a:solidFill>
                <a:latin typeface="HGPｺﾞｼｯｸM" pitchFamily="50" charset="-128"/>
                <a:ea typeface="HGPｺﾞｼｯｸM" pitchFamily="50" charset="-128"/>
              </a:rPr>
              <a:t>10</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smtClean="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25" name="Text Box 2"/>
          <p:cNvSpPr txBox="1">
            <a:spLocks noChangeArrowheads="1"/>
          </p:cNvSpPr>
          <p:nvPr/>
        </p:nvSpPr>
        <p:spPr bwMode="auto">
          <a:xfrm>
            <a:off x="366291" y="2924944"/>
            <a:ext cx="2786509" cy="246221"/>
          </a:xfrm>
          <a:prstGeom prst="rect">
            <a:avLst/>
          </a:prstGeom>
          <a:noFill/>
          <a:ln w="9525">
            <a:noFill/>
            <a:miter lim="800000"/>
            <a:headEnd/>
            <a:tailEnd/>
          </a:ln>
        </p:spPr>
        <p:txBody>
          <a:bodyPr>
            <a:spAutoFit/>
          </a:bodyPr>
          <a:lstStyle/>
          <a:p>
            <a:pPr>
              <a:spcBef>
                <a:spcPct val="50000"/>
              </a:spcBef>
              <a:defRPr/>
            </a:pPr>
            <a:r>
              <a:rPr lang="en-US" altLang="ja-JP"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rPr>
              <a:t>重度障害者等包括支援対象者</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9"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6</a:t>
            </a:fld>
            <a:endParaRPr lang="en-US" altLang="ja-JP" dirty="0">
              <a:solidFill>
                <a:srgbClr val="000000"/>
              </a:solidFill>
            </a:endParaRPr>
          </a:p>
        </p:txBody>
      </p:sp>
    </p:spTree>
    <p:extLst>
      <p:ext uri="{BB962C8B-B14F-4D97-AF65-F5344CB8AC3E}">
        <p14:creationId xmlns:p14="http://schemas.microsoft.com/office/powerpoint/2010/main" val="29309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428694" y="1054100"/>
            <a:ext cx="9126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1200" smtClean="0">
              <a:solidFill>
                <a:srgbClr val="000000"/>
              </a:solidFill>
            </a:endParaRPr>
          </a:p>
        </p:txBody>
      </p:sp>
      <p:sp>
        <p:nvSpPr>
          <p:cNvPr id="18" name="Text Box 3"/>
          <p:cNvSpPr txBox="1">
            <a:spLocks noChangeArrowheads="1"/>
          </p:cNvSpPr>
          <p:nvPr/>
        </p:nvSpPr>
        <p:spPr bwMode="auto">
          <a:xfrm>
            <a:off x="2" y="0"/>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ea typeface="ＤＨＰ特太ゴシック体" pitchFamily="2" charset="-128"/>
              </a:rPr>
              <a:t>重度障害者等包括支援</a:t>
            </a:r>
          </a:p>
        </p:txBody>
      </p:sp>
      <p:sp>
        <p:nvSpPr>
          <p:cNvPr id="7172" name="Text Box 2"/>
          <p:cNvSpPr txBox="1">
            <a:spLocks noChangeArrowheads="1"/>
          </p:cNvSpPr>
          <p:nvPr/>
        </p:nvSpPr>
        <p:spPr bwMode="auto">
          <a:xfrm>
            <a:off x="2" y="357189"/>
            <a:ext cx="15480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対象者</a:t>
            </a:r>
            <a:endParaRPr lang="en-US" altLang="ja-JP" sz="1400" b="1" u="sng" smtClean="0">
              <a:solidFill>
                <a:srgbClr val="000000"/>
              </a:solidFill>
              <a:ea typeface="ＤＨＰ特太ゴシック体" pitchFamily="2" charset="-128"/>
            </a:endParaRPr>
          </a:p>
        </p:txBody>
      </p:sp>
      <p:sp>
        <p:nvSpPr>
          <p:cNvPr id="7173" name="Text Box 2"/>
          <p:cNvSpPr txBox="1">
            <a:spLocks noChangeArrowheads="1"/>
          </p:cNvSpPr>
          <p:nvPr/>
        </p:nvSpPr>
        <p:spPr bwMode="auto">
          <a:xfrm>
            <a:off x="2" y="2571753"/>
            <a:ext cx="239909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サービス内容</a:t>
            </a:r>
            <a:endParaRPr lang="en-US" altLang="ja-JP" sz="1400" b="1" u="sng" smtClean="0">
              <a:solidFill>
                <a:srgbClr val="000000"/>
              </a:solidFill>
              <a:ea typeface="ＤＨＰ特太ゴシック体" pitchFamily="2" charset="-128"/>
            </a:endParaRPr>
          </a:p>
        </p:txBody>
      </p:sp>
      <p:sp>
        <p:nvSpPr>
          <p:cNvPr id="7174" name="Text Box 2"/>
          <p:cNvSpPr txBox="1">
            <a:spLocks noChangeArrowheads="1"/>
          </p:cNvSpPr>
          <p:nvPr/>
        </p:nvSpPr>
        <p:spPr bwMode="auto">
          <a:xfrm>
            <a:off x="4644184" y="2571753"/>
            <a:ext cx="27087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主な人員配置</a:t>
            </a:r>
            <a:endParaRPr lang="en-US" altLang="ja-JP" sz="1400" b="1" u="sng" smtClean="0">
              <a:solidFill>
                <a:srgbClr val="000000"/>
              </a:solidFill>
              <a:ea typeface="ＤＨＰ特太ゴシック体" pitchFamily="2" charset="-128"/>
            </a:endParaRPr>
          </a:p>
        </p:txBody>
      </p:sp>
      <p:sp>
        <p:nvSpPr>
          <p:cNvPr id="7175" name="Rectangle 7"/>
          <p:cNvSpPr>
            <a:spLocks noChangeArrowheads="1"/>
          </p:cNvSpPr>
          <p:nvPr/>
        </p:nvSpPr>
        <p:spPr bwMode="auto">
          <a:xfrm>
            <a:off x="154013" y="642938"/>
            <a:ext cx="9551930" cy="1928812"/>
          </a:xfrm>
          <a:prstGeom prst="rect">
            <a:avLst/>
          </a:prstGeom>
          <a:solidFill>
            <a:srgbClr val="FFFFCC"/>
          </a:solidFill>
          <a:ln w="3175">
            <a:solidFill>
              <a:schemeClr val="tx1"/>
            </a:solidFill>
            <a:miter lim="800000"/>
            <a:headEnd/>
            <a:tailEnd/>
          </a:ln>
        </p:spPr>
        <p:txBody>
          <a:bodyPr wrap="none" anchor="ctr"/>
          <a:lstStyle/>
          <a:p>
            <a:endParaRPr lang="en-US" altLang="ja-JP" sz="1200" smtClean="0">
              <a:solidFill>
                <a:srgbClr val="000000"/>
              </a:solidFill>
            </a:endParaRPr>
          </a:p>
          <a:p>
            <a:endParaRPr lang="en-US" altLang="ja-JP" sz="1200" smtClean="0">
              <a:solidFill>
                <a:srgbClr val="000000"/>
              </a:solidFill>
            </a:endParaRPr>
          </a:p>
        </p:txBody>
      </p:sp>
      <p:sp>
        <p:nvSpPr>
          <p:cNvPr id="7176" name="Rectangle 8"/>
          <p:cNvSpPr>
            <a:spLocks noChangeArrowheads="1"/>
          </p:cNvSpPr>
          <p:nvPr/>
        </p:nvSpPr>
        <p:spPr bwMode="auto">
          <a:xfrm>
            <a:off x="231814" y="714377"/>
            <a:ext cx="89771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100" dirty="0" smtClean="0">
                <a:solidFill>
                  <a:srgbClr val="000000"/>
                </a:solidFill>
                <a:latin typeface="HGPｺﾞｼｯｸM" pitchFamily="50" charset="-128"/>
                <a:ea typeface="HGPｺﾞｼｯｸM" pitchFamily="50" charset="-128"/>
              </a:rPr>
              <a:t>■　常時介護を要する障害者等であって、その介護の必要の程度が著しく高い者</a:t>
            </a:r>
            <a:endParaRPr lang="en-US" altLang="ja-JP" sz="1100" dirty="0" smtClean="0">
              <a:solidFill>
                <a:srgbClr val="000000"/>
              </a:solidFill>
              <a:latin typeface="HGPｺﾞｼｯｸM" pitchFamily="50" charset="-128"/>
              <a:ea typeface="HGPｺﾞｼｯｸM" pitchFamily="50" charset="-128"/>
            </a:endParaRPr>
          </a:p>
          <a:p>
            <a:r>
              <a:rPr lang="ja-JP" altLang="en-US" sz="1100" dirty="0" smtClean="0">
                <a:solidFill>
                  <a:srgbClr val="000000"/>
                </a:solidFill>
                <a:latin typeface="HGPｺﾞｼｯｸM" pitchFamily="50" charset="-128"/>
                <a:ea typeface="HGPｺﾞｼｯｸM" pitchFamily="50" charset="-128"/>
              </a:rPr>
              <a:t>　 → 障害支援区分６であって、意思疎通を図ることに著しい支障がある者であって、下記のいずれかに該当する者</a:t>
            </a:r>
          </a:p>
        </p:txBody>
      </p:sp>
      <p:graphicFrame>
        <p:nvGraphicFramePr>
          <p:cNvPr id="24" name="Group 9"/>
          <p:cNvGraphicFramePr>
            <a:graphicFrameLocks/>
          </p:cNvGraphicFramePr>
          <p:nvPr>
            <p:extLst>
              <p:ext uri="{D42A27DB-BD31-4B8C-83A1-F6EECF244321}">
                <p14:modId xmlns:p14="http://schemas.microsoft.com/office/powerpoint/2010/main" val="125629079"/>
              </p:ext>
            </p:extLst>
          </p:nvPr>
        </p:nvGraphicFramePr>
        <p:xfrm>
          <a:off x="309614" y="1143000"/>
          <a:ext cx="9245493" cy="1603429"/>
        </p:xfrm>
        <a:graphic>
          <a:graphicData uri="http://schemas.openxmlformats.org/drawingml/2006/table">
            <a:tbl>
              <a:tblPr/>
              <a:tblGrid>
                <a:gridCol w="2874649"/>
                <a:gridCol w="3340808"/>
                <a:gridCol w="3030036"/>
              </a:tblGrid>
              <a:tr h="24375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2662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4375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266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endPar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6262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7197" name="Rectangle 4"/>
          <p:cNvSpPr>
            <a:spLocks noChangeArrowheads="1"/>
          </p:cNvSpPr>
          <p:nvPr/>
        </p:nvSpPr>
        <p:spPr bwMode="auto">
          <a:xfrm>
            <a:off x="154014" y="2857503"/>
            <a:ext cx="4334569" cy="7143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　訪問系サービス（居宅介護、重度訪問介護等）や通所サービ</a:t>
            </a:r>
            <a:endParaRPr lang="en-US" altLang="ja-JP" sz="1100" smtClean="0">
              <a:solidFill>
                <a:srgbClr val="000000"/>
              </a:solidFill>
              <a:latin typeface="HGPｺﾞｼｯｸM" pitchFamily="50" charset="-128"/>
              <a:ea typeface="HGPｺﾞｼｯｸM" pitchFamily="50" charset="-128"/>
            </a:endParaRPr>
          </a:p>
          <a:p>
            <a:r>
              <a:rPr lang="ja-JP" altLang="en-US" sz="1100" smtClean="0">
                <a:solidFill>
                  <a:srgbClr val="000000"/>
                </a:solidFill>
                <a:latin typeface="HGPｺﾞｼｯｸM" pitchFamily="50" charset="-128"/>
                <a:ea typeface="HGPｺﾞｼｯｸM" pitchFamily="50" charset="-128"/>
              </a:rPr>
              <a:t>　 ス（生活介護、短期入所等）等を組み合わせて、包括的に提供</a:t>
            </a:r>
          </a:p>
        </p:txBody>
      </p:sp>
      <p:sp>
        <p:nvSpPr>
          <p:cNvPr id="7198" name="Rectangle 4"/>
          <p:cNvSpPr>
            <a:spLocks noChangeArrowheads="1"/>
          </p:cNvSpPr>
          <p:nvPr/>
        </p:nvSpPr>
        <p:spPr bwMode="auto">
          <a:xfrm>
            <a:off x="4875996" y="2857503"/>
            <a:ext cx="4829949" cy="7143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　サービス提供責任者：１人以上（１人以上は専任かつ常勤）　　</a:t>
            </a:r>
          </a:p>
          <a:p>
            <a:r>
              <a:rPr lang="ja-JP" altLang="en-US" sz="1100" smtClean="0">
                <a:solidFill>
                  <a:srgbClr val="000000"/>
                </a:solidFill>
                <a:latin typeface="HGPｺﾞｼｯｸM" pitchFamily="50" charset="-128"/>
                <a:ea typeface="HGPｺﾞｼｯｸM" pitchFamily="50" charset="-128"/>
              </a:rPr>
              <a:t>　（下記のいずれにも該当）</a:t>
            </a:r>
          </a:p>
          <a:p>
            <a:r>
              <a:rPr lang="ja-JP" altLang="en-US" sz="1000" smtClean="0">
                <a:solidFill>
                  <a:srgbClr val="000000"/>
                </a:solidFill>
                <a:latin typeface="HGPｺﾞｼｯｸM" pitchFamily="50" charset="-128"/>
                <a:ea typeface="HGPｺﾞｼｯｸM" pitchFamily="50" charset="-128"/>
              </a:rPr>
              <a:t>　　・相談支援専門員の資格を有する者</a:t>
            </a:r>
          </a:p>
          <a:p>
            <a:r>
              <a:rPr lang="ja-JP" altLang="en-US" sz="1000" smtClean="0">
                <a:solidFill>
                  <a:srgbClr val="000000"/>
                </a:solidFill>
                <a:latin typeface="HGPｺﾞｼｯｸM" pitchFamily="50" charset="-128"/>
                <a:ea typeface="HGPｺﾞｼｯｸM" pitchFamily="50" charset="-128"/>
              </a:rPr>
              <a:t>　　・重度障害者等包括支援対象者の直接処遇に３年以上従事した者</a:t>
            </a:r>
          </a:p>
        </p:txBody>
      </p:sp>
      <p:sp>
        <p:nvSpPr>
          <p:cNvPr id="7199" name="Text Box 2"/>
          <p:cNvSpPr txBox="1">
            <a:spLocks noChangeArrowheads="1"/>
          </p:cNvSpPr>
          <p:nvPr/>
        </p:nvSpPr>
        <p:spPr bwMode="auto">
          <a:xfrm>
            <a:off x="0" y="3571878"/>
            <a:ext cx="17798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運営基準</a:t>
            </a:r>
            <a:endParaRPr lang="en-US" altLang="ja-JP" sz="1400" b="1" u="sng" smtClean="0">
              <a:solidFill>
                <a:srgbClr val="000000"/>
              </a:solidFill>
              <a:ea typeface="ＤＨＰ特太ゴシック体" pitchFamily="2" charset="-128"/>
            </a:endParaRPr>
          </a:p>
        </p:txBody>
      </p:sp>
      <p:sp>
        <p:nvSpPr>
          <p:cNvPr id="7200" name="Rectangle 7"/>
          <p:cNvSpPr>
            <a:spLocks noChangeArrowheads="1"/>
          </p:cNvSpPr>
          <p:nvPr/>
        </p:nvSpPr>
        <p:spPr bwMode="auto">
          <a:xfrm>
            <a:off x="154013" y="3857625"/>
            <a:ext cx="9551930" cy="642938"/>
          </a:xfrm>
          <a:prstGeom prst="rect">
            <a:avLst/>
          </a:prstGeom>
          <a:solidFill>
            <a:srgbClr val="FFFFCC"/>
          </a:solidFill>
          <a:ln w="3175">
            <a:solidFill>
              <a:schemeClr val="tx1"/>
            </a:solidFill>
            <a:miter lim="800000"/>
            <a:headEnd/>
            <a:tailEnd/>
          </a:ln>
        </p:spPr>
        <p:txBody>
          <a:bodyPr wrap="none" anchor="ctr"/>
          <a:lstStyle/>
          <a:p>
            <a:r>
              <a:rPr lang="ja-JP" altLang="en-US" sz="1100" smtClean="0">
                <a:solidFill>
                  <a:srgbClr val="000000"/>
                </a:solidFill>
                <a:latin typeface="HGPｺﾞｼｯｸM" pitchFamily="50" charset="-128"/>
                <a:ea typeface="HGPｺﾞｼｯｸM" pitchFamily="50" charset="-128"/>
              </a:rPr>
              <a:t>■　利用者と２４時間連絡対応可能な体制の確保　　　　　　　　　■　２以上の障害福祉サービスを提供できる体制を確保（第３者への委託も可）</a:t>
            </a:r>
          </a:p>
          <a:p>
            <a:r>
              <a:rPr lang="ja-JP" altLang="en-US" sz="1100" smtClean="0">
                <a:solidFill>
                  <a:srgbClr val="000000"/>
                </a:solidFill>
                <a:latin typeface="HGPｺﾞｼｯｸM" pitchFamily="50" charset="-128"/>
                <a:ea typeface="HGPｺﾞｼｯｸM" pitchFamily="50" charset="-128"/>
              </a:rPr>
              <a:t>■　専門医を有する医療機関との協力体制がある　　　　　　　　　■　サービス利用計画を週単位で作成</a:t>
            </a:r>
          </a:p>
          <a:p>
            <a:r>
              <a:rPr lang="ja-JP" altLang="en-US" sz="1100" smtClean="0">
                <a:solidFill>
                  <a:srgbClr val="000000"/>
                </a:solidFill>
                <a:latin typeface="HGPｺﾞｼｯｸM" pitchFamily="50" charset="-128"/>
                <a:ea typeface="HGPｺﾞｼｯｸM" pitchFamily="50" charset="-128"/>
              </a:rPr>
              <a:t>■　提供されるサービスにより、最低基準や指定基準を満たす </a:t>
            </a:r>
            <a:endParaRPr lang="en-US" altLang="ja-JP" sz="1100" smtClean="0">
              <a:solidFill>
                <a:srgbClr val="000000"/>
              </a:solidFill>
              <a:latin typeface="HGPｺﾞｼｯｸM" pitchFamily="50" charset="-128"/>
              <a:ea typeface="HGPｺﾞｼｯｸM" pitchFamily="50" charset="-128"/>
            </a:endParaRPr>
          </a:p>
        </p:txBody>
      </p:sp>
      <p:sp>
        <p:nvSpPr>
          <p:cNvPr id="7201" name="Text Box 2"/>
          <p:cNvSpPr txBox="1">
            <a:spLocks noChangeArrowheads="1"/>
          </p:cNvSpPr>
          <p:nvPr/>
        </p:nvSpPr>
        <p:spPr bwMode="auto">
          <a:xfrm>
            <a:off x="0" y="4572003"/>
            <a:ext cx="31580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報酬単価（平成</a:t>
            </a:r>
            <a:r>
              <a:rPr lang="en-US" altLang="ja-JP" sz="1400" b="1" u="sng" smtClean="0">
                <a:solidFill>
                  <a:srgbClr val="000000"/>
                </a:solidFill>
                <a:ea typeface="ＤＨＰ特太ゴシック体" pitchFamily="2" charset="-128"/>
              </a:rPr>
              <a:t>27</a:t>
            </a:r>
            <a:r>
              <a:rPr lang="ja-JP" altLang="en-US" sz="1400" b="1" u="sng" smtClean="0">
                <a:solidFill>
                  <a:srgbClr val="000000"/>
                </a:solidFill>
                <a:ea typeface="ＤＨＰ特太ゴシック体" pitchFamily="2" charset="-128"/>
              </a:rPr>
              <a:t>年</a:t>
            </a:r>
            <a:r>
              <a:rPr lang="en-US" altLang="ja-JP" sz="1400" b="1" u="sng" dirty="0" smtClean="0">
                <a:solidFill>
                  <a:srgbClr val="000000"/>
                </a:solidFill>
                <a:ea typeface="ＤＨＰ特太ゴシック体" pitchFamily="2" charset="-128"/>
              </a:rPr>
              <a:t>4</a:t>
            </a:r>
            <a:r>
              <a:rPr lang="ja-JP" altLang="en-US" sz="1400" b="1" u="sng" dirty="0" smtClean="0">
                <a:solidFill>
                  <a:srgbClr val="000000"/>
                </a:solidFill>
                <a:ea typeface="ＤＨＰ特太ゴシック体" pitchFamily="2" charset="-128"/>
              </a:rPr>
              <a:t>月～）</a:t>
            </a:r>
            <a:endParaRPr lang="en-US" altLang="ja-JP" sz="1400" b="1" u="sng" dirty="0" smtClean="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035116493"/>
              </p:ext>
            </p:extLst>
          </p:nvPr>
        </p:nvGraphicFramePr>
        <p:xfrm>
          <a:off x="154013" y="4857753"/>
          <a:ext cx="9551930" cy="1589087"/>
        </p:xfrm>
        <a:graphic>
          <a:graphicData uri="http://schemas.openxmlformats.org/drawingml/2006/table">
            <a:tbl>
              <a:tblPr>
                <a:tableStyleId>{F5AB1C69-6EDB-4FF4-983F-18BD219EF322}</a:tableStyleId>
              </a:tblPr>
              <a:tblGrid>
                <a:gridCol w="4775965"/>
                <a:gridCol w="4775965"/>
              </a:tblGrid>
              <a:tr h="300736">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560754">
                <a:tc gridSpan="2">
                  <a:txBody>
                    <a:bodyPr/>
                    <a:lstStyle/>
                    <a:p>
                      <a:r>
                        <a:rPr lang="ja-JP" altLang="en-US" sz="1100" dirty="0" smtClean="0">
                          <a:latin typeface="HGPｺﾞｼｯｸM" pitchFamily="50" charset="-128"/>
                          <a:ea typeface="HGPｺﾞｼｯｸM" pitchFamily="50" charset="-128"/>
                        </a:rPr>
                        <a:t>○４時間　</a:t>
                      </a:r>
                      <a:r>
                        <a:rPr lang="en-US" altLang="ja-JP" sz="1100" dirty="0" smtClean="0">
                          <a:latin typeface="HGPｺﾞｼｯｸM" pitchFamily="50" charset="-128"/>
                          <a:ea typeface="HGPｺﾞｼｯｸM" pitchFamily="50" charset="-128"/>
                        </a:rPr>
                        <a:t>802</a:t>
                      </a:r>
                      <a:r>
                        <a:rPr lang="ja-JP" altLang="en-US" sz="1100" dirty="0" smtClean="0">
                          <a:latin typeface="HGPｺﾞｼｯｸM" pitchFamily="50" charset="-128"/>
                          <a:ea typeface="HGPｺﾞｼｯｸM" pitchFamily="50" charset="-128"/>
                        </a:rPr>
                        <a:t>単位　　○１日につき１２時間を超える分は４時間７</a:t>
                      </a:r>
                      <a:r>
                        <a:rPr lang="en-US" altLang="ja-JP" sz="1100" dirty="0" smtClean="0">
                          <a:latin typeface="HGPｺﾞｼｯｸM" pitchFamily="50" charset="-128"/>
                          <a:ea typeface="HGPｺﾞｼｯｸM" pitchFamily="50" charset="-128"/>
                        </a:rPr>
                        <a:t>81</a:t>
                      </a:r>
                      <a:r>
                        <a:rPr lang="ja-JP" altLang="en-US" sz="1100" dirty="0" smtClean="0">
                          <a:latin typeface="HGPｺﾞｼｯｸM" pitchFamily="50" charset="-128"/>
                          <a:ea typeface="HGPｺﾞｼｯｸM" pitchFamily="50" charset="-128"/>
                        </a:rPr>
                        <a:t>単位　</a:t>
                      </a:r>
                      <a:endParaRPr lang="en-US" altLang="ja-JP" sz="1100" dirty="0" smtClean="0">
                        <a:latin typeface="HGPｺﾞｼｯｸM" pitchFamily="50" charset="-128"/>
                        <a:ea typeface="HGPｺﾞｼｯｸM" pitchFamily="50" charset="-128"/>
                      </a:endParaRPr>
                    </a:p>
                    <a:p>
                      <a:r>
                        <a:rPr lang="ja-JP" altLang="en-US" sz="1100" dirty="0" smtClean="0">
                          <a:latin typeface="HGPｺﾞｼｯｸM" pitchFamily="50" charset="-128"/>
                          <a:ea typeface="HGPｺﾞｼｯｸM" pitchFamily="50" charset="-128"/>
                        </a:rPr>
                        <a:t>○短期入所　</a:t>
                      </a:r>
                      <a:r>
                        <a:rPr lang="en-US" altLang="ja-JP" sz="1100" dirty="0" smtClean="0">
                          <a:latin typeface="HGPｺﾞｼｯｸM" pitchFamily="50" charset="-128"/>
                          <a:ea typeface="HGPｺﾞｼｯｸM" pitchFamily="50" charset="-128"/>
                        </a:rPr>
                        <a:t>892</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　○共同生活介護　</a:t>
                      </a:r>
                      <a:r>
                        <a:rPr lang="en-US" altLang="ja-JP" sz="1100" dirty="0" smtClean="0">
                          <a:latin typeface="HGPｺﾞｼｯｸM" pitchFamily="50" charset="-128"/>
                          <a:ea typeface="HGPｺﾞｼｯｸM" pitchFamily="50" charset="-128"/>
                        </a:rPr>
                        <a:t>961</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日（夜間支援体制加算含む）</a:t>
                      </a:r>
                      <a:endParaRPr lang="ja-JP" altLang="en-US" sz="1100" dirty="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300736">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426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特別地域加算</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中山間地域等に居住している者に対して提供されるサービスを評価</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HGPｺﾞｼｯｸM" pitchFamily="50" charset="-128"/>
                          <a:ea typeface="HGPｺﾞｼｯｸM" pitchFamily="50" charset="-128"/>
                        </a:rPr>
                        <a:t>短期入所利用者で、低所得である場合は１日当たり（</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latin typeface="HGPｺﾞｼｯｸM" pitchFamily="50" charset="-128"/>
                          <a:ea typeface="HGPｺﾞｼｯｸM" pitchFamily="50" charset="-128"/>
                        </a:rPr>
                        <a:t>単位加算）</a:t>
                      </a:r>
                      <a:endParaRPr lang="en-US" altLang="ja-JP" sz="1100" dirty="0" smtClean="0">
                        <a:latin typeface="HGPｺﾞｼｯｸM" pitchFamily="50" charset="-128"/>
                        <a:ea typeface="HGPｺﾞｼｯｸM" pitchFamily="50" charset="-128"/>
                      </a:endParaRPr>
                    </a:p>
                    <a:p>
                      <a:r>
                        <a:rPr kumimoji="1" lang="en-US" altLang="ja-JP" sz="1000" dirty="0" smtClean="0">
                          <a:latin typeface="HGPｺﾞｼｯｸM" pitchFamily="50" charset="-128"/>
                          <a:ea typeface="HGPｺﾞｼｯｸM" pitchFamily="50" charset="-128"/>
                        </a:rPr>
                        <a:t>※ </a:t>
                      </a:r>
                      <a:r>
                        <a:rPr kumimoji="1" lang="ja-JP" altLang="en-US" sz="1000" dirty="0" smtClean="0">
                          <a:latin typeface="HGPｺﾞｼｯｸM" pitchFamily="50" charset="-128"/>
                          <a:ea typeface="HGPｺﾞｼｯｸM" pitchFamily="50" charset="-128"/>
                        </a:rPr>
                        <a:t>平成</a:t>
                      </a:r>
                      <a:r>
                        <a:rPr kumimoji="1" lang="en-US" altLang="ja-JP" sz="1000" dirty="0" smtClean="0">
                          <a:latin typeface="HGPｺﾞｼｯｸM" pitchFamily="50" charset="-128"/>
                          <a:ea typeface="HGPｺﾞｼｯｸM" pitchFamily="50" charset="-128"/>
                        </a:rPr>
                        <a:t>30</a:t>
                      </a:r>
                      <a:r>
                        <a:rPr kumimoji="1" lang="ja-JP" altLang="en-US" sz="1000" dirty="0" smtClean="0">
                          <a:latin typeface="HGPｺﾞｼｯｸM" pitchFamily="50" charset="-128"/>
                          <a:ea typeface="HGPｺﾞｼｯｸM" pitchFamily="50" charset="-128"/>
                        </a:rPr>
                        <a:t>年３月３１日まで</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216" name="Text Box 2"/>
          <p:cNvSpPr txBox="1">
            <a:spLocks noChangeArrowheads="1"/>
          </p:cNvSpPr>
          <p:nvPr/>
        </p:nvSpPr>
        <p:spPr bwMode="auto">
          <a:xfrm>
            <a:off x="22230" y="6500816"/>
            <a:ext cx="44060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ja-JP" altLang="en-US" sz="1400" dirty="0">
                <a:solidFill>
                  <a:srgbClr val="000000"/>
                </a:solidFill>
                <a:latin typeface="HGPｺﾞｼｯｸM" pitchFamily="50" charset="-128"/>
                <a:ea typeface="HGPｺﾞｼｯｸM" pitchFamily="50" charset="-128"/>
              </a:rPr>
              <a:t>９</a:t>
            </a:r>
            <a:r>
              <a:rPr lang="en-US" altLang="ja-JP" sz="140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7217" name="Text Box 2"/>
          <p:cNvSpPr txBox="1">
            <a:spLocks noChangeArrowheads="1"/>
          </p:cNvSpPr>
          <p:nvPr/>
        </p:nvSpPr>
        <p:spPr bwMode="auto">
          <a:xfrm>
            <a:off x="4980786" y="6502403"/>
            <a:ext cx="44076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a:solidFill>
                  <a:srgbClr val="000000"/>
                </a:solidFill>
                <a:latin typeface="HGPｺﾞｼｯｸM" pitchFamily="50" charset="-128"/>
                <a:ea typeface="HGPｺﾞｼｯｸM" pitchFamily="50" charset="-128"/>
              </a:rPr>
              <a:t>30</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9"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7</a:t>
            </a:fld>
            <a:endParaRPr lang="en-US" altLang="ja-JP" dirty="0">
              <a:solidFill>
                <a:srgbClr val="000000"/>
              </a:solidFill>
            </a:endParaRPr>
          </a:p>
        </p:txBody>
      </p:sp>
    </p:spTree>
    <p:extLst>
      <p:ext uri="{BB962C8B-B14F-4D97-AF65-F5344CB8AC3E}">
        <p14:creationId xmlns:p14="http://schemas.microsoft.com/office/powerpoint/2010/main" val="641114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7" y="4452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ea typeface="ＤＨＰ特太ゴシック体" pitchFamily="2" charset="-128"/>
              </a:rPr>
              <a:t>短期入所</a:t>
            </a:r>
          </a:p>
        </p:txBody>
      </p:sp>
      <p:sp>
        <p:nvSpPr>
          <p:cNvPr id="15" name="正方形/長方形 14"/>
          <p:cNvSpPr/>
          <p:nvPr/>
        </p:nvSpPr>
        <p:spPr>
          <a:xfrm>
            <a:off x="428230" y="633490"/>
            <a:ext cx="9054703" cy="157162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rgbClr val="000000"/>
                </a:solidFill>
                <a:latin typeface="HGPｺﾞｼｯｸM" pitchFamily="50" charset="-128"/>
                <a:ea typeface="HGPｺﾞｼｯｸM" pitchFamily="50" charset="-128"/>
              </a:rPr>
              <a:t>居宅においてその介護を行う者の疾病その他の理由により、障害者支援施設等への短期間の入所が必要な者</a:t>
            </a:r>
            <a:endParaRPr lang="en-US" altLang="ja-JP" sz="13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a:t>
            </a:r>
            <a:r>
              <a:rPr lang="ja-JP" altLang="en-US" sz="1200" u="sng" dirty="0">
                <a:solidFill>
                  <a:srgbClr val="000000"/>
                </a:solidFill>
                <a:latin typeface="HGPｺﾞｼｯｸM" pitchFamily="50" charset="-128"/>
                <a:ea typeface="HGPｺﾞｼｯｸM" pitchFamily="50" charset="-128"/>
              </a:rPr>
              <a:t>■　福祉型（障害者支援施設等において実施可能）</a:t>
            </a:r>
          </a:p>
          <a:p>
            <a:pPr>
              <a:defRPr/>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障害支援区分１</a:t>
            </a:r>
            <a:r>
              <a:rPr lang="ja-JP" altLang="en-US" sz="1200" dirty="0">
                <a:solidFill>
                  <a:srgbClr val="000000"/>
                </a:solidFill>
                <a:latin typeface="HGPｺﾞｼｯｸM" pitchFamily="50" charset="-128"/>
                <a:ea typeface="HGPｺﾞｼｯｸM" pitchFamily="50" charset="-128"/>
              </a:rPr>
              <a:t>以上である障害者</a:t>
            </a:r>
            <a:br>
              <a:rPr lang="ja-JP" altLang="en-US" sz="1200" dirty="0">
                <a:solidFill>
                  <a:srgbClr val="000000"/>
                </a:solidFill>
                <a:latin typeface="HGPｺﾞｼｯｸM" pitchFamily="50" charset="-128"/>
                <a:ea typeface="HGPｺﾞｼｯｸM" pitchFamily="50" charset="-128"/>
              </a:rPr>
            </a:br>
            <a:r>
              <a:rPr lang="ja-JP" altLang="en-US" sz="1200" dirty="0">
                <a:solidFill>
                  <a:srgbClr val="000000"/>
                </a:solidFill>
                <a:latin typeface="HGPｺﾞｼｯｸM" pitchFamily="50" charset="-128"/>
                <a:ea typeface="HGPｺﾞｼｯｸM" pitchFamily="50" charset="-128"/>
              </a:rPr>
              <a:t>   　・障害児の障害の程度に応じて厚生労働大臣が定める区分における区分１以上に該当する障害児</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a:t>
            </a:r>
            <a:r>
              <a:rPr lang="ja-JP" altLang="en-US" sz="1200" u="sng" dirty="0">
                <a:solidFill>
                  <a:srgbClr val="000000"/>
                </a:solidFill>
                <a:latin typeface="HGPｺﾞｼｯｸM" pitchFamily="50" charset="-128"/>
                <a:ea typeface="HGPｺﾞｼｯｸM" pitchFamily="50" charset="-128"/>
              </a:rPr>
              <a:t>■　医療型（病院、</a:t>
            </a:r>
            <a:r>
              <a:rPr lang="ja-JP" altLang="en-US" sz="1200" u="sng" dirty="0" smtClean="0">
                <a:solidFill>
                  <a:srgbClr val="000000"/>
                </a:solidFill>
                <a:latin typeface="HGPｺﾞｼｯｸM" pitchFamily="50" charset="-128"/>
                <a:ea typeface="HGPｺﾞｼｯｸM" pitchFamily="50" charset="-128"/>
              </a:rPr>
              <a:t>診療所、</a:t>
            </a:r>
            <a:r>
              <a:rPr lang="ja-JP" altLang="en-US" sz="1200" u="sng" dirty="0">
                <a:solidFill>
                  <a:srgbClr val="000000"/>
                </a:solidFill>
                <a:latin typeface="HGPｺﾞｼｯｸM" pitchFamily="50" charset="-128"/>
                <a:ea typeface="HGPｺﾞｼｯｸM" pitchFamily="50" charset="-128"/>
              </a:rPr>
              <a:t>介護老人保健施設において実施可能</a:t>
            </a:r>
            <a:r>
              <a:rPr lang="ja-JP" altLang="en-US" sz="1200" u="sng" dirty="0" smtClean="0">
                <a:solidFill>
                  <a:srgbClr val="000000"/>
                </a:solidFill>
                <a:latin typeface="HGPｺﾞｼｯｸM" pitchFamily="50" charset="-128"/>
                <a:ea typeface="HGPｺﾞｼｯｸM" pitchFamily="50" charset="-128"/>
              </a:rPr>
              <a:t>）（</a:t>
            </a:r>
            <a:r>
              <a:rPr lang="en-US" altLang="ja-JP" sz="1200" u="sng" dirty="0" smtClean="0">
                <a:solidFill>
                  <a:srgbClr val="000000"/>
                </a:solidFill>
                <a:latin typeface="HGPｺﾞｼｯｸM" pitchFamily="50" charset="-128"/>
                <a:ea typeface="HGPｺﾞｼｯｸM" pitchFamily="50" charset="-128"/>
              </a:rPr>
              <a:t>※</a:t>
            </a:r>
            <a:r>
              <a:rPr lang="ja-JP" altLang="en-US" sz="1200" u="sng" dirty="0" smtClean="0">
                <a:solidFill>
                  <a:srgbClr val="000000"/>
                </a:solidFill>
                <a:latin typeface="HGPｺﾞｼｯｸM" pitchFamily="50" charset="-128"/>
                <a:ea typeface="HGPｺﾞｼｯｸM" pitchFamily="50" charset="-128"/>
              </a:rPr>
              <a:t>）</a:t>
            </a:r>
            <a:endParaRPr lang="en-US" altLang="ja-JP" sz="1200" u="sng" dirty="0" smtClean="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　病院、診療所については、法人格を有さない医療機関を含む。また、宿泊を伴わない場合は無床診療所も実施可能。</a:t>
            </a:r>
            <a:endParaRPr lang="ja-JP" altLang="en-US"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・遷延性意識障害児・者、筋萎縮性側索硬化症等の運動ニューロン疾患の分類に属する疾患を有する者</a:t>
            </a:r>
            <a:r>
              <a:rPr lang="ja-JP" altLang="en-US" sz="1200" dirty="0" smtClean="0">
                <a:solidFill>
                  <a:srgbClr val="000000"/>
                </a:solidFill>
                <a:latin typeface="HGPｺﾞｼｯｸM" pitchFamily="50" charset="-128"/>
                <a:ea typeface="HGPｺﾞｼｯｸM" pitchFamily="50" charset="-128"/>
              </a:rPr>
              <a:t>及び</a:t>
            </a:r>
            <a:br>
              <a:rPr lang="ja-JP" altLang="en-US" sz="1200" dirty="0" smtClean="0">
                <a:solidFill>
                  <a:srgbClr val="000000"/>
                </a:solidFill>
                <a:latin typeface="HGPｺﾞｼｯｸM" pitchFamily="50" charset="-128"/>
                <a:ea typeface="HGPｺﾞｼｯｸM" pitchFamily="50" charset="-128"/>
              </a:rPr>
            </a:br>
            <a:r>
              <a:rPr lang="ja-JP" altLang="en-US" sz="1200" dirty="0" smtClean="0">
                <a:solidFill>
                  <a:srgbClr val="000000"/>
                </a:solidFill>
                <a:latin typeface="HGPｺﾞｼｯｸM" pitchFamily="50" charset="-128"/>
                <a:ea typeface="HGPｺﾞｼｯｸM" pitchFamily="50" charset="-128"/>
              </a:rPr>
              <a:t>　　　重症</a:t>
            </a:r>
            <a:r>
              <a:rPr lang="ja-JP" altLang="en-US" sz="1200" dirty="0">
                <a:solidFill>
                  <a:srgbClr val="000000"/>
                </a:solidFill>
                <a:latin typeface="HGPｺﾞｼｯｸM" pitchFamily="50" charset="-128"/>
                <a:ea typeface="HGPｺﾞｼｯｸM" pitchFamily="50" charset="-128"/>
              </a:rPr>
              <a:t>心身障害児・者等</a:t>
            </a:r>
            <a:endParaRPr lang="ja-JP" altLang="en-US" sz="1200" b="1" dirty="0">
              <a:solidFill>
                <a:srgbClr val="000000"/>
              </a:solidFill>
              <a:latin typeface="HGPｺﾞｼｯｸM" pitchFamily="50" charset="-128"/>
              <a:ea typeface="HGPｺﾞｼｯｸM" pitchFamily="50" charset="-128"/>
            </a:endParaRPr>
          </a:p>
        </p:txBody>
      </p:sp>
      <p:sp>
        <p:nvSpPr>
          <p:cNvPr id="9220" name="Text Box 2"/>
          <p:cNvSpPr txBox="1">
            <a:spLocks noChangeArrowheads="1"/>
          </p:cNvSpPr>
          <p:nvPr/>
        </p:nvSpPr>
        <p:spPr bwMode="auto">
          <a:xfrm>
            <a:off x="154819" y="354561"/>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9221" name="Text Box 2"/>
          <p:cNvSpPr txBox="1">
            <a:spLocks noChangeArrowheads="1"/>
          </p:cNvSpPr>
          <p:nvPr/>
        </p:nvSpPr>
        <p:spPr bwMode="auto">
          <a:xfrm>
            <a:off x="154783" y="2209800"/>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9222" name="Text Box 2"/>
          <p:cNvSpPr txBox="1">
            <a:spLocks noChangeArrowheads="1"/>
          </p:cNvSpPr>
          <p:nvPr/>
        </p:nvSpPr>
        <p:spPr bwMode="auto">
          <a:xfrm>
            <a:off x="5262563" y="2209800"/>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9223" name="Rectangle 4"/>
          <p:cNvSpPr>
            <a:spLocks noChangeArrowheads="1"/>
          </p:cNvSpPr>
          <p:nvPr/>
        </p:nvSpPr>
        <p:spPr bwMode="auto">
          <a:xfrm>
            <a:off x="464382" y="2492973"/>
            <a:ext cx="4720829" cy="86461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当該施設に短期間の入所をさせ、入浴、排せつ及び食事の介</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護その他の必要な支援を行う</a:t>
            </a:r>
          </a:p>
          <a:p>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本体施設の利用者とみなした上で、本体施設として必要とされ　</a:t>
            </a:r>
            <a:endParaRPr lang="en-US" altLang="ja-JP" sz="1200" dirty="0">
              <a:solidFill>
                <a:srgbClr val="000000"/>
              </a:solidFill>
              <a:latin typeface="HGPｺﾞｼｯｸM" pitchFamily="50" charset="-128"/>
              <a:ea typeface="HGPｺﾞｼｯｸM" pitchFamily="50" charset="-128"/>
            </a:endParaRPr>
          </a:p>
          <a:p>
            <a:r>
              <a:rPr lang="en-US" altLang="ja-JP" sz="1200" dirty="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る以上の職員を配置し、これに応じた報酬単価を設定</a:t>
            </a:r>
          </a:p>
        </p:txBody>
      </p:sp>
      <p:sp>
        <p:nvSpPr>
          <p:cNvPr id="9224" name="Rectangle 4"/>
          <p:cNvSpPr>
            <a:spLocks noChangeArrowheads="1"/>
          </p:cNvSpPr>
          <p:nvPr/>
        </p:nvSpPr>
        <p:spPr bwMode="auto">
          <a:xfrm>
            <a:off x="5494735" y="2493417"/>
            <a:ext cx="3792140" cy="864096"/>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併設型・空床型</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本体施設の配置基準に準じる</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単独型</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当該利用日の利用者数に対し６人につき１人</a:t>
            </a:r>
          </a:p>
        </p:txBody>
      </p:sp>
      <p:sp>
        <p:nvSpPr>
          <p:cNvPr id="9225" name="Text Box 2"/>
          <p:cNvSpPr txBox="1">
            <a:spLocks noChangeArrowheads="1"/>
          </p:cNvSpPr>
          <p:nvPr/>
        </p:nvSpPr>
        <p:spPr bwMode="auto">
          <a:xfrm>
            <a:off x="154820" y="3378478"/>
            <a:ext cx="339406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9226" name="Text Box 2"/>
          <p:cNvSpPr txBox="1">
            <a:spLocks noChangeArrowheads="1"/>
          </p:cNvSpPr>
          <p:nvPr/>
        </p:nvSpPr>
        <p:spPr bwMode="auto">
          <a:xfrm>
            <a:off x="154820" y="6259214"/>
            <a:ext cx="823092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4,164</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医療型の指定数</a:t>
            </a:r>
            <a:r>
              <a:rPr lang="ja-JP" altLang="en-US" sz="1200" dirty="0" smtClean="0">
                <a:solidFill>
                  <a:srgbClr val="000000"/>
                </a:solidFill>
                <a:latin typeface="HGPｺﾞｼｯｸM" pitchFamily="50" charset="-128"/>
                <a:ea typeface="HGPｺﾞｼｯｸM" pitchFamily="50" charset="-128"/>
              </a:rPr>
              <a:t>：</a:t>
            </a:r>
            <a:r>
              <a:rPr lang="en-US" altLang="ja-JP" sz="1400" dirty="0" smtClean="0">
                <a:solidFill>
                  <a:srgbClr val="000000"/>
                </a:solidFill>
                <a:latin typeface="HGPｺﾞｼｯｸM" pitchFamily="50" charset="-128"/>
                <a:ea typeface="HGPｺﾞｼｯｸM" pitchFamily="50" charset="-128"/>
              </a:rPr>
              <a:t>327</a:t>
            </a:r>
            <a:r>
              <a:rPr lang="en-US" altLang="ja-JP" sz="120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a:t>
            </a:r>
            <a:r>
              <a:rPr lang="en-US" altLang="ja-JP" sz="1200" dirty="0" smtClean="0">
                <a:solidFill>
                  <a:srgbClr val="000000"/>
                </a:solidFill>
                <a:latin typeface="HGPｺﾞｼｯｸM" pitchFamily="50" charset="-128"/>
                <a:ea typeface="HGPｺﾞｼｯｸM" pitchFamily="50" charset="-128"/>
              </a:rPr>
              <a:t>25.10</a:t>
            </a:r>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障害福祉課調べ）</a:t>
            </a:r>
            <a:endParaRPr lang="en-US" altLang="ja-JP" sz="1200" dirty="0">
              <a:solidFill>
                <a:srgbClr val="000000"/>
              </a:solidFill>
              <a:latin typeface="HGPｺﾞｼｯｸM" pitchFamily="50" charset="-128"/>
              <a:ea typeface="HGPｺﾞｼｯｸM"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253690051"/>
              </p:ext>
            </p:extLst>
          </p:nvPr>
        </p:nvGraphicFramePr>
        <p:xfrm>
          <a:off x="464381" y="3707472"/>
          <a:ext cx="9181994" cy="2529840"/>
        </p:xfrm>
        <a:graphic>
          <a:graphicData uri="http://schemas.openxmlformats.org/drawingml/2006/table">
            <a:tbl>
              <a:tblPr>
                <a:tableStyleId>{F5AB1C69-6EDB-4FF4-983F-18BD219EF322}</a:tableStyleId>
              </a:tblPr>
              <a:tblGrid>
                <a:gridCol w="2839410"/>
                <a:gridCol w="3272950"/>
                <a:gridCol w="3069634"/>
              </a:tblGrid>
              <a:tr h="277992">
                <a:tc gridSpan="3">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96323">
                <a:tc>
                  <a:txBody>
                    <a:bodyPr/>
                    <a:lstStyle/>
                    <a:p>
                      <a:r>
                        <a:rPr lang="ja-JP" altLang="en-US" sz="1200" b="1" u="sng" dirty="0" smtClean="0">
                          <a:solidFill>
                            <a:schemeClr val="tx1"/>
                          </a:solidFill>
                          <a:latin typeface="HGPｺﾞｼｯｸM" pitchFamily="50" charset="-128"/>
                          <a:ea typeface="HGPｺﾞｼｯｸM" pitchFamily="50" charset="-128"/>
                        </a:rPr>
                        <a:t>福祉型短期入所サービス費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endParaRPr lang="ja-JP" altLang="en-US" sz="1200" b="1" u="sng"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について、障害支援区分に応じた単位の設定</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166</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892</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p>
                    <a:p>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宿泊を伴う場合</a:t>
                      </a:r>
                      <a:r>
                        <a:rPr lang="en-US" altLang="ja-JP" sz="1200"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→区分６の気管切開を伴う人工呼吸器</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による呼吸管理を行っている者、重症心身障害児・者等に対し、支援を行う場合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ja-JP" altLang="en-US" sz="1200" dirty="0" smtClean="0">
                          <a:solidFill>
                            <a:srgbClr val="FF0000"/>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1,404</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2,609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医療型特定短期入所サービス費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宿泊を伴わない場合</a:t>
                      </a:r>
                      <a:r>
                        <a:rPr lang="en-US" altLang="ja-JP" sz="12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sng" dirty="0" smtClean="0">
                          <a:solidFill>
                            <a:schemeClr val="tx1"/>
                          </a:solidFill>
                          <a:latin typeface="HGPｺﾞｼｯｸM" pitchFamily="50" charset="-128"/>
                          <a:ea typeface="HGPｺﾞｼｯｸM" pitchFamily="50" charset="-128"/>
                        </a:rPr>
                        <a:t>(Ⅳ)</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(Ⅵ)</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宿泊のみの場合</a:t>
                      </a:r>
                      <a:r>
                        <a:rPr lang="en-US" altLang="ja-JP" sz="1200" dirty="0" smtClean="0">
                          <a:solidFill>
                            <a:schemeClr val="tx1"/>
                          </a:solidFill>
                          <a:latin typeface="HGPｺﾞｼｯｸM" pitchFamily="50" charset="-128"/>
                          <a:ea typeface="HGPｺﾞｼｯｸM" pitchFamily="50" charset="-128"/>
                        </a:rPr>
                        <a:t>)</a:t>
                      </a:r>
                    </a:p>
                    <a:p>
                      <a:r>
                        <a:rPr lang="ja-JP" altLang="en-US" sz="1200" dirty="0" smtClean="0">
                          <a:solidFill>
                            <a:schemeClr val="tx1"/>
                          </a:solidFill>
                          <a:latin typeface="HGPｺﾞｼｯｸM" pitchFamily="50" charset="-128"/>
                          <a:ea typeface="HGPｺﾞｼｯｸM" pitchFamily="50" charset="-128"/>
                        </a:rPr>
                        <a:t>→左記と同様の対象者に対し支援を行う場合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baseline="0" dirty="0" smtClean="0">
                          <a:solidFill>
                            <a:schemeClr val="tx1"/>
                          </a:solidFill>
                          <a:latin typeface="HGPｺﾞｼｯｸM" pitchFamily="50" charset="-128"/>
                          <a:ea typeface="HGPｺﾞｼｯｸM" pitchFamily="50" charset="-128"/>
                        </a:rPr>
                        <a:t>  936</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2,489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570615">
                <a:tc>
                  <a:txBody>
                    <a:bodyPr/>
                    <a:lstStyle/>
                    <a:p>
                      <a:r>
                        <a:rPr kumimoji="1" lang="ja-JP" altLang="en-US" sz="1100" b="1" u="sng" dirty="0" smtClean="0">
                          <a:solidFill>
                            <a:schemeClr val="tx1"/>
                          </a:solidFill>
                          <a:latin typeface="HGPｺﾞｼｯｸM" pitchFamily="50" charset="-128"/>
                          <a:ea typeface="HGPｺﾞｼｯｸM" pitchFamily="50" charset="-128"/>
                        </a:rPr>
                        <a:t>単独型加算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320</a:t>
                      </a:r>
                      <a:r>
                        <a:rPr kumimoji="1" lang="en-US" altLang="ja-JP"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→併設型・空床型ではない指定短期入所事業所にて、指定短期入所を行った場合</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緊急短期入所体制確保加算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b="1" u="sng" dirty="0" smtClean="0">
                          <a:solidFill>
                            <a:schemeClr val="tx1"/>
                          </a:solidFill>
                          <a:latin typeface="HGPｺﾞｼｯｸM" pitchFamily="50" charset="-128"/>
                          <a:ea typeface="HGPｺﾞｼｯｸM" pitchFamily="50" charset="-128"/>
                        </a:rPr>
                        <a:t>緊急短期入所受入加算</a:t>
                      </a:r>
                      <a:r>
                        <a:rPr kumimoji="1" lang="ja-JP" altLang="en-US" sz="1100" dirty="0" smtClean="0">
                          <a:solidFill>
                            <a:schemeClr val="tx1"/>
                          </a:solidFill>
                          <a:latin typeface="HGPｺﾞｼｯｸM" pitchFamily="50" charset="-128"/>
                          <a:ea typeface="HGPｺﾞｼｯｸM" pitchFamily="50" charset="-128"/>
                        </a:rPr>
                        <a:t>（福祉型</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単位、医療型</a:t>
                      </a:r>
                      <a:r>
                        <a:rPr kumimoji="1" lang="en-US" altLang="ja-JP" sz="1100" dirty="0" smtClean="0">
                          <a:solidFill>
                            <a:schemeClr val="tx1"/>
                          </a:solidFill>
                          <a:latin typeface="HGPｺﾞｼｯｸM" pitchFamily="50" charset="-128"/>
                          <a:ea typeface="HGPｺﾞｼｯｸM" pitchFamily="50" charset="-128"/>
                        </a:rPr>
                        <a:t>180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→空床の確保や緊急時の受入れを行った場合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特別重度支援加算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a:t>
                      </a:r>
                      <a:r>
                        <a:rPr kumimoji="1" lang="en-US" altLang="ja-JP" sz="1100" dirty="0" smtClean="0">
                          <a:solidFill>
                            <a:schemeClr val="tx1"/>
                          </a:solidFill>
                          <a:latin typeface="HGPｺﾞｼｯｸM" pitchFamily="50" charset="-128"/>
                          <a:ea typeface="HGPｺﾞｼｯｸM" pitchFamily="50" charset="-128"/>
                        </a:rPr>
                        <a:t>388</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→医療ニーズの高い障害児・者に対しサービスを提供した場合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248" name="Text Box 2"/>
          <p:cNvSpPr txBox="1">
            <a:spLocks noChangeArrowheads="1"/>
          </p:cNvSpPr>
          <p:nvPr/>
        </p:nvSpPr>
        <p:spPr bwMode="auto">
          <a:xfrm>
            <a:off x="154821" y="6475490"/>
            <a:ext cx="440782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46,715</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6"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8</a:t>
            </a:fld>
            <a:endParaRPr lang="en-US" altLang="ja-JP" dirty="0">
              <a:solidFill>
                <a:srgbClr val="000000"/>
              </a:solidFill>
            </a:endParaRPr>
          </a:p>
        </p:txBody>
      </p:sp>
    </p:spTree>
    <p:extLst>
      <p:ext uri="{BB962C8B-B14F-4D97-AF65-F5344CB8AC3E}">
        <p14:creationId xmlns:p14="http://schemas.microsoft.com/office/powerpoint/2010/main" val="13115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37" y="-4720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b="1" u="sng" dirty="0">
                <a:solidFill>
                  <a:srgbClr val="333399"/>
                </a:solidFill>
                <a:effectLst>
                  <a:outerShdw blurRad="38100" dist="38100" dir="2700000" algn="tl">
                    <a:srgbClr val="C0C0C0"/>
                  </a:outerShdw>
                </a:effectLst>
                <a:ea typeface="ＤＨＰ特太ゴシック体" pitchFamily="2" charset="-128"/>
              </a:rPr>
              <a:t>療養介護</a:t>
            </a:r>
          </a:p>
        </p:txBody>
      </p:sp>
      <p:sp>
        <p:nvSpPr>
          <p:cNvPr id="10244" name="Text Box 2"/>
          <p:cNvSpPr txBox="1">
            <a:spLocks noChangeArrowheads="1"/>
          </p:cNvSpPr>
          <p:nvPr/>
        </p:nvSpPr>
        <p:spPr bwMode="auto">
          <a:xfrm>
            <a:off x="232171" y="260650"/>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0245" name="Text Box 2"/>
          <p:cNvSpPr txBox="1">
            <a:spLocks noChangeArrowheads="1"/>
          </p:cNvSpPr>
          <p:nvPr/>
        </p:nvSpPr>
        <p:spPr bwMode="auto">
          <a:xfrm>
            <a:off x="232171" y="1938810"/>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0246" name="Text Box 2"/>
          <p:cNvSpPr txBox="1">
            <a:spLocks noChangeArrowheads="1"/>
          </p:cNvSpPr>
          <p:nvPr/>
        </p:nvSpPr>
        <p:spPr bwMode="auto">
          <a:xfrm>
            <a:off x="5339991" y="1938810"/>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9" name="正方形/長方形 18"/>
          <p:cNvSpPr/>
          <p:nvPr/>
        </p:nvSpPr>
        <p:spPr>
          <a:xfrm>
            <a:off x="365760" y="548755"/>
            <a:ext cx="8987246" cy="143217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srgbClr val="000000"/>
                </a:solidFill>
                <a:latin typeface="HGPｺﾞｼｯｸM" pitchFamily="50" charset="-128"/>
                <a:ea typeface="HGPｺﾞｼｯｸM" pitchFamily="50" charset="-128"/>
              </a:rPr>
              <a:t>■　病院</a:t>
            </a:r>
            <a:r>
              <a:rPr lang="ja-JP" altLang="en-US" sz="1300" dirty="0">
                <a:solidFill>
                  <a:srgbClr val="000000"/>
                </a:solidFill>
                <a:latin typeface="HGPｺﾞｼｯｸM" pitchFamily="50" charset="-128"/>
                <a:ea typeface="HGPｺﾞｼｯｸM" pitchFamily="50" charset="-128"/>
              </a:rPr>
              <a:t>等への長期の入院による医療的ケアに加え、常時の介護を必要とする身体・知的障害者</a:t>
            </a:r>
            <a:endParaRPr lang="en-US" altLang="ja-JP" sz="1300" dirty="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①　筋</a:t>
            </a:r>
            <a:r>
              <a:rPr lang="ja-JP" altLang="en-US" sz="1200" dirty="0">
                <a:solidFill>
                  <a:srgbClr val="000000"/>
                </a:solidFill>
                <a:latin typeface="HGPｺﾞｼｯｸM" pitchFamily="50" charset="-128"/>
                <a:ea typeface="HGPｺﾞｼｯｸM" pitchFamily="50" charset="-128"/>
              </a:rPr>
              <a:t>萎縮性側索硬化症（ＡＬＳ）患者等気管切開を伴う人工呼吸器による呼吸管理を行っている者であって</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障害支援区分６</a:t>
            </a:r>
            <a:r>
              <a:rPr lang="ja-JP" altLang="en-US" sz="1200" dirty="0">
                <a:solidFill>
                  <a:srgbClr val="000000"/>
                </a:solidFill>
                <a:latin typeface="HGPｺﾞｼｯｸM" pitchFamily="50" charset="-128"/>
                <a:ea typeface="HGPｺﾞｼｯｸM" pitchFamily="50" charset="-128"/>
              </a:rPr>
              <a:t>の者</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②  筋</a:t>
            </a:r>
            <a:r>
              <a:rPr lang="ja-JP" altLang="en-US" sz="1200" dirty="0">
                <a:solidFill>
                  <a:srgbClr val="000000"/>
                </a:solidFill>
                <a:latin typeface="HGPｺﾞｼｯｸM" pitchFamily="50" charset="-128"/>
                <a:ea typeface="HGPｺﾞｼｯｸM" pitchFamily="50" charset="-128"/>
              </a:rPr>
              <a:t>ジストロフィー患者又は重症心身障害者であって、</a:t>
            </a:r>
            <a:r>
              <a:rPr lang="ja-JP" altLang="en-US" sz="1200" dirty="0" smtClean="0">
                <a:solidFill>
                  <a:srgbClr val="000000"/>
                </a:solidFill>
                <a:latin typeface="HGPｺﾞｼｯｸM" pitchFamily="50" charset="-128"/>
                <a:ea typeface="HGPｺﾞｼｯｸM" pitchFamily="50" charset="-128"/>
              </a:rPr>
              <a:t>障害支援区分５</a:t>
            </a:r>
            <a:r>
              <a:rPr lang="ja-JP" altLang="en-US" sz="1200" dirty="0">
                <a:solidFill>
                  <a:srgbClr val="000000"/>
                </a:solidFill>
                <a:latin typeface="HGPｺﾞｼｯｸM" pitchFamily="50" charset="-128"/>
                <a:ea typeface="HGPｺﾞｼｯｸM" pitchFamily="50" charset="-128"/>
              </a:rPr>
              <a:t>以上の</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smtClean="0">
              <a:solidFill>
                <a:srgbClr val="000000"/>
              </a:solidFill>
              <a:latin typeface="HGPｺﾞｼｯｸM" pitchFamily="50" charset="-128"/>
              <a:ea typeface="HGPｺﾞｼｯｸM" pitchFamily="50" charset="-128"/>
            </a:endParaRPr>
          </a:p>
          <a:p>
            <a:pPr>
              <a:defRPr/>
            </a:pP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平成</a:t>
            </a:r>
            <a:r>
              <a:rPr lang="en-US" altLang="ja-JP" sz="1200" dirty="0" smtClean="0">
                <a:solidFill>
                  <a:srgbClr val="000000"/>
                </a:solidFill>
                <a:latin typeface="HGPｺﾞｼｯｸM" pitchFamily="50" charset="-128"/>
                <a:ea typeface="HGPｺﾞｼｯｸM" pitchFamily="50" charset="-128"/>
              </a:rPr>
              <a:t>24</a:t>
            </a:r>
            <a:r>
              <a:rPr lang="ja-JP" altLang="en-US" sz="1200" dirty="0" smtClean="0">
                <a:solidFill>
                  <a:srgbClr val="000000"/>
                </a:solidFill>
                <a:latin typeface="HGPｺﾞｼｯｸM" pitchFamily="50" charset="-128"/>
                <a:ea typeface="HGPｺﾞｼｯｸM" pitchFamily="50" charset="-128"/>
              </a:rPr>
              <a:t>年</a:t>
            </a:r>
            <a:r>
              <a:rPr lang="en-US" altLang="ja-JP" sz="1200" dirty="0" smtClean="0">
                <a:solidFill>
                  <a:srgbClr val="000000"/>
                </a:solidFill>
                <a:latin typeface="HGPｺﾞｼｯｸM" pitchFamily="50" charset="-128"/>
                <a:ea typeface="HGPｺﾞｼｯｸM" pitchFamily="50" charset="-128"/>
              </a:rPr>
              <a:t>3</a:t>
            </a:r>
            <a:r>
              <a:rPr lang="ja-JP" altLang="en-US" sz="1200" dirty="0" smtClean="0">
                <a:solidFill>
                  <a:srgbClr val="000000"/>
                </a:solidFill>
                <a:latin typeface="HGPｺﾞｼｯｸM" pitchFamily="50" charset="-128"/>
                <a:ea typeface="HGPｺﾞｼｯｸM" pitchFamily="50" charset="-128"/>
              </a:rPr>
              <a:t>月</a:t>
            </a:r>
            <a:r>
              <a:rPr lang="en-US" altLang="ja-JP" sz="1200" dirty="0" smtClean="0">
                <a:solidFill>
                  <a:srgbClr val="000000"/>
                </a:solidFill>
                <a:latin typeface="HGPｺﾞｼｯｸM" pitchFamily="50" charset="-128"/>
                <a:ea typeface="HGPｺﾞｼｯｸM" pitchFamily="50" charset="-128"/>
              </a:rPr>
              <a:t>31</a:t>
            </a:r>
            <a:r>
              <a:rPr lang="ja-JP" altLang="en-US" sz="1200" dirty="0" smtClean="0">
                <a:solidFill>
                  <a:srgbClr val="000000"/>
                </a:solidFill>
                <a:latin typeface="HGPｺﾞｼｯｸM" pitchFamily="50" charset="-128"/>
                <a:ea typeface="HGPｺﾞｼｯｸM" pitchFamily="50" charset="-128"/>
              </a:rPr>
              <a:t>日において現に重症心身障害児施設又は指定医療機関に入院している者であって、</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平成</a:t>
            </a:r>
            <a:r>
              <a:rPr lang="en-US" altLang="ja-JP" sz="1200" dirty="0" smtClean="0">
                <a:solidFill>
                  <a:srgbClr val="000000"/>
                </a:solidFill>
                <a:latin typeface="HGPｺﾞｼｯｸM" pitchFamily="50" charset="-128"/>
                <a:ea typeface="HGPｺﾞｼｯｸM" pitchFamily="50" charset="-128"/>
              </a:rPr>
              <a:t>24</a:t>
            </a:r>
            <a:r>
              <a:rPr lang="ja-JP" altLang="en-US" sz="1200" dirty="0" smtClean="0">
                <a:solidFill>
                  <a:srgbClr val="000000"/>
                </a:solidFill>
                <a:latin typeface="HGPｺﾞｼｯｸM" pitchFamily="50" charset="-128"/>
                <a:ea typeface="HGPｺﾞｼｯｸM" pitchFamily="50" charset="-128"/>
              </a:rPr>
              <a:t>年</a:t>
            </a:r>
            <a:r>
              <a:rPr lang="en-US" altLang="ja-JP" sz="1200" dirty="0" smtClean="0">
                <a:solidFill>
                  <a:srgbClr val="000000"/>
                </a:solidFill>
                <a:latin typeface="HGPｺﾞｼｯｸM" pitchFamily="50" charset="-128"/>
                <a:ea typeface="HGPｺﾞｼｯｸM" pitchFamily="50" charset="-128"/>
              </a:rPr>
              <a:t>4</a:t>
            </a:r>
            <a:r>
              <a:rPr lang="ja-JP" altLang="en-US" sz="1200" dirty="0" smtClean="0">
                <a:solidFill>
                  <a:srgbClr val="000000"/>
                </a:solidFill>
                <a:latin typeface="HGPｺﾞｼｯｸM" pitchFamily="50" charset="-128"/>
                <a:ea typeface="HGPｺﾞｼｯｸM" pitchFamily="50" charset="-128"/>
              </a:rPr>
              <a:t>月</a:t>
            </a:r>
            <a:r>
              <a:rPr lang="en-US" altLang="ja-JP" sz="1200" dirty="0" smtClean="0">
                <a:solidFill>
                  <a:srgbClr val="000000"/>
                </a:solidFill>
                <a:latin typeface="HGPｺﾞｼｯｸM" pitchFamily="50" charset="-128"/>
                <a:ea typeface="HGPｺﾞｼｯｸM" pitchFamily="50" charset="-128"/>
              </a:rPr>
              <a:t>1</a:t>
            </a:r>
            <a:r>
              <a:rPr lang="ja-JP" altLang="en-US" sz="1200" dirty="0" smtClean="0">
                <a:solidFill>
                  <a:srgbClr val="000000"/>
                </a:solidFill>
                <a:latin typeface="HGPｺﾞｼｯｸM" pitchFamily="50" charset="-128"/>
                <a:ea typeface="HGPｺﾞｼｯｸM" pitchFamily="50" charset="-128"/>
              </a:rPr>
              <a:t>日以降療養介護を利用する者</a:t>
            </a:r>
            <a:endParaRPr lang="ja-JP" altLang="en-US" sz="1200" dirty="0">
              <a:solidFill>
                <a:srgbClr val="000000"/>
              </a:solidFill>
              <a:latin typeface="HGPｺﾞｼｯｸM" pitchFamily="50" charset="-128"/>
              <a:ea typeface="HGPｺﾞｼｯｸM" pitchFamily="50" charset="-128"/>
            </a:endParaRPr>
          </a:p>
        </p:txBody>
      </p:sp>
      <p:sp>
        <p:nvSpPr>
          <p:cNvPr id="10248" name="Rectangle 4"/>
          <p:cNvSpPr>
            <a:spLocks noChangeArrowheads="1"/>
          </p:cNvSpPr>
          <p:nvPr/>
        </p:nvSpPr>
        <p:spPr bwMode="auto">
          <a:xfrm>
            <a:off x="365760" y="2288282"/>
            <a:ext cx="4664669" cy="128473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病院等への長期入院による医学的管理の下、食事や入浴、</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排せつ等の介護や、日常生活上の相談支援等を提供。</a:t>
            </a:r>
          </a:p>
          <a:p>
            <a:pPr>
              <a:lnSpc>
                <a:spcPct val="50000"/>
              </a:lnSpc>
            </a:pP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利用者の障害程度に応じて、相応しいサービスの提供体制</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が確保されるよう、事業者ごとの利用者の平均</a:t>
            </a:r>
            <a:r>
              <a:rPr lang="ja-JP" altLang="en-US" sz="1200" dirty="0" smtClean="0">
                <a:solidFill>
                  <a:srgbClr val="000000"/>
                </a:solidFill>
                <a:latin typeface="HGPｺﾞｼｯｸM" pitchFamily="50" charset="-128"/>
                <a:ea typeface="HGPｺﾞｼｯｸM" pitchFamily="50" charset="-128"/>
              </a:rPr>
              <a:t>障害</a:t>
            </a:r>
            <a:r>
              <a:rPr lang="ja-JP" altLang="en-US" sz="1200" dirty="0">
                <a:solidFill>
                  <a:srgbClr val="000000"/>
                </a:solidFill>
                <a:latin typeface="HGPｺﾞｼｯｸM" pitchFamily="50" charset="-128"/>
                <a:ea typeface="HGPｺﾞｼｯｸM" pitchFamily="50" charset="-128"/>
              </a:rPr>
              <a:t>支援</a:t>
            </a:r>
            <a:r>
              <a:rPr lang="ja-JP" altLang="en-US" sz="1200" dirty="0" smtClean="0">
                <a:solidFill>
                  <a:srgbClr val="000000"/>
                </a:solidFill>
                <a:latin typeface="HGPｺﾞｼｯｸM" pitchFamily="50" charset="-128"/>
                <a:ea typeface="HGPｺﾞｼｯｸM" pitchFamily="50" charset="-128"/>
              </a:rPr>
              <a:t>区</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分に応じた人員配置の基準を設け、これに応じた報酬単価</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を設定</a:t>
            </a:r>
          </a:p>
        </p:txBody>
      </p:sp>
      <p:sp>
        <p:nvSpPr>
          <p:cNvPr id="10249" name="Rectangle 4"/>
          <p:cNvSpPr>
            <a:spLocks noChangeArrowheads="1"/>
          </p:cNvSpPr>
          <p:nvPr/>
        </p:nvSpPr>
        <p:spPr bwMode="auto">
          <a:xfrm>
            <a:off x="5572162" y="2276872"/>
            <a:ext cx="3780844" cy="129614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p>
          <a:p>
            <a:pPr>
              <a:lnSpc>
                <a:spcPct val="50000"/>
              </a:lnSpc>
            </a:pPr>
            <a:endParaRPr lang="ja-JP" altLang="en-US" sz="1200" dirty="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生活支援員　等　４：１～２：１以上</a:t>
            </a:r>
          </a:p>
        </p:txBody>
      </p:sp>
      <p:sp>
        <p:nvSpPr>
          <p:cNvPr id="10250" name="Text Box 2"/>
          <p:cNvSpPr txBox="1">
            <a:spLocks noChangeArrowheads="1"/>
          </p:cNvSpPr>
          <p:nvPr/>
        </p:nvSpPr>
        <p:spPr bwMode="auto">
          <a:xfrm>
            <a:off x="232171" y="3522494"/>
            <a:ext cx="347269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912124031"/>
              </p:ext>
            </p:extLst>
          </p:nvPr>
        </p:nvGraphicFramePr>
        <p:xfrm>
          <a:off x="386991" y="3861048"/>
          <a:ext cx="8977375" cy="2675740"/>
        </p:xfrm>
        <a:graphic>
          <a:graphicData uri="http://schemas.openxmlformats.org/drawingml/2006/table">
            <a:tbl>
              <a:tblPr>
                <a:tableStyleId>{F5AB1C69-6EDB-4FF4-983F-18BD219EF322}</a:tableStyleId>
              </a:tblPr>
              <a:tblGrid>
                <a:gridCol w="8977375"/>
              </a:tblGrid>
              <a:tr h="274519">
                <a:tc>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366623">
                <a:tc>
                  <a:txBody>
                    <a:bodyPr/>
                    <a:lstStyle/>
                    <a:p>
                      <a:r>
                        <a:rPr lang="ja-JP" altLang="en-US" sz="1300" dirty="0" smtClean="0">
                          <a:solidFill>
                            <a:schemeClr val="tx1"/>
                          </a:solidFill>
                          <a:latin typeface="HGPｺﾞｼｯｸM" pitchFamily="50" charset="-128"/>
                          <a:ea typeface="HGPｺﾞｼｯｸM" pitchFamily="50" charset="-128"/>
                        </a:rPr>
                        <a:t>利用定員及び別に定める人員配置に応じた単位の設定（定員</a:t>
                      </a:r>
                      <a:r>
                        <a:rPr lang="en-US" altLang="ja-JP" sz="1300" dirty="0" smtClean="0">
                          <a:solidFill>
                            <a:schemeClr val="tx1"/>
                          </a:solidFill>
                          <a:latin typeface="HGPｺﾞｼｯｸM" pitchFamily="50" charset="-128"/>
                          <a:ea typeface="HGPｺﾞｼｯｸM" pitchFamily="50" charset="-128"/>
                        </a:rPr>
                        <a:t>40</a:t>
                      </a:r>
                      <a:r>
                        <a:rPr lang="ja-JP" altLang="en-US" sz="1300" dirty="0" smtClean="0">
                          <a:solidFill>
                            <a:schemeClr val="tx1"/>
                          </a:solidFill>
                          <a:latin typeface="HGPｺﾞｼｯｸM" pitchFamily="50" charset="-128"/>
                          <a:ea typeface="HGPｺﾞｼｯｸM" pitchFamily="50" charset="-128"/>
                        </a:rPr>
                        <a:t>人以下の場合）</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○療養介護サービス費</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a:t>
                      </a:r>
                      <a:r>
                        <a:rPr lang="ja-JP" altLang="en-US" sz="1300" baseline="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522</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4:1</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 906</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2:1</a:t>
                      </a:r>
                      <a:r>
                        <a:rPr lang="ja-JP" altLang="en-US" sz="13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経過措置利用者等については６：１を設定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3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日において現に重症心身障害児施設等に入院している者であって、平成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　</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する者については、経過的なサービス費の適用有り</a:t>
                      </a:r>
                    </a:p>
                    <a:p>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医療に要する費用及び食費等については、医療保険より給付</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519">
                <a:tc>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4060">
                <a:tc>
                  <a:txBody>
                    <a:bodyPr/>
                    <a:lstStyle/>
                    <a:p>
                      <a:r>
                        <a:rPr kumimoji="1" lang="ja-JP" altLang="en-US" sz="1300" b="1" u="sng" dirty="0" smtClean="0">
                          <a:solidFill>
                            <a:schemeClr val="tx1"/>
                          </a:solidFill>
                          <a:latin typeface="HGPｺﾞｼｯｸM" pitchFamily="50" charset="-128"/>
                          <a:ea typeface="HGPｺﾞｼｯｸM" pitchFamily="50" charset="-128"/>
                        </a:rPr>
                        <a:t>地域移行加算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500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→利用者の退院後の生活についての相談援助を行う場合、退院後３０日以内に当該利用者の居宅にて相談援助を行う場合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それぞれ、入院中１回・退院後１回を限度に算定</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263" name="Text Box 2"/>
          <p:cNvSpPr txBox="1">
            <a:spLocks noChangeArrowheads="1"/>
          </p:cNvSpPr>
          <p:nvPr/>
        </p:nvSpPr>
        <p:spPr bwMode="auto">
          <a:xfrm>
            <a:off x="154818" y="6525344"/>
            <a:ext cx="5572125"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243</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0264" name="Text Box 2"/>
          <p:cNvSpPr txBox="1">
            <a:spLocks noChangeArrowheads="1"/>
          </p:cNvSpPr>
          <p:nvPr/>
        </p:nvSpPr>
        <p:spPr bwMode="auto">
          <a:xfrm>
            <a:off x="4875610" y="6545734"/>
            <a:ext cx="4407826" cy="339725"/>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19,644</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27</a:t>
            </a:r>
            <a:r>
              <a:rPr lang="zh-TW"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10</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4" name="スライド番号プレースホルダー 3"/>
          <p:cNvSpPr txBox="1">
            <a:spLocks/>
          </p:cNvSpPr>
          <p:nvPr/>
        </p:nvSpPr>
        <p:spPr bwMode="auto">
          <a:xfrm>
            <a:off x="7610152" y="6597352"/>
            <a:ext cx="2311400" cy="25500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18" algn="l" rtl="0" fontAlgn="base">
              <a:spcBef>
                <a:spcPct val="0"/>
              </a:spcBef>
              <a:spcAft>
                <a:spcPct val="0"/>
              </a:spcAft>
              <a:defRPr kumimoji="1" kern="1200">
                <a:solidFill>
                  <a:schemeClr val="tx1"/>
                </a:solidFill>
                <a:latin typeface="Arial" charset="0"/>
                <a:ea typeface="ＭＳ Ｐゴシック" charset="-128"/>
                <a:cs typeface="+mn-cs"/>
              </a:defRPr>
            </a:lvl2pPr>
            <a:lvl3pPr marL="914236"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1" algn="l" rtl="0" fontAlgn="base">
              <a:spcBef>
                <a:spcPct val="0"/>
              </a:spcBef>
              <a:spcAft>
                <a:spcPct val="0"/>
              </a:spcAft>
              <a:defRPr kumimoji="1" kern="1200">
                <a:solidFill>
                  <a:schemeClr val="tx1"/>
                </a:solidFill>
                <a:latin typeface="Arial" charset="0"/>
                <a:ea typeface="ＭＳ Ｐゴシック" charset="-128"/>
                <a:cs typeface="+mn-cs"/>
              </a:defRPr>
            </a:lvl5pPr>
            <a:lvl6pPr marL="2285589" algn="l" defTabSz="914236" rtl="0" eaLnBrk="1" latinLnBrk="0" hangingPunct="1">
              <a:defRPr kumimoji="1" kern="1200">
                <a:solidFill>
                  <a:schemeClr val="tx1"/>
                </a:solidFill>
                <a:latin typeface="Arial" charset="0"/>
                <a:ea typeface="ＭＳ Ｐゴシック" charset="-128"/>
                <a:cs typeface="+mn-cs"/>
              </a:defRPr>
            </a:lvl6pPr>
            <a:lvl7pPr marL="2742706" algn="l" defTabSz="914236" rtl="0" eaLnBrk="1" latinLnBrk="0" hangingPunct="1">
              <a:defRPr kumimoji="1" kern="1200">
                <a:solidFill>
                  <a:schemeClr val="tx1"/>
                </a:solidFill>
                <a:latin typeface="Arial" charset="0"/>
                <a:ea typeface="ＭＳ Ｐゴシック" charset="-128"/>
                <a:cs typeface="+mn-cs"/>
              </a:defRPr>
            </a:lvl7pPr>
            <a:lvl8pPr marL="3199824" algn="l" defTabSz="914236" rtl="0" eaLnBrk="1" latinLnBrk="0" hangingPunct="1">
              <a:defRPr kumimoji="1" kern="1200">
                <a:solidFill>
                  <a:schemeClr val="tx1"/>
                </a:solidFill>
                <a:latin typeface="Arial" charset="0"/>
                <a:ea typeface="ＭＳ Ｐゴシック" charset="-128"/>
                <a:cs typeface="+mn-cs"/>
              </a:defRPr>
            </a:lvl8pPr>
            <a:lvl9pPr marL="3656942" algn="l" defTabSz="914236" rtl="0" eaLnBrk="1" latinLnBrk="0" hangingPunct="1">
              <a:defRPr kumimoji="1" kern="1200">
                <a:solidFill>
                  <a:schemeClr val="tx1"/>
                </a:solidFill>
                <a:latin typeface="Arial" charset="0"/>
                <a:ea typeface="ＭＳ Ｐゴシック" charset="-128"/>
                <a:cs typeface="+mn-cs"/>
              </a:defRPr>
            </a:lvl9pPr>
          </a:lstStyle>
          <a:p>
            <a:pPr>
              <a:defRPr/>
            </a:pPr>
            <a:fld id="{132C9BDF-3DAB-4F39-8074-B0CF74399C12}" type="slidenum">
              <a:rPr lang="en-US" altLang="ja-JP" smtClean="0">
                <a:solidFill>
                  <a:srgbClr val="000000"/>
                </a:solidFill>
              </a:rPr>
              <a:pPr>
                <a:defRPr/>
              </a:pPr>
              <a:t>9</a:t>
            </a:fld>
            <a:endParaRPr lang="en-US" altLang="ja-JP" dirty="0">
              <a:solidFill>
                <a:srgbClr val="000000"/>
              </a:solidFill>
            </a:endParaRPr>
          </a:p>
        </p:txBody>
      </p:sp>
    </p:spTree>
    <p:extLst>
      <p:ext uri="{BB962C8B-B14F-4D97-AF65-F5344CB8AC3E}">
        <p14:creationId xmlns:p14="http://schemas.microsoft.com/office/powerpoint/2010/main" val="1809293406"/>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lnDef>
      <a:spPr>
        <a:ln w="19050">
          <a:tailEnd type="triangle" w="lg" len="lg"/>
        </a:ln>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7.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lnDef>
      <a:spPr>
        <a:ln w="19050">
          <a:solidFill>
            <a:schemeClr val="tx1"/>
          </a:solidFill>
          <a:tailEnd type="none" w="lg" len="lg"/>
        </a:ln>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8.xml><?xml version="1.0" encoding="utf-8"?>
<a:theme xmlns:a="http://schemas.openxmlformats.org/drawingml/2006/main" name="ビジネス">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03DF50302184B941BA2DCB023B19B9A7" ma:contentTypeVersion="11" ma:contentTypeDescription="" ma:contentTypeScope="" ma:versionID="73a9671c3456a91fcf3f622aa6c74eaa">
  <xsd:schema xmlns:xsd="http://www.w3.org/2001/XMLSchema" xmlns:p="http://schemas.microsoft.com/office/2006/metadata/properties" xmlns:ns2="8B97BE19-CDDD-400E-817A-CFDD13F7EC12" xmlns:ns3="49fb379b-7ad3-48d4-869f-1cfaa6257ad4" targetNamespace="http://schemas.microsoft.com/office/2006/metadata/properties" ma:root="true" ma:fieldsID="53e92cc25fd69381db1acb095985bcbe" ns2:_="" ns3:_="">
    <xsd:import namespace="8B97BE19-CDDD-400E-817A-CFDD13F7EC12"/>
    <xsd:import namespace="49fb379b-7ad3-48d4-869f-1cfaa6257ad4"/>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49fb379b-7ad3-48d4-869f-1cfaa6257ad4"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5F8D161-58C3-4817-AD42-5B0504B39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49fb379b-7ad3-48d4-869f-1cfaa6257ad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461C994-13AF-483A-89D0-99C81BDD41C3}">
  <ds:schemaRefs>
    <ds:schemaRef ds:uri="http://schemas.microsoft.com/sharepoint/v3/contenttype/forms"/>
  </ds:schemaRefs>
</ds:datastoreItem>
</file>

<file path=customXml/itemProps3.xml><?xml version="1.0" encoding="utf-8"?>
<ds:datastoreItem xmlns:ds="http://schemas.openxmlformats.org/officeDocument/2006/customXml" ds:itemID="{C30B82D1-EF30-4584-A9BD-9EC925F19526}">
  <ds:schemaRefs>
    <ds:schemaRef ds:uri="http://purl.org/dc/elements/1.1/"/>
    <ds:schemaRef ds:uri="http://schemas.microsoft.com/office/2006/metadata/properties"/>
    <ds:schemaRef ds:uri="http://purl.org/dc/terms/"/>
    <ds:schemaRef ds:uri="49fb379b-7ad3-48d4-869f-1cfaa6257ad4"/>
    <ds:schemaRef ds:uri="8B97BE19-CDDD-400E-817A-CFDD13F7EC12"/>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6999</TotalTime>
  <Words>5459</Words>
  <Application>Microsoft Office PowerPoint</Application>
  <PresentationFormat>A4 210 x 297 mm</PresentationFormat>
  <Paragraphs>1213</Paragraphs>
  <Slides>35</Slides>
  <Notes>10</Notes>
  <HiddenSlides>0</HiddenSlides>
  <MMClips>0</MMClips>
  <ScaleCrop>false</ScaleCrop>
  <HeadingPairs>
    <vt:vector size="6" baseType="variant">
      <vt:variant>
        <vt:lpstr>テーマ</vt:lpstr>
      </vt:variant>
      <vt:variant>
        <vt:i4>8</vt:i4>
      </vt:variant>
      <vt:variant>
        <vt:lpstr>埋め込まれた OLE サーバー</vt:lpstr>
      </vt:variant>
      <vt:variant>
        <vt:i4>1</vt:i4>
      </vt:variant>
      <vt:variant>
        <vt:lpstr>スライド タイトル</vt:lpstr>
      </vt:variant>
      <vt:variant>
        <vt:i4>35</vt:i4>
      </vt:variant>
    </vt:vector>
  </HeadingPairs>
  <TitlesOfParts>
    <vt:vector size="44" baseType="lpstr">
      <vt:lpstr>4_標準デザイン</vt:lpstr>
      <vt:lpstr>標準デザイン</vt:lpstr>
      <vt:lpstr>5_標準デザイン</vt:lpstr>
      <vt:lpstr>16_Office テーマ</vt:lpstr>
      <vt:lpstr>2_blank</vt:lpstr>
      <vt:lpstr>11_Office テーマ</vt:lpstr>
      <vt:lpstr>13_Office テーマ</vt:lpstr>
      <vt:lpstr>ビジネス</vt:lpstr>
      <vt:lpstr>Image</vt:lpstr>
      <vt:lpstr>重症心身障害児者等 支援者育成研修テキスト  ３　福祉② 　 　　　　　　　　　　　　　　　　　　　　　　　　　　　　　　　　　　　 　　　　　　　　　　　　重症心身障害と制度　　　　　　　　　　　　　　　　　　　　</vt:lpstr>
      <vt:lpstr>PowerPoint プレゼンテーション</vt:lpstr>
      <vt:lpstr>障害福祉サービス等の体系１</vt:lpstr>
      <vt:lpstr>障害福祉サービス等の体系２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入浴補助用具（シャワーチェアー）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放課後児童クラブの概要</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障害者の数（在宅・施設）</dc:title>
  <dc:creator>厚生労働省ネットワークシステム</dc:creator>
  <cp:lastModifiedBy>厚生労働省ネットワークシステム</cp:lastModifiedBy>
  <cp:revision>570</cp:revision>
  <cp:lastPrinted>2016-02-26T09:35:20Z</cp:lastPrinted>
  <dcterms:created xsi:type="dcterms:W3CDTF">2008-04-09T08:21:44Z</dcterms:created>
  <dcterms:modified xsi:type="dcterms:W3CDTF">2016-05-06T06:21:19Z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0x0101002DA299AC048A4B8EA9C1D19079C1A3220003DF50302184B941BA2DCB023B19B9A7</vt:lpwstr>
  </property>
</Properties>
</file>