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52" r:id="rId5"/>
  </p:sldMasterIdLst>
  <p:notesMasterIdLst>
    <p:notesMasterId r:id="rId47"/>
  </p:notesMasterIdLst>
  <p:sldIdLst>
    <p:sldId id="303"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80" r:id="rId29"/>
    <p:sldId id="288" r:id="rId30"/>
    <p:sldId id="281" r:id="rId31"/>
    <p:sldId id="282" r:id="rId32"/>
    <p:sldId id="295" r:id="rId33"/>
    <p:sldId id="296" r:id="rId34"/>
    <p:sldId id="297" r:id="rId35"/>
    <p:sldId id="298" r:id="rId36"/>
    <p:sldId id="283" r:id="rId37"/>
    <p:sldId id="284" r:id="rId38"/>
    <p:sldId id="299" r:id="rId39"/>
    <p:sldId id="300" r:id="rId40"/>
    <p:sldId id="301" r:id="rId41"/>
    <p:sldId id="302" r:id="rId42"/>
    <p:sldId id="285" r:id="rId43"/>
    <p:sldId id="286" r:id="rId44"/>
    <p:sldId id="287" r:id="rId45"/>
    <p:sldId id="279" r:id="rId4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6C971C-D9CE-4BE0-81A2-663B8907D912}" type="datetimeFigureOut">
              <a:rPr kumimoji="1" lang="ja-JP" altLang="en-US" smtClean="0"/>
              <a:t>2016/5/6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EA0468-63B0-483F-A425-CAE8957D39C8}" type="slidenum">
              <a:rPr kumimoji="1" lang="ja-JP" altLang="en-US" smtClean="0"/>
              <a:t>‹#›</a:t>
            </a:fld>
            <a:endParaRPr kumimoji="1" lang="ja-JP" altLang="en-US"/>
          </a:p>
        </p:txBody>
      </p:sp>
    </p:spTree>
    <p:extLst>
      <p:ext uri="{BB962C8B-B14F-4D97-AF65-F5344CB8AC3E}">
        <p14:creationId xmlns:p14="http://schemas.microsoft.com/office/powerpoint/2010/main" val="26970585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AFD8ED6-5FA5-4F65-8FC6-A369B943CBC2}" type="slidenum">
              <a:rPr lang="en-US" altLang="ja-JP">
                <a:solidFill>
                  <a:srgbClr val="000000"/>
                </a:solidFill>
              </a:rPr>
              <a:pPr/>
              <a:t>2</a:t>
            </a:fld>
            <a:endParaRPr lang="en-US" altLang="ja-JP">
              <a:solidFill>
                <a:srgbClr val="000000"/>
              </a:solidFill>
            </a:endParaRPr>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744733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00D9B41-8220-4385-82A1-7CCD59FEC731}" type="slidenum">
              <a:rPr lang="en-US" altLang="ja-JP">
                <a:solidFill>
                  <a:srgbClr val="000000"/>
                </a:solidFill>
              </a:rPr>
              <a:pPr/>
              <a:t>3</a:t>
            </a:fld>
            <a:endParaRPr lang="en-US" altLang="ja-JP">
              <a:solidFill>
                <a:srgbClr val="000000"/>
              </a:solidFill>
            </a:endParaRPr>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626161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63B4E21-7714-4C9F-B16B-75AC1E6C1218}" type="slidenum">
              <a:rPr lang="en-US" altLang="ja-JP">
                <a:solidFill>
                  <a:srgbClr val="000000"/>
                </a:solidFill>
              </a:rPr>
              <a:pPr/>
              <a:t>4</a:t>
            </a:fld>
            <a:endParaRPr lang="en-US" altLang="ja-JP">
              <a:solidFill>
                <a:srgbClr val="000000"/>
              </a:solidFill>
            </a:endParaRPr>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777574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863C6FF-A2C0-472B-AF51-3D59511D331F}" type="slidenum">
              <a:rPr lang="en-US" altLang="ja-JP">
                <a:solidFill>
                  <a:srgbClr val="000000"/>
                </a:solidFill>
              </a:rPr>
              <a:pPr/>
              <a:t>5</a:t>
            </a:fld>
            <a:endParaRPr lang="en-US" altLang="ja-JP">
              <a:solidFill>
                <a:srgbClr val="000000"/>
              </a:solidFill>
            </a:endParaRPr>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037426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panose="02020603050405020304" pitchFamily="18" charset="0"/>
                <a:ea typeface="Osaka" charset="-128"/>
              </a:defRPr>
            </a:lvl1pPr>
            <a:lvl2pPr marL="742950" indent="-285750">
              <a:spcBef>
                <a:spcPct val="30000"/>
              </a:spcBef>
              <a:defRPr kumimoji="1" sz="1200">
                <a:solidFill>
                  <a:schemeClr val="tx1"/>
                </a:solidFill>
                <a:latin typeface="Times" panose="02020603050405020304" pitchFamily="18" charset="0"/>
                <a:ea typeface="Osaka" charset="-128"/>
              </a:defRPr>
            </a:lvl2pPr>
            <a:lvl3pPr marL="1143000" indent="-228600">
              <a:spcBef>
                <a:spcPct val="30000"/>
              </a:spcBef>
              <a:defRPr kumimoji="1" sz="1200">
                <a:solidFill>
                  <a:schemeClr val="tx1"/>
                </a:solidFill>
                <a:latin typeface="Times" panose="02020603050405020304" pitchFamily="18" charset="0"/>
                <a:ea typeface="Osaka" charset="-128"/>
              </a:defRPr>
            </a:lvl3pPr>
            <a:lvl4pPr marL="1600200" indent="-228600">
              <a:spcBef>
                <a:spcPct val="30000"/>
              </a:spcBef>
              <a:defRPr kumimoji="1" sz="1200">
                <a:solidFill>
                  <a:schemeClr val="tx1"/>
                </a:solidFill>
                <a:latin typeface="Times" panose="02020603050405020304" pitchFamily="18" charset="0"/>
                <a:ea typeface="Osaka" charset="-128"/>
              </a:defRPr>
            </a:lvl4pPr>
            <a:lvl5pPr marL="2057400" indent="-228600">
              <a:spcBef>
                <a:spcPct val="30000"/>
              </a:spcBef>
              <a:defRPr kumimoji="1" sz="1200">
                <a:solidFill>
                  <a:schemeClr val="tx1"/>
                </a:solidFill>
                <a:latin typeface="Times" panose="02020603050405020304" pitchFamily="18" charset="0"/>
                <a:ea typeface="Osaka" charset="-128"/>
              </a:defRPr>
            </a:lvl5pPr>
            <a:lvl6pPr marL="2514600" indent="-228600" eaLnBrk="0" fontAlgn="base" hangingPunct="0">
              <a:spcBef>
                <a:spcPct val="30000"/>
              </a:spcBef>
              <a:spcAft>
                <a:spcPct val="0"/>
              </a:spcAft>
              <a:defRPr kumimoji="1" sz="1200">
                <a:solidFill>
                  <a:schemeClr val="tx1"/>
                </a:solidFill>
                <a:latin typeface="Times" panose="02020603050405020304" pitchFamily="18" charset="0"/>
                <a:ea typeface="Osaka" charset="-128"/>
              </a:defRPr>
            </a:lvl6pPr>
            <a:lvl7pPr marL="2971800" indent="-228600" eaLnBrk="0" fontAlgn="base" hangingPunct="0">
              <a:spcBef>
                <a:spcPct val="30000"/>
              </a:spcBef>
              <a:spcAft>
                <a:spcPct val="0"/>
              </a:spcAft>
              <a:defRPr kumimoji="1" sz="1200">
                <a:solidFill>
                  <a:schemeClr val="tx1"/>
                </a:solidFill>
                <a:latin typeface="Times" panose="02020603050405020304" pitchFamily="18" charset="0"/>
                <a:ea typeface="Osaka" charset="-128"/>
              </a:defRPr>
            </a:lvl7pPr>
            <a:lvl8pPr marL="3429000" indent="-228600" eaLnBrk="0" fontAlgn="base" hangingPunct="0">
              <a:spcBef>
                <a:spcPct val="30000"/>
              </a:spcBef>
              <a:spcAft>
                <a:spcPct val="0"/>
              </a:spcAft>
              <a:defRPr kumimoji="1" sz="1200">
                <a:solidFill>
                  <a:schemeClr val="tx1"/>
                </a:solidFill>
                <a:latin typeface="Times" panose="02020603050405020304" pitchFamily="18" charset="0"/>
                <a:ea typeface="Osaka" charset="-128"/>
              </a:defRPr>
            </a:lvl8pPr>
            <a:lvl9pPr marL="3886200" indent="-228600" eaLnBrk="0" fontAlgn="base" hangingPunct="0">
              <a:spcBef>
                <a:spcPct val="30000"/>
              </a:spcBef>
              <a:spcAft>
                <a:spcPct val="0"/>
              </a:spcAft>
              <a:defRPr kumimoji="1" sz="1200">
                <a:solidFill>
                  <a:schemeClr val="tx1"/>
                </a:solidFill>
                <a:latin typeface="Times" panose="02020603050405020304" pitchFamily="18" charset="0"/>
                <a:ea typeface="Osaka" charset="-128"/>
              </a:defRPr>
            </a:lvl9pPr>
          </a:lstStyle>
          <a:p>
            <a:pPr>
              <a:spcBef>
                <a:spcPct val="0"/>
              </a:spcBef>
            </a:pPr>
            <a:fld id="{10B7D9B0-8E1B-4DBE-99DB-C09F6503B348}" type="slidenum">
              <a:rPr lang="en-US" altLang="ja-JP">
                <a:solidFill>
                  <a:srgbClr val="000000"/>
                </a:solidFill>
              </a:rPr>
              <a:pPr>
                <a:spcBef>
                  <a:spcPct val="0"/>
                </a:spcBef>
              </a:pPr>
              <a:t>25</a:t>
            </a:fld>
            <a:endParaRPr lang="en-US" altLang="ja-JP">
              <a:solidFill>
                <a:srgbClr val="000000"/>
              </a:solidFill>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Times" panose="02020603050405020304" pitchFamily="18" charset="0"/>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4001080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FE60907-FE64-4661-B52A-05D917D7729B}" type="slidenum">
              <a:rPr lang="ja-JP" altLang="en-US">
                <a:solidFill>
                  <a:prstClr val="black"/>
                </a:solidFill>
              </a:rPr>
              <a:pPr/>
              <a:t>31</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237288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3916328E-6D65-4AC6-AED3-A57AB5A8C1C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3019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B7781E98-12D4-4D4B-A93A-05903818980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7461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16C8A52-8AAF-4982-B6CC-776C64B016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72513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8F7F2B86-5388-4FA3-B139-8F8822EA224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2964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544AA87-833D-462D-AD37-FB620288366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53318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49F0523E-5D34-4B88-A531-03F04E9E761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34062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63CEF508-2AE6-4ED3-BC96-A538E42A901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0770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CE061B38-227F-416F-90AE-69EBD20545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70119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A39BA4F5-E831-4482-AA40-D6FCFFF7A24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5310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F4497A5E-6FC4-4718-802E-A0D317E29F8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07754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F8950CB5-65C7-4DC6-9524-739FA6E8123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1317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3DE2959-4469-48E6-BA76-FB55B6F6B93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9810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CAF8BC7C-47F5-4F3C-89FA-467753E9FFF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64206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01F107BD-584F-4C91-B8BE-B01BEBBABC3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95073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FC31BE3D-2047-48F0-ADD1-C7D097C9DB9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65634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8F7F2B86-5388-4FA3-B139-8F8822EA224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03336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544AA87-833D-462D-AD37-FB620288366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52691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49F0523E-5D34-4B88-A531-03F04E9E761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840653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63CEF508-2AE6-4ED3-BC96-A538E42A901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686865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CE061B38-227F-416F-90AE-69EBD20545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60568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A39BA4F5-E831-4482-AA40-D6FCFFF7A24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910561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F4497A5E-6FC4-4718-802E-A0D317E29F8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788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0A7CE1D0-5355-41B5-B98E-D73C9CE5E46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75436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F8950CB5-65C7-4DC6-9524-739FA6E8123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008285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CAF8BC7C-47F5-4F3C-89FA-467753E9FFF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694646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01F107BD-584F-4C91-B8BE-B01BEBBABC3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514088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FC31BE3D-2047-48F0-ADD1-C7D097C9DB9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814637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D71E5A-D557-4AD8-B1A1-3F73BEF8E9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359236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045324-1308-45C8-9219-52C203ED126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05873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7FB247-2688-4DA6-9C1A-34987E77093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20572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1F52D6C-97B1-4571-9567-23D2EDEB59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5958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37C4C0F-4D07-43E1-9088-C8ECE15E1B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33719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EA411EA-0FCB-43E2-9CDA-306FF33F1E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360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3CE2758A-97DF-4B8C-86C5-D2B9CA8214C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525557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3EFB3E3-F35E-442B-8A75-8F09AA4DF3B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35517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A1CCA6-7888-46BF-B9F5-471EC05D032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41717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3F113F-07FC-4D79-8894-00011D97C4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141727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8C5E4D-154E-4339-8733-00A1D6267E1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013657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609600"/>
            <a:ext cx="25908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914400" y="609600"/>
            <a:ext cx="75692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0522BD-75F9-43FF-957D-FCD47142B6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226354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609600"/>
            <a:ext cx="103632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914400" y="1981200"/>
            <a:ext cx="10363200" cy="4114800"/>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D196DE-F5B2-4F3A-A2DF-116B7A9407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222614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609600"/>
            <a:ext cx="103632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914400" y="1981200"/>
            <a:ext cx="10363200" cy="4114800"/>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97CB08-F4F6-4066-8F88-F33B5DC4A95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010920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609600"/>
            <a:ext cx="103632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914400" y="1981200"/>
            <a:ext cx="5080000" cy="41148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981200"/>
            <a:ext cx="5080000" cy="1981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197600" y="4114800"/>
            <a:ext cx="5080000" cy="1981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10EB8C17-AE6C-4721-8169-CBC5F95C3C2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560720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5019" y="4953000"/>
            <a:ext cx="12197020"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713C96AB-BBE1-4417-B921-BC6F0C48697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37203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109728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8969376" y="6407944"/>
            <a:ext cx="256032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1481330"/>
            <a:ext cx="109728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25351" y="274641"/>
            <a:ext cx="236996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274641"/>
            <a:ext cx="84328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E1505E7C-A9A5-4D6A-8F31-360AAF54F5A8}"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552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ECAEB814-199D-4ECB-A84C-1F4E4EF7FD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275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20919500-454F-40F8-8A5C-6C3E6BAC650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1432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0561A651-D6BB-46B0-A50C-5F78583329A8}"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4878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theme" Target="../theme/theme4.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image" Target="../media/image1.jpeg"/><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89D6384-06A6-4BDD-8CDC-F375C988D69E}" type="slidenum">
              <a:rPr lang="en-US" altLang="ja-JP">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1517130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4A9264C1-C5C0-4604-A25F-F75E9FAF293B}" type="slidenum">
              <a:rPr lang="en-US" altLang="ja-JP">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955815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4A9264C1-C5C0-4604-A25F-F75E9FAF293B}" type="slidenum">
              <a:rPr lang="en-US" altLang="ja-JP">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34696660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charset="0"/>
                <a:ea typeface="Osaka"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charset="0"/>
                <a:ea typeface="Osaka"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ABEC4429-DE2C-4679-B45F-134493E9B41D}" type="slidenum">
              <a:rPr lang="en-US" altLang="ja-JP">
                <a:solidFill>
                  <a:srgbClr val="000000"/>
                </a:solidFill>
                <a:ea typeface="ＭＳ Ｐゴシック" panose="020B0600070205080204" pitchFamily="50" charset="-128"/>
              </a:rPr>
              <a:pPr fontAlgn="base">
                <a:spcBef>
                  <a:spcPct val="0"/>
                </a:spcBef>
                <a:spcAft>
                  <a:spcPct val="0"/>
                </a:spcAft>
                <a:defRPr/>
              </a:pPr>
              <a:t>‹#›</a:t>
            </a:fld>
            <a:endParaRPr lang="en-US" altLang="ja-JP">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40816237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charset="0"/>
          <a:ea typeface="Osaka" charset="-128"/>
        </a:defRPr>
      </a:lvl2pPr>
      <a:lvl3pPr algn="ctr" rtl="0" eaLnBrk="0" fontAlgn="base" hangingPunct="0">
        <a:spcBef>
          <a:spcPct val="0"/>
        </a:spcBef>
        <a:spcAft>
          <a:spcPct val="0"/>
        </a:spcAft>
        <a:defRPr kumimoji="1" sz="4400">
          <a:solidFill>
            <a:schemeClr val="tx2"/>
          </a:solidFill>
          <a:latin typeface="Times" charset="0"/>
          <a:ea typeface="Osaka" charset="-128"/>
        </a:defRPr>
      </a:lvl3pPr>
      <a:lvl4pPr algn="ctr" rtl="0" eaLnBrk="0" fontAlgn="base" hangingPunct="0">
        <a:spcBef>
          <a:spcPct val="0"/>
        </a:spcBef>
        <a:spcAft>
          <a:spcPct val="0"/>
        </a:spcAft>
        <a:defRPr kumimoji="1" sz="4400">
          <a:solidFill>
            <a:schemeClr val="tx2"/>
          </a:solidFill>
          <a:latin typeface="Times" charset="0"/>
          <a:ea typeface="Osaka" charset="-128"/>
        </a:defRPr>
      </a:lvl4pPr>
      <a:lvl5pPr algn="ctr" rtl="0" eaLnBrk="0" fontAlgn="base" hangingPunct="0">
        <a:spcBef>
          <a:spcPct val="0"/>
        </a:spcBef>
        <a:spcAft>
          <a:spcPct val="0"/>
        </a:spcAft>
        <a:defRPr kumimoji="1" sz="4400">
          <a:solidFill>
            <a:schemeClr val="tx2"/>
          </a:solidFill>
          <a:latin typeface="Times" charset="0"/>
          <a:ea typeface="Osaka" charset="-128"/>
        </a:defRPr>
      </a:lvl5pPr>
      <a:lvl6pPr marL="457200" algn="ctr" rtl="0" fontAlgn="base">
        <a:spcBef>
          <a:spcPct val="0"/>
        </a:spcBef>
        <a:spcAft>
          <a:spcPct val="0"/>
        </a:spcAft>
        <a:defRPr kumimoji="1" sz="4400">
          <a:solidFill>
            <a:schemeClr val="tx2"/>
          </a:solidFill>
          <a:latin typeface="Times" charset="0"/>
          <a:ea typeface="Osaka" charset="-128"/>
        </a:defRPr>
      </a:lvl6pPr>
      <a:lvl7pPr marL="914400" algn="ctr" rtl="0" fontAlgn="base">
        <a:spcBef>
          <a:spcPct val="0"/>
        </a:spcBef>
        <a:spcAft>
          <a:spcPct val="0"/>
        </a:spcAft>
        <a:defRPr kumimoji="1" sz="4400">
          <a:solidFill>
            <a:schemeClr val="tx2"/>
          </a:solidFill>
          <a:latin typeface="Times" charset="0"/>
          <a:ea typeface="Osaka" charset="-128"/>
        </a:defRPr>
      </a:lvl7pPr>
      <a:lvl8pPr marL="1371600" algn="ctr" rtl="0" fontAlgn="base">
        <a:spcBef>
          <a:spcPct val="0"/>
        </a:spcBef>
        <a:spcAft>
          <a:spcPct val="0"/>
        </a:spcAft>
        <a:defRPr kumimoji="1" sz="4400">
          <a:solidFill>
            <a:schemeClr val="tx2"/>
          </a:solidFill>
          <a:latin typeface="Times" charset="0"/>
          <a:ea typeface="Osaka" charset="-128"/>
        </a:defRPr>
      </a:lvl8pPr>
      <a:lvl9pPr marL="1828800" algn="ctr" rtl="0" fontAlgn="base">
        <a:spcBef>
          <a:spcPct val="0"/>
        </a:spcBef>
        <a:spcAft>
          <a:spcPct val="0"/>
        </a:spcAft>
        <a:defRPr kumimoji="1" sz="4400">
          <a:solidFill>
            <a:schemeClr val="tx2"/>
          </a:solidFill>
          <a:latin typeface="Times" charset="0"/>
          <a:ea typeface="Osaka"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0.xml.rels><?xml version="1.0" encoding="UTF-8" standalone="yes"?>
<Relationships xmlns="http://schemas.openxmlformats.org/package/2006/relationships"><Relationship Id="rId3" Type="http://schemas.openxmlformats.org/officeDocument/2006/relationships/hyperlink" Target="http://ja.wikipedia.org/wiki/%E6%A4%8E%E9%96%93%E6%9D%BF" TargetMode="External"/><Relationship Id="rId2" Type="http://schemas.openxmlformats.org/officeDocument/2006/relationships/hyperlink" Target="http://ja.wikipedia.org/wiki/%E9%A0%9A%E6%A4%8E" TargetMode="External"/><Relationship Id="rId1" Type="http://schemas.openxmlformats.org/officeDocument/2006/relationships/slideLayout" Target="../slideLayouts/slideLayout2.xml"/><Relationship Id="rId4" Type="http://schemas.openxmlformats.org/officeDocument/2006/relationships/hyperlink" Target="http://ja.wikipedia.org/wiki/%E3%81%97%E3%81%B3%E3%82%8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jea-net.jp/index.html"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4.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028" y="2392178"/>
            <a:ext cx="11261969" cy="2274277"/>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２　医療　②</a:t>
            </a: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a:t>
            </a:r>
            <a:r>
              <a:rPr lang="ja-JP" altLang="en-US" sz="4400" dirty="0"/>
              <a:t>　</a:t>
            </a:r>
            <a:r>
              <a:rPr lang="ja-JP" altLang="en-US" sz="5300" dirty="0" smtClean="0"/>
              <a:t>疾患の特徴</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41621646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ja-JP"/>
              <a:t>Ⅱ</a:t>
            </a:r>
            <a:r>
              <a:rPr lang="ja-JP" altLang="en-US"/>
              <a:t>－２－５）脳性麻痺の合併症</a:t>
            </a:r>
          </a:p>
        </p:txBody>
      </p:sp>
      <p:sp>
        <p:nvSpPr>
          <p:cNvPr id="66563" name="Rectangle 3"/>
          <p:cNvSpPr>
            <a:spLocks noGrp="1" noChangeArrowheads="1"/>
          </p:cNvSpPr>
          <p:nvPr>
            <p:ph type="body" idx="1"/>
          </p:nvPr>
        </p:nvSpPr>
        <p:spPr/>
        <p:txBody>
          <a:bodyPr/>
          <a:lstStyle/>
          <a:p>
            <a:pPr>
              <a:lnSpc>
                <a:spcPct val="90000"/>
              </a:lnSpc>
            </a:pPr>
            <a:r>
              <a:rPr lang="ja-JP" altLang="en-US" sz="2800"/>
              <a:t>長期的予後</a:t>
            </a:r>
          </a:p>
          <a:p>
            <a:pPr>
              <a:lnSpc>
                <a:spcPct val="90000"/>
              </a:lnSpc>
            </a:pPr>
            <a:r>
              <a:rPr lang="ja-JP" altLang="en-US" sz="2800"/>
              <a:t>嚥下障害</a:t>
            </a:r>
          </a:p>
          <a:p>
            <a:pPr>
              <a:lnSpc>
                <a:spcPct val="90000"/>
              </a:lnSpc>
            </a:pPr>
            <a:r>
              <a:rPr lang="ja-JP" altLang="en-US" sz="2800"/>
              <a:t>変形拘縮</a:t>
            </a:r>
          </a:p>
          <a:p>
            <a:pPr>
              <a:lnSpc>
                <a:spcPct val="90000"/>
              </a:lnSpc>
            </a:pPr>
            <a:r>
              <a:rPr lang="ja-JP" altLang="en-US" sz="2800"/>
              <a:t>過剰動作　（頸椎症）</a:t>
            </a:r>
          </a:p>
          <a:p>
            <a:pPr>
              <a:lnSpc>
                <a:spcPct val="90000"/>
              </a:lnSpc>
            </a:pPr>
            <a:r>
              <a:rPr lang="ja-JP" altLang="en-US" sz="2800" b="1">
                <a:solidFill>
                  <a:srgbClr val="252525"/>
                </a:solidFill>
              </a:rPr>
              <a:t>頚椎症</a:t>
            </a:r>
            <a:r>
              <a:rPr lang="ja-JP" altLang="en-US" sz="2800">
                <a:solidFill>
                  <a:srgbClr val="252525"/>
                </a:solidFill>
              </a:rPr>
              <a:t>（頚部脊椎症、</a:t>
            </a:r>
            <a:r>
              <a:rPr lang="en-US" altLang="ja-JP" sz="2800">
                <a:solidFill>
                  <a:srgbClr val="252525"/>
                </a:solidFill>
              </a:rPr>
              <a:t>cervical spondylosis</a:t>
            </a:r>
            <a:r>
              <a:rPr lang="ja-JP" altLang="en-US" sz="2800">
                <a:solidFill>
                  <a:srgbClr val="252525"/>
                </a:solidFill>
              </a:rPr>
              <a:t>）とは、</a:t>
            </a:r>
            <a:r>
              <a:rPr lang="ja-JP" altLang="en-US" sz="2800">
                <a:solidFill>
                  <a:srgbClr val="0B0080"/>
                </a:solidFill>
                <a:hlinkClick r:id="rId2" tooltip="頚椎"/>
              </a:rPr>
              <a:t>頚椎</a:t>
            </a:r>
            <a:r>
              <a:rPr lang="ja-JP" altLang="en-US" sz="2800">
                <a:solidFill>
                  <a:srgbClr val="252525"/>
                </a:solidFill>
              </a:rPr>
              <a:t>の</a:t>
            </a:r>
            <a:r>
              <a:rPr lang="ja-JP" altLang="en-US" sz="2800">
                <a:solidFill>
                  <a:srgbClr val="0B0080"/>
                </a:solidFill>
                <a:hlinkClick r:id="rId3" tooltip="椎間板"/>
              </a:rPr>
              <a:t>椎間板</a:t>
            </a:r>
            <a:r>
              <a:rPr lang="ja-JP" altLang="en-US" sz="2800">
                <a:solidFill>
                  <a:srgbClr val="252525"/>
                </a:solidFill>
              </a:rPr>
              <a:t>、ルシュカ関節、椎間関節などの適齢変性が原因で、脊柱管や椎間孔の狭窄をきたして症状が発現した疾患である。そのうち脊髄症状を発現した場合を頚椎症性脊髄症、神経根症が発現した場合は頚椎症性神経根症とよぶ。神経根症では主に一側性に痛みや</a:t>
            </a:r>
            <a:r>
              <a:rPr lang="ja-JP" altLang="en-US" sz="2800">
                <a:solidFill>
                  <a:srgbClr val="0B0080"/>
                </a:solidFill>
                <a:hlinkClick r:id="rId4" tooltip="しびれ"/>
              </a:rPr>
              <a:t>しびれ</a:t>
            </a:r>
            <a:r>
              <a:rPr lang="ja-JP" altLang="en-US" sz="2800">
                <a:solidFill>
                  <a:srgbClr val="252525"/>
                </a:solidFill>
              </a:rPr>
              <a:t>が生じる。</a:t>
            </a:r>
            <a:r>
              <a:rPr lang="ja-JP" altLang="en-US" sz="2800"/>
              <a:t> </a:t>
            </a:r>
          </a:p>
        </p:txBody>
      </p:sp>
    </p:spTree>
    <p:extLst>
      <p:ext uri="{BB962C8B-B14F-4D97-AF65-F5344CB8AC3E}">
        <p14:creationId xmlns:p14="http://schemas.microsoft.com/office/powerpoint/2010/main" val="2763422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ja-JP"/>
              <a:t>Ⅱ</a:t>
            </a:r>
            <a:r>
              <a:rPr lang="ja-JP" altLang="en-US"/>
              <a:t>－３－１）染色体異常</a:t>
            </a:r>
          </a:p>
        </p:txBody>
      </p:sp>
      <p:sp>
        <p:nvSpPr>
          <p:cNvPr id="17411" name="Rectangle 3"/>
          <p:cNvSpPr>
            <a:spLocks noGrp="1" noChangeArrowheads="1"/>
          </p:cNvSpPr>
          <p:nvPr>
            <p:ph type="body" idx="1"/>
          </p:nvPr>
        </p:nvSpPr>
        <p:spPr/>
        <p:txBody>
          <a:bodyPr/>
          <a:lstStyle/>
          <a:p>
            <a:pPr>
              <a:lnSpc>
                <a:spcPct val="90000"/>
              </a:lnSpc>
            </a:pPr>
            <a:r>
              <a:rPr lang="ja-JP" altLang="en-US" sz="2800"/>
              <a:t>染色体異常症は成長障害、発達障害、多発奇形を呈する事が多い。</a:t>
            </a:r>
          </a:p>
          <a:p>
            <a:pPr>
              <a:lnSpc>
                <a:spcPct val="90000"/>
              </a:lnSpc>
            </a:pPr>
            <a:r>
              <a:rPr lang="ja-JP" altLang="en-US" sz="2800"/>
              <a:t>数的異常と構造的異常の</a:t>
            </a:r>
            <a:r>
              <a:rPr lang="en-US" altLang="ja-JP" sz="2800"/>
              <a:t>2</a:t>
            </a:r>
            <a:r>
              <a:rPr lang="ja-JP" altLang="en-US" sz="2800"/>
              <a:t>つに分類される。</a:t>
            </a:r>
          </a:p>
          <a:p>
            <a:pPr>
              <a:lnSpc>
                <a:spcPct val="90000"/>
              </a:lnSpc>
            </a:pPr>
            <a:r>
              <a:rPr lang="ja-JP" altLang="en-US" sz="2800"/>
              <a:t>数的異常は、数が正常なダイソミー（</a:t>
            </a:r>
            <a:r>
              <a:rPr lang="en-US" altLang="ja-JP" sz="2800"/>
              <a:t>2</a:t>
            </a:r>
            <a:r>
              <a:rPr lang="ja-JP" altLang="en-US" sz="2800"/>
              <a:t>つ）、モノソミー（</a:t>
            </a:r>
            <a:r>
              <a:rPr lang="en-US" altLang="ja-JP" sz="2800"/>
              <a:t>1</a:t>
            </a:r>
            <a:r>
              <a:rPr lang="ja-JP" altLang="en-US" sz="2800"/>
              <a:t>つ）、トリソミー（３つ）。</a:t>
            </a:r>
          </a:p>
          <a:p>
            <a:pPr>
              <a:lnSpc>
                <a:spcPct val="90000"/>
              </a:lnSpc>
            </a:pPr>
            <a:r>
              <a:rPr lang="ja-JP" altLang="en-US" sz="2800"/>
              <a:t>構造異常は、数に変化がなくても切断と再結合によって生じる。</a:t>
            </a:r>
          </a:p>
          <a:p>
            <a:pPr>
              <a:lnSpc>
                <a:spcPct val="90000"/>
              </a:lnSpc>
            </a:pPr>
            <a:r>
              <a:rPr lang="en-US" altLang="ja-JP" sz="2800"/>
              <a:t>1</a:t>
            </a:r>
            <a:r>
              <a:rPr lang="ja-JP" altLang="en-US" sz="2800"/>
              <a:t>本の染色体には数百から数千の遺伝子が存在するため、数的にも構造的にも異常が生じると少なくとも数百の遺伝子の量的不均衡が生じる。</a:t>
            </a:r>
          </a:p>
        </p:txBody>
      </p:sp>
    </p:spTree>
    <p:extLst>
      <p:ext uri="{BB962C8B-B14F-4D97-AF65-F5344CB8AC3E}">
        <p14:creationId xmlns:p14="http://schemas.microsoft.com/office/powerpoint/2010/main" val="233764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sz="4000"/>
              <a:t>Ⅱ</a:t>
            </a:r>
            <a:r>
              <a:rPr lang="ja-JP" altLang="en-US" sz="4000"/>
              <a:t>－３－２）染色体異常の発生頻度</a:t>
            </a:r>
          </a:p>
        </p:txBody>
      </p:sp>
      <p:sp>
        <p:nvSpPr>
          <p:cNvPr id="21507" name="Rectangle 3"/>
          <p:cNvSpPr>
            <a:spLocks noGrp="1" noChangeArrowheads="1"/>
          </p:cNvSpPr>
          <p:nvPr>
            <p:ph type="body" idx="1"/>
          </p:nvPr>
        </p:nvSpPr>
        <p:spPr/>
        <p:txBody>
          <a:bodyPr/>
          <a:lstStyle/>
          <a:p>
            <a:pPr>
              <a:lnSpc>
                <a:spcPct val="80000"/>
              </a:lnSpc>
            </a:pPr>
            <a:r>
              <a:rPr lang="ja-JP" altLang="en-US" sz="2800"/>
              <a:t>常染色体の数的異常では、２１、１８、１３トリソミー以外のトリソミーとモノソミー全般では致死的となり出生に至らない。</a:t>
            </a:r>
          </a:p>
          <a:p>
            <a:pPr>
              <a:lnSpc>
                <a:spcPct val="80000"/>
              </a:lnSpc>
            </a:pPr>
            <a:r>
              <a:rPr lang="ja-JP" altLang="en-US" sz="2800"/>
              <a:t>出生頻度は、全出生に対して、１８トリソミー３００～８５００人に１人、１３トリソミーが５０００～１２０００人に１人。母親の年齢が、上がると増加する。</a:t>
            </a:r>
          </a:p>
          <a:p>
            <a:pPr>
              <a:lnSpc>
                <a:spcPct val="80000"/>
              </a:lnSpc>
            </a:pPr>
            <a:r>
              <a:rPr lang="ja-JP" altLang="en-US" sz="2800"/>
              <a:t>構造異常で問題となるのは、染色体の一部が欠失している微細欠質である。</a:t>
            </a:r>
          </a:p>
          <a:p>
            <a:pPr>
              <a:lnSpc>
                <a:spcPct val="80000"/>
              </a:lnSpc>
            </a:pPr>
            <a:r>
              <a:rPr lang="ja-JP" altLang="en-US" sz="2800"/>
              <a:t>２２ｑ１１．２欠失（３０００～５０００人に１人）１ｑ３６欠失（５０００～１００００に１人）５ｐ－症候群（２～５万人に１人）４ｑ－症候群（５万人に１人）</a:t>
            </a:r>
          </a:p>
        </p:txBody>
      </p:sp>
    </p:spTree>
    <p:extLst>
      <p:ext uri="{BB962C8B-B14F-4D97-AF65-F5344CB8AC3E}">
        <p14:creationId xmlns:p14="http://schemas.microsoft.com/office/powerpoint/2010/main" val="3028606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ja-JP"/>
              <a:t>Ⅱ</a:t>
            </a:r>
            <a:r>
              <a:rPr lang="ja-JP" altLang="en-US"/>
              <a:t>－３－３）染色体異常の症状</a:t>
            </a:r>
          </a:p>
        </p:txBody>
      </p:sp>
      <p:sp>
        <p:nvSpPr>
          <p:cNvPr id="22531" name="Rectangle 3"/>
          <p:cNvSpPr>
            <a:spLocks noGrp="1" noChangeArrowheads="1"/>
          </p:cNvSpPr>
          <p:nvPr>
            <p:ph type="body" idx="1"/>
          </p:nvPr>
        </p:nvSpPr>
        <p:spPr/>
        <p:txBody>
          <a:bodyPr/>
          <a:lstStyle/>
          <a:p>
            <a:pPr>
              <a:lnSpc>
                <a:spcPct val="90000"/>
              </a:lnSpc>
            </a:pPr>
            <a:r>
              <a:rPr lang="ja-JP" altLang="en-US" sz="2400"/>
              <a:t>１８トリソミー：子宮内発育遅延、低出生体重、成長障害、重度発達障害、無呼吸発作、先天性心疾患、食道閉鎖、鎖肛、胃食道逆流、腎奇形、耳介低位、狭口蓋、小顎、手指重なり、揺り椅子足底、背部多毛</a:t>
            </a:r>
          </a:p>
          <a:p>
            <a:pPr>
              <a:lnSpc>
                <a:spcPct val="90000"/>
              </a:lnSpc>
            </a:pPr>
            <a:r>
              <a:rPr lang="ja-JP" altLang="en-US" sz="2400"/>
              <a:t>１３トリソミー：子宮内発育遅延（軽度）、重度発達障害、全前脳胞症を含む脳奇形、口唇口蓋裂、小眼球、網膜変性、後ろ向きに生えた前頭部毛髪、軸後性多指、重なり合う屈指、部分的頭皮欠損、心奇形、臍ヘルニア</a:t>
            </a:r>
          </a:p>
          <a:p>
            <a:pPr>
              <a:lnSpc>
                <a:spcPct val="90000"/>
              </a:lnSpc>
            </a:pPr>
            <a:r>
              <a:rPr lang="ja-JP" altLang="en-US" sz="2400"/>
              <a:t>２１ｑ１１．２：精神運動発達遅滞、言語発達遅滞、先天性心疾患、口蓋裂、副甲状腺低形成による低カルシウム血症、胸線低形成による免疫不全、特異顔貌（眼瞼裂狭小、厚ぼったい眼瞼、特異な鼻、鼻翼低形成）</a:t>
            </a:r>
          </a:p>
        </p:txBody>
      </p:sp>
    </p:spTree>
    <p:extLst>
      <p:ext uri="{BB962C8B-B14F-4D97-AF65-F5344CB8AC3E}">
        <p14:creationId xmlns:p14="http://schemas.microsoft.com/office/powerpoint/2010/main" val="2245059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ja-JP"/>
              <a:t>Ⅱ</a:t>
            </a:r>
            <a:r>
              <a:rPr lang="ja-JP" altLang="en-US"/>
              <a:t>－３－３）染色体異常の症状</a:t>
            </a:r>
          </a:p>
        </p:txBody>
      </p:sp>
      <p:sp>
        <p:nvSpPr>
          <p:cNvPr id="23555" name="Rectangle 3"/>
          <p:cNvSpPr>
            <a:spLocks noGrp="1" noChangeArrowheads="1"/>
          </p:cNvSpPr>
          <p:nvPr>
            <p:ph type="body" idx="1"/>
          </p:nvPr>
        </p:nvSpPr>
        <p:spPr/>
        <p:txBody>
          <a:bodyPr/>
          <a:lstStyle/>
          <a:p>
            <a:pPr>
              <a:lnSpc>
                <a:spcPct val="80000"/>
              </a:lnSpc>
            </a:pPr>
            <a:r>
              <a:rPr lang="ja-JP" altLang="en-US" sz="2000"/>
              <a:t>１ｑ３６欠失：精神運動発達遅滞、筋緊張低下、特異顔貌（小短頭症、深い眼球、鼻根部平坦、長い人中、とがったおとがい）、てんかん、先天性心疾患、消化管奇形、難聴、斜視、屈折異常、口唇口蓋裂、甲状腺機能低下</a:t>
            </a:r>
          </a:p>
          <a:p>
            <a:pPr>
              <a:lnSpc>
                <a:spcPct val="80000"/>
              </a:lnSpc>
            </a:pPr>
            <a:r>
              <a:rPr lang="ja-JP" altLang="en-US" sz="2000"/>
              <a:t>５ｐ－症候群：低出生体重、成長障害、精神運動発達遅滞、全身の低緊張、甲高い泣き声（喉頭の構造異常、低緊張）先天性心疾患、口唇口蓋裂、腎奇形、停留睾丸、鼠径ヘルニア、幼少期に目立つ特異顔貌（小頭症、円形顔貌、眼間開離、内眼角贅皮、斜視、幅広い鼻梁、下がった口角、小下顎、耳介低位）</a:t>
            </a:r>
          </a:p>
          <a:p>
            <a:pPr>
              <a:lnSpc>
                <a:spcPct val="80000"/>
              </a:lnSpc>
            </a:pPr>
            <a:r>
              <a:rPr lang="ja-JP" altLang="en-US" sz="2000"/>
              <a:t>４ｐ－症候群：低出生体重、成長障害、精神運動発達遅滞、筋緊張低下、てんかん、先天性心疾患、口唇口蓋裂、腸回転異常、腎尿路奇形、生殖器奇形、骨格異常、眼科合併症、慢性滲出性中耳炎、小頭症、特異顔貌（幅広く隆起した鼻梁、弓状眉、眼間開離、短い人中、小顎症、副耳）</a:t>
            </a:r>
          </a:p>
        </p:txBody>
      </p:sp>
    </p:spTree>
    <p:extLst>
      <p:ext uri="{BB962C8B-B14F-4D97-AF65-F5344CB8AC3E}">
        <p14:creationId xmlns:p14="http://schemas.microsoft.com/office/powerpoint/2010/main" val="3740030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ja-JP" sz="4000"/>
              <a:t>Ⅱ</a:t>
            </a:r>
            <a:r>
              <a:rPr lang="ja-JP" altLang="en-US" sz="4000"/>
              <a:t>－３－４）染色体異常の生命予後</a:t>
            </a:r>
          </a:p>
        </p:txBody>
      </p:sp>
      <p:sp>
        <p:nvSpPr>
          <p:cNvPr id="24579" name="Rectangle 3"/>
          <p:cNvSpPr>
            <a:spLocks noGrp="1" noChangeArrowheads="1"/>
          </p:cNvSpPr>
          <p:nvPr>
            <p:ph type="body" idx="1"/>
          </p:nvPr>
        </p:nvSpPr>
        <p:spPr/>
        <p:txBody>
          <a:bodyPr/>
          <a:lstStyle/>
          <a:p>
            <a:pPr>
              <a:lnSpc>
                <a:spcPct val="80000"/>
              </a:lnSpc>
            </a:pPr>
            <a:r>
              <a:rPr lang="ja-JP" altLang="en-US" sz="2400"/>
              <a:t>１８トリソミー、１３トリソミー：１年生存率１０％以下と厳しい、２０歳以上の長期生存稀、但し生涯発達を続ける。循環器系の合併症が予後に影響、これらへのコントロールが生命予後に影響する</a:t>
            </a:r>
          </a:p>
          <a:p>
            <a:pPr>
              <a:lnSpc>
                <a:spcPct val="80000"/>
              </a:lnSpc>
            </a:pPr>
            <a:r>
              <a:rPr lang="ja-JP" altLang="en-US" sz="2400"/>
              <a:t>２２ｑ１１．２欠失：先天性心疾患のコントロールで生命予後が変わる</a:t>
            </a:r>
          </a:p>
          <a:p>
            <a:pPr>
              <a:lnSpc>
                <a:spcPct val="80000"/>
              </a:lnSpc>
            </a:pPr>
            <a:r>
              <a:rPr lang="ja-JP" altLang="en-US" sz="2400"/>
              <a:t>１ｑ３６欠失：心疾患、てんかんの合併が生命予後に影響する。心疾患については根治術容易。</a:t>
            </a:r>
          </a:p>
          <a:p>
            <a:pPr>
              <a:lnSpc>
                <a:spcPct val="80000"/>
              </a:lnSpc>
            </a:pPr>
            <a:r>
              <a:rPr lang="ja-JP" altLang="en-US" sz="2400"/>
              <a:t>４ｐ－症候群：乳幼児期に亡くなるケースも多い、学童期も突然死あり、欠失部が小さいと予後が良く２０歳以上の長期生存例あり。</a:t>
            </a:r>
          </a:p>
          <a:p>
            <a:pPr>
              <a:lnSpc>
                <a:spcPct val="80000"/>
              </a:lnSpc>
            </a:pPr>
            <a:r>
              <a:rPr lang="ja-JP" altLang="en-US" sz="2400"/>
              <a:t>５ｐ－症候群：心疾患の合併にもよるが、予後は比較的良好、長期生存例あり</a:t>
            </a:r>
          </a:p>
          <a:p>
            <a:pPr>
              <a:lnSpc>
                <a:spcPct val="80000"/>
              </a:lnSpc>
            </a:pPr>
            <a:endParaRPr lang="en-US" altLang="ja-JP" sz="2400"/>
          </a:p>
        </p:txBody>
      </p:sp>
    </p:spTree>
    <p:extLst>
      <p:ext uri="{BB962C8B-B14F-4D97-AF65-F5344CB8AC3E}">
        <p14:creationId xmlns:p14="http://schemas.microsoft.com/office/powerpoint/2010/main" val="2007520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a:t>Ⅱ</a:t>
            </a:r>
            <a:r>
              <a:rPr lang="ja-JP" altLang="en-US"/>
              <a:t>－４－１）筋ジストロフィー</a:t>
            </a:r>
          </a:p>
        </p:txBody>
      </p:sp>
      <p:sp>
        <p:nvSpPr>
          <p:cNvPr id="18435" name="Rectangle 3"/>
          <p:cNvSpPr>
            <a:spLocks noGrp="1" noChangeArrowheads="1"/>
          </p:cNvSpPr>
          <p:nvPr>
            <p:ph type="body" idx="1"/>
          </p:nvPr>
        </p:nvSpPr>
        <p:spPr/>
        <p:txBody>
          <a:bodyPr/>
          <a:lstStyle/>
          <a:p>
            <a:pPr>
              <a:lnSpc>
                <a:spcPct val="80000"/>
              </a:lnSpc>
            </a:pPr>
            <a:r>
              <a:rPr lang="ja-JP" altLang="en-US" sz="2800"/>
              <a:t>遺伝子異常のより、筋委縮の壊死性再生を主病変とした進行性の筋力低下を生じる疾患。遺伝的進歩により、病型分類は変化している。乳幼児期発症の筋ジストロフィーは、本邦では、デュシェンヌ型、福山型、ウルリッヒ型が多い。</a:t>
            </a:r>
          </a:p>
          <a:p>
            <a:pPr>
              <a:lnSpc>
                <a:spcPct val="80000"/>
              </a:lnSpc>
            </a:pPr>
            <a:r>
              <a:rPr lang="ja-JP" altLang="en-US" sz="2800"/>
              <a:t>病理組織上、筋線維の変性、壊死、再生を主体とする疾患群。筋細胞、支持組織の構築に関わる蛋白をコードする遺伝子異常によって発症する。</a:t>
            </a:r>
          </a:p>
          <a:p>
            <a:pPr>
              <a:lnSpc>
                <a:spcPct val="80000"/>
              </a:lnSpc>
            </a:pPr>
            <a:r>
              <a:rPr lang="ja-JP" altLang="en-US" sz="2800"/>
              <a:t>臨床的には、進行性の筋力低下、筋委縮、は共通しているが、病型、個人により、発症年齢、進行速度、合併症に差異が大きい。診断は、遺伝子検索である。</a:t>
            </a:r>
          </a:p>
        </p:txBody>
      </p:sp>
    </p:spTree>
    <p:extLst>
      <p:ext uri="{BB962C8B-B14F-4D97-AF65-F5344CB8AC3E}">
        <p14:creationId xmlns:p14="http://schemas.microsoft.com/office/powerpoint/2010/main" val="1827848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92313" y="260350"/>
            <a:ext cx="8229600" cy="1143000"/>
          </a:xfrm>
        </p:spPr>
        <p:txBody>
          <a:bodyPr/>
          <a:lstStyle/>
          <a:p>
            <a:r>
              <a:rPr lang="en-US" altLang="ja-JP" sz="2800"/>
              <a:t>Ⅱ</a:t>
            </a:r>
            <a:r>
              <a:rPr lang="ja-JP" altLang="en-US" sz="2800"/>
              <a:t>－４－２）</a:t>
            </a:r>
            <a:r>
              <a:rPr lang="ja-JP" altLang="en-US" sz="3600"/>
              <a:t>デュシェンヌ型筋ジストロフィー</a:t>
            </a:r>
            <a:br>
              <a:rPr lang="ja-JP" altLang="en-US" sz="3600"/>
            </a:br>
            <a:r>
              <a:rPr lang="ja-JP" altLang="en-US" sz="3600"/>
              <a:t>ＤＭＤ（</a:t>
            </a:r>
            <a:r>
              <a:rPr lang="ja-JP" altLang="en-US" sz="3200"/>
              <a:t>Ｄｕｃｈｅｎｎｅ　ｍｕｓｕｃｌａｒ　ｄｙｓｔｒｏｐｈｙ）</a:t>
            </a:r>
          </a:p>
        </p:txBody>
      </p:sp>
      <p:sp>
        <p:nvSpPr>
          <p:cNvPr id="25603" name="Rectangle 3"/>
          <p:cNvSpPr>
            <a:spLocks noGrp="1" noChangeArrowheads="1"/>
          </p:cNvSpPr>
          <p:nvPr>
            <p:ph type="body" idx="1"/>
          </p:nvPr>
        </p:nvSpPr>
        <p:spPr/>
        <p:txBody>
          <a:bodyPr/>
          <a:lstStyle/>
          <a:p>
            <a:pPr>
              <a:lnSpc>
                <a:spcPct val="80000"/>
              </a:lnSpc>
              <a:buFontTx/>
              <a:buNone/>
            </a:pPr>
            <a:r>
              <a:rPr lang="en-US" altLang="ja-JP" sz="1200"/>
              <a:t>●</a:t>
            </a:r>
            <a:r>
              <a:rPr lang="ja-JP" altLang="en-US" sz="2400"/>
              <a:t>頻度の多いジストロフィー、ジストロフィン遺伝子異常による。単一遺伝子異常としてはも最も頻度が高い、ベッカー型筋ジストロフィー（ＢＭＤ）はその軽症型</a:t>
            </a:r>
            <a:r>
              <a:rPr lang="ja-JP" altLang="en-US" sz="1800"/>
              <a:t>。</a:t>
            </a:r>
          </a:p>
          <a:p>
            <a:pPr>
              <a:lnSpc>
                <a:spcPct val="80000"/>
              </a:lnSpc>
              <a:buFontTx/>
              <a:buNone/>
            </a:pPr>
            <a:r>
              <a:rPr lang="ja-JP" altLang="en-US" sz="1200"/>
              <a:t>●</a:t>
            </a:r>
            <a:r>
              <a:rPr lang="ja-JP" altLang="en-US" sz="2400"/>
              <a:t>ＤＭＤは、始歩の遅れがあるものの、乳幼児期早期に症状から気つかれ事は少ない。２～３歳以降に転びやすい、走れない事に気つかれて受診、下腿仮性肥大、Ｇｏｗｅｒｓ徴候、高ＣＫ血症から遺伝子検査で診断される。５才頃をピークに運動能力は、徐々に低下、１０歳前後で歩行不能となり、尖足、側弯などの変形拘縮が進行、呼吸不全、心不全などの合併症が出現する。知的障害や発達障害も合併するが、多くは軽度で、普通学級で小学校生活を送る。</a:t>
            </a:r>
          </a:p>
          <a:p>
            <a:pPr>
              <a:lnSpc>
                <a:spcPct val="80000"/>
              </a:lnSpc>
              <a:buFontTx/>
              <a:buNone/>
            </a:pPr>
            <a:endParaRPr lang="ja-JP" altLang="en-US" sz="2400"/>
          </a:p>
          <a:p>
            <a:pPr>
              <a:lnSpc>
                <a:spcPct val="80000"/>
              </a:lnSpc>
              <a:buFontTx/>
              <a:buNone/>
            </a:pPr>
            <a:r>
              <a:rPr lang="ja-JP" altLang="en-US" sz="1800"/>
              <a:t>　</a:t>
            </a:r>
            <a:endParaRPr lang="ja-JP" altLang="en-US" sz="1400"/>
          </a:p>
          <a:p>
            <a:pPr>
              <a:lnSpc>
                <a:spcPct val="80000"/>
              </a:lnSpc>
              <a:buFontTx/>
              <a:buNone/>
            </a:pPr>
            <a:r>
              <a:rPr lang="ja-JP" altLang="en-US" sz="1400"/>
              <a:t>　</a:t>
            </a:r>
          </a:p>
        </p:txBody>
      </p:sp>
    </p:spTree>
    <p:extLst>
      <p:ext uri="{BB962C8B-B14F-4D97-AF65-F5344CB8AC3E}">
        <p14:creationId xmlns:p14="http://schemas.microsoft.com/office/powerpoint/2010/main" val="2386941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ja-JP" sz="3200"/>
              <a:t>Ⅱ</a:t>
            </a:r>
            <a:r>
              <a:rPr lang="ja-JP" altLang="en-US" sz="3200"/>
              <a:t>－４－３）先天性筋ジストロフィー</a:t>
            </a:r>
            <a:br>
              <a:rPr lang="ja-JP" altLang="en-US" sz="3200"/>
            </a:br>
            <a:r>
              <a:rPr lang="ja-JP" altLang="en-US" sz="3200"/>
              <a:t>ＣＭＤ（ｃｏｎｇｅｎｉｔａｌ　ｍｕｓｕｃｌａｒ　ｄｙｓｔｒｏｐｈｙ）</a:t>
            </a:r>
          </a:p>
        </p:txBody>
      </p:sp>
      <p:sp>
        <p:nvSpPr>
          <p:cNvPr id="39939" name="Rectangle 3"/>
          <p:cNvSpPr>
            <a:spLocks noGrp="1" noChangeArrowheads="1"/>
          </p:cNvSpPr>
          <p:nvPr>
            <p:ph type="body" idx="1"/>
          </p:nvPr>
        </p:nvSpPr>
        <p:spPr/>
        <p:txBody>
          <a:bodyPr/>
          <a:lstStyle/>
          <a:p>
            <a:pPr>
              <a:lnSpc>
                <a:spcPct val="90000"/>
              </a:lnSpc>
              <a:buFontTx/>
              <a:buNone/>
            </a:pPr>
            <a:r>
              <a:rPr lang="en-US" altLang="ja-JP" sz="2400"/>
              <a:t>●</a:t>
            </a:r>
            <a:r>
              <a:rPr lang="ja-JP" altLang="en-US" sz="2400"/>
              <a:t>臨床的、遺伝的　、生化学的に不均一な疾患群、一つの遺伝子異常が複数の病型を示す場合や、複数の遺伝子異常が同様の臨床症状を示す場合があり、病系分類は複雑化、日々変化している。現在２０余りの病型が認められている。</a:t>
            </a:r>
          </a:p>
          <a:p>
            <a:pPr>
              <a:lnSpc>
                <a:spcPct val="90000"/>
              </a:lnSpc>
              <a:buFontTx/>
              <a:buNone/>
            </a:pPr>
            <a:r>
              <a:rPr lang="ja-JP" altLang="en-US" sz="2400"/>
              <a:t>●ＣＭＤは、新生児期あるいは乳幼児期早期から筋緊張低下、筋力低下、関節拘縮が認められ、フロピーインファント（ｆｌｏｐｐｙ　ｉｎｆａｎｔ）として気つかれることが多い。最重症型では早期から人工呼吸管理が必要な場合や経管栄養の離脱が困難な場合もある。基本的には筋力低下は全身性、左右対称性で、腱反射は低下または消失するが乳幼児期には認められることも多い。個々の症例や病型により筋力低下の程度や分布、進行度は、さまざまである。</a:t>
            </a:r>
          </a:p>
          <a:p>
            <a:pPr>
              <a:lnSpc>
                <a:spcPct val="90000"/>
              </a:lnSpc>
            </a:pPr>
            <a:endParaRPr lang="en-US" altLang="ja-JP" sz="2800"/>
          </a:p>
        </p:txBody>
      </p:sp>
    </p:spTree>
    <p:extLst>
      <p:ext uri="{BB962C8B-B14F-4D97-AF65-F5344CB8AC3E}">
        <p14:creationId xmlns:p14="http://schemas.microsoft.com/office/powerpoint/2010/main" val="2865379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ja-JP" sz="3200"/>
              <a:t>Ⅱ</a:t>
            </a:r>
            <a:r>
              <a:rPr lang="ja-JP" altLang="en-US" sz="3200"/>
              <a:t>－４－４）筋ジストロフィーの症状、予後</a:t>
            </a:r>
          </a:p>
        </p:txBody>
      </p:sp>
      <p:sp>
        <p:nvSpPr>
          <p:cNvPr id="26627" name="Rectangle 3"/>
          <p:cNvSpPr>
            <a:spLocks noGrp="1" noChangeArrowheads="1"/>
          </p:cNvSpPr>
          <p:nvPr>
            <p:ph type="body" idx="1"/>
          </p:nvPr>
        </p:nvSpPr>
        <p:spPr/>
        <p:txBody>
          <a:bodyPr/>
          <a:lstStyle/>
          <a:p>
            <a:r>
              <a:rPr lang="ja-JP" altLang="en-US"/>
              <a:t>筋ジストロフィーでは、全身の筋機能低下により、移動機能、姿勢保持、日常生活活動のみならず、呼吸不全、心不全、摂食、嚥下、消化管機能も障害される。さらに、二次的な身体変形や廃用機能低下、合併症状としての中枢神経障害も加わり、加齢とともに生活上の困難が増加する。</a:t>
            </a:r>
          </a:p>
        </p:txBody>
      </p:sp>
    </p:spTree>
    <p:extLst>
      <p:ext uri="{BB962C8B-B14F-4D97-AF65-F5344CB8AC3E}">
        <p14:creationId xmlns:p14="http://schemas.microsoft.com/office/powerpoint/2010/main" val="2459269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ja-JP" dirty="0" smtClean="0"/>
              <a:t>Ⅱ</a:t>
            </a:r>
            <a:r>
              <a:rPr lang="ja-JP" altLang="en-US" dirty="0" smtClean="0"/>
              <a:t>－１－１）重症</a:t>
            </a:r>
            <a:r>
              <a:rPr lang="ja-JP" altLang="en-US" dirty="0"/>
              <a:t>心身障害児</a:t>
            </a:r>
          </a:p>
        </p:txBody>
      </p:sp>
      <p:sp>
        <p:nvSpPr>
          <p:cNvPr id="9219" name="Rectangle 3"/>
          <p:cNvSpPr>
            <a:spLocks noGrp="1" noChangeArrowheads="1"/>
          </p:cNvSpPr>
          <p:nvPr>
            <p:ph type="body" idx="1"/>
          </p:nvPr>
        </p:nvSpPr>
        <p:spPr/>
        <p:txBody>
          <a:bodyPr/>
          <a:lstStyle/>
          <a:p>
            <a:pPr>
              <a:lnSpc>
                <a:spcPct val="80000"/>
              </a:lnSpc>
            </a:pPr>
            <a:r>
              <a:rPr lang="ja-JP" altLang="en-US" sz="2800" dirty="0"/>
              <a:t>重症心身障害児とは、重度の身体障害と知的障害をあわせもった児をいう。つまり医療的診断名ではなく、各疾患に起因した、症状（状況）を表現している。主な原因疾患については、以下に説明する。</a:t>
            </a:r>
          </a:p>
          <a:p>
            <a:pPr>
              <a:lnSpc>
                <a:spcPct val="80000"/>
              </a:lnSpc>
            </a:pPr>
            <a:r>
              <a:rPr lang="ja-JP" altLang="en-US" sz="2800" dirty="0"/>
              <a:t>もう一つ大事な点は、重症心身障害児の病態を考えるときに、</a:t>
            </a:r>
            <a:r>
              <a:rPr lang="ja-JP" altLang="en-US" b="1" dirty="0"/>
              <a:t>障害が障害を生むという</a:t>
            </a:r>
            <a:r>
              <a:rPr lang="ja-JP" altLang="en-US" b="1" i="1" dirty="0"/>
              <a:t>障害の連鎖</a:t>
            </a:r>
            <a:r>
              <a:rPr lang="ja-JP" altLang="en-US" sz="2800" dirty="0"/>
              <a:t>という考え方大事である。（合併症、二次障害）</a:t>
            </a:r>
          </a:p>
          <a:p>
            <a:pPr>
              <a:lnSpc>
                <a:spcPct val="80000"/>
              </a:lnSpc>
            </a:pPr>
            <a:r>
              <a:rPr lang="ja-JP" altLang="en-US" sz="2800" dirty="0"/>
              <a:t>重症心身障害児は、障害の連鎖の問題と小児であるため発育、発達していくため各年代により合併症に特徴がある。（</a:t>
            </a:r>
            <a:r>
              <a:rPr lang="ja-JP" altLang="en-US" sz="2800" b="1" i="1" dirty="0"/>
              <a:t>重症心身障害児の合併症のライフサイクル</a:t>
            </a:r>
            <a:r>
              <a:rPr lang="ja-JP" altLang="en-US" sz="2800" dirty="0"/>
              <a:t>）</a:t>
            </a:r>
          </a:p>
          <a:p>
            <a:pPr>
              <a:lnSpc>
                <a:spcPct val="80000"/>
              </a:lnSpc>
            </a:pPr>
            <a:endParaRPr lang="en-US" altLang="ja-JP" sz="2800" dirty="0"/>
          </a:p>
        </p:txBody>
      </p:sp>
    </p:spTree>
    <p:extLst>
      <p:ext uri="{BB962C8B-B14F-4D97-AF65-F5344CB8AC3E}">
        <p14:creationId xmlns:p14="http://schemas.microsoft.com/office/powerpoint/2010/main" val="3122637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ja-JP"/>
              <a:t>Ⅱ</a:t>
            </a:r>
            <a:r>
              <a:rPr lang="ja-JP" altLang="en-US"/>
              <a:t>－５－１）先天性代謝異常</a:t>
            </a:r>
          </a:p>
        </p:txBody>
      </p:sp>
      <p:sp>
        <p:nvSpPr>
          <p:cNvPr id="19459" name="Rectangle 3"/>
          <p:cNvSpPr>
            <a:spLocks noGrp="1" noChangeArrowheads="1"/>
          </p:cNvSpPr>
          <p:nvPr>
            <p:ph type="body" idx="1"/>
          </p:nvPr>
        </p:nvSpPr>
        <p:spPr/>
        <p:txBody>
          <a:bodyPr/>
          <a:lstStyle/>
          <a:p>
            <a:pPr>
              <a:lnSpc>
                <a:spcPct val="90000"/>
              </a:lnSpc>
            </a:pPr>
            <a:r>
              <a:rPr lang="ja-JP" altLang="en-US" sz="2400"/>
              <a:t>神経系の細胞（ニューロン、グリア）のうち、特に中枢神経系のニューロンはごく限られた部位を除き再生しません。生まれた時の細胞を一生使い続けなければなりません。先端はシナプスと呼ばれ、電気的な信号を、化学的な情報に変換するなど様々な情報のやりとりの最前線であり、その離れた場所に多くの成分を届け、回収しなくてはなりません。必要なエネルギーの供給不足（ミトコンドリア脳筋症、クレアチン代謝異常症）、蛋白合成、分解系の異常（アミノ酸代謝異常症、ライソゾーム病、有機酸代謝異常症）など代謝異常とそれによる病態および病理学的変化が判明しているものを先天性代謝異常という。</a:t>
            </a:r>
          </a:p>
          <a:p>
            <a:pPr>
              <a:lnSpc>
                <a:spcPct val="90000"/>
              </a:lnSpc>
              <a:buFontTx/>
              <a:buNone/>
            </a:pPr>
            <a:r>
              <a:rPr lang="ja-JP" altLang="en-US" sz="2400"/>
              <a:t/>
            </a:r>
            <a:br>
              <a:rPr lang="ja-JP" altLang="en-US" sz="2400"/>
            </a:br>
            <a:endParaRPr lang="ja-JP" altLang="en-US" sz="2400"/>
          </a:p>
        </p:txBody>
      </p:sp>
    </p:spTree>
    <p:extLst>
      <p:ext uri="{BB962C8B-B14F-4D97-AF65-F5344CB8AC3E}">
        <p14:creationId xmlns:p14="http://schemas.microsoft.com/office/powerpoint/2010/main" val="1993053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4294967295"/>
          </p:nvPr>
        </p:nvGraphicFramePr>
        <p:xfrm>
          <a:off x="1847850" y="620714"/>
          <a:ext cx="8445500" cy="6192836"/>
        </p:xfrm>
        <a:graphic>
          <a:graphicData uri="http://schemas.openxmlformats.org/drawingml/2006/table">
            <a:tbl>
              <a:tblPr>
                <a:tableStyleId>{5C22544A-7EE6-4342-B048-85BDC9FD1C3A}</a:tableStyleId>
              </a:tblPr>
              <a:tblGrid>
                <a:gridCol w="2808091"/>
                <a:gridCol w="517279"/>
                <a:gridCol w="517279"/>
                <a:gridCol w="517279"/>
                <a:gridCol w="4085572"/>
              </a:tblGrid>
              <a:tr h="229472">
                <a:tc rowSpan="2">
                  <a:txBody>
                    <a:bodyPr/>
                    <a:lstStyle/>
                    <a:p>
                      <a:pPr algn="ctr" fontAlgn="ctr"/>
                      <a:endParaRPr lang="ja-JP" altLang="en-US" sz="1400" b="0" i="0" u="none" strike="noStrike" dirty="0">
                        <a:solidFill>
                          <a:schemeClr val="bg1"/>
                        </a:solidFill>
                        <a:effectLst/>
                        <a:latin typeface="ＭＳ Ｐゴシック"/>
                      </a:endParaRPr>
                    </a:p>
                  </a:txBody>
                  <a:tcPr marL="7933" marR="7933" marT="7933" marB="0" anchor="ctr">
                    <a:solidFill>
                      <a:schemeClr val="accent1"/>
                    </a:solidFill>
                  </a:tcPr>
                </a:tc>
                <a:tc gridSpan="3">
                  <a:txBody>
                    <a:bodyPr/>
                    <a:lstStyle/>
                    <a:p>
                      <a:pPr algn="ctr" fontAlgn="ctr"/>
                      <a:r>
                        <a:rPr lang="ja-JP" altLang="en-US" sz="1400" b="1" u="none" strike="noStrike" dirty="0">
                          <a:solidFill>
                            <a:schemeClr val="bg1"/>
                          </a:solidFill>
                          <a:effectLst/>
                        </a:rPr>
                        <a:t>発症時期</a:t>
                      </a:r>
                      <a:endParaRPr lang="ja-JP" altLang="en-US" sz="1400" b="1" i="0" u="none" strike="noStrike" dirty="0">
                        <a:solidFill>
                          <a:schemeClr val="bg1"/>
                        </a:solidFill>
                        <a:effectLst/>
                        <a:latin typeface="ＭＳ Ｐゴシック"/>
                      </a:endParaRPr>
                    </a:p>
                  </a:txBody>
                  <a:tcPr marL="7933" marR="7933" marT="7933" marB="0" anchor="ctr">
                    <a:solidFill>
                      <a:schemeClr val="accent1"/>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600" b="1" u="none" strike="noStrike" dirty="0">
                          <a:solidFill>
                            <a:schemeClr val="bg1"/>
                          </a:solidFill>
                          <a:effectLst/>
                        </a:rPr>
                        <a:t>症状</a:t>
                      </a:r>
                      <a:endParaRPr lang="ja-JP" altLang="en-US" sz="1600" b="1" i="0" u="none" strike="noStrike" dirty="0">
                        <a:solidFill>
                          <a:schemeClr val="bg1"/>
                        </a:solidFill>
                        <a:effectLst/>
                        <a:latin typeface="ＭＳ Ｐゴシック"/>
                      </a:endParaRPr>
                    </a:p>
                  </a:txBody>
                  <a:tcPr marL="7933" marR="7933" marT="7933" marB="0" anchor="ctr">
                    <a:solidFill>
                      <a:schemeClr val="accent1"/>
                    </a:solidFill>
                  </a:tcPr>
                </a:tc>
              </a:tr>
              <a:tr h="434663">
                <a:tc vMerge="1">
                  <a:txBody>
                    <a:bodyPr/>
                    <a:lstStyle/>
                    <a:p>
                      <a:pPr algn="l" fontAlgn="ct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ctr" fontAlgn="ctr"/>
                      <a:r>
                        <a:rPr lang="ja-JP" altLang="en-US" sz="1400" b="1" u="none" strike="noStrike" dirty="0">
                          <a:solidFill>
                            <a:schemeClr val="bg1"/>
                          </a:solidFill>
                          <a:effectLst/>
                        </a:rPr>
                        <a:t>新生児</a:t>
                      </a:r>
                      <a:endParaRPr lang="ja-JP" altLang="en-US" sz="1400" b="1" i="0" u="none" strike="noStrike" dirty="0">
                        <a:solidFill>
                          <a:schemeClr val="bg1"/>
                        </a:solidFill>
                        <a:effectLst/>
                        <a:latin typeface="ＭＳ Ｐゴシック"/>
                      </a:endParaRPr>
                    </a:p>
                  </a:txBody>
                  <a:tcPr marL="7933" marR="7933" marT="7933" marB="0" anchor="ctr">
                    <a:solidFill>
                      <a:schemeClr val="accent1"/>
                    </a:solidFill>
                  </a:tcPr>
                </a:tc>
                <a:tc>
                  <a:txBody>
                    <a:bodyPr/>
                    <a:lstStyle/>
                    <a:p>
                      <a:pPr algn="ctr" fontAlgn="ctr"/>
                      <a:r>
                        <a:rPr lang="ja-JP" altLang="en-US" sz="1400" b="1" u="none" strike="noStrike" dirty="0">
                          <a:solidFill>
                            <a:schemeClr val="bg1"/>
                          </a:solidFill>
                          <a:effectLst/>
                        </a:rPr>
                        <a:t>乳児</a:t>
                      </a:r>
                      <a:endParaRPr lang="ja-JP" altLang="en-US" sz="1400" b="1" i="0" u="none" strike="noStrike" dirty="0">
                        <a:solidFill>
                          <a:schemeClr val="bg1"/>
                        </a:solidFill>
                        <a:effectLst/>
                        <a:latin typeface="ＭＳ Ｐゴシック"/>
                      </a:endParaRPr>
                    </a:p>
                  </a:txBody>
                  <a:tcPr marL="7933" marR="7933" marT="7933" marB="0" anchor="ctr">
                    <a:solidFill>
                      <a:schemeClr val="accent1"/>
                    </a:solidFill>
                  </a:tcPr>
                </a:tc>
                <a:tc>
                  <a:txBody>
                    <a:bodyPr/>
                    <a:lstStyle/>
                    <a:p>
                      <a:pPr algn="ctr" fontAlgn="ctr"/>
                      <a:r>
                        <a:rPr lang="ja-JP" altLang="en-US" sz="1400" b="1" u="none" strike="noStrike" dirty="0">
                          <a:solidFill>
                            <a:schemeClr val="bg1"/>
                          </a:solidFill>
                          <a:effectLst/>
                        </a:rPr>
                        <a:t>幼児以降</a:t>
                      </a:r>
                      <a:endParaRPr lang="ja-JP" altLang="en-US" sz="1400" b="1" i="0" u="none" strike="noStrike" dirty="0">
                        <a:solidFill>
                          <a:schemeClr val="bg1"/>
                        </a:solidFill>
                        <a:effectLst/>
                        <a:latin typeface="ＭＳ Ｐゴシック"/>
                      </a:endParaRPr>
                    </a:p>
                  </a:txBody>
                  <a:tcPr marL="7933" marR="7933" marT="7933" marB="0" anchor="ctr">
                    <a:solidFill>
                      <a:schemeClr val="accent1"/>
                    </a:solidFill>
                  </a:tcPr>
                </a:tc>
                <a:tc vMerge="1">
                  <a:txBody>
                    <a:bodyPr/>
                    <a:lstStyle/>
                    <a:p>
                      <a:endParaRPr kumimoji="1" lang="ja-JP" altLang="en-US"/>
                    </a:p>
                  </a:txBody>
                  <a:tcPr/>
                </a:tc>
              </a:tr>
              <a:tr h="434663">
                <a:tc>
                  <a:txBody>
                    <a:bodyPr/>
                    <a:lstStyle/>
                    <a:p>
                      <a:pPr algn="l" fontAlgn="ctr"/>
                      <a:r>
                        <a:rPr lang="ja-JP" altLang="en-US" sz="1400" u="none" strike="noStrike">
                          <a:effectLst/>
                        </a:rPr>
                        <a:t>有機酸代謝異常</a:t>
                      </a:r>
                      <a:br>
                        <a:rPr lang="ja-JP" altLang="en-US" sz="1400" u="none" strike="noStrike">
                          <a:effectLst/>
                        </a:rPr>
                      </a:br>
                      <a:r>
                        <a:rPr lang="ja-JP" altLang="en-US" sz="1400" u="none" strike="noStrike">
                          <a:effectLst/>
                        </a:rPr>
                        <a:t>　メチルマロン酸血症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嗜眠、哺乳力低下、嘔吐、筋緊張低下</a:t>
                      </a:r>
                      <a:endParaRPr lang="zh-TW" altLang="en-US" sz="1600" b="0" i="0" u="none" strike="noStrike" dirty="0">
                        <a:solidFill>
                          <a:srgbClr val="000000"/>
                        </a:solidFill>
                        <a:effectLst/>
                        <a:latin typeface="ＭＳ Ｐゴシック"/>
                      </a:endParaRPr>
                    </a:p>
                  </a:txBody>
                  <a:tcPr marL="7933" marR="7933" marT="7933" marB="0" anchor="ctr"/>
                </a:tc>
              </a:tr>
              <a:tr h="251779">
                <a:tc>
                  <a:txBody>
                    <a:bodyPr/>
                    <a:lstStyle/>
                    <a:p>
                      <a:pPr algn="l" fontAlgn="ctr"/>
                      <a:r>
                        <a:rPr lang="ja-JP" altLang="en-US" sz="1400" u="none" strike="noStrike">
                          <a:effectLst/>
                        </a:rPr>
                        <a:t>　プロピオン酸血症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嗜眠、哺乳力低下、嘔吐、筋緊張低下</a:t>
                      </a:r>
                      <a:endParaRPr lang="zh-TW" altLang="en-US" sz="1600" b="0" i="0" u="none" strike="noStrike" dirty="0">
                        <a:solidFill>
                          <a:srgbClr val="000000"/>
                        </a:solidFill>
                        <a:effectLst/>
                        <a:latin typeface="ＭＳ Ｐゴシック"/>
                      </a:endParaRPr>
                    </a:p>
                  </a:txBody>
                  <a:tcPr marL="7933" marR="7933" marT="7933" marB="0" anchor="ctr"/>
                </a:tc>
              </a:tr>
              <a:tr h="251779">
                <a:tc>
                  <a:txBody>
                    <a:bodyPr/>
                    <a:lstStyle/>
                    <a:p>
                      <a:pPr algn="l" fontAlgn="ctr"/>
                      <a:r>
                        <a:rPr lang="ja-JP" altLang="en-US" sz="1400" u="none" strike="noStrike" dirty="0">
                          <a:effectLst/>
                        </a:rPr>
                        <a:t>　グルタール酸尿症</a:t>
                      </a:r>
                      <a:r>
                        <a:rPr lang="en-US" altLang="ja-JP" sz="1400" u="none" strike="noStrike" dirty="0">
                          <a:effectLst/>
                        </a:rPr>
                        <a:t>Ⅰ</a:t>
                      </a:r>
                      <a:r>
                        <a:rPr lang="ja-JP" altLang="en-US" sz="1400" u="none" strike="noStrike" dirty="0">
                          <a:effectLst/>
                        </a:rPr>
                        <a:t>型</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急性脳症様、筋緊張低下、痙攣、ジストニア</a:t>
                      </a:r>
                      <a:endParaRPr lang="ja-JP" altLang="en-US" sz="1600" b="0" i="0" u="none" strike="noStrike" dirty="0">
                        <a:solidFill>
                          <a:srgbClr val="000000"/>
                        </a:solidFill>
                        <a:effectLst/>
                        <a:latin typeface="ＭＳ Ｐゴシック"/>
                      </a:endParaRPr>
                    </a:p>
                  </a:txBody>
                  <a:tcPr marL="7933" marR="7933" marT="7933" marB="0" anchor="ctr"/>
                </a:tc>
              </a:tr>
              <a:tr h="434663">
                <a:tc>
                  <a:txBody>
                    <a:bodyPr/>
                    <a:lstStyle/>
                    <a:p>
                      <a:pPr algn="l" fontAlgn="ctr"/>
                      <a:r>
                        <a:rPr lang="ja-JP" altLang="en-US" sz="1400" u="none" strike="noStrike">
                          <a:effectLst/>
                        </a:rPr>
                        <a:t>アミノ酸代謝</a:t>
                      </a:r>
                      <a:br>
                        <a:rPr lang="ja-JP" altLang="en-US" sz="1400" u="none" strike="noStrike">
                          <a:effectLst/>
                        </a:rPr>
                      </a:br>
                      <a:r>
                        <a:rPr lang="ja-JP" altLang="en-US" sz="1400" u="none" strike="noStrike">
                          <a:effectLst/>
                        </a:rPr>
                        <a:t>　非ケトーシス高グリシン血症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痙攣、嗜眠、筋緊張低下、不随意運動</a:t>
                      </a:r>
                      <a:endParaRPr lang="zh-TW" altLang="en-US" sz="1600" b="0" i="0" u="none" strike="noStrike" dirty="0">
                        <a:solidFill>
                          <a:srgbClr val="000000"/>
                        </a:solidFill>
                        <a:effectLst/>
                        <a:latin typeface="ＭＳ Ｐゴシック"/>
                      </a:endParaRPr>
                    </a:p>
                  </a:txBody>
                  <a:tcPr marL="7933" marR="7933" marT="7933" marB="0" anchor="ctr"/>
                </a:tc>
              </a:tr>
              <a:tr h="434663">
                <a:tc>
                  <a:txBody>
                    <a:bodyPr/>
                    <a:lstStyle/>
                    <a:p>
                      <a:pPr algn="l" fontAlgn="ctr"/>
                      <a:r>
                        <a:rPr lang="ja-JP" altLang="en-US" sz="1400" u="none" strike="noStrike">
                          <a:effectLst/>
                        </a:rPr>
                        <a:t>リソゾーム蓄積症</a:t>
                      </a:r>
                      <a:br>
                        <a:rPr lang="ja-JP" altLang="en-US" sz="1400" u="none" strike="noStrike">
                          <a:effectLst/>
                        </a:rPr>
                      </a:br>
                      <a:r>
                        <a:rPr lang="ja-JP" altLang="en-US" sz="1400" u="none" strike="noStrike">
                          <a:effectLst/>
                        </a:rPr>
                        <a:t>　</a:t>
                      </a:r>
                      <a:r>
                        <a:rPr lang="en-US" altLang="ja-JP" sz="1400" u="none" strike="noStrike">
                          <a:effectLst/>
                        </a:rPr>
                        <a:t>GM1</a:t>
                      </a:r>
                      <a:r>
                        <a:rPr lang="ja-JP" altLang="en-US" sz="1400" u="none" strike="noStrike">
                          <a:effectLst/>
                        </a:rPr>
                        <a:t>ガングリオシドーシス乳児型</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粗な顔貌、肝脾腫、退行、痙性、</a:t>
                      </a:r>
                      <a:r>
                        <a:rPr lang="en-US" sz="1600" u="none" strike="noStrike" dirty="0">
                          <a:effectLst/>
                        </a:rPr>
                        <a:t>cherry-red</a:t>
                      </a:r>
                      <a:r>
                        <a:rPr lang="ja-JP" altLang="en-US" sz="1600" u="none" strike="noStrike" dirty="0">
                          <a:effectLst/>
                        </a:rPr>
                        <a:t>斑</a:t>
                      </a:r>
                      <a:endParaRPr lang="ja-JP"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ja-JP" altLang="en-US" sz="1400" u="none" strike="noStrike">
                          <a:effectLst/>
                        </a:rPr>
                        <a:t>　</a:t>
                      </a:r>
                      <a:r>
                        <a:rPr lang="en-US" altLang="ja-JP" sz="1400" u="none" strike="noStrike">
                          <a:effectLst/>
                        </a:rPr>
                        <a:t>GM2</a:t>
                      </a:r>
                      <a:r>
                        <a:rPr lang="ja-JP" altLang="en-US" sz="1400" u="none" strike="noStrike">
                          <a:effectLst/>
                        </a:rPr>
                        <a:t>ガングリオシドーシス</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驚愕反応、視覚障害、退行、痙攣、</a:t>
                      </a:r>
                      <a:r>
                        <a:rPr lang="en-US" sz="1600" u="none" strike="noStrike" dirty="0">
                          <a:effectLst/>
                        </a:rPr>
                        <a:t>cherry-red</a:t>
                      </a:r>
                      <a:r>
                        <a:rPr lang="ja-JP" altLang="en-US" sz="1600" u="none" strike="noStrike" dirty="0">
                          <a:effectLst/>
                        </a:rPr>
                        <a:t>斑、脳神経障害</a:t>
                      </a:r>
                      <a:endParaRPr lang="ja-JP"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en-US" sz="1400" u="none" strike="noStrike">
                          <a:effectLst/>
                        </a:rPr>
                        <a:t>　Gaucher</a:t>
                      </a:r>
                      <a:r>
                        <a:rPr lang="ja-JP" altLang="en-US" sz="1400" u="none" strike="noStrike">
                          <a:effectLst/>
                        </a:rPr>
                        <a:t>病</a:t>
                      </a:r>
                      <a:r>
                        <a:rPr lang="en-US" altLang="ja-JP" sz="1400" u="none" strike="noStrike">
                          <a:effectLst/>
                        </a:rPr>
                        <a:t>2</a:t>
                      </a:r>
                      <a:r>
                        <a:rPr lang="ja-JP" altLang="en-US" sz="1400" u="none" strike="noStrike">
                          <a:effectLst/>
                        </a:rPr>
                        <a:t>型</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b="0" i="0" u="none" strike="noStrike" dirty="0" smtClean="0">
                          <a:solidFill>
                            <a:srgbClr val="000000"/>
                          </a:solidFill>
                          <a:effectLst/>
                          <a:latin typeface="ＭＳ Ｐゴシック"/>
                        </a:rPr>
                        <a:t>〇</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痙性、オピストトーヌス、核上性眼球運動障害、痙攣、知的障害、肝脾腫</a:t>
                      </a:r>
                      <a:endParaRPr lang="ja-JP"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en-US" sz="1400" u="none" strike="noStrike">
                          <a:effectLst/>
                        </a:rPr>
                        <a:t>　Niemann-Pick</a:t>
                      </a:r>
                      <a:r>
                        <a:rPr lang="ja-JP" altLang="en-US" sz="1400" u="none" strike="noStrike">
                          <a:effectLst/>
                        </a:rPr>
                        <a:t>病</a:t>
                      </a:r>
                      <a:r>
                        <a:rPr lang="en-US" sz="1400" u="none" strike="noStrike">
                          <a:effectLst/>
                        </a:rPr>
                        <a:t>C</a:t>
                      </a:r>
                      <a:r>
                        <a:rPr lang="ja-JP" altLang="en-US" sz="1400" u="none" strike="noStrike">
                          <a:effectLst/>
                        </a:rPr>
                        <a:t>型</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失調、垂直性眼球運動障害、嚥下構音障害、ジストニア、カタプレキシー、知的退行</a:t>
                      </a:r>
                      <a:endParaRPr lang="ja-JP"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ja-JP" altLang="en-US" sz="1400" u="none" strike="noStrike">
                          <a:effectLst/>
                        </a:rPr>
                        <a:t>　先天性グリコシル化異常症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（多型）筋緊張低下、哺乳不良、心筋症、内斜視、凝固能異常、局所脂肪沈着</a:t>
                      </a:r>
                      <a:endParaRPr lang="zh-TW"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ja-JP" altLang="en-US" sz="1400" u="none" strike="noStrike" dirty="0">
                          <a:effectLst/>
                        </a:rPr>
                        <a:t>ミトコンドリア・代謝的リン酸化障害</a:t>
                      </a:r>
                      <a:br>
                        <a:rPr lang="ja-JP" altLang="en-US" sz="1400" u="none" strike="noStrike" dirty="0">
                          <a:effectLst/>
                        </a:rPr>
                      </a:br>
                      <a:r>
                        <a:rPr lang="ja-JP" altLang="en-US" sz="1400" u="none" strike="noStrike" dirty="0">
                          <a:effectLst/>
                        </a:rPr>
                        <a:t>　</a:t>
                      </a:r>
                      <a:r>
                        <a:rPr lang="en-US" altLang="ja-JP" sz="1400" u="none" strike="noStrike" dirty="0">
                          <a:effectLst/>
                        </a:rPr>
                        <a:t>Leigh</a:t>
                      </a:r>
                      <a:r>
                        <a:rPr lang="ja-JP" altLang="en-US" sz="1400" u="none" strike="noStrike" dirty="0">
                          <a:effectLst/>
                        </a:rPr>
                        <a:t>脳症</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dirty="0">
                          <a:effectLst/>
                        </a:rPr>
                        <a:t>△</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dirty="0">
                          <a:effectLst/>
                        </a:rPr>
                        <a:t>〇</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dirty="0">
                          <a:effectLst/>
                        </a:rPr>
                        <a:t>〇</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筋緊張低下、不随意運動、小脳失調、錐体路徴候、眼球運動障害、呼吸障害</a:t>
                      </a:r>
                      <a:endParaRPr lang="zh-TW"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ja-JP" altLang="en-US" sz="1400" u="none" strike="noStrike" dirty="0">
                          <a:effectLst/>
                        </a:rPr>
                        <a:t>ペルオキシゾーム異常症</a:t>
                      </a:r>
                      <a:br>
                        <a:rPr lang="ja-JP" altLang="en-US" sz="1400" u="none" strike="noStrike" dirty="0">
                          <a:effectLst/>
                        </a:rPr>
                      </a:br>
                      <a:r>
                        <a:rPr lang="ja-JP" altLang="en-US" sz="1400" u="none" strike="noStrike" dirty="0">
                          <a:effectLst/>
                        </a:rPr>
                        <a:t>　</a:t>
                      </a:r>
                      <a:r>
                        <a:rPr lang="en-US" altLang="ja-JP" sz="1400" u="none" strike="noStrike" dirty="0" err="1">
                          <a:effectLst/>
                        </a:rPr>
                        <a:t>Zellweger</a:t>
                      </a:r>
                      <a:r>
                        <a:rPr lang="ja-JP" altLang="en-US" sz="1400" u="none" strike="noStrike" dirty="0">
                          <a:effectLst/>
                        </a:rPr>
                        <a:t>症候群</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dirty="0">
                          <a:effectLst/>
                        </a:rPr>
                        <a:t>〇</a:t>
                      </a: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dirty="0">
                        <a:solidFill>
                          <a:srgbClr val="000000"/>
                        </a:solidFill>
                        <a:effectLst/>
                        <a:latin typeface="ＭＳ Ｐゴシック"/>
                      </a:endParaRPr>
                    </a:p>
                  </a:txBody>
                  <a:tcPr marL="7933" marR="7933" marT="7933" marB="0" anchor="ctr"/>
                </a:tc>
                <a:tc>
                  <a:txBody>
                    <a:bodyPr/>
                    <a:lstStyle/>
                    <a:p>
                      <a:pPr algn="l" fontAlgn="ctr"/>
                      <a:r>
                        <a:rPr lang="ja-JP" altLang="en-US" sz="1600" u="none" strike="noStrike" dirty="0">
                          <a:effectLst/>
                        </a:rPr>
                        <a:t>特異顔貌、筋緊張低下、哺乳不良、網膜色素変性、肝脾腫、痙攣など</a:t>
                      </a:r>
                      <a:endParaRPr lang="ja-JP" altLang="en-US" sz="1600" b="0" i="0" u="none" strike="noStrike" dirty="0">
                        <a:solidFill>
                          <a:srgbClr val="000000"/>
                        </a:solidFill>
                        <a:effectLst/>
                        <a:latin typeface="ＭＳ Ｐゴシック"/>
                      </a:endParaRPr>
                    </a:p>
                  </a:txBody>
                  <a:tcPr marL="7933" marR="7933" marT="7933" marB="0" anchor="ctr"/>
                </a:tc>
              </a:tr>
              <a:tr h="251779">
                <a:tc>
                  <a:txBody>
                    <a:bodyPr/>
                    <a:lstStyle/>
                    <a:p>
                      <a:pPr algn="l" fontAlgn="ctr"/>
                      <a:r>
                        <a:rPr lang="en-US" sz="1400" u="none" strike="noStrike">
                          <a:effectLst/>
                        </a:rPr>
                        <a:t>　adrenoleukodystrophy(ALD)</a:t>
                      </a:r>
                      <a:endParaRPr 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知能低下、痙性、視覚障害行動異常</a:t>
                      </a:r>
                      <a:endParaRPr lang="zh-TW" altLang="en-US" sz="1600" b="0" i="0" u="none" strike="noStrike" dirty="0">
                        <a:solidFill>
                          <a:srgbClr val="000000"/>
                        </a:solidFill>
                        <a:effectLst/>
                        <a:latin typeface="ＭＳ Ｐゴシック"/>
                      </a:endParaRPr>
                    </a:p>
                  </a:txBody>
                  <a:tcPr marL="7933" marR="7933" marT="7933" marB="0" anchor="ctr"/>
                </a:tc>
              </a:tr>
              <a:tr h="495625">
                <a:tc>
                  <a:txBody>
                    <a:bodyPr/>
                    <a:lstStyle/>
                    <a:p>
                      <a:pPr algn="l" fontAlgn="ctr"/>
                      <a:r>
                        <a:rPr lang="ja-JP" altLang="en-US" sz="1400" u="none" strike="noStrike">
                          <a:effectLst/>
                        </a:rPr>
                        <a:t>金属代謝</a:t>
                      </a:r>
                      <a:br>
                        <a:rPr lang="ja-JP" altLang="en-US" sz="1400" u="none" strike="noStrike">
                          <a:effectLst/>
                        </a:rPr>
                      </a:br>
                      <a:r>
                        <a:rPr lang="ja-JP" altLang="en-US" sz="1400" u="none" strike="noStrike">
                          <a:effectLst/>
                        </a:rPr>
                        <a:t>　</a:t>
                      </a:r>
                      <a:r>
                        <a:rPr lang="en-US" sz="1400" u="none" strike="noStrike">
                          <a:effectLst/>
                        </a:rPr>
                        <a:t>Menkes</a:t>
                      </a:r>
                      <a:r>
                        <a:rPr lang="ja-JP" altLang="en-US" sz="1400" u="none" strike="noStrike">
                          <a:effectLst/>
                        </a:rPr>
                        <a:t>病</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endParaRPr lang="ja-JP" altLang="en-US" sz="1400" b="0" i="0" u="none" strike="noStrike">
                        <a:solidFill>
                          <a:srgbClr val="000000"/>
                        </a:solidFill>
                        <a:effectLst/>
                        <a:latin typeface="ＭＳ Ｐゴシック"/>
                      </a:endParaRPr>
                    </a:p>
                  </a:txBody>
                  <a:tcPr marL="7933" marR="7933" marT="7933" marB="0" anchor="ctr"/>
                </a:tc>
                <a:tc>
                  <a:txBody>
                    <a:bodyPr/>
                    <a:lstStyle/>
                    <a:p>
                      <a:pPr algn="l" fontAlgn="ctr"/>
                      <a:r>
                        <a:rPr lang="zh-TW" altLang="en-US" sz="1600" u="none" strike="noStrike" dirty="0">
                          <a:effectLst/>
                        </a:rPr>
                        <a:t>嗜眠、哺乳不良、筋緊張低下、</a:t>
                      </a:r>
                      <a:r>
                        <a:rPr lang="en-US" altLang="zh-TW" sz="1600" u="none" strike="noStrike" dirty="0" err="1">
                          <a:effectLst/>
                        </a:rPr>
                        <a:t>kinkyhair</a:t>
                      </a:r>
                      <a:r>
                        <a:rPr lang="zh-TW" altLang="en-US" sz="1600" u="none" strike="noStrike" dirty="0">
                          <a:effectLst/>
                        </a:rPr>
                        <a:t>、痙攣、結合織異常</a:t>
                      </a:r>
                      <a:endParaRPr lang="zh-TW" altLang="en-US" sz="1600" b="0" i="0" u="none" strike="noStrike" dirty="0">
                        <a:solidFill>
                          <a:srgbClr val="000000"/>
                        </a:solidFill>
                        <a:effectLst/>
                        <a:latin typeface="ＭＳ Ｐゴシック"/>
                      </a:endParaRPr>
                    </a:p>
                  </a:txBody>
                  <a:tcPr marL="7933" marR="7933" marT="7933" marB="0" anchor="ctr"/>
                </a:tc>
              </a:tr>
            </a:tbl>
          </a:graphicData>
        </a:graphic>
      </p:graphicFrame>
      <p:sp>
        <p:nvSpPr>
          <p:cNvPr id="7" name="Rectangle 3"/>
          <p:cNvSpPr txBox="1">
            <a:spLocks noChangeArrowheads="1"/>
          </p:cNvSpPr>
          <p:nvPr/>
        </p:nvSpPr>
        <p:spPr>
          <a:xfrm>
            <a:off x="3216276" y="44450"/>
            <a:ext cx="6335713" cy="539750"/>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2800" kern="0" dirty="0">
                <a:solidFill>
                  <a:srgbClr val="000000"/>
                </a:solidFill>
              </a:rPr>
              <a:t>嚥下障害を伴う代謝性神経疾患</a:t>
            </a:r>
            <a:endParaRPr lang="ja-JP" altLang="ja-JP" sz="2800" kern="0" dirty="0">
              <a:solidFill>
                <a:srgbClr val="000000"/>
              </a:solidFill>
            </a:endParaRPr>
          </a:p>
        </p:txBody>
      </p:sp>
    </p:spTree>
    <p:extLst>
      <p:ext uri="{BB962C8B-B14F-4D97-AF65-F5344CB8AC3E}">
        <p14:creationId xmlns:p14="http://schemas.microsoft.com/office/powerpoint/2010/main" val="29030031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ja-JP"/>
              <a:t>Ⅱ</a:t>
            </a:r>
            <a:r>
              <a:rPr lang="ja-JP" altLang="en-US"/>
              <a:t>－６－１）神経変性疾患</a:t>
            </a:r>
          </a:p>
        </p:txBody>
      </p:sp>
      <p:sp>
        <p:nvSpPr>
          <p:cNvPr id="20483" name="Rectangle 3"/>
          <p:cNvSpPr>
            <a:spLocks noGrp="1" noChangeArrowheads="1"/>
          </p:cNvSpPr>
          <p:nvPr>
            <p:ph type="body" idx="1"/>
          </p:nvPr>
        </p:nvSpPr>
        <p:spPr/>
        <p:txBody>
          <a:bodyPr/>
          <a:lstStyle/>
          <a:p>
            <a:pPr>
              <a:lnSpc>
                <a:spcPct val="80000"/>
              </a:lnSpc>
            </a:pPr>
            <a:r>
              <a:rPr lang="ja-JP" altLang="en-US" sz="1800" b="1"/>
              <a:t>神経変性疾患とは</a:t>
            </a:r>
            <a:r>
              <a:rPr lang="ja-JP" altLang="en-US" sz="1800"/>
              <a:t>神経変性疾患とは脳や脊髄にある神経細胞のなかで，ある特定の神経細胞群（例えば認知機能に関係する神経細胞や運動機能に関係する細胞）が徐々に障害を受け脱落してしまう病気です．残念ながらまだ原因はわかっていません。脱落してしまう細胞は病気によって異なっています。大きく分けるとスムーズな運動が出来なくなる病気，体のバランスがとりにくくなる病気，筋力が低下してしまう病気，認知能力が低下してしまう病気などがあげられます．</a:t>
            </a:r>
            <a:br>
              <a:rPr lang="ja-JP" altLang="en-US" sz="1800"/>
            </a:br>
            <a:r>
              <a:rPr lang="ja-JP" altLang="en-US" sz="1800"/>
              <a:t/>
            </a:r>
            <a:br>
              <a:rPr lang="ja-JP" altLang="en-US" sz="1800"/>
            </a:br>
            <a:r>
              <a:rPr lang="ja-JP" altLang="en-US" sz="1800"/>
              <a:t> スムーズな運動が出来なくなる病気：</a:t>
            </a:r>
            <a:br>
              <a:rPr lang="ja-JP" altLang="en-US" sz="1800"/>
            </a:br>
            <a:r>
              <a:rPr lang="ja-JP" altLang="en-US" sz="1800"/>
              <a:t>パーキンソン病，パーキンソン症候群（多系統萎縮症，進行性核上性麻痺など）など</a:t>
            </a:r>
          </a:p>
          <a:p>
            <a:pPr>
              <a:lnSpc>
                <a:spcPct val="80000"/>
              </a:lnSpc>
            </a:pPr>
            <a:r>
              <a:rPr lang="ja-JP" altLang="en-US" sz="1800"/>
              <a:t> 体のバランスが取りにくくなる病気：</a:t>
            </a:r>
            <a:br>
              <a:rPr lang="ja-JP" altLang="en-US" sz="1800"/>
            </a:br>
            <a:r>
              <a:rPr lang="ja-JP" altLang="en-US" sz="1800"/>
              <a:t>脊髄小脳変性症，一部の痙性対麻痺など</a:t>
            </a:r>
          </a:p>
          <a:p>
            <a:pPr>
              <a:lnSpc>
                <a:spcPct val="80000"/>
              </a:lnSpc>
            </a:pPr>
            <a:r>
              <a:rPr lang="ja-JP" altLang="en-US" sz="1800"/>
              <a:t> 筋力が低下してしまう病気：</a:t>
            </a:r>
            <a:br>
              <a:rPr lang="ja-JP" altLang="en-US" sz="1800"/>
            </a:br>
            <a:r>
              <a:rPr lang="ja-JP" altLang="en-US" sz="1800"/>
              <a:t>筋萎縮性側索硬化症など</a:t>
            </a:r>
          </a:p>
          <a:p>
            <a:pPr>
              <a:lnSpc>
                <a:spcPct val="80000"/>
              </a:lnSpc>
            </a:pPr>
            <a:r>
              <a:rPr lang="ja-JP" altLang="en-US" sz="1800"/>
              <a:t> 認知機能が障害されてしまう病気：</a:t>
            </a:r>
            <a:br>
              <a:rPr lang="ja-JP" altLang="en-US" sz="1800"/>
            </a:br>
            <a:r>
              <a:rPr lang="ja-JP" altLang="en-US" sz="1800"/>
              <a:t>アルツハイマー病，レビー小体型認知症，皮質基底核変性症など</a:t>
            </a:r>
            <a:br>
              <a:rPr lang="ja-JP" altLang="en-US" sz="1800"/>
            </a:br>
            <a:endParaRPr lang="ja-JP" altLang="en-US" sz="1800"/>
          </a:p>
        </p:txBody>
      </p:sp>
    </p:spTree>
    <p:extLst>
      <p:ext uri="{BB962C8B-B14F-4D97-AF65-F5344CB8AC3E}">
        <p14:creationId xmlns:p14="http://schemas.microsoft.com/office/powerpoint/2010/main" val="3554796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ja-JP" sz="3200"/>
              <a:t>Ⅱ</a:t>
            </a:r>
            <a:r>
              <a:rPr lang="ja-JP" altLang="en-US" sz="3200"/>
              <a:t>－６－２）ＤＲＰＬＡ（歯状核赤核淡蒼球ルイ体萎縮症）</a:t>
            </a:r>
          </a:p>
        </p:txBody>
      </p:sp>
      <p:sp>
        <p:nvSpPr>
          <p:cNvPr id="67587" name="Rectangle 3"/>
          <p:cNvSpPr>
            <a:spLocks noGrp="1" noChangeArrowheads="1"/>
          </p:cNvSpPr>
          <p:nvPr>
            <p:ph type="body" idx="1"/>
          </p:nvPr>
        </p:nvSpPr>
        <p:spPr/>
        <p:txBody>
          <a:bodyPr/>
          <a:lstStyle/>
          <a:p>
            <a:pPr>
              <a:lnSpc>
                <a:spcPct val="80000"/>
              </a:lnSpc>
            </a:pPr>
            <a:r>
              <a:rPr lang="ja-JP" altLang="en-US" sz="1200" b="1"/>
              <a:t>・疾患の概要</a:t>
            </a:r>
            <a:r>
              <a:rPr lang="ja-JP" altLang="en-US" sz="1200"/>
              <a:t> 　</a:t>
            </a:r>
            <a:br>
              <a:rPr lang="ja-JP" altLang="en-US" sz="1200"/>
            </a:br>
            <a:r>
              <a:rPr lang="ja-JP" altLang="en-US" sz="1200"/>
              <a:t>　 歯状核赤核淡蒼球ルイ体萎縮症 </a:t>
            </a:r>
            <a:r>
              <a:rPr lang="en-US" altLang="ja-JP" sz="1200"/>
              <a:t>(DRPLA) </a:t>
            </a:r>
            <a:r>
              <a:rPr lang="ja-JP" altLang="en-US" sz="1200"/>
              <a:t>は、ミオクローヌス発作、痴呆、協調運動の障害、不随意運動を主徴とする常染色体優性遺伝病．日本人に好発し、脊髄小脳変性症の中では日本では一番罹患者が多いタイプ．</a:t>
            </a:r>
            <a:br>
              <a:rPr lang="ja-JP" altLang="en-US" sz="1200"/>
            </a:br>
            <a:r>
              <a:rPr lang="ja-JP" altLang="en-US" sz="1200"/>
              <a:t>　 本疾患の名前は病理学的に脳基底核である歯状核、赤核、淡蒼球、ルイ体に異常を認めることに由来し、その遺伝的原因が</a:t>
            </a:r>
            <a:r>
              <a:rPr lang="en-US" altLang="ja-JP" sz="1200"/>
              <a:t>12</a:t>
            </a:r>
            <a:r>
              <a:rPr lang="ja-JP" altLang="en-US" sz="1200"/>
              <a:t>番染色体上の</a:t>
            </a:r>
            <a:r>
              <a:rPr lang="en-US" altLang="ja-JP" sz="1200"/>
              <a:t>DRPLA</a:t>
            </a:r>
            <a:r>
              <a:rPr lang="ja-JP" altLang="en-US" sz="1200"/>
              <a:t>遺伝子の異常であることが判明した．遺伝子の異常は、この遺伝子の蛋白翻訳領域内の</a:t>
            </a:r>
            <a:r>
              <a:rPr lang="en-US" altLang="ja-JP" sz="1200"/>
              <a:t>CAG</a:t>
            </a:r>
            <a:r>
              <a:rPr lang="ja-JP" altLang="en-US" sz="1200"/>
              <a:t>繰り返し領域が異常に伸長しているトリプレットリピートの一つであること、すなわち異常に長いポリグルタミンを含む遺伝子産物をつくってしまうことが病因であることが明らかにされた．</a:t>
            </a:r>
            <a:r>
              <a:rPr lang="en-US" altLang="ja-JP" sz="1200"/>
              <a:t>CAG</a:t>
            </a:r>
            <a:r>
              <a:rPr lang="ja-JP" altLang="en-US" sz="1200"/>
              <a:t>リピートの異常な伸長は</a:t>
            </a:r>
            <a:r>
              <a:rPr lang="en-US" altLang="ja-JP" sz="1200"/>
              <a:t>PCR</a:t>
            </a:r>
            <a:r>
              <a:rPr lang="ja-JP" altLang="en-US" sz="1200"/>
              <a:t>検査で簡便に検出される．この検査により発症前診断が可能であるが、治療法が確立していない現在、その実施にあたっては周到な配慮が必要．</a:t>
            </a:r>
            <a:endParaRPr lang="ja-JP" altLang="en-US" sz="1200" b="1"/>
          </a:p>
          <a:p>
            <a:pPr>
              <a:lnSpc>
                <a:spcPct val="80000"/>
              </a:lnSpc>
            </a:pPr>
            <a:r>
              <a:rPr lang="ja-JP" altLang="en-US" sz="1200" b="1"/>
              <a:t>・臨床像</a:t>
            </a:r>
            <a:br>
              <a:rPr lang="ja-JP" altLang="en-US" sz="1200" b="1"/>
            </a:br>
            <a:r>
              <a:rPr lang="ja-JP" altLang="en-US" sz="1200" b="1"/>
              <a:t>　 </a:t>
            </a:r>
            <a:r>
              <a:rPr lang="ja-JP" altLang="en-US" sz="1200"/>
              <a:t>本疾患の臨床的特徴は、歩行障害など協調運動の障害ではじまり、次第に不随意運動やミオクローヌス発作（筋の短時間の不随意な収縮）を認め、痴呆や精神症状を呈するようになり、最終的に死にいたる進行性の経過である．発症年齢は</a:t>
            </a:r>
            <a:r>
              <a:rPr lang="en-US" altLang="ja-JP" sz="1200"/>
              <a:t>30-50</a:t>
            </a:r>
            <a:r>
              <a:rPr lang="ja-JP" altLang="en-US" sz="1200"/>
              <a:t>歳台が多いが、その家系内で後の世代に遺伝していくと徐々に発症年齢が早くなり、小児期に難治性てんかん症状などで発症する例もある．</a:t>
            </a:r>
            <a:endParaRPr lang="ja-JP" altLang="en-US" sz="1200" b="1"/>
          </a:p>
          <a:p>
            <a:pPr>
              <a:lnSpc>
                <a:spcPct val="80000"/>
              </a:lnSpc>
            </a:pPr>
            <a:r>
              <a:rPr lang="ja-JP" altLang="en-US" sz="1200" b="1"/>
              <a:t>・ 発症機序 </a:t>
            </a:r>
            <a:r>
              <a:rPr lang="ja-JP" altLang="en-US" sz="1200"/>
              <a:t/>
            </a:r>
            <a:br>
              <a:rPr lang="ja-JP" altLang="en-US" sz="1200"/>
            </a:br>
            <a:r>
              <a:rPr lang="ja-JP" altLang="en-US" sz="1200"/>
              <a:t>　 連鎖解析研究により本疾患の責任遺伝子座は</a:t>
            </a:r>
            <a:r>
              <a:rPr lang="en-US" altLang="ja-JP" sz="1200"/>
              <a:t>12</a:t>
            </a:r>
            <a:r>
              <a:rPr lang="ja-JP" altLang="en-US" sz="1200"/>
              <a:t>番染色体上にあることが判明し、それまでの知見で脊髄小脳変性症のいくつかが</a:t>
            </a:r>
            <a:r>
              <a:rPr lang="en-US" altLang="ja-JP" sz="1200"/>
              <a:t>CAG</a:t>
            </a:r>
            <a:r>
              <a:rPr lang="ja-JP" altLang="en-US" sz="1200"/>
              <a:t>リピートの異常な伸長で発症していることから、</a:t>
            </a:r>
            <a:r>
              <a:rPr lang="en-US" altLang="ja-JP" sz="1200"/>
              <a:t>12</a:t>
            </a:r>
            <a:r>
              <a:rPr lang="ja-JP" altLang="en-US" sz="1200"/>
              <a:t>番染色体上で</a:t>
            </a:r>
            <a:r>
              <a:rPr lang="en-US" altLang="ja-JP" sz="1200"/>
              <a:t>CAG</a:t>
            </a:r>
            <a:r>
              <a:rPr lang="ja-JP" altLang="en-US" sz="1200"/>
              <a:t>リピート領域をある遺伝子の蛋白翻訳領域内に同定．正常では</a:t>
            </a:r>
            <a:r>
              <a:rPr lang="en-US" altLang="ja-JP" sz="1200"/>
              <a:t>7-23</a:t>
            </a:r>
            <a:r>
              <a:rPr lang="ja-JP" altLang="en-US" sz="1200"/>
              <a:t>回のリピートである領域が、</a:t>
            </a:r>
            <a:r>
              <a:rPr lang="en-US" altLang="ja-JP" sz="1200"/>
              <a:t>DRPLA</a:t>
            </a:r>
            <a:r>
              <a:rPr lang="ja-JP" altLang="en-US" sz="1200"/>
              <a:t>患者では</a:t>
            </a:r>
            <a:r>
              <a:rPr lang="en-US" altLang="ja-JP" sz="1200"/>
              <a:t>49-75</a:t>
            </a:r>
            <a:r>
              <a:rPr lang="ja-JP" altLang="en-US" sz="1200"/>
              <a:t>回と異常に伸長していることが明らかにされた． </a:t>
            </a:r>
            <a:r>
              <a:rPr lang="en-US" altLang="ja-JP" sz="1200"/>
              <a:t>CAG</a:t>
            </a:r>
            <a:r>
              <a:rPr lang="ja-JP" altLang="en-US" sz="1200"/>
              <a:t>リピート数が多いほど発症年齢が早くなる傾向も判明した．さらに異常に伸長した</a:t>
            </a:r>
            <a:r>
              <a:rPr lang="en-US" altLang="ja-JP" sz="1200"/>
              <a:t>CAG</a:t>
            </a:r>
            <a:r>
              <a:rPr lang="ja-JP" altLang="en-US" sz="1200"/>
              <a:t>リピートは、次の世代に遺伝するとさらにリピート数が増加する傾向があり、この傾向は、母親から遺伝した場合より父親から遺伝した婆合（精子形成過程で）強く見られることも明らかになった．したがって成人期発症の</a:t>
            </a:r>
            <a:r>
              <a:rPr lang="en-US" altLang="ja-JP" sz="1200"/>
              <a:t>DRPLA</a:t>
            </a:r>
            <a:r>
              <a:rPr lang="ja-JP" altLang="en-US" sz="1200"/>
              <a:t>を有する父親から伸長した</a:t>
            </a:r>
            <a:r>
              <a:rPr lang="en-US" altLang="ja-JP" sz="1200"/>
              <a:t>CAG</a:t>
            </a:r>
            <a:r>
              <a:rPr lang="ja-JP" altLang="en-US" sz="1200"/>
              <a:t>リピートをもつ</a:t>
            </a:r>
            <a:r>
              <a:rPr lang="en-US" altLang="ja-JP" sz="1200"/>
              <a:t>DRPLA</a:t>
            </a:r>
            <a:r>
              <a:rPr lang="ja-JP" altLang="en-US" sz="1200"/>
              <a:t>遺伝子を受け継いだ子供は、著しい伸長（</a:t>
            </a:r>
            <a:r>
              <a:rPr lang="en-US" altLang="ja-JP" sz="1200"/>
              <a:t>90</a:t>
            </a:r>
            <a:r>
              <a:rPr lang="ja-JP" altLang="en-US" sz="1200"/>
              <a:t>回）を有し小児期に発症した例も報告されている．</a:t>
            </a:r>
            <a:r>
              <a:rPr lang="en-US" altLang="ja-JP" sz="1200"/>
              <a:t>CAG</a:t>
            </a:r>
            <a:r>
              <a:rPr lang="ja-JP" altLang="en-US" sz="1200"/>
              <a:t>リピート伸長の程度が強い程早期に発症する傾向（</a:t>
            </a:r>
            <a:r>
              <a:rPr lang="en-US" altLang="ja-JP" sz="1200"/>
              <a:t>anticipation</a:t>
            </a:r>
            <a:r>
              <a:rPr lang="ja-JP" altLang="en-US" sz="1200"/>
              <a:t>）は、マウスを用いた実験でも証明されている． 遺伝子診断法 </a:t>
            </a:r>
            <a:r>
              <a:rPr lang="en-US" altLang="ja-JP" sz="1200"/>
              <a:t>CAG</a:t>
            </a:r>
            <a:r>
              <a:rPr lang="ja-JP" altLang="en-US" sz="1200"/>
              <a:t>リピート伸長の判定は、</a:t>
            </a:r>
            <a:r>
              <a:rPr lang="en-US" altLang="ja-JP" sz="1200"/>
              <a:t>PCR</a:t>
            </a:r>
            <a:r>
              <a:rPr lang="ja-JP" altLang="en-US" sz="1200"/>
              <a:t>法で比較的迅速に検出できる．</a:t>
            </a:r>
          </a:p>
          <a:p>
            <a:pPr>
              <a:lnSpc>
                <a:spcPct val="80000"/>
              </a:lnSpc>
            </a:pPr>
            <a:r>
              <a:rPr lang="ja-JP" altLang="en-US" sz="1200"/>
              <a:t/>
            </a:r>
            <a:br>
              <a:rPr lang="ja-JP" altLang="en-US" sz="1200"/>
            </a:br>
            <a:endParaRPr lang="ja-JP" altLang="en-US" sz="1200"/>
          </a:p>
        </p:txBody>
      </p:sp>
    </p:spTree>
    <p:extLst>
      <p:ext uri="{BB962C8B-B14F-4D97-AF65-F5344CB8AC3E}">
        <p14:creationId xmlns:p14="http://schemas.microsoft.com/office/powerpoint/2010/main" val="21768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8213" y="1196976"/>
            <a:ext cx="7772400" cy="1470025"/>
          </a:xfrm>
        </p:spPr>
        <p:txBody>
          <a:bodyPr anchor="ctr"/>
          <a:lstStyle/>
          <a:p>
            <a:r>
              <a:rPr lang="ja-JP" altLang="en-US" sz="4400"/>
              <a:t>てんかん</a:t>
            </a:r>
          </a:p>
        </p:txBody>
      </p:sp>
      <p:sp>
        <p:nvSpPr>
          <p:cNvPr id="2051" name="Rectangle 3"/>
          <p:cNvSpPr>
            <a:spLocks noGrp="1" noChangeArrowheads="1"/>
          </p:cNvSpPr>
          <p:nvPr>
            <p:ph type="subTitle" idx="1"/>
          </p:nvPr>
        </p:nvSpPr>
        <p:spPr>
          <a:xfrm>
            <a:off x="2895600" y="3886200"/>
            <a:ext cx="6400800" cy="1752600"/>
          </a:xfrm>
        </p:spPr>
        <p:txBody>
          <a:bodyPr/>
          <a:lstStyle/>
          <a:p>
            <a:r>
              <a:rPr lang="ja-JP" altLang="en-US" sz="3200">
                <a:hlinkClick r:id="rId2"/>
              </a:rPr>
              <a:t>日本てんかん協会トップ</a:t>
            </a:r>
            <a:endParaRPr lang="ja-JP" altLang="en-US" sz="3200"/>
          </a:p>
          <a:p>
            <a:r>
              <a:rPr lang="ja-JP" altLang="en-US" sz="3200"/>
              <a:t>ウィキペディア</a:t>
            </a:r>
          </a:p>
          <a:p>
            <a:r>
              <a:rPr lang="ja-JP" altLang="en-US" sz="3200"/>
              <a:t>山形大医学部研究計画説明書参照</a:t>
            </a:r>
          </a:p>
        </p:txBody>
      </p:sp>
    </p:spTree>
    <p:extLst>
      <p:ext uri="{BB962C8B-B14F-4D97-AF65-F5344CB8AC3E}">
        <p14:creationId xmlns:p14="http://schemas.microsoft.com/office/powerpoint/2010/main" val="785710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2208213" y="-17463"/>
            <a:ext cx="7772400" cy="1143001"/>
          </a:xfrm>
        </p:spPr>
        <p:txBody>
          <a:bodyPr/>
          <a:lstStyle/>
          <a:p>
            <a:pPr eaLnBrk="1" hangingPunct="1"/>
            <a:r>
              <a:rPr kumimoji="0" lang="ja-JP" altLang="en-US" sz="3200">
                <a:solidFill>
                  <a:schemeClr val="tx1"/>
                </a:solidFill>
                <a:latin typeface="ＭＳ Ｐゴシック" panose="020B0600070205080204" pitchFamily="50" charset="-128"/>
                <a:ea typeface="ＭＳ Ｐゴシック" panose="020B0600070205080204" pitchFamily="50" charset="-128"/>
              </a:rPr>
              <a:t>てんかん</a:t>
            </a:r>
            <a:r>
              <a:rPr kumimoji="0" lang="en-US" altLang="ja-JP" sz="3200">
                <a:solidFill>
                  <a:schemeClr val="tx1"/>
                </a:solidFill>
                <a:latin typeface="ＭＳ Ｐゴシック" panose="020B0600070205080204" pitchFamily="50" charset="-128"/>
                <a:ea typeface="ＭＳ Ｐゴシック" panose="020B0600070205080204" pitchFamily="50" charset="-128"/>
              </a:rPr>
              <a:t>(Epilepsy)</a:t>
            </a:r>
            <a:endParaRPr kumimoji="0" lang="en-US" altLang="ja-JP" sz="3200">
              <a:solidFill>
                <a:srgbClr val="000000"/>
              </a:solidFill>
              <a:latin typeface="ＭＳ Ｐゴシック" panose="020B0600070205080204" pitchFamily="50" charset="-128"/>
              <a:ea typeface="ＭＳ Ｐゴシック" panose="020B0600070205080204" pitchFamily="50" charset="-128"/>
            </a:endParaRPr>
          </a:p>
        </p:txBody>
      </p:sp>
      <p:sp>
        <p:nvSpPr>
          <p:cNvPr id="143363" name="Rectangle 3"/>
          <p:cNvSpPr>
            <a:spLocks noGrp="1" noChangeArrowheads="1"/>
          </p:cNvSpPr>
          <p:nvPr>
            <p:ph type="subTitle" idx="1"/>
          </p:nvPr>
        </p:nvSpPr>
        <p:spPr>
          <a:xfrm>
            <a:off x="1992313" y="979489"/>
            <a:ext cx="8064500" cy="1944687"/>
          </a:xfrm>
        </p:spPr>
        <p:txBody>
          <a:bodyPr/>
          <a:lstStyle/>
          <a:p>
            <a:pPr algn="l" eaLnBrk="1" hangingPunct="1">
              <a:lnSpc>
                <a:spcPct val="120000"/>
              </a:lnSpc>
            </a:pPr>
            <a:r>
              <a:rPr kumimoji="0" lang="ja-JP" altLang="en-US" smtClean="0">
                <a:latin typeface="ＭＳ Ｐゴシック" panose="020B0600070205080204" pitchFamily="50" charset="-128"/>
                <a:ea typeface="ＭＳ Ｐゴシック" panose="020B0600070205080204" pitchFamily="50" charset="-128"/>
              </a:rPr>
              <a:t>「脳の神経細胞が過剰に放電（興奮）することにより、発作性の状態が何回も反復して生じる、慢性的な病的状態」</a:t>
            </a:r>
            <a:endParaRPr lang="ja-JP" altLang="en-US" smtClean="0">
              <a:latin typeface="ＭＳ Ｐゴシック" panose="020B0600070205080204" pitchFamily="50" charset="-128"/>
              <a:ea typeface="ＭＳ Ｐゴシック" panose="020B0600070205080204" pitchFamily="50" charset="-128"/>
            </a:endParaRPr>
          </a:p>
        </p:txBody>
      </p:sp>
      <p:pic>
        <p:nvPicPr>
          <p:cNvPr id="143364" name="Picture 4"/>
          <p:cNvPicPr>
            <a:picLocks noChangeAspect="1" noChangeArrowheads="1"/>
          </p:cNvPicPr>
          <p:nvPr/>
        </p:nvPicPr>
        <p:blipFill>
          <a:blip r:embed="rId3" cstate="print">
            <a:lum bright="-14000" contrast="26000"/>
            <a:extLst>
              <a:ext uri="{28A0092B-C50C-407E-A947-70E740481C1C}">
                <a14:useLocalDpi xmlns:a14="http://schemas.microsoft.com/office/drawing/2010/main" val="0"/>
              </a:ext>
            </a:extLst>
          </a:blip>
          <a:srcRect/>
          <a:stretch>
            <a:fillRect/>
          </a:stretch>
        </p:blipFill>
        <p:spPr bwMode="auto">
          <a:xfrm>
            <a:off x="3305176" y="3241676"/>
            <a:ext cx="2143125"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5" name="Picture 5"/>
          <p:cNvPicPr>
            <a:picLocks noChangeAspect="1" noChangeArrowheads="1"/>
          </p:cNvPicPr>
          <p:nvPr/>
        </p:nvPicPr>
        <p:blipFill>
          <a:blip r:embed="rId4" cstate="print">
            <a:lum bright="-14000" contrast="26000"/>
            <a:extLst>
              <a:ext uri="{28A0092B-C50C-407E-A947-70E740481C1C}">
                <a14:useLocalDpi xmlns:a14="http://schemas.microsoft.com/office/drawing/2010/main" val="0"/>
              </a:ext>
            </a:extLst>
          </a:blip>
          <a:srcRect/>
          <a:stretch>
            <a:fillRect/>
          </a:stretch>
        </p:blipFill>
        <p:spPr bwMode="auto">
          <a:xfrm>
            <a:off x="7100889" y="3230563"/>
            <a:ext cx="2282825" cy="209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66" name="Text Box 6"/>
          <p:cNvSpPr txBox="1">
            <a:spLocks noChangeArrowheads="1"/>
          </p:cNvSpPr>
          <p:nvPr/>
        </p:nvSpPr>
        <p:spPr bwMode="auto">
          <a:xfrm>
            <a:off x="2279651" y="5746750"/>
            <a:ext cx="16273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b="1">
                <a:solidFill>
                  <a:srgbClr val="000000"/>
                </a:solidFill>
              </a:rPr>
              <a:t>部分発作</a:t>
            </a:r>
            <a:endParaRPr lang="ja-JP" altLang="en-US" sz="2400">
              <a:solidFill>
                <a:srgbClr val="000000"/>
              </a:solidFill>
            </a:endParaRPr>
          </a:p>
        </p:txBody>
      </p:sp>
      <p:sp>
        <p:nvSpPr>
          <p:cNvPr id="143367" name="Text Box 7"/>
          <p:cNvSpPr txBox="1">
            <a:spLocks noChangeArrowheads="1"/>
          </p:cNvSpPr>
          <p:nvPr/>
        </p:nvSpPr>
        <p:spPr bwMode="auto">
          <a:xfrm>
            <a:off x="4224339" y="5734050"/>
            <a:ext cx="16273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b="1">
                <a:solidFill>
                  <a:srgbClr val="000000"/>
                </a:solidFill>
              </a:rPr>
              <a:t>全汎発作</a:t>
            </a:r>
            <a:endParaRPr lang="ja-JP" altLang="en-US" sz="2400">
              <a:solidFill>
                <a:srgbClr val="000000"/>
              </a:solidFill>
            </a:endParaRPr>
          </a:p>
        </p:txBody>
      </p:sp>
      <p:sp>
        <p:nvSpPr>
          <p:cNvPr id="143368" name="Text Box 8"/>
          <p:cNvSpPr txBox="1">
            <a:spLocks noChangeArrowheads="1"/>
          </p:cNvSpPr>
          <p:nvPr/>
        </p:nvSpPr>
        <p:spPr bwMode="auto">
          <a:xfrm>
            <a:off x="6888164" y="5734050"/>
            <a:ext cx="30700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b="1">
                <a:solidFill>
                  <a:srgbClr val="000000"/>
                </a:solidFill>
              </a:rPr>
              <a:t>二次性全汎化発作</a:t>
            </a:r>
            <a:endParaRPr lang="ja-JP" altLang="en-US" sz="2400">
              <a:solidFill>
                <a:srgbClr val="000000"/>
              </a:solidFill>
            </a:endParaRPr>
          </a:p>
        </p:txBody>
      </p:sp>
    </p:spTree>
    <p:extLst>
      <p:ext uri="{BB962C8B-B14F-4D97-AF65-F5344CB8AC3E}">
        <p14:creationId xmlns:p14="http://schemas.microsoft.com/office/powerpoint/2010/main" val="656539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92313" y="0"/>
            <a:ext cx="8229600" cy="1143000"/>
          </a:xfrm>
        </p:spPr>
        <p:txBody>
          <a:bodyPr/>
          <a:lstStyle/>
          <a:p>
            <a:r>
              <a:rPr lang="ja-JP" altLang="en-US"/>
              <a:t>定義</a:t>
            </a:r>
          </a:p>
        </p:txBody>
      </p:sp>
      <p:sp>
        <p:nvSpPr>
          <p:cNvPr id="3075" name="Rectangle 3"/>
          <p:cNvSpPr>
            <a:spLocks noGrp="1" noChangeArrowheads="1"/>
          </p:cNvSpPr>
          <p:nvPr>
            <p:ph type="body" idx="1"/>
          </p:nvPr>
        </p:nvSpPr>
        <p:spPr>
          <a:xfrm>
            <a:off x="1992313" y="1241426"/>
            <a:ext cx="8229600" cy="5616575"/>
          </a:xfrm>
        </p:spPr>
        <p:txBody>
          <a:bodyPr/>
          <a:lstStyle/>
          <a:p>
            <a:pPr>
              <a:lnSpc>
                <a:spcPct val="80000"/>
              </a:lnSpc>
            </a:pPr>
            <a:r>
              <a:rPr lang="ja-JP" altLang="en-US" sz="1800"/>
              <a:t>「てんかんとは、種々の成因によってもたらされる慢性の脳疾患であって、大脳ニューロンの過剰な発射に由来する反復性の発作（てんかん発作）を特徴とし、それにさまざまな臨床症状及び検査所見がともなう。」</a:t>
            </a:r>
            <a:br>
              <a:rPr lang="ja-JP" altLang="en-US" sz="1800"/>
            </a:br>
            <a:r>
              <a:rPr lang="ja-JP" altLang="en-US" sz="1800"/>
              <a:t>（</a:t>
            </a:r>
            <a:r>
              <a:rPr lang="en-US" altLang="ja-JP" sz="1800"/>
              <a:t>WHO</a:t>
            </a:r>
            <a:r>
              <a:rPr lang="ja-JP" altLang="en-US" sz="1800"/>
              <a:t>（世界保健機関）編：てんかん辞典より）</a:t>
            </a:r>
            <a:br>
              <a:rPr lang="ja-JP" altLang="en-US" sz="1800"/>
            </a:br>
            <a:r>
              <a:rPr lang="ja-JP" altLang="en-US" sz="1800"/>
              <a:t/>
            </a:r>
            <a:br>
              <a:rPr lang="ja-JP" altLang="en-US" sz="1800"/>
            </a:br>
            <a:r>
              <a:rPr lang="ja-JP" altLang="en-US" sz="1800"/>
              <a:t> 大脳の神経細胞（ニューロン）は規則正しいリズムでお互いに調和を保ちながら電気的に活動しています。</a:t>
            </a:r>
            <a:br>
              <a:rPr lang="ja-JP" altLang="en-US" sz="1800"/>
            </a:br>
            <a:r>
              <a:rPr lang="ja-JP" altLang="en-US" sz="1800"/>
              <a:t>この穏やかなリズムを持った活動が突然崩れて、激しい電気的な乱れ（ニューロンの過剰発射）が生じることによって起きるのが、てんかん発作です。</a:t>
            </a:r>
            <a:br>
              <a:rPr lang="ja-JP" altLang="en-US" sz="1800"/>
            </a:br>
            <a:r>
              <a:rPr lang="ja-JP" altLang="en-US" sz="1800"/>
              <a:t>このため、てんかん発作はよく「脳の電気的嵐」に例えられます。</a:t>
            </a:r>
            <a:br>
              <a:rPr lang="ja-JP" altLang="en-US" sz="1800"/>
            </a:br>
            <a:r>
              <a:rPr lang="ja-JP" altLang="en-US" sz="1800"/>
              <a:t>また、てんかん発作は繰り返しおこることが特徴です。そのため、</a:t>
            </a:r>
            <a:r>
              <a:rPr lang="en-US" altLang="ja-JP" sz="1800"/>
              <a:t>1</a:t>
            </a:r>
            <a:r>
              <a:rPr lang="ja-JP" altLang="en-US" sz="1800"/>
              <a:t>回だけの発作では、ふつうはてんかんという診断はつけられません。</a:t>
            </a:r>
          </a:p>
          <a:p>
            <a:pPr>
              <a:lnSpc>
                <a:spcPct val="80000"/>
              </a:lnSpc>
              <a:buFontTx/>
              <a:buNone/>
            </a:pPr>
            <a:endParaRPr lang="ja-JP" altLang="en-US" sz="1800"/>
          </a:p>
          <a:p>
            <a:pPr>
              <a:lnSpc>
                <a:spcPct val="80000"/>
              </a:lnSpc>
            </a:pPr>
            <a:r>
              <a:rPr lang="ja-JP" altLang="en-US" sz="1800" b="1"/>
              <a:t>原因</a:t>
            </a:r>
            <a:r>
              <a:rPr lang="en-US" altLang="ja-JP" sz="1800" b="1"/>
              <a:t>】</a:t>
            </a:r>
            <a:r>
              <a:rPr lang="ja-JP" altLang="en-US" sz="1800"/>
              <a:t>てんかんの原因は人によって様々ですが、大きくは</a:t>
            </a:r>
            <a:r>
              <a:rPr lang="ja-JP" altLang="en-US" sz="1800" b="1"/>
              <a:t>症候性てんかん</a:t>
            </a:r>
            <a:r>
              <a:rPr lang="ja-JP" altLang="en-US" sz="1800"/>
              <a:t>と</a:t>
            </a:r>
            <a:r>
              <a:rPr lang="ja-JP" altLang="en-US" sz="1800" b="1"/>
              <a:t>特発性てんかん</a:t>
            </a:r>
            <a:r>
              <a:rPr lang="ja-JP" altLang="en-US" sz="1800"/>
              <a:t>に分けれます。</a:t>
            </a:r>
            <a:br>
              <a:rPr lang="ja-JP" altLang="en-US" sz="1800"/>
            </a:br>
            <a:endParaRPr lang="ja-JP" altLang="en-US" sz="1800"/>
          </a:p>
          <a:p>
            <a:pPr>
              <a:lnSpc>
                <a:spcPct val="80000"/>
              </a:lnSpc>
              <a:buFontTx/>
              <a:buNone/>
            </a:pPr>
            <a:r>
              <a:rPr lang="ja-JP" altLang="en-US" sz="1800"/>
              <a:t>　　＜症候性てんかん＞</a:t>
            </a:r>
            <a:br>
              <a:rPr lang="ja-JP" altLang="en-US" sz="1800"/>
            </a:br>
            <a:r>
              <a:rPr lang="ja-JP" altLang="en-US" sz="1800"/>
              <a:t>脳に何らかの障害や傷があることによって起こるてんかん</a:t>
            </a:r>
            <a:br>
              <a:rPr lang="ja-JP" altLang="en-US" sz="1800"/>
            </a:br>
            <a:r>
              <a:rPr lang="ja-JP" altLang="en-US" sz="1800"/>
              <a:t>例）生まれたときの仮死状態や低酸素、脳炎、髄膜炎、脳出血、脳梗塞、脳外傷</a:t>
            </a:r>
            <a:br>
              <a:rPr lang="ja-JP" altLang="en-US" sz="1800"/>
            </a:br>
            <a:r>
              <a:rPr lang="ja-JP" altLang="en-US" sz="1800"/>
              <a:t>＜特発性てんかん＞</a:t>
            </a:r>
            <a:br>
              <a:rPr lang="ja-JP" altLang="en-US" sz="1800"/>
            </a:br>
            <a:r>
              <a:rPr lang="ja-JP" altLang="en-US" sz="1800"/>
              <a:t>様々な検査をしても異常が見つからない原因不明のてんかん</a:t>
            </a:r>
            <a:br>
              <a:rPr lang="ja-JP" altLang="en-US" sz="1800"/>
            </a:br>
            <a:endParaRPr lang="ja-JP" altLang="en-US" sz="1800"/>
          </a:p>
        </p:txBody>
      </p:sp>
    </p:spTree>
    <p:extLst>
      <p:ext uri="{BB962C8B-B14F-4D97-AF65-F5344CB8AC3E}">
        <p14:creationId xmlns:p14="http://schemas.microsoft.com/office/powerpoint/2010/main" val="3576632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19288" y="0"/>
            <a:ext cx="8229600" cy="1143000"/>
          </a:xfrm>
        </p:spPr>
        <p:txBody>
          <a:bodyPr/>
          <a:lstStyle/>
          <a:p>
            <a:r>
              <a:rPr lang="ja-JP" altLang="en-US"/>
              <a:t>分類</a:t>
            </a:r>
          </a:p>
        </p:txBody>
      </p:sp>
      <p:sp>
        <p:nvSpPr>
          <p:cNvPr id="4099" name="Rectangle 3"/>
          <p:cNvSpPr>
            <a:spLocks noGrp="1" noChangeArrowheads="1"/>
          </p:cNvSpPr>
          <p:nvPr>
            <p:ph type="body" idx="1"/>
          </p:nvPr>
        </p:nvSpPr>
        <p:spPr>
          <a:xfrm>
            <a:off x="1992313" y="1052514"/>
            <a:ext cx="8229600" cy="5545137"/>
          </a:xfrm>
        </p:spPr>
        <p:txBody>
          <a:bodyPr/>
          <a:lstStyle/>
          <a:p>
            <a:pPr>
              <a:lnSpc>
                <a:spcPct val="80000"/>
              </a:lnSpc>
            </a:pPr>
            <a:r>
              <a:rPr lang="ja-JP" altLang="en-US" sz="1400" b="1"/>
              <a:t>分類</a:t>
            </a:r>
            <a:r>
              <a:rPr lang="en-US" altLang="ja-JP" sz="1400" b="1"/>
              <a:t>】</a:t>
            </a:r>
            <a:r>
              <a:rPr lang="en-US" altLang="ja-JP" sz="1400"/>
              <a:t/>
            </a:r>
            <a:br>
              <a:rPr lang="en-US" altLang="ja-JP" sz="1400"/>
            </a:br>
            <a:r>
              <a:rPr lang="ja-JP" altLang="en-US" sz="1400"/>
              <a:t>発作は大きく分けると、</a:t>
            </a:r>
            <a:r>
              <a:rPr lang="ja-JP" altLang="en-US" sz="1400" b="1"/>
              <a:t>全般発作</a:t>
            </a:r>
            <a:r>
              <a:rPr lang="ja-JP" altLang="en-US" sz="1400"/>
              <a:t>と</a:t>
            </a:r>
            <a:r>
              <a:rPr lang="ja-JP" altLang="en-US" sz="1400" b="1"/>
              <a:t>部分発作</a:t>
            </a:r>
            <a:r>
              <a:rPr lang="ja-JP" altLang="en-US" sz="1400"/>
              <a:t>に分けられます</a:t>
            </a:r>
            <a:br>
              <a:rPr lang="ja-JP" altLang="en-US" sz="1400"/>
            </a:br>
            <a:r>
              <a:rPr lang="ja-JP" altLang="en-US" sz="1400"/>
              <a:t>＜全般発作＞</a:t>
            </a:r>
            <a:br>
              <a:rPr lang="ja-JP" altLang="en-US" sz="1400"/>
            </a:br>
            <a:r>
              <a:rPr lang="ja-JP" altLang="en-US" sz="1400"/>
              <a:t>発作のはじめから、脳全体が「電気の嵐」に巻き込まれるもので、意識が最初からなくなるという特徴がある</a:t>
            </a:r>
            <a:br>
              <a:rPr lang="ja-JP" altLang="en-US" sz="1400"/>
            </a:br>
            <a:r>
              <a:rPr lang="ja-JP" altLang="en-US" sz="1400"/>
              <a:t>＜部分発作＞</a:t>
            </a:r>
            <a:br>
              <a:rPr lang="ja-JP" altLang="en-US" sz="1400"/>
            </a:br>
            <a:r>
              <a:rPr lang="ja-JP" altLang="en-US" sz="1400"/>
              <a:t>脳のある部分から始まる発作</a:t>
            </a:r>
            <a:br>
              <a:rPr lang="ja-JP" altLang="en-US" sz="1400"/>
            </a:br>
            <a:r>
              <a:rPr lang="ja-JP" altLang="en-US" sz="1400"/>
              <a:t/>
            </a:r>
            <a:br>
              <a:rPr lang="ja-JP" altLang="en-US" sz="1400"/>
            </a:br>
            <a:r>
              <a:rPr lang="ja-JP" altLang="en-US" sz="1400"/>
              <a:t> </a:t>
            </a:r>
            <a:r>
              <a:rPr lang="ja-JP" altLang="en-US" sz="1400" b="1"/>
              <a:t>全般発作</a:t>
            </a:r>
            <a:r>
              <a:rPr lang="ja-JP" altLang="en-US" sz="1400"/>
              <a:t/>
            </a:r>
            <a:br>
              <a:rPr lang="ja-JP" altLang="en-US" sz="1400"/>
            </a:br>
            <a:r>
              <a:rPr lang="ja-JP" altLang="en-US" sz="1400"/>
              <a:t>■強直間代発作</a:t>
            </a:r>
            <a:br>
              <a:rPr lang="ja-JP" altLang="en-US" sz="1400"/>
            </a:br>
            <a:r>
              <a:rPr lang="ja-JP" altLang="en-US" sz="1400"/>
              <a:t>（大発作、意識喪失とともに全身を硬直させ（強直発作）、直後にガクガクと全身がけいれんする（間代発作））</a:t>
            </a:r>
            <a:br>
              <a:rPr lang="ja-JP" altLang="en-US" sz="1400"/>
            </a:br>
            <a:r>
              <a:rPr lang="ja-JP" altLang="en-US" sz="1400"/>
              <a:t>■単純欠神発作</a:t>
            </a:r>
            <a:br>
              <a:rPr lang="ja-JP" altLang="en-US" sz="1400"/>
            </a:br>
            <a:r>
              <a:rPr lang="ja-JP" altLang="en-US" sz="1400"/>
              <a:t>（数秒から数十秒の突然に意識消失し、すばやく回復する）</a:t>
            </a:r>
            <a:br>
              <a:rPr lang="ja-JP" altLang="en-US" sz="1400"/>
            </a:br>
            <a:r>
              <a:rPr lang="ja-JP" altLang="en-US" sz="1400"/>
              <a:t>■複雑欠神発作</a:t>
            </a:r>
            <a:br>
              <a:rPr lang="ja-JP" altLang="en-US" sz="1400"/>
            </a:br>
            <a:r>
              <a:rPr lang="ja-JP" altLang="en-US" sz="1400"/>
              <a:t>（意識障害にくわえて他の症状、自動症やミオクロニー発作などを伴う）</a:t>
            </a:r>
            <a:br>
              <a:rPr lang="ja-JP" altLang="en-US" sz="1400"/>
            </a:br>
            <a:r>
              <a:rPr lang="ja-JP" altLang="en-US" sz="1400"/>
              <a:t>　</a:t>
            </a:r>
            <a:r>
              <a:rPr lang="en-US" altLang="ja-JP" sz="1400"/>
              <a:t>※</a:t>
            </a:r>
            <a:r>
              <a:rPr lang="ja-JP" altLang="en-US" sz="1400"/>
              <a:t>自動症（舌なめずり、揉み手、一見目的にかなった行動をする）</a:t>
            </a:r>
            <a:br>
              <a:rPr lang="ja-JP" altLang="en-US" sz="1400"/>
            </a:br>
            <a:r>
              <a:rPr lang="ja-JP" altLang="en-US" sz="1400"/>
              <a:t>　</a:t>
            </a:r>
            <a:r>
              <a:rPr lang="en-US" altLang="ja-JP" sz="1400"/>
              <a:t>※</a:t>
            </a:r>
            <a:r>
              <a:rPr lang="ja-JP" altLang="en-US" sz="1400"/>
              <a:t>ミオクロニー発作（体を一瞬ビクっとさせるものから意識消失して倒れるものまで様々）</a:t>
            </a:r>
            <a:br>
              <a:rPr lang="ja-JP" altLang="en-US" sz="1400"/>
            </a:br>
            <a:r>
              <a:rPr lang="ja-JP" altLang="en-US" sz="1400"/>
              <a:t>■点頭発作</a:t>
            </a:r>
            <a:br>
              <a:rPr lang="ja-JP" altLang="en-US" sz="1400"/>
            </a:br>
            <a:r>
              <a:rPr lang="ja-JP" altLang="en-US" sz="1400"/>
              <a:t>（全身の筋肉の緊張が高まり、頭部前屈、両手を振上げる、両脚の屈曲という形をとる）</a:t>
            </a:r>
            <a:br>
              <a:rPr lang="ja-JP" altLang="en-US" sz="1400"/>
            </a:br>
            <a:r>
              <a:rPr lang="ja-JP" altLang="en-US" sz="1400"/>
              <a:t>■脱力発作</a:t>
            </a:r>
            <a:br>
              <a:rPr lang="ja-JP" altLang="en-US" sz="1400"/>
            </a:br>
            <a:r>
              <a:rPr lang="ja-JP" altLang="en-US" sz="1400"/>
              <a:t>（全身の力が瞬時になくなって崩れるように倒れる）</a:t>
            </a:r>
            <a:br>
              <a:rPr lang="ja-JP" altLang="en-US" sz="1400"/>
            </a:br>
            <a:r>
              <a:rPr lang="ja-JP" altLang="en-US" sz="1400"/>
              <a:t/>
            </a:r>
            <a:br>
              <a:rPr lang="ja-JP" altLang="en-US" sz="1400"/>
            </a:br>
            <a:r>
              <a:rPr lang="ja-JP" altLang="en-US" sz="1400"/>
              <a:t> </a:t>
            </a:r>
            <a:r>
              <a:rPr lang="ja-JP" altLang="en-US" sz="1400" b="1"/>
              <a:t>部分発作</a:t>
            </a:r>
            <a:r>
              <a:rPr lang="ja-JP" altLang="en-US" sz="1400"/>
              <a:t/>
            </a:r>
            <a:br>
              <a:rPr lang="ja-JP" altLang="en-US" sz="1400"/>
            </a:br>
            <a:r>
              <a:rPr lang="ja-JP" altLang="en-US" sz="1400"/>
              <a:t>■単純部分発作</a:t>
            </a:r>
            <a:br>
              <a:rPr lang="ja-JP" altLang="en-US" sz="1400"/>
            </a:br>
            <a:r>
              <a:rPr lang="ja-JP" altLang="en-US" sz="1400"/>
              <a:t>（意識はたもたれている）</a:t>
            </a:r>
            <a:br>
              <a:rPr lang="ja-JP" altLang="en-US" sz="1400"/>
            </a:br>
            <a:r>
              <a:rPr lang="ja-JP" altLang="en-US" sz="1400"/>
              <a:t>■複雑部分発作</a:t>
            </a:r>
            <a:br>
              <a:rPr lang="ja-JP" altLang="en-US" sz="1400"/>
            </a:br>
            <a:r>
              <a:rPr lang="ja-JP" altLang="en-US" sz="1400"/>
              <a:t>（意識が消失する）</a:t>
            </a:r>
            <a:br>
              <a:rPr lang="ja-JP" altLang="en-US" sz="1400"/>
            </a:br>
            <a:r>
              <a:rPr lang="ja-JP" altLang="en-US" sz="1400"/>
              <a:t>■二次性全般化発作</a:t>
            </a:r>
            <a:br>
              <a:rPr lang="ja-JP" altLang="en-US" sz="1400"/>
            </a:br>
            <a:r>
              <a:rPr lang="ja-JP" altLang="en-US" sz="1400"/>
              <a:t>（部分発作から始まり、全身のけいれんが起こる）</a:t>
            </a:r>
            <a:br>
              <a:rPr lang="ja-JP" altLang="en-US" sz="1400"/>
            </a:br>
            <a:endParaRPr lang="ja-JP" altLang="en-US" sz="1400"/>
          </a:p>
        </p:txBody>
      </p:sp>
    </p:spTree>
    <p:extLst>
      <p:ext uri="{BB962C8B-B14F-4D97-AF65-F5344CB8AC3E}">
        <p14:creationId xmlns:p14="http://schemas.microsoft.com/office/powerpoint/2010/main" val="17492836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2286000" y="44450"/>
            <a:ext cx="7772400" cy="685800"/>
          </a:xfrm>
        </p:spPr>
        <p:txBody>
          <a:bodyPr/>
          <a:lstStyle/>
          <a:p>
            <a:pPr eaLnBrk="1" hangingPunct="1"/>
            <a:r>
              <a:rPr lang="ja-JP" altLang="en-US" sz="4000">
                <a:solidFill>
                  <a:schemeClr val="tx1"/>
                </a:solidFill>
              </a:rPr>
              <a:t>てんかん発作の分類 （</a:t>
            </a:r>
            <a:r>
              <a:rPr lang="en-US" altLang="ja-JP" sz="4000">
                <a:solidFill>
                  <a:schemeClr val="tx1"/>
                </a:solidFill>
              </a:rPr>
              <a:t>1</a:t>
            </a:r>
            <a:r>
              <a:rPr lang="ja-JP" altLang="en-US" sz="4000">
                <a:solidFill>
                  <a:schemeClr val="tx1"/>
                </a:solidFill>
              </a:rPr>
              <a:t>）</a:t>
            </a:r>
            <a:endParaRPr lang="ja-JP" altLang="en-US" smtClean="0"/>
          </a:p>
        </p:txBody>
      </p:sp>
      <p:sp>
        <p:nvSpPr>
          <p:cNvPr id="145411" name="Rectangle 3"/>
          <p:cNvSpPr>
            <a:spLocks noGrp="1" noChangeArrowheads="1"/>
          </p:cNvSpPr>
          <p:nvPr>
            <p:ph type="subTitle" idx="1"/>
          </p:nvPr>
        </p:nvSpPr>
        <p:spPr>
          <a:xfrm>
            <a:off x="1752600" y="914400"/>
            <a:ext cx="4775200" cy="5791200"/>
          </a:xfrm>
        </p:spPr>
        <p:txBody>
          <a:bodyPr/>
          <a:lstStyle/>
          <a:p>
            <a:pPr algn="l" eaLnBrk="1" hangingPunct="1">
              <a:lnSpc>
                <a:spcPct val="80000"/>
              </a:lnSpc>
            </a:pPr>
            <a:r>
              <a:rPr kumimoji="0" lang="en-US" altLang="ja-JP" sz="2800">
                <a:latin typeface="平成角ゴシック" charset="-128"/>
                <a:ea typeface="平成角ゴシック" charset="-128"/>
              </a:rPr>
              <a:t>1</a:t>
            </a:r>
            <a:r>
              <a:rPr kumimoji="0" lang="ja-JP" altLang="en-US" sz="2800">
                <a:latin typeface="平成角ゴシック" charset="-128"/>
                <a:ea typeface="平成角ゴシック" charset="-128"/>
              </a:rPr>
              <a:t>、部分発作</a:t>
            </a:r>
          </a:p>
          <a:p>
            <a:pPr algn="l" eaLnBrk="1" hangingPunct="1">
              <a:lnSpc>
                <a:spcPct val="90000"/>
              </a:lnSpc>
              <a:spcBef>
                <a:spcPct val="40000"/>
              </a:spcBef>
            </a:pPr>
            <a:r>
              <a:rPr kumimoji="0" lang="ja-JP" altLang="en-US" sz="2800">
                <a:latin typeface="平成角ゴシック" charset="-128"/>
                <a:ea typeface="平成角ゴシック" charset="-128"/>
              </a:rPr>
              <a:t>　</a:t>
            </a:r>
            <a:r>
              <a:rPr kumimoji="0" lang="en-US" altLang="ja-JP" sz="2800">
                <a:latin typeface="平成角ゴシック" charset="-128"/>
                <a:ea typeface="平成角ゴシック" charset="-128"/>
              </a:rPr>
              <a:t>(1) </a:t>
            </a:r>
            <a:r>
              <a:rPr kumimoji="0" lang="ja-JP" altLang="en-US" sz="2800">
                <a:latin typeface="平成角ゴシック" charset="-128"/>
                <a:ea typeface="平成角ゴシック" charset="-128"/>
              </a:rPr>
              <a:t>単純部分発作</a:t>
            </a:r>
          </a:p>
          <a:p>
            <a:pPr algn="l" eaLnBrk="1" hangingPunct="1">
              <a:lnSpc>
                <a:spcPct val="80000"/>
              </a:lnSpc>
              <a:spcBef>
                <a:spcPct val="40000"/>
              </a:spcBef>
            </a:pPr>
            <a:r>
              <a:rPr kumimoji="0" lang="ja-JP" altLang="en-US" sz="2800">
                <a:latin typeface="平成角ゴシック" charset="-128"/>
                <a:ea typeface="平成角ゴシック" charset="-128"/>
              </a:rPr>
              <a:t>　　・運動症状</a:t>
            </a:r>
          </a:p>
          <a:p>
            <a:pPr algn="l" eaLnBrk="1" hangingPunct="1">
              <a:lnSpc>
                <a:spcPct val="80000"/>
              </a:lnSpc>
            </a:pPr>
            <a:r>
              <a:rPr kumimoji="0" lang="ja-JP" altLang="en-US" sz="2800">
                <a:latin typeface="平成角ゴシック" charset="-128"/>
                <a:ea typeface="平成角ゴシック" charset="-128"/>
              </a:rPr>
              <a:t>	焦点運動発作		</a:t>
            </a:r>
          </a:p>
          <a:p>
            <a:pPr algn="l" eaLnBrk="1" hangingPunct="1">
              <a:lnSpc>
                <a:spcPct val="80000"/>
              </a:lnSpc>
            </a:pPr>
            <a:r>
              <a:rPr kumimoji="0" lang="ja-JP" altLang="en-US" sz="2800">
                <a:latin typeface="平成角ゴシック" charset="-128"/>
                <a:ea typeface="平成角ゴシック" charset="-128"/>
              </a:rPr>
              <a:t>	ジャクソン型運動発作</a:t>
            </a:r>
          </a:p>
          <a:p>
            <a:pPr algn="l" eaLnBrk="1" hangingPunct="1">
              <a:lnSpc>
                <a:spcPct val="80000"/>
              </a:lnSpc>
            </a:pPr>
            <a:r>
              <a:rPr kumimoji="0" lang="ja-JP" altLang="en-US" sz="2800">
                <a:latin typeface="平成角ゴシック" charset="-128"/>
                <a:ea typeface="平成角ゴシック" charset="-128"/>
              </a:rPr>
              <a:t>	持続性部分てんかん</a:t>
            </a:r>
          </a:p>
          <a:p>
            <a:pPr algn="l" eaLnBrk="1" hangingPunct="1">
              <a:lnSpc>
                <a:spcPct val="80000"/>
              </a:lnSpc>
            </a:pPr>
            <a:r>
              <a:rPr kumimoji="0" lang="ja-JP" altLang="en-US" sz="2800">
                <a:latin typeface="平成角ゴシック" charset="-128"/>
                <a:ea typeface="平成角ゴシック" charset="-128"/>
              </a:rPr>
              <a:t>	向反（旋回）発作</a:t>
            </a:r>
          </a:p>
          <a:p>
            <a:pPr algn="l" eaLnBrk="1" hangingPunct="1">
              <a:lnSpc>
                <a:spcPct val="80000"/>
              </a:lnSpc>
            </a:pPr>
            <a:r>
              <a:rPr kumimoji="0" lang="ja-JP" altLang="en-US" sz="2800">
                <a:latin typeface="平成角ゴシック" charset="-128"/>
                <a:ea typeface="平成角ゴシック" charset="-128"/>
              </a:rPr>
              <a:t>　　・感覚症状</a:t>
            </a:r>
          </a:p>
          <a:p>
            <a:pPr algn="l" eaLnBrk="1" hangingPunct="1">
              <a:lnSpc>
                <a:spcPct val="80000"/>
              </a:lnSpc>
            </a:pPr>
            <a:r>
              <a:rPr kumimoji="0" lang="ja-JP" altLang="en-US" sz="2800">
                <a:latin typeface="平成角ゴシック" charset="-128"/>
                <a:ea typeface="平成角ゴシック" charset="-128"/>
              </a:rPr>
              <a:t>	体感覚性			</a:t>
            </a:r>
          </a:p>
          <a:p>
            <a:pPr algn="l" eaLnBrk="1" hangingPunct="1">
              <a:lnSpc>
                <a:spcPct val="80000"/>
              </a:lnSpc>
            </a:pPr>
            <a:r>
              <a:rPr kumimoji="0" lang="ja-JP" altLang="en-US" sz="2800">
                <a:latin typeface="平成角ゴシック" charset="-128"/>
                <a:ea typeface="平成角ゴシック" charset="-128"/>
              </a:rPr>
              <a:t>	視覚性</a:t>
            </a:r>
          </a:p>
          <a:p>
            <a:pPr algn="l" eaLnBrk="1" hangingPunct="1">
              <a:lnSpc>
                <a:spcPct val="80000"/>
              </a:lnSpc>
            </a:pPr>
            <a:r>
              <a:rPr kumimoji="0" lang="ja-JP" altLang="en-US" sz="2800">
                <a:latin typeface="平成角ゴシック" charset="-128"/>
                <a:ea typeface="平成角ゴシック" charset="-128"/>
              </a:rPr>
              <a:t>	聴覚性</a:t>
            </a:r>
          </a:p>
          <a:p>
            <a:pPr algn="l" eaLnBrk="1" hangingPunct="1">
              <a:lnSpc>
                <a:spcPct val="80000"/>
              </a:lnSpc>
            </a:pPr>
            <a:r>
              <a:rPr kumimoji="0" lang="ja-JP" altLang="en-US" sz="2800">
                <a:latin typeface="平成角ゴシック" charset="-128"/>
                <a:ea typeface="平成角ゴシック" charset="-128"/>
              </a:rPr>
              <a:t>	嗅覚性</a:t>
            </a:r>
          </a:p>
          <a:p>
            <a:pPr algn="l" eaLnBrk="1" hangingPunct="1">
              <a:lnSpc>
                <a:spcPct val="80000"/>
              </a:lnSpc>
            </a:pPr>
            <a:r>
              <a:rPr kumimoji="0" lang="ja-JP" altLang="en-US" sz="2800">
                <a:latin typeface="平成角ゴシック" charset="-128"/>
                <a:ea typeface="平成角ゴシック" charset="-128"/>
              </a:rPr>
              <a:t>	めまい</a:t>
            </a:r>
            <a:endParaRPr lang="ja-JP" altLang="en-US" sz="2800"/>
          </a:p>
        </p:txBody>
      </p:sp>
      <p:sp>
        <p:nvSpPr>
          <p:cNvPr id="145412" name="Rectangle 4"/>
          <p:cNvSpPr>
            <a:spLocks noChangeArrowheads="1"/>
          </p:cNvSpPr>
          <p:nvPr/>
        </p:nvSpPr>
        <p:spPr bwMode="auto">
          <a:xfrm>
            <a:off x="6527801" y="1093788"/>
            <a:ext cx="4321175"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Aft>
                <a:spcPct val="0"/>
              </a:spcAft>
              <a:buFontTx/>
              <a:buNone/>
            </a:pPr>
            <a:endParaRPr kumimoji="0" lang="en-US" altLang="ja-JP" sz="1800">
              <a:solidFill>
                <a:srgbClr val="FF9900"/>
              </a:solidFill>
              <a:latin typeface="平成角ゴシック" charset="-128"/>
              <a:ea typeface="平成角ゴシック" charset="-128"/>
            </a:endParaRPr>
          </a:p>
          <a:p>
            <a:pPr fontAlgn="base">
              <a:spcAft>
                <a:spcPct val="0"/>
              </a:spcAft>
              <a:buFontTx/>
              <a:buNone/>
            </a:pPr>
            <a:endParaRPr kumimoji="0" lang="en-US" altLang="ja-JP" sz="2800">
              <a:solidFill>
                <a:srgbClr val="000000"/>
              </a:solidFill>
              <a:latin typeface="平成角ゴシック" charset="-128"/>
              <a:ea typeface="平成角ゴシック" charset="-128"/>
            </a:endParaRPr>
          </a:p>
          <a:p>
            <a:pPr fontAlgn="base">
              <a:spcAft>
                <a:spcPct val="0"/>
              </a:spcAft>
              <a:buFontTx/>
              <a:buNone/>
            </a:pPr>
            <a:r>
              <a:rPr kumimoji="0" lang="ja-JP" altLang="en-US" sz="2800">
                <a:solidFill>
                  <a:srgbClr val="000000"/>
                </a:solidFill>
                <a:latin typeface="平成角ゴシック" charset="-128"/>
                <a:ea typeface="平成角ゴシック" charset="-128"/>
              </a:rPr>
              <a:t>・自律神経症状</a:t>
            </a:r>
          </a:p>
          <a:p>
            <a:pPr fontAlgn="base">
              <a:spcAft>
                <a:spcPct val="0"/>
              </a:spcAft>
              <a:buFontTx/>
              <a:buNone/>
            </a:pPr>
            <a:endParaRPr kumimoji="0" lang="ja-JP" altLang="en-US" sz="2800">
              <a:solidFill>
                <a:srgbClr val="000000"/>
              </a:solidFill>
              <a:latin typeface="平成角ゴシック" charset="-128"/>
              <a:ea typeface="平成角ゴシック" charset="-128"/>
            </a:endParaRPr>
          </a:p>
          <a:p>
            <a:pPr fontAlgn="base">
              <a:spcAft>
                <a:spcPct val="0"/>
              </a:spcAft>
              <a:buFontTx/>
              <a:buNone/>
            </a:pPr>
            <a:r>
              <a:rPr kumimoji="0" lang="ja-JP" altLang="en-US" sz="2800">
                <a:solidFill>
                  <a:srgbClr val="000000"/>
                </a:solidFill>
                <a:latin typeface="平成角ゴシック" charset="-128"/>
                <a:ea typeface="平成角ゴシック" charset="-128"/>
              </a:rPr>
              <a:t>	</a:t>
            </a:r>
          </a:p>
          <a:p>
            <a:pPr fontAlgn="base">
              <a:spcAft>
                <a:spcPct val="0"/>
              </a:spcAft>
              <a:buFontTx/>
              <a:buNone/>
            </a:pPr>
            <a:r>
              <a:rPr kumimoji="0" lang="ja-JP" altLang="en-US" sz="2800">
                <a:solidFill>
                  <a:srgbClr val="000000"/>
                </a:solidFill>
                <a:latin typeface="平成角ゴシック" charset="-128"/>
                <a:ea typeface="平成角ゴシック" charset="-128"/>
              </a:rPr>
              <a:t>・精神症状</a:t>
            </a:r>
          </a:p>
          <a:p>
            <a:pPr fontAlgn="base">
              <a:spcAft>
                <a:spcPct val="0"/>
              </a:spcAft>
              <a:buFontTx/>
              <a:buNone/>
            </a:pPr>
            <a:r>
              <a:rPr kumimoji="0" lang="ja-JP" altLang="en-US" sz="2800">
                <a:solidFill>
                  <a:srgbClr val="000000"/>
                </a:solidFill>
                <a:latin typeface="平成角ゴシック" charset="-128"/>
                <a:ea typeface="平成角ゴシック" charset="-128"/>
              </a:rPr>
              <a:t>　　失語症発作</a:t>
            </a:r>
          </a:p>
          <a:p>
            <a:pPr fontAlgn="base">
              <a:spcAft>
                <a:spcPct val="0"/>
              </a:spcAft>
              <a:buFontTx/>
              <a:buNone/>
            </a:pPr>
            <a:r>
              <a:rPr kumimoji="0" lang="ja-JP" altLang="en-US" sz="2800">
                <a:solidFill>
                  <a:srgbClr val="000000"/>
                </a:solidFill>
                <a:latin typeface="平成角ゴシック" charset="-128"/>
                <a:ea typeface="平成角ゴシック" charset="-128"/>
              </a:rPr>
              <a:t>　　健忘発作</a:t>
            </a:r>
          </a:p>
          <a:p>
            <a:pPr fontAlgn="base">
              <a:spcAft>
                <a:spcPct val="0"/>
              </a:spcAft>
              <a:buFontTx/>
              <a:buNone/>
            </a:pPr>
            <a:r>
              <a:rPr kumimoji="0" lang="ja-JP" altLang="en-US" sz="2800">
                <a:solidFill>
                  <a:srgbClr val="000000"/>
                </a:solidFill>
                <a:latin typeface="平成角ゴシック" charset="-128"/>
                <a:ea typeface="平成角ゴシック" charset="-128"/>
              </a:rPr>
              <a:t>　　情動障害発作</a:t>
            </a:r>
          </a:p>
          <a:p>
            <a:pPr fontAlgn="base">
              <a:spcAft>
                <a:spcPct val="0"/>
              </a:spcAft>
              <a:buFontTx/>
              <a:buNone/>
            </a:pPr>
            <a:r>
              <a:rPr kumimoji="0" lang="ja-JP" altLang="en-US" sz="2800">
                <a:solidFill>
                  <a:srgbClr val="000000"/>
                </a:solidFill>
                <a:latin typeface="平成角ゴシック" charset="-128"/>
                <a:ea typeface="平成角ゴシック" charset="-128"/>
              </a:rPr>
              <a:t>　　錯覚発作</a:t>
            </a:r>
          </a:p>
          <a:p>
            <a:pPr fontAlgn="base">
              <a:spcAft>
                <a:spcPct val="0"/>
              </a:spcAft>
              <a:buFontTx/>
              <a:buNone/>
            </a:pPr>
            <a:r>
              <a:rPr kumimoji="0" lang="ja-JP" altLang="en-US" sz="2800">
                <a:solidFill>
                  <a:srgbClr val="000000"/>
                </a:solidFill>
                <a:latin typeface="平成角ゴシック" charset="-128"/>
                <a:ea typeface="平成角ゴシック" charset="-128"/>
              </a:rPr>
              <a:t>　　構造の幻覚</a:t>
            </a:r>
          </a:p>
          <a:p>
            <a:pPr fontAlgn="base">
              <a:spcAft>
                <a:spcPct val="0"/>
              </a:spcAft>
              <a:buFontTx/>
              <a:buNone/>
            </a:pPr>
            <a:endParaRPr lang="en-US" altLang="ja-JP" sz="2800">
              <a:solidFill>
                <a:srgbClr val="000000"/>
              </a:solidFill>
              <a:latin typeface="平成角ゴシック" charset="-128"/>
              <a:ea typeface="平成角ゴシック" charset="-128"/>
            </a:endParaRPr>
          </a:p>
        </p:txBody>
      </p:sp>
    </p:spTree>
    <p:extLst>
      <p:ext uri="{BB962C8B-B14F-4D97-AF65-F5344CB8AC3E}">
        <p14:creationId xmlns:p14="http://schemas.microsoft.com/office/powerpoint/2010/main" val="2335970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ctrTitle"/>
          </p:nvPr>
        </p:nvSpPr>
        <p:spPr>
          <a:xfrm>
            <a:off x="2286000" y="381000"/>
            <a:ext cx="7772400" cy="685800"/>
          </a:xfrm>
        </p:spPr>
        <p:txBody>
          <a:bodyPr/>
          <a:lstStyle/>
          <a:p>
            <a:pPr eaLnBrk="1" hangingPunct="1"/>
            <a:r>
              <a:rPr lang="ja-JP" altLang="en-US" sz="4000">
                <a:solidFill>
                  <a:schemeClr val="tx1"/>
                </a:solidFill>
              </a:rPr>
              <a:t>てんかん発作の分類 （２）</a:t>
            </a:r>
            <a:endParaRPr lang="ja-JP" altLang="en-US" smtClean="0"/>
          </a:p>
        </p:txBody>
      </p:sp>
      <p:sp>
        <p:nvSpPr>
          <p:cNvPr id="146435" name="Rectangle 3"/>
          <p:cNvSpPr>
            <a:spLocks noGrp="1" noChangeArrowheads="1"/>
          </p:cNvSpPr>
          <p:nvPr>
            <p:ph type="subTitle" idx="1"/>
          </p:nvPr>
        </p:nvSpPr>
        <p:spPr>
          <a:xfrm>
            <a:off x="1752600" y="914400"/>
            <a:ext cx="8686800" cy="5791200"/>
          </a:xfrm>
        </p:spPr>
        <p:txBody>
          <a:bodyPr/>
          <a:lstStyle/>
          <a:p>
            <a:pPr algn="l" eaLnBrk="1" hangingPunct="1"/>
            <a:endParaRPr kumimoji="0" lang="en-US" altLang="ja-JP" sz="1800">
              <a:solidFill>
                <a:srgbClr val="FF9900"/>
              </a:solidFill>
              <a:latin typeface="平成角ゴシック" charset="-128"/>
              <a:ea typeface="平成角ゴシック" charset="-128"/>
            </a:endParaRPr>
          </a:p>
          <a:p>
            <a:pPr algn="l" eaLnBrk="1" hangingPunct="1">
              <a:lnSpc>
                <a:spcPct val="120000"/>
              </a:lnSpc>
            </a:pPr>
            <a:r>
              <a:rPr kumimoji="0" lang="en-US" altLang="ja-JP" sz="2800">
                <a:latin typeface="平成角ゴシック" charset="-128"/>
                <a:ea typeface="平成角ゴシック" charset="-128"/>
              </a:rPr>
              <a:t>1</a:t>
            </a:r>
            <a:r>
              <a:rPr kumimoji="0" lang="ja-JP" altLang="en-US" sz="2800">
                <a:latin typeface="平成角ゴシック" charset="-128"/>
                <a:ea typeface="平成角ゴシック" charset="-128"/>
              </a:rPr>
              <a:t>、部分発作</a:t>
            </a:r>
          </a:p>
          <a:p>
            <a:pPr algn="l" eaLnBrk="1" hangingPunct="1">
              <a:lnSpc>
                <a:spcPct val="120000"/>
              </a:lnSpc>
            </a:pPr>
            <a:r>
              <a:rPr kumimoji="0" lang="ja-JP" altLang="en-US" sz="2800">
                <a:latin typeface="平成角ゴシック" charset="-128"/>
                <a:ea typeface="平成角ゴシック" charset="-128"/>
              </a:rPr>
              <a:t>　　	</a:t>
            </a:r>
            <a:r>
              <a:rPr kumimoji="0" lang="en-US" altLang="ja-JP" sz="2800">
                <a:latin typeface="平成角ゴシック" charset="-128"/>
                <a:ea typeface="平成角ゴシック" charset="-128"/>
              </a:rPr>
              <a:t>(2) </a:t>
            </a:r>
            <a:r>
              <a:rPr kumimoji="0" lang="ja-JP" altLang="en-US" sz="2800">
                <a:latin typeface="平成角ゴシック" charset="-128"/>
                <a:ea typeface="平成角ゴシック" charset="-128"/>
              </a:rPr>
              <a:t>複雑部分発作</a:t>
            </a:r>
          </a:p>
          <a:p>
            <a:pPr algn="l" eaLnBrk="1" hangingPunct="1">
              <a:lnSpc>
                <a:spcPct val="120000"/>
              </a:lnSpc>
            </a:pPr>
            <a:r>
              <a:rPr kumimoji="0" lang="ja-JP" altLang="en-US" sz="2800">
                <a:latin typeface="平成角ゴシック" charset="-128"/>
                <a:ea typeface="平成角ゴシック" charset="-128"/>
              </a:rPr>
              <a:t>	　　・意識障害</a:t>
            </a:r>
          </a:p>
          <a:p>
            <a:pPr algn="l" eaLnBrk="1" hangingPunct="1">
              <a:lnSpc>
                <a:spcPct val="120000"/>
              </a:lnSpc>
            </a:pPr>
            <a:r>
              <a:rPr kumimoji="0" lang="ja-JP" altLang="en-US" sz="2800">
                <a:latin typeface="平成角ゴシック" charset="-128"/>
                <a:ea typeface="平成角ゴシック" charset="-128"/>
              </a:rPr>
              <a:t>	　　・発症の際に意識障害を伴うもの</a:t>
            </a:r>
          </a:p>
          <a:p>
            <a:pPr algn="l" eaLnBrk="1" hangingPunct="1">
              <a:lnSpc>
                <a:spcPct val="120000"/>
              </a:lnSpc>
            </a:pPr>
            <a:r>
              <a:rPr kumimoji="0" lang="ja-JP" altLang="en-US" sz="2800">
                <a:latin typeface="平成角ゴシック" charset="-128"/>
                <a:ea typeface="平成角ゴシック" charset="-128"/>
              </a:rPr>
              <a:t>	　　・単純部分発作で始まり、それに意識障害　　　　　　　　	　　　がおこってくるもの</a:t>
            </a:r>
          </a:p>
          <a:p>
            <a:pPr algn="l" eaLnBrk="1" hangingPunct="1">
              <a:lnSpc>
                <a:spcPct val="120000"/>
              </a:lnSpc>
            </a:pPr>
            <a:r>
              <a:rPr kumimoji="0" lang="ja-JP" altLang="en-US" sz="2800">
                <a:latin typeface="平成角ゴシック" charset="-128"/>
                <a:ea typeface="平成角ゴシック" charset="-128"/>
              </a:rPr>
              <a:t>	　　・部分発作から全身の強直性・間代性</a:t>
            </a:r>
          </a:p>
          <a:p>
            <a:pPr algn="l" eaLnBrk="1" hangingPunct="1">
              <a:lnSpc>
                <a:spcPct val="120000"/>
              </a:lnSpc>
            </a:pPr>
            <a:r>
              <a:rPr kumimoji="0" lang="ja-JP" altLang="en-US" sz="2800">
                <a:latin typeface="平成角ゴシック" charset="-128"/>
                <a:ea typeface="平成角ゴシック" charset="-128"/>
              </a:rPr>
              <a:t>	　　　けいれんに進展するもの</a:t>
            </a:r>
          </a:p>
          <a:p>
            <a:pPr eaLnBrk="1" hangingPunct="1"/>
            <a:endParaRPr lang="en-US" altLang="ja-JP" sz="2800">
              <a:latin typeface="平成角ゴシック" charset="-128"/>
              <a:ea typeface="平成角ゴシック" charset="-128"/>
            </a:endParaRPr>
          </a:p>
        </p:txBody>
      </p:sp>
    </p:spTree>
    <p:extLst>
      <p:ext uri="{BB962C8B-B14F-4D97-AF65-F5344CB8AC3E}">
        <p14:creationId xmlns:p14="http://schemas.microsoft.com/office/powerpoint/2010/main" val="310638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ja-JP" altLang="en-US" dirty="0"/>
              <a:t>障害の連鎖</a:t>
            </a:r>
          </a:p>
        </p:txBody>
      </p:sp>
      <p:sp>
        <p:nvSpPr>
          <p:cNvPr id="1126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7304671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a:xfrm>
            <a:off x="2286000" y="381000"/>
            <a:ext cx="7772400" cy="685800"/>
          </a:xfrm>
        </p:spPr>
        <p:txBody>
          <a:bodyPr/>
          <a:lstStyle/>
          <a:p>
            <a:pPr eaLnBrk="1" hangingPunct="1"/>
            <a:r>
              <a:rPr lang="ja-JP" altLang="en-US" sz="4000">
                <a:solidFill>
                  <a:schemeClr val="tx1"/>
                </a:solidFill>
              </a:rPr>
              <a:t>てんかん発作の分類 （３）</a:t>
            </a:r>
            <a:endParaRPr lang="ja-JP" altLang="en-US" smtClean="0"/>
          </a:p>
        </p:txBody>
      </p:sp>
      <p:sp>
        <p:nvSpPr>
          <p:cNvPr id="147459" name="Rectangle 3"/>
          <p:cNvSpPr>
            <a:spLocks noGrp="1" noChangeArrowheads="1"/>
          </p:cNvSpPr>
          <p:nvPr>
            <p:ph type="subTitle" idx="1"/>
          </p:nvPr>
        </p:nvSpPr>
        <p:spPr>
          <a:xfrm>
            <a:off x="1809750" y="1052513"/>
            <a:ext cx="8686800" cy="5472112"/>
          </a:xfrm>
        </p:spPr>
        <p:txBody>
          <a:bodyPr/>
          <a:lstStyle/>
          <a:p>
            <a:pPr algn="l" eaLnBrk="1" hangingPunct="1"/>
            <a:r>
              <a:rPr kumimoji="0" lang="ja-JP" altLang="en-US" sz="2800" dirty="0">
                <a:latin typeface="平成角ゴシック" charset="-128"/>
                <a:ea typeface="平成角ゴシック" charset="-128"/>
              </a:rPr>
              <a:t>２、全汎発作</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(1)</a:t>
            </a:r>
            <a:r>
              <a:rPr kumimoji="0" lang="ja-JP" altLang="en-US" sz="2800" dirty="0">
                <a:latin typeface="平成角ゴシック" charset="-128"/>
                <a:ea typeface="平成角ゴシック" charset="-128"/>
              </a:rPr>
              <a:t>　欠神発作（アブサンス）</a:t>
            </a:r>
          </a:p>
          <a:p>
            <a:pPr algn="l" eaLnBrk="1" hangingPunct="1">
              <a:lnSpc>
                <a:spcPct val="120000"/>
              </a:lnSpc>
            </a:pPr>
            <a:r>
              <a:rPr kumimoji="0" lang="ja-JP" altLang="en-US" sz="2800" dirty="0">
                <a:latin typeface="平成角ゴシック" charset="-128"/>
                <a:ea typeface="平成角ゴシック" charset="-128"/>
              </a:rPr>
              <a:t>			定型的欠神</a:t>
            </a:r>
          </a:p>
          <a:p>
            <a:pPr algn="l" eaLnBrk="1" hangingPunct="1">
              <a:lnSpc>
                <a:spcPct val="120000"/>
              </a:lnSpc>
            </a:pPr>
            <a:r>
              <a:rPr kumimoji="0" lang="ja-JP" altLang="en-US" sz="2800" dirty="0">
                <a:latin typeface="平成角ゴシック" charset="-128"/>
                <a:ea typeface="平成角ゴシック" charset="-128"/>
              </a:rPr>
              <a:t>			非定型的欠神</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(2)</a:t>
            </a:r>
            <a:r>
              <a:rPr kumimoji="0" lang="ja-JP" altLang="en-US" sz="2800" dirty="0">
                <a:latin typeface="平成角ゴシック" charset="-128"/>
                <a:ea typeface="平成角ゴシック" charset="-128"/>
              </a:rPr>
              <a:t>　ミオクロニー発作</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(3)</a:t>
            </a:r>
            <a:r>
              <a:rPr kumimoji="0" lang="ja-JP" altLang="en-US" sz="2800" dirty="0">
                <a:latin typeface="平成角ゴシック" charset="-128"/>
                <a:ea typeface="平成角ゴシック" charset="-128"/>
              </a:rPr>
              <a:t>　強直性けいれん</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(4)</a:t>
            </a:r>
            <a:r>
              <a:rPr kumimoji="0" lang="ja-JP" altLang="en-US" sz="2800" dirty="0">
                <a:latin typeface="平成角ゴシック" charset="-128"/>
                <a:ea typeface="平成角ゴシック" charset="-128"/>
              </a:rPr>
              <a:t>　間代性けいれん</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(5)</a:t>
            </a:r>
            <a:r>
              <a:rPr kumimoji="0" lang="ja-JP" altLang="en-US" sz="2800" dirty="0">
                <a:latin typeface="平成角ゴシック" charset="-128"/>
                <a:ea typeface="平成角ゴシック" charset="-128"/>
              </a:rPr>
              <a:t>　強直性・間代性けいれん</a:t>
            </a:r>
          </a:p>
          <a:p>
            <a:pPr algn="l" eaLnBrk="1" hangingPunct="1">
              <a:lnSpc>
                <a:spcPct val="120000"/>
              </a:lnSpc>
            </a:pPr>
            <a:r>
              <a:rPr kumimoji="0" lang="ja-JP" altLang="en-US" sz="2800" dirty="0">
                <a:latin typeface="平成角ゴシック" charset="-128"/>
                <a:ea typeface="平成角ゴシック" charset="-128"/>
              </a:rPr>
              <a:t>	</a:t>
            </a:r>
            <a:r>
              <a:rPr kumimoji="0" lang="en-US" altLang="ja-JP" sz="2800" dirty="0">
                <a:latin typeface="平成角ゴシック" charset="-128"/>
                <a:ea typeface="平成角ゴシック" charset="-128"/>
              </a:rPr>
              <a:t>(6)</a:t>
            </a:r>
            <a:r>
              <a:rPr kumimoji="0" lang="ja-JP" altLang="en-US" sz="2800" dirty="0">
                <a:latin typeface="平成角ゴシック" charset="-128"/>
                <a:ea typeface="平成角ゴシック" charset="-128"/>
              </a:rPr>
              <a:t>　失立発作</a:t>
            </a:r>
            <a:endParaRPr lang="ja-JP" altLang="en-US" sz="2800" dirty="0">
              <a:solidFill>
                <a:schemeClr val="bg1"/>
              </a:solidFill>
              <a:latin typeface="平成角ゴシック" charset="-128"/>
              <a:ea typeface="平成角ゴシック" charset="-128"/>
            </a:endParaRPr>
          </a:p>
        </p:txBody>
      </p:sp>
      <p:sp>
        <p:nvSpPr>
          <p:cNvPr id="147460" name="Text Box 4"/>
          <p:cNvSpPr txBox="1">
            <a:spLocks noChangeArrowheads="1"/>
          </p:cNvSpPr>
          <p:nvPr/>
        </p:nvSpPr>
        <p:spPr bwMode="auto">
          <a:xfrm>
            <a:off x="8167688" y="1989139"/>
            <a:ext cx="2000250"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a:solidFill>
                  <a:srgbClr val="000000"/>
                </a:solidFill>
              </a:rPr>
              <a:t>「小発作」</a:t>
            </a:r>
          </a:p>
        </p:txBody>
      </p:sp>
      <p:sp>
        <p:nvSpPr>
          <p:cNvPr id="147461" name="Text Box 5"/>
          <p:cNvSpPr txBox="1">
            <a:spLocks noChangeArrowheads="1"/>
          </p:cNvSpPr>
          <p:nvPr/>
        </p:nvSpPr>
        <p:spPr bwMode="auto">
          <a:xfrm>
            <a:off x="8112126" y="4437064"/>
            <a:ext cx="161607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a:solidFill>
                  <a:srgbClr val="000000"/>
                </a:solidFill>
              </a:rPr>
              <a:t>「大発作」</a:t>
            </a:r>
          </a:p>
        </p:txBody>
      </p:sp>
    </p:spTree>
    <p:extLst>
      <p:ext uri="{BB962C8B-B14F-4D97-AF65-F5344CB8AC3E}">
        <p14:creationId xmlns:p14="http://schemas.microsoft.com/office/powerpoint/2010/main" val="5930289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6942138" y="228600"/>
            <a:ext cx="34544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8483" name="Picture 3"/>
          <p:cNvPicPr>
            <a:picLocks noChangeAspect="1" noChangeArrowheads="1"/>
          </p:cNvPicPr>
          <p:nvPr/>
        </p:nvPicPr>
        <p:blipFill>
          <a:blip r:embed="rId4" cstate="print">
            <a:grayscl/>
            <a:extLst>
              <a:ext uri="{28A0092B-C50C-407E-A947-70E740481C1C}">
                <a14:useLocalDpi xmlns:a14="http://schemas.microsoft.com/office/drawing/2010/main" val="0"/>
              </a:ext>
            </a:extLst>
          </a:blip>
          <a:srcRect/>
          <a:stretch>
            <a:fillRect/>
          </a:stretch>
        </p:blipFill>
        <p:spPr bwMode="auto">
          <a:xfrm>
            <a:off x="2027239" y="228600"/>
            <a:ext cx="3222625"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84" name="Text Box 4"/>
          <p:cNvSpPr txBox="1">
            <a:spLocks noChangeArrowheads="1"/>
          </p:cNvSpPr>
          <p:nvPr/>
        </p:nvSpPr>
        <p:spPr bwMode="auto">
          <a:xfrm>
            <a:off x="5218114" y="685801"/>
            <a:ext cx="7969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b="1">
                <a:solidFill>
                  <a:srgbClr val="000000"/>
                </a:solidFill>
              </a:rPr>
              <a:t>強直</a:t>
            </a:r>
          </a:p>
          <a:p>
            <a:pPr fontAlgn="base">
              <a:spcBef>
                <a:spcPct val="0"/>
              </a:spcBef>
              <a:spcAft>
                <a:spcPct val="0"/>
              </a:spcAft>
              <a:buFontTx/>
              <a:buNone/>
            </a:pPr>
            <a:r>
              <a:rPr lang="ja-JP" altLang="en-US" sz="2400" b="1">
                <a:solidFill>
                  <a:srgbClr val="000000"/>
                </a:solidFill>
              </a:rPr>
              <a:t>発作</a:t>
            </a:r>
            <a:endParaRPr lang="ja-JP" altLang="en-US" sz="2400">
              <a:solidFill>
                <a:srgbClr val="000000"/>
              </a:solidFill>
            </a:endParaRPr>
          </a:p>
        </p:txBody>
      </p:sp>
      <p:sp>
        <p:nvSpPr>
          <p:cNvPr id="148485" name="Text Box 5"/>
          <p:cNvSpPr txBox="1">
            <a:spLocks noChangeArrowheads="1"/>
          </p:cNvSpPr>
          <p:nvPr/>
        </p:nvSpPr>
        <p:spPr bwMode="auto">
          <a:xfrm>
            <a:off x="6183314" y="1355726"/>
            <a:ext cx="7969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b="1">
                <a:solidFill>
                  <a:srgbClr val="000000"/>
                </a:solidFill>
              </a:rPr>
              <a:t>間代</a:t>
            </a:r>
          </a:p>
          <a:p>
            <a:pPr fontAlgn="base">
              <a:spcBef>
                <a:spcPct val="0"/>
              </a:spcBef>
              <a:spcAft>
                <a:spcPct val="0"/>
              </a:spcAft>
              <a:buFontTx/>
              <a:buNone/>
            </a:pPr>
            <a:r>
              <a:rPr lang="ja-JP" altLang="en-US" sz="2400" b="1">
                <a:solidFill>
                  <a:srgbClr val="000000"/>
                </a:solidFill>
              </a:rPr>
              <a:t>発作</a:t>
            </a:r>
            <a:endParaRPr lang="ja-JP" altLang="en-US" sz="2400">
              <a:solidFill>
                <a:srgbClr val="000000"/>
              </a:solidFill>
            </a:endParaRPr>
          </a:p>
        </p:txBody>
      </p:sp>
    </p:spTree>
    <p:extLst>
      <p:ext uri="{BB962C8B-B14F-4D97-AF65-F5344CB8AC3E}">
        <p14:creationId xmlns:p14="http://schemas.microsoft.com/office/powerpoint/2010/main" val="13942764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ltLang="en-US"/>
              <a:t>検査</a:t>
            </a:r>
          </a:p>
        </p:txBody>
      </p:sp>
      <p:sp>
        <p:nvSpPr>
          <p:cNvPr id="5123" name="Rectangle 3"/>
          <p:cNvSpPr>
            <a:spLocks noGrp="1" noChangeArrowheads="1"/>
          </p:cNvSpPr>
          <p:nvPr>
            <p:ph type="body" idx="1"/>
          </p:nvPr>
        </p:nvSpPr>
        <p:spPr/>
        <p:txBody>
          <a:bodyPr/>
          <a:lstStyle/>
          <a:p>
            <a:pPr>
              <a:lnSpc>
                <a:spcPct val="80000"/>
              </a:lnSpc>
            </a:pPr>
            <a:r>
              <a:rPr lang="en-US" altLang="ja-JP" sz="1600" b="1"/>
              <a:t>【</a:t>
            </a:r>
            <a:r>
              <a:rPr lang="ja-JP" altLang="en-US" sz="1600" b="1"/>
              <a:t>脳波検査</a:t>
            </a:r>
            <a:r>
              <a:rPr lang="en-US" altLang="ja-JP" sz="1600" b="1"/>
              <a:t>】</a:t>
            </a:r>
            <a:r>
              <a:rPr lang="en-US" altLang="ja-JP" sz="1600"/>
              <a:t/>
            </a:r>
            <a:br>
              <a:rPr lang="en-US" altLang="ja-JP" sz="1600"/>
            </a:br>
            <a:r>
              <a:rPr lang="ja-JP" altLang="en-US" sz="1600"/>
              <a:t>てんかんは脳の神経細胞の電気的発射によっておきますが、この過剰な発射を脳波検査で記録することができます。そのため、脳波検査はてんかんの診断のために最も重要な検査です。</a:t>
            </a:r>
            <a:br>
              <a:rPr lang="ja-JP" altLang="en-US" sz="1600"/>
            </a:br>
            <a:r>
              <a:rPr lang="ja-JP" altLang="en-US" sz="1600"/>
              <a:t>脳波検査は診断のみでなく、てんかんの発作型の判定にも役立ちます。</a:t>
            </a:r>
            <a:br>
              <a:rPr lang="ja-JP" altLang="en-US" sz="1600"/>
            </a:br>
            <a:r>
              <a:rPr lang="ja-JP" altLang="en-US" sz="1600"/>
              <a:t>何回検査しても安全ですし、痛みもありません。</a:t>
            </a:r>
            <a:br>
              <a:rPr lang="ja-JP" altLang="en-US" sz="1600"/>
            </a:br>
            <a:r>
              <a:rPr lang="ja-JP" altLang="en-US" sz="1600"/>
              <a:t/>
            </a:r>
            <a:br>
              <a:rPr lang="ja-JP" altLang="en-US" sz="1600"/>
            </a:br>
            <a:r>
              <a:rPr lang="ja-JP" altLang="en-US" sz="1600"/>
              <a:t/>
            </a:r>
            <a:br>
              <a:rPr lang="ja-JP" altLang="en-US" sz="1600"/>
            </a:br>
            <a:r>
              <a:rPr lang="en-US" altLang="ja-JP" sz="1600" b="1"/>
              <a:t>【</a:t>
            </a:r>
            <a:r>
              <a:rPr lang="ja-JP" altLang="en-US" sz="1600" b="1"/>
              <a:t>脳波検査の他にも</a:t>
            </a:r>
            <a:r>
              <a:rPr lang="en-US" altLang="ja-JP" sz="1600" b="1"/>
              <a:t>】</a:t>
            </a:r>
            <a:r>
              <a:rPr lang="en-US" altLang="ja-JP" sz="1600"/>
              <a:t/>
            </a:r>
            <a:br>
              <a:rPr lang="en-US" altLang="ja-JP" sz="1600"/>
            </a:br>
            <a:r>
              <a:rPr lang="ja-JP" altLang="en-US" sz="1600"/>
              <a:t>ＣＴ検査やＭＲＩ検査などは、脳腫瘍や脳外傷などを画像で確認できるため、てんかんの検査に有効です。</a:t>
            </a:r>
            <a:br>
              <a:rPr lang="ja-JP" altLang="en-US" sz="1600"/>
            </a:br>
            <a:r>
              <a:rPr lang="ja-JP" altLang="en-US" sz="1600"/>
              <a:t>ＰＥＴ／ＳＰＥＣＴ、ＭＧＥ　などもてんかんの検査に使われます。</a:t>
            </a:r>
            <a:br>
              <a:rPr lang="ja-JP" altLang="en-US" sz="1600"/>
            </a:br>
            <a:r>
              <a:rPr lang="ja-JP" altLang="en-US" sz="1600"/>
              <a:t/>
            </a:r>
            <a:br>
              <a:rPr lang="ja-JP" altLang="en-US" sz="1600"/>
            </a:br>
            <a:r>
              <a:rPr lang="ja-JP" altLang="en-US" sz="1600"/>
              <a:t/>
            </a:r>
            <a:br>
              <a:rPr lang="ja-JP" altLang="en-US" sz="1600"/>
            </a:br>
            <a:r>
              <a:rPr lang="en-US" altLang="ja-JP" sz="1600" b="1"/>
              <a:t>【</a:t>
            </a:r>
            <a:r>
              <a:rPr lang="ja-JP" altLang="en-US" sz="1600" b="1"/>
              <a:t>血液・尿検査</a:t>
            </a:r>
            <a:r>
              <a:rPr lang="en-US" altLang="ja-JP" sz="1600" b="1"/>
              <a:t>】</a:t>
            </a:r>
            <a:r>
              <a:rPr lang="en-US" altLang="ja-JP" sz="1600"/>
              <a:t/>
            </a:r>
            <a:br>
              <a:rPr lang="en-US" altLang="ja-JP" sz="1600"/>
            </a:br>
            <a:r>
              <a:rPr lang="ja-JP" altLang="en-US" sz="1600"/>
              <a:t>血液・尿検査もてんかんの診断に欠かせない検査です。</a:t>
            </a:r>
            <a:br>
              <a:rPr lang="ja-JP" altLang="en-US" sz="1600"/>
            </a:br>
            <a:r>
              <a:rPr lang="ja-JP" altLang="en-US" sz="1600"/>
              <a:t>てんかんの発作は様々な原因でおこりますので、原因検索のために血液や尿の検査をします。</a:t>
            </a:r>
            <a:br>
              <a:rPr lang="ja-JP" altLang="en-US" sz="1600"/>
            </a:br>
            <a:r>
              <a:rPr lang="ja-JP" altLang="en-US" sz="1600"/>
              <a:t>また、てんかんの薬物治療は長期間にわたり薬を飲み続ける必要があるので、服用する前に体の状態を調べる必要があります。</a:t>
            </a:r>
            <a:br>
              <a:rPr lang="ja-JP" altLang="en-US" sz="1600"/>
            </a:br>
            <a:endParaRPr lang="ja-JP" altLang="en-US" sz="1600"/>
          </a:p>
        </p:txBody>
      </p:sp>
    </p:spTree>
    <p:extLst>
      <p:ext uri="{BB962C8B-B14F-4D97-AF65-F5344CB8AC3E}">
        <p14:creationId xmlns:p14="http://schemas.microsoft.com/office/powerpoint/2010/main" val="23988001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ja-JP" altLang="en-US"/>
              <a:t>治療法と予後</a:t>
            </a:r>
          </a:p>
        </p:txBody>
      </p:sp>
      <p:sp>
        <p:nvSpPr>
          <p:cNvPr id="6147" name="Rectangle 3"/>
          <p:cNvSpPr>
            <a:spLocks noGrp="1" noChangeArrowheads="1"/>
          </p:cNvSpPr>
          <p:nvPr>
            <p:ph type="body" idx="1"/>
          </p:nvPr>
        </p:nvSpPr>
        <p:spPr/>
        <p:txBody>
          <a:bodyPr/>
          <a:lstStyle/>
          <a:p>
            <a:pPr>
              <a:lnSpc>
                <a:spcPct val="80000"/>
              </a:lnSpc>
            </a:pPr>
            <a:r>
              <a:rPr lang="en-US" altLang="ja-JP" sz="2000" b="1"/>
              <a:t>【</a:t>
            </a:r>
            <a:r>
              <a:rPr lang="ja-JP" altLang="en-US" sz="2000" b="1"/>
              <a:t>治療方法</a:t>
            </a:r>
            <a:r>
              <a:rPr lang="en-US" altLang="ja-JP" sz="2000" b="1"/>
              <a:t>】</a:t>
            </a:r>
            <a:r>
              <a:rPr lang="en-US" altLang="ja-JP" sz="2000"/>
              <a:t/>
            </a:r>
            <a:br>
              <a:rPr lang="en-US" altLang="ja-JP" sz="2000"/>
            </a:br>
            <a:r>
              <a:rPr lang="ja-JP" altLang="en-US" sz="2000"/>
              <a:t>てんかんの治療は、薬物治療（服薬治療）が主流です。</a:t>
            </a:r>
            <a:br>
              <a:rPr lang="ja-JP" altLang="en-US" sz="2000"/>
            </a:br>
            <a:r>
              <a:rPr lang="ja-JP" altLang="en-US" sz="2000"/>
              <a:t/>
            </a:r>
            <a:br>
              <a:rPr lang="ja-JP" altLang="en-US" sz="2000"/>
            </a:br>
            <a:r>
              <a:rPr lang="ja-JP" altLang="en-US" sz="2000"/>
              <a:t/>
            </a:r>
            <a:br>
              <a:rPr lang="ja-JP" altLang="en-US" sz="2000"/>
            </a:br>
            <a:r>
              <a:rPr lang="en-US" altLang="ja-JP" sz="2000" b="1"/>
              <a:t>【</a:t>
            </a:r>
            <a:r>
              <a:rPr lang="ja-JP" altLang="en-US" sz="2000" b="1"/>
              <a:t>抗てんかん薬とは</a:t>
            </a:r>
            <a:r>
              <a:rPr lang="en-US" altLang="ja-JP" sz="2000" b="1"/>
              <a:t>】</a:t>
            </a:r>
            <a:br>
              <a:rPr lang="en-US" altLang="ja-JP" sz="2000" b="1"/>
            </a:br>
            <a:r>
              <a:rPr lang="ja-JP" altLang="en-US" sz="2000"/>
              <a:t>ここで言う薬とは「抗てんかん薬」を指します。抗てんかん薬は、脳の神経細胞の電気的な興奮をおさえたり、興奮が他の神経細胞に伝っていかないようにすることで発作の症状をおさえる薬のことを言います。</a:t>
            </a:r>
            <a:br>
              <a:rPr lang="ja-JP" altLang="en-US" sz="2000"/>
            </a:br>
            <a:endParaRPr lang="ja-JP" altLang="en-US" sz="2000"/>
          </a:p>
          <a:p>
            <a:pPr>
              <a:lnSpc>
                <a:spcPct val="80000"/>
              </a:lnSpc>
            </a:pPr>
            <a:r>
              <a:rPr lang="ja-JP" altLang="en-US" sz="2000"/>
              <a:t>薬物治療の他にも・・・</a:t>
            </a:r>
            <a:br>
              <a:rPr lang="ja-JP" altLang="en-US" sz="2000"/>
            </a:br>
            <a:r>
              <a:rPr lang="ja-JP" altLang="en-US" sz="2000"/>
              <a:t>　・外科治療</a:t>
            </a:r>
            <a:br>
              <a:rPr lang="ja-JP" altLang="en-US" sz="2000"/>
            </a:br>
            <a:r>
              <a:rPr lang="ja-JP" altLang="en-US" sz="2000"/>
              <a:t>　などがありますが、十分な服薬治療を行っても発作が抑制されないときに行います。</a:t>
            </a:r>
            <a:br>
              <a:rPr lang="ja-JP" altLang="en-US" sz="2000"/>
            </a:br>
            <a:endParaRPr lang="ja-JP" altLang="en-US" sz="2000"/>
          </a:p>
        </p:txBody>
      </p:sp>
    </p:spTree>
    <p:extLst>
      <p:ext uri="{BB962C8B-B14F-4D97-AF65-F5344CB8AC3E}">
        <p14:creationId xmlns:p14="http://schemas.microsoft.com/office/powerpoint/2010/main" val="21603226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ctrTitle"/>
          </p:nvPr>
        </p:nvSpPr>
        <p:spPr>
          <a:xfrm>
            <a:off x="2286000" y="42672"/>
            <a:ext cx="7772400" cy="685800"/>
          </a:xfrm>
        </p:spPr>
        <p:txBody>
          <a:bodyPr/>
          <a:lstStyle/>
          <a:p>
            <a:pPr eaLnBrk="1" hangingPunct="1"/>
            <a:r>
              <a:rPr lang="ja-JP" altLang="en-US" sz="3600" dirty="0">
                <a:solidFill>
                  <a:schemeClr val="tx1"/>
                </a:solidFill>
              </a:rPr>
              <a:t>てんかん治療の原則</a:t>
            </a:r>
            <a:endParaRPr lang="ja-JP" altLang="en-US" dirty="0" smtClean="0">
              <a:solidFill>
                <a:schemeClr val="tx1"/>
              </a:solidFill>
            </a:endParaRPr>
          </a:p>
        </p:txBody>
      </p:sp>
      <p:sp>
        <p:nvSpPr>
          <p:cNvPr id="152579" name="Rectangle 3"/>
          <p:cNvSpPr>
            <a:spLocks noGrp="1" noChangeArrowheads="1"/>
          </p:cNvSpPr>
          <p:nvPr>
            <p:ph type="subTitle" idx="1"/>
          </p:nvPr>
        </p:nvSpPr>
        <p:spPr>
          <a:xfrm>
            <a:off x="1752600" y="856488"/>
            <a:ext cx="8686800" cy="5410200"/>
          </a:xfrm>
        </p:spPr>
        <p:txBody>
          <a:bodyPr/>
          <a:lstStyle/>
          <a:p>
            <a:pPr algn="l" eaLnBrk="1" hangingPunct="1"/>
            <a:r>
              <a:rPr kumimoji="0" lang="ja-JP" altLang="en-US" sz="2800" dirty="0">
                <a:latin typeface="平成角ゴシック" charset="-128"/>
                <a:ea typeface="平成角ゴシック" charset="-128"/>
              </a:rPr>
              <a:t>治療の必要性				治療（薬）の副作用</a:t>
            </a:r>
            <a:endParaRPr kumimoji="0" lang="ja-JP" altLang="en-US" sz="2400" dirty="0">
              <a:latin typeface="平成角ゴシック" charset="-128"/>
              <a:ea typeface="平成角ゴシック" charset="-128"/>
            </a:endParaRPr>
          </a:p>
          <a:p>
            <a:pPr algn="l" eaLnBrk="1" hangingPunct="1"/>
            <a:r>
              <a:rPr kumimoji="0" lang="ja-JP" altLang="en-US" sz="2400" dirty="0">
                <a:latin typeface="平成角ゴシック" charset="-128"/>
                <a:ea typeface="平成角ゴシック" charset="-128"/>
              </a:rPr>
              <a:t>・けいれん重積による脳損傷発生の予防	　・活動性の低下</a:t>
            </a:r>
          </a:p>
          <a:p>
            <a:pPr algn="l" eaLnBrk="1" hangingPunct="1"/>
            <a:r>
              <a:rPr kumimoji="0" lang="ja-JP" altLang="en-US" sz="2400" dirty="0">
                <a:latin typeface="平成角ゴシック" charset="-128"/>
                <a:ea typeface="平成角ゴシック" charset="-128"/>
              </a:rPr>
              <a:t>・発作による事故（負傷、窒息）の予防　　　　・呼吸嚥下障害</a:t>
            </a:r>
            <a:endParaRPr kumimoji="0" lang="en-US" altLang="ja-JP" sz="2400" dirty="0">
              <a:latin typeface="平成角ゴシック" charset="-128"/>
              <a:ea typeface="平成角ゴシック" charset="-128"/>
            </a:endParaRPr>
          </a:p>
          <a:p>
            <a:pPr algn="l" eaLnBrk="1" hangingPunct="1"/>
            <a:r>
              <a:rPr kumimoji="0" lang="ja-JP" altLang="en-US" sz="2400" dirty="0">
                <a:latin typeface="平成角ゴシック" charset="-128"/>
                <a:ea typeface="平成角ゴシック" charset="-128"/>
              </a:rPr>
              <a:t>・発作による苦痛、生活への支障の	予防　　・内臓／血液障害</a:t>
            </a:r>
            <a:endParaRPr kumimoji="0" lang="en-US" altLang="ja-JP" sz="2400" dirty="0">
              <a:latin typeface="平成角ゴシック" charset="-128"/>
              <a:ea typeface="平成角ゴシック" charset="-128"/>
            </a:endParaRPr>
          </a:p>
          <a:p>
            <a:pPr algn="l" eaLnBrk="1" hangingPunct="1"/>
            <a:r>
              <a:rPr kumimoji="0" lang="ja-JP" altLang="en-US" sz="2400" dirty="0">
                <a:latin typeface="平成角ゴシック" charset="-128"/>
                <a:ea typeface="平成角ゴシック" charset="-128"/>
              </a:rPr>
              <a:t>・頻回な発生による発達の障害、　　　　　　　・発作の悪化</a:t>
            </a:r>
          </a:p>
          <a:p>
            <a:pPr algn="l" eaLnBrk="1" hangingPunct="1"/>
            <a:r>
              <a:rPr kumimoji="0" lang="ja-JP" altLang="en-US" sz="2400" dirty="0">
                <a:latin typeface="平成角ゴシック" charset="-128"/>
                <a:ea typeface="平成角ゴシック" charset="-128"/>
              </a:rPr>
              <a:t>　機能低下の予防</a:t>
            </a:r>
          </a:p>
        </p:txBody>
      </p:sp>
      <p:cxnSp>
        <p:nvCxnSpPr>
          <p:cNvPr id="152580" name="AutoShape 4"/>
          <p:cNvCxnSpPr>
            <a:cxnSpLocks noChangeShapeType="1"/>
            <a:stCxn id="152579" idx="1"/>
            <a:endCxn id="152579" idx="1"/>
          </p:cNvCxnSpPr>
          <p:nvPr/>
        </p:nvCxnSpPr>
        <p:spPr bwMode="auto">
          <a:xfrm>
            <a:off x="1752600" y="3561588"/>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52581" name="Oval 5"/>
          <p:cNvSpPr>
            <a:spLocks noChangeArrowheads="1"/>
          </p:cNvSpPr>
          <p:nvPr/>
        </p:nvSpPr>
        <p:spPr bwMode="auto">
          <a:xfrm>
            <a:off x="3810000" y="3352800"/>
            <a:ext cx="1981200" cy="1828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algn="ctr" fontAlgn="base">
              <a:spcBef>
                <a:spcPct val="0"/>
              </a:spcBef>
              <a:spcAft>
                <a:spcPct val="0"/>
              </a:spcAft>
              <a:buFontTx/>
              <a:buNone/>
            </a:pPr>
            <a:r>
              <a:rPr kumimoji="0" lang="ja-JP" altLang="en-US" sz="2400" dirty="0">
                <a:solidFill>
                  <a:srgbClr val="000000"/>
                </a:solidFill>
                <a:latin typeface="平成角ゴシック" charset="-128"/>
                <a:ea typeface="平成角ゴシック" charset="-128"/>
              </a:rPr>
              <a:t>発作による</a:t>
            </a:r>
          </a:p>
          <a:p>
            <a:pPr algn="ctr" fontAlgn="base">
              <a:spcBef>
                <a:spcPct val="0"/>
              </a:spcBef>
              <a:spcAft>
                <a:spcPct val="0"/>
              </a:spcAft>
              <a:buFontTx/>
              <a:buNone/>
            </a:pPr>
            <a:r>
              <a:rPr kumimoji="0" lang="ja-JP" altLang="en-US" sz="2400" dirty="0">
                <a:solidFill>
                  <a:srgbClr val="000000"/>
                </a:solidFill>
                <a:latin typeface="平成角ゴシック" charset="-128"/>
                <a:ea typeface="平成角ゴシック" charset="-128"/>
              </a:rPr>
              <a:t>悪影響</a:t>
            </a:r>
          </a:p>
          <a:p>
            <a:pPr algn="ctr" fontAlgn="base">
              <a:spcBef>
                <a:spcPct val="0"/>
              </a:spcBef>
              <a:spcAft>
                <a:spcPct val="0"/>
              </a:spcAft>
              <a:buFontTx/>
              <a:buNone/>
            </a:pPr>
            <a:endParaRPr lang="en-US" altLang="ja-JP" sz="2400" dirty="0">
              <a:solidFill>
                <a:srgbClr val="000000"/>
              </a:solidFill>
            </a:endParaRPr>
          </a:p>
        </p:txBody>
      </p:sp>
      <p:sp>
        <p:nvSpPr>
          <p:cNvPr id="367622" name="Oval 6"/>
          <p:cNvSpPr>
            <a:spLocks noChangeArrowheads="1"/>
          </p:cNvSpPr>
          <p:nvPr/>
        </p:nvSpPr>
        <p:spPr bwMode="auto">
          <a:xfrm>
            <a:off x="6629400" y="3352800"/>
            <a:ext cx="2057400" cy="1828800"/>
          </a:xfrm>
          <a:prstGeom prst="ellipse">
            <a:avLst/>
          </a:prstGeom>
          <a:noFill/>
          <a:ln w="9525">
            <a:solidFill>
              <a:schemeClr val="tx1"/>
            </a:solidFill>
            <a:round/>
            <a:headEnd/>
            <a:tailEnd/>
          </a:ln>
          <a:effectLst/>
        </p:spPr>
        <p:txBody>
          <a:bodyPr wrap="none" anchor="ctr"/>
          <a:lstStyle/>
          <a:p>
            <a:pPr algn="ctr" fontAlgn="base">
              <a:spcBef>
                <a:spcPct val="0"/>
              </a:spcBef>
              <a:spcAft>
                <a:spcPct val="0"/>
              </a:spcAft>
              <a:defRPr/>
            </a:pPr>
            <a:r>
              <a:rPr kumimoji="0" lang="ja-JP" altLang="en-US" sz="2400" dirty="0">
                <a:solidFill>
                  <a:srgbClr val="000000"/>
                </a:solidFill>
                <a:latin typeface="平成角ゴシック" charset="-128"/>
                <a:ea typeface="平成角ゴシック" charset="-128"/>
              </a:rPr>
              <a:t>薬の副作用</a:t>
            </a:r>
            <a:endParaRPr kumimoji="0" lang="ja-JP" altLang="en-US" sz="1600" dirty="0">
              <a:solidFill>
                <a:srgbClr val="000000"/>
              </a:solidFill>
              <a:latin typeface="平成角ゴシック" charset="-128"/>
              <a:ea typeface="平成角ゴシック" charset="-128"/>
            </a:endParaRPr>
          </a:p>
        </p:txBody>
      </p:sp>
      <p:sp>
        <p:nvSpPr>
          <p:cNvPr id="152583" name="Line 7"/>
          <p:cNvSpPr>
            <a:spLocks noChangeShapeType="1"/>
          </p:cNvSpPr>
          <p:nvPr/>
        </p:nvSpPr>
        <p:spPr bwMode="auto">
          <a:xfrm>
            <a:off x="3581400" y="4800600"/>
            <a:ext cx="381000" cy="381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4" name="Line 8"/>
          <p:cNvSpPr>
            <a:spLocks noChangeShapeType="1"/>
          </p:cNvSpPr>
          <p:nvPr/>
        </p:nvSpPr>
        <p:spPr bwMode="auto">
          <a:xfrm>
            <a:off x="3962400" y="5181600"/>
            <a:ext cx="1524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5" name="Line 9"/>
          <p:cNvSpPr>
            <a:spLocks noChangeShapeType="1"/>
          </p:cNvSpPr>
          <p:nvPr/>
        </p:nvSpPr>
        <p:spPr bwMode="auto">
          <a:xfrm flipH="1">
            <a:off x="5486400" y="4876800"/>
            <a:ext cx="38100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6" name="Line 10"/>
          <p:cNvSpPr>
            <a:spLocks noChangeShapeType="1"/>
          </p:cNvSpPr>
          <p:nvPr/>
        </p:nvSpPr>
        <p:spPr bwMode="auto">
          <a:xfrm>
            <a:off x="6705600" y="4876800"/>
            <a:ext cx="38100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7" name="Line 11"/>
          <p:cNvSpPr>
            <a:spLocks noChangeShapeType="1"/>
          </p:cNvSpPr>
          <p:nvPr/>
        </p:nvSpPr>
        <p:spPr bwMode="auto">
          <a:xfrm flipV="1">
            <a:off x="7086600" y="5181600"/>
            <a:ext cx="1295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8" name="Line 12"/>
          <p:cNvSpPr>
            <a:spLocks noChangeShapeType="1"/>
          </p:cNvSpPr>
          <p:nvPr/>
        </p:nvSpPr>
        <p:spPr bwMode="auto">
          <a:xfrm flipV="1">
            <a:off x="8382000" y="4876800"/>
            <a:ext cx="30480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89" name="Line 13"/>
          <p:cNvSpPr>
            <a:spLocks noChangeShapeType="1"/>
          </p:cNvSpPr>
          <p:nvPr/>
        </p:nvSpPr>
        <p:spPr bwMode="auto">
          <a:xfrm>
            <a:off x="4800600" y="5181600"/>
            <a:ext cx="0" cy="381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90" name="Line 14"/>
          <p:cNvSpPr>
            <a:spLocks noChangeShapeType="1"/>
          </p:cNvSpPr>
          <p:nvPr/>
        </p:nvSpPr>
        <p:spPr bwMode="auto">
          <a:xfrm>
            <a:off x="4800600" y="5562600"/>
            <a:ext cx="2971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91" name="Line 15"/>
          <p:cNvSpPr>
            <a:spLocks noChangeShapeType="1"/>
          </p:cNvSpPr>
          <p:nvPr/>
        </p:nvSpPr>
        <p:spPr bwMode="auto">
          <a:xfrm flipV="1">
            <a:off x="7772400" y="5181600"/>
            <a:ext cx="0" cy="381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2592" name="AutoShape 16"/>
          <p:cNvSpPr>
            <a:spLocks noChangeArrowheads="1"/>
          </p:cNvSpPr>
          <p:nvPr/>
        </p:nvSpPr>
        <p:spPr bwMode="auto">
          <a:xfrm>
            <a:off x="5867400" y="5638800"/>
            <a:ext cx="685800" cy="457200"/>
          </a:xfrm>
          <a:prstGeom prst="triangle">
            <a:avLst>
              <a:gd name="adj" fmla="val 50000"/>
            </a:avLst>
          </a:prstGeom>
          <a:solidFill>
            <a:schemeClr val="tx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endParaRPr lang="ja-JP" altLang="en-US" sz="2400">
              <a:solidFill>
                <a:srgbClr val="000000"/>
              </a:solidFill>
            </a:endParaRPr>
          </a:p>
        </p:txBody>
      </p:sp>
    </p:spTree>
    <p:extLst>
      <p:ext uri="{BB962C8B-B14F-4D97-AF65-F5344CB8AC3E}">
        <p14:creationId xmlns:p14="http://schemas.microsoft.com/office/powerpoint/2010/main" val="18054923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ctrTitle"/>
          </p:nvPr>
        </p:nvSpPr>
        <p:spPr>
          <a:xfrm>
            <a:off x="1828800" y="228600"/>
            <a:ext cx="8686800" cy="5943600"/>
          </a:xfrm>
        </p:spPr>
        <p:txBody>
          <a:bodyPr/>
          <a:lstStyle/>
          <a:p>
            <a:pPr algn="l" eaLnBrk="1" hangingPunct="1">
              <a:lnSpc>
                <a:spcPct val="120000"/>
              </a:lnSpc>
            </a:pPr>
            <a:r>
              <a:rPr kumimoji="0" lang="ja-JP" altLang="en-US" sz="3600" dirty="0">
                <a:solidFill>
                  <a:schemeClr val="tx1"/>
                </a:solidFill>
                <a:latin typeface="平成角ゴシック" charset="-128"/>
                <a:ea typeface="平成角ゴシック" charset="-128"/>
              </a:rPr>
              <a:t>　</a:t>
            </a:r>
            <a:r>
              <a:rPr kumimoji="0" lang="ja-JP" altLang="en-US" sz="3600" u="sng" dirty="0">
                <a:solidFill>
                  <a:schemeClr val="tx1"/>
                </a:solidFill>
                <a:latin typeface="平成角ゴシック" charset="-128"/>
                <a:ea typeface="平成角ゴシック" charset="-128"/>
              </a:rPr>
              <a:t>てんかん発作と誤解しやすい状態・</a:t>
            </a:r>
            <a:r>
              <a:rPr kumimoji="0" lang="en-US" altLang="ja-JP" sz="3600" u="sng" dirty="0">
                <a:solidFill>
                  <a:schemeClr val="tx1"/>
                </a:solidFill>
                <a:latin typeface="平成角ゴシック" charset="-128"/>
                <a:ea typeface="平成角ゴシック" charset="-128"/>
              </a:rPr>
              <a:t/>
            </a:r>
            <a:br>
              <a:rPr kumimoji="0" lang="en-US" altLang="ja-JP" sz="3600" u="sng" dirty="0">
                <a:solidFill>
                  <a:schemeClr val="tx1"/>
                </a:solidFill>
                <a:latin typeface="平成角ゴシック" charset="-128"/>
                <a:ea typeface="平成角ゴシック" charset="-128"/>
              </a:rPr>
            </a:br>
            <a:r>
              <a:rPr kumimoji="0" lang="ja-JP" altLang="en-US" sz="3600" dirty="0">
                <a:solidFill>
                  <a:schemeClr val="tx1"/>
                </a:solidFill>
                <a:latin typeface="平成角ゴシック" charset="-128"/>
                <a:ea typeface="平成角ゴシック" charset="-128"/>
              </a:rPr>
              <a:t>　　　　</a:t>
            </a:r>
            <a:r>
              <a:rPr kumimoji="0" lang="ja-JP" altLang="en-US" sz="3600" u="sng" dirty="0">
                <a:solidFill>
                  <a:schemeClr val="tx1"/>
                </a:solidFill>
                <a:latin typeface="平成角ゴシック" charset="-128"/>
                <a:ea typeface="平成角ゴシック" charset="-128"/>
              </a:rPr>
              <a:t>鑑別が必要な状態  </a:t>
            </a:r>
            <a:br>
              <a:rPr kumimoji="0" lang="ja-JP" altLang="en-US" sz="3600" u="sng" dirty="0">
                <a:solidFill>
                  <a:schemeClr val="tx1"/>
                </a:solidFill>
                <a:latin typeface="平成角ゴシック" charset="-128"/>
                <a:ea typeface="平成角ゴシック" charset="-128"/>
              </a:rPr>
            </a:br>
            <a:r>
              <a:rPr kumimoji="0" lang="ja-JP" altLang="en-US" sz="2800" u="sng" dirty="0">
                <a:solidFill>
                  <a:schemeClr val="tx1"/>
                </a:solidFill>
                <a:latin typeface="平成角ゴシック" charset="-128"/>
                <a:ea typeface="平成角ゴシック" charset="-128"/>
              </a:rPr>
              <a:t/>
            </a:r>
            <a:br>
              <a:rPr kumimoji="0" lang="ja-JP" altLang="en-US" sz="2800" u="sng"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間欠的筋緊張亢進＊	　　低血糖発作</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不随意運動＊		　　常同行動（首ふりなど）</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チック			　　　　　　夜驚／夢中遊行</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入眠時ピクつき＊	　　　　　　ヒステリー</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驚愕反応＊			　　偽発作（心因性発作）</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クローヌス＊		　　過呼吸症候群</a:t>
            </a:r>
            <a:br>
              <a:rPr kumimoji="0" lang="ja-JP" altLang="en-US" sz="2800" dirty="0">
                <a:solidFill>
                  <a:schemeClr val="tx1"/>
                </a:solidFill>
                <a:latin typeface="平成角ゴシック" charset="-128"/>
                <a:ea typeface="平成角ゴシック" charset="-128"/>
              </a:rPr>
            </a:br>
            <a:r>
              <a:rPr kumimoji="0" lang="ja-JP" altLang="en-US" sz="2800" dirty="0">
                <a:solidFill>
                  <a:schemeClr val="tx1"/>
                </a:solidFill>
                <a:latin typeface="平成角ゴシック" charset="-128"/>
                <a:ea typeface="平成角ゴシック" charset="-128"/>
              </a:rPr>
              <a:t>失神発作（洞不全など）　　 泣き入りひきつけ　　　　　　　　　　　　　　　　　（憤怒痙攣）</a:t>
            </a:r>
            <a:br>
              <a:rPr kumimoji="0" lang="ja-JP" altLang="en-US" sz="2800" dirty="0">
                <a:solidFill>
                  <a:schemeClr val="tx1"/>
                </a:solidFill>
                <a:latin typeface="平成角ゴシック" charset="-128"/>
                <a:ea typeface="平成角ゴシック" charset="-128"/>
              </a:rPr>
            </a:br>
            <a:endParaRPr kumimoji="0" lang="ja-JP" altLang="en-US" sz="1200" dirty="0">
              <a:solidFill>
                <a:schemeClr val="tx1"/>
              </a:solidFill>
              <a:latin typeface="平成明朝" charset="-128"/>
              <a:ea typeface="平成明朝" charset="-128"/>
            </a:endParaRPr>
          </a:p>
        </p:txBody>
      </p:sp>
    </p:spTree>
    <p:extLst>
      <p:ext uri="{BB962C8B-B14F-4D97-AF65-F5344CB8AC3E}">
        <p14:creationId xmlns:p14="http://schemas.microsoft.com/office/powerpoint/2010/main" val="20957879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4198938" y="28575"/>
            <a:ext cx="3600450" cy="685800"/>
          </a:xfrm>
        </p:spPr>
        <p:txBody>
          <a:bodyPr/>
          <a:lstStyle/>
          <a:p>
            <a:pPr algn="l" eaLnBrk="1" hangingPunct="1"/>
            <a:r>
              <a:rPr kumimoji="0" lang="ja-JP" altLang="en-US" sz="3600" dirty="0">
                <a:solidFill>
                  <a:schemeClr val="tx1"/>
                </a:solidFill>
                <a:latin typeface="平成角ゴシック" charset="-128"/>
                <a:ea typeface="平成角ゴシック" charset="-128"/>
              </a:rPr>
              <a:t>発作時の対応</a:t>
            </a:r>
            <a:endParaRPr kumimoji="0" lang="ja-JP" altLang="en-US" sz="1200" dirty="0">
              <a:solidFill>
                <a:srgbClr val="000000"/>
              </a:solidFill>
              <a:latin typeface="平成角ゴシック" charset="-128"/>
              <a:ea typeface="平成角ゴシック" charset="-128"/>
            </a:endParaRPr>
          </a:p>
        </p:txBody>
      </p:sp>
      <p:sp>
        <p:nvSpPr>
          <p:cNvPr id="156675" name="Line 4"/>
          <p:cNvSpPr>
            <a:spLocks noChangeShapeType="1"/>
          </p:cNvSpPr>
          <p:nvPr/>
        </p:nvSpPr>
        <p:spPr bwMode="auto">
          <a:xfrm>
            <a:off x="1847851" y="641350"/>
            <a:ext cx="820896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ja-JP" altLang="en-US" sz="2400">
              <a:solidFill>
                <a:srgbClr val="000000"/>
              </a:solidFill>
              <a:ea typeface="ＭＳ Ｐゴシック" panose="020B0600070205080204" pitchFamily="50" charset="-128"/>
            </a:endParaRPr>
          </a:p>
        </p:txBody>
      </p:sp>
      <p:sp>
        <p:nvSpPr>
          <p:cNvPr id="156676" name="Text Box 6"/>
          <p:cNvSpPr txBox="1">
            <a:spLocks noChangeArrowheads="1"/>
          </p:cNvSpPr>
          <p:nvPr/>
        </p:nvSpPr>
        <p:spPr bwMode="auto">
          <a:xfrm>
            <a:off x="1739900" y="714376"/>
            <a:ext cx="8820150" cy="613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kumimoji="0" lang="ja-JP" altLang="en-US" sz="2800" dirty="0">
                <a:solidFill>
                  <a:srgbClr val="000000"/>
                </a:solidFill>
              </a:rPr>
              <a:t>１</a:t>
            </a:r>
            <a:r>
              <a:rPr kumimoji="0" lang="en-US" altLang="ja-JP" sz="2800" dirty="0">
                <a:solidFill>
                  <a:srgbClr val="000000"/>
                </a:solidFill>
              </a:rPr>
              <a:t>.</a:t>
            </a:r>
            <a:r>
              <a:rPr kumimoji="0" lang="ja-JP" altLang="en-US" sz="2800" dirty="0">
                <a:solidFill>
                  <a:srgbClr val="000000"/>
                </a:solidFill>
              </a:rPr>
              <a:t>観察：発作のﾀｲﾌﾟ・持続時間・バイタルチェック</a:t>
            </a:r>
          </a:p>
          <a:p>
            <a:pPr fontAlgn="base">
              <a:spcBef>
                <a:spcPct val="0"/>
              </a:spcBef>
              <a:spcAft>
                <a:spcPct val="0"/>
              </a:spcAft>
              <a:buFontTx/>
              <a:buNone/>
            </a:pPr>
            <a:r>
              <a:rPr kumimoji="0" lang="ja-JP" altLang="en-US" sz="2400" b="1" dirty="0">
                <a:solidFill>
                  <a:srgbClr val="000000"/>
                </a:solidFill>
              </a:rPr>
              <a:t>　　</a:t>
            </a:r>
            <a:r>
              <a:rPr kumimoji="0" lang="ja-JP" altLang="en-US" sz="2400" dirty="0">
                <a:solidFill>
                  <a:srgbClr val="000000"/>
                </a:solidFill>
              </a:rPr>
              <a:t>どこで観察処置するか決めておく</a:t>
            </a:r>
          </a:p>
          <a:p>
            <a:pPr fontAlgn="base">
              <a:spcBef>
                <a:spcPct val="30000"/>
              </a:spcBef>
              <a:spcAft>
                <a:spcPct val="0"/>
              </a:spcAft>
              <a:buFontTx/>
              <a:buNone/>
            </a:pPr>
            <a:r>
              <a:rPr kumimoji="0" lang="ja-JP" altLang="en-US" sz="2800" dirty="0">
                <a:solidFill>
                  <a:srgbClr val="000000"/>
                </a:solidFill>
              </a:rPr>
              <a:t>２</a:t>
            </a:r>
            <a:r>
              <a:rPr kumimoji="0" lang="en-US" altLang="ja-JP" sz="2800" dirty="0">
                <a:solidFill>
                  <a:srgbClr val="000000"/>
                </a:solidFill>
              </a:rPr>
              <a:t>.</a:t>
            </a:r>
            <a:r>
              <a:rPr kumimoji="0" lang="ja-JP" altLang="en-US" sz="2800" dirty="0">
                <a:solidFill>
                  <a:srgbClr val="000000"/>
                </a:solidFill>
              </a:rPr>
              <a:t>窒息・ケガなどの事故防止</a:t>
            </a:r>
            <a:r>
              <a:rPr kumimoji="0" lang="ja-JP" altLang="en-US" sz="2400" dirty="0">
                <a:solidFill>
                  <a:srgbClr val="000000"/>
                </a:solidFill>
              </a:rPr>
              <a:t>：</a:t>
            </a:r>
          </a:p>
          <a:p>
            <a:pPr fontAlgn="base">
              <a:spcBef>
                <a:spcPct val="0"/>
              </a:spcBef>
              <a:spcAft>
                <a:spcPct val="0"/>
              </a:spcAft>
              <a:buFontTx/>
              <a:buNone/>
            </a:pPr>
            <a:r>
              <a:rPr kumimoji="0" lang="ja-JP" altLang="en-US" sz="2400" dirty="0">
                <a:solidFill>
                  <a:srgbClr val="000000"/>
                </a:solidFill>
              </a:rPr>
              <a:t>　　食事中の発作での窒息に注意</a:t>
            </a:r>
            <a:endParaRPr kumimoji="0" lang="en-US" altLang="ja-JP" sz="2400" dirty="0">
              <a:solidFill>
                <a:srgbClr val="000000"/>
              </a:solidFill>
            </a:endParaRPr>
          </a:p>
          <a:p>
            <a:pPr fontAlgn="base">
              <a:spcBef>
                <a:spcPct val="0"/>
              </a:spcBef>
              <a:spcAft>
                <a:spcPct val="0"/>
              </a:spcAft>
              <a:buFontTx/>
              <a:buNone/>
            </a:pPr>
            <a:r>
              <a:rPr kumimoji="0" lang="ja-JP" altLang="en-US" sz="2400" dirty="0">
                <a:solidFill>
                  <a:srgbClr val="000000"/>
                </a:solidFill>
              </a:rPr>
              <a:t>　　吐物による窒息防止のため、横向きに寝かせる。</a:t>
            </a:r>
          </a:p>
          <a:p>
            <a:pPr fontAlgn="base">
              <a:spcBef>
                <a:spcPct val="0"/>
              </a:spcBef>
              <a:spcAft>
                <a:spcPct val="0"/>
              </a:spcAft>
              <a:buFontTx/>
              <a:buNone/>
            </a:pPr>
            <a:r>
              <a:rPr kumimoji="0" lang="ja-JP" altLang="en-US" sz="2400" dirty="0">
                <a:solidFill>
                  <a:srgbClr val="000000"/>
                </a:solidFill>
              </a:rPr>
              <a:t>　　安全な場所におく。</a:t>
            </a:r>
          </a:p>
          <a:p>
            <a:pPr fontAlgn="base">
              <a:spcBef>
                <a:spcPct val="30000"/>
              </a:spcBef>
              <a:spcAft>
                <a:spcPct val="0"/>
              </a:spcAft>
              <a:buFontTx/>
              <a:buNone/>
            </a:pPr>
            <a:r>
              <a:rPr kumimoji="0" lang="ja-JP" altLang="en-US" sz="2800" dirty="0">
                <a:solidFill>
                  <a:srgbClr val="000000"/>
                </a:solidFill>
              </a:rPr>
              <a:t>３</a:t>
            </a:r>
            <a:r>
              <a:rPr kumimoji="0" lang="en-US" altLang="ja-JP" sz="2800" dirty="0">
                <a:solidFill>
                  <a:srgbClr val="000000"/>
                </a:solidFill>
              </a:rPr>
              <a:t>.</a:t>
            </a:r>
            <a:r>
              <a:rPr kumimoji="0" lang="ja-JP" altLang="en-US" sz="2800" dirty="0">
                <a:solidFill>
                  <a:srgbClr val="000000"/>
                </a:solidFill>
              </a:rPr>
              <a:t>発作が続く場合</a:t>
            </a:r>
          </a:p>
          <a:p>
            <a:pPr fontAlgn="base">
              <a:spcBef>
                <a:spcPct val="0"/>
              </a:spcBef>
              <a:spcAft>
                <a:spcPct val="0"/>
              </a:spcAft>
              <a:buFontTx/>
              <a:buNone/>
            </a:pPr>
            <a:r>
              <a:rPr kumimoji="0" lang="ja-JP" altLang="en-US" sz="2400" dirty="0">
                <a:solidFill>
                  <a:srgbClr val="000000"/>
                </a:solidFill>
              </a:rPr>
              <a:t>　・気道確保：舌、口腔粘膜の損傷注意→ﾊﾞｲﾄﾌﾞﾛｯｸ</a:t>
            </a:r>
          </a:p>
          <a:p>
            <a:pPr fontAlgn="base">
              <a:spcBef>
                <a:spcPct val="0"/>
              </a:spcBef>
              <a:spcAft>
                <a:spcPct val="0"/>
              </a:spcAft>
              <a:buFontTx/>
              <a:buNone/>
            </a:pPr>
            <a:r>
              <a:rPr kumimoji="0" lang="ja-JP" altLang="en-US" sz="2400" dirty="0">
                <a:solidFill>
                  <a:srgbClr val="000000"/>
                </a:solidFill>
              </a:rPr>
              <a:t>　　		　吐物、分泌物→気道吸引</a:t>
            </a:r>
          </a:p>
          <a:p>
            <a:pPr fontAlgn="base">
              <a:spcBef>
                <a:spcPct val="0"/>
              </a:spcBef>
              <a:spcAft>
                <a:spcPct val="0"/>
              </a:spcAft>
              <a:buFontTx/>
              <a:buNone/>
            </a:pPr>
            <a:r>
              <a:rPr kumimoji="0" lang="ja-JP" altLang="en-US" sz="2400" dirty="0">
                <a:solidFill>
                  <a:srgbClr val="000000"/>
                </a:solidFill>
              </a:rPr>
              <a:t>　・体位の工夫（側臥位）</a:t>
            </a:r>
          </a:p>
          <a:p>
            <a:pPr fontAlgn="base">
              <a:spcBef>
                <a:spcPct val="0"/>
              </a:spcBef>
              <a:spcAft>
                <a:spcPct val="0"/>
              </a:spcAft>
              <a:buFontTx/>
              <a:buNone/>
            </a:pPr>
            <a:r>
              <a:rPr kumimoji="0" lang="ja-JP" altLang="en-US" sz="2400" dirty="0">
                <a:solidFill>
                  <a:srgbClr val="000000"/>
                </a:solidFill>
              </a:rPr>
              <a:t>　・酸素飽和度モニター（パルスオキシメーター）</a:t>
            </a:r>
          </a:p>
          <a:p>
            <a:pPr fontAlgn="base">
              <a:spcBef>
                <a:spcPct val="0"/>
              </a:spcBef>
              <a:spcAft>
                <a:spcPct val="0"/>
              </a:spcAft>
              <a:buFontTx/>
              <a:buNone/>
            </a:pPr>
            <a:r>
              <a:rPr kumimoji="0" lang="ja-JP" altLang="en-US" sz="2400" dirty="0">
                <a:solidFill>
                  <a:srgbClr val="000000"/>
                </a:solidFill>
              </a:rPr>
              <a:t>　・酸素吸入、酸素飽和度ﾓﾆﾀｰ（ＳｐＯ</a:t>
            </a:r>
            <a:r>
              <a:rPr kumimoji="0" lang="ja-JP" altLang="en-US" sz="2000" dirty="0">
                <a:solidFill>
                  <a:srgbClr val="000000"/>
                </a:solidFill>
              </a:rPr>
              <a:t>２</a:t>
            </a:r>
            <a:r>
              <a:rPr kumimoji="0" lang="ja-JP" altLang="en-US" sz="2400" dirty="0">
                <a:solidFill>
                  <a:srgbClr val="000000"/>
                </a:solidFill>
              </a:rPr>
              <a:t>ﾓﾆﾀ）を装着。</a:t>
            </a:r>
          </a:p>
          <a:p>
            <a:pPr fontAlgn="base">
              <a:spcBef>
                <a:spcPct val="0"/>
              </a:spcBef>
              <a:spcAft>
                <a:spcPct val="0"/>
              </a:spcAft>
              <a:buFontTx/>
              <a:buNone/>
            </a:pPr>
            <a:r>
              <a:rPr kumimoji="0" lang="ja-JP" altLang="en-US" sz="2400" dirty="0">
                <a:solidFill>
                  <a:srgbClr val="000000"/>
                </a:solidFill>
              </a:rPr>
              <a:t>　・ダイアップﾟ</a:t>
            </a:r>
            <a:r>
              <a:rPr kumimoji="0" lang="en-US" altLang="ja-JP" sz="2400" dirty="0">
                <a:solidFill>
                  <a:srgbClr val="000000"/>
                </a:solidFill>
              </a:rPr>
              <a:t>(0.5 mg/kg</a:t>
            </a:r>
            <a:r>
              <a:rPr kumimoji="0" lang="ja-JP" altLang="en-US" sz="2400" dirty="0">
                <a:solidFill>
                  <a:srgbClr val="000000"/>
                </a:solidFill>
              </a:rPr>
              <a:t>を目安</a:t>
            </a:r>
            <a:r>
              <a:rPr kumimoji="0" lang="en-US" altLang="ja-JP" sz="2400" dirty="0">
                <a:solidFill>
                  <a:srgbClr val="000000"/>
                </a:solidFill>
              </a:rPr>
              <a:t>)</a:t>
            </a:r>
            <a:r>
              <a:rPr kumimoji="0" lang="ja-JP" altLang="en-US" sz="2400" dirty="0">
                <a:solidFill>
                  <a:srgbClr val="000000"/>
                </a:solidFill>
              </a:rPr>
              <a:t>　　再発予防でも使用</a:t>
            </a:r>
          </a:p>
          <a:p>
            <a:pPr fontAlgn="base">
              <a:spcBef>
                <a:spcPct val="0"/>
              </a:spcBef>
              <a:spcAft>
                <a:spcPct val="0"/>
              </a:spcAft>
              <a:buFontTx/>
              <a:buNone/>
            </a:pPr>
            <a:r>
              <a:rPr kumimoji="0" lang="ja-JP" altLang="en-US" sz="2400" dirty="0">
                <a:solidFill>
                  <a:srgbClr val="000000"/>
                </a:solidFill>
              </a:rPr>
              <a:t>　・エスクレ坐薬</a:t>
            </a:r>
            <a:r>
              <a:rPr kumimoji="0" lang="en-US" altLang="ja-JP" sz="2400" dirty="0">
                <a:solidFill>
                  <a:srgbClr val="000000"/>
                </a:solidFill>
              </a:rPr>
              <a:t>(30-50mg/kg)</a:t>
            </a:r>
            <a:r>
              <a:rPr kumimoji="0" lang="ja-JP" altLang="en-US" sz="2400" dirty="0">
                <a:solidFill>
                  <a:srgbClr val="000000"/>
                </a:solidFill>
              </a:rPr>
              <a:t>など挿入。再発予防でも使用</a:t>
            </a:r>
          </a:p>
          <a:p>
            <a:pPr fontAlgn="base">
              <a:spcBef>
                <a:spcPct val="0"/>
              </a:spcBef>
              <a:spcAft>
                <a:spcPct val="0"/>
              </a:spcAft>
              <a:buFontTx/>
              <a:buNone/>
            </a:pPr>
            <a:r>
              <a:rPr kumimoji="0" lang="ja-JP" altLang="en-US" sz="2400" dirty="0">
                <a:solidFill>
                  <a:srgbClr val="000000"/>
                </a:solidFill>
              </a:rPr>
              <a:t>　</a:t>
            </a:r>
            <a:r>
              <a:rPr kumimoji="0" lang="ja-JP" altLang="en-US" sz="2800" dirty="0">
                <a:solidFill>
                  <a:srgbClr val="000000"/>
                </a:solidFill>
              </a:rPr>
              <a:t>・</a:t>
            </a:r>
            <a:r>
              <a:rPr kumimoji="0" lang="ja-JP" altLang="en-US" sz="2800" u="sng" dirty="0">
                <a:solidFill>
                  <a:srgbClr val="000000"/>
                </a:solidFill>
              </a:rPr>
              <a:t>けいれん重積</a:t>
            </a:r>
            <a:r>
              <a:rPr kumimoji="0" lang="ja-JP" altLang="en-US" sz="2800" dirty="0">
                <a:solidFill>
                  <a:srgbClr val="000000"/>
                </a:solidFill>
              </a:rPr>
              <a:t>になりそうな場合 →　救急車連絡</a:t>
            </a:r>
            <a:endParaRPr lang="ja-JP" altLang="en-US" sz="2800" dirty="0">
              <a:solidFill>
                <a:srgbClr val="000000"/>
              </a:solidFill>
            </a:endParaRPr>
          </a:p>
        </p:txBody>
      </p:sp>
    </p:spTree>
    <p:extLst>
      <p:ext uri="{BB962C8B-B14F-4D97-AF65-F5344CB8AC3E}">
        <p14:creationId xmlns:p14="http://schemas.microsoft.com/office/powerpoint/2010/main" val="8754383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テキスト ボックス 3"/>
          <p:cNvSpPr txBox="1">
            <a:spLocks noChangeArrowheads="1"/>
          </p:cNvSpPr>
          <p:nvPr/>
        </p:nvSpPr>
        <p:spPr bwMode="auto">
          <a:xfrm>
            <a:off x="1809751" y="2143126"/>
            <a:ext cx="2428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3600" b="1">
                <a:solidFill>
                  <a:srgbClr val="000000"/>
                </a:solidFill>
              </a:rPr>
              <a:t>けいれん</a:t>
            </a:r>
          </a:p>
        </p:txBody>
      </p:sp>
      <p:sp>
        <p:nvSpPr>
          <p:cNvPr id="5" name="テキスト ボックス 4"/>
          <p:cNvSpPr txBox="1"/>
          <p:nvPr/>
        </p:nvSpPr>
        <p:spPr>
          <a:xfrm>
            <a:off x="2952729" y="201020"/>
            <a:ext cx="5306261" cy="584775"/>
          </a:xfrm>
          <a:prstGeom prst="rect">
            <a:avLst/>
          </a:prstGeom>
          <a:noFill/>
          <a:ln cmpd="dbl">
            <a:solidFill>
              <a:schemeClr val="tx1"/>
            </a:solidFill>
          </a:ln>
          <a:effectLst>
            <a:glow rad="101600">
              <a:schemeClr val="accent6">
                <a:satMod val="175000"/>
                <a:alpha val="40000"/>
              </a:schemeClr>
            </a:glow>
          </a:effectLst>
          <a:scene3d>
            <a:camera prst="orthographicFront"/>
            <a:lightRig rig="threePt" dir="t"/>
          </a:scene3d>
          <a:sp3d>
            <a:bevelT/>
          </a:sp3d>
        </p:spPr>
        <p:txBody>
          <a:bodyPr wrap="none">
            <a:spAutoFit/>
          </a:bodyPr>
          <a:lstStyle/>
          <a:p>
            <a:pPr fontAlgn="base">
              <a:spcBef>
                <a:spcPct val="0"/>
              </a:spcBef>
              <a:spcAft>
                <a:spcPct val="0"/>
              </a:spcAft>
              <a:defRPr/>
            </a:pPr>
            <a:r>
              <a:rPr lang="ja-JP" altLang="en-US" sz="3200" dirty="0">
                <a:solidFill>
                  <a:srgbClr val="000000"/>
                </a:solidFill>
                <a:ea typeface="ＭＳ Ｐゴシック" panose="020B0600070205080204" pitchFamily="50" charset="-128"/>
              </a:rPr>
              <a:t>呼吸が悪くならないようにする</a:t>
            </a:r>
          </a:p>
        </p:txBody>
      </p:sp>
      <p:sp>
        <p:nvSpPr>
          <p:cNvPr id="6" name="テキスト ボックス 5"/>
          <p:cNvSpPr txBox="1"/>
          <p:nvPr/>
        </p:nvSpPr>
        <p:spPr>
          <a:xfrm>
            <a:off x="3167043" y="5130242"/>
            <a:ext cx="4185761" cy="584775"/>
          </a:xfrm>
          <a:prstGeom prst="rect">
            <a:avLst/>
          </a:prstGeom>
          <a:noFill/>
          <a:ln>
            <a:solidFill>
              <a:schemeClr val="tx1"/>
            </a:solidFill>
          </a:ln>
          <a:effectLst>
            <a:glow rad="101600">
              <a:schemeClr val="accent2">
                <a:satMod val="175000"/>
                <a:alpha val="40000"/>
              </a:schemeClr>
            </a:glow>
          </a:effectLst>
        </p:spPr>
        <p:txBody>
          <a:bodyPr wrap="none">
            <a:spAutoFit/>
          </a:bodyPr>
          <a:lstStyle/>
          <a:p>
            <a:pPr fontAlgn="base">
              <a:spcBef>
                <a:spcPct val="0"/>
              </a:spcBef>
              <a:spcAft>
                <a:spcPct val="0"/>
              </a:spcAft>
              <a:defRPr/>
            </a:pPr>
            <a:r>
              <a:rPr lang="ja-JP" altLang="en-US" sz="3200" dirty="0">
                <a:solidFill>
                  <a:srgbClr val="000000"/>
                </a:solidFill>
                <a:ea typeface="ＭＳ Ｐゴシック" panose="020B0600070205080204" pitchFamily="50" charset="-128"/>
              </a:rPr>
              <a:t>けがをしないようにする</a:t>
            </a:r>
          </a:p>
        </p:txBody>
      </p:sp>
      <p:sp>
        <p:nvSpPr>
          <p:cNvPr id="155657" name="テキスト ボックス 6"/>
          <p:cNvSpPr txBox="1">
            <a:spLocks noChangeArrowheads="1"/>
          </p:cNvSpPr>
          <p:nvPr/>
        </p:nvSpPr>
        <p:spPr bwMode="auto">
          <a:xfrm>
            <a:off x="4110039" y="3071813"/>
            <a:ext cx="2954337" cy="8302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a:solidFill>
                  <a:srgbClr val="000000"/>
                </a:solidFill>
              </a:rPr>
              <a:t>発作中や発作後に嘔</a:t>
            </a:r>
            <a:endParaRPr lang="en-US" altLang="ja-JP" sz="2400">
              <a:solidFill>
                <a:srgbClr val="000000"/>
              </a:solidFill>
            </a:endParaRPr>
          </a:p>
          <a:p>
            <a:pPr fontAlgn="base">
              <a:spcBef>
                <a:spcPct val="0"/>
              </a:spcBef>
              <a:spcAft>
                <a:spcPct val="0"/>
              </a:spcAft>
              <a:buFontTx/>
              <a:buNone/>
            </a:pPr>
            <a:r>
              <a:rPr lang="ja-JP" altLang="en-US" sz="2400">
                <a:solidFill>
                  <a:srgbClr val="000000"/>
                </a:solidFill>
              </a:rPr>
              <a:t>吐した物で窒息する</a:t>
            </a:r>
          </a:p>
        </p:txBody>
      </p:sp>
      <p:sp>
        <p:nvSpPr>
          <p:cNvPr id="155658" name="テキスト ボックス 7"/>
          <p:cNvSpPr txBox="1">
            <a:spLocks noChangeArrowheads="1"/>
          </p:cNvSpPr>
          <p:nvPr/>
        </p:nvSpPr>
        <p:spPr bwMode="auto">
          <a:xfrm>
            <a:off x="4108450" y="4027488"/>
            <a:ext cx="2928938" cy="8302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a:solidFill>
                  <a:srgbClr val="000000"/>
                </a:solidFill>
              </a:rPr>
              <a:t>発作で食物が</a:t>
            </a:r>
            <a:r>
              <a:rPr lang="en-US" altLang="ja-JP" sz="2400">
                <a:solidFill>
                  <a:srgbClr val="000000"/>
                </a:solidFill>
              </a:rPr>
              <a:t>､</a:t>
            </a:r>
            <a:r>
              <a:rPr lang="ja-JP" altLang="en-US" sz="2400">
                <a:solidFill>
                  <a:srgbClr val="000000"/>
                </a:solidFill>
              </a:rPr>
              <a:t>のど</a:t>
            </a:r>
            <a:endParaRPr lang="en-US" altLang="ja-JP" sz="2400">
              <a:solidFill>
                <a:srgbClr val="000000"/>
              </a:solidFill>
            </a:endParaRPr>
          </a:p>
          <a:p>
            <a:pPr fontAlgn="base">
              <a:spcBef>
                <a:spcPct val="0"/>
              </a:spcBef>
              <a:spcAft>
                <a:spcPct val="0"/>
              </a:spcAft>
              <a:buFontTx/>
              <a:buNone/>
            </a:pPr>
            <a:r>
              <a:rPr lang="ja-JP" altLang="en-US" sz="2400">
                <a:solidFill>
                  <a:srgbClr val="000000"/>
                </a:solidFill>
              </a:rPr>
              <a:t>に詰まり窒息する</a:t>
            </a:r>
            <a:endParaRPr lang="en-US" altLang="ja-JP" sz="2400">
              <a:solidFill>
                <a:srgbClr val="000000"/>
              </a:solidFill>
            </a:endParaRPr>
          </a:p>
        </p:txBody>
      </p:sp>
      <p:sp>
        <p:nvSpPr>
          <p:cNvPr id="155659" name="テキスト ボックス 8"/>
          <p:cNvSpPr txBox="1">
            <a:spLocks noChangeArrowheads="1"/>
          </p:cNvSpPr>
          <p:nvPr/>
        </p:nvSpPr>
        <p:spPr bwMode="auto">
          <a:xfrm>
            <a:off x="3952875" y="1571626"/>
            <a:ext cx="3733714" cy="46166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a:solidFill>
                  <a:srgbClr val="000000"/>
                </a:solidFill>
              </a:rPr>
              <a:t>顎が引けて</a:t>
            </a:r>
            <a:r>
              <a:rPr lang="en-US" altLang="ja-JP" sz="2400">
                <a:solidFill>
                  <a:srgbClr val="000000"/>
                </a:solidFill>
              </a:rPr>
              <a:t>､</a:t>
            </a:r>
            <a:r>
              <a:rPr lang="ja-JP" altLang="en-US" sz="2400">
                <a:solidFill>
                  <a:srgbClr val="000000"/>
                </a:solidFill>
              </a:rPr>
              <a:t>のどが狭くなる</a:t>
            </a:r>
          </a:p>
        </p:txBody>
      </p:sp>
      <p:sp>
        <p:nvSpPr>
          <p:cNvPr id="155660" name="テキスト ボックス 9"/>
          <p:cNvSpPr txBox="1">
            <a:spLocks noChangeArrowheads="1"/>
          </p:cNvSpPr>
          <p:nvPr/>
        </p:nvSpPr>
        <p:spPr bwMode="auto">
          <a:xfrm>
            <a:off x="4097339" y="2170113"/>
            <a:ext cx="2955925" cy="8302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a:solidFill>
                  <a:srgbClr val="000000"/>
                </a:solidFill>
              </a:rPr>
              <a:t>発作の間に分泌物が</a:t>
            </a:r>
            <a:endParaRPr lang="en-US" altLang="ja-JP" sz="2400">
              <a:solidFill>
                <a:srgbClr val="000000"/>
              </a:solidFill>
            </a:endParaRPr>
          </a:p>
          <a:p>
            <a:pPr fontAlgn="base">
              <a:spcBef>
                <a:spcPct val="0"/>
              </a:spcBef>
              <a:spcAft>
                <a:spcPct val="0"/>
              </a:spcAft>
              <a:buFontTx/>
              <a:buNone/>
            </a:pPr>
            <a:r>
              <a:rPr lang="ja-JP" altLang="en-US" sz="2400">
                <a:solidFill>
                  <a:srgbClr val="000000"/>
                </a:solidFill>
              </a:rPr>
              <a:t>のどにたまる</a:t>
            </a:r>
          </a:p>
        </p:txBody>
      </p:sp>
      <p:sp>
        <p:nvSpPr>
          <p:cNvPr id="11" name="円/楕円 10"/>
          <p:cNvSpPr/>
          <p:nvPr/>
        </p:nvSpPr>
        <p:spPr>
          <a:xfrm>
            <a:off x="1738314" y="1857375"/>
            <a:ext cx="2143125" cy="1214438"/>
          </a:xfrm>
          <a:prstGeom prst="ellipse">
            <a:avLst/>
          </a:prstGeom>
          <a:noFill/>
          <a:ln cmpd="dbl">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2400">
              <a:solidFill>
                <a:srgbClr val="FFFFFF"/>
              </a:solidFill>
            </a:endParaRPr>
          </a:p>
        </p:txBody>
      </p:sp>
      <p:sp>
        <p:nvSpPr>
          <p:cNvPr id="12" name="テキスト ボックス 11"/>
          <p:cNvSpPr txBox="1"/>
          <p:nvPr/>
        </p:nvSpPr>
        <p:spPr>
          <a:xfrm>
            <a:off x="3167043" y="5987498"/>
            <a:ext cx="5184433" cy="584775"/>
          </a:xfrm>
          <a:prstGeom prst="rect">
            <a:avLst/>
          </a:prstGeom>
          <a:noFill/>
          <a:ln>
            <a:solidFill>
              <a:schemeClr val="tx1"/>
            </a:solidFill>
          </a:ln>
          <a:effectLst>
            <a:glow rad="101600">
              <a:schemeClr val="accent2">
                <a:satMod val="175000"/>
                <a:alpha val="40000"/>
              </a:schemeClr>
            </a:glow>
          </a:effectLst>
        </p:spPr>
        <p:txBody>
          <a:bodyPr wrap="none">
            <a:spAutoFit/>
          </a:bodyPr>
          <a:lstStyle/>
          <a:p>
            <a:pPr fontAlgn="base">
              <a:spcBef>
                <a:spcPct val="0"/>
              </a:spcBef>
              <a:spcAft>
                <a:spcPct val="0"/>
              </a:spcAft>
              <a:defRPr/>
            </a:pPr>
            <a:r>
              <a:rPr lang="ja-JP" altLang="en-US" sz="3200" dirty="0">
                <a:solidFill>
                  <a:srgbClr val="000000"/>
                </a:solidFill>
                <a:ea typeface="ＭＳ Ｐゴシック" panose="020B0600070205080204" pitchFamily="50" charset="-128"/>
              </a:rPr>
              <a:t>発作が長引かないようにする</a:t>
            </a:r>
          </a:p>
        </p:txBody>
      </p:sp>
      <p:sp>
        <p:nvSpPr>
          <p:cNvPr id="155665" name="テキスト ボックス 12"/>
          <p:cNvSpPr txBox="1">
            <a:spLocks noChangeArrowheads="1"/>
          </p:cNvSpPr>
          <p:nvPr/>
        </p:nvSpPr>
        <p:spPr bwMode="auto">
          <a:xfrm>
            <a:off x="8239125" y="1962150"/>
            <a:ext cx="2236788" cy="584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a:solidFill>
                  <a:srgbClr val="000000"/>
                </a:solidFill>
              </a:rPr>
              <a:t>下顎の保持</a:t>
            </a:r>
          </a:p>
        </p:txBody>
      </p:sp>
      <p:sp>
        <p:nvSpPr>
          <p:cNvPr id="155666" name="テキスト ボックス 13"/>
          <p:cNvSpPr txBox="1">
            <a:spLocks noChangeArrowheads="1"/>
          </p:cNvSpPr>
          <p:nvPr/>
        </p:nvSpPr>
        <p:spPr bwMode="auto">
          <a:xfrm>
            <a:off x="8453438" y="2760663"/>
            <a:ext cx="1416050" cy="584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a:solidFill>
                  <a:srgbClr val="000000"/>
                </a:solidFill>
              </a:rPr>
              <a:t>側臥位</a:t>
            </a:r>
          </a:p>
        </p:txBody>
      </p:sp>
      <p:sp>
        <p:nvSpPr>
          <p:cNvPr id="155667" name="テキスト ボックス 14"/>
          <p:cNvSpPr txBox="1">
            <a:spLocks noChangeArrowheads="1"/>
          </p:cNvSpPr>
          <p:nvPr/>
        </p:nvSpPr>
        <p:spPr bwMode="auto">
          <a:xfrm>
            <a:off x="8524875" y="3546476"/>
            <a:ext cx="903288"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a:solidFill>
                  <a:srgbClr val="000000"/>
                </a:solidFill>
              </a:rPr>
              <a:t>吸引</a:t>
            </a:r>
          </a:p>
        </p:txBody>
      </p:sp>
      <p:sp>
        <p:nvSpPr>
          <p:cNvPr id="155668" name="テキスト ボックス 16"/>
          <p:cNvSpPr txBox="1">
            <a:spLocks noChangeArrowheads="1"/>
          </p:cNvSpPr>
          <p:nvPr/>
        </p:nvSpPr>
        <p:spPr bwMode="auto">
          <a:xfrm>
            <a:off x="8332789" y="4260850"/>
            <a:ext cx="1620837" cy="9540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800">
                <a:solidFill>
                  <a:srgbClr val="000000"/>
                </a:solidFill>
              </a:rPr>
              <a:t>注意深い</a:t>
            </a:r>
            <a:endParaRPr lang="en-US" altLang="ja-JP" sz="2800">
              <a:solidFill>
                <a:srgbClr val="000000"/>
              </a:solidFill>
            </a:endParaRPr>
          </a:p>
          <a:p>
            <a:pPr fontAlgn="base">
              <a:spcBef>
                <a:spcPct val="0"/>
              </a:spcBef>
              <a:spcAft>
                <a:spcPct val="0"/>
              </a:spcAft>
              <a:buFontTx/>
              <a:buNone/>
            </a:pPr>
            <a:r>
              <a:rPr lang="ja-JP" altLang="en-US" sz="2800">
                <a:solidFill>
                  <a:srgbClr val="000000"/>
                </a:solidFill>
              </a:rPr>
              <a:t>観察</a:t>
            </a:r>
            <a:endParaRPr lang="en-US" altLang="ja-JP" sz="2800">
              <a:solidFill>
                <a:srgbClr val="000000"/>
              </a:solidFill>
            </a:endParaRPr>
          </a:p>
        </p:txBody>
      </p:sp>
      <p:sp>
        <p:nvSpPr>
          <p:cNvPr id="155669" name="テキスト ボックス 18"/>
          <p:cNvSpPr txBox="1">
            <a:spLocks noChangeArrowheads="1"/>
          </p:cNvSpPr>
          <p:nvPr/>
        </p:nvSpPr>
        <p:spPr bwMode="auto">
          <a:xfrm>
            <a:off x="3524251" y="966789"/>
            <a:ext cx="4192173" cy="46166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sz="2400">
                <a:solidFill>
                  <a:srgbClr val="000000"/>
                </a:solidFill>
              </a:rPr>
              <a:t>姿勢が崩れて呼吸が苦しくなる</a:t>
            </a:r>
          </a:p>
        </p:txBody>
      </p:sp>
      <p:sp>
        <p:nvSpPr>
          <p:cNvPr id="155670" name="テキスト ボックス 19"/>
          <p:cNvSpPr txBox="1">
            <a:spLocks noChangeArrowheads="1"/>
          </p:cNvSpPr>
          <p:nvPr/>
        </p:nvSpPr>
        <p:spPr bwMode="auto">
          <a:xfrm>
            <a:off x="8253414" y="1189038"/>
            <a:ext cx="2236787" cy="584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panose="02020603050405020304" pitchFamily="18" charset="0"/>
                <a:ea typeface="Osaka" charset="-128"/>
              </a:defRPr>
            </a:lvl1pPr>
            <a:lvl2pPr marL="742950" indent="-285750">
              <a:spcBef>
                <a:spcPct val="20000"/>
              </a:spcBef>
              <a:buChar char="–"/>
              <a:defRPr kumimoji="1" sz="2800">
                <a:solidFill>
                  <a:schemeClr val="tx1"/>
                </a:solidFill>
                <a:latin typeface="Times" panose="02020603050405020304" pitchFamily="18" charset="0"/>
                <a:ea typeface="Osaka" charset="-128"/>
              </a:defRPr>
            </a:lvl2pPr>
            <a:lvl3pPr marL="1143000" indent="-228600">
              <a:spcBef>
                <a:spcPct val="20000"/>
              </a:spcBef>
              <a:buChar char="•"/>
              <a:defRPr kumimoji="1" sz="2400">
                <a:solidFill>
                  <a:schemeClr val="tx1"/>
                </a:solidFill>
                <a:latin typeface="Times" panose="02020603050405020304" pitchFamily="18" charset="0"/>
                <a:ea typeface="Osaka" charset="-128"/>
              </a:defRPr>
            </a:lvl3pPr>
            <a:lvl4pPr marL="1600200" indent="-228600">
              <a:spcBef>
                <a:spcPct val="20000"/>
              </a:spcBef>
              <a:buChar char="–"/>
              <a:defRPr kumimoji="1" sz="2000">
                <a:solidFill>
                  <a:schemeClr val="tx1"/>
                </a:solidFill>
                <a:latin typeface="Times" panose="02020603050405020304" pitchFamily="18" charset="0"/>
                <a:ea typeface="Osaka" charset="-128"/>
              </a:defRPr>
            </a:lvl4pPr>
            <a:lvl5pPr marL="2057400" indent="-228600">
              <a:spcBef>
                <a:spcPct val="20000"/>
              </a:spcBef>
              <a:buChar char="»"/>
              <a:defRPr kumimoji="1" sz="2000">
                <a:solidFill>
                  <a:schemeClr val="tx1"/>
                </a:solidFill>
                <a:latin typeface="Times" panose="02020603050405020304" pitchFamily="18"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panose="02020603050405020304" pitchFamily="18" charset="0"/>
                <a:ea typeface="Osaka" charset="-128"/>
              </a:defRPr>
            </a:lvl9pPr>
          </a:lstStyle>
          <a:p>
            <a:pPr fontAlgn="base">
              <a:spcBef>
                <a:spcPct val="0"/>
              </a:spcBef>
              <a:spcAft>
                <a:spcPct val="0"/>
              </a:spcAft>
              <a:buFontTx/>
              <a:buNone/>
            </a:pPr>
            <a:r>
              <a:rPr lang="ja-JP" altLang="en-US">
                <a:solidFill>
                  <a:srgbClr val="000000"/>
                </a:solidFill>
              </a:rPr>
              <a:t>姿勢の保持</a:t>
            </a:r>
          </a:p>
        </p:txBody>
      </p:sp>
      <p:cxnSp>
        <p:nvCxnSpPr>
          <p:cNvPr id="22" name="直線コネクタ 21"/>
          <p:cNvCxnSpPr>
            <a:stCxn id="155658" idx="3"/>
          </p:cNvCxnSpPr>
          <p:nvPr/>
        </p:nvCxnSpPr>
        <p:spPr>
          <a:xfrm>
            <a:off x="7037389" y="4441826"/>
            <a:ext cx="1273175" cy="2016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428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ja-JP" altLang="en-US" sz="4000"/>
              <a:t>薬物療法</a:t>
            </a:r>
            <a:br>
              <a:rPr lang="ja-JP" altLang="en-US" sz="4000"/>
            </a:br>
            <a:r>
              <a:rPr lang="ja-JP" altLang="en-US" sz="4000"/>
              <a:t>１）</a:t>
            </a:r>
            <a:r>
              <a:rPr lang="ja-JP" altLang="en-US" sz="4000" b="1"/>
              <a:t>部分発作</a:t>
            </a:r>
            <a:endParaRPr lang="ja-JP" altLang="en-US" sz="4000"/>
          </a:p>
        </p:txBody>
      </p:sp>
      <p:sp>
        <p:nvSpPr>
          <p:cNvPr id="13315" name="Rectangle 3"/>
          <p:cNvSpPr>
            <a:spLocks noGrp="1" noChangeArrowheads="1"/>
          </p:cNvSpPr>
          <p:nvPr>
            <p:ph type="body" idx="1"/>
          </p:nvPr>
        </p:nvSpPr>
        <p:spPr/>
        <p:txBody>
          <a:bodyPr/>
          <a:lstStyle/>
          <a:p>
            <a:pPr>
              <a:lnSpc>
                <a:spcPct val="80000"/>
              </a:lnSpc>
              <a:buFontTx/>
              <a:buNone/>
            </a:pPr>
            <a:endParaRPr lang="en-US" altLang="ja-JP" sz="2800" b="1"/>
          </a:p>
          <a:p>
            <a:pPr>
              <a:lnSpc>
                <a:spcPct val="80000"/>
              </a:lnSpc>
            </a:pPr>
            <a:r>
              <a:rPr lang="ja-JP" altLang="en-US" sz="2800" b="1"/>
              <a:t>単純部分発作：</a:t>
            </a:r>
            <a:r>
              <a:rPr lang="ja-JP" altLang="en-US" sz="2800"/>
              <a:t>カルバマゼピン、ゾニサミド、フェニトインバルプロ酸、クロナゼパム、トピラマート、ガバペンチン、フェノバルビタールなど</a:t>
            </a:r>
          </a:p>
          <a:p>
            <a:pPr>
              <a:lnSpc>
                <a:spcPct val="80000"/>
              </a:lnSpc>
            </a:pPr>
            <a:r>
              <a:rPr lang="ja-JP" altLang="en-US" sz="2800" b="1"/>
              <a:t>複雑部分発作：</a:t>
            </a:r>
            <a:r>
              <a:rPr lang="ja-JP" altLang="en-US" sz="2800"/>
              <a:t>カルバマゼピン、ゾニサミド、フェニトインバルプロ酸、クロナゼパム、トピラマート、ガバペンチン、フェノバルビタールなど</a:t>
            </a:r>
          </a:p>
          <a:p>
            <a:pPr>
              <a:lnSpc>
                <a:spcPct val="80000"/>
              </a:lnSpc>
            </a:pPr>
            <a:r>
              <a:rPr lang="ja-JP" altLang="en-US" sz="2800" b="1"/>
              <a:t>二次性全般化：</a:t>
            </a:r>
            <a:r>
              <a:rPr lang="ja-JP" altLang="en-US" sz="2800"/>
              <a:t>カルバマゼピン、ゾニサミド、フェニトインバルプロ酸、クロナゼパム、トピラマート、ガバペンチン、フェノバルビタールなど</a:t>
            </a:r>
            <a:br>
              <a:rPr lang="ja-JP" altLang="en-US" sz="2800"/>
            </a:br>
            <a:endParaRPr lang="ja-JP" altLang="en-US" sz="2800"/>
          </a:p>
        </p:txBody>
      </p:sp>
    </p:spTree>
    <p:extLst>
      <p:ext uri="{BB962C8B-B14F-4D97-AF65-F5344CB8AC3E}">
        <p14:creationId xmlns:p14="http://schemas.microsoft.com/office/powerpoint/2010/main" val="2001386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ja-JP" altLang="en-US" b="1"/>
              <a:t>２）全般発作</a:t>
            </a:r>
            <a:endParaRPr lang="ja-JP" altLang="en-US"/>
          </a:p>
        </p:txBody>
      </p:sp>
      <p:sp>
        <p:nvSpPr>
          <p:cNvPr id="14339" name="Rectangle 3"/>
          <p:cNvSpPr>
            <a:spLocks noGrp="1" noChangeArrowheads="1"/>
          </p:cNvSpPr>
          <p:nvPr>
            <p:ph type="body" idx="1"/>
          </p:nvPr>
        </p:nvSpPr>
        <p:spPr/>
        <p:txBody>
          <a:bodyPr/>
          <a:lstStyle/>
          <a:p>
            <a:pPr>
              <a:lnSpc>
                <a:spcPct val="90000"/>
              </a:lnSpc>
              <a:buFontTx/>
              <a:buNone/>
            </a:pPr>
            <a:endParaRPr lang="en-US" altLang="ja-JP" sz="2800" b="1"/>
          </a:p>
          <a:p>
            <a:pPr>
              <a:lnSpc>
                <a:spcPct val="90000"/>
              </a:lnSpc>
            </a:pPr>
            <a:r>
              <a:rPr lang="ja-JP" altLang="en-US" sz="2800" b="1"/>
              <a:t>欠神発作：</a:t>
            </a:r>
            <a:r>
              <a:rPr lang="ja-JP" altLang="en-US" sz="2800"/>
              <a:t>バルプロ酸、エトスクシミドクロナゼパム、クロバザム、ゾニサミド</a:t>
            </a:r>
          </a:p>
          <a:p>
            <a:pPr>
              <a:lnSpc>
                <a:spcPct val="90000"/>
              </a:lnSpc>
            </a:pPr>
            <a:r>
              <a:rPr lang="ja-JP" altLang="en-US" sz="2800" b="1"/>
              <a:t>ミオクロニー発作：</a:t>
            </a:r>
            <a:r>
              <a:rPr lang="ja-JP" altLang="en-US" sz="2800"/>
              <a:t>パルプロ酸、クロナゼパムニトラゼパム、クロバザム、ゾニサミド、エトスクシミド</a:t>
            </a:r>
          </a:p>
          <a:p>
            <a:pPr>
              <a:lnSpc>
                <a:spcPct val="90000"/>
              </a:lnSpc>
            </a:pPr>
            <a:r>
              <a:rPr lang="ja-JP" altLang="en-US" sz="2800" b="1"/>
              <a:t>強直発作：</a:t>
            </a:r>
            <a:r>
              <a:rPr lang="ja-JP" altLang="en-US" sz="2800"/>
              <a:t>ゾニサミド、バルプロ酸、フェニトイン、クロナゼパム</a:t>
            </a:r>
          </a:p>
          <a:p>
            <a:pPr>
              <a:lnSpc>
                <a:spcPct val="90000"/>
              </a:lnSpc>
            </a:pPr>
            <a:r>
              <a:rPr lang="ja-JP" altLang="en-US" sz="2800" b="1"/>
              <a:t>強直間代発作：</a:t>
            </a:r>
            <a:r>
              <a:rPr lang="ja-JP" altLang="en-US" sz="2800"/>
              <a:t>パルプロ酸フェニトイン、カルバマゼピン、フェノバルビタール、ゾニサミド、クロナゼパム</a:t>
            </a:r>
            <a:br>
              <a:rPr lang="ja-JP" altLang="en-US" sz="2800"/>
            </a:br>
            <a:endParaRPr lang="ja-JP" altLang="en-US" sz="2800"/>
          </a:p>
        </p:txBody>
      </p:sp>
    </p:spTree>
    <p:extLst>
      <p:ext uri="{BB962C8B-B14F-4D97-AF65-F5344CB8AC3E}">
        <p14:creationId xmlns:p14="http://schemas.microsoft.com/office/powerpoint/2010/main" val="280713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l="2196" t="1299" r="8791"/>
          <a:stretch>
            <a:fillRect/>
          </a:stretch>
        </p:blipFill>
        <p:spPr bwMode="auto">
          <a:xfrm>
            <a:off x="3071813" y="0"/>
            <a:ext cx="57785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 Box 5"/>
          <p:cNvSpPr txBox="1">
            <a:spLocks noChangeArrowheads="1"/>
          </p:cNvSpPr>
          <p:nvPr/>
        </p:nvSpPr>
        <p:spPr bwMode="auto">
          <a:xfrm>
            <a:off x="3287713" y="5786439"/>
            <a:ext cx="66278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pPr>
            <a:r>
              <a:rPr lang="ja-JP" altLang="en-US" sz="1400" dirty="0">
                <a:solidFill>
                  <a:srgbClr val="000000"/>
                </a:solidFill>
                <a:latin typeface="平成明朝" charset="-128"/>
                <a:ea typeface="平成明朝" charset="-128"/>
              </a:rPr>
              <a:t>図</a:t>
            </a:r>
            <a:r>
              <a:rPr lang="en-US" altLang="ja-JP" sz="1400" dirty="0">
                <a:solidFill>
                  <a:srgbClr val="000000"/>
                </a:solidFill>
                <a:latin typeface="平成明朝" charset="-128"/>
                <a:ea typeface="平成明朝" charset="-128"/>
              </a:rPr>
              <a:t>1</a:t>
            </a:r>
            <a:r>
              <a:rPr lang="ja-JP" altLang="en-US" sz="1400" dirty="0">
                <a:solidFill>
                  <a:srgbClr val="000000"/>
                </a:solidFill>
                <a:latin typeface="平成明朝" charset="-128"/>
                <a:ea typeface="平成明朝" charset="-128"/>
              </a:rPr>
              <a:t>　主な合併症とその相互関係</a:t>
            </a:r>
          </a:p>
          <a:p>
            <a:pPr fontAlgn="base">
              <a:spcBef>
                <a:spcPct val="0"/>
              </a:spcBef>
              <a:spcAft>
                <a:spcPct val="0"/>
              </a:spcAft>
            </a:pPr>
            <a:r>
              <a:rPr lang="ja-JP" altLang="en-US" sz="1400" dirty="0">
                <a:solidFill>
                  <a:srgbClr val="000000"/>
                </a:solidFill>
                <a:latin typeface="平成明朝" charset="-128"/>
                <a:ea typeface="平成明朝" charset="-128"/>
              </a:rPr>
              <a:t>舟橋満寿子１）　　より引用、</a:t>
            </a:r>
          </a:p>
          <a:p>
            <a:pPr fontAlgn="base">
              <a:spcBef>
                <a:spcPct val="0"/>
              </a:spcBef>
              <a:spcAft>
                <a:spcPct val="0"/>
              </a:spcAft>
            </a:pPr>
            <a:r>
              <a:rPr lang="ja-JP" altLang="en-US" sz="1400" dirty="0">
                <a:solidFill>
                  <a:srgbClr val="000000"/>
                </a:solidFill>
                <a:latin typeface="平成明朝" charset="-128"/>
                <a:ea typeface="平成明朝" charset="-128"/>
              </a:rPr>
              <a:t>一部改変（呼吸障害と、胃食道逆流･横隔膜ヘルニアの間の矢印を追加）　</a:t>
            </a:r>
          </a:p>
        </p:txBody>
      </p:sp>
      <p:cxnSp>
        <p:nvCxnSpPr>
          <p:cNvPr id="5" name="直線矢印コネクタ 4"/>
          <p:cNvCxnSpPr/>
          <p:nvPr/>
        </p:nvCxnSpPr>
        <p:spPr>
          <a:xfrm flipH="1">
            <a:off x="5448300" y="1773238"/>
            <a:ext cx="1079500" cy="1223962"/>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1715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ja-JP" altLang="en-US"/>
              <a:t>てんかん性脳症</a:t>
            </a:r>
          </a:p>
        </p:txBody>
      </p:sp>
      <p:sp>
        <p:nvSpPr>
          <p:cNvPr id="10243" name="Rectangle 3"/>
          <p:cNvSpPr>
            <a:spLocks noGrp="1" noChangeArrowheads="1"/>
          </p:cNvSpPr>
          <p:nvPr>
            <p:ph type="body" idx="1"/>
          </p:nvPr>
        </p:nvSpPr>
        <p:spPr/>
        <p:txBody>
          <a:bodyPr/>
          <a:lstStyle/>
          <a:p>
            <a:pPr>
              <a:lnSpc>
                <a:spcPct val="90000"/>
              </a:lnSpc>
            </a:pPr>
            <a:r>
              <a:rPr lang="ja-JP" altLang="en-US" sz="2400"/>
              <a:t>てんかん性脳症は、てんかんに伴い脳の働きが弱まり知的障害や運動障害などをきたす病気のグループで、それぞれの病気は年齢により特徴的な症状を示します。</a:t>
            </a:r>
          </a:p>
          <a:p>
            <a:pPr>
              <a:lnSpc>
                <a:spcPct val="90000"/>
              </a:lnSpc>
            </a:pPr>
            <a:r>
              <a:rPr lang="ja-JP" altLang="en-US" sz="2400"/>
              <a:t>てんかん性脳症に含まれる代表的な病気として、ウエスト症候群（もしくは点頭てんかん）、大田原症候群（もしくは早期乳児てんかん性脳症）、早期ミオクロニー脳症、レンノックス症候群、乳児重症ミオクロニーてんかん、ランドー・クレフナー症候群、ミオクロニー失立発作てんかん、ミオクロニー欠神てんかんなどが挙げられます。</a:t>
            </a:r>
          </a:p>
          <a:p>
            <a:pPr>
              <a:lnSpc>
                <a:spcPct val="90000"/>
              </a:lnSpc>
            </a:pPr>
            <a:r>
              <a:rPr lang="ja-JP" altLang="en-US" sz="2400"/>
              <a:t>てんかん性脳症は、脳の低酸素や感染症、事故などによる脳損傷によっても生じますが、一部の患者さんでは、遺伝子配列の違い（変異）によって生じます。</a:t>
            </a:r>
          </a:p>
        </p:txBody>
      </p:sp>
    </p:spTree>
    <p:extLst>
      <p:ext uri="{BB962C8B-B14F-4D97-AF65-F5344CB8AC3E}">
        <p14:creationId xmlns:p14="http://schemas.microsoft.com/office/powerpoint/2010/main" val="3278197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ja-JP" altLang="en-US"/>
              <a:t>参考文献</a:t>
            </a:r>
          </a:p>
        </p:txBody>
      </p:sp>
      <p:sp>
        <p:nvSpPr>
          <p:cNvPr id="71683" name="Rectangle 3"/>
          <p:cNvSpPr>
            <a:spLocks noGrp="1" noChangeArrowheads="1"/>
          </p:cNvSpPr>
          <p:nvPr>
            <p:ph type="body" idx="1"/>
          </p:nvPr>
        </p:nvSpPr>
        <p:spPr/>
        <p:txBody>
          <a:bodyPr/>
          <a:lstStyle/>
          <a:p>
            <a:pPr>
              <a:lnSpc>
                <a:spcPct val="90000"/>
              </a:lnSpc>
            </a:pPr>
            <a:r>
              <a:rPr lang="ja-JP" altLang="en-US" sz="2800" dirty="0"/>
              <a:t>小児総合医療療育センター北住先生研修用スライド参考</a:t>
            </a:r>
          </a:p>
          <a:p>
            <a:pPr>
              <a:lnSpc>
                <a:spcPct val="90000"/>
              </a:lnSpc>
            </a:pPr>
            <a:r>
              <a:rPr lang="ja-JP" altLang="en-US" sz="2800" dirty="0"/>
              <a:t>疾患別に診る嚥下障害（医歯薬出版）</a:t>
            </a:r>
          </a:p>
          <a:p>
            <a:pPr>
              <a:lnSpc>
                <a:spcPct val="90000"/>
              </a:lnSpc>
              <a:buFontTx/>
              <a:buNone/>
            </a:pPr>
            <a:r>
              <a:rPr lang="ja-JP" altLang="en-US" sz="2800" dirty="0"/>
              <a:t>　北住映二先生、井合瑞江先生、村山恵子先生、渥美聡先生著</a:t>
            </a:r>
          </a:p>
          <a:p>
            <a:pPr>
              <a:lnSpc>
                <a:spcPct val="90000"/>
              </a:lnSpc>
              <a:buFontTx/>
              <a:buNone/>
            </a:pPr>
            <a:endParaRPr lang="ja-JP" altLang="en-US" sz="2800" dirty="0"/>
          </a:p>
          <a:p>
            <a:pPr>
              <a:lnSpc>
                <a:spcPct val="90000"/>
              </a:lnSpc>
              <a:buFontTx/>
              <a:buNone/>
            </a:pPr>
            <a:r>
              <a:rPr lang="ja-JP" altLang="en-US" sz="800" dirty="0"/>
              <a:t>●　</a:t>
            </a:r>
            <a:r>
              <a:rPr lang="ja-JP" altLang="en-US" dirty="0"/>
              <a:t>ウイキペディア</a:t>
            </a:r>
          </a:p>
          <a:p>
            <a:pPr>
              <a:lnSpc>
                <a:spcPct val="90000"/>
              </a:lnSpc>
              <a:buFontTx/>
              <a:buNone/>
            </a:pPr>
            <a:r>
              <a:rPr lang="ja-JP" altLang="en-US" sz="2400" dirty="0" smtClean="0">
                <a:solidFill>
                  <a:srgbClr val="006621"/>
                </a:solidFill>
              </a:rPr>
              <a:t>　</a:t>
            </a:r>
            <a:r>
              <a:rPr lang="en-US" altLang="ja-JP" sz="2400" dirty="0" smtClean="0">
                <a:solidFill>
                  <a:srgbClr val="006621"/>
                </a:solidFill>
              </a:rPr>
              <a:t>www.ncnp.go.jp/nin/guide/r2/genedigmanu_html/</a:t>
            </a:r>
            <a:r>
              <a:rPr lang="en-US" altLang="ja-JP" sz="2400" b="1" dirty="0" smtClean="0">
                <a:solidFill>
                  <a:srgbClr val="006621"/>
                </a:solidFill>
              </a:rPr>
              <a:t>DRPLA</a:t>
            </a:r>
            <a:r>
              <a:rPr lang="en-US" altLang="ja-JP" sz="2400" dirty="0" smtClean="0">
                <a:solidFill>
                  <a:srgbClr val="006621"/>
                </a:solidFill>
              </a:rPr>
              <a:t>.html</a:t>
            </a:r>
            <a:r>
              <a:rPr lang="en-US" altLang="ja-JP" sz="2400" dirty="0" smtClean="0"/>
              <a:t> </a:t>
            </a:r>
            <a:endParaRPr lang="en-US" altLang="ja-JP" sz="2400" dirty="0"/>
          </a:p>
          <a:p>
            <a:pPr>
              <a:lnSpc>
                <a:spcPct val="90000"/>
              </a:lnSpc>
              <a:buFontTx/>
              <a:buNone/>
            </a:pPr>
            <a:r>
              <a:rPr lang="en-US" altLang="ja-JP" sz="900" dirty="0"/>
              <a:t>●</a:t>
            </a:r>
            <a:r>
              <a:rPr lang="ja-JP" altLang="en-US" sz="2800" dirty="0"/>
              <a:t>順天堂大学医学部神経内科ホームページ</a:t>
            </a:r>
          </a:p>
          <a:p>
            <a:pPr>
              <a:lnSpc>
                <a:spcPct val="90000"/>
              </a:lnSpc>
              <a:buFontTx/>
              <a:buNone/>
            </a:pPr>
            <a:endParaRPr lang="ja-JP" altLang="en-US" sz="15600" dirty="0"/>
          </a:p>
          <a:p>
            <a:pPr>
              <a:lnSpc>
                <a:spcPct val="90000"/>
              </a:lnSpc>
              <a:buFontTx/>
              <a:buNone/>
            </a:pPr>
            <a:endParaRPr lang="en-US" altLang="ja-JP" sz="6600" dirty="0"/>
          </a:p>
        </p:txBody>
      </p:sp>
    </p:spTree>
    <p:extLst>
      <p:ext uri="{BB962C8B-B14F-4D97-AF65-F5344CB8AC3E}">
        <p14:creationId xmlns:p14="http://schemas.microsoft.com/office/powerpoint/2010/main" val="13040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nvPr>
        </p:nvGraphicFramePr>
        <p:xfrm>
          <a:off x="1992313" y="620713"/>
          <a:ext cx="8064500" cy="5765801"/>
        </p:xfrm>
        <a:graphic>
          <a:graphicData uri="http://schemas.openxmlformats.org/drawingml/2006/table">
            <a:tbl>
              <a:tblPr firstRow="1" bandRow="1">
                <a:tableStyleId>{5C22544A-7EE6-4342-B048-85BDC9FD1C3A}</a:tableStyleId>
              </a:tblPr>
              <a:tblGrid>
                <a:gridCol w="1079974"/>
                <a:gridCol w="1583962"/>
                <a:gridCol w="5400564"/>
              </a:tblGrid>
              <a:tr h="413910">
                <a:tc gridSpan="2">
                  <a:txBody>
                    <a:bodyPr/>
                    <a:lstStyle/>
                    <a:p>
                      <a:pPr algn="ctr"/>
                      <a:r>
                        <a:rPr kumimoji="1" lang="ja-JP" altLang="en-US" sz="1800" dirty="0" smtClean="0"/>
                        <a:t>合併症名</a:t>
                      </a:r>
                      <a:endParaRPr kumimoji="1" lang="ja-JP" altLang="en-US" sz="1800" dirty="0"/>
                    </a:p>
                  </a:txBody>
                  <a:tcPr marL="91428" marR="91428" marT="45723" marB="45723"/>
                </a:tc>
                <a:tc hMerge="1">
                  <a:txBody>
                    <a:bodyPr/>
                    <a:lstStyle/>
                    <a:p>
                      <a:endParaRPr kumimoji="1" lang="ja-JP" altLang="en-US" dirty="0"/>
                    </a:p>
                  </a:txBody>
                  <a:tcPr/>
                </a:tc>
                <a:tc>
                  <a:txBody>
                    <a:bodyPr/>
                    <a:lstStyle/>
                    <a:p>
                      <a:pPr algn="ctr"/>
                      <a:r>
                        <a:rPr kumimoji="1" lang="ja-JP" altLang="en-US" sz="1800" dirty="0" smtClean="0"/>
                        <a:t>年代別特徴</a:t>
                      </a:r>
                      <a:endParaRPr kumimoji="1" lang="ja-JP" altLang="en-US" sz="1800" dirty="0"/>
                    </a:p>
                  </a:txBody>
                  <a:tcPr marL="91428" marR="91428" marT="45723" marB="45723"/>
                </a:tc>
              </a:tr>
              <a:tr h="714420">
                <a:tc>
                  <a:txBody>
                    <a:bodyPr/>
                    <a:lstStyle/>
                    <a:p>
                      <a:r>
                        <a:rPr kumimoji="1" lang="ja-JP" altLang="en-US" sz="1800" dirty="0" smtClean="0"/>
                        <a:t>呼吸器</a:t>
                      </a:r>
                      <a:endParaRPr kumimoji="1" lang="ja-JP" altLang="en-US" sz="1800" dirty="0"/>
                    </a:p>
                  </a:txBody>
                  <a:tcPr marL="91428" marR="91428" marT="45723" marB="45723"/>
                </a:tc>
                <a:tc>
                  <a:txBody>
                    <a:bodyPr/>
                    <a:lstStyle/>
                    <a:p>
                      <a:r>
                        <a:rPr kumimoji="1" lang="ja-JP" altLang="en-US" sz="1800" dirty="0" smtClean="0"/>
                        <a:t>気道感染</a:t>
                      </a:r>
                      <a:endParaRPr kumimoji="1" lang="ja-JP" altLang="en-US" sz="1800" dirty="0"/>
                    </a:p>
                  </a:txBody>
                  <a:tcPr marL="91428" marR="91428" marT="45723" marB="45723"/>
                </a:tc>
                <a:tc>
                  <a:txBody>
                    <a:bodyPr/>
                    <a:lstStyle/>
                    <a:p>
                      <a:r>
                        <a:rPr kumimoji="1" lang="ja-JP" altLang="en-US" sz="1800" dirty="0" smtClean="0"/>
                        <a:t>総じて</a:t>
                      </a:r>
                      <a:r>
                        <a:rPr kumimoji="1" lang="en-US" altLang="ja-JP" sz="1800" dirty="0" smtClean="0"/>
                        <a:t>20</a:t>
                      </a:r>
                      <a:r>
                        <a:rPr kumimoji="1" lang="ja-JP" altLang="en-US" sz="1800" dirty="0" smtClean="0"/>
                        <a:t>歳以下の比率が高い。気管切開している者の割合は年代が高くなるにつれて少なくなる</a:t>
                      </a:r>
                      <a:endParaRPr kumimoji="1" lang="ja-JP" altLang="en-US" sz="1800" dirty="0"/>
                    </a:p>
                  </a:txBody>
                  <a:tcPr marL="91428" marR="91428" marT="45723" marB="45723"/>
                </a:tc>
              </a:tr>
              <a:tr h="413910">
                <a:tc rowSpan="2">
                  <a:txBody>
                    <a:bodyPr/>
                    <a:lstStyle/>
                    <a:p>
                      <a:r>
                        <a:rPr kumimoji="1" lang="ja-JP" altLang="en-US" sz="1800" dirty="0" smtClean="0"/>
                        <a:t>消化器</a:t>
                      </a:r>
                      <a:endParaRPr kumimoji="1" lang="ja-JP" altLang="en-US" sz="1800" dirty="0"/>
                    </a:p>
                  </a:txBody>
                  <a:tcPr marL="91428" marR="91428" marT="45723" marB="45723"/>
                </a:tc>
                <a:tc>
                  <a:txBody>
                    <a:bodyPr/>
                    <a:lstStyle/>
                    <a:p>
                      <a:r>
                        <a:rPr kumimoji="1" lang="ja-JP" altLang="en-US" sz="1800" dirty="0" smtClean="0"/>
                        <a:t>慢性便秘</a:t>
                      </a:r>
                      <a:endParaRPr kumimoji="1" lang="en-US" altLang="ja-JP" sz="1800" dirty="0" smtClean="0"/>
                    </a:p>
                  </a:txBody>
                  <a:tcPr marL="91428" marR="91428" marT="45723" marB="45723"/>
                </a:tc>
                <a:tc>
                  <a:txBody>
                    <a:bodyPr/>
                    <a:lstStyle/>
                    <a:p>
                      <a:r>
                        <a:rPr kumimoji="1" lang="ja-JP" altLang="en-US" sz="1800" dirty="0" smtClean="0"/>
                        <a:t>あらゆる年代で高率</a:t>
                      </a:r>
                      <a:endParaRPr kumimoji="1" lang="ja-JP" altLang="en-US" sz="1800" dirty="0"/>
                    </a:p>
                  </a:txBody>
                  <a:tcPr marL="91428" marR="91428" marT="45723" marB="45723"/>
                </a:tc>
              </a:tr>
              <a:tr h="714420">
                <a:tc vMerge="1">
                  <a:txBody>
                    <a:bodyPr/>
                    <a:lstStyle/>
                    <a:p>
                      <a:endParaRPr kumimoji="1" lang="ja-JP" altLang="en-US" dirty="0"/>
                    </a:p>
                  </a:txBody>
                  <a:tcPr/>
                </a:tc>
                <a:tc>
                  <a:txBody>
                    <a:bodyPr/>
                    <a:lstStyle/>
                    <a:p>
                      <a:r>
                        <a:rPr kumimoji="1" lang="ja-JP" altLang="en-US" sz="1800" dirty="0" smtClean="0"/>
                        <a:t>嚥下障害</a:t>
                      </a:r>
                      <a:endParaRPr kumimoji="1" lang="en-US" altLang="ja-JP" sz="1800" dirty="0" smtClean="0"/>
                    </a:p>
                    <a:p>
                      <a:r>
                        <a:rPr kumimoji="1" lang="ja-JP" altLang="en-US" sz="1800" dirty="0" smtClean="0"/>
                        <a:t>逆流性食道炎</a:t>
                      </a:r>
                      <a:endParaRPr kumimoji="1" lang="ja-JP" altLang="en-US" sz="1800" dirty="0"/>
                    </a:p>
                  </a:txBody>
                  <a:tcPr marL="91428" marR="91428" marT="45723" marB="45723"/>
                </a:tc>
                <a:tc>
                  <a:txBody>
                    <a:bodyPr/>
                    <a:lstStyle/>
                    <a:p>
                      <a:r>
                        <a:rPr kumimoji="1" lang="en-US" altLang="ja-JP" sz="1800" dirty="0" smtClean="0"/>
                        <a:t>20</a:t>
                      </a:r>
                      <a:r>
                        <a:rPr kumimoji="1" lang="ja-JP" altLang="en-US" sz="1800" dirty="0" smtClean="0"/>
                        <a:t>歳以下で</a:t>
                      </a:r>
                      <a:r>
                        <a:rPr kumimoji="1" lang="en-US" altLang="ja-JP" sz="1800" dirty="0" smtClean="0"/>
                        <a:t>80~90%</a:t>
                      </a:r>
                      <a:r>
                        <a:rPr kumimoji="1" lang="ja-JP" altLang="en-US" sz="1800" dirty="0" err="1" smtClean="0"/>
                        <a:t>、</a:t>
                      </a:r>
                      <a:r>
                        <a:rPr kumimoji="1" lang="en-US" altLang="ja-JP" sz="1800" dirty="0" smtClean="0"/>
                        <a:t>40~50</a:t>
                      </a:r>
                      <a:r>
                        <a:rPr kumimoji="1" lang="ja-JP" altLang="en-US" sz="1800" dirty="0" smtClean="0"/>
                        <a:t>台でやや低下し、</a:t>
                      </a:r>
                      <a:r>
                        <a:rPr kumimoji="1" lang="en-US" altLang="ja-JP" sz="1800" dirty="0" smtClean="0"/>
                        <a:t>60</a:t>
                      </a:r>
                      <a:r>
                        <a:rPr kumimoji="1" lang="ja-JP" altLang="en-US" sz="1800" dirty="0" smtClean="0"/>
                        <a:t>代以上で増加。誤嚥性肺炎で死亡するケースが多い。</a:t>
                      </a:r>
                      <a:endParaRPr kumimoji="1" lang="en-US" altLang="ja-JP" sz="1800" dirty="0" smtClean="0"/>
                    </a:p>
                  </a:txBody>
                  <a:tcPr marL="91428" marR="91428" marT="45723" marB="45723"/>
                </a:tc>
              </a:tr>
              <a:tr h="1326779">
                <a:tc>
                  <a:txBody>
                    <a:bodyPr/>
                    <a:lstStyle/>
                    <a:p>
                      <a:r>
                        <a:rPr kumimoji="1" lang="ja-JP" altLang="en-US" sz="1800" dirty="0" smtClean="0"/>
                        <a:t>腎・泌尿器</a:t>
                      </a:r>
                      <a:endParaRPr kumimoji="1" lang="ja-JP" altLang="en-US" sz="1800" dirty="0"/>
                    </a:p>
                  </a:txBody>
                  <a:tcPr marL="91428" marR="91428" marT="45723" marB="45723"/>
                </a:tc>
                <a:tc>
                  <a:txBody>
                    <a:bodyPr/>
                    <a:lstStyle/>
                    <a:p>
                      <a:r>
                        <a:rPr kumimoji="1" lang="ja-JP" altLang="en-US" sz="1800" dirty="0" smtClean="0"/>
                        <a:t>尿路感染</a:t>
                      </a:r>
                      <a:endParaRPr kumimoji="1" lang="en-US" altLang="ja-JP" sz="1800" dirty="0" smtClean="0"/>
                    </a:p>
                    <a:p>
                      <a:r>
                        <a:rPr kumimoji="1" lang="ja-JP" altLang="en-US" sz="1800" dirty="0" smtClean="0"/>
                        <a:t>排尿障害</a:t>
                      </a:r>
                      <a:endParaRPr kumimoji="1" lang="en-US" altLang="ja-JP" sz="1800" dirty="0" smtClean="0"/>
                    </a:p>
                    <a:p>
                      <a:r>
                        <a:rPr kumimoji="1" lang="ja-JP" altLang="en-US" sz="1800" dirty="0" smtClean="0"/>
                        <a:t>尿路結石</a:t>
                      </a:r>
                      <a:endParaRPr kumimoji="1" lang="en-US" altLang="ja-JP" sz="1800" dirty="0" smtClean="0"/>
                    </a:p>
                    <a:p>
                      <a:r>
                        <a:rPr kumimoji="1" lang="ja-JP" altLang="en-US" sz="1800" dirty="0" smtClean="0"/>
                        <a:t>水腎症</a:t>
                      </a:r>
                      <a:endParaRPr kumimoji="1" lang="ja-JP" altLang="en-US" sz="1800" dirty="0"/>
                    </a:p>
                  </a:txBody>
                  <a:tcPr marL="91428" marR="91428" marT="45723" marB="45723"/>
                </a:tc>
                <a:tc>
                  <a:txBody>
                    <a:bodyPr/>
                    <a:lstStyle/>
                    <a:p>
                      <a:r>
                        <a:rPr kumimoji="1" lang="ja-JP" altLang="en-US" sz="1800" dirty="0" smtClean="0"/>
                        <a:t>年代が高くなるにつれて増加傾向</a:t>
                      </a:r>
                      <a:endParaRPr kumimoji="1" lang="ja-JP" altLang="en-US" sz="1800" dirty="0"/>
                    </a:p>
                  </a:txBody>
                  <a:tcPr marL="91428" marR="91428" marT="45723" marB="45723"/>
                </a:tc>
              </a:tr>
              <a:tr h="714420">
                <a:tc rowSpan="2">
                  <a:txBody>
                    <a:bodyPr/>
                    <a:lstStyle/>
                    <a:p>
                      <a:r>
                        <a:rPr kumimoji="1" lang="ja-JP" altLang="en-US" sz="1800" dirty="0" smtClean="0"/>
                        <a:t>筋・関節</a:t>
                      </a:r>
                      <a:endParaRPr kumimoji="1" lang="ja-JP" altLang="en-US" sz="1800" dirty="0"/>
                    </a:p>
                  </a:txBody>
                  <a:tcPr marL="91428" marR="91428" marT="45723" marB="45723"/>
                </a:tc>
                <a:tc>
                  <a:txBody>
                    <a:bodyPr/>
                    <a:lstStyle/>
                    <a:p>
                      <a:r>
                        <a:rPr kumimoji="1" lang="ja-JP" altLang="en-US" sz="1800" dirty="0" smtClean="0"/>
                        <a:t>変形拘縮</a:t>
                      </a:r>
                      <a:endParaRPr kumimoji="1" lang="en-US" altLang="ja-JP" sz="1800" dirty="0" smtClean="0"/>
                    </a:p>
                    <a:p>
                      <a:r>
                        <a:rPr kumimoji="1" lang="ja-JP" altLang="en-US" sz="1800" dirty="0" smtClean="0"/>
                        <a:t>側彎</a:t>
                      </a:r>
                      <a:endParaRPr kumimoji="1" lang="en-US" altLang="ja-JP" sz="1800" dirty="0" smtClean="0"/>
                    </a:p>
                  </a:txBody>
                  <a:tcPr marL="91428" marR="91428" marT="45723" marB="45723"/>
                </a:tc>
                <a:tc>
                  <a:txBody>
                    <a:bodyPr/>
                    <a:lstStyle/>
                    <a:p>
                      <a:r>
                        <a:rPr kumimoji="1" lang="ja-JP" altLang="en-US" sz="1800" dirty="0" smtClean="0"/>
                        <a:t>若年より発症しており、いずれの年代も高率</a:t>
                      </a:r>
                      <a:endParaRPr kumimoji="1" lang="ja-JP" altLang="en-US" sz="1800" dirty="0"/>
                    </a:p>
                  </a:txBody>
                  <a:tcPr marL="91428" marR="91428" marT="45723" marB="45723"/>
                </a:tc>
              </a:tr>
              <a:tr h="413910">
                <a:tc vMerge="1">
                  <a:txBody>
                    <a:bodyPr/>
                    <a:lstStyle/>
                    <a:p>
                      <a:endParaRPr kumimoji="1" lang="ja-JP" altLang="en-US" dirty="0"/>
                    </a:p>
                  </a:txBody>
                  <a:tcPr/>
                </a:tc>
                <a:tc>
                  <a:txBody>
                    <a:bodyPr/>
                    <a:lstStyle/>
                    <a:p>
                      <a:r>
                        <a:rPr kumimoji="1" lang="ja-JP" altLang="en-US" sz="1800" dirty="0" smtClean="0"/>
                        <a:t>骨折</a:t>
                      </a:r>
                      <a:endParaRPr kumimoji="1" lang="ja-JP" altLang="en-US" sz="1800" dirty="0"/>
                    </a:p>
                  </a:txBody>
                  <a:tcPr marL="91428" marR="91428" marT="45723" marB="45723"/>
                </a:tc>
                <a:tc>
                  <a:txBody>
                    <a:bodyPr/>
                    <a:lstStyle/>
                    <a:p>
                      <a:r>
                        <a:rPr kumimoji="1" lang="ja-JP" altLang="en-US" sz="1800" dirty="0" smtClean="0"/>
                        <a:t>いずれの年代もあり</a:t>
                      </a:r>
                      <a:endParaRPr kumimoji="1" lang="ja-JP" altLang="en-US" sz="1800" dirty="0"/>
                    </a:p>
                  </a:txBody>
                  <a:tcPr marL="91428" marR="91428" marT="45723" marB="45723"/>
                </a:tc>
              </a:tr>
              <a:tr h="640122">
                <a:tc rowSpan="2">
                  <a:txBody>
                    <a:bodyPr/>
                    <a:lstStyle/>
                    <a:p>
                      <a:r>
                        <a:rPr kumimoji="1" lang="ja-JP" altLang="en-US" sz="1800" dirty="0" smtClean="0"/>
                        <a:t>自立神経</a:t>
                      </a:r>
                      <a:endParaRPr kumimoji="1" lang="ja-JP" altLang="en-US" sz="1800" dirty="0"/>
                    </a:p>
                  </a:txBody>
                  <a:tcPr marL="91428" marR="91428" marT="45723" marB="45723"/>
                </a:tc>
                <a:tc>
                  <a:txBody>
                    <a:bodyPr/>
                    <a:lstStyle/>
                    <a:p>
                      <a:r>
                        <a:rPr kumimoji="1" lang="ja-JP" altLang="en-US" sz="1800" dirty="0" smtClean="0"/>
                        <a:t>低</a:t>
                      </a:r>
                      <a:r>
                        <a:rPr kumimoji="1" lang="en-US" altLang="ja-JP" sz="1800" dirty="0" smtClean="0"/>
                        <a:t>Na</a:t>
                      </a:r>
                      <a:r>
                        <a:rPr kumimoji="1" lang="ja-JP" altLang="en-US" sz="1800" dirty="0" smtClean="0"/>
                        <a:t>血症</a:t>
                      </a:r>
                      <a:endParaRPr kumimoji="1" lang="en-US" altLang="ja-JP" sz="1800" dirty="0" smtClean="0"/>
                    </a:p>
                    <a:p>
                      <a:r>
                        <a:rPr kumimoji="1" lang="ja-JP" altLang="en-US" sz="1800" dirty="0" smtClean="0"/>
                        <a:t>睡眠障害</a:t>
                      </a:r>
                      <a:endParaRPr kumimoji="1" lang="ja-JP" altLang="en-US" sz="1800" dirty="0"/>
                    </a:p>
                  </a:txBody>
                  <a:tcPr marL="91428" marR="91428" marT="45723" marB="45723"/>
                </a:tc>
                <a:tc>
                  <a:txBody>
                    <a:bodyPr/>
                    <a:lstStyle/>
                    <a:p>
                      <a:r>
                        <a:rPr kumimoji="1" lang="ja-JP" altLang="en-US" sz="1800" dirty="0" smtClean="0"/>
                        <a:t>いずれの年代もあり</a:t>
                      </a:r>
                      <a:endParaRPr kumimoji="1" lang="ja-JP" altLang="en-US" sz="1800" dirty="0"/>
                    </a:p>
                  </a:txBody>
                  <a:tcPr marL="91428" marR="91428" marT="45723" marB="45723"/>
                </a:tc>
              </a:tr>
              <a:tr h="413910">
                <a:tc vMerge="1">
                  <a:txBody>
                    <a:bodyPr/>
                    <a:lstStyle/>
                    <a:p>
                      <a:endParaRPr kumimoji="1" lang="ja-JP" altLang="en-US" dirty="0"/>
                    </a:p>
                  </a:txBody>
                  <a:tcPr/>
                </a:tc>
                <a:tc>
                  <a:txBody>
                    <a:bodyPr/>
                    <a:lstStyle/>
                    <a:p>
                      <a:r>
                        <a:rPr kumimoji="1" lang="ja-JP" altLang="en-US" sz="1800" dirty="0" smtClean="0"/>
                        <a:t>低体温</a:t>
                      </a:r>
                      <a:endParaRPr kumimoji="1" lang="ja-JP" altLang="en-US" sz="1800" dirty="0"/>
                    </a:p>
                  </a:txBody>
                  <a:tcPr marL="91428" marR="91428" marT="45723" marB="45723"/>
                </a:tc>
                <a:tc>
                  <a:txBody>
                    <a:bodyPr/>
                    <a:lstStyle/>
                    <a:p>
                      <a:r>
                        <a:rPr kumimoji="1" lang="ja-JP" altLang="en-US" sz="1800" dirty="0" smtClean="0"/>
                        <a:t>新生児仮死などによる重篤な脳障害事例にあり</a:t>
                      </a:r>
                      <a:endParaRPr kumimoji="1" lang="ja-JP" altLang="en-US" sz="1800" dirty="0"/>
                    </a:p>
                  </a:txBody>
                  <a:tcPr marL="91428" marR="91428" marT="45723" marB="45723"/>
                </a:tc>
              </a:tr>
            </a:tbl>
          </a:graphicData>
        </a:graphic>
      </p:graphicFrame>
      <p:sp>
        <p:nvSpPr>
          <p:cNvPr id="8" name="Rectangle 3"/>
          <p:cNvSpPr txBox="1">
            <a:spLocks noChangeArrowheads="1"/>
          </p:cNvSpPr>
          <p:nvPr/>
        </p:nvSpPr>
        <p:spPr>
          <a:xfrm>
            <a:off x="4295776" y="115888"/>
            <a:ext cx="3960813" cy="539750"/>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2800" kern="0" dirty="0">
                <a:solidFill>
                  <a:srgbClr val="000000"/>
                </a:solidFill>
              </a:rPr>
              <a:t>合併症の年代別特徴</a:t>
            </a:r>
            <a:endParaRPr lang="ja-JP" altLang="ja-JP" sz="2800" kern="0" dirty="0">
              <a:solidFill>
                <a:srgbClr val="000000"/>
              </a:solidFill>
            </a:endParaRPr>
          </a:p>
        </p:txBody>
      </p:sp>
      <p:sp>
        <p:nvSpPr>
          <p:cNvPr id="5" name="Rectangle 3"/>
          <p:cNvSpPr txBox="1">
            <a:spLocks noChangeArrowheads="1"/>
          </p:cNvSpPr>
          <p:nvPr/>
        </p:nvSpPr>
        <p:spPr bwMode="auto">
          <a:xfrm>
            <a:off x="1963738" y="6426200"/>
            <a:ext cx="82296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1100" kern="0" dirty="0">
                <a:solidFill>
                  <a:srgbClr val="000000"/>
                </a:solidFill>
              </a:rPr>
              <a:t>倉田清子：高齢期を迎える重症心身障害児の諸問題；加齢を重ねる重症心身障害児（者）の臨床的特徴－合併症と死亡原因の検討－</a:t>
            </a:r>
            <a:endParaRPr lang="en-US" altLang="ja-JP" sz="1100" kern="0" dirty="0">
              <a:solidFill>
                <a:srgbClr val="000000"/>
              </a:solidFill>
            </a:endParaRPr>
          </a:p>
          <a:p>
            <a:pPr marL="0" indent="0" eaLnBrk="1" hangingPunct="1">
              <a:buNone/>
              <a:defRPr/>
            </a:pPr>
            <a:r>
              <a:rPr lang="ja-JP" altLang="en-US" sz="1100" kern="0" dirty="0">
                <a:solidFill>
                  <a:srgbClr val="000000"/>
                </a:solidFill>
              </a:rPr>
              <a:t>（シンポジウム</a:t>
            </a:r>
            <a:r>
              <a:rPr lang="en-US" altLang="ja-JP" sz="1100" kern="0" dirty="0">
                <a:solidFill>
                  <a:srgbClr val="000000"/>
                </a:solidFill>
              </a:rPr>
              <a:t>Ⅱ</a:t>
            </a:r>
            <a:r>
              <a:rPr lang="ja-JP" altLang="en-US" sz="1100" kern="0" dirty="0">
                <a:solidFill>
                  <a:srgbClr val="000000"/>
                </a:solidFill>
              </a:rPr>
              <a:t>：小児神経科専門医とキャリーオーバー）　脳と発達</a:t>
            </a:r>
            <a:r>
              <a:rPr lang="en-US" altLang="ja-JP" sz="1100" kern="0" dirty="0">
                <a:solidFill>
                  <a:srgbClr val="000000"/>
                </a:solidFill>
              </a:rPr>
              <a:t>39</a:t>
            </a:r>
            <a:r>
              <a:rPr lang="ja-JP" altLang="en-US" sz="1100" kern="0" dirty="0">
                <a:solidFill>
                  <a:srgbClr val="000000"/>
                </a:solidFill>
              </a:rPr>
              <a:t>：</a:t>
            </a:r>
            <a:r>
              <a:rPr lang="en-US" altLang="ja-JP" sz="1100" kern="0" dirty="0">
                <a:solidFill>
                  <a:srgbClr val="000000"/>
                </a:solidFill>
              </a:rPr>
              <a:t>121-125,2007</a:t>
            </a:r>
            <a:r>
              <a:rPr lang="ja-JP" altLang="en-US" sz="1100" kern="0" dirty="0">
                <a:solidFill>
                  <a:srgbClr val="000000"/>
                </a:solidFill>
              </a:rPr>
              <a:t>　を参考に作成</a:t>
            </a:r>
            <a:endParaRPr lang="en-US" altLang="ja-JP" sz="1100" kern="0" dirty="0">
              <a:solidFill>
                <a:srgbClr val="000000"/>
              </a:solidFill>
            </a:endParaRPr>
          </a:p>
        </p:txBody>
      </p:sp>
    </p:spTree>
    <p:extLst>
      <p:ext uri="{BB962C8B-B14F-4D97-AF65-F5344CB8AC3E}">
        <p14:creationId xmlns:p14="http://schemas.microsoft.com/office/powerpoint/2010/main" val="3794862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ja-JP" sz="4000" dirty="0"/>
              <a:t>Ⅱ</a:t>
            </a:r>
            <a:r>
              <a:rPr lang="ja-JP" altLang="en-US" sz="4000" dirty="0"/>
              <a:t>－２－１）脳性まひ（ｃｅｒｅｂｒａｌ　</a:t>
            </a:r>
            <a:br>
              <a:rPr lang="ja-JP" altLang="en-US" sz="4000" dirty="0"/>
            </a:br>
            <a:r>
              <a:rPr lang="ja-JP" altLang="en-US" sz="4000" dirty="0"/>
              <a:t>　　　　　　　　　　　　　　　　ｐａｌｓｙ：ＣＰ）</a:t>
            </a:r>
          </a:p>
        </p:txBody>
      </p:sp>
      <p:sp>
        <p:nvSpPr>
          <p:cNvPr id="8195" name="Rectangle 3"/>
          <p:cNvSpPr>
            <a:spLocks noGrp="1" noChangeArrowheads="1"/>
          </p:cNvSpPr>
          <p:nvPr>
            <p:ph type="body" idx="1"/>
          </p:nvPr>
        </p:nvSpPr>
        <p:spPr>
          <a:xfrm>
            <a:off x="1992313" y="1628776"/>
            <a:ext cx="8229600" cy="4525963"/>
          </a:xfrm>
        </p:spPr>
        <p:txBody>
          <a:bodyPr/>
          <a:lstStyle/>
          <a:p>
            <a:pPr>
              <a:lnSpc>
                <a:spcPct val="90000"/>
              </a:lnSpc>
            </a:pPr>
            <a:r>
              <a:rPr lang="ja-JP" altLang="en-US" sz="2400"/>
              <a:t>定義：受胎から生後</a:t>
            </a:r>
            <a:r>
              <a:rPr lang="en-US" altLang="ja-JP" sz="2400"/>
              <a:t>4</a:t>
            </a:r>
            <a:r>
              <a:rPr lang="ja-JP" altLang="en-US" sz="2400"/>
              <a:t>週間以内の新生児までの間に生じた、脳の非進行性病変に基ずく、永続的な、しかし変化しうる運動および姿勢の異常である。その症状は満</a:t>
            </a:r>
            <a:r>
              <a:rPr lang="en-US" altLang="ja-JP" sz="2400"/>
              <a:t>2</a:t>
            </a:r>
            <a:r>
              <a:rPr lang="ja-JP" altLang="en-US" sz="2400"/>
              <a:t>歳までに発現する。進行性疾患や一過性運動障害、又は将来正常化するであろうと思われる運動発達遅延は除外する。（厚生省脳性まひ研究班の定義（</a:t>
            </a:r>
            <a:r>
              <a:rPr lang="en-US" altLang="ja-JP" sz="2400"/>
              <a:t>1968</a:t>
            </a:r>
            <a:r>
              <a:rPr lang="ja-JP" altLang="en-US" sz="2400"/>
              <a:t>年））</a:t>
            </a:r>
          </a:p>
          <a:p>
            <a:pPr>
              <a:lnSpc>
                <a:spcPct val="90000"/>
              </a:lnSpc>
            </a:pPr>
            <a:r>
              <a:rPr lang="ja-JP" altLang="en-US" sz="2400"/>
              <a:t>原因：さまざまな要因による脳形成不全、胎児感染症、双胎間輸血症候群などによる胎児期循環障害、脳血行障害、重度仮死などによる周産期の虚血性低酸素性脳症、新生児期呼吸循環障害、高ビリルビン血症（核黄疸）、周産期～乳幼児期感染症、脳炎、脳症、頭部外傷などである。</a:t>
            </a:r>
          </a:p>
          <a:p>
            <a:pPr>
              <a:lnSpc>
                <a:spcPct val="90000"/>
              </a:lnSpc>
            </a:pPr>
            <a:r>
              <a:rPr lang="ja-JP" altLang="en-US" sz="2400"/>
              <a:t>発生頻度：最近の沖縄県のデータでは、出生１，０００に対して２．３である。</a:t>
            </a:r>
          </a:p>
        </p:txBody>
      </p:sp>
    </p:spTree>
    <p:extLst>
      <p:ext uri="{BB962C8B-B14F-4D97-AF65-F5344CB8AC3E}">
        <p14:creationId xmlns:p14="http://schemas.microsoft.com/office/powerpoint/2010/main" val="2061116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846263" y="333375"/>
            <a:ext cx="38655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en-US" altLang="ja-JP" sz="1000">
                <a:solidFill>
                  <a:srgbClr val="000000"/>
                </a:solidFill>
                <a:latin typeface="Times" panose="02020603050405020304" pitchFamily="18" charset="0"/>
                <a:ea typeface="Osaka" charset="-128"/>
              </a:rPr>
              <a:t>Ⅱ</a:t>
            </a:r>
            <a:r>
              <a:rPr lang="ja-JP" altLang="en-US" sz="1000">
                <a:solidFill>
                  <a:srgbClr val="000000"/>
                </a:solidFill>
                <a:latin typeface="Times" panose="02020603050405020304" pitchFamily="18" charset="0"/>
                <a:ea typeface="Osaka" charset="-128"/>
              </a:rPr>
              <a:t>－２－２）</a:t>
            </a:r>
            <a:r>
              <a:rPr lang="ja-JP" altLang="en-US">
                <a:solidFill>
                  <a:srgbClr val="000000"/>
                </a:solidFill>
                <a:latin typeface="Times" panose="02020603050405020304" pitchFamily="18" charset="0"/>
                <a:ea typeface="Osaka" charset="-128"/>
              </a:rPr>
              <a:t>脳性麻痺のタイプ</a:t>
            </a:r>
          </a:p>
        </p:txBody>
      </p:sp>
      <p:sp>
        <p:nvSpPr>
          <p:cNvPr id="30723" name="Text Box 3"/>
          <p:cNvSpPr txBox="1">
            <a:spLocks noChangeArrowheads="1"/>
          </p:cNvSpPr>
          <p:nvPr/>
        </p:nvSpPr>
        <p:spPr bwMode="auto">
          <a:xfrm>
            <a:off x="2014538" y="1608139"/>
            <a:ext cx="3941762"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筋肉の、痙縮・固縮（こわばり</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・硬さ）がある</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なめらかな動きができない</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拘縮・変形・股関節脱臼を</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きたしやすい</a:t>
            </a:r>
          </a:p>
        </p:txBody>
      </p:sp>
      <p:pic>
        <p:nvPicPr>
          <p:cNvPr id="30724" name="Picture 5"/>
          <p:cNvPicPr>
            <a:picLocks noChangeAspect="1" noChangeArrowheads="1"/>
          </p:cNvPicPr>
          <p:nvPr/>
        </p:nvPicPr>
        <p:blipFill>
          <a:blip r:embed="rId2">
            <a:extLst>
              <a:ext uri="{28A0092B-C50C-407E-A947-70E740481C1C}">
                <a14:useLocalDpi xmlns:a14="http://schemas.microsoft.com/office/drawing/2010/main" val="0"/>
              </a:ext>
            </a:extLst>
          </a:blip>
          <a:srcRect l="1999" t="3986" r="3999"/>
          <a:stretch>
            <a:fillRect/>
          </a:stretch>
        </p:blipFill>
        <p:spPr bwMode="auto">
          <a:xfrm>
            <a:off x="6527800" y="476251"/>
            <a:ext cx="3962400" cy="29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 Box 7"/>
          <p:cNvSpPr txBox="1">
            <a:spLocks noChangeArrowheads="1"/>
          </p:cNvSpPr>
          <p:nvPr/>
        </p:nvSpPr>
        <p:spPr bwMode="auto">
          <a:xfrm>
            <a:off x="1992313" y="3249613"/>
            <a:ext cx="8228012"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＜痙直型両麻痺＞　</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＜痙直型片麻痺＞   片側の障害　　</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  上肢の障害が強い   片麻痺のみであれば歩行可能　　　　　</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＜痙直型四肢麻痺＞ 両側四肢体幹の障害</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  変形拘縮を初期からきたしやすい　 </a:t>
            </a:r>
          </a:p>
          <a:p>
            <a:pPr fontAlgn="base">
              <a:lnSpc>
                <a:spcPct val="85000"/>
              </a:lnSpc>
              <a:spcBef>
                <a:spcPct val="0"/>
              </a:spcBef>
              <a:spcAft>
                <a:spcPct val="0"/>
              </a:spcAft>
              <a:buFontTx/>
              <a:buNone/>
            </a:pPr>
            <a:r>
              <a:rPr lang="ja-JP" altLang="en-US" sz="2400">
                <a:solidFill>
                  <a:srgbClr val="000000"/>
                </a:solidFill>
                <a:latin typeface="Times" panose="02020603050405020304" pitchFamily="18" charset="0"/>
                <a:ea typeface="Osaka" charset="-128"/>
              </a:rPr>
              <a:t>  呼吸障害・嚥下障害・てんかん等への初期からの対応が必要</a:t>
            </a:r>
          </a:p>
        </p:txBody>
      </p:sp>
      <p:sp>
        <p:nvSpPr>
          <p:cNvPr id="30726" name="テキスト ボックス 6"/>
          <p:cNvSpPr txBox="1">
            <a:spLocks noChangeArrowheads="1"/>
          </p:cNvSpPr>
          <p:nvPr/>
        </p:nvSpPr>
        <p:spPr bwMode="auto">
          <a:xfrm>
            <a:off x="1892301" y="1012826"/>
            <a:ext cx="1108075" cy="461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痙直型</a:t>
            </a:r>
          </a:p>
        </p:txBody>
      </p:sp>
      <p:sp>
        <p:nvSpPr>
          <p:cNvPr id="30727" name="テキスト ボックス 7"/>
          <p:cNvSpPr txBox="1">
            <a:spLocks noChangeArrowheads="1"/>
          </p:cNvSpPr>
          <p:nvPr/>
        </p:nvSpPr>
        <p:spPr bwMode="auto">
          <a:xfrm>
            <a:off x="1919288" y="5559426"/>
            <a:ext cx="1839912" cy="461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アテトーゼ型</a:t>
            </a:r>
          </a:p>
        </p:txBody>
      </p:sp>
      <p:sp>
        <p:nvSpPr>
          <p:cNvPr id="30728" name="テキスト ボックス 10"/>
          <p:cNvSpPr txBox="1">
            <a:spLocks noChangeArrowheads="1"/>
          </p:cNvSpPr>
          <p:nvPr/>
        </p:nvSpPr>
        <p:spPr bwMode="auto">
          <a:xfrm>
            <a:off x="1928814" y="6092826"/>
            <a:ext cx="1106487"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失調型</a:t>
            </a:r>
          </a:p>
        </p:txBody>
      </p:sp>
      <p:sp>
        <p:nvSpPr>
          <p:cNvPr id="30729" name="テキスト ボックス 11"/>
          <p:cNvSpPr txBox="1">
            <a:spLocks noChangeArrowheads="1"/>
          </p:cNvSpPr>
          <p:nvPr/>
        </p:nvSpPr>
        <p:spPr bwMode="auto">
          <a:xfrm>
            <a:off x="4295775" y="6092826"/>
            <a:ext cx="1416050"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低緊張型</a:t>
            </a:r>
          </a:p>
        </p:txBody>
      </p:sp>
    </p:spTree>
    <p:extLst>
      <p:ext uri="{BB962C8B-B14F-4D97-AF65-F5344CB8AC3E}">
        <p14:creationId xmlns:p14="http://schemas.microsoft.com/office/powerpoint/2010/main" val="253297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905001" y="365125"/>
            <a:ext cx="46005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en-US" altLang="ja-JP">
                <a:solidFill>
                  <a:srgbClr val="000000"/>
                </a:solidFill>
                <a:latin typeface="Times" panose="02020603050405020304" pitchFamily="18" charset="0"/>
                <a:ea typeface="Osaka" charset="-128"/>
              </a:rPr>
              <a:t>Ⅱ</a:t>
            </a:r>
            <a:r>
              <a:rPr lang="ja-JP" altLang="en-US">
                <a:solidFill>
                  <a:srgbClr val="000000"/>
                </a:solidFill>
                <a:latin typeface="Times" panose="02020603050405020304" pitchFamily="18" charset="0"/>
                <a:ea typeface="Osaka" charset="-128"/>
              </a:rPr>
              <a:t>－２－３）痙直型両麻痺</a:t>
            </a:r>
          </a:p>
        </p:txBody>
      </p:sp>
      <p:sp>
        <p:nvSpPr>
          <p:cNvPr id="31747" name="Text Box 3"/>
          <p:cNvSpPr txBox="1">
            <a:spLocks noChangeArrowheads="1"/>
          </p:cNvSpPr>
          <p:nvPr/>
        </p:nvSpPr>
        <p:spPr bwMode="auto">
          <a:xfrm>
            <a:off x="1981200" y="1219200"/>
            <a:ext cx="771048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未熟児での脳性麻痺は、多くがこのタイプ。</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未熟児のフォローにあたっては、この可能性に留意が必要</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脳室周囲白質軟化症を基礎病変とする</a:t>
            </a:r>
          </a:p>
          <a:p>
            <a:pPr fontAlgn="base">
              <a:spcBef>
                <a:spcPct val="0"/>
              </a:spcBef>
              <a:spcAft>
                <a:spcPct val="0"/>
              </a:spcAft>
              <a:buFontTx/>
              <a:buNone/>
            </a:pPr>
            <a:r>
              <a:rPr lang="ja-JP" altLang="en-US" sz="2000">
                <a:solidFill>
                  <a:srgbClr val="000000"/>
                </a:solidFill>
                <a:latin typeface="Times" panose="02020603050405020304" pitchFamily="18" charset="0"/>
                <a:ea typeface="Osaka" charset="-128"/>
              </a:rPr>
              <a:t>「脳室周囲白質軟化症」が診断名として初め伝えられていることが多い</a:t>
            </a:r>
          </a:p>
          <a:p>
            <a:pPr fontAlgn="base">
              <a:spcBef>
                <a:spcPct val="0"/>
              </a:spcBef>
              <a:spcAft>
                <a:spcPct val="0"/>
              </a:spcAft>
              <a:buFontTx/>
              <a:buNone/>
            </a:pPr>
            <a:endParaRPr lang="ja-JP" altLang="en-US" sz="20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脳室内出血 → 水頭症を合併することがある</a:t>
            </a:r>
          </a:p>
          <a:p>
            <a:pPr fontAlgn="base">
              <a:spcBef>
                <a:spcPct val="0"/>
              </a:spcBef>
              <a:spcAft>
                <a:spcPct val="0"/>
              </a:spcAft>
              <a:buFontTx/>
              <a:buNone/>
            </a:pPr>
            <a:r>
              <a:rPr lang="ja-JP" altLang="en-US" sz="2000">
                <a:solidFill>
                  <a:srgbClr val="000000"/>
                </a:solidFill>
                <a:latin typeface="Times" panose="02020603050405020304" pitchFamily="18" charset="0"/>
                <a:ea typeface="Osaka" charset="-128"/>
              </a:rPr>
              <a:t>　　　　　（乳児期の進行性水頭症や、シャント不全に注意）</a:t>
            </a:r>
          </a:p>
          <a:p>
            <a:pPr fontAlgn="base">
              <a:spcBef>
                <a:spcPct val="0"/>
              </a:spcBef>
              <a:spcAft>
                <a:spcPct val="0"/>
              </a:spcAft>
              <a:buFontTx/>
              <a:buNone/>
            </a:pPr>
            <a:endParaRPr lang="ja-JP" altLang="en-US" sz="20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頚定や寝返りは、あまり遅れない場合がある</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座位が遅れる、長座位が困難で後ろに倒れる</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下肢の硬さ、伸展・尖足傾向だけでなく、運動パターンが</a:t>
            </a: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診断の決め手となる</a:t>
            </a:r>
          </a:p>
        </p:txBody>
      </p:sp>
    </p:spTree>
    <p:extLst>
      <p:ext uri="{BB962C8B-B14F-4D97-AF65-F5344CB8AC3E}">
        <p14:creationId xmlns:p14="http://schemas.microsoft.com/office/powerpoint/2010/main" val="3110590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135189" y="365125"/>
            <a:ext cx="83216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en-US" altLang="ja-JP" sz="2400">
                <a:solidFill>
                  <a:srgbClr val="000000"/>
                </a:solidFill>
                <a:latin typeface="Times" panose="02020603050405020304" pitchFamily="18" charset="0"/>
                <a:ea typeface="Osaka" charset="-128"/>
              </a:rPr>
              <a:t>Ⅱ</a:t>
            </a:r>
            <a:r>
              <a:rPr lang="ja-JP" altLang="en-US" sz="2400">
                <a:solidFill>
                  <a:srgbClr val="000000"/>
                </a:solidFill>
                <a:latin typeface="Times" panose="02020603050405020304" pitchFamily="18" charset="0"/>
                <a:ea typeface="Osaka" charset="-128"/>
              </a:rPr>
              <a:t>－２－４）</a:t>
            </a:r>
            <a:r>
              <a:rPr lang="ja-JP" altLang="en-US">
                <a:solidFill>
                  <a:srgbClr val="000000"/>
                </a:solidFill>
                <a:latin typeface="Times" panose="02020603050405020304" pitchFamily="18" charset="0"/>
                <a:ea typeface="Osaka" charset="-128"/>
              </a:rPr>
              <a:t>アテトーゼ型（不随意運動型）脳性麻痺</a:t>
            </a:r>
          </a:p>
        </p:txBody>
      </p:sp>
      <p:sp>
        <p:nvSpPr>
          <p:cNvPr id="32771" name="Text Box 3"/>
          <p:cNvSpPr txBox="1">
            <a:spLocks noChangeArrowheads="1"/>
          </p:cNvSpPr>
          <p:nvPr/>
        </p:nvSpPr>
        <p:spPr bwMode="auto">
          <a:xfrm>
            <a:off x="2178050" y="1203325"/>
            <a:ext cx="7321550"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おもに、重度仮死か重症黄疸による</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全身的障害　軽度</a:t>
            </a:r>
            <a:r>
              <a:rPr lang="en-US" altLang="ja-JP" sz="2400">
                <a:solidFill>
                  <a:srgbClr val="000000"/>
                </a:solidFill>
                <a:latin typeface="Times" panose="02020603050405020304" pitchFamily="18" charset="0"/>
                <a:ea typeface="Osaka" charset="-128"/>
              </a:rPr>
              <a:t>〜</a:t>
            </a:r>
            <a:r>
              <a:rPr lang="ja-JP" altLang="en-US" sz="2400">
                <a:solidFill>
                  <a:srgbClr val="000000"/>
                </a:solidFill>
                <a:latin typeface="Times" panose="02020603050405020304" pitchFamily="18" charset="0"/>
                <a:ea typeface="Osaka" charset="-128"/>
              </a:rPr>
              <a:t>重度まで程度の幅が大きい</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筋肉の緊張が安定せず変動する</a:t>
            </a:r>
          </a:p>
          <a:p>
            <a:pPr fontAlgn="base">
              <a:lnSpc>
                <a:spcPct val="120000"/>
              </a:lnSpc>
              <a:spcBef>
                <a:spcPct val="0"/>
              </a:spcBef>
              <a:spcAft>
                <a:spcPct val="0"/>
              </a:spcAft>
              <a:buFontTx/>
              <a:buNone/>
            </a:pPr>
            <a:r>
              <a:rPr lang="ja-JP" altLang="en-US" sz="2400">
                <a:solidFill>
                  <a:srgbClr val="000000"/>
                </a:solidFill>
                <a:latin typeface="Times" panose="02020603050405020304" pitchFamily="18" charset="0"/>
                <a:ea typeface="Osaka" charset="-128"/>
              </a:rPr>
              <a:t>姿勢が定まらず崩れやすい　　不随意運動が出てしまう</a:t>
            </a:r>
          </a:p>
          <a:p>
            <a:pPr fontAlgn="base">
              <a:lnSpc>
                <a:spcPct val="120000"/>
              </a:lnSpc>
              <a:spcBef>
                <a:spcPct val="0"/>
              </a:spcBef>
              <a:spcAft>
                <a:spcPct val="0"/>
              </a:spcAft>
              <a:buFontTx/>
              <a:buNone/>
            </a:pPr>
            <a:r>
              <a:rPr lang="ja-JP" altLang="en-US" sz="2400">
                <a:solidFill>
                  <a:srgbClr val="000000"/>
                </a:solidFill>
                <a:latin typeface="Times" panose="02020603050405020304" pitchFamily="18" charset="0"/>
                <a:ea typeface="Osaka" charset="-128"/>
              </a:rPr>
              <a:t>左右対称姿勢が取りにくい　　正中指向動作姿勢困難</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心理的要因での緊張亢進がきやすい</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構音障害が強い  →  知的能力が過少評価されやすい</a:t>
            </a:r>
          </a:p>
          <a:p>
            <a:pPr fontAlgn="base">
              <a:spcBef>
                <a:spcPct val="0"/>
              </a:spcBef>
              <a:spcAft>
                <a:spcPct val="0"/>
              </a:spcAft>
              <a:buFontTx/>
              <a:buNone/>
            </a:pPr>
            <a:endParaRPr lang="ja-JP" altLang="en-US" sz="2400">
              <a:solidFill>
                <a:srgbClr val="000000"/>
              </a:solidFill>
              <a:latin typeface="Times" panose="02020603050405020304" pitchFamily="18" charset="0"/>
              <a:ea typeface="Osaka" charset="-128"/>
            </a:endParaRPr>
          </a:p>
          <a:p>
            <a:pPr fontAlgn="base">
              <a:spcBef>
                <a:spcPct val="0"/>
              </a:spcBef>
              <a:spcAft>
                <a:spcPct val="0"/>
              </a:spcAft>
              <a:buFontTx/>
              <a:buNone/>
            </a:pPr>
            <a:r>
              <a:rPr lang="ja-JP" altLang="en-US" sz="2400">
                <a:solidFill>
                  <a:srgbClr val="000000"/>
                </a:solidFill>
                <a:latin typeface="Times" panose="02020603050405020304" pitchFamily="18" charset="0"/>
                <a:ea typeface="Osaka" charset="-128"/>
              </a:rPr>
              <a:t>痙直型脳性麻痺の要素を伴っている場合も多い</a:t>
            </a:r>
          </a:p>
        </p:txBody>
      </p:sp>
    </p:spTree>
    <p:extLst>
      <p:ext uri="{BB962C8B-B14F-4D97-AF65-F5344CB8AC3E}">
        <p14:creationId xmlns:p14="http://schemas.microsoft.com/office/powerpoint/2010/main" val="610585745"/>
      </p:ext>
    </p:extLst>
  </p:cSld>
  <p:clrMapOvr>
    <a:masterClrMapping/>
  </p:clrMapOvr>
  <p:timing>
    <p:tnLst>
      <p:par>
        <p:cTn id="1" dur="indefinite" restart="never" nodeType="tmRoot"/>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24_新しいプレゼンテーション">
  <a:themeElements>
    <a:clrScheme name="新しいプレゼンテーショ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プレゼンテーション">
      <a:majorFont>
        <a:latin typeface="Times"/>
        <a:ea typeface="Osaka"/>
        <a:cs typeface=""/>
      </a:majorFont>
      <a:minorFont>
        <a:latin typeface="Times"/>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新しいプレゼンテーショ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新しいプレゼンテーショ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新しいプレゼンテーショ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2885</Words>
  <Application>Microsoft Office PowerPoint</Application>
  <PresentationFormat>ユーザー設定</PresentationFormat>
  <Paragraphs>349</Paragraphs>
  <Slides>41</Slides>
  <Notes>6</Notes>
  <HiddenSlides>0</HiddenSlides>
  <MMClips>0</MMClips>
  <ScaleCrop>false</ScaleCrop>
  <HeadingPairs>
    <vt:vector size="4" baseType="variant">
      <vt:variant>
        <vt:lpstr>テーマ</vt:lpstr>
      </vt:variant>
      <vt:variant>
        <vt:i4>5</vt:i4>
      </vt:variant>
      <vt:variant>
        <vt:lpstr>スライド タイトル</vt:lpstr>
      </vt:variant>
      <vt:variant>
        <vt:i4>41</vt:i4>
      </vt:variant>
    </vt:vector>
  </HeadingPairs>
  <TitlesOfParts>
    <vt:vector size="46" baseType="lpstr">
      <vt:lpstr>標準デザイン</vt:lpstr>
      <vt:lpstr>1_標準デザイン</vt:lpstr>
      <vt:lpstr>2_標準デザイン</vt:lpstr>
      <vt:lpstr>24_新しいプレゼンテーション</vt:lpstr>
      <vt:lpstr>ビジネス</vt:lpstr>
      <vt:lpstr>重症心身障害児者等 支援者育成研修テキスト  ２　医療　② 　 　　　　　　　　　　　　　　　　　　　　　　　疾患の特徴</vt:lpstr>
      <vt:lpstr>Ⅱ－１－１）重症心身障害児</vt:lpstr>
      <vt:lpstr>障害の連鎖</vt:lpstr>
      <vt:lpstr>PowerPoint プレゼンテーション</vt:lpstr>
      <vt:lpstr>PowerPoint プレゼンテーション</vt:lpstr>
      <vt:lpstr>Ⅱ－２－１）脳性まひ（ｃｅｒｅｂｒａｌ　 　　　　　　　　　　　　　　　　ｐａｌｓｙ：ＣＰ）</vt:lpstr>
      <vt:lpstr>PowerPoint プレゼンテーション</vt:lpstr>
      <vt:lpstr>PowerPoint プレゼンテーション</vt:lpstr>
      <vt:lpstr>PowerPoint プレゼンテーション</vt:lpstr>
      <vt:lpstr>Ⅱ－２－５）脳性麻痺の合併症</vt:lpstr>
      <vt:lpstr>Ⅱ－３－１）染色体異常</vt:lpstr>
      <vt:lpstr>Ⅱ－３－２）染色体異常の発生頻度</vt:lpstr>
      <vt:lpstr>Ⅱ－３－３）染色体異常の症状</vt:lpstr>
      <vt:lpstr>Ⅱ－３－３）染色体異常の症状</vt:lpstr>
      <vt:lpstr>Ⅱ－３－４）染色体異常の生命予後</vt:lpstr>
      <vt:lpstr>Ⅱ－４－１）筋ジストロフィー</vt:lpstr>
      <vt:lpstr>Ⅱ－４－２）デュシェンヌ型筋ジストロフィー ＤＭＤ（Ｄｕｃｈｅｎｎｅ　ｍｕｓｕｃｌａｒ　ｄｙｓｔｒｏｐｈｙ）</vt:lpstr>
      <vt:lpstr>Ⅱ－４－３）先天性筋ジストロフィー ＣＭＤ（ｃｏｎｇｅｎｉｔａｌ　ｍｕｓｕｃｌａｒ　ｄｙｓｔｒｏｐｈｙ）</vt:lpstr>
      <vt:lpstr>Ⅱ－４－４）筋ジストロフィーの症状、予後</vt:lpstr>
      <vt:lpstr>Ⅱ－５－１）先天性代謝異常</vt:lpstr>
      <vt:lpstr>PowerPoint プレゼンテーション</vt:lpstr>
      <vt:lpstr>Ⅱ－６－１）神経変性疾患</vt:lpstr>
      <vt:lpstr>Ⅱ－６－２）ＤＲＰＬＡ（歯状核赤核淡蒼球ルイ体萎縮症）</vt:lpstr>
      <vt:lpstr>てんかん</vt:lpstr>
      <vt:lpstr>てんかん(Epilepsy)</vt:lpstr>
      <vt:lpstr>定義</vt:lpstr>
      <vt:lpstr>分類</vt:lpstr>
      <vt:lpstr>てんかん発作の分類 （1）</vt:lpstr>
      <vt:lpstr>てんかん発作の分類 （２）</vt:lpstr>
      <vt:lpstr>てんかん発作の分類 （３）</vt:lpstr>
      <vt:lpstr>PowerPoint プレゼンテーション</vt:lpstr>
      <vt:lpstr>検査</vt:lpstr>
      <vt:lpstr>治療法と予後</vt:lpstr>
      <vt:lpstr>てんかん治療の原則</vt:lpstr>
      <vt:lpstr>　てんかん発作と誤解しやすい状態・ 　　　　鑑別が必要な状態    間欠的筋緊張亢進＊ 　　低血糖発作 不随意運動＊  　　常同行動（首ふりなど） チック   　　　　　　夜驚／夢中遊行 入眠時ピクつき＊ 　　　　　　ヒステリー 驚愕反応＊   　　偽発作（心因性発作） クローヌス＊  　　過呼吸症候群 失神発作（洞不全など）　　 泣き入りひきつけ　　　　　　　　　　　　　　　　　（憤怒痙攣） </vt:lpstr>
      <vt:lpstr>発作時の対応</vt:lpstr>
      <vt:lpstr>PowerPoint プレゼンテーション</vt:lpstr>
      <vt:lpstr>薬物療法 １）部分発作</vt:lpstr>
      <vt:lpstr>２）全般発作</vt:lpstr>
      <vt:lpstr>てんかん性脳症</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Ⅱ－１－１）重症心身障害児</dc:title>
  <dc:creator>鈴木郁子</dc:creator>
  <cp:lastModifiedBy>厚生労働省ネットワークシステム</cp:lastModifiedBy>
  <cp:revision>8</cp:revision>
  <dcterms:created xsi:type="dcterms:W3CDTF">2016-01-14T01:18:01Z</dcterms:created>
  <dcterms:modified xsi:type="dcterms:W3CDTF">2016-05-06T06:30:06Z</dcterms:modified>
</cp:coreProperties>
</file>