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9"/>
  </p:notesMasterIdLst>
  <p:sldIdLst>
    <p:sldId id="263" r:id="rId5"/>
    <p:sldId id="264" r:id="rId6"/>
    <p:sldId id="265" r:id="rId7"/>
    <p:sldId id="266" r:id="rId8"/>
    <p:sldId id="267" r:id="rId9"/>
    <p:sldId id="268" r:id="rId10"/>
    <p:sldId id="279" r:id="rId11"/>
    <p:sldId id="269" r:id="rId12"/>
    <p:sldId id="270" r:id="rId13"/>
    <p:sldId id="271" r:id="rId14"/>
    <p:sldId id="272" r:id="rId15"/>
    <p:sldId id="273" r:id="rId16"/>
    <p:sldId id="274" r:id="rId17"/>
    <p:sldId id="275" r:id="rId18"/>
    <p:sldId id="276" r:id="rId19"/>
    <p:sldId id="277" r:id="rId20"/>
    <p:sldId id="278" r:id="rId21"/>
    <p:sldId id="256" r:id="rId22"/>
    <p:sldId id="257" r:id="rId23"/>
    <p:sldId id="259" r:id="rId24"/>
    <p:sldId id="258" r:id="rId25"/>
    <p:sldId id="260" r:id="rId26"/>
    <p:sldId id="262" r:id="rId27"/>
    <p:sldId id="261"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p:scale>
          <a:sx n="81" d="100"/>
          <a:sy n="81" d="100"/>
        </p:scale>
        <p:origin x="-10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D24836-07BE-47DE-BDD2-6978EB1F3F58}" type="datetimeFigureOut">
              <a:rPr kumimoji="1" lang="ja-JP" altLang="en-US" smtClean="0"/>
              <a:t>2016/5/16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80A831E-38C3-4DE6-820C-4BA3205F5426}" type="slidenum">
              <a:rPr kumimoji="1" lang="ja-JP" altLang="en-US" smtClean="0"/>
              <a:t>‹#›</a:t>
            </a:fld>
            <a:endParaRPr kumimoji="1" lang="ja-JP" altLang="en-US"/>
          </a:p>
        </p:txBody>
      </p:sp>
    </p:spTree>
    <p:extLst>
      <p:ext uri="{BB962C8B-B14F-4D97-AF65-F5344CB8AC3E}">
        <p14:creationId xmlns:p14="http://schemas.microsoft.com/office/powerpoint/2010/main" val="3479876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26698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02094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78289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lang="en-US" altLang="ja-JP" sz="1300"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62515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17485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79960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87224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54481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97499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67258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12597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52406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90711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373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9C8DAF-3B88-480A-908C-2532F5967471}"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89430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6992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62653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39148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9" name="タイトル 8"/>
          <p:cNvSpPr>
            <a:spLocks noGrp="1"/>
          </p:cNvSpPr>
          <p:nvPr>
            <p:ph type="ctrTitle"/>
          </p:nvPr>
        </p:nvSpPr>
        <p:spPr>
          <a:xfrm>
            <a:off x="685800" y="1752607"/>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4"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endParaRPr lang="en-US" altLang="ja-JP">
              <a:solidFill>
                <a:srgbClr val="000000"/>
              </a:solidFill>
            </a:endParaRPr>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en-US" altLang="ja-JP">
              <a:solidFill>
                <a:srgbClr val="000000"/>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3916328E-6D65-4AC6-AED3-A57AB5A8C1C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5186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3DE2959-4469-48E6-BA76-FB55B6F6B932}" type="slidenum">
              <a:rPr lang="en-US" altLang="ja-JP" smtClean="0">
                <a:solidFill>
                  <a:srgbClr val="000000"/>
                </a:solidFill>
              </a:rPr>
              <a:pPr/>
              <a:t>‹#›</a:t>
            </a:fld>
            <a:endParaRPr lang="en-US" altLang="ja-JP">
              <a:solidFill>
                <a:srgbClr val="000000"/>
              </a:solidFill>
            </a:endParaRPr>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138226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0A7CE1D0-5355-41B5-B98E-D73C9CE5E466}" type="slidenum">
              <a:rPr lang="en-US" altLang="ja-JP" smtClean="0">
                <a:solidFill>
                  <a:srgbClr val="000000"/>
                </a:solidFill>
              </a:rPr>
              <a:pPr/>
              <a:t>‹#›</a:t>
            </a:fld>
            <a:endParaRPr lang="en-US" altLang="ja-JP">
              <a:solidFill>
                <a:srgbClr val="000000"/>
              </a:solidFill>
            </a:endParaRPr>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3657193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34"/>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34"/>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3CE2758A-97DF-4B8C-86C5-D2B9CA8214C6}" type="slidenum">
              <a:rPr lang="en-US" altLang="ja-JP" smtClean="0">
                <a:solidFill>
                  <a:srgbClr val="000000"/>
                </a:solidFill>
              </a:rPr>
              <a:pPr/>
              <a:t>‹#›</a:t>
            </a:fld>
            <a:endParaRPr lang="en-US" altLang="ja-JP">
              <a:solidFill>
                <a:srgbClr val="000000"/>
              </a:solidFill>
            </a:endParaRPr>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102481081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30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8" y="144430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extLst/>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extLst/>
          </a:lstStyle>
          <a:p>
            <a:fld id="{713C96AB-BBE1-4417-B921-BC6F0C48697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8037946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extLst/>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extLst/>
          </a:lstStyle>
          <a:p>
            <a:fld id="{E1505E7C-A9A5-4D6A-8F31-360AAF54F5A8}" type="slidenum">
              <a:rPr lang="en-US" altLang="ja-JP" smtClean="0">
                <a:solidFill>
                  <a:srgbClr val="000000"/>
                </a:solidFill>
              </a:rPr>
              <a:pPr/>
              <a:t>‹#›</a:t>
            </a:fld>
            <a:endParaRPr lang="en-US" altLang="ja-JP">
              <a:solidFill>
                <a:srgbClr val="000000"/>
              </a:solidFill>
            </a:endParaRPr>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236695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extLst/>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extLst/>
          </a:lstStyle>
          <a:p>
            <a:fld id="{ECAEB814-199D-4ECB-A84C-1F4E4EF7FD0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23463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20919500-454F-40F8-8A5C-6C3E6BAC6501}"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97859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3189129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4380075" y="6407950"/>
            <a:ext cx="2350681" cy="365125"/>
          </a:xfrm>
        </p:spPr>
        <p:txBody>
          <a:bodyPr/>
          <a:lstStyle>
            <a:lvl1pPr>
              <a:defRPr>
                <a:solidFill>
                  <a:schemeClr val="tx1"/>
                </a:solidFill>
              </a:defRPr>
            </a:lvl1pPr>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561A651-D6BB-46B0-A50C-5F78583329A8}" type="slidenum">
              <a:rPr lang="en-US" altLang="ja-JP" smtClean="0">
                <a:solidFill>
                  <a:srgbClr val="000000"/>
                </a:solidFill>
              </a:rPr>
              <a:pPr/>
              <a:t>‹#›</a:t>
            </a:fld>
            <a:endParaRPr lang="en-US" altLang="ja-JP">
              <a:solidFill>
                <a:srgbClr val="000000"/>
              </a:solidFill>
            </a:endParaRPr>
          </a:p>
        </p:txBody>
      </p:sp>
      <p:sp>
        <p:nvSpPr>
          <p:cNvPr id="2" name="タイトル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1" name="直線コネクタ 10"/>
          <p:cNvCxnSpPr/>
          <p:nvPr/>
        </p:nvCxnSpPr>
        <p:spPr>
          <a:xfrm>
            <a:off x="-9237" y="578774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260119645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33"/>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B7781E98-12D4-4D4B-A93A-05903818980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2357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6"/>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16C8A52-8AAF-4982-B6CC-776C64B016B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97752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02F1ADD-5D26-4E52-8903-917611EB204B}"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8C6FC73C-2247-4DC0-AF21-8ED73AE3459E}" type="slidenum">
              <a:rPr lang="ja-JP" altLang="en-US"/>
              <a:pPr/>
              <a:t>‹#›</a:t>
            </a:fld>
            <a:endParaRPr lang="en-US" altLang="ja-JP"/>
          </a:p>
        </p:txBody>
      </p:sp>
    </p:spTree>
    <p:extLst>
      <p:ext uri="{BB962C8B-B14F-4D97-AF65-F5344CB8AC3E}">
        <p14:creationId xmlns:p14="http://schemas.microsoft.com/office/powerpoint/2010/main" val="274421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003B0A98-4384-49E8-9EA0-238D8F65E87F}"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C9A33C73-B9F4-40A5-9EEC-092FAC9ECB06}" type="slidenum">
              <a:rPr lang="ja-JP" altLang="en-US"/>
              <a:pPr/>
              <a:t>‹#›</a:t>
            </a:fld>
            <a:endParaRPr lang="en-US" altLang="ja-JP"/>
          </a:p>
        </p:txBody>
      </p:sp>
    </p:spTree>
    <p:extLst>
      <p:ext uri="{BB962C8B-B14F-4D97-AF65-F5344CB8AC3E}">
        <p14:creationId xmlns:p14="http://schemas.microsoft.com/office/powerpoint/2010/main" val="429982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36F91FE-6227-4678-8EC9-F5B5E927C8C0}"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2796F730-5375-43E2-A9F7-0AE726E8E2EC}" type="slidenum">
              <a:rPr lang="ja-JP" altLang="en-US"/>
              <a:pPr/>
              <a:t>‹#›</a:t>
            </a:fld>
            <a:endParaRPr lang="en-US" altLang="ja-JP"/>
          </a:p>
        </p:txBody>
      </p:sp>
    </p:spTree>
    <p:extLst>
      <p:ext uri="{BB962C8B-B14F-4D97-AF65-F5344CB8AC3E}">
        <p14:creationId xmlns:p14="http://schemas.microsoft.com/office/powerpoint/2010/main" val="1010078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4015CB31-8C40-460F-86AB-CD8031911C46}"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fld id="{9E8ACB94-BB63-45EB-9A8F-E56C6335367F}" type="slidenum">
              <a:rPr lang="ja-JP" altLang="en-US"/>
              <a:pPr/>
              <a:t>‹#›</a:t>
            </a:fld>
            <a:endParaRPr lang="en-US" altLang="ja-JP"/>
          </a:p>
        </p:txBody>
      </p:sp>
    </p:spTree>
    <p:extLst>
      <p:ext uri="{BB962C8B-B14F-4D97-AF65-F5344CB8AC3E}">
        <p14:creationId xmlns:p14="http://schemas.microsoft.com/office/powerpoint/2010/main" val="93630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buNone/>
              <a:defRPr sz="24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buNone/>
              <a:defRPr sz="24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6CE0D03D-4AD6-48CC-9ACB-0854BD9E8EEC}"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fld id="{A810FCED-0793-4A20-A4DD-BC04DC5C3EB7}" type="slidenum">
              <a:rPr lang="ja-JP" altLang="en-US"/>
              <a:pPr/>
              <a:t>‹#›</a:t>
            </a:fld>
            <a:endParaRPr lang="en-US" altLang="ja-JP"/>
          </a:p>
        </p:txBody>
      </p:sp>
    </p:spTree>
    <p:extLst>
      <p:ext uri="{BB962C8B-B14F-4D97-AF65-F5344CB8AC3E}">
        <p14:creationId xmlns:p14="http://schemas.microsoft.com/office/powerpoint/2010/main" val="2776329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54AC249-45A7-406B-8474-07BFFC08F7A2}"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fld id="{CB61934D-9651-4747-BBD4-96F823DB168A}" type="slidenum">
              <a:rPr lang="ja-JP" altLang="en-US"/>
              <a:pPr/>
              <a:t>‹#›</a:t>
            </a:fld>
            <a:endParaRPr lang="en-US" altLang="ja-JP"/>
          </a:p>
        </p:txBody>
      </p:sp>
    </p:spTree>
    <p:extLst>
      <p:ext uri="{BB962C8B-B14F-4D97-AF65-F5344CB8AC3E}">
        <p14:creationId xmlns:p14="http://schemas.microsoft.com/office/powerpoint/2010/main" val="957405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6B9639E-2019-43C3-A3EE-F1451D72F3CD}"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fld id="{A551141D-2C6D-44A0-8BE8-D346034501DA}" type="slidenum">
              <a:rPr lang="ja-JP" altLang="en-US"/>
              <a:pPr/>
              <a:t>‹#›</a:t>
            </a:fld>
            <a:endParaRPr lang="en-US" altLang="ja-JP"/>
          </a:p>
        </p:txBody>
      </p:sp>
    </p:spTree>
    <p:extLst>
      <p:ext uri="{BB962C8B-B14F-4D97-AF65-F5344CB8AC3E}">
        <p14:creationId xmlns:p14="http://schemas.microsoft.com/office/powerpoint/2010/main" val="412428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4000210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643A5B7-6079-4C23-8502-F283C92ED15F}"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fld id="{C1759F42-1DEC-453E-8EBA-ADB8024809C2}" type="slidenum">
              <a:rPr lang="ja-JP" altLang="en-US"/>
              <a:pPr/>
              <a:t>‹#›</a:t>
            </a:fld>
            <a:endParaRPr lang="en-US" altLang="ja-JP"/>
          </a:p>
        </p:txBody>
      </p:sp>
    </p:spTree>
    <p:extLst>
      <p:ext uri="{BB962C8B-B14F-4D97-AF65-F5344CB8AC3E}">
        <p14:creationId xmlns:p14="http://schemas.microsoft.com/office/powerpoint/2010/main" val="3810132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B7E9FB5-1B2E-4DF9-814C-CCE8A18128C3}"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fld id="{9A10B52B-E605-4BE7-8EAB-267B0D9556EE}" type="slidenum">
              <a:rPr lang="ja-JP" altLang="en-US"/>
              <a:pPr/>
              <a:t>‹#›</a:t>
            </a:fld>
            <a:endParaRPr lang="en-US" altLang="ja-JP"/>
          </a:p>
        </p:txBody>
      </p:sp>
    </p:spTree>
    <p:extLst>
      <p:ext uri="{BB962C8B-B14F-4D97-AF65-F5344CB8AC3E}">
        <p14:creationId xmlns:p14="http://schemas.microsoft.com/office/powerpoint/2010/main" val="3063673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80E3E65-D05D-412E-A1D0-BB999E437BF6}"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9E1BB317-7FB2-4914-A20C-46BAC973EC4C}" type="slidenum">
              <a:rPr lang="ja-JP" altLang="en-US"/>
              <a:pPr/>
              <a:t>‹#›</a:t>
            </a:fld>
            <a:endParaRPr lang="en-US" altLang="ja-JP"/>
          </a:p>
        </p:txBody>
      </p:sp>
    </p:spTree>
    <p:extLst>
      <p:ext uri="{BB962C8B-B14F-4D97-AF65-F5344CB8AC3E}">
        <p14:creationId xmlns:p14="http://schemas.microsoft.com/office/powerpoint/2010/main" val="1501549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E205FA3-40A2-4518-A5D5-BD7D05E78772}" type="datetime1">
              <a:rPr lang="ja-JP" altLang="en-US" smtClean="0">
                <a:solidFill>
                  <a:prstClr val="black">
                    <a:tint val="75000"/>
                  </a:prstClr>
                </a:solidFill>
              </a:rPr>
              <a:pPr>
                <a:defRPr/>
              </a:pPr>
              <a:t>2016/5/16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0FA30A74-0685-49FC-9837-6725C03C4AD9}" type="slidenum">
              <a:rPr lang="ja-JP" altLang="en-US"/>
              <a:pPr/>
              <a:t>‹#›</a:t>
            </a:fld>
            <a:endParaRPr lang="en-US" altLang="ja-JP"/>
          </a:p>
        </p:txBody>
      </p:sp>
    </p:spTree>
    <p:extLst>
      <p:ext uri="{BB962C8B-B14F-4D97-AF65-F5344CB8AC3E}">
        <p14:creationId xmlns:p14="http://schemas.microsoft.com/office/powerpoint/2010/main" val="3921639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7259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5535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815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1972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989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07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212286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8272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29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5881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98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05CB8D-489C-4B5B-915B-9A6D7802610E}" type="datetimeFigureOut">
              <a:rPr lang="ja-JP" altLang="en-US" smtClean="0">
                <a:solidFill>
                  <a:prstClr val="black">
                    <a:tint val="75000"/>
                  </a:prstClr>
                </a:solidFill>
              </a:rPr>
              <a:pPr/>
              <a:t>2016/5/16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A9C8DF-A36F-451F-8DE7-09FC6CC6F9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35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387540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21350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270815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224165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783E31-9388-4BB6-86A8-21A8394F3DB3}" type="datetimeFigureOut">
              <a:rPr kumimoji="1" lang="ja-JP" altLang="en-US" smtClean="0"/>
              <a:t>2016/5/16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314197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83E31-9388-4BB6-86A8-21A8394F3DB3}" type="datetimeFigureOut">
              <a:rPr kumimoji="1" lang="ja-JP" altLang="en-US" smtClean="0"/>
              <a:t>2016/5/16</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BBA0D-CD76-409C-A02F-857E7C9FAFF5}" type="slidenum">
              <a:rPr kumimoji="1" lang="ja-JP" altLang="en-US" smtClean="0"/>
              <a:t>‹#›</a:t>
            </a:fld>
            <a:endParaRPr kumimoji="1" lang="ja-JP" altLang="en-US"/>
          </a:p>
        </p:txBody>
      </p:sp>
    </p:spTree>
    <p:extLst>
      <p:ext uri="{BB962C8B-B14F-4D97-AF65-F5344CB8AC3E}">
        <p14:creationId xmlns:p14="http://schemas.microsoft.com/office/powerpoint/2010/main" val="4093809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5" name="直線コネクタ 14"/>
          <p:cNvCxnSpPr/>
          <p:nvPr/>
        </p:nvCxnSpPr>
        <p:spPr>
          <a:xfrm>
            <a:off x="-9237" y="578774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34"/>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914400" fontAlgn="base">
              <a:spcBef>
                <a:spcPct val="0"/>
              </a:spcBef>
              <a:spcAft>
                <a:spcPct val="0"/>
              </a:spcAft>
            </a:pPr>
            <a:endParaRPr lang="en-US" altLang="ja-JP">
              <a:solidFill>
                <a:srgbClr val="000000"/>
              </a:solidFill>
            </a:endParaRPr>
          </a:p>
        </p:txBody>
      </p:sp>
      <p:sp>
        <p:nvSpPr>
          <p:cNvPr id="22" name="フッター プレースホルダー 21"/>
          <p:cNvSpPr>
            <a:spLocks noGrp="1"/>
          </p:cNvSpPr>
          <p:nvPr>
            <p:ph type="ftr" sz="quarter" idx="3"/>
          </p:nvPr>
        </p:nvSpPr>
        <p:spPr>
          <a:xfrm>
            <a:off x="4380075" y="6407950"/>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914400" fontAlgn="base">
              <a:spcBef>
                <a:spcPct val="0"/>
              </a:spcBef>
              <a:spcAft>
                <a:spcPct val="0"/>
              </a:spcAft>
            </a:pPr>
            <a:endParaRPr lang="en-US" altLang="ja-JP">
              <a:solidFill>
                <a:srgbClr val="000000"/>
              </a:solidFill>
            </a:endParaRPr>
          </a:p>
        </p:txBody>
      </p:sp>
      <p:sp>
        <p:nvSpPr>
          <p:cNvPr id="18" name="スライド番号プレースホルダー 17"/>
          <p:cNvSpPr>
            <a:spLocks noGrp="1"/>
          </p:cNvSpPr>
          <p:nvPr>
            <p:ph type="sldNum" sz="quarter" idx="4"/>
          </p:nvPr>
        </p:nvSpPr>
        <p:spPr>
          <a:xfrm>
            <a:off x="8647272" y="6407950"/>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fontAlgn="base">
              <a:spcBef>
                <a:spcPct val="0"/>
              </a:spcBef>
              <a:spcAft>
                <a:spcPct val="0"/>
              </a:spcAft>
            </a:pPr>
            <a:fld id="{789D6384-06A6-4BDD-8CDC-F375C988D69E}"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1821946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4579" name="テキスト プレースホルダ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defTabSz="914400">
              <a:defRPr/>
            </a:pPr>
            <a:fld id="{924A7043-D2AA-4D35-BAE9-02FE6FE04ECD}" type="datetime1">
              <a:rPr kumimoji="1" lang="ja-JP" altLang="en-US">
                <a:solidFill>
                  <a:prstClr val="black">
                    <a:tint val="75000"/>
                  </a:prstClr>
                </a:solidFill>
              </a:rPr>
              <a:pPr defTabSz="914400">
                <a:defRPr/>
              </a:pPr>
              <a:t>2016/5/16</a:t>
            </a:fld>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914400">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ea typeface="HGPｺﾞｼｯｸE" panose="020B0900000000000000" pitchFamily="50" charset="-128"/>
              </a:defRPr>
            </a:lvl1pPr>
          </a:lstStyle>
          <a:p>
            <a:pPr defTabSz="914400" fontAlgn="base">
              <a:spcBef>
                <a:spcPct val="0"/>
              </a:spcBef>
              <a:spcAft>
                <a:spcPct val="0"/>
              </a:spcAft>
            </a:pPr>
            <a:fld id="{BA3CEF54-282B-49AD-8452-CD59E03F5C96}" type="slidenum">
              <a:rPr kumimoji="1" lang="ja-JP" altLang="en-US"/>
              <a:pPr defTabSz="914400" fontAlgn="base">
                <a:spcBef>
                  <a:spcPct val="0"/>
                </a:spcBef>
                <a:spcAft>
                  <a:spcPct val="0"/>
                </a:spcAft>
              </a:pPr>
              <a:t>‹#›</a:t>
            </a:fld>
            <a:endParaRPr kumimoji="1" lang="en-US" altLang="ja-JP"/>
          </a:p>
        </p:txBody>
      </p:sp>
    </p:spTree>
    <p:extLst>
      <p:ext uri="{BB962C8B-B14F-4D97-AF65-F5344CB8AC3E}">
        <p14:creationId xmlns:p14="http://schemas.microsoft.com/office/powerpoint/2010/main" val="2570543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2pPr>
      <a:lvl3pPr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3pPr>
      <a:lvl4pPr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4pPr>
      <a:lvl5pPr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5pPr>
      <a:lvl6pPr marL="457200"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6pPr>
      <a:lvl7pPr marL="914400"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7pPr>
      <a:lvl8pPr marL="1371600"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8pPr>
      <a:lvl9pPr marL="1828800" algn="ctr" rtl="0" fontAlgn="base">
        <a:spcBef>
          <a:spcPct val="0"/>
        </a:spcBef>
        <a:spcAft>
          <a:spcPct val="0"/>
        </a:spcAft>
        <a:defRPr kumimoji="1" sz="4400">
          <a:solidFill>
            <a:schemeClr val="tx1"/>
          </a:solidFill>
          <a:latin typeface="Cambria" panose="02040503050406030204" pitchFamily="18" charset="0"/>
          <a:ea typeface="HGPｺﾞｼｯｸE" panose="020B0900000000000000"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05CB8D-489C-4B5B-915B-9A6D7802610E}" type="datetimeFigureOut">
              <a:rPr kumimoji="1" lang="ja-JP" altLang="en-US" smtClean="0">
                <a:solidFill>
                  <a:prstClr val="black">
                    <a:tint val="75000"/>
                  </a:prstClr>
                </a:solidFill>
              </a:rPr>
              <a:pPr defTabSz="914400"/>
              <a:t>2016/5/16</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A9C8DF-A36F-451F-8DE7-09FC6CC6F9B2}" type="slidenum">
              <a:rPr kumimoji="1" lang="ja-JP" altLang="en-US" smtClean="0">
                <a:solidFill>
                  <a:prstClr val="black">
                    <a:tint val="75000"/>
                  </a:prstClr>
                </a:solidFill>
              </a:rPr>
              <a:pPr defTabSz="914400"/>
              <a:t>‹#›</a:t>
            </a:fld>
            <a:endParaRPr kumimoji="1" lang="ja-JP" altLang="en-US">
              <a:solidFill>
                <a:prstClr val="black">
                  <a:tint val="75000"/>
                </a:prstClr>
              </a:solidFill>
            </a:endParaRPr>
          </a:p>
        </p:txBody>
      </p:sp>
    </p:spTree>
    <p:extLst>
      <p:ext uri="{BB962C8B-B14F-4D97-AF65-F5344CB8AC3E}">
        <p14:creationId xmlns:p14="http://schemas.microsoft.com/office/powerpoint/2010/main" val="32785508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ja.wikipedia.org/wiki/%E4%BE%B5%E8%A5%B2"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s://ja.wikipedia.org/wiki/%E5%8C%BB%E7%99%82%E6%A9%9F%E5%99%A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0363" y="2673536"/>
            <a:ext cx="8446477" cy="2274277"/>
          </a:xfrm>
        </p:spPr>
        <p:txBody>
          <a:bodyPr>
            <a:normAutofit fontScale="90000"/>
          </a:bodyPr>
          <a:lstStyle/>
          <a:p>
            <a:pPr algn="l"/>
            <a:r>
              <a:rPr lang="ja-JP" altLang="en-US" sz="2400" dirty="0" smtClean="0"/>
              <a:t>重症心身障害児者等</a:t>
            </a:r>
            <a:r>
              <a:rPr lang="en-US" altLang="ja-JP" sz="2400" dirty="0" smtClean="0"/>
              <a:t/>
            </a:r>
            <a:br>
              <a:rPr lang="en-US" altLang="ja-JP" sz="2400" dirty="0" smtClean="0"/>
            </a:br>
            <a:r>
              <a:rPr lang="ja-JP" altLang="en-US" sz="2400" dirty="0" smtClean="0"/>
              <a:t>支援者育成研修テキスト</a:t>
            </a:r>
            <a:r>
              <a:rPr lang="en-US" altLang="ja-JP" sz="4400" dirty="0" smtClean="0"/>
              <a:t/>
            </a:r>
            <a:br>
              <a:rPr lang="en-US" altLang="ja-JP" sz="4400" dirty="0" smtClean="0"/>
            </a:br>
            <a:r>
              <a:rPr lang="en-US" altLang="ja-JP" sz="4400" dirty="0"/>
              <a:t/>
            </a:r>
            <a:br>
              <a:rPr lang="en-US" altLang="ja-JP" sz="4400" dirty="0"/>
            </a:br>
            <a:r>
              <a:rPr lang="ja-JP" altLang="en-US" sz="6000" dirty="0" smtClean="0"/>
              <a:t>２　医療　③</a:t>
            </a:r>
            <a:r>
              <a:rPr lang="en-US" altLang="ja-JP" sz="4400" dirty="0" smtClean="0"/>
              <a:t/>
            </a:r>
            <a:br>
              <a:rPr lang="en-US" altLang="ja-JP" sz="4400" dirty="0" smtClean="0"/>
            </a:br>
            <a:r>
              <a:rPr lang="ja-JP" altLang="en-US" sz="4400" dirty="0" smtClean="0"/>
              <a:t>　</a:t>
            </a:r>
            <a:r>
              <a:rPr lang="en-US" altLang="ja-JP" sz="4400" dirty="0" smtClean="0"/>
              <a:t/>
            </a:r>
            <a:br>
              <a:rPr lang="en-US" altLang="ja-JP" sz="4400" dirty="0" smtClean="0"/>
            </a:br>
            <a:r>
              <a:rPr lang="ja-JP" altLang="en-US" sz="4400" dirty="0"/>
              <a:t>　</a:t>
            </a:r>
            <a:r>
              <a:rPr lang="ja-JP" altLang="en-US" sz="4400" dirty="0" smtClean="0"/>
              <a:t>　　　　　　　　　　　　　　　　　　　　　</a:t>
            </a:r>
            <a:r>
              <a:rPr lang="ja-JP" altLang="en-US" sz="4400" dirty="0"/>
              <a:t>　</a:t>
            </a:r>
            <a:r>
              <a:rPr lang="ja-JP" altLang="en-US" sz="4400" dirty="0" smtClean="0"/>
              <a:t>　　　　　　　　　　　　</a:t>
            </a:r>
            <a:r>
              <a:rPr lang="en-US" altLang="ja-JP" sz="4400" dirty="0" smtClean="0"/>
              <a:t/>
            </a:r>
            <a:br>
              <a:rPr lang="en-US" altLang="ja-JP" sz="4400" dirty="0" smtClean="0"/>
            </a:br>
            <a:r>
              <a:rPr lang="ja-JP" altLang="en-US" sz="4400" dirty="0"/>
              <a:t>　</a:t>
            </a:r>
            <a:r>
              <a:rPr lang="ja-JP" altLang="en-US" sz="4400" dirty="0" smtClean="0"/>
              <a:t>　　　　　　　　　　　　　　　　　　　</a:t>
            </a:r>
            <a:r>
              <a:rPr lang="ja-JP" altLang="en-US" sz="5300" dirty="0" smtClean="0"/>
              <a:t>生理</a:t>
            </a:r>
            <a:endParaRPr kumimoji="1" lang="ja-JP" altLang="en-US" sz="5300" dirty="0"/>
          </a:p>
        </p:txBody>
      </p:sp>
      <p:sp>
        <p:nvSpPr>
          <p:cNvPr id="5" name="スライド番号プレースホルダー 4"/>
          <p:cNvSpPr>
            <a:spLocks noGrp="1"/>
          </p:cNvSpPr>
          <p:nvPr>
            <p:ph type="sldNum" sz="quarter" idx="12"/>
          </p:nvPr>
        </p:nvSpPr>
        <p:spPr/>
        <p:txBody>
          <a:bodyPr/>
          <a:lstStyle/>
          <a:p>
            <a:fld id="{667E3D7A-13B8-45DE-9B11-587D56CF72EE}" type="slidenum">
              <a:rPr kumimoji="1" lang="ja-JP" altLang="en-US" smtClean="0"/>
              <a:pPr/>
              <a:t>1</a:t>
            </a:fld>
            <a:endParaRPr kumimoji="1" lang="ja-JP" altLang="en-US"/>
          </a:p>
        </p:txBody>
      </p:sp>
    </p:spTree>
    <p:extLst>
      <p:ext uri="{BB962C8B-B14F-4D97-AF65-F5344CB8AC3E}">
        <p14:creationId xmlns:p14="http://schemas.microsoft.com/office/powerpoint/2010/main" val="11093832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292620"/>
            <a:ext cx="8229600" cy="1143000"/>
          </a:xfrm>
        </p:spPr>
        <p:txBody>
          <a:bodyPr/>
          <a:lstStyle/>
          <a:p>
            <a:pPr algn="l"/>
            <a:r>
              <a:rPr kumimoji="1" lang="ja-JP" altLang="en-US" dirty="0" smtClean="0">
                <a:solidFill>
                  <a:srgbClr val="0000FF"/>
                </a:solidFill>
              </a:rPr>
              <a:t>酸素とガス交換について</a:t>
            </a:r>
            <a:endParaRPr kumimoji="1" lang="ja-JP" altLang="en-US" dirty="0">
              <a:solidFill>
                <a:srgbClr val="0000FF"/>
              </a:solidFill>
            </a:endParaRPr>
          </a:p>
        </p:txBody>
      </p:sp>
      <p:sp>
        <p:nvSpPr>
          <p:cNvPr id="6" name="テキスト ボックス 5"/>
          <p:cNvSpPr txBox="1"/>
          <p:nvPr/>
        </p:nvSpPr>
        <p:spPr>
          <a:xfrm>
            <a:off x="179512" y="1958518"/>
            <a:ext cx="5004556" cy="523220"/>
          </a:xfrm>
          <a:prstGeom prst="rect">
            <a:avLst/>
          </a:prstGeom>
          <a:noFill/>
        </p:spPr>
        <p:txBody>
          <a:bodyPr wrap="square" rtlCol="0">
            <a:spAutoFit/>
          </a:bodyPr>
          <a:lstStyle/>
          <a:p>
            <a:pPr defTabSz="914400" fontAlgn="base">
              <a:spcBef>
                <a:spcPct val="0"/>
              </a:spcBef>
              <a:spcAft>
                <a:spcPct val="0"/>
              </a:spcAft>
            </a:pPr>
            <a:r>
              <a:rPr kumimoji="1" lang="ja-JP" altLang="en-US" dirty="0" smtClean="0">
                <a:solidFill>
                  <a:prstClr val="black"/>
                </a:solidFill>
                <a:latin typeface="Arial" panose="020B0604020202020204" pitchFamily="34" charset="0"/>
                <a:ea typeface="ＭＳ Ｐゴシック" panose="020B0600070205080204" pitchFamily="50" charset="-128"/>
              </a:rPr>
              <a:t>気管支から</a:t>
            </a:r>
            <a:r>
              <a:rPr kumimoji="1" lang="en-US" altLang="ja-JP" dirty="0" smtClean="0">
                <a:solidFill>
                  <a:prstClr val="black"/>
                </a:solidFill>
                <a:latin typeface="Arial" panose="020B0604020202020204" pitchFamily="34" charset="0"/>
                <a:ea typeface="ＭＳ Ｐゴシック" panose="020B0600070205080204" pitchFamily="50" charset="-128"/>
              </a:rPr>
              <a:t>20</a:t>
            </a:r>
            <a:r>
              <a:rPr kumimoji="1" lang="ja-JP" altLang="en-US" dirty="0" smtClean="0">
                <a:solidFill>
                  <a:prstClr val="black"/>
                </a:solidFill>
                <a:latin typeface="Arial" panose="020B0604020202020204" pitchFamily="34" charset="0"/>
                <a:ea typeface="ＭＳ Ｐゴシック" panose="020B0600070205080204" pitchFamily="50" charset="-128"/>
              </a:rPr>
              <a:t>数回文枝して</a:t>
            </a:r>
            <a:r>
              <a:rPr kumimoji="1" lang="ja-JP" altLang="en-US" sz="2800" dirty="0" smtClean="0">
                <a:solidFill>
                  <a:prstClr val="black"/>
                </a:solidFill>
                <a:latin typeface="Arial" panose="020B0604020202020204" pitchFamily="34" charset="0"/>
                <a:ea typeface="ＭＳ Ｐゴシック" panose="020B0600070205080204" pitchFamily="50" charset="-128"/>
              </a:rPr>
              <a:t>肺胞</a:t>
            </a:r>
            <a:r>
              <a:rPr kumimoji="1" lang="ja-JP" altLang="en-US" dirty="0" smtClean="0">
                <a:solidFill>
                  <a:prstClr val="black"/>
                </a:solidFill>
                <a:latin typeface="Arial" panose="020B0604020202020204" pitchFamily="34" charset="0"/>
                <a:ea typeface="ＭＳ Ｐゴシック" panose="020B0600070205080204" pitchFamily="50" charset="-128"/>
              </a:rPr>
              <a:t>に至ります</a:t>
            </a:r>
            <a:endParaRPr kumimoji="1" lang="ja-JP" altLang="en-US" dirty="0">
              <a:solidFill>
                <a:prstClr val="black"/>
              </a:solidFill>
              <a:latin typeface="Arial" panose="020B0604020202020204" pitchFamily="34" charset="0"/>
              <a:ea typeface="ＭＳ Ｐゴシック" panose="020B0600070205080204" pitchFamily="50" charset="-128"/>
            </a:endParaRPr>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731228"/>
            <a:ext cx="37719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331640" y="6054477"/>
            <a:ext cx="3384376" cy="369332"/>
          </a:xfrm>
          <a:prstGeom prst="rect">
            <a:avLst/>
          </a:prstGeom>
          <a:noFill/>
        </p:spPr>
        <p:txBody>
          <a:bodyPr wrap="square" rtlCol="0">
            <a:spAutoFit/>
          </a:bodyPr>
          <a:lstStyle/>
          <a:p>
            <a:pPr defTabSz="914400" fontAlgn="base">
              <a:spcBef>
                <a:spcPct val="0"/>
              </a:spcBef>
              <a:spcAft>
                <a:spcPct val="0"/>
              </a:spcAft>
            </a:pPr>
            <a:r>
              <a:rPr kumimoji="1" lang="ja-JP" altLang="en-US" dirty="0" smtClean="0">
                <a:solidFill>
                  <a:prstClr val="black"/>
                </a:solidFill>
                <a:latin typeface="Arial" panose="020B0604020202020204" pitchFamily="34" charset="0"/>
                <a:ea typeface="ＭＳ Ｐゴシック" panose="020B0600070205080204" pitchFamily="50" charset="-128"/>
              </a:rPr>
              <a:t>広さ</a:t>
            </a:r>
            <a:r>
              <a:rPr kumimoji="1" lang="en-US" altLang="ja-JP" dirty="0" smtClean="0">
                <a:solidFill>
                  <a:prstClr val="black"/>
                </a:solidFill>
                <a:latin typeface="Arial" panose="020B0604020202020204" pitchFamily="34" charset="0"/>
                <a:ea typeface="ＭＳ Ｐゴシック" panose="020B0600070205080204" pitchFamily="50" charset="-128"/>
              </a:rPr>
              <a:t>70m2</a:t>
            </a:r>
            <a:r>
              <a:rPr kumimoji="1" lang="ja-JP" altLang="en-US" dirty="0" smtClean="0">
                <a:solidFill>
                  <a:prstClr val="black"/>
                </a:solidFill>
                <a:latin typeface="Arial" panose="020B0604020202020204" pitchFamily="34" charset="0"/>
                <a:ea typeface="ＭＳ Ｐゴシック" panose="020B0600070205080204" pitchFamily="50" charset="-128"/>
              </a:rPr>
              <a:t>　テニスコート</a:t>
            </a:r>
            <a:r>
              <a:rPr kumimoji="1" lang="en-US" altLang="ja-JP" dirty="0" smtClean="0">
                <a:solidFill>
                  <a:prstClr val="black"/>
                </a:solidFill>
                <a:latin typeface="Arial" panose="020B0604020202020204" pitchFamily="34" charset="0"/>
                <a:ea typeface="ＭＳ Ｐゴシック" panose="020B0600070205080204" pitchFamily="50" charset="-128"/>
              </a:rPr>
              <a:t>1</a:t>
            </a:r>
            <a:r>
              <a:rPr kumimoji="1" lang="ja-JP" altLang="en-US" dirty="0" smtClean="0">
                <a:solidFill>
                  <a:prstClr val="black"/>
                </a:solidFill>
                <a:latin typeface="Arial" panose="020B0604020202020204" pitchFamily="34" charset="0"/>
                <a:ea typeface="ＭＳ Ｐゴシック" panose="020B0600070205080204" pitchFamily="50" charset="-128"/>
              </a:rPr>
              <a:t>面分</a:t>
            </a:r>
            <a:endParaRPr kumimoji="1" lang="ja-JP" altLang="en-US" dirty="0">
              <a:solidFill>
                <a:prstClr val="black"/>
              </a:solidFill>
              <a:latin typeface="Arial" panose="020B0604020202020204" pitchFamily="34" charset="0"/>
              <a:ea typeface="ＭＳ Ｐゴシック" panose="020B0600070205080204" pitchFamily="50" charset="-128"/>
            </a:endParaRPr>
          </a:p>
        </p:txBody>
      </p:sp>
      <p:cxnSp>
        <p:nvCxnSpPr>
          <p:cNvPr id="11" name="直線矢印コネクタ 10"/>
          <p:cNvCxnSpPr/>
          <p:nvPr/>
        </p:nvCxnSpPr>
        <p:spPr>
          <a:xfrm>
            <a:off x="467544" y="2708920"/>
            <a:ext cx="0" cy="30243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4" name="Picture 3" descr="I:\呼吸\呼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3" y="3295337"/>
            <a:ext cx="1880043" cy="224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呼吸\気道系の構造.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4" y="2563444"/>
            <a:ext cx="1710465" cy="3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4499992" y="5733259"/>
            <a:ext cx="432048" cy="402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4" name="テキスト ボックス 3"/>
          <p:cNvSpPr txBox="1"/>
          <p:nvPr/>
        </p:nvSpPr>
        <p:spPr>
          <a:xfrm>
            <a:off x="7020275" y="2563444"/>
            <a:ext cx="1008111" cy="461665"/>
          </a:xfrm>
          <a:prstGeom prst="rect">
            <a:avLst/>
          </a:prstGeom>
          <a:noFill/>
          <a:ln>
            <a:solidFill>
              <a:srgbClr val="FF0000"/>
            </a:solidFill>
          </a:ln>
        </p:spPr>
        <p:txBody>
          <a:bodyPr wrap="square" rtlCol="0">
            <a:spAutoFit/>
          </a:bodyPr>
          <a:lstStyle/>
          <a:p>
            <a:pPr algn="ctr" defTabSz="914400" fontAlgn="base">
              <a:spcBef>
                <a:spcPct val="0"/>
              </a:spcBef>
              <a:spcAft>
                <a:spcPct val="0"/>
              </a:spcAft>
            </a:pPr>
            <a:r>
              <a:rPr kumimoji="1" lang="ja-JP" altLang="en-US" sz="2400" dirty="0" smtClean="0">
                <a:solidFill>
                  <a:prstClr val="black"/>
                </a:solidFill>
                <a:latin typeface="Arial" panose="020B0604020202020204" pitchFamily="34" charset="0"/>
                <a:ea typeface="ＭＳ Ｐゴシック" panose="020B0600070205080204" pitchFamily="50" charset="-128"/>
              </a:rPr>
              <a:t>肺胞</a:t>
            </a:r>
            <a:endParaRPr kumimoji="1" lang="ja-JP" altLang="en-US" sz="2400" dirty="0">
              <a:solidFill>
                <a:prstClr val="black"/>
              </a:solidFill>
              <a:latin typeface="Arial" panose="020B0604020202020204" pitchFamily="34" charset="0"/>
              <a:ea typeface="ＭＳ Ｐゴシック" panose="020B0600070205080204" pitchFamily="50" charset="-128"/>
            </a:endParaRPr>
          </a:p>
        </p:txBody>
      </p:sp>
      <p:cxnSp>
        <p:nvCxnSpPr>
          <p:cNvPr id="8" name="直線矢印コネクタ 7"/>
          <p:cNvCxnSpPr/>
          <p:nvPr/>
        </p:nvCxnSpPr>
        <p:spPr>
          <a:xfrm flipV="1">
            <a:off x="4932040" y="4653136"/>
            <a:ext cx="1584176" cy="12241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460432" y="5157194"/>
            <a:ext cx="576064" cy="646331"/>
          </a:xfrm>
          <a:prstGeom prst="rect">
            <a:avLst/>
          </a:prstGeom>
          <a:noFill/>
        </p:spPr>
        <p:txBody>
          <a:bodyPr wrap="square" rtlCol="0">
            <a:spAutoFit/>
          </a:bodyPr>
          <a:lstStyle/>
          <a:p>
            <a:pPr defTabSz="914400" fontAlgn="base">
              <a:spcBef>
                <a:spcPct val="0"/>
              </a:spcBef>
              <a:spcAft>
                <a:spcPct val="0"/>
              </a:spcAft>
            </a:pPr>
            <a:r>
              <a:rPr kumimoji="1" lang="ja-JP" altLang="en-US" dirty="0" smtClean="0">
                <a:solidFill>
                  <a:srgbClr val="0000FF"/>
                </a:solidFill>
                <a:latin typeface="Arial" panose="020B0604020202020204" pitchFamily="34" charset="0"/>
                <a:ea typeface="ＭＳ Ｐゴシック" panose="020B0600070205080204" pitchFamily="50" charset="-128"/>
              </a:rPr>
              <a:t>静脈</a:t>
            </a:r>
            <a:endParaRPr kumimoji="1" lang="ja-JP" altLang="en-US" dirty="0">
              <a:solidFill>
                <a:srgbClr val="0000FF"/>
              </a:solidFill>
              <a:latin typeface="Arial" panose="020B0604020202020204" pitchFamily="34" charset="0"/>
              <a:ea typeface="ＭＳ Ｐゴシック" panose="020B0600070205080204" pitchFamily="50" charset="-128"/>
            </a:endParaRPr>
          </a:p>
        </p:txBody>
      </p:sp>
      <p:sp>
        <p:nvSpPr>
          <p:cNvPr id="13" name="テキスト ボックス 12"/>
          <p:cNvSpPr txBox="1"/>
          <p:nvPr/>
        </p:nvSpPr>
        <p:spPr>
          <a:xfrm>
            <a:off x="6300192" y="3286725"/>
            <a:ext cx="576064" cy="646331"/>
          </a:xfrm>
          <a:prstGeom prst="rect">
            <a:avLst/>
          </a:prstGeom>
          <a:noFill/>
        </p:spPr>
        <p:txBody>
          <a:bodyPr wrap="square" rtlCol="0">
            <a:spAutoFit/>
          </a:bodyPr>
          <a:lstStyle/>
          <a:p>
            <a:pPr defTabSz="914400" fontAlgn="base">
              <a:spcBef>
                <a:spcPct val="0"/>
              </a:spcBef>
              <a:spcAft>
                <a:spcPct val="0"/>
              </a:spcAft>
            </a:pPr>
            <a:r>
              <a:rPr kumimoji="1" lang="ja-JP" altLang="en-US" dirty="0" smtClean="0">
                <a:solidFill>
                  <a:srgbClr val="FF0000"/>
                </a:solidFill>
                <a:latin typeface="Arial" panose="020B0604020202020204" pitchFamily="34" charset="0"/>
                <a:ea typeface="ＭＳ Ｐゴシック" panose="020B0600070205080204" pitchFamily="50" charset="-128"/>
              </a:rPr>
              <a:t>動脈</a:t>
            </a:r>
            <a:endParaRPr kumimoji="1" lang="ja-JP" altLang="en-US" dirty="0">
              <a:solidFill>
                <a:srgbClr val="FF0000"/>
              </a:solidFill>
              <a:latin typeface="Arial" panose="020B0604020202020204" pitchFamily="34" charset="0"/>
              <a:ea typeface="ＭＳ Ｐゴシック" panose="020B0600070205080204" pitchFamily="50" charset="-128"/>
            </a:endParaRPr>
          </a:p>
        </p:txBody>
      </p:sp>
      <p:sp>
        <p:nvSpPr>
          <p:cNvPr id="15" name="テキスト ボックス 14"/>
          <p:cNvSpPr txBox="1"/>
          <p:nvPr/>
        </p:nvSpPr>
        <p:spPr>
          <a:xfrm>
            <a:off x="6508383" y="5809205"/>
            <a:ext cx="2240083" cy="646331"/>
          </a:xfrm>
          <a:prstGeom prst="rect">
            <a:avLst/>
          </a:prstGeom>
          <a:noFill/>
        </p:spPr>
        <p:txBody>
          <a:bodyPr wrap="square" rtlCol="0">
            <a:spAutoFit/>
          </a:bodyPr>
          <a:lstStyle/>
          <a:p>
            <a:pPr defTabSz="914400" fontAlgn="base">
              <a:spcBef>
                <a:spcPct val="0"/>
              </a:spcBef>
              <a:spcAft>
                <a:spcPct val="0"/>
              </a:spcAft>
            </a:pPr>
            <a:r>
              <a:rPr kumimoji="1" lang="ja-JP" altLang="en-US" dirty="0" smtClean="0">
                <a:solidFill>
                  <a:prstClr val="black"/>
                </a:solidFill>
                <a:latin typeface="Arial" panose="020B0604020202020204" pitchFamily="34" charset="0"/>
                <a:ea typeface="ＭＳ Ｐゴシック" panose="020B0600070205080204" pitchFamily="50" charset="-128"/>
              </a:rPr>
              <a:t>炭酸ガスを放出して</a:t>
            </a:r>
            <a:endParaRPr kumimoji="1" lang="en-US" altLang="ja-JP" dirty="0" smtClean="0">
              <a:solidFill>
                <a:prstClr val="black"/>
              </a:solidFill>
              <a:latin typeface="Arial" panose="020B0604020202020204" pitchFamily="34" charset="0"/>
              <a:ea typeface="ＭＳ Ｐゴシック" panose="020B0600070205080204" pitchFamily="50" charset="-128"/>
            </a:endParaRPr>
          </a:p>
          <a:p>
            <a:pPr defTabSz="914400" fontAlgn="base">
              <a:spcBef>
                <a:spcPct val="0"/>
              </a:spcBef>
              <a:spcAft>
                <a:spcPct val="0"/>
              </a:spcAft>
            </a:pPr>
            <a:r>
              <a:rPr kumimoji="1" lang="ja-JP" altLang="en-US" dirty="0">
                <a:solidFill>
                  <a:prstClr val="black"/>
                </a:solidFill>
                <a:latin typeface="Arial" panose="020B0604020202020204" pitchFamily="34" charset="0"/>
                <a:ea typeface="ＭＳ Ｐゴシック" panose="020B0600070205080204" pitchFamily="50" charset="-128"/>
              </a:rPr>
              <a:t>酸素</a:t>
            </a:r>
            <a:r>
              <a:rPr kumimoji="1" lang="ja-JP" altLang="en-US" dirty="0" smtClean="0">
                <a:solidFill>
                  <a:prstClr val="black"/>
                </a:solidFill>
                <a:latin typeface="Arial" panose="020B0604020202020204" pitchFamily="34" charset="0"/>
                <a:ea typeface="ＭＳ Ｐゴシック" panose="020B0600070205080204" pitchFamily="50" charset="-128"/>
              </a:rPr>
              <a:t>を</a:t>
            </a:r>
            <a:r>
              <a:rPr kumimoji="1" lang="ja-JP" altLang="en-US" dirty="0">
                <a:solidFill>
                  <a:prstClr val="black"/>
                </a:solidFill>
                <a:latin typeface="Arial" panose="020B0604020202020204" pitchFamily="34" charset="0"/>
                <a:ea typeface="ＭＳ Ｐゴシック" panose="020B0600070205080204" pitchFamily="50" charset="-128"/>
              </a:rPr>
              <a:t>取り込</a:t>
            </a:r>
            <a:r>
              <a:rPr kumimoji="1" lang="ja-JP" altLang="en-US" dirty="0" smtClean="0">
                <a:solidFill>
                  <a:prstClr val="black"/>
                </a:solidFill>
                <a:latin typeface="Arial" panose="020B0604020202020204" pitchFamily="34" charset="0"/>
                <a:ea typeface="ＭＳ Ｐゴシック" panose="020B0600070205080204" pitchFamily="50" charset="-128"/>
              </a:rPr>
              <a:t>む</a:t>
            </a:r>
            <a:endParaRPr kumimoji="1" lang="ja-JP" altLang="en-US" dirty="0">
              <a:solidFill>
                <a:prstClr val="black"/>
              </a:solidFill>
              <a:latin typeface="Arial" panose="020B0604020202020204" pitchFamily="34" charset="0"/>
              <a:ea typeface="ＭＳ Ｐゴシック" panose="020B0600070205080204" pitchFamily="50" charset="-128"/>
            </a:endParaRPr>
          </a:p>
        </p:txBody>
      </p:sp>
      <p:sp>
        <p:nvSpPr>
          <p:cNvPr id="16" name="スライド番号プレースホルダー 15"/>
          <p:cNvSpPr>
            <a:spLocks noGrp="1"/>
          </p:cNvSpPr>
          <p:nvPr>
            <p:ph type="sldNum" sz="quarter" idx="12"/>
          </p:nvPr>
        </p:nvSpPr>
        <p:spPr/>
        <p:txBody>
          <a:bodyPr/>
          <a:lstStyle/>
          <a:p>
            <a:fld id="{C9A33C73-B9F4-40A5-9EEC-092FAC9ECB06}" type="slidenum">
              <a:rPr lang="ja-JP" altLang="en-US" smtClean="0"/>
              <a:pPr/>
              <a:t>10</a:t>
            </a:fld>
            <a:endParaRPr lang="en-US" altLang="ja-JP"/>
          </a:p>
        </p:txBody>
      </p:sp>
    </p:spTree>
    <p:extLst>
      <p:ext uri="{BB962C8B-B14F-4D97-AF65-F5344CB8AC3E}">
        <p14:creationId xmlns:p14="http://schemas.microsoft.com/office/powerpoint/2010/main" val="1242024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5"/>
          <p:cNvPicPr>
            <a:picLocks noChangeAspect="1"/>
          </p:cNvPicPr>
          <p:nvPr/>
        </p:nvPicPr>
        <p:blipFill>
          <a:blip r:embed="rId3"/>
          <a:stretch>
            <a:fillRect/>
          </a:stretch>
        </p:blipFill>
        <p:spPr bwMode="auto">
          <a:xfrm>
            <a:off x="683570" y="3827660"/>
            <a:ext cx="2186601" cy="248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pPr algn="l"/>
            <a:r>
              <a:rPr kumimoji="1" lang="ja-JP" altLang="en-US" dirty="0" smtClean="0">
                <a:solidFill>
                  <a:srgbClr val="0000FF"/>
                </a:solidFill>
              </a:rPr>
              <a:t>空気の通り道（気道）</a:t>
            </a:r>
            <a:r>
              <a:rPr lang="ja-JP" altLang="en-US" dirty="0" smtClean="0">
                <a:solidFill>
                  <a:srgbClr val="0000FF"/>
                </a:solidFill>
              </a:rPr>
              <a:t>と誤嚥</a:t>
            </a:r>
            <a:endParaRPr kumimoji="1" lang="ja-JP" altLang="en-US" dirty="0">
              <a:solidFill>
                <a:srgbClr val="0000FF"/>
              </a:solidFill>
            </a:endParaRPr>
          </a:p>
        </p:txBody>
      </p:sp>
      <p:sp>
        <p:nvSpPr>
          <p:cNvPr id="3" name="コンテンツ プレースホルダー 2"/>
          <p:cNvSpPr>
            <a:spLocks noGrp="1"/>
          </p:cNvSpPr>
          <p:nvPr>
            <p:ph idx="1"/>
          </p:nvPr>
        </p:nvSpPr>
        <p:spPr>
          <a:xfrm>
            <a:off x="251520" y="1600204"/>
            <a:ext cx="8784976" cy="2187809"/>
          </a:xfrm>
        </p:spPr>
        <p:txBody>
          <a:bodyPr/>
          <a:lstStyle/>
          <a:p>
            <a:r>
              <a:rPr lang="ja-JP" altLang="en-US" dirty="0" smtClean="0">
                <a:solidFill>
                  <a:srgbClr val="002060"/>
                </a:solidFill>
              </a:rPr>
              <a:t>気道</a:t>
            </a:r>
            <a:r>
              <a:rPr lang="ja-JP" altLang="en-US" dirty="0">
                <a:solidFill>
                  <a:srgbClr val="002060"/>
                </a:solidFill>
              </a:rPr>
              <a:t>・・・・・空気の通り道</a:t>
            </a:r>
            <a:endParaRPr lang="en-US" altLang="ja-JP" dirty="0">
              <a:solidFill>
                <a:srgbClr val="002060"/>
              </a:solidFill>
            </a:endParaRPr>
          </a:p>
          <a:p>
            <a:r>
              <a:rPr lang="ja-JP" altLang="en-US" dirty="0">
                <a:solidFill>
                  <a:srgbClr val="002060"/>
                </a:solidFill>
              </a:rPr>
              <a:t>　　</a:t>
            </a:r>
            <a:r>
              <a:rPr lang="ja-JP" altLang="en-US" sz="2400" dirty="0" smtClean="0">
                <a:solidFill>
                  <a:srgbClr val="002060"/>
                </a:solidFill>
              </a:rPr>
              <a:t>鼻孔</a:t>
            </a:r>
            <a:r>
              <a:rPr lang="ja-JP" altLang="en-US" sz="2400" dirty="0">
                <a:solidFill>
                  <a:srgbClr val="002060"/>
                </a:solidFill>
              </a:rPr>
              <a:t>（</a:t>
            </a:r>
            <a:r>
              <a:rPr lang="ja-JP" altLang="en-US" sz="2400" dirty="0" smtClean="0">
                <a:solidFill>
                  <a:srgbClr val="002060"/>
                </a:solidFill>
              </a:rPr>
              <a:t>あるいは</a:t>
            </a:r>
            <a:r>
              <a:rPr lang="ja-JP" altLang="en-US" sz="2400" dirty="0">
                <a:solidFill>
                  <a:srgbClr val="002060"/>
                </a:solidFill>
              </a:rPr>
              <a:t>口）から喉の奥（</a:t>
            </a:r>
            <a:r>
              <a:rPr lang="ja-JP" altLang="en-US" sz="2400" dirty="0">
                <a:solidFill>
                  <a:srgbClr val="FF0000"/>
                </a:solidFill>
              </a:rPr>
              <a:t>咽頭部</a:t>
            </a:r>
            <a:r>
              <a:rPr lang="ja-JP" altLang="en-US" sz="2400" dirty="0" smtClean="0">
                <a:solidFill>
                  <a:srgbClr val="002060"/>
                </a:solidFill>
              </a:rPr>
              <a:t>）を通り、</a:t>
            </a:r>
            <a:r>
              <a:rPr lang="ja-JP" altLang="en-US" sz="2400" dirty="0" smtClean="0">
                <a:solidFill>
                  <a:srgbClr val="00B050"/>
                </a:solidFill>
              </a:rPr>
              <a:t>喉</a:t>
            </a:r>
            <a:r>
              <a:rPr lang="ja-JP" altLang="en-US" sz="2400" dirty="0">
                <a:solidFill>
                  <a:srgbClr val="00B050"/>
                </a:solidFill>
              </a:rPr>
              <a:t>頭部</a:t>
            </a:r>
            <a:r>
              <a:rPr lang="ja-JP" altLang="en-US" sz="2400" dirty="0">
                <a:solidFill>
                  <a:srgbClr val="002060"/>
                </a:solidFill>
              </a:rPr>
              <a:t>から</a:t>
            </a:r>
            <a:r>
              <a:rPr lang="ja-JP" altLang="en-US" sz="2400" dirty="0" smtClean="0">
                <a:solidFill>
                  <a:srgbClr val="002060"/>
                </a:solidFill>
              </a:rPr>
              <a:t>気管に至り、気管は肺に達して分枝を繰り返し、ガス交換を行う肺胞に至る</a:t>
            </a:r>
            <a:endParaRPr lang="en-US" altLang="ja-JP" sz="2400" dirty="0">
              <a:solidFill>
                <a:srgbClr val="002060"/>
              </a:solidFill>
            </a:endParaRPr>
          </a:p>
          <a:p>
            <a:r>
              <a:rPr lang="ja-JP" altLang="en-US" sz="2400" dirty="0">
                <a:solidFill>
                  <a:srgbClr val="002060"/>
                </a:solidFill>
              </a:rPr>
              <a:t>　　</a:t>
            </a:r>
            <a:r>
              <a:rPr lang="ja-JP" altLang="en-US" sz="2400" dirty="0" smtClean="0">
                <a:solidFill>
                  <a:srgbClr val="002060"/>
                </a:solidFill>
              </a:rPr>
              <a:t>　</a:t>
            </a:r>
            <a:endParaRPr lang="en-US" altLang="ja-JP" sz="2400" dirty="0">
              <a:solidFill>
                <a:srgbClr val="002060"/>
              </a:solidFill>
            </a:endParaRPr>
          </a:p>
          <a:p>
            <a:endParaRPr kumimoji="1" lang="ja-JP" altLang="en-US" dirty="0"/>
          </a:p>
        </p:txBody>
      </p:sp>
      <p:grpSp>
        <p:nvGrpSpPr>
          <p:cNvPr id="14" name="グループ化 13"/>
          <p:cNvGrpSpPr/>
          <p:nvPr/>
        </p:nvGrpSpPr>
        <p:grpSpPr>
          <a:xfrm>
            <a:off x="4788026" y="3861048"/>
            <a:ext cx="3449637" cy="2920826"/>
            <a:chOff x="4788024" y="3892550"/>
            <a:chExt cx="3449637" cy="2920826"/>
          </a:xfrm>
        </p:grpSpPr>
        <p:pic>
          <p:nvPicPr>
            <p:cNvPr id="4" name="Picture 6" descr="I:\呼吸\図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92550"/>
              <a:ext cx="34496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6588224" y="4509120"/>
              <a:ext cx="50405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6" name="円/楕円 5"/>
            <p:cNvSpPr/>
            <p:nvPr/>
          </p:nvSpPr>
          <p:spPr>
            <a:xfrm>
              <a:off x="6444208" y="5301208"/>
              <a:ext cx="360040" cy="6480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7" name="テキスト ボックス 6"/>
            <p:cNvSpPr txBox="1"/>
            <p:nvPr/>
          </p:nvSpPr>
          <p:spPr>
            <a:xfrm>
              <a:off x="5472100" y="6413266"/>
              <a:ext cx="792088" cy="400110"/>
            </a:xfrm>
            <a:prstGeom prst="rect">
              <a:avLst/>
            </a:prstGeom>
            <a:noFill/>
          </p:spPr>
          <p:txBody>
            <a:bodyPr wrap="square" rtlCol="0">
              <a:spAutoFit/>
            </a:bodyPr>
            <a:lstStyle/>
            <a:p>
              <a:pPr defTabSz="914400" fontAlgn="base">
                <a:spcBef>
                  <a:spcPct val="0"/>
                </a:spcBef>
                <a:spcAft>
                  <a:spcPct val="0"/>
                </a:spcAft>
              </a:pPr>
              <a:r>
                <a:rPr kumimoji="1" lang="ja-JP" altLang="en-US" sz="2000" dirty="0">
                  <a:solidFill>
                    <a:srgbClr val="0070C0"/>
                  </a:solidFill>
                  <a:latin typeface="Arial" panose="020B0604020202020204" pitchFamily="34" charset="0"/>
                  <a:ea typeface="ＭＳ Ｐゴシック" panose="020B0600070205080204" pitchFamily="50" charset="-128"/>
                </a:rPr>
                <a:t>気管</a:t>
              </a:r>
            </a:p>
          </p:txBody>
        </p:sp>
        <p:cxnSp>
          <p:nvCxnSpPr>
            <p:cNvPr id="9" name="直線矢印コネクタ 8"/>
            <p:cNvCxnSpPr/>
            <p:nvPr/>
          </p:nvCxnSpPr>
          <p:spPr>
            <a:xfrm flipV="1">
              <a:off x="6084168" y="6126163"/>
              <a:ext cx="360040" cy="3991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236296" y="6381328"/>
              <a:ext cx="864096" cy="400110"/>
            </a:xfrm>
            <a:prstGeom prst="rect">
              <a:avLst/>
            </a:prstGeom>
            <a:noFill/>
          </p:spPr>
          <p:txBody>
            <a:bodyPr wrap="square" rtlCol="0">
              <a:spAutoFit/>
            </a:bodyPr>
            <a:lstStyle/>
            <a:p>
              <a:pPr defTabSz="914400" fontAlgn="base">
                <a:spcBef>
                  <a:spcPct val="0"/>
                </a:spcBef>
                <a:spcAft>
                  <a:spcPct val="0"/>
                </a:spcAft>
              </a:pPr>
              <a:r>
                <a:rPr kumimoji="1" lang="ja-JP" altLang="en-US" sz="2000" dirty="0" smtClean="0">
                  <a:solidFill>
                    <a:srgbClr val="F07F09"/>
                  </a:solidFill>
                  <a:latin typeface="Arial" panose="020B0604020202020204" pitchFamily="34" charset="0"/>
                  <a:ea typeface="ＭＳ Ｐゴシック" panose="020B0600070205080204" pitchFamily="50" charset="-128"/>
                </a:rPr>
                <a:t>食道</a:t>
              </a:r>
              <a:endParaRPr kumimoji="1" lang="ja-JP" altLang="en-US" sz="2000" dirty="0">
                <a:solidFill>
                  <a:srgbClr val="F07F09"/>
                </a:solidFill>
                <a:latin typeface="Arial" panose="020B0604020202020204" pitchFamily="34" charset="0"/>
                <a:ea typeface="ＭＳ Ｐゴシック" panose="020B0600070205080204" pitchFamily="50" charset="-128"/>
              </a:endParaRPr>
            </a:p>
          </p:txBody>
        </p:sp>
        <p:cxnSp>
          <p:nvCxnSpPr>
            <p:cNvPr id="12" name="直線矢印コネクタ 11"/>
            <p:cNvCxnSpPr/>
            <p:nvPr/>
          </p:nvCxnSpPr>
          <p:spPr>
            <a:xfrm flipH="1" flipV="1">
              <a:off x="6876256" y="6126164"/>
              <a:ext cx="396044" cy="399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2915816" y="5147900"/>
            <a:ext cx="3582888" cy="369332"/>
          </a:xfrm>
          <a:prstGeom prst="rect">
            <a:avLst/>
          </a:prstGeom>
          <a:solidFill>
            <a:srgbClr val="FFFF00"/>
          </a:solidFill>
        </p:spPr>
        <p:txBody>
          <a:bodyPr wrap="square" rtlCol="0">
            <a:spAutoFit/>
          </a:bodyPr>
          <a:lstStyle/>
          <a:p>
            <a:pPr defTabSz="914400" fontAlgn="base">
              <a:spcBef>
                <a:spcPct val="0"/>
              </a:spcBef>
              <a:spcAft>
                <a:spcPct val="0"/>
              </a:spcAft>
            </a:pPr>
            <a:r>
              <a:rPr kumimoji="1" lang="ja-JP" altLang="en-US" dirty="0" smtClean="0">
                <a:solidFill>
                  <a:srgbClr val="002060"/>
                </a:solidFill>
                <a:latin typeface="Arial" panose="020B0604020202020204" pitchFamily="34" charset="0"/>
                <a:ea typeface="ＭＳ Ｐゴシック" panose="020B0600070205080204" pitchFamily="50" charset="-128"/>
              </a:rPr>
              <a:t>咽頭</a:t>
            </a:r>
            <a:r>
              <a:rPr kumimoji="1" lang="ja-JP" altLang="en-US" dirty="0">
                <a:solidFill>
                  <a:srgbClr val="002060"/>
                </a:solidFill>
                <a:latin typeface="Arial" panose="020B0604020202020204" pitchFamily="34" charset="0"/>
                <a:ea typeface="ＭＳ Ｐゴシック" panose="020B0600070205080204" pitchFamily="50" charset="-128"/>
              </a:rPr>
              <a:t>下部では食べ物</a:t>
            </a:r>
            <a:r>
              <a:rPr kumimoji="1" lang="ja-JP" altLang="en-US" dirty="0" smtClean="0">
                <a:solidFill>
                  <a:srgbClr val="002060"/>
                </a:solidFill>
                <a:latin typeface="Arial" panose="020B0604020202020204" pitchFamily="34" charset="0"/>
                <a:ea typeface="ＭＳ Ｐゴシック" panose="020B0600070205080204" pitchFamily="50" charset="-128"/>
              </a:rPr>
              <a:t>や唾液と交差</a:t>
            </a:r>
            <a:endParaRPr kumimoji="1" lang="en-US" altLang="ja-JP" dirty="0">
              <a:solidFill>
                <a:srgbClr val="002060"/>
              </a:solidFill>
              <a:latin typeface="Arial" panose="020B0604020202020204" pitchFamily="34" charset="0"/>
              <a:ea typeface="ＭＳ Ｐゴシック" panose="020B0600070205080204" pitchFamily="50" charset="-128"/>
            </a:endParaRPr>
          </a:p>
        </p:txBody>
      </p:sp>
      <p:sp>
        <p:nvSpPr>
          <p:cNvPr id="16" name="スライド番号プレースホルダー 15"/>
          <p:cNvSpPr>
            <a:spLocks noGrp="1"/>
          </p:cNvSpPr>
          <p:nvPr>
            <p:ph type="sldNum" sz="quarter" idx="12"/>
          </p:nvPr>
        </p:nvSpPr>
        <p:spPr/>
        <p:txBody>
          <a:bodyPr/>
          <a:lstStyle/>
          <a:p>
            <a:fld id="{C9A33C73-B9F4-40A5-9EEC-092FAC9ECB06}" type="slidenum">
              <a:rPr lang="ja-JP" altLang="en-US" smtClean="0"/>
              <a:pPr/>
              <a:t>11</a:t>
            </a:fld>
            <a:endParaRPr lang="en-US" altLang="ja-JP"/>
          </a:p>
        </p:txBody>
      </p:sp>
    </p:spTree>
    <p:extLst>
      <p:ext uri="{BB962C8B-B14F-4D97-AF65-F5344CB8AC3E}">
        <p14:creationId xmlns:p14="http://schemas.microsoft.com/office/powerpoint/2010/main" val="782110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solidFill>
                  <a:srgbClr val="0000FF"/>
                </a:solidFill>
              </a:rPr>
              <a:t>呼吸障害の原因</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1600204"/>
            <a:ext cx="8435280" cy="4525963"/>
          </a:xfrm>
        </p:spPr>
        <p:txBody>
          <a:bodyPr/>
          <a:lstStyle/>
          <a:p>
            <a:r>
              <a:rPr kumimoji="1" lang="ja-JP" altLang="en-US" dirty="0" smtClean="0"/>
              <a:t>気道（空気の通り道）が狭くなる</a:t>
            </a:r>
            <a:r>
              <a:rPr lang="ja-JP" altLang="en-US" dirty="0"/>
              <a:t>（</a:t>
            </a:r>
            <a:r>
              <a:rPr kumimoji="1" lang="ja-JP" altLang="en-US" dirty="0" smtClean="0"/>
              <a:t>閉塞）</a:t>
            </a:r>
            <a:endParaRPr kumimoji="1" lang="en-US" altLang="ja-JP" dirty="0" smtClean="0"/>
          </a:p>
          <a:p>
            <a:r>
              <a:rPr lang="ja-JP" altLang="en-US" dirty="0"/>
              <a:t>　</a:t>
            </a:r>
            <a:r>
              <a:rPr lang="ja-JP" altLang="en-US" sz="2800" dirty="0" smtClean="0"/>
              <a:t>鼻腔～咽頭～喉頭～主気管支～気管支</a:t>
            </a:r>
            <a:endParaRPr kumimoji="1" lang="en-US" altLang="ja-JP" sz="2800" dirty="0" smtClean="0"/>
          </a:p>
          <a:p>
            <a:r>
              <a:rPr lang="ja-JP" altLang="en-US" sz="2800" dirty="0"/>
              <a:t>　</a:t>
            </a:r>
            <a:r>
              <a:rPr lang="ja-JP" altLang="en-US" sz="2800" dirty="0" smtClean="0"/>
              <a:t>　　　　</a:t>
            </a:r>
            <a:r>
              <a:rPr lang="ja-JP" altLang="en-US" sz="2800" dirty="0" smtClean="0">
                <a:solidFill>
                  <a:srgbClr val="FF0000"/>
                </a:solidFill>
              </a:rPr>
              <a:t>どこが狭くなっても呼吸障害をおこす</a:t>
            </a:r>
            <a:endParaRPr kumimoji="1" lang="en-US" altLang="ja-JP" sz="2800" dirty="0" smtClean="0">
              <a:solidFill>
                <a:srgbClr val="FF0000"/>
              </a:solidFill>
            </a:endParaRPr>
          </a:p>
          <a:p>
            <a:r>
              <a:rPr lang="ja-JP" altLang="en-US" dirty="0" smtClean="0"/>
              <a:t>呼吸器官の変形・機能不全</a:t>
            </a:r>
            <a:r>
              <a:rPr lang="ja-JP" altLang="en-US" dirty="0"/>
              <a:t>（胸郭、横隔膜、脊椎</a:t>
            </a:r>
            <a:r>
              <a:rPr lang="ja-JP" altLang="en-US" dirty="0" smtClean="0"/>
              <a:t>、気管・気管支、呼吸</a:t>
            </a:r>
            <a:r>
              <a:rPr lang="ja-JP" altLang="en-US" dirty="0"/>
              <a:t>中枢）</a:t>
            </a:r>
            <a:endParaRPr lang="en-US" altLang="ja-JP" dirty="0" smtClean="0"/>
          </a:p>
          <a:p>
            <a:r>
              <a:rPr kumimoji="1" lang="ja-JP" altLang="en-US" dirty="0"/>
              <a:t>　</a:t>
            </a:r>
            <a:r>
              <a:rPr lang="ja-JP" altLang="en-US" dirty="0"/>
              <a:t>　</a:t>
            </a:r>
            <a:r>
              <a:rPr lang="ja-JP" altLang="en-US" dirty="0" smtClean="0"/>
              <a:t>　　</a:t>
            </a:r>
            <a:r>
              <a:rPr kumimoji="1" lang="ja-JP" altLang="en-US" sz="2800" dirty="0" smtClean="0">
                <a:solidFill>
                  <a:srgbClr val="FF0000"/>
                </a:solidFill>
              </a:rPr>
              <a:t>胸の動きが悪くなり酸素を十分に取り込めない</a:t>
            </a:r>
            <a:endParaRPr kumimoji="1" lang="en-US" altLang="ja-JP" sz="2800" dirty="0" smtClean="0">
              <a:solidFill>
                <a:srgbClr val="FF0000"/>
              </a:solidFill>
            </a:endParaRPr>
          </a:p>
          <a:p>
            <a:r>
              <a:rPr lang="ja-JP" altLang="en-US" dirty="0"/>
              <a:t>（</a:t>
            </a:r>
            <a:r>
              <a:rPr kumimoji="1" lang="ja-JP" altLang="en-US" dirty="0" smtClean="0"/>
              <a:t>誤嚥性）肺炎による肺胞面積の減少</a:t>
            </a:r>
            <a:endParaRPr kumimoji="1" lang="en-US" altLang="ja-JP" dirty="0" smtClean="0"/>
          </a:p>
          <a:p>
            <a:r>
              <a:rPr lang="ja-JP" altLang="en-US" dirty="0"/>
              <a:t>　</a:t>
            </a:r>
            <a:r>
              <a:rPr lang="ja-JP" altLang="en-US" dirty="0" smtClean="0"/>
              <a:t>　　　</a:t>
            </a:r>
            <a:r>
              <a:rPr lang="ja-JP" altLang="en-US" sz="2800" dirty="0" smtClean="0"/>
              <a:t>ガス交換面積減少による</a:t>
            </a:r>
            <a:r>
              <a:rPr lang="ja-JP" altLang="en-US" sz="2800" dirty="0" smtClean="0">
                <a:solidFill>
                  <a:srgbClr val="FF0000"/>
                </a:solidFill>
              </a:rPr>
              <a:t>低酸素症</a:t>
            </a:r>
            <a:endParaRPr kumimoji="1" lang="en-US" altLang="ja-JP" sz="2800" dirty="0" smtClean="0">
              <a:solidFill>
                <a:srgbClr val="FF0000"/>
              </a:solidFill>
            </a:endParaRPr>
          </a:p>
          <a:p>
            <a:r>
              <a:rPr lang="ja-JP" altLang="en-US" dirty="0"/>
              <a:t>　</a:t>
            </a:r>
            <a:r>
              <a:rPr lang="ja-JP" altLang="en-US" dirty="0" smtClean="0"/>
              <a:t>　　　　</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C9A33C73-B9F4-40A5-9EEC-092FAC9ECB06}" type="slidenum">
              <a:rPr lang="ja-JP" altLang="en-US" smtClean="0"/>
              <a:pPr/>
              <a:t>12</a:t>
            </a:fld>
            <a:endParaRPr lang="en-US" altLang="ja-JP"/>
          </a:p>
        </p:txBody>
      </p:sp>
    </p:spTree>
    <p:extLst>
      <p:ext uri="{BB962C8B-B14F-4D97-AF65-F5344CB8AC3E}">
        <p14:creationId xmlns:p14="http://schemas.microsoft.com/office/powerpoint/2010/main" val="4073562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285752" y="71438"/>
            <a:ext cx="8543925" cy="1143000"/>
          </a:xfrm>
        </p:spPr>
        <p:txBody>
          <a:bodyPr rtlCol="0">
            <a:normAutofit/>
          </a:bodyPr>
          <a:lstStyle/>
          <a:p>
            <a:pPr algn="l" fontAlgn="auto">
              <a:spcAft>
                <a:spcPts val="0"/>
              </a:spcAft>
              <a:defRPr/>
            </a:pPr>
            <a:r>
              <a:rPr lang="ja-JP" altLang="en-US" dirty="0" smtClean="0">
                <a:solidFill>
                  <a:srgbClr val="0000FF"/>
                </a:solidFill>
              </a:rPr>
              <a:t>どのように呼吸障害を捉えるか</a:t>
            </a:r>
          </a:p>
        </p:txBody>
      </p:sp>
      <p:sp>
        <p:nvSpPr>
          <p:cNvPr id="3" name="コンテンツ プレースホルダ 2"/>
          <p:cNvSpPr>
            <a:spLocks noGrp="1"/>
          </p:cNvSpPr>
          <p:nvPr>
            <p:ph idx="1"/>
          </p:nvPr>
        </p:nvSpPr>
        <p:spPr>
          <a:xfrm>
            <a:off x="528638" y="1214438"/>
            <a:ext cx="8829675" cy="5643562"/>
          </a:xfrm>
        </p:spPr>
        <p:txBody>
          <a:bodyPr rtlCol="0">
            <a:noAutofit/>
          </a:bodyPr>
          <a:lstStyle/>
          <a:p>
            <a:pPr fontAlgn="auto">
              <a:spcAft>
                <a:spcPts val="0"/>
              </a:spcAft>
              <a:defRPr/>
            </a:pPr>
            <a:r>
              <a:rPr lang="ja-JP" altLang="en-US" sz="2400" dirty="0" smtClean="0">
                <a:solidFill>
                  <a:srgbClr val="002060"/>
                </a:solidFill>
              </a:rPr>
              <a:t>健康</a:t>
            </a:r>
            <a:r>
              <a:rPr lang="ja-JP" altLang="en-US" sz="2400" dirty="0">
                <a:solidFill>
                  <a:srgbClr val="002060"/>
                </a:solidFill>
              </a:rPr>
              <a:t>状態</a:t>
            </a:r>
            <a:r>
              <a:rPr lang="ja-JP" altLang="en-US" sz="2400" dirty="0" smtClean="0">
                <a:solidFill>
                  <a:srgbClr val="002060"/>
                </a:solidFill>
              </a:rPr>
              <a:t>が</a:t>
            </a:r>
            <a:r>
              <a:rPr lang="ja-JP" altLang="en-US" sz="2400" dirty="0">
                <a:solidFill>
                  <a:srgbClr val="002060"/>
                </a:solidFill>
              </a:rPr>
              <a:t>安定</a:t>
            </a:r>
            <a:r>
              <a:rPr lang="ja-JP" altLang="en-US" sz="2400" dirty="0" smtClean="0">
                <a:solidFill>
                  <a:srgbClr val="002060"/>
                </a:solidFill>
              </a:rPr>
              <a:t>している</a:t>
            </a:r>
            <a:r>
              <a:rPr lang="ja-JP" altLang="en-US" sz="2400" dirty="0">
                <a:solidFill>
                  <a:srgbClr val="002060"/>
                </a:solidFill>
              </a:rPr>
              <a:t>平素</a:t>
            </a:r>
            <a:r>
              <a:rPr lang="ja-JP" altLang="en-US" sz="2400" dirty="0" smtClean="0">
                <a:solidFill>
                  <a:srgbClr val="002060"/>
                </a:solidFill>
              </a:rPr>
              <a:t>の呼吸状態や姿勢を把握</a:t>
            </a:r>
            <a:endParaRPr lang="en-US" altLang="ja-JP" sz="2400" dirty="0" smtClean="0">
              <a:solidFill>
                <a:srgbClr val="002060"/>
              </a:solidFill>
            </a:endParaRPr>
          </a:p>
          <a:p>
            <a:pPr fontAlgn="auto">
              <a:spcAft>
                <a:spcPts val="0"/>
              </a:spcAft>
              <a:defRPr/>
            </a:pPr>
            <a:endParaRPr lang="en-US" altLang="ja-JP" sz="1400" dirty="0"/>
          </a:p>
          <a:p>
            <a:pPr fontAlgn="auto">
              <a:spcAft>
                <a:spcPts val="0"/>
              </a:spcAft>
              <a:defRPr/>
            </a:pPr>
            <a:r>
              <a:rPr lang="ja-JP" altLang="en-US" sz="2000" dirty="0" smtClean="0">
                <a:solidFill>
                  <a:srgbClr val="FF0000"/>
                </a:solidFill>
                <a:latin typeface="+mn-ea"/>
              </a:rPr>
              <a:t>耳でまず確認</a:t>
            </a:r>
            <a:endParaRPr lang="en-US" altLang="ja-JP" sz="2000" dirty="0" smtClean="0">
              <a:solidFill>
                <a:srgbClr val="FF0000"/>
              </a:solidFill>
              <a:latin typeface="+mn-ea"/>
            </a:endParaRPr>
          </a:p>
          <a:p>
            <a:pPr fontAlgn="auto">
              <a:spcAft>
                <a:spcPts val="0"/>
              </a:spcAft>
              <a:defRPr/>
            </a:pPr>
            <a:r>
              <a:rPr lang="ja-JP" altLang="en-US" sz="2000" dirty="0">
                <a:solidFill>
                  <a:srgbClr val="FF0000"/>
                </a:solidFill>
                <a:latin typeface="+mn-ea"/>
              </a:rPr>
              <a:t>　</a:t>
            </a:r>
            <a:r>
              <a:rPr lang="ja-JP" altLang="en-US" sz="2000" dirty="0" smtClean="0">
                <a:solidFill>
                  <a:srgbClr val="FF0000"/>
                </a:solidFill>
                <a:latin typeface="+mn-ea"/>
              </a:rPr>
              <a:t>　</a:t>
            </a:r>
            <a:r>
              <a:rPr lang="ja-JP" altLang="en-US" sz="2000" dirty="0" smtClean="0">
                <a:latin typeface="+mn-ea"/>
              </a:rPr>
              <a:t>ゼコゼコ・ゴロゴロ音</a:t>
            </a:r>
            <a:endParaRPr lang="en-US" altLang="ja-JP" sz="2000" dirty="0" smtClean="0">
              <a:latin typeface="+mn-ea"/>
            </a:endParaRPr>
          </a:p>
          <a:p>
            <a:pPr fontAlgn="auto">
              <a:spcAft>
                <a:spcPts val="0"/>
              </a:spcAft>
              <a:defRPr/>
            </a:pPr>
            <a:r>
              <a:rPr lang="ja-JP" altLang="en-US" sz="2000" dirty="0">
                <a:solidFill>
                  <a:srgbClr val="FF0000"/>
                </a:solidFill>
                <a:latin typeface="+mn-ea"/>
              </a:rPr>
              <a:t>目</a:t>
            </a:r>
            <a:r>
              <a:rPr lang="ja-JP" altLang="en-US" sz="2000" dirty="0" smtClean="0">
                <a:solidFill>
                  <a:srgbClr val="FF0000"/>
                </a:solidFill>
                <a:latin typeface="+mn-ea"/>
              </a:rPr>
              <a:t>で</a:t>
            </a:r>
            <a:r>
              <a:rPr lang="ja-JP" altLang="en-US" sz="2000" dirty="0">
                <a:solidFill>
                  <a:srgbClr val="FF0000"/>
                </a:solidFill>
                <a:latin typeface="+mn-ea"/>
              </a:rPr>
              <a:t>確認</a:t>
            </a:r>
            <a:r>
              <a:rPr lang="ja-JP" altLang="en-US" sz="2000" dirty="0" smtClean="0">
                <a:latin typeface="+mn-ea"/>
              </a:rPr>
              <a:t>　</a:t>
            </a:r>
            <a:endParaRPr lang="en-US" altLang="ja-JP" sz="2000" dirty="0" smtClean="0">
              <a:solidFill>
                <a:srgbClr val="FF0000"/>
              </a:solidFill>
              <a:latin typeface="+mn-ea"/>
            </a:endParaRPr>
          </a:p>
          <a:p>
            <a:pPr fontAlgn="auto">
              <a:spcAft>
                <a:spcPts val="0"/>
              </a:spcAft>
              <a:defRPr/>
            </a:pPr>
            <a:r>
              <a:rPr lang="ja-JP" altLang="en-US" sz="2000" dirty="0">
                <a:latin typeface="+mn-ea"/>
              </a:rPr>
              <a:t>　</a:t>
            </a:r>
            <a:r>
              <a:rPr lang="ja-JP" altLang="en-US" sz="2000" dirty="0" smtClean="0">
                <a:latin typeface="+mn-ea"/>
              </a:rPr>
              <a:t>　呼吸の速さ</a:t>
            </a:r>
            <a:r>
              <a:rPr lang="en-US" altLang="ja-JP" sz="2000" dirty="0" smtClean="0">
                <a:latin typeface="+mn-ea"/>
              </a:rPr>
              <a:t>(</a:t>
            </a:r>
            <a:r>
              <a:rPr lang="ja-JP" altLang="en-US" sz="2000" dirty="0" smtClean="0">
                <a:latin typeface="+mn-ea"/>
              </a:rPr>
              <a:t>回数）</a:t>
            </a:r>
            <a:r>
              <a:rPr lang="ja-JP" altLang="en-US" sz="2000" dirty="0">
                <a:latin typeface="+mn-ea"/>
              </a:rPr>
              <a:t>　</a:t>
            </a:r>
            <a:r>
              <a:rPr lang="ja-JP" altLang="en-US" sz="2000" dirty="0" smtClean="0">
                <a:latin typeface="+mn-ea"/>
              </a:rPr>
              <a:t>　しんどそうな（努力性の）呼吸をしているか？</a:t>
            </a:r>
            <a:endParaRPr lang="en-US" altLang="ja-JP" sz="2000" dirty="0" smtClean="0">
              <a:latin typeface="+mn-ea"/>
            </a:endParaRPr>
          </a:p>
          <a:p>
            <a:pPr fontAlgn="auto">
              <a:spcAft>
                <a:spcPts val="0"/>
              </a:spcAft>
              <a:defRPr/>
            </a:pPr>
            <a:r>
              <a:rPr lang="ja-JP" altLang="en-US" sz="2000" dirty="0" smtClean="0">
                <a:latin typeface="+mn-ea"/>
              </a:rPr>
              <a:t>　　顔色</a:t>
            </a:r>
            <a:r>
              <a:rPr lang="ja-JP" altLang="en-US" sz="2000" dirty="0">
                <a:latin typeface="+mn-ea"/>
              </a:rPr>
              <a:t>や爪の色は（チアノーゼ）？</a:t>
            </a:r>
            <a:endParaRPr lang="en-US" altLang="ja-JP" sz="2000" dirty="0">
              <a:latin typeface="+mn-ea"/>
            </a:endParaRPr>
          </a:p>
          <a:p>
            <a:pPr fontAlgn="auto">
              <a:spcAft>
                <a:spcPts val="0"/>
              </a:spcAft>
              <a:defRPr/>
            </a:pPr>
            <a:r>
              <a:rPr lang="ja-JP" altLang="en-US" sz="2000" dirty="0" smtClean="0">
                <a:solidFill>
                  <a:srgbClr val="FF0000"/>
                </a:solidFill>
                <a:latin typeface="+mn-ea"/>
              </a:rPr>
              <a:t>どんな時に呼吸が楽になる？　逆にしんどくなる？</a:t>
            </a:r>
            <a:endParaRPr lang="en-US" altLang="ja-JP" sz="2000" dirty="0" smtClean="0">
              <a:solidFill>
                <a:srgbClr val="FF0000"/>
              </a:solidFill>
              <a:latin typeface="+mn-ea"/>
            </a:endParaRPr>
          </a:p>
          <a:p>
            <a:pPr fontAlgn="auto">
              <a:spcAft>
                <a:spcPts val="0"/>
              </a:spcAft>
              <a:defRPr/>
            </a:pPr>
            <a:r>
              <a:rPr lang="ja-JP" altLang="en-US" sz="2000" dirty="0" smtClean="0">
                <a:latin typeface="+mn-ea"/>
              </a:rPr>
              <a:t>　　　　目覚めている時？　寝ている時？ではどう</a:t>
            </a:r>
            <a:endParaRPr lang="en-US" altLang="ja-JP" sz="2000" dirty="0" smtClean="0">
              <a:latin typeface="+mn-ea"/>
            </a:endParaRPr>
          </a:p>
          <a:p>
            <a:pPr fontAlgn="auto">
              <a:spcAft>
                <a:spcPts val="0"/>
              </a:spcAft>
              <a:defRPr/>
            </a:pPr>
            <a:r>
              <a:rPr lang="ja-JP" altLang="en-US" sz="2000" dirty="0" smtClean="0">
                <a:latin typeface="+mn-ea"/>
              </a:rPr>
              <a:t>　　　　顎</a:t>
            </a:r>
            <a:r>
              <a:rPr lang="ja-JP" altLang="en-US" sz="2000" dirty="0">
                <a:latin typeface="+mn-ea"/>
              </a:rPr>
              <a:t>の</a:t>
            </a:r>
            <a:r>
              <a:rPr lang="ja-JP" altLang="en-US" sz="2000" dirty="0" smtClean="0">
                <a:latin typeface="+mn-ea"/>
              </a:rPr>
              <a:t>位置や首の角度、</a:t>
            </a:r>
            <a:r>
              <a:rPr lang="ja-JP" altLang="en-US" sz="2000" dirty="0">
                <a:latin typeface="+mn-ea"/>
              </a:rPr>
              <a:t>体の向きを変える</a:t>
            </a:r>
            <a:r>
              <a:rPr lang="ja-JP" altLang="en-US" sz="2000" dirty="0" smtClean="0">
                <a:latin typeface="+mn-ea"/>
              </a:rPr>
              <a:t>と？</a:t>
            </a:r>
            <a:endParaRPr lang="en-US" altLang="ja-JP" sz="2000" dirty="0" smtClean="0">
              <a:solidFill>
                <a:srgbClr val="0000FF"/>
              </a:solidFill>
              <a:latin typeface="+mn-ea"/>
            </a:endParaRPr>
          </a:p>
          <a:p>
            <a:pPr fontAlgn="auto">
              <a:spcAft>
                <a:spcPts val="0"/>
              </a:spcAft>
              <a:defRPr/>
            </a:pPr>
            <a:r>
              <a:rPr lang="ja-JP" altLang="en-US" sz="2000" dirty="0" smtClean="0">
                <a:latin typeface="+mn-ea"/>
              </a:rPr>
              <a:t>　　</a:t>
            </a:r>
            <a:r>
              <a:rPr lang="ja-JP" altLang="en-US" sz="2000" dirty="0">
                <a:latin typeface="+mn-ea"/>
              </a:rPr>
              <a:t>　</a:t>
            </a:r>
            <a:r>
              <a:rPr lang="ja-JP" altLang="en-US" sz="2000" dirty="0" smtClean="0">
                <a:latin typeface="+mn-ea"/>
              </a:rPr>
              <a:t>　食事と関係している？</a:t>
            </a:r>
            <a:endParaRPr lang="en-US" altLang="ja-JP" sz="2000" dirty="0" smtClean="0">
              <a:latin typeface="+mn-ea"/>
            </a:endParaRPr>
          </a:p>
          <a:p>
            <a:pPr fontAlgn="auto">
              <a:spcAft>
                <a:spcPts val="0"/>
              </a:spcAft>
              <a:defRPr/>
            </a:pPr>
            <a:r>
              <a:rPr lang="ja-JP" altLang="en-US" sz="2000" dirty="0">
                <a:latin typeface="+mn-ea"/>
              </a:rPr>
              <a:t>　</a:t>
            </a:r>
            <a:r>
              <a:rPr lang="ja-JP" altLang="en-US" sz="2000" dirty="0" smtClean="0">
                <a:latin typeface="+mn-ea"/>
              </a:rPr>
              <a:t>　　　突然症状が出現するの？</a:t>
            </a:r>
            <a:endParaRPr lang="en-US" altLang="ja-JP" sz="2000" dirty="0" smtClean="0">
              <a:latin typeface="+mn-ea"/>
            </a:endParaRPr>
          </a:p>
          <a:p>
            <a:pPr fontAlgn="auto">
              <a:spcAft>
                <a:spcPts val="0"/>
              </a:spcAft>
              <a:defRPr/>
            </a:pPr>
            <a:endParaRPr lang="en-US" altLang="ja-JP" sz="2000" dirty="0">
              <a:latin typeface="+mn-ea"/>
            </a:endParaRPr>
          </a:p>
          <a:p>
            <a:pPr fontAlgn="auto">
              <a:spcAft>
                <a:spcPts val="0"/>
              </a:spcAft>
              <a:defRPr/>
            </a:pPr>
            <a:r>
              <a:rPr lang="ja-JP" altLang="en-US" sz="2000" dirty="0">
                <a:latin typeface="+mn-ea"/>
              </a:rPr>
              <a:t>　　</a:t>
            </a:r>
            <a:r>
              <a:rPr lang="ja-JP" altLang="en-US" sz="2800" dirty="0">
                <a:solidFill>
                  <a:srgbClr val="0000FF"/>
                </a:solidFill>
              </a:rPr>
              <a:t>パルスオキシメーターの利用</a:t>
            </a:r>
            <a:endParaRPr lang="en-US" altLang="ja-JP" sz="2800" dirty="0" smtClean="0">
              <a:latin typeface="+mn-ea"/>
            </a:endParaRPr>
          </a:p>
        </p:txBody>
      </p:sp>
      <p:sp>
        <p:nvSpPr>
          <p:cNvPr id="2" name="スライド番号プレースホルダー 1"/>
          <p:cNvSpPr>
            <a:spLocks noGrp="1"/>
          </p:cNvSpPr>
          <p:nvPr>
            <p:ph type="sldNum" sz="quarter" idx="12"/>
          </p:nvPr>
        </p:nvSpPr>
        <p:spPr/>
        <p:txBody>
          <a:bodyPr/>
          <a:lstStyle/>
          <a:p>
            <a:fld id="{C9A33C73-B9F4-40A5-9EEC-092FAC9ECB06}" type="slidenum">
              <a:rPr lang="ja-JP" altLang="en-US" smtClean="0"/>
              <a:pPr/>
              <a:t>13</a:t>
            </a:fld>
            <a:endParaRPr lang="en-US" altLang="ja-JP"/>
          </a:p>
        </p:txBody>
      </p:sp>
    </p:spTree>
    <p:extLst>
      <p:ext uri="{BB962C8B-B14F-4D97-AF65-F5344CB8AC3E}">
        <p14:creationId xmlns:p14="http://schemas.microsoft.com/office/powerpoint/2010/main" val="3060039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4" y="274638"/>
            <a:ext cx="8579296" cy="1143000"/>
          </a:xfrm>
        </p:spPr>
        <p:txBody>
          <a:bodyPr/>
          <a:lstStyle/>
          <a:p>
            <a:pPr algn="l"/>
            <a:r>
              <a:rPr lang="ja-JP" altLang="en-US" dirty="0" smtClean="0">
                <a:solidFill>
                  <a:srgbClr val="0000FF"/>
                </a:solidFill>
              </a:rPr>
              <a:t>パルスオキシメーターについて（１）</a:t>
            </a:r>
            <a:endParaRPr kumimoji="1" lang="ja-JP" altLang="en-US" dirty="0"/>
          </a:p>
        </p:txBody>
      </p:sp>
      <p:pic>
        <p:nvPicPr>
          <p:cNvPr id="23559" name="Picture 7" descr="E:\Mydocument  Ken\デスクトップ\パルルオキシメーター　腕時計タイ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81132"/>
            <a:ext cx="3602037" cy="1660525"/>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E:\Mydocument  Ken\デスクトップ\パルルオキシメーター　ポータブルタイプ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65" y="2636916"/>
            <a:ext cx="3602037" cy="229552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9E8ACB94-BB63-45EB-9A8F-E56C6335367F}" type="slidenum">
              <a:rPr lang="ja-JP" altLang="en-US" smtClean="0"/>
              <a:pPr/>
              <a:t>14</a:t>
            </a:fld>
            <a:endParaRPr lang="en-US" altLang="ja-JP"/>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4" y="1655546"/>
            <a:ext cx="1960959" cy="272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1619673" y="3284983"/>
            <a:ext cx="792088" cy="110052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7" name="角丸四角形 6"/>
          <p:cNvSpPr/>
          <p:nvPr/>
        </p:nvSpPr>
        <p:spPr>
          <a:xfrm>
            <a:off x="1403650" y="1844824"/>
            <a:ext cx="180020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sz="2400" dirty="0" smtClean="0">
                <a:solidFill>
                  <a:srgbClr val="FF0000"/>
                </a:solidFill>
              </a:rPr>
              <a:t>酸素飽和度</a:t>
            </a:r>
            <a:endParaRPr kumimoji="1" lang="ja-JP" altLang="en-US" sz="2400" dirty="0">
              <a:solidFill>
                <a:srgbClr val="FF0000"/>
              </a:solidFill>
            </a:endParaRPr>
          </a:p>
        </p:txBody>
      </p:sp>
      <p:cxnSp>
        <p:nvCxnSpPr>
          <p:cNvPr id="10" name="直線矢印コネクタ 9"/>
          <p:cNvCxnSpPr>
            <a:stCxn id="7" idx="2"/>
          </p:cNvCxnSpPr>
          <p:nvPr/>
        </p:nvCxnSpPr>
        <p:spPr>
          <a:xfrm flipH="1">
            <a:off x="2005264" y="2420892"/>
            <a:ext cx="298484" cy="86409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2339752" y="3284984"/>
            <a:ext cx="792088" cy="11005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cxnSp>
        <p:nvCxnSpPr>
          <p:cNvPr id="18" name="直線矢印コネクタ 17"/>
          <p:cNvCxnSpPr/>
          <p:nvPr/>
        </p:nvCxnSpPr>
        <p:spPr>
          <a:xfrm flipH="1" flipV="1">
            <a:off x="2759370" y="4401869"/>
            <a:ext cx="581173" cy="12029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2843808" y="5580509"/>
            <a:ext cx="1224136" cy="5712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sz="2400" dirty="0" smtClean="0">
                <a:solidFill>
                  <a:prstClr val="white"/>
                </a:solidFill>
              </a:rPr>
              <a:t>心拍数</a:t>
            </a:r>
            <a:endParaRPr kumimoji="1" lang="ja-JP" altLang="en-US" sz="2400" dirty="0">
              <a:solidFill>
                <a:prstClr val="white"/>
              </a:solidFill>
            </a:endParaRPr>
          </a:p>
        </p:txBody>
      </p:sp>
    </p:spTree>
    <p:extLst>
      <p:ext uri="{BB962C8B-B14F-4D97-AF65-F5344CB8AC3E}">
        <p14:creationId xmlns:p14="http://schemas.microsoft.com/office/powerpoint/2010/main" val="3386524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5" y="274638"/>
            <a:ext cx="8579296" cy="1143000"/>
          </a:xfrm>
        </p:spPr>
        <p:txBody>
          <a:bodyPr/>
          <a:lstStyle/>
          <a:p>
            <a:r>
              <a:rPr lang="ja-JP" altLang="en-US" dirty="0" smtClean="0">
                <a:solidFill>
                  <a:srgbClr val="0000FF"/>
                </a:solidFill>
              </a:rPr>
              <a:t>パルスオキシメーターについて</a:t>
            </a:r>
            <a:r>
              <a:rPr lang="ja-JP" altLang="en-US" dirty="0">
                <a:solidFill>
                  <a:srgbClr val="0000FF"/>
                </a:solidFill>
              </a:rPr>
              <a:t>（２）</a:t>
            </a:r>
            <a:endParaRPr kumimoji="1" lang="ja-JP" altLang="en-US" dirty="0">
              <a:solidFill>
                <a:srgbClr val="0000FF"/>
              </a:solidFill>
            </a:endParaRPr>
          </a:p>
        </p:txBody>
      </p:sp>
      <p:sp>
        <p:nvSpPr>
          <p:cNvPr id="3" name="サブタイトル 2"/>
          <p:cNvSpPr>
            <a:spLocks noGrp="1"/>
          </p:cNvSpPr>
          <p:nvPr>
            <p:ph idx="1"/>
          </p:nvPr>
        </p:nvSpPr>
        <p:spPr>
          <a:xfrm>
            <a:off x="457200" y="1268761"/>
            <a:ext cx="8229600" cy="3384376"/>
          </a:xfrm>
        </p:spPr>
        <p:txBody>
          <a:bodyPr>
            <a:normAutofit/>
          </a:bodyPr>
          <a:lstStyle/>
          <a:p>
            <a:r>
              <a:rPr kumimoji="1" lang="en-US" altLang="ja-JP" sz="2800" dirty="0" smtClean="0"/>
              <a:t>1974</a:t>
            </a:r>
            <a:r>
              <a:rPr kumimoji="1" lang="ja-JP" altLang="en-US" sz="2800" dirty="0" smtClean="0"/>
              <a:t>年世界に先駆け日本で開発された（青柳卓雄氏　島津製作所・日本光電の技術者）</a:t>
            </a:r>
            <a:endParaRPr kumimoji="1" lang="en-US" altLang="ja-JP" sz="2800" dirty="0" smtClean="0"/>
          </a:p>
          <a:p>
            <a:r>
              <a:rPr lang="ja-JP" altLang="en-US" sz="2800" b="1" dirty="0"/>
              <a:t>パルスオキシメーター</a:t>
            </a:r>
            <a:r>
              <a:rPr lang="en-US" altLang="ja-JP" sz="2800" dirty="0"/>
              <a:t>(pulse oximeter)</a:t>
            </a:r>
            <a:r>
              <a:rPr lang="ja-JP" altLang="en-US" sz="2800" dirty="0"/>
              <a:t>とは、プローブを指先や耳などに付けて、</a:t>
            </a:r>
            <a:r>
              <a:rPr lang="ja-JP" altLang="en-US" sz="2800" dirty="0">
                <a:hlinkClick r:id="rId3" tooltip="侵襲"/>
              </a:rPr>
              <a:t>侵襲</a:t>
            </a:r>
            <a:r>
              <a:rPr lang="ja-JP" altLang="en-US" sz="2800" dirty="0"/>
              <a:t>せずに脈拍数と経皮的動脈血酸素飽和度（</a:t>
            </a:r>
            <a:r>
              <a:rPr lang="en-US" altLang="ja-JP" sz="2800" dirty="0"/>
              <a:t>SpO</a:t>
            </a:r>
            <a:r>
              <a:rPr lang="en-US" altLang="ja-JP" sz="2800" baseline="-25000" dirty="0"/>
              <a:t>2</a:t>
            </a:r>
            <a:r>
              <a:rPr lang="ja-JP" altLang="en-US" sz="2800" dirty="0"/>
              <a:t>）をモニターする</a:t>
            </a:r>
            <a:r>
              <a:rPr lang="ja-JP" altLang="en-US" sz="2800" dirty="0">
                <a:hlinkClick r:id="rId4" tooltip="医療機器"/>
              </a:rPr>
              <a:t>医療機器</a:t>
            </a:r>
            <a:r>
              <a:rPr lang="ja-JP" altLang="en-US" sz="2800" dirty="0"/>
              <a:t>である。モニター結果を内蔵メモリーに記録できるものや腕時計のような小型のものもある。</a:t>
            </a:r>
            <a:endParaRPr kumimoji="1" lang="ja-JP" altLang="en-US" sz="2800" dirty="0"/>
          </a:p>
        </p:txBody>
      </p:sp>
      <p:sp>
        <p:nvSpPr>
          <p:cNvPr id="4" name="正方形/長方形 3"/>
          <p:cNvSpPr/>
          <p:nvPr/>
        </p:nvSpPr>
        <p:spPr>
          <a:xfrm>
            <a:off x="827584" y="4869162"/>
            <a:ext cx="7848872" cy="1815882"/>
          </a:xfrm>
          <a:prstGeom prst="rect">
            <a:avLst/>
          </a:prstGeom>
        </p:spPr>
        <p:txBody>
          <a:bodyPr wrap="square">
            <a:spAutoFit/>
          </a:bodyPr>
          <a:lstStyle/>
          <a:p>
            <a:pPr defTabSz="914400" fontAlgn="base">
              <a:spcBef>
                <a:spcPct val="0"/>
              </a:spcBef>
              <a:spcAft>
                <a:spcPct val="0"/>
              </a:spcAft>
            </a:pPr>
            <a:r>
              <a:rPr kumimoji="1" lang="en-US" altLang="ja-JP" sz="2800" dirty="0" err="1">
                <a:solidFill>
                  <a:prstClr val="black"/>
                </a:solidFill>
                <a:latin typeface="Arial" panose="020B0604020202020204" pitchFamily="34" charset="0"/>
                <a:ea typeface="ＭＳ Ｐゴシック" panose="020B0600070205080204" pitchFamily="50" charset="-128"/>
              </a:rPr>
              <a:t>Severinghaus</a:t>
            </a:r>
            <a:r>
              <a:rPr kumimoji="1" lang="ja-JP" altLang="en-US" sz="2800" dirty="0">
                <a:solidFill>
                  <a:prstClr val="black"/>
                </a:solidFill>
                <a:latin typeface="Arial" panose="020B0604020202020204" pitchFamily="34" charset="0"/>
                <a:ea typeface="ＭＳ Ｐゴシック" panose="020B0600070205080204" pitchFamily="50" charset="-128"/>
              </a:rPr>
              <a:t>氏</a:t>
            </a:r>
            <a:r>
              <a:rPr kumimoji="1" lang="en-US" altLang="ja-JP" sz="2800" dirty="0">
                <a:solidFill>
                  <a:prstClr val="black"/>
                </a:solidFill>
                <a:latin typeface="Arial" panose="020B0604020202020204" pitchFamily="34" charset="0"/>
                <a:ea typeface="ＭＳ Ｐゴシック" panose="020B0600070205080204" pitchFamily="50" charset="-128"/>
              </a:rPr>
              <a:t>[2]</a:t>
            </a:r>
            <a:r>
              <a:rPr kumimoji="1" lang="ja-JP" altLang="en-US" sz="2800" dirty="0">
                <a:solidFill>
                  <a:prstClr val="black"/>
                </a:solidFill>
                <a:latin typeface="Arial" panose="020B0604020202020204" pitchFamily="34" charset="0"/>
                <a:ea typeface="ＭＳ Ｐゴシック" panose="020B0600070205080204" pitchFamily="50" charset="-128"/>
              </a:rPr>
              <a:t>は</a:t>
            </a:r>
            <a:r>
              <a:rPr kumimoji="1" lang="en-US" altLang="ja-JP" sz="2800" dirty="0">
                <a:solidFill>
                  <a:prstClr val="black"/>
                </a:solidFill>
                <a:latin typeface="Arial" panose="020B0604020202020204" pitchFamily="34" charset="0"/>
                <a:ea typeface="ＭＳ Ｐゴシック" panose="020B0600070205080204" pitchFamily="50" charset="-128"/>
              </a:rPr>
              <a:t>2007</a:t>
            </a:r>
            <a:r>
              <a:rPr kumimoji="1" lang="ja-JP" altLang="en-US" sz="2800" dirty="0">
                <a:solidFill>
                  <a:prstClr val="black"/>
                </a:solidFill>
                <a:latin typeface="Arial" panose="020B0604020202020204" pitchFamily="34" charset="0"/>
                <a:ea typeface="ＭＳ Ｐゴシック" panose="020B0600070205080204" pitchFamily="50" charset="-128"/>
              </a:rPr>
              <a:t>年の</a:t>
            </a:r>
            <a:r>
              <a:rPr kumimoji="1" lang="en-US" altLang="ja-JP" sz="2800" dirty="0" err="1">
                <a:solidFill>
                  <a:prstClr val="black"/>
                </a:solidFill>
                <a:latin typeface="Arial" panose="020B0604020202020204" pitchFamily="34" charset="0"/>
                <a:ea typeface="ＭＳ Ｐゴシック" panose="020B0600070205080204" pitchFamily="50" charset="-128"/>
              </a:rPr>
              <a:t>Anesthsia</a:t>
            </a:r>
            <a:r>
              <a:rPr kumimoji="1" lang="en-US" altLang="ja-JP" sz="2800" dirty="0">
                <a:solidFill>
                  <a:prstClr val="black"/>
                </a:solidFill>
                <a:latin typeface="Arial" panose="020B0604020202020204" pitchFamily="34" charset="0"/>
                <a:ea typeface="ＭＳ Ｐゴシック" panose="020B0600070205080204" pitchFamily="50" charset="-128"/>
              </a:rPr>
              <a:t> and Analgesia</a:t>
            </a:r>
            <a:r>
              <a:rPr kumimoji="1" lang="ja-JP" altLang="en-US" sz="2800" dirty="0">
                <a:solidFill>
                  <a:prstClr val="black"/>
                </a:solidFill>
                <a:latin typeface="Arial" panose="020B0604020202020204" pitchFamily="34" charset="0"/>
                <a:ea typeface="ＭＳ Ｐゴシック" panose="020B0600070205080204" pitchFamily="50" charset="-128"/>
              </a:rPr>
              <a:t>誌において 「青柳氏の開発したパルスオキシメータは，ノイズを有益な情報に転換する天才の発想」と評している</a:t>
            </a:r>
          </a:p>
        </p:txBody>
      </p:sp>
    </p:spTree>
    <p:extLst>
      <p:ext uri="{BB962C8B-B14F-4D97-AF65-F5344CB8AC3E}">
        <p14:creationId xmlns:p14="http://schemas.microsoft.com/office/powerpoint/2010/main" val="351858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4499994" y="505044"/>
            <a:ext cx="4553215" cy="6092309"/>
          </a:xfrm>
          <a:prstGeom prst="rect">
            <a:avLst/>
          </a:prstGeom>
        </p:spPr>
      </p:pic>
      <p:sp>
        <p:nvSpPr>
          <p:cNvPr id="11" name="正方形/長方形 10"/>
          <p:cNvSpPr/>
          <p:nvPr/>
        </p:nvSpPr>
        <p:spPr>
          <a:xfrm>
            <a:off x="251520" y="2345528"/>
            <a:ext cx="4752528" cy="584775"/>
          </a:xfrm>
          <a:prstGeom prst="rect">
            <a:avLst/>
          </a:prstGeom>
          <a:solidFill>
            <a:srgbClr val="FFFF00"/>
          </a:solidFill>
        </p:spPr>
        <p:txBody>
          <a:bodyPr wrap="square">
            <a:spAutoFit/>
          </a:bodyPr>
          <a:lstStyle/>
          <a:p>
            <a:pPr algn="ctr" defTabSz="914400" fontAlgn="base">
              <a:spcBef>
                <a:spcPct val="0"/>
              </a:spcBef>
              <a:spcAft>
                <a:spcPct val="0"/>
              </a:spcAft>
            </a:pPr>
            <a:r>
              <a:rPr kumimoji="1" lang="ja-JP" altLang="en-US" sz="1600" b="1" dirty="0" smtClean="0">
                <a:solidFill>
                  <a:srgbClr val="8640D4"/>
                </a:solidFill>
                <a:latin typeface="arial" panose="020B0604020202020204" pitchFamily="34" charset="0"/>
                <a:ea typeface="ＭＳ Ｐゴシック" panose="020B0600070205080204" pitchFamily="50" charset="-128"/>
              </a:rPr>
              <a:t>心臓</a:t>
            </a:r>
            <a:r>
              <a:rPr kumimoji="1" lang="en-US" altLang="ja-JP" sz="1600" b="1" dirty="0" smtClean="0">
                <a:solidFill>
                  <a:srgbClr val="8640D4"/>
                </a:solidFill>
                <a:latin typeface="arial" panose="020B0604020202020204" pitchFamily="34" charset="0"/>
                <a:ea typeface="ＭＳ Ｐゴシック" panose="020B0600070205080204" pitchFamily="50" charset="-128"/>
              </a:rPr>
              <a:t>(</a:t>
            </a:r>
            <a:r>
              <a:rPr kumimoji="1" lang="ja-JP" altLang="en-US" sz="1600" b="1" dirty="0" smtClean="0">
                <a:solidFill>
                  <a:srgbClr val="8640D4"/>
                </a:solidFill>
                <a:latin typeface="arial" panose="020B0604020202020204" pitchFamily="34" charset="0"/>
                <a:ea typeface="ＭＳ Ｐゴシック" panose="020B0600070205080204" pitchFamily="50" charset="-128"/>
              </a:rPr>
              <a:t>右室）→</a:t>
            </a:r>
            <a:r>
              <a:rPr kumimoji="1" lang="ja-JP" altLang="en-US" sz="1600" b="1" dirty="0">
                <a:solidFill>
                  <a:srgbClr val="8640D4"/>
                </a:solidFill>
                <a:latin typeface="arial" panose="020B0604020202020204" pitchFamily="34" charset="0"/>
                <a:ea typeface="ＭＳ Ｐゴシック" panose="020B0600070205080204" pitchFamily="50" charset="-128"/>
              </a:rPr>
              <a:t>肺動脈</a:t>
            </a:r>
            <a:r>
              <a:rPr kumimoji="1" lang="ja-JP" altLang="en-US" sz="1600" dirty="0">
                <a:solidFill>
                  <a:srgbClr val="333333"/>
                </a:solidFill>
                <a:latin typeface="arial" panose="020B0604020202020204" pitchFamily="34" charset="0"/>
                <a:ea typeface="ＭＳ Ｐゴシック" panose="020B0600070205080204" pitchFamily="50" charset="-128"/>
              </a:rPr>
              <a:t>→</a:t>
            </a:r>
            <a:r>
              <a:rPr kumimoji="1" lang="ja-JP" altLang="en-US" sz="1600" b="1" dirty="0">
                <a:solidFill>
                  <a:srgbClr val="FF0000"/>
                </a:solidFill>
                <a:latin typeface="arial" panose="020B0604020202020204" pitchFamily="34" charset="0"/>
                <a:ea typeface="ＭＳ Ｐゴシック" panose="020B0600070205080204" pitchFamily="50" charset="-128"/>
              </a:rPr>
              <a:t>肺→肺静脈</a:t>
            </a:r>
            <a:r>
              <a:rPr kumimoji="1" lang="ja-JP" altLang="en-US" sz="1600" dirty="0">
                <a:solidFill>
                  <a:srgbClr val="333333"/>
                </a:solidFill>
                <a:latin typeface="arial" panose="020B0604020202020204" pitchFamily="34" charset="0"/>
                <a:ea typeface="ＭＳ Ｐゴシック" panose="020B0600070205080204" pitchFamily="50" charset="-128"/>
              </a:rPr>
              <a:t>→</a:t>
            </a:r>
            <a:r>
              <a:rPr kumimoji="1" lang="ja-JP" altLang="en-US" sz="1600" b="1" dirty="0" smtClean="0">
                <a:solidFill>
                  <a:srgbClr val="FF0000"/>
                </a:solidFill>
                <a:latin typeface="arial" panose="020B0604020202020204" pitchFamily="34" charset="0"/>
                <a:ea typeface="ＭＳ Ｐゴシック" panose="020B0600070205080204" pitchFamily="50" charset="-128"/>
              </a:rPr>
              <a:t>心臓（左室）</a:t>
            </a:r>
            <a:endParaRPr kumimoji="1" lang="en-US" altLang="ja-JP" sz="1600" b="1" dirty="0" smtClean="0">
              <a:solidFill>
                <a:srgbClr val="FF0000"/>
              </a:solidFill>
              <a:latin typeface="arial" panose="020B0604020202020204" pitchFamily="34" charset="0"/>
              <a:ea typeface="ＭＳ Ｐゴシック" panose="020B0600070205080204" pitchFamily="50" charset="-128"/>
            </a:endParaRPr>
          </a:p>
          <a:p>
            <a:pPr algn="ctr" defTabSz="914400" fontAlgn="base">
              <a:spcBef>
                <a:spcPct val="0"/>
              </a:spcBef>
              <a:spcAft>
                <a:spcPct val="0"/>
              </a:spcAft>
            </a:pPr>
            <a:r>
              <a:rPr kumimoji="1" lang="en-US" altLang="ja-JP" sz="1600" dirty="0" smtClean="0">
                <a:solidFill>
                  <a:srgbClr val="333333"/>
                </a:solidFill>
                <a:latin typeface="arial" panose="020B0604020202020204" pitchFamily="34" charset="0"/>
                <a:ea typeface="ＭＳ Ｐゴシック" panose="020B0600070205080204" pitchFamily="50" charset="-128"/>
              </a:rPr>
              <a:t>1</a:t>
            </a:r>
            <a:r>
              <a:rPr kumimoji="1" lang="ja-JP" altLang="en-US" sz="1600" dirty="0">
                <a:solidFill>
                  <a:srgbClr val="333333"/>
                </a:solidFill>
                <a:latin typeface="arial" panose="020B0604020202020204" pitchFamily="34" charset="0"/>
                <a:ea typeface="ＭＳ Ｐゴシック" panose="020B0600070205080204" pitchFamily="50" charset="-128"/>
              </a:rPr>
              <a:t>周する時間は約</a:t>
            </a:r>
            <a:r>
              <a:rPr kumimoji="1" lang="en-US" altLang="ja-JP" sz="1600" dirty="0">
                <a:solidFill>
                  <a:srgbClr val="333333"/>
                </a:solidFill>
                <a:latin typeface="arial" panose="020B0604020202020204" pitchFamily="34" charset="0"/>
                <a:ea typeface="ＭＳ Ｐゴシック" panose="020B0600070205080204" pitchFamily="50" charset="-128"/>
              </a:rPr>
              <a:t>3〜4</a:t>
            </a:r>
            <a:r>
              <a:rPr kumimoji="1" lang="ja-JP" altLang="en-US" sz="1600" dirty="0">
                <a:solidFill>
                  <a:srgbClr val="333333"/>
                </a:solidFill>
                <a:latin typeface="arial" panose="020B0604020202020204" pitchFamily="34" charset="0"/>
                <a:ea typeface="ＭＳ Ｐゴシック" panose="020B0600070205080204" pitchFamily="50" charset="-128"/>
              </a:rPr>
              <a:t>秒です。</a:t>
            </a:r>
            <a:endParaRPr kumimoji="1" lang="ja-JP" altLang="en-US" sz="1600" dirty="0">
              <a:solidFill>
                <a:prstClr val="black"/>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a:xfrm>
            <a:off x="457200" y="44624"/>
            <a:ext cx="5338936" cy="1143000"/>
          </a:xfrm>
        </p:spPr>
        <p:txBody>
          <a:bodyPr/>
          <a:lstStyle/>
          <a:p>
            <a:pPr algn="l"/>
            <a:r>
              <a:rPr kumimoji="1" lang="ja-JP" altLang="en-US" dirty="0" smtClean="0">
                <a:solidFill>
                  <a:srgbClr val="0000FF"/>
                </a:solidFill>
              </a:rPr>
              <a:t>循環器系について</a:t>
            </a:r>
            <a:endParaRPr kumimoji="1" lang="ja-JP" altLang="en-US" dirty="0">
              <a:solidFill>
                <a:srgbClr val="0000FF"/>
              </a:solidFill>
            </a:endParaRPr>
          </a:p>
        </p:txBody>
      </p:sp>
      <p:sp>
        <p:nvSpPr>
          <p:cNvPr id="5" name="円/楕円 4"/>
          <p:cNvSpPr/>
          <p:nvPr/>
        </p:nvSpPr>
        <p:spPr>
          <a:xfrm>
            <a:off x="5652120" y="2564904"/>
            <a:ext cx="1872208" cy="129614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dirty="0">
              <a:solidFill>
                <a:prstClr val="white"/>
              </a:solidFill>
            </a:endParaRPr>
          </a:p>
        </p:txBody>
      </p:sp>
      <p:cxnSp>
        <p:nvCxnSpPr>
          <p:cNvPr id="7" name="直線矢印コネクタ 6"/>
          <p:cNvCxnSpPr/>
          <p:nvPr/>
        </p:nvCxnSpPr>
        <p:spPr>
          <a:xfrm>
            <a:off x="3822706" y="2034896"/>
            <a:ext cx="2045438" cy="88669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583668" y="1772820"/>
            <a:ext cx="2664296" cy="461665"/>
          </a:xfrm>
          <a:prstGeom prst="rect">
            <a:avLst/>
          </a:prstGeom>
          <a:noFill/>
        </p:spPr>
        <p:txBody>
          <a:bodyPr wrap="square" rtlCol="0">
            <a:spAutoFit/>
          </a:bodyPr>
          <a:lstStyle/>
          <a:p>
            <a:pPr defTabSz="914400" fontAlgn="base">
              <a:spcBef>
                <a:spcPct val="0"/>
              </a:spcBef>
              <a:spcAft>
                <a:spcPct val="0"/>
              </a:spcAft>
            </a:pPr>
            <a:r>
              <a:rPr kumimoji="1" lang="ja-JP" altLang="en-US" sz="2400" dirty="0" smtClean="0">
                <a:solidFill>
                  <a:srgbClr val="0000FF"/>
                </a:solidFill>
                <a:latin typeface="Arial" panose="020B0604020202020204" pitchFamily="34" charset="0"/>
                <a:ea typeface="ＭＳ Ｐゴシック" panose="020B0600070205080204" pitchFamily="50" charset="-128"/>
              </a:rPr>
              <a:t>肺循環（小循環）</a:t>
            </a:r>
            <a:endParaRPr kumimoji="1" lang="ja-JP" altLang="en-US" sz="2400" dirty="0">
              <a:solidFill>
                <a:srgbClr val="0000FF"/>
              </a:solidFill>
              <a:latin typeface="Arial" panose="020B0604020202020204" pitchFamily="34" charset="0"/>
              <a:ea typeface="ＭＳ Ｐゴシック" panose="020B0600070205080204" pitchFamily="50" charset="-128"/>
            </a:endParaRPr>
          </a:p>
        </p:txBody>
      </p:sp>
      <p:sp>
        <p:nvSpPr>
          <p:cNvPr id="12" name="正方形/長方形 11"/>
          <p:cNvSpPr/>
          <p:nvPr/>
        </p:nvSpPr>
        <p:spPr>
          <a:xfrm>
            <a:off x="1619672" y="3861052"/>
            <a:ext cx="2339102" cy="461665"/>
          </a:xfrm>
          <a:prstGeom prst="rect">
            <a:avLst/>
          </a:prstGeom>
        </p:spPr>
        <p:txBody>
          <a:bodyPr wrap="none">
            <a:spAutoFit/>
          </a:bodyPr>
          <a:lstStyle/>
          <a:p>
            <a:pPr defTabSz="914400" fontAlgn="base">
              <a:spcBef>
                <a:spcPct val="0"/>
              </a:spcBef>
              <a:spcAft>
                <a:spcPct val="0"/>
              </a:spcAft>
            </a:pPr>
            <a:r>
              <a:rPr kumimoji="1" lang="zh-TW" altLang="en-US" sz="2400" dirty="0">
                <a:solidFill>
                  <a:srgbClr val="0000FF"/>
                </a:solidFill>
                <a:latin typeface="arial" panose="020B0604020202020204" pitchFamily="34" charset="0"/>
                <a:ea typeface="ＭＳ Ｐゴシック" panose="020B0600070205080204" pitchFamily="50" charset="-128"/>
              </a:rPr>
              <a:t>体循環（大循環）</a:t>
            </a:r>
            <a:endParaRPr kumimoji="1" lang="ja-JP" altLang="en-US" sz="2400" dirty="0">
              <a:solidFill>
                <a:srgbClr val="0000FF"/>
              </a:solidFill>
              <a:latin typeface="Arial" panose="020B0604020202020204" pitchFamily="34" charset="0"/>
              <a:ea typeface="ＭＳ Ｐゴシック" panose="020B0600070205080204" pitchFamily="50" charset="-128"/>
            </a:endParaRPr>
          </a:p>
        </p:txBody>
      </p:sp>
      <p:sp>
        <p:nvSpPr>
          <p:cNvPr id="13" name="正方形/長方形 12"/>
          <p:cNvSpPr/>
          <p:nvPr/>
        </p:nvSpPr>
        <p:spPr>
          <a:xfrm>
            <a:off x="251520" y="4520157"/>
            <a:ext cx="5112568" cy="830997"/>
          </a:xfrm>
          <a:prstGeom prst="rect">
            <a:avLst/>
          </a:prstGeom>
          <a:solidFill>
            <a:schemeClr val="accent4">
              <a:lumMod val="20000"/>
              <a:lumOff val="80000"/>
            </a:schemeClr>
          </a:solidFill>
        </p:spPr>
        <p:txBody>
          <a:bodyPr wrap="square">
            <a:spAutoFit/>
          </a:bodyPr>
          <a:lstStyle/>
          <a:p>
            <a:pPr defTabSz="914400" fontAlgn="base">
              <a:spcBef>
                <a:spcPct val="0"/>
              </a:spcBef>
              <a:spcAft>
                <a:spcPct val="0"/>
              </a:spcAft>
            </a:pPr>
            <a:r>
              <a:rPr kumimoji="1" lang="ja-JP" altLang="en-US" sz="1600" b="1" dirty="0" smtClean="0">
                <a:solidFill>
                  <a:srgbClr val="FF0000"/>
                </a:solidFill>
                <a:latin typeface="arial" panose="020B0604020202020204" pitchFamily="34" charset="0"/>
                <a:ea typeface="ＭＳ Ｐゴシック" panose="020B0600070205080204" pitchFamily="50" charset="-128"/>
              </a:rPr>
              <a:t>心臓</a:t>
            </a:r>
            <a:r>
              <a:rPr kumimoji="1" lang="en-US" altLang="ja-JP" sz="1600" b="1" dirty="0" smtClean="0">
                <a:solidFill>
                  <a:srgbClr val="FF0000"/>
                </a:solidFill>
                <a:latin typeface="arial" panose="020B0604020202020204" pitchFamily="34" charset="0"/>
                <a:ea typeface="ＭＳ Ｐゴシック" panose="020B0600070205080204" pitchFamily="50" charset="-128"/>
              </a:rPr>
              <a:t>(</a:t>
            </a:r>
            <a:r>
              <a:rPr kumimoji="1" lang="ja-JP" altLang="en-US" sz="1600" b="1" dirty="0" smtClean="0">
                <a:solidFill>
                  <a:srgbClr val="FF0000"/>
                </a:solidFill>
                <a:latin typeface="arial" panose="020B0604020202020204" pitchFamily="34" charset="0"/>
                <a:ea typeface="ＭＳ Ｐゴシック" panose="020B0600070205080204" pitchFamily="50" charset="-128"/>
              </a:rPr>
              <a:t>左室）→</a:t>
            </a:r>
            <a:r>
              <a:rPr kumimoji="1" lang="ja-JP" altLang="en-US" sz="1600" b="1" dirty="0">
                <a:solidFill>
                  <a:srgbClr val="FF0000"/>
                </a:solidFill>
                <a:latin typeface="arial" panose="020B0604020202020204" pitchFamily="34" charset="0"/>
                <a:ea typeface="ＭＳ Ｐゴシック" panose="020B0600070205080204" pitchFamily="50" charset="-128"/>
              </a:rPr>
              <a:t>大動脈→動脈</a:t>
            </a:r>
            <a:r>
              <a:rPr kumimoji="1" lang="ja-JP" altLang="en-US" sz="1600" dirty="0">
                <a:solidFill>
                  <a:srgbClr val="333333"/>
                </a:solidFill>
                <a:latin typeface="arial" panose="020B0604020202020204" pitchFamily="34" charset="0"/>
                <a:ea typeface="ＭＳ Ｐゴシック" panose="020B0600070205080204" pitchFamily="50" charset="-128"/>
              </a:rPr>
              <a:t>→毛細血管→</a:t>
            </a:r>
            <a:r>
              <a:rPr kumimoji="1" lang="ja-JP" altLang="en-US" sz="1600" b="1" dirty="0">
                <a:solidFill>
                  <a:srgbClr val="6C29B5"/>
                </a:solidFill>
                <a:latin typeface="arial" panose="020B0604020202020204" pitchFamily="34" charset="0"/>
                <a:ea typeface="ＭＳ Ｐゴシック" panose="020B0600070205080204" pitchFamily="50" charset="-128"/>
              </a:rPr>
              <a:t>静脈→大静脈→</a:t>
            </a:r>
            <a:r>
              <a:rPr kumimoji="1" lang="ja-JP" altLang="en-US" sz="1600" b="1" dirty="0" smtClean="0">
                <a:solidFill>
                  <a:srgbClr val="6C29B5"/>
                </a:solidFill>
                <a:latin typeface="arial" panose="020B0604020202020204" pitchFamily="34" charset="0"/>
                <a:ea typeface="ＭＳ Ｐゴシック" panose="020B0600070205080204" pitchFamily="50" charset="-128"/>
              </a:rPr>
              <a:t>心臓（右室）</a:t>
            </a:r>
            <a:endParaRPr kumimoji="1" lang="en-US" altLang="ja-JP" sz="1600" b="1" dirty="0" smtClean="0">
              <a:solidFill>
                <a:srgbClr val="6C29B5"/>
              </a:solidFill>
              <a:latin typeface="arial" panose="020B0604020202020204" pitchFamily="34" charset="0"/>
              <a:ea typeface="ＭＳ Ｐゴシック" panose="020B0600070205080204" pitchFamily="50" charset="-128"/>
            </a:endParaRPr>
          </a:p>
          <a:p>
            <a:pPr algn="ctr" defTabSz="914400" fontAlgn="base">
              <a:spcBef>
                <a:spcPct val="0"/>
              </a:spcBef>
              <a:spcAft>
                <a:spcPct val="0"/>
              </a:spcAft>
            </a:pPr>
            <a:r>
              <a:rPr kumimoji="1" lang="en-US" altLang="ja-JP" sz="1600" dirty="0" smtClean="0">
                <a:solidFill>
                  <a:prstClr val="black"/>
                </a:solidFill>
                <a:latin typeface="Arial" panose="020B0604020202020204" pitchFamily="34" charset="0"/>
                <a:ea typeface="ＭＳ Ｐゴシック" panose="020B0600070205080204" pitchFamily="50" charset="-128"/>
              </a:rPr>
              <a:t>1</a:t>
            </a:r>
            <a:r>
              <a:rPr kumimoji="1" lang="ja-JP" altLang="en-US" sz="1600" dirty="0" smtClean="0">
                <a:solidFill>
                  <a:prstClr val="black"/>
                </a:solidFill>
                <a:latin typeface="Arial" panose="020B0604020202020204" pitchFamily="34" charset="0"/>
                <a:ea typeface="ＭＳ Ｐゴシック" panose="020B0600070205080204" pitchFamily="50" charset="-128"/>
              </a:rPr>
              <a:t>周する時間は約</a:t>
            </a:r>
            <a:r>
              <a:rPr kumimoji="1" lang="en-US" altLang="ja-JP" sz="1600" dirty="0" smtClean="0">
                <a:solidFill>
                  <a:prstClr val="black"/>
                </a:solidFill>
                <a:latin typeface="Arial" panose="020B0604020202020204" pitchFamily="34" charset="0"/>
                <a:ea typeface="ＭＳ Ｐゴシック" panose="020B0600070205080204" pitchFamily="50" charset="-128"/>
              </a:rPr>
              <a:t>20</a:t>
            </a:r>
            <a:r>
              <a:rPr kumimoji="1" lang="ja-JP" altLang="en-US" sz="1600" dirty="0" smtClean="0">
                <a:solidFill>
                  <a:prstClr val="black"/>
                </a:solidFill>
                <a:latin typeface="Arial" panose="020B0604020202020204" pitchFamily="34" charset="0"/>
                <a:ea typeface="ＭＳ Ｐゴシック" panose="020B0600070205080204" pitchFamily="50" charset="-128"/>
              </a:rPr>
              <a:t>秒</a:t>
            </a:r>
            <a:endParaRPr kumimoji="1" lang="ja-JP" altLang="en-US" sz="1600" dirty="0">
              <a:solidFill>
                <a:prstClr val="black"/>
              </a:solidFill>
              <a:latin typeface="Arial" panose="020B0604020202020204" pitchFamily="34" charset="0"/>
              <a:ea typeface="ＭＳ Ｐゴシック" panose="020B0600070205080204" pitchFamily="50" charset="-128"/>
            </a:endParaRPr>
          </a:p>
        </p:txBody>
      </p:sp>
      <p:sp>
        <p:nvSpPr>
          <p:cNvPr id="14" name="正方形/長方形 13"/>
          <p:cNvSpPr/>
          <p:nvPr/>
        </p:nvSpPr>
        <p:spPr>
          <a:xfrm>
            <a:off x="251520" y="2996952"/>
            <a:ext cx="5004048" cy="369332"/>
          </a:xfrm>
          <a:prstGeom prst="rect">
            <a:avLst/>
          </a:prstGeom>
        </p:spPr>
        <p:txBody>
          <a:bodyPr wrap="square">
            <a:spAutoFit/>
          </a:bodyPr>
          <a:lstStyle/>
          <a:p>
            <a:pPr defTabSz="914400" fontAlgn="base">
              <a:spcBef>
                <a:spcPct val="0"/>
              </a:spcBef>
              <a:spcAft>
                <a:spcPct val="0"/>
              </a:spcAft>
            </a:pPr>
            <a:r>
              <a:rPr kumimoji="1" lang="ja-JP" altLang="en-US" dirty="0" smtClean="0">
                <a:solidFill>
                  <a:srgbClr val="333333"/>
                </a:solidFill>
                <a:latin typeface="arial" panose="020B0604020202020204" pitchFamily="34" charset="0"/>
                <a:ea typeface="ＭＳ Ｐゴシック" panose="020B0600070205080204" pitchFamily="50" charset="-128"/>
              </a:rPr>
              <a:t>肺</a:t>
            </a:r>
            <a:r>
              <a:rPr kumimoji="1" lang="ja-JP" altLang="en-US" dirty="0">
                <a:solidFill>
                  <a:srgbClr val="333333"/>
                </a:solidFill>
                <a:latin typeface="arial" panose="020B0604020202020204" pitchFamily="34" charset="0"/>
                <a:ea typeface="ＭＳ Ｐゴシック" panose="020B0600070205080204" pitchFamily="50" charset="-128"/>
              </a:rPr>
              <a:t>で炭酸</a:t>
            </a:r>
            <a:r>
              <a:rPr kumimoji="1" lang="ja-JP" altLang="en-US" dirty="0" smtClean="0">
                <a:solidFill>
                  <a:srgbClr val="333333"/>
                </a:solidFill>
                <a:latin typeface="arial" panose="020B0604020202020204" pitchFamily="34" charset="0"/>
                <a:ea typeface="ＭＳ Ｐゴシック" panose="020B0600070205080204" pitchFamily="50" charset="-128"/>
              </a:rPr>
              <a:t>ガスの排泄と酸素の取り込み（</a:t>
            </a:r>
            <a:r>
              <a:rPr kumimoji="1" lang="ja-JP" altLang="en-US" dirty="0">
                <a:solidFill>
                  <a:srgbClr val="333333"/>
                </a:solidFill>
                <a:latin typeface="arial" panose="020B0604020202020204" pitchFamily="34" charset="0"/>
                <a:ea typeface="ＭＳ Ｐゴシック" panose="020B0600070205080204" pitchFamily="50" charset="-128"/>
              </a:rPr>
              <a:t>ガス交換）</a:t>
            </a:r>
            <a:endParaRPr kumimoji="1" lang="ja-JP" altLang="en-US" dirty="0">
              <a:solidFill>
                <a:prstClr val="black"/>
              </a:solidFill>
              <a:latin typeface="Arial" panose="020B0604020202020204" pitchFamily="34" charset="0"/>
              <a:ea typeface="ＭＳ Ｐゴシック" panose="020B0600070205080204" pitchFamily="50" charset="-128"/>
            </a:endParaRPr>
          </a:p>
        </p:txBody>
      </p:sp>
      <p:sp>
        <p:nvSpPr>
          <p:cNvPr id="17" name="テキスト ボックス 16"/>
          <p:cNvSpPr txBox="1"/>
          <p:nvPr/>
        </p:nvSpPr>
        <p:spPr>
          <a:xfrm>
            <a:off x="3707904" y="1124746"/>
            <a:ext cx="2088232" cy="646331"/>
          </a:xfrm>
          <a:prstGeom prst="rect">
            <a:avLst/>
          </a:prstGeom>
          <a:noFill/>
        </p:spPr>
        <p:txBody>
          <a:bodyPr wrap="square" rtlCol="0">
            <a:spAutoFit/>
          </a:bodyPr>
          <a:lstStyle/>
          <a:p>
            <a:pPr algn="ctr" defTabSz="914400" fontAlgn="base">
              <a:spcBef>
                <a:spcPct val="0"/>
              </a:spcBef>
              <a:spcAft>
                <a:spcPct val="0"/>
              </a:spcAft>
            </a:pPr>
            <a:r>
              <a:rPr kumimoji="1" lang="ja-JP" altLang="en-US" dirty="0" smtClean="0">
                <a:solidFill>
                  <a:srgbClr val="FF0000"/>
                </a:solidFill>
                <a:latin typeface="Arial" panose="020B0604020202020204" pitchFamily="34" charset="0"/>
                <a:ea typeface="ＭＳ Ｐゴシック" panose="020B0600070205080204" pitchFamily="50" charset="-128"/>
              </a:rPr>
              <a:t>酸素化された血液動脈血</a:t>
            </a:r>
            <a:endParaRPr kumimoji="1" lang="ja-JP" altLang="en-US" dirty="0">
              <a:solidFill>
                <a:srgbClr val="FF0000"/>
              </a:solidFill>
              <a:latin typeface="Arial" panose="020B0604020202020204" pitchFamily="34" charset="0"/>
              <a:ea typeface="ＭＳ Ｐゴシック" panose="020B0600070205080204" pitchFamily="50" charset="-128"/>
            </a:endParaRPr>
          </a:p>
        </p:txBody>
      </p:sp>
      <p:sp>
        <p:nvSpPr>
          <p:cNvPr id="18" name="テキスト ボックス 17"/>
          <p:cNvSpPr txBox="1"/>
          <p:nvPr/>
        </p:nvSpPr>
        <p:spPr>
          <a:xfrm>
            <a:off x="231629" y="1121334"/>
            <a:ext cx="2889183" cy="646331"/>
          </a:xfrm>
          <a:prstGeom prst="rect">
            <a:avLst/>
          </a:prstGeom>
          <a:noFill/>
        </p:spPr>
        <p:txBody>
          <a:bodyPr wrap="square" rtlCol="0">
            <a:spAutoFit/>
          </a:bodyPr>
          <a:lstStyle/>
          <a:p>
            <a:pPr algn="ctr" defTabSz="914400" fontAlgn="base">
              <a:spcBef>
                <a:spcPct val="0"/>
              </a:spcBef>
              <a:spcAft>
                <a:spcPct val="0"/>
              </a:spcAft>
            </a:pPr>
            <a:r>
              <a:rPr kumimoji="1" lang="ja-JP" altLang="en-US" dirty="0" smtClean="0">
                <a:solidFill>
                  <a:srgbClr val="6C29B5"/>
                </a:solidFill>
                <a:latin typeface="Arial" panose="020B0604020202020204" pitchFamily="34" charset="0"/>
                <a:ea typeface="ＭＳ Ｐゴシック" panose="020B0600070205080204" pitchFamily="50" charset="-128"/>
              </a:rPr>
              <a:t>炭酸ガスを多く含んだ血液静脈血</a:t>
            </a:r>
            <a:endParaRPr kumimoji="1" lang="ja-JP" altLang="en-US" dirty="0">
              <a:solidFill>
                <a:srgbClr val="6C29B5"/>
              </a:solidFill>
              <a:latin typeface="Arial" panose="020B0604020202020204" pitchFamily="34" charset="0"/>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C9A33C73-B9F4-40A5-9EEC-092FAC9ECB06}" type="slidenum">
              <a:rPr lang="ja-JP" altLang="en-US" smtClean="0"/>
              <a:pPr/>
              <a:t>16</a:t>
            </a:fld>
            <a:endParaRPr lang="en-US" altLang="ja-JP"/>
          </a:p>
        </p:txBody>
      </p:sp>
    </p:spTree>
    <p:extLst>
      <p:ext uri="{BB962C8B-B14F-4D97-AF65-F5344CB8AC3E}">
        <p14:creationId xmlns:p14="http://schemas.microsoft.com/office/powerpoint/2010/main" val="3190680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7"/>
          <p:cNvSpPr>
            <a:spLocks noChangeAspect="1" noChangeArrowheads="1"/>
          </p:cNvSpPr>
          <p:nvPr/>
        </p:nvSpPr>
        <p:spPr bwMode="auto">
          <a:xfrm>
            <a:off x="611188" y="333375"/>
            <a:ext cx="7200900"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83" name="Line 8"/>
          <p:cNvSpPr>
            <a:spLocks noChangeShapeType="1"/>
          </p:cNvSpPr>
          <p:nvPr/>
        </p:nvSpPr>
        <p:spPr bwMode="auto">
          <a:xfrm flipH="1">
            <a:off x="5273676" y="2884492"/>
            <a:ext cx="1003300" cy="2435225"/>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484" name="Oval 9" descr="市松模様 (大)"/>
          <p:cNvSpPr>
            <a:spLocks noChangeArrowheads="1"/>
          </p:cNvSpPr>
          <p:nvPr/>
        </p:nvSpPr>
        <p:spPr bwMode="auto">
          <a:xfrm>
            <a:off x="3801214" y="1673228"/>
            <a:ext cx="1435100" cy="930275"/>
          </a:xfrm>
          <a:prstGeom prst="ellipse">
            <a:avLst/>
          </a:prstGeom>
          <a:pattFill prst="lgCheck">
            <a:fgClr>
              <a:srgbClr val="BBE0E3"/>
            </a:fgClr>
            <a:bgClr>
              <a:srgbClr val="FFFFFF"/>
            </a:bgClr>
          </a:pattFill>
          <a:ln w="9525">
            <a:solidFill>
              <a:srgbClr val="000000"/>
            </a:solidFill>
            <a:round/>
            <a:headEnd/>
            <a:tailEnd/>
          </a:ln>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85" name="Oval 10"/>
          <p:cNvSpPr>
            <a:spLocks noChangeArrowheads="1"/>
          </p:cNvSpPr>
          <p:nvPr/>
        </p:nvSpPr>
        <p:spPr bwMode="auto">
          <a:xfrm>
            <a:off x="1401764" y="2597150"/>
            <a:ext cx="1933575" cy="501650"/>
          </a:xfrm>
          <a:prstGeom prst="ellipse">
            <a:avLst/>
          </a:prstGeom>
          <a:solidFill>
            <a:srgbClr val="BBE0E3"/>
          </a:solidFill>
          <a:ln w="9525">
            <a:solidFill>
              <a:srgbClr val="000000"/>
            </a:solidFill>
            <a:round/>
            <a:headEnd/>
            <a:tailEnd/>
          </a:ln>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86" name="Oval 11"/>
          <p:cNvSpPr>
            <a:spLocks noChangeArrowheads="1"/>
          </p:cNvSpPr>
          <p:nvPr/>
        </p:nvSpPr>
        <p:spPr bwMode="auto">
          <a:xfrm>
            <a:off x="3767138" y="5248275"/>
            <a:ext cx="1935162" cy="788988"/>
          </a:xfrm>
          <a:prstGeom prst="ellipse">
            <a:avLst/>
          </a:prstGeom>
          <a:solidFill>
            <a:srgbClr val="BBE0E3"/>
          </a:solidFill>
          <a:ln w="9525">
            <a:solidFill>
              <a:srgbClr val="000000"/>
            </a:solidFill>
            <a:round/>
            <a:headEnd/>
            <a:tailEnd/>
          </a:ln>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87" name="Oval 13"/>
          <p:cNvSpPr>
            <a:spLocks noChangeArrowheads="1"/>
          </p:cNvSpPr>
          <p:nvPr/>
        </p:nvSpPr>
        <p:spPr bwMode="auto">
          <a:xfrm>
            <a:off x="5702300" y="2454279"/>
            <a:ext cx="1933575" cy="500063"/>
          </a:xfrm>
          <a:prstGeom prst="ellipse">
            <a:avLst/>
          </a:prstGeom>
          <a:solidFill>
            <a:srgbClr val="BBE0E3"/>
          </a:solidFill>
          <a:ln w="9525">
            <a:solidFill>
              <a:srgbClr val="000000"/>
            </a:solidFill>
            <a:round/>
            <a:headEnd/>
            <a:tailEnd/>
          </a:ln>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88" name="Text Box 14"/>
          <p:cNvSpPr txBox="1">
            <a:spLocks noChangeArrowheads="1"/>
          </p:cNvSpPr>
          <p:nvPr/>
        </p:nvSpPr>
        <p:spPr bwMode="auto">
          <a:xfrm>
            <a:off x="1830390" y="2636838"/>
            <a:ext cx="1147762" cy="366712"/>
          </a:xfrm>
          <a:prstGeom prst="rect">
            <a:avLst/>
          </a:prstGeom>
          <a:noFill/>
          <a:ln w="9525">
            <a:solidFill>
              <a:srgbClr val="FF0B0B"/>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700" b="1">
                <a:solidFill>
                  <a:srgbClr val="FF0B0B"/>
                </a:solidFill>
              </a:rPr>
              <a:t>嚥下障害</a:t>
            </a:r>
            <a:endParaRPr lang="ja-JP" altLang="en-US" sz="4200" b="1">
              <a:solidFill>
                <a:srgbClr val="FF0B0B"/>
              </a:solidFill>
              <a:latin typeface="Times New Roman" pitchFamily="18" charset="0"/>
            </a:endParaRPr>
          </a:p>
        </p:txBody>
      </p:sp>
      <p:grpSp>
        <p:nvGrpSpPr>
          <p:cNvPr id="20489" name="Group 44"/>
          <p:cNvGrpSpPr>
            <a:grpSpLocks/>
          </p:cNvGrpSpPr>
          <p:nvPr/>
        </p:nvGrpSpPr>
        <p:grpSpPr bwMode="auto">
          <a:xfrm>
            <a:off x="3533775" y="3357563"/>
            <a:ext cx="2076450" cy="863600"/>
            <a:chOff x="2154" y="2160"/>
            <a:chExt cx="1400" cy="544"/>
          </a:xfrm>
        </p:grpSpPr>
        <p:sp>
          <p:nvSpPr>
            <p:cNvPr id="20522" name="Oval 12"/>
            <p:cNvSpPr>
              <a:spLocks noChangeArrowheads="1"/>
            </p:cNvSpPr>
            <p:nvPr/>
          </p:nvSpPr>
          <p:spPr bwMode="auto">
            <a:xfrm>
              <a:off x="2154" y="2160"/>
              <a:ext cx="1400" cy="544"/>
            </a:xfrm>
            <a:prstGeom prst="ellipse">
              <a:avLst/>
            </a:prstGeom>
            <a:solidFill>
              <a:srgbClr val="BBE0E3"/>
            </a:solidFill>
            <a:ln w="9525">
              <a:solidFill>
                <a:srgbClr val="000000"/>
              </a:solidFill>
              <a:round/>
              <a:headEnd/>
              <a:tailEnd/>
            </a:ln>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523" name="Text Box 15"/>
            <p:cNvSpPr txBox="1">
              <a:spLocks noChangeArrowheads="1"/>
            </p:cNvSpPr>
            <p:nvPr/>
          </p:nvSpPr>
          <p:spPr bwMode="auto">
            <a:xfrm>
              <a:off x="2245" y="2341"/>
              <a:ext cx="1224" cy="230"/>
            </a:xfrm>
            <a:prstGeom prst="rect">
              <a:avLst/>
            </a:prstGeom>
            <a:noFill/>
            <a:ln w="9525">
              <a:solidFill>
                <a:srgbClr val="FF0B0B"/>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fontAlgn="base">
                <a:spcBef>
                  <a:spcPct val="0"/>
                </a:spcBef>
                <a:spcAft>
                  <a:spcPct val="0"/>
                </a:spcAft>
                <a:buFontTx/>
                <a:buNone/>
              </a:pPr>
              <a:r>
                <a:rPr lang="ja-JP" altLang="en-US" sz="2100" b="1">
                  <a:solidFill>
                    <a:srgbClr val="FF0B0B"/>
                  </a:solidFill>
                </a:rPr>
                <a:t>呼吸障害</a:t>
              </a:r>
              <a:endParaRPr lang="ja-JP" altLang="en-US" sz="5000" b="1">
                <a:solidFill>
                  <a:srgbClr val="FF0B0B"/>
                </a:solidFill>
                <a:latin typeface="Times New Roman" pitchFamily="18" charset="0"/>
              </a:endParaRPr>
            </a:p>
          </p:txBody>
        </p:sp>
      </p:grpSp>
      <p:sp>
        <p:nvSpPr>
          <p:cNvPr id="20490" name="Text Box 16"/>
          <p:cNvSpPr txBox="1">
            <a:spLocks noChangeArrowheads="1"/>
          </p:cNvSpPr>
          <p:nvPr/>
        </p:nvSpPr>
        <p:spPr bwMode="auto">
          <a:xfrm>
            <a:off x="3860800" y="5510213"/>
            <a:ext cx="2006600" cy="366712"/>
          </a:xfrm>
          <a:prstGeom prst="rect">
            <a:avLst/>
          </a:prstGeom>
          <a:noFill/>
          <a:ln w="9525">
            <a:solidFill>
              <a:srgbClr val="FF0B0B"/>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700" b="1">
                <a:solidFill>
                  <a:srgbClr val="FF0B0B"/>
                </a:solidFill>
              </a:rPr>
              <a:t>栄養、消化管障害</a:t>
            </a:r>
            <a:endParaRPr lang="ja-JP" altLang="en-US" sz="4200" b="1">
              <a:solidFill>
                <a:srgbClr val="FF0B0B"/>
              </a:solidFill>
              <a:latin typeface="Times New Roman" pitchFamily="18" charset="0"/>
            </a:endParaRPr>
          </a:p>
        </p:txBody>
      </p:sp>
      <p:sp>
        <p:nvSpPr>
          <p:cNvPr id="20491" name="Text Box 17"/>
          <p:cNvSpPr txBox="1">
            <a:spLocks noChangeArrowheads="1"/>
          </p:cNvSpPr>
          <p:nvPr/>
        </p:nvSpPr>
        <p:spPr bwMode="auto">
          <a:xfrm>
            <a:off x="6016627" y="2525717"/>
            <a:ext cx="1435100" cy="3825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900" b="1">
                <a:solidFill>
                  <a:srgbClr val="FF0B0B"/>
                </a:solidFill>
              </a:rPr>
              <a:t>筋緊張亢進</a:t>
            </a:r>
            <a:endParaRPr lang="ja-JP" altLang="en-US" sz="4600" b="1">
              <a:solidFill>
                <a:srgbClr val="FF0B0B"/>
              </a:solidFill>
              <a:latin typeface="Times New Roman" pitchFamily="18" charset="0"/>
            </a:endParaRPr>
          </a:p>
        </p:txBody>
      </p:sp>
      <p:sp>
        <p:nvSpPr>
          <p:cNvPr id="20492" name="Oval 18"/>
          <p:cNvSpPr>
            <a:spLocks noChangeArrowheads="1"/>
          </p:cNvSpPr>
          <p:nvPr/>
        </p:nvSpPr>
        <p:spPr bwMode="auto">
          <a:xfrm>
            <a:off x="5202238" y="3886204"/>
            <a:ext cx="1720850" cy="93186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93" name="Text Box 19"/>
          <p:cNvSpPr txBox="1">
            <a:spLocks noChangeArrowheads="1"/>
          </p:cNvSpPr>
          <p:nvPr/>
        </p:nvSpPr>
        <p:spPr bwMode="auto">
          <a:xfrm>
            <a:off x="5364090" y="4046711"/>
            <a:ext cx="1577975" cy="6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fontAlgn="base">
              <a:spcBef>
                <a:spcPct val="0"/>
              </a:spcBef>
              <a:spcAft>
                <a:spcPct val="0"/>
              </a:spcAft>
              <a:buFontTx/>
              <a:buNone/>
            </a:pPr>
            <a:r>
              <a:rPr lang="ja-JP" altLang="en-US" sz="1200" b="1" dirty="0">
                <a:solidFill>
                  <a:srgbClr val="0000FF"/>
                </a:solidFill>
                <a:latin typeface="ＭＳ 明朝" panose="02020609040205080304" pitchFamily="17" charset="-128"/>
                <a:ea typeface="ＭＳ 明朝" panose="02020609040205080304" pitchFamily="17" charset="-128"/>
              </a:rPr>
              <a:t>反復性・誤嚥性肺炎</a:t>
            </a:r>
          </a:p>
          <a:p>
            <a:pPr algn="ctr" fontAlgn="base">
              <a:spcBef>
                <a:spcPct val="0"/>
              </a:spcBef>
              <a:spcAft>
                <a:spcPct val="0"/>
              </a:spcAft>
              <a:buFontTx/>
              <a:buNone/>
            </a:pPr>
            <a:r>
              <a:rPr lang="ja-JP" altLang="en-US" sz="1200" b="1" dirty="0">
                <a:solidFill>
                  <a:srgbClr val="0000FF"/>
                </a:solidFill>
                <a:latin typeface="ＭＳ 明朝" panose="02020609040205080304" pitchFamily="17" charset="-128"/>
                <a:ea typeface="ＭＳ 明朝" panose="02020609040205080304" pitchFamily="17" charset="-128"/>
              </a:rPr>
              <a:t>喘鳴、空気嚥下</a:t>
            </a:r>
          </a:p>
          <a:p>
            <a:pPr algn="ctr" fontAlgn="base">
              <a:spcBef>
                <a:spcPct val="0"/>
              </a:spcBef>
              <a:spcAft>
                <a:spcPct val="0"/>
              </a:spcAft>
              <a:buFontTx/>
              <a:buNone/>
            </a:pPr>
            <a:r>
              <a:rPr lang="ja-JP" altLang="en-US" sz="1200" b="1" dirty="0">
                <a:solidFill>
                  <a:srgbClr val="0000FF"/>
                </a:solidFill>
                <a:latin typeface="ＭＳ 明朝" panose="02020609040205080304" pitchFamily="17" charset="-128"/>
                <a:ea typeface="ＭＳ 明朝" panose="02020609040205080304" pitchFamily="17" charset="-128"/>
              </a:rPr>
              <a:t>分泌亢進</a:t>
            </a:r>
            <a:endParaRPr lang="ja-JP" altLang="en-US" sz="4200" b="1" dirty="0">
              <a:solidFill>
                <a:srgbClr val="0000FF"/>
              </a:solidFill>
              <a:latin typeface="ＭＳ 明朝" panose="02020609040205080304" pitchFamily="17" charset="-128"/>
              <a:ea typeface="ＭＳ 明朝" panose="02020609040205080304" pitchFamily="17" charset="-128"/>
            </a:endParaRPr>
          </a:p>
        </p:txBody>
      </p:sp>
      <p:sp>
        <p:nvSpPr>
          <p:cNvPr id="20494" name="Oval 20"/>
          <p:cNvSpPr>
            <a:spLocks noChangeArrowheads="1"/>
          </p:cNvSpPr>
          <p:nvPr/>
        </p:nvSpPr>
        <p:spPr bwMode="auto">
          <a:xfrm>
            <a:off x="1974850" y="3098804"/>
            <a:ext cx="1722438" cy="644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495" name="Text Box 21"/>
          <p:cNvSpPr txBox="1">
            <a:spLocks noChangeArrowheads="1"/>
          </p:cNvSpPr>
          <p:nvPr/>
        </p:nvSpPr>
        <p:spPr bwMode="auto">
          <a:xfrm>
            <a:off x="2195736" y="3243263"/>
            <a:ext cx="15049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400" b="1" dirty="0">
                <a:solidFill>
                  <a:srgbClr val="0000FF"/>
                </a:solidFill>
                <a:latin typeface="ＭＳ 明朝" panose="02020609040205080304" pitchFamily="17" charset="-128"/>
                <a:ea typeface="ＭＳ 明朝" panose="02020609040205080304" pitchFamily="17" charset="-128"/>
              </a:rPr>
              <a:t>誤嚥、栄養</a:t>
            </a:r>
            <a:r>
              <a:rPr lang="ja-JP" altLang="en-US" sz="1400" b="1" dirty="0" smtClean="0">
                <a:solidFill>
                  <a:srgbClr val="0000FF"/>
                </a:solidFill>
                <a:latin typeface="ＭＳ 明朝" panose="02020609040205080304" pitchFamily="17" charset="-128"/>
                <a:ea typeface="ＭＳ 明朝" panose="02020609040205080304" pitchFamily="17" charset="-128"/>
              </a:rPr>
              <a:t>不良</a:t>
            </a:r>
            <a:endParaRPr lang="en-US" altLang="ja-JP" sz="1400" b="1" dirty="0" smtClean="0">
              <a:solidFill>
                <a:srgbClr val="0000FF"/>
              </a:solidFill>
              <a:latin typeface="ＭＳ 明朝" panose="02020609040205080304" pitchFamily="17" charset="-128"/>
              <a:ea typeface="ＭＳ 明朝" panose="02020609040205080304" pitchFamily="17" charset="-128"/>
            </a:endParaRPr>
          </a:p>
          <a:p>
            <a:pPr algn="just" fontAlgn="base">
              <a:spcBef>
                <a:spcPct val="0"/>
              </a:spcBef>
              <a:spcAft>
                <a:spcPct val="0"/>
              </a:spcAft>
              <a:buFontTx/>
              <a:buNone/>
            </a:pPr>
            <a:r>
              <a:rPr lang="ja-JP" altLang="en-US" sz="1400" b="1" dirty="0" smtClean="0">
                <a:solidFill>
                  <a:srgbClr val="0000FF"/>
                </a:solidFill>
                <a:latin typeface="ＭＳ 明朝" panose="02020609040205080304" pitchFamily="17" charset="-128"/>
                <a:ea typeface="ＭＳ 明朝" panose="02020609040205080304" pitchFamily="17" charset="-128"/>
              </a:rPr>
              <a:t>　　易感染性</a:t>
            </a:r>
            <a:endParaRPr lang="en-US" altLang="ja-JP" sz="1400" b="1" dirty="0" smtClean="0">
              <a:solidFill>
                <a:srgbClr val="0000FF"/>
              </a:solidFill>
              <a:latin typeface="ＭＳ 明朝" panose="02020609040205080304" pitchFamily="17" charset="-128"/>
              <a:ea typeface="ＭＳ 明朝" panose="02020609040205080304" pitchFamily="17" charset="-128"/>
            </a:endParaRPr>
          </a:p>
          <a:p>
            <a:pPr algn="just" fontAlgn="base">
              <a:spcBef>
                <a:spcPct val="0"/>
              </a:spcBef>
              <a:spcAft>
                <a:spcPct val="0"/>
              </a:spcAft>
              <a:buFontTx/>
              <a:buNone/>
            </a:pPr>
            <a:endParaRPr lang="ja-JP" altLang="en-US" sz="4200" b="1" dirty="0">
              <a:solidFill>
                <a:srgbClr val="0000FF"/>
              </a:solidFill>
              <a:latin typeface="ＭＳ 明朝" panose="02020609040205080304" pitchFamily="17" charset="-128"/>
              <a:ea typeface="ＭＳ 明朝" panose="02020609040205080304" pitchFamily="17" charset="-128"/>
            </a:endParaRPr>
          </a:p>
        </p:txBody>
      </p:sp>
      <p:sp>
        <p:nvSpPr>
          <p:cNvPr id="20496" name="Oval 22"/>
          <p:cNvSpPr>
            <a:spLocks noChangeArrowheads="1"/>
          </p:cNvSpPr>
          <p:nvPr/>
        </p:nvSpPr>
        <p:spPr bwMode="auto">
          <a:xfrm>
            <a:off x="3265489" y="4603754"/>
            <a:ext cx="1720850" cy="644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srgbClr val="0000FF"/>
              </a:solidFill>
            </a:endParaRPr>
          </a:p>
        </p:txBody>
      </p:sp>
      <p:sp>
        <p:nvSpPr>
          <p:cNvPr id="20497" name="Text Box 23"/>
          <p:cNvSpPr txBox="1">
            <a:spLocks noChangeArrowheads="1"/>
          </p:cNvSpPr>
          <p:nvPr/>
        </p:nvSpPr>
        <p:spPr bwMode="auto">
          <a:xfrm>
            <a:off x="3497264" y="4781554"/>
            <a:ext cx="150653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400" b="1">
                <a:solidFill>
                  <a:srgbClr val="0000FF"/>
                </a:solidFill>
              </a:rPr>
              <a:t>逆流、嘔吐・誤嚥</a:t>
            </a:r>
            <a:endParaRPr lang="ja-JP" altLang="en-US" sz="4200" b="1">
              <a:solidFill>
                <a:srgbClr val="0000FF"/>
              </a:solidFill>
              <a:latin typeface="Times New Roman" pitchFamily="18" charset="0"/>
            </a:endParaRPr>
          </a:p>
        </p:txBody>
      </p:sp>
      <p:sp>
        <p:nvSpPr>
          <p:cNvPr id="20498" name="Text Box 24"/>
          <p:cNvSpPr txBox="1">
            <a:spLocks noChangeArrowheads="1"/>
          </p:cNvSpPr>
          <p:nvPr/>
        </p:nvSpPr>
        <p:spPr bwMode="auto">
          <a:xfrm>
            <a:off x="6084170" y="3168650"/>
            <a:ext cx="1595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200" b="1" dirty="0">
                <a:solidFill>
                  <a:srgbClr val="0000FF"/>
                </a:solidFill>
              </a:rPr>
              <a:t>変形拘縮、疼痛、発熱</a:t>
            </a:r>
          </a:p>
          <a:p>
            <a:pPr algn="just" fontAlgn="base">
              <a:spcBef>
                <a:spcPct val="0"/>
              </a:spcBef>
              <a:spcAft>
                <a:spcPct val="0"/>
              </a:spcAft>
              <a:buFontTx/>
              <a:buNone/>
            </a:pPr>
            <a:r>
              <a:rPr lang="ja-JP" altLang="en-US" sz="1200" b="1" dirty="0">
                <a:solidFill>
                  <a:srgbClr val="0000FF"/>
                </a:solidFill>
              </a:rPr>
              <a:t>発汗、カロリー消費</a:t>
            </a:r>
            <a:endParaRPr lang="ja-JP" altLang="en-US" sz="3800" b="1" dirty="0">
              <a:solidFill>
                <a:srgbClr val="0000FF"/>
              </a:solidFill>
              <a:latin typeface="Times New Roman" pitchFamily="18" charset="0"/>
            </a:endParaRPr>
          </a:p>
        </p:txBody>
      </p:sp>
      <p:sp>
        <p:nvSpPr>
          <p:cNvPr id="20499" name="Oval 25"/>
          <p:cNvSpPr>
            <a:spLocks noChangeArrowheads="1"/>
          </p:cNvSpPr>
          <p:nvPr/>
        </p:nvSpPr>
        <p:spPr bwMode="auto">
          <a:xfrm>
            <a:off x="5846764" y="2954342"/>
            <a:ext cx="1865312" cy="7889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500" name="Text Box 26"/>
          <p:cNvSpPr txBox="1">
            <a:spLocks noChangeArrowheads="1"/>
          </p:cNvSpPr>
          <p:nvPr/>
        </p:nvSpPr>
        <p:spPr bwMode="auto">
          <a:xfrm>
            <a:off x="3923929" y="1911751"/>
            <a:ext cx="120630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2400" b="1" dirty="0">
                <a:solidFill>
                  <a:srgbClr val="FF0000"/>
                </a:solidFill>
              </a:rPr>
              <a:t>ストレス</a:t>
            </a:r>
            <a:endParaRPr lang="ja-JP" altLang="en-US" sz="5400" dirty="0">
              <a:solidFill>
                <a:srgbClr val="FF0000"/>
              </a:solidFill>
              <a:latin typeface="Times New Roman" pitchFamily="18" charset="0"/>
            </a:endParaRPr>
          </a:p>
        </p:txBody>
      </p:sp>
      <p:sp>
        <p:nvSpPr>
          <p:cNvPr id="20501" name="Line 27"/>
          <p:cNvSpPr>
            <a:spLocks noChangeShapeType="1"/>
          </p:cNvSpPr>
          <p:nvPr/>
        </p:nvSpPr>
        <p:spPr bwMode="auto">
          <a:xfrm>
            <a:off x="3275013" y="2995617"/>
            <a:ext cx="792162" cy="504825"/>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02" name="Line 28"/>
          <p:cNvSpPr>
            <a:spLocks noChangeShapeType="1"/>
          </p:cNvSpPr>
          <p:nvPr/>
        </p:nvSpPr>
        <p:spPr bwMode="auto">
          <a:xfrm flipH="1">
            <a:off x="5343527" y="2884492"/>
            <a:ext cx="646113" cy="642937"/>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03" name="Line 29"/>
          <p:cNvSpPr>
            <a:spLocks noChangeShapeType="1"/>
          </p:cNvSpPr>
          <p:nvPr/>
        </p:nvSpPr>
        <p:spPr bwMode="auto">
          <a:xfrm>
            <a:off x="4597400" y="4221167"/>
            <a:ext cx="0" cy="1076325"/>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04" name="Line 30"/>
          <p:cNvSpPr>
            <a:spLocks noChangeShapeType="1"/>
          </p:cNvSpPr>
          <p:nvPr/>
        </p:nvSpPr>
        <p:spPr bwMode="auto">
          <a:xfrm>
            <a:off x="2617788" y="3098804"/>
            <a:ext cx="1579562" cy="2220913"/>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05" name="Line 31"/>
          <p:cNvSpPr>
            <a:spLocks noChangeShapeType="1"/>
          </p:cNvSpPr>
          <p:nvPr/>
        </p:nvSpPr>
        <p:spPr bwMode="auto">
          <a:xfrm flipH="1">
            <a:off x="3089276" y="2328072"/>
            <a:ext cx="732207" cy="316287"/>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06" name="Line 32"/>
          <p:cNvSpPr>
            <a:spLocks noChangeShapeType="1"/>
          </p:cNvSpPr>
          <p:nvPr/>
        </p:nvSpPr>
        <p:spPr bwMode="auto">
          <a:xfrm flipH="1" flipV="1">
            <a:off x="5127626" y="2382838"/>
            <a:ext cx="646113" cy="214312"/>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07" name="Oval 33"/>
          <p:cNvSpPr>
            <a:spLocks noChangeArrowheads="1"/>
          </p:cNvSpPr>
          <p:nvPr/>
        </p:nvSpPr>
        <p:spPr bwMode="auto">
          <a:xfrm>
            <a:off x="4625977" y="1377950"/>
            <a:ext cx="2106613" cy="6111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508" name="Text Box 34"/>
          <p:cNvSpPr txBox="1">
            <a:spLocks noChangeArrowheads="1"/>
          </p:cNvSpPr>
          <p:nvPr/>
        </p:nvSpPr>
        <p:spPr bwMode="auto">
          <a:xfrm>
            <a:off x="4938715" y="1447800"/>
            <a:ext cx="15779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400" b="1">
                <a:solidFill>
                  <a:srgbClr val="009900"/>
                </a:solidFill>
              </a:rPr>
              <a:t>不眠、行動障害</a:t>
            </a:r>
          </a:p>
          <a:p>
            <a:pPr algn="just" fontAlgn="base">
              <a:spcBef>
                <a:spcPct val="0"/>
              </a:spcBef>
              <a:spcAft>
                <a:spcPct val="0"/>
              </a:spcAft>
              <a:buFontTx/>
              <a:buNone/>
            </a:pPr>
            <a:r>
              <a:rPr lang="ja-JP" altLang="en-US" sz="1400" b="1">
                <a:solidFill>
                  <a:srgbClr val="009900"/>
                </a:solidFill>
                <a:latin typeface="Times New Roman" pitchFamily="18" charset="0"/>
              </a:rPr>
              <a:t>　　情緒障害</a:t>
            </a:r>
          </a:p>
        </p:txBody>
      </p:sp>
      <p:sp>
        <p:nvSpPr>
          <p:cNvPr id="20509" name="Line 35"/>
          <p:cNvSpPr>
            <a:spLocks noChangeShapeType="1"/>
          </p:cNvSpPr>
          <p:nvPr/>
        </p:nvSpPr>
        <p:spPr bwMode="auto">
          <a:xfrm flipH="1" flipV="1">
            <a:off x="3322639" y="2846388"/>
            <a:ext cx="25019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kumimoji="1" lang="ja-JP" altLang="en-US">
              <a:solidFill>
                <a:prstClr val="black"/>
              </a:solidFill>
              <a:latin typeface="Arial" panose="020B0604020202020204" pitchFamily="34" charset="0"/>
              <a:ea typeface="ＭＳ Ｐゴシック" panose="020B0600070205080204" pitchFamily="50" charset="-128"/>
            </a:endParaRPr>
          </a:p>
        </p:txBody>
      </p:sp>
      <p:sp>
        <p:nvSpPr>
          <p:cNvPr id="20510" name="Oval 36"/>
          <p:cNvSpPr>
            <a:spLocks noChangeArrowheads="1"/>
          </p:cNvSpPr>
          <p:nvPr/>
        </p:nvSpPr>
        <p:spPr bwMode="auto">
          <a:xfrm>
            <a:off x="5559425" y="5462592"/>
            <a:ext cx="1504950" cy="8604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fontAlgn="base">
              <a:spcBef>
                <a:spcPct val="0"/>
              </a:spcBef>
              <a:spcAft>
                <a:spcPct val="0"/>
              </a:spcAft>
              <a:buFontTx/>
              <a:buNone/>
            </a:pPr>
            <a:endParaRPr kumimoji="0" lang="ja-JP" altLang="en-US" sz="1800">
              <a:solidFill>
                <a:prstClr val="black"/>
              </a:solidFill>
            </a:endParaRPr>
          </a:p>
        </p:txBody>
      </p:sp>
      <p:sp>
        <p:nvSpPr>
          <p:cNvPr id="20511" name="Text Box 37"/>
          <p:cNvSpPr txBox="1">
            <a:spLocks noChangeArrowheads="1"/>
          </p:cNvSpPr>
          <p:nvPr/>
        </p:nvSpPr>
        <p:spPr bwMode="auto">
          <a:xfrm>
            <a:off x="5729288" y="5599117"/>
            <a:ext cx="1363662" cy="566737"/>
          </a:xfrm>
          <a:prstGeom prst="rect">
            <a:avLst/>
          </a:prstGeom>
          <a:noFill/>
          <a:ln w="9525">
            <a:solidFill>
              <a:srgbClr val="FF0B0B"/>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1400" b="1">
                <a:solidFill>
                  <a:srgbClr val="0000FF"/>
                </a:solidFill>
              </a:rPr>
              <a:t>潰瘍、吐血</a:t>
            </a:r>
          </a:p>
          <a:p>
            <a:pPr algn="just" fontAlgn="base">
              <a:spcBef>
                <a:spcPct val="0"/>
              </a:spcBef>
              <a:spcAft>
                <a:spcPct val="0"/>
              </a:spcAft>
              <a:buFontTx/>
              <a:buNone/>
            </a:pPr>
            <a:r>
              <a:rPr lang="ja-JP" altLang="en-US" sz="1400" b="1">
                <a:solidFill>
                  <a:srgbClr val="0000FF"/>
                </a:solidFill>
              </a:rPr>
              <a:t>下血、通過障害</a:t>
            </a:r>
            <a:endParaRPr lang="ja-JP" altLang="en-US" sz="4200" b="1">
              <a:solidFill>
                <a:srgbClr val="0000FF"/>
              </a:solidFill>
              <a:latin typeface="Times New Roman" pitchFamily="18" charset="0"/>
            </a:endParaRPr>
          </a:p>
        </p:txBody>
      </p:sp>
      <p:sp>
        <p:nvSpPr>
          <p:cNvPr id="20512" name="Text Box 38"/>
          <p:cNvSpPr txBox="1">
            <a:spLocks noChangeArrowheads="1"/>
          </p:cNvSpPr>
          <p:nvPr/>
        </p:nvSpPr>
        <p:spPr bwMode="auto">
          <a:xfrm>
            <a:off x="900113" y="447679"/>
            <a:ext cx="71596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0"/>
              </a:spcBef>
              <a:spcAft>
                <a:spcPct val="0"/>
              </a:spcAft>
              <a:buFontTx/>
              <a:buNone/>
            </a:pPr>
            <a:endParaRPr lang="ja-JP" altLang="ja-JP" sz="3400">
              <a:solidFill>
                <a:prstClr val="black"/>
              </a:solidFill>
              <a:latin typeface="Times New Roman" pitchFamily="18" charset="0"/>
            </a:endParaRPr>
          </a:p>
        </p:txBody>
      </p:sp>
      <p:sp>
        <p:nvSpPr>
          <p:cNvPr id="20513" name="Text Box 39"/>
          <p:cNvSpPr txBox="1">
            <a:spLocks noChangeArrowheads="1"/>
          </p:cNvSpPr>
          <p:nvPr/>
        </p:nvSpPr>
        <p:spPr bwMode="auto">
          <a:xfrm>
            <a:off x="69056" y="291909"/>
            <a:ext cx="5610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1279525">
              <a:spcBef>
                <a:spcPct val="20000"/>
              </a:spcBef>
              <a:buChar char="•"/>
              <a:defRPr kumimoji="1" sz="32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8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fontAlgn="base">
              <a:spcBef>
                <a:spcPct val="0"/>
              </a:spcBef>
              <a:spcAft>
                <a:spcPct val="0"/>
              </a:spcAft>
              <a:buFontTx/>
              <a:buNone/>
            </a:pPr>
            <a:r>
              <a:rPr lang="ja-JP" altLang="en-US" sz="2900" b="1" dirty="0">
                <a:solidFill>
                  <a:srgbClr val="0000FF"/>
                </a:solidFill>
              </a:rPr>
              <a:t>重症児者の病態：障害の関連図</a:t>
            </a:r>
            <a:endParaRPr lang="ja-JP" altLang="en-US" sz="5600" dirty="0">
              <a:solidFill>
                <a:srgbClr val="0000FF"/>
              </a:solidFill>
              <a:latin typeface="Times New Roman" pitchFamily="18" charset="0"/>
            </a:endParaRPr>
          </a:p>
        </p:txBody>
      </p:sp>
      <p:sp>
        <p:nvSpPr>
          <p:cNvPr id="2" name="角丸四角形 1"/>
          <p:cNvSpPr>
            <a:spLocks noChangeArrowheads="1"/>
          </p:cNvSpPr>
          <p:nvPr/>
        </p:nvSpPr>
        <p:spPr bwMode="auto">
          <a:xfrm>
            <a:off x="2411762" y="1053822"/>
            <a:ext cx="1513681" cy="646986"/>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a:solidFill>
                  <a:srgbClr val="FF0000"/>
                </a:solidFill>
              </a:rPr>
              <a:t>窒息</a:t>
            </a:r>
          </a:p>
        </p:txBody>
      </p:sp>
      <p:sp>
        <p:nvSpPr>
          <p:cNvPr id="39" name="角丸四角形 38"/>
          <p:cNvSpPr>
            <a:spLocks noChangeArrowheads="1"/>
          </p:cNvSpPr>
          <p:nvPr/>
        </p:nvSpPr>
        <p:spPr bwMode="auto">
          <a:xfrm>
            <a:off x="6863082" y="4677542"/>
            <a:ext cx="1512670" cy="646986"/>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a:solidFill>
                  <a:srgbClr val="FF0000"/>
                </a:solidFill>
              </a:rPr>
              <a:t>感染</a:t>
            </a:r>
          </a:p>
        </p:txBody>
      </p:sp>
      <p:sp>
        <p:nvSpPr>
          <p:cNvPr id="40" name="角丸四角形 39"/>
          <p:cNvSpPr>
            <a:spLocks noChangeArrowheads="1"/>
          </p:cNvSpPr>
          <p:nvPr/>
        </p:nvSpPr>
        <p:spPr bwMode="auto">
          <a:xfrm>
            <a:off x="1835698" y="5301212"/>
            <a:ext cx="1513681" cy="953453"/>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a:solidFill>
                  <a:srgbClr val="FF0000"/>
                </a:solidFill>
              </a:rPr>
              <a:t>嘔吐</a:t>
            </a:r>
            <a:endParaRPr kumimoji="0" lang="en-US" altLang="ja-JP">
              <a:solidFill>
                <a:srgbClr val="FF0000"/>
              </a:solidFill>
            </a:endParaRPr>
          </a:p>
          <a:p>
            <a:pPr algn="ctr" defTabSz="914400" fontAlgn="base">
              <a:spcBef>
                <a:spcPct val="0"/>
              </a:spcBef>
              <a:spcAft>
                <a:spcPct val="0"/>
              </a:spcAft>
              <a:buFontTx/>
              <a:buNone/>
            </a:pPr>
            <a:r>
              <a:rPr kumimoji="0" lang="en-US" altLang="ja-JP" sz="1800">
                <a:solidFill>
                  <a:srgbClr val="FF0000"/>
                </a:solidFill>
              </a:rPr>
              <a:t>(</a:t>
            </a:r>
            <a:r>
              <a:rPr kumimoji="0" lang="ja-JP" altLang="en-US" sz="1800">
                <a:solidFill>
                  <a:srgbClr val="FF0000"/>
                </a:solidFill>
              </a:rPr>
              <a:t>イレウス）</a:t>
            </a:r>
          </a:p>
        </p:txBody>
      </p:sp>
      <p:sp>
        <p:nvSpPr>
          <p:cNvPr id="41" name="角丸四角形 40"/>
          <p:cNvSpPr>
            <a:spLocks noChangeArrowheads="1"/>
          </p:cNvSpPr>
          <p:nvPr/>
        </p:nvSpPr>
        <p:spPr bwMode="auto">
          <a:xfrm>
            <a:off x="7323962" y="1692989"/>
            <a:ext cx="1513681" cy="646986"/>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a:solidFill>
                  <a:srgbClr val="FF0000"/>
                </a:solidFill>
              </a:rPr>
              <a:t>骨折</a:t>
            </a:r>
          </a:p>
        </p:txBody>
      </p:sp>
      <p:sp>
        <p:nvSpPr>
          <p:cNvPr id="42" name="角丸四角形 41"/>
          <p:cNvSpPr>
            <a:spLocks noChangeArrowheads="1"/>
          </p:cNvSpPr>
          <p:nvPr/>
        </p:nvSpPr>
        <p:spPr bwMode="auto">
          <a:xfrm>
            <a:off x="1723631" y="4046707"/>
            <a:ext cx="1513681" cy="646986"/>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a:solidFill>
                  <a:srgbClr val="FF0000"/>
                </a:solidFill>
              </a:rPr>
              <a:t>褥瘡</a:t>
            </a:r>
          </a:p>
        </p:txBody>
      </p:sp>
      <p:sp>
        <p:nvSpPr>
          <p:cNvPr id="43" name="角丸四角形 42"/>
          <p:cNvSpPr>
            <a:spLocks noChangeArrowheads="1"/>
          </p:cNvSpPr>
          <p:nvPr/>
        </p:nvSpPr>
        <p:spPr bwMode="auto">
          <a:xfrm>
            <a:off x="5396236" y="601583"/>
            <a:ext cx="1513682" cy="646986"/>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a:solidFill>
                  <a:srgbClr val="FF0000"/>
                </a:solidFill>
              </a:rPr>
              <a:t>自傷</a:t>
            </a:r>
          </a:p>
        </p:txBody>
      </p:sp>
      <p:sp>
        <p:nvSpPr>
          <p:cNvPr id="3" name="スライド番号プレースホルダー 2"/>
          <p:cNvSpPr>
            <a:spLocks noGrp="1"/>
          </p:cNvSpPr>
          <p:nvPr>
            <p:ph type="sldNum" sz="quarter" idx="12"/>
          </p:nvPr>
        </p:nvSpPr>
        <p:spPr/>
        <p:txBody>
          <a:bodyPr/>
          <a:lstStyle/>
          <a:p>
            <a:fld id="{C9A33C73-B9F4-40A5-9EEC-092FAC9ECB06}" type="slidenum">
              <a:rPr lang="ja-JP" altLang="en-US" smtClean="0"/>
              <a:pPr/>
              <a:t>17</a:t>
            </a:fld>
            <a:endParaRPr lang="en-US" altLang="ja-JP"/>
          </a:p>
        </p:txBody>
      </p:sp>
      <p:sp>
        <p:nvSpPr>
          <p:cNvPr id="44" name="角丸四角形 43"/>
          <p:cNvSpPr>
            <a:spLocks noChangeArrowheads="1"/>
          </p:cNvSpPr>
          <p:nvPr/>
        </p:nvSpPr>
        <p:spPr bwMode="auto">
          <a:xfrm>
            <a:off x="6923090" y="3646110"/>
            <a:ext cx="1994895" cy="646986"/>
          </a:xfrm>
          <a:prstGeom prst="roundRect">
            <a:avLst>
              <a:gd name="adj" fmla="val 16667"/>
            </a:avLst>
          </a:prstGeom>
          <a:solidFill>
            <a:srgbClr val="FFC000"/>
          </a:solidFill>
          <a:ln w="9525" algn="ctr">
            <a:solidFill>
              <a:schemeClr val="tx1"/>
            </a:solidFill>
            <a:round/>
            <a:headEnd/>
            <a:tailEnd/>
          </a:ln>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fontAlgn="base">
              <a:spcBef>
                <a:spcPct val="0"/>
              </a:spcBef>
              <a:spcAft>
                <a:spcPct val="0"/>
              </a:spcAft>
              <a:buFontTx/>
              <a:buNone/>
            </a:pPr>
            <a:r>
              <a:rPr kumimoji="0" lang="ja-JP" altLang="en-US" dirty="0" smtClean="0">
                <a:solidFill>
                  <a:srgbClr val="FF0000"/>
                </a:solidFill>
              </a:rPr>
              <a:t>けいれん</a:t>
            </a:r>
            <a:endParaRPr kumimoji="0" lang="ja-JP" altLang="en-US" dirty="0">
              <a:solidFill>
                <a:srgbClr val="FF0000"/>
              </a:solidFill>
            </a:endParaRPr>
          </a:p>
        </p:txBody>
      </p:sp>
    </p:spTree>
    <p:extLst>
      <p:ext uri="{BB962C8B-B14F-4D97-AF65-F5344CB8AC3E}">
        <p14:creationId xmlns:p14="http://schemas.microsoft.com/office/powerpoint/2010/main" val="326596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ircle(in)">
                                      <p:cBhvr>
                                        <p:cTn id="22" dur="75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750"/>
                                        <p:tgtEl>
                                          <p:spTgt spid="43"/>
                                        </p:tgtEl>
                                      </p:cBhvr>
                                    </p:animEffect>
                                    <p:anim calcmode="lin" valueType="num">
                                      <p:cBhvr>
                                        <p:cTn id="33" dur="750" fill="hold"/>
                                        <p:tgtEl>
                                          <p:spTgt spid="43"/>
                                        </p:tgtEl>
                                        <p:attrNameLst>
                                          <p:attrName>ppt_x</p:attrName>
                                        </p:attrNameLst>
                                      </p:cBhvr>
                                      <p:tavLst>
                                        <p:tav tm="0">
                                          <p:val>
                                            <p:strVal val="#ppt_x"/>
                                          </p:val>
                                        </p:tav>
                                        <p:tav tm="100000">
                                          <p:val>
                                            <p:strVal val="#ppt_x"/>
                                          </p:val>
                                        </p:tav>
                                      </p:tavLst>
                                    </p:anim>
                                    <p:anim calcmode="lin" valueType="num">
                                      <p:cBhvr>
                                        <p:cTn id="34" dur="75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7449" y="254394"/>
            <a:ext cx="1223412" cy="369332"/>
          </a:xfrm>
          <a:prstGeom prst="rect">
            <a:avLst/>
          </a:prstGeom>
          <a:noFill/>
        </p:spPr>
        <p:txBody>
          <a:bodyPr wrap="none" rtlCol="0">
            <a:spAutoFit/>
          </a:bodyPr>
          <a:lstStyle/>
          <a:p>
            <a:r>
              <a:rPr kumimoji="1" lang="ja-JP" altLang="en-US" dirty="0" smtClean="0"/>
              <a:t>消化・吸収</a:t>
            </a:r>
            <a:endParaRPr kumimoji="1" lang="ja-JP" altLang="en-US" dirty="0"/>
          </a:p>
        </p:txBody>
      </p:sp>
      <p:sp>
        <p:nvSpPr>
          <p:cNvPr id="5" name="テキスト ボックス 4"/>
          <p:cNvSpPr txBox="1"/>
          <p:nvPr/>
        </p:nvSpPr>
        <p:spPr>
          <a:xfrm>
            <a:off x="447449" y="736640"/>
            <a:ext cx="3616696" cy="369332"/>
          </a:xfrm>
          <a:prstGeom prst="rect">
            <a:avLst/>
          </a:prstGeom>
          <a:noFill/>
        </p:spPr>
        <p:txBody>
          <a:bodyPr wrap="none" rtlCol="0">
            <a:spAutoFit/>
          </a:bodyPr>
          <a:lstStyle/>
          <a:p>
            <a:r>
              <a:rPr kumimoji="1" lang="ja-JP" altLang="en-US" dirty="0" smtClean="0"/>
              <a:t>食べ物は口から入ってどうなるか？</a:t>
            </a:r>
            <a:endParaRPr kumimoji="1" lang="ja-JP" altLang="en-US" dirty="0"/>
          </a:p>
        </p:txBody>
      </p:sp>
      <p:sp>
        <p:nvSpPr>
          <p:cNvPr id="6" name="テキスト ボックス 5"/>
          <p:cNvSpPr txBox="1"/>
          <p:nvPr/>
        </p:nvSpPr>
        <p:spPr>
          <a:xfrm>
            <a:off x="955667" y="3787598"/>
            <a:ext cx="7319613" cy="3000821"/>
          </a:xfrm>
          <a:prstGeom prst="rect">
            <a:avLst/>
          </a:prstGeom>
          <a:noFill/>
        </p:spPr>
        <p:txBody>
          <a:bodyPr wrap="square" rtlCol="0">
            <a:spAutoFit/>
          </a:bodyPr>
          <a:lstStyle/>
          <a:p>
            <a:pPr>
              <a:lnSpc>
                <a:spcPct val="150000"/>
              </a:lnSpc>
            </a:pPr>
            <a:r>
              <a:rPr kumimoji="1" lang="ja-JP" altLang="en-US" dirty="0" smtClean="0"/>
              <a:t>糖質・・・唾液と膵液により二糖類、三糖類などに分解後、腸液に</a:t>
            </a:r>
            <a:endParaRPr kumimoji="1" lang="en-US" altLang="ja-JP" dirty="0" smtClean="0"/>
          </a:p>
          <a:p>
            <a:pPr>
              <a:lnSpc>
                <a:spcPct val="150000"/>
              </a:lnSpc>
            </a:pPr>
            <a:r>
              <a:rPr kumimoji="1" lang="ja-JP" altLang="en-US" dirty="0" smtClean="0"/>
              <a:t>　</a:t>
            </a:r>
            <a:r>
              <a:rPr kumimoji="1" lang="ja-JP" altLang="en-US" dirty="0"/>
              <a:t>　</a:t>
            </a:r>
            <a:r>
              <a:rPr kumimoji="1" lang="ja-JP" altLang="en-US" dirty="0" smtClean="0"/>
              <a:t>　　　より単糖にまで分解されて吸収される。</a:t>
            </a:r>
            <a:endParaRPr kumimoji="1" lang="en-US" altLang="ja-JP" dirty="0" smtClean="0"/>
          </a:p>
          <a:p>
            <a:pPr>
              <a:lnSpc>
                <a:spcPct val="150000"/>
              </a:lnSpc>
            </a:pPr>
            <a:r>
              <a:rPr kumimoji="1" lang="ja-JP" altLang="en-US" dirty="0" smtClean="0"/>
              <a:t>タンパク・胃液と膵液によりペプチドまで分解、小腸上皮でさらに</a:t>
            </a:r>
            <a:endParaRPr kumimoji="1" lang="en-US" altLang="ja-JP" dirty="0" smtClean="0"/>
          </a:p>
          <a:p>
            <a:pPr>
              <a:lnSpc>
                <a:spcPct val="150000"/>
              </a:lnSpc>
            </a:pPr>
            <a:r>
              <a:rPr kumimoji="1" lang="ja-JP" altLang="en-US" dirty="0"/>
              <a:t>　</a:t>
            </a:r>
            <a:r>
              <a:rPr kumimoji="1" lang="ja-JP" altLang="en-US" dirty="0" smtClean="0"/>
              <a:t>　　　　アミノ酸まで分解されて吸収される。</a:t>
            </a:r>
            <a:endParaRPr kumimoji="1" lang="en-US" altLang="ja-JP" dirty="0" smtClean="0"/>
          </a:p>
          <a:p>
            <a:pPr>
              <a:lnSpc>
                <a:spcPct val="150000"/>
              </a:lnSpc>
            </a:pPr>
            <a:r>
              <a:rPr kumimoji="1" lang="ja-JP" altLang="en-US" dirty="0" smtClean="0"/>
              <a:t>脂肪・・・胃で脂肪滴になり、十二指腸で胆汁によりミセルを形成、</a:t>
            </a:r>
            <a:endParaRPr kumimoji="1" lang="en-US" altLang="ja-JP" dirty="0" smtClean="0"/>
          </a:p>
          <a:p>
            <a:pPr>
              <a:lnSpc>
                <a:spcPct val="150000"/>
              </a:lnSpc>
            </a:pPr>
            <a:r>
              <a:rPr kumimoji="1" lang="ja-JP" altLang="en-US" dirty="0"/>
              <a:t>　</a:t>
            </a:r>
            <a:r>
              <a:rPr kumimoji="1" lang="ja-JP" altLang="en-US" dirty="0" smtClean="0"/>
              <a:t>　　　　膵液の作用を受けたのち脂肪酸とグリセリンに分解され、</a:t>
            </a:r>
            <a:endParaRPr kumimoji="1" lang="en-US" altLang="ja-JP" dirty="0" smtClean="0"/>
          </a:p>
          <a:p>
            <a:pPr>
              <a:lnSpc>
                <a:spcPct val="150000"/>
              </a:lnSpc>
            </a:pPr>
            <a:r>
              <a:rPr kumimoji="1" lang="ja-JP" altLang="en-US" dirty="0"/>
              <a:t>　</a:t>
            </a:r>
            <a:r>
              <a:rPr kumimoji="1" lang="ja-JP" altLang="en-US" dirty="0" smtClean="0"/>
              <a:t>　　　　小腸上皮細胞から吸収される。</a:t>
            </a:r>
            <a:endParaRPr kumimoji="1" lang="ja-JP" altLang="en-US" dirty="0"/>
          </a:p>
        </p:txBody>
      </p:sp>
      <p:sp>
        <p:nvSpPr>
          <p:cNvPr id="2" name="テキスト ボックス 1"/>
          <p:cNvSpPr txBox="1"/>
          <p:nvPr/>
        </p:nvSpPr>
        <p:spPr>
          <a:xfrm>
            <a:off x="351472" y="1274024"/>
            <a:ext cx="604194" cy="1754326"/>
          </a:xfrm>
          <a:prstGeom prst="rect">
            <a:avLst/>
          </a:prstGeom>
          <a:noFill/>
        </p:spPr>
        <p:txBody>
          <a:bodyPr wrap="square" rtlCol="0">
            <a:spAutoFit/>
          </a:bodyPr>
          <a:lstStyle/>
          <a:p>
            <a:r>
              <a:rPr kumimoji="1" lang="ja-JP" altLang="en-US" dirty="0" smtClean="0">
                <a:latin typeface="+mn-ea"/>
              </a:rPr>
              <a:t>物理的</a:t>
            </a:r>
            <a:r>
              <a:rPr kumimoji="1" lang="ja-JP" altLang="en-US" dirty="0">
                <a:latin typeface="+mn-ea"/>
              </a:rPr>
              <a:t>に</a:t>
            </a:r>
            <a:r>
              <a:rPr kumimoji="1" lang="ja-JP" altLang="en-US" dirty="0" smtClean="0">
                <a:latin typeface="+mn-ea"/>
              </a:rPr>
              <a:t>見る</a:t>
            </a:r>
            <a:r>
              <a:rPr kumimoji="1" lang="ja-JP" altLang="en-US" dirty="0">
                <a:latin typeface="+mn-ea"/>
              </a:rPr>
              <a:t>と</a:t>
            </a:r>
            <a:endParaRPr kumimoji="1" lang="ja-JP" altLang="en-US" dirty="0"/>
          </a:p>
        </p:txBody>
      </p:sp>
      <p:sp>
        <p:nvSpPr>
          <p:cNvPr id="7" name="テキスト ボックス 6"/>
          <p:cNvSpPr txBox="1"/>
          <p:nvPr/>
        </p:nvSpPr>
        <p:spPr>
          <a:xfrm>
            <a:off x="363072" y="3913096"/>
            <a:ext cx="431230" cy="2031325"/>
          </a:xfrm>
          <a:prstGeom prst="rect">
            <a:avLst/>
          </a:prstGeom>
          <a:noFill/>
        </p:spPr>
        <p:txBody>
          <a:bodyPr wrap="square" rtlCol="0">
            <a:spAutoFit/>
          </a:bodyPr>
          <a:lstStyle/>
          <a:p>
            <a:r>
              <a:rPr kumimoji="1" lang="ja-JP" altLang="en-US" dirty="0" smtClean="0"/>
              <a:t>化学的</a:t>
            </a:r>
            <a:r>
              <a:rPr kumimoji="1" lang="ja-JP" altLang="en-US" dirty="0"/>
              <a:t>に</a:t>
            </a:r>
            <a:r>
              <a:rPr kumimoji="1" lang="ja-JP" altLang="en-US" dirty="0" smtClean="0"/>
              <a:t>見る</a:t>
            </a:r>
            <a:r>
              <a:rPr kumimoji="1" lang="ja-JP" altLang="en-US" dirty="0"/>
              <a:t>と</a:t>
            </a:r>
          </a:p>
        </p:txBody>
      </p:sp>
      <p:sp>
        <p:nvSpPr>
          <p:cNvPr id="8" name="テキスト ボックス 7"/>
          <p:cNvSpPr txBox="1"/>
          <p:nvPr/>
        </p:nvSpPr>
        <p:spPr>
          <a:xfrm>
            <a:off x="955668" y="1202275"/>
            <a:ext cx="7441561" cy="2585323"/>
          </a:xfrm>
          <a:prstGeom prst="rect">
            <a:avLst/>
          </a:prstGeom>
          <a:noFill/>
        </p:spPr>
        <p:txBody>
          <a:bodyPr wrap="square" rtlCol="0">
            <a:spAutoFit/>
          </a:bodyPr>
          <a:lstStyle/>
          <a:p>
            <a:pPr>
              <a:lnSpc>
                <a:spcPct val="150000"/>
              </a:lnSpc>
            </a:pPr>
            <a:r>
              <a:rPr kumimoji="1" lang="ja-JP" altLang="en-US" dirty="0" smtClean="0">
                <a:latin typeface="+mn-ea"/>
              </a:rPr>
              <a:t>口腔</a:t>
            </a:r>
            <a:r>
              <a:rPr kumimoji="1" lang="ja-JP" altLang="en-US" dirty="0">
                <a:latin typeface="+mn-ea"/>
              </a:rPr>
              <a:t>・・・取り込みと咀嚼</a:t>
            </a:r>
            <a:r>
              <a:rPr kumimoji="1" lang="en-US" altLang="ja-JP" dirty="0">
                <a:latin typeface="+mn-ea"/>
              </a:rPr>
              <a:t>(</a:t>
            </a:r>
            <a:r>
              <a:rPr kumimoji="1" lang="ja-JP" altLang="en-US" dirty="0">
                <a:latin typeface="+mn-ea"/>
              </a:rPr>
              <a:t>随意運動と唾液分泌</a:t>
            </a:r>
            <a:r>
              <a:rPr kumimoji="1" lang="en-US" altLang="ja-JP" dirty="0">
                <a:latin typeface="+mn-ea"/>
              </a:rPr>
              <a:t>)</a:t>
            </a:r>
            <a:r>
              <a:rPr kumimoji="1" lang="ja-JP" altLang="en-US" dirty="0">
                <a:latin typeface="+mn-ea"/>
              </a:rPr>
              <a:t>　</a:t>
            </a:r>
            <a:endParaRPr kumimoji="1" lang="en-US" altLang="ja-JP" dirty="0">
              <a:latin typeface="+mn-ea"/>
            </a:endParaRPr>
          </a:p>
          <a:p>
            <a:pPr>
              <a:lnSpc>
                <a:spcPct val="150000"/>
              </a:lnSpc>
            </a:pPr>
            <a:r>
              <a:rPr kumimoji="1" lang="ja-JP" altLang="en-US" dirty="0">
                <a:latin typeface="+mn-ea"/>
              </a:rPr>
              <a:t>　　　　　　　　　　　　　　</a:t>
            </a:r>
            <a:r>
              <a:rPr kumimoji="1" lang="ja-JP" altLang="en-US" dirty="0" smtClean="0">
                <a:latin typeface="+mn-ea"/>
              </a:rPr>
              <a:t>　　→</a:t>
            </a:r>
            <a:r>
              <a:rPr kumimoji="1" lang="ja-JP" altLang="en-US" dirty="0">
                <a:latin typeface="+mn-ea"/>
              </a:rPr>
              <a:t>嚥下　→噴門を通過</a:t>
            </a:r>
            <a:endParaRPr kumimoji="1" lang="en-US" altLang="ja-JP" dirty="0">
              <a:latin typeface="+mn-ea"/>
            </a:endParaRPr>
          </a:p>
          <a:p>
            <a:pPr>
              <a:lnSpc>
                <a:spcPct val="150000"/>
              </a:lnSpc>
            </a:pPr>
            <a:r>
              <a:rPr kumimoji="1" lang="ja-JP" altLang="en-US" dirty="0" smtClean="0">
                <a:latin typeface="+mn-ea"/>
              </a:rPr>
              <a:t>胃</a:t>
            </a:r>
            <a:r>
              <a:rPr kumimoji="1" lang="ja-JP" altLang="en-US" dirty="0">
                <a:latin typeface="+mn-ea"/>
              </a:rPr>
              <a:t>・・・・胃蠕動</a:t>
            </a:r>
            <a:r>
              <a:rPr kumimoji="1" lang="en-US" altLang="ja-JP" dirty="0">
                <a:latin typeface="+mn-ea"/>
              </a:rPr>
              <a:t>(</a:t>
            </a:r>
            <a:r>
              <a:rPr kumimoji="1" lang="ja-JP" altLang="en-US" dirty="0">
                <a:latin typeface="+mn-ea"/>
              </a:rPr>
              <a:t>自律神経支配優位</a:t>
            </a:r>
            <a:r>
              <a:rPr kumimoji="1" lang="en-US" altLang="ja-JP" dirty="0">
                <a:latin typeface="+mn-ea"/>
              </a:rPr>
              <a:t>)</a:t>
            </a:r>
            <a:r>
              <a:rPr kumimoji="1" lang="ja-JP" altLang="en-US" dirty="0">
                <a:latin typeface="+mn-ea"/>
              </a:rPr>
              <a:t>　</a:t>
            </a:r>
            <a:endParaRPr kumimoji="1" lang="en-US" altLang="ja-JP" dirty="0">
              <a:latin typeface="+mn-ea"/>
            </a:endParaRPr>
          </a:p>
          <a:p>
            <a:pPr>
              <a:lnSpc>
                <a:spcPct val="150000"/>
              </a:lnSpc>
            </a:pPr>
            <a:r>
              <a:rPr kumimoji="1" lang="ja-JP" altLang="en-US" dirty="0">
                <a:latin typeface="+mn-ea"/>
              </a:rPr>
              <a:t>　　　　　　　　　　　　　</a:t>
            </a:r>
            <a:r>
              <a:rPr kumimoji="1" lang="ja-JP" altLang="en-US" dirty="0"/>
              <a:t>　</a:t>
            </a:r>
            <a:r>
              <a:rPr kumimoji="1" lang="ja-JP" altLang="en-US" dirty="0" smtClean="0"/>
              <a:t>　　→</a:t>
            </a:r>
            <a:r>
              <a:rPr kumimoji="1" lang="ja-JP" altLang="en-US" dirty="0"/>
              <a:t>幽門を通過　→十二指腸へ</a:t>
            </a:r>
            <a:endParaRPr kumimoji="1" lang="en-US" altLang="ja-JP" dirty="0"/>
          </a:p>
          <a:p>
            <a:pPr>
              <a:lnSpc>
                <a:spcPct val="150000"/>
              </a:lnSpc>
            </a:pPr>
            <a:r>
              <a:rPr kumimoji="1" lang="ja-JP" altLang="en-US" dirty="0" smtClean="0"/>
              <a:t>腸</a:t>
            </a:r>
            <a:r>
              <a:rPr kumimoji="1" lang="ja-JP" altLang="en-US" dirty="0"/>
              <a:t>・・・・腸蠕動</a:t>
            </a:r>
            <a:r>
              <a:rPr kumimoji="1" lang="en-US" altLang="ja-JP" dirty="0"/>
              <a:t>(</a:t>
            </a:r>
            <a:r>
              <a:rPr kumimoji="1" lang="ja-JP" altLang="en-US" dirty="0"/>
              <a:t>内在神経支配優位</a:t>
            </a:r>
            <a:r>
              <a:rPr kumimoji="1" lang="en-US" altLang="ja-JP" dirty="0"/>
              <a:t>)</a:t>
            </a:r>
            <a:r>
              <a:rPr kumimoji="1" lang="ja-JP" altLang="en-US" dirty="0"/>
              <a:t>　</a:t>
            </a:r>
            <a:endParaRPr kumimoji="1" lang="en-US" altLang="ja-JP" dirty="0"/>
          </a:p>
          <a:p>
            <a:pPr>
              <a:lnSpc>
                <a:spcPct val="150000"/>
              </a:lnSpc>
            </a:pPr>
            <a:r>
              <a:rPr kumimoji="1" lang="ja-JP" altLang="en-US" dirty="0"/>
              <a:t>　　　　　　　　　　　　　　　</a:t>
            </a:r>
            <a:r>
              <a:rPr kumimoji="1" lang="ja-JP" altLang="en-US" dirty="0" smtClean="0"/>
              <a:t>　→</a:t>
            </a:r>
            <a:r>
              <a:rPr kumimoji="1" lang="ja-JP" altLang="en-US" dirty="0"/>
              <a:t>小腸から大腸、直腸　→</a:t>
            </a:r>
            <a:r>
              <a:rPr kumimoji="1" lang="ja-JP" altLang="en-US" dirty="0" smtClean="0"/>
              <a:t>排便</a:t>
            </a:r>
            <a:endParaRPr kumimoji="1" lang="en-US" altLang="ja-JP" dirty="0"/>
          </a:p>
        </p:txBody>
      </p:sp>
    </p:spTree>
    <p:extLst>
      <p:ext uri="{BB962C8B-B14F-4D97-AF65-F5344CB8AC3E}">
        <p14:creationId xmlns:p14="http://schemas.microsoft.com/office/powerpoint/2010/main" val="291976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472" y="235934"/>
            <a:ext cx="646331" cy="369332"/>
          </a:xfrm>
          <a:prstGeom prst="rect">
            <a:avLst/>
          </a:prstGeom>
          <a:noFill/>
        </p:spPr>
        <p:txBody>
          <a:bodyPr wrap="none" rtlCol="0">
            <a:spAutoFit/>
          </a:bodyPr>
          <a:lstStyle/>
          <a:p>
            <a:r>
              <a:rPr kumimoji="1" lang="ja-JP" altLang="en-US" dirty="0" smtClean="0"/>
              <a:t>代謝</a:t>
            </a:r>
            <a:endParaRPr kumimoji="1" lang="en-US" altLang="ja-JP" dirty="0" smtClean="0"/>
          </a:p>
        </p:txBody>
      </p:sp>
      <p:sp>
        <p:nvSpPr>
          <p:cNvPr id="3" name="テキスト ボックス 2"/>
          <p:cNvSpPr txBox="1"/>
          <p:nvPr/>
        </p:nvSpPr>
        <p:spPr>
          <a:xfrm>
            <a:off x="308472" y="758481"/>
            <a:ext cx="7800533" cy="5493812"/>
          </a:xfrm>
          <a:prstGeom prst="rect">
            <a:avLst/>
          </a:prstGeom>
          <a:noFill/>
        </p:spPr>
        <p:txBody>
          <a:bodyPr wrap="none" rtlCol="0">
            <a:spAutoFit/>
          </a:bodyPr>
          <a:lstStyle/>
          <a:p>
            <a:pPr>
              <a:lnSpc>
                <a:spcPct val="150000"/>
              </a:lnSpc>
            </a:pPr>
            <a:r>
              <a:rPr kumimoji="1" lang="ja-JP" altLang="en-US" dirty="0" smtClean="0"/>
              <a:t>　単糖（グルコースとその他の糖）は最終的にグルコース（</a:t>
            </a:r>
            <a:r>
              <a:rPr kumimoji="1" lang="ja-JP" altLang="en-US" dirty="0"/>
              <a:t>ブドウ糖</a:t>
            </a:r>
            <a:r>
              <a:rPr kumimoji="1" lang="ja-JP" altLang="en-US" dirty="0" smtClean="0"/>
              <a:t>）になる。</a:t>
            </a:r>
            <a:endParaRPr kumimoji="1" lang="en-US" altLang="ja-JP" dirty="0" smtClean="0"/>
          </a:p>
          <a:p>
            <a:pPr>
              <a:lnSpc>
                <a:spcPct val="150000"/>
              </a:lnSpc>
            </a:pPr>
            <a:r>
              <a:rPr kumimoji="1" lang="ja-JP" altLang="en-US" dirty="0" smtClean="0"/>
              <a:t>グルコースがそれぞれの細胞にある「解糖系」という複数の酵素反応によって</a:t>
            </a:r>
            <a:endParaRPr kumimoji="1" lang="en-US" altLang="ja-JP" dirty="0" smtClean="0"/>
          </a:p>
          <a:p>
            <a:pPr>
              <a:lnSpc>
                <a:spcPct val="150000"/>
              </a:lnSpc>
            </a:pPr>
            <a:r>
              <a:rPr kumimoji="1" lang="ja-JP" altLang="en-US" dirty="0" smtClean="0"/>
              <a:t>代謝されて、</a:t>
            </a:r>
            <a:r>
              <a:rPr kumimoji="1" lang="en-US" altLang="ja-JP" dirty="0" smtClean="0"/>
              <a:t>ATP</a:t>
            </a:r>
            <a:r>
              <a:rPr kumimoji="1" lang="ja-JP" altLang="en-US" dirty="0" smtClean="0"/>
              <a:t>ができる。解糖系の中の分子はミトコンドリアに入ってさらに</a:t>
            </a:r>
            <a:endParaRPr kumimoji="1" lang="en-US" altLang="ja-JP" dirty="0" smtClean="0"/>
          </a:p>
          <a:p>
            <a:pPr>
              <a:lnSpc>
                <a:spcPct val="150000"/>
              </a:lnSpc>
            </a:pPr>
            <a:r>
              <a:rPr kumimoji="1" lang="ja-JP" altLang="en-US" dirty="0" smtClean="0"/>
              <a:t>代謝され（</a:t>
            </a:r>
            <a:r>
              <a:rPr kumimoji="1" lang="en-US" altLang="ja-JP" dirty="0" smtClean="0"/>
              <a:t>TCA</a:t>
            </a:r>
            <a:r>
              <a:rPr kumimoji="1" lang="ja-JP" altLang="en-US" dirty="0" smtClean="0"/>
              <a:t>回路）、新たに</a:t>
            </a:r>
            <a:r>
              <a:rPr kumimoji="1" lang="en-US" altLang="ja-JP" dirty="0" smtClean="0"/>
              <a:t>ATP</a:t>
            </a:r>
            <a:r>
              <a:rPr kumimoji="1" lang="ja-JP" altLang="en-US" dirty="0" smtClean="0"/>
              <a:t>ができる。この最後の反応で</a:t>
            </a:r>
            <a:r>
              <a:rPr kumimoji="1" lang="ja-JP" altLang="en-US" u="sng" dirty="0" smtClean="0"/>
              <a:t>酸素</a:t>
            </a:r>
            <a:r>
              <a:rPr kumimoji="1" lang="ja-JP" altLang="en-US" dirty="0" smtClean="0"/>
              <a:t>が使われる。</a:t>
            </a:r>
            <a:endParaRPr kumimoji="1" lang="en-US" altLang="ja-JP" dirty="0" smtClean="0"/>
          </a:p>
          <a:p>
            <a:pPr>
              <a:lnSpc>
                <a:spcPct val="150000"/>
              </a:lnSpc>
            </a:pPr>
            <a:r>
              <a:rPr kumimoji="1" lang="ja-JP" altLang="en-US" dirty="0" smtClean="0"/>
              <a:t>解糖系や</a:t>
            </a:r>
            <a:r>
              <a:rPr kumimoji="1" lang="en-US" altLang="ja-JP" dirty="0" smtClean="0"/>
              <a:t>TCA</a:t>
            </a:r>
            <a:r>
              <a:rPr kumimoji="1" lang="ja-JP" altLang="en-US" dirty="0" smtClean="0"/>
              <a:t>回路はほぼすべての細胞にある。</a:t>
            </a:r>
            <a:endParaRPr kumimoji="1" lang="en-US" altLang="ja-JP" dirty="0" smtClean="0"/>
          </a:p>
          <a:p>
            <a:pPr>
              <a:lnSpc>
                <a:spcPct val="150000"/>
              </a:lnSpc>
            </a:pPr>
            <a:endParaRPr kumimoji="1" lang="en-US" altLang="ja-JP" dirty="0" smtClean="0"/>
          </a:p>
          <a:p>
            <a:pPr>
              <a:lnSpc>
                <a:spcPct val="150000"/>
              </a:lnSpc>
            </a:pPr>
            <a:r>
              <a:rPr kumimoji="1" lang="ja-JP" altLang="en-US" dirty="0"/>
              <a:t>　アミノ酸</a:t>
            </a:r>
            <a:r>
              <a:rPr kumimoji="1" lang="ja-JP" altLang="en-US" dirty="0" smtClean="0"/>
              <a:t>はタンパクに合成されて酵素や臓器を作るために使われるほか、それ</a:t>
            </a:r>
            <a:endParaRPr kumimoji="1" lang="en-US" altLang="ja-JP" dirty="0" smtClean="0"/>
          </a:p>
          <a:p>
            <a:pPr>
              <a:lnSpc>
                <a:spcPct val="150000"/>
              </a:lnSpc>
            </a:pPr>
            <a:r>
              <a:rPr kumimoji="1" lang="ja-JP" altLang="en-US" dirty="0" smtClean="0"/>
              <a:t>自身が</a:t>
            </a:r>
            <a:r>
              <a:rPr kumimoji="1" lang="en-US" altLang="ja-JP" dirty="0" smtClean="0"/>
              <a:t>TCA</a:t>
            </a:r>
            <a:r>
              <a:rPr kumimoji="1" lang="ja-JP" altLang="en-US" dirty="0"/>
              <a:t>回路</a:t>
            </a:r>
            <a:r>
              <a:rPr kumimoji="1" lang="ja-JP" altLang="en-US" dirty="0" smtClean="0"/>
              <a:t>に入って代謝される（</a:t>
            </a:r>
            <a:r>
              <a:rPr kumimoji="1" lang="en-US" altLang="ja-JP" dirty="0" smtClean="0"/>
              <a:t>ATP</a:t>
            </a:r>
            <a:r>
              <a:rPr kumimoji="1" lang="ja-JP" altLang="en-US" dirty="0" smtClean="0"/>
              <a:t>ができる）。アミノ酸の窒素原子は分か</a:t>
            </a:r>
            <a:endParaRPr kumimoji="1" lang="en-US" altLang="ja-JP" dirty="0" smtClean="0"/>
          </a:p>
          <a:p>
            <a:pPr>
              <a:lnSpc>
                <a:spcPct val="150000"/>
              </a:lnSpc>
            </a:pPr>
            <a:r>
              <a:rPr kumimoji="1" lang="ja-JP" altLang="en-US" dirty="0" err="1" smtClean="0"/>
              <a:t>れて</a:t>
            </a:r>
            <a:r>
              <a:rPr kumimoji="1" lang="ja-JP" altLang="en-US" dirty="0" smtClean="0"/>
              <a:t>アンモニアになり、肝臓で尿素に変換されて、尿中に排泄される。</a:t>
            </a:r>
            <a:endParaRPr kumimoji="1" lang="en-US" altLang="ja-JP" dirty="0" smtClean="0"/>
          </a:p>
          <a:p>
            <a:pPr>
              <a:lnSpc>
                <a:spcPct val="150000"/>
              </a:lnSpc>
            </a:pPr>
            <a:endParaRPr kumimoji="1" lang="en-US" altLang="ja-JP" dirty="0" smtClean="0"/>
          </a:p>
          <a:p>
            <a:pPr>
              <a:lnSpc>
                <a:spcPct val="150000"/>
              </a:lnSpc>
            </a:pPr>
            <a:r>
              <a:rPr kumimoji="1" lang="ja-JP" altLang="en-US" dirty="0"/>
              <a:t>　脂肪</a:t>
            </a:r>
            <a:r>
              <a:rPr kumimoji="1" lang="ja-JP" altLang="en-US" dirty="0" smtClean="0"/>
              <a:t>酸はミトコンドリア内で代謝されて、アセチル</a:t>
            </a:r>
            <a:r>
              <a:rPr kumimoji="1" lang="en-US" altLang="ja-JP" dirty="0" smtClean="0"/>
              <a:t>CoA</a:t>
            </a:r>
            <a:r>
              <a:rPr kumimoji="1" lang="ja-JP" altLang="en-US" dirty="0" smtClean="0"/>
              <a:t>（アセチルコエンザイ</a:t>
            </a:r>
            <a:endParaRPr kumimoji="1" lang="en-US" altLang="ja-JP" dirty="0" smtClean="0"/>
          </a:p>
          <a:p>
            <a:pPr>
              <a:lnSpc>
                <a:spcPct val="150000"/>
              </a:lnSpc>
            </a:pPr>
            <a:r>
              <a:rPr kumimoji="1" lang="ja-JP" altLang="en-US" dirty="0" smtClean="0"/>
              <a:t>ム</a:t>
            </a:r>
            <a:r>
              <a:rPr kumimoji="1" lang="en-US" altLang="ja-JP" dirty="0" smtClean="0"/>
              <a:t>A</a:t>
            </a:r>
            <a:r>
              <a:rPr kumimoji="1" lang="ja-JP" altLang="en-US" dirty="0" smtClean="0"/>
              <a:t>）ができる。アセチル</a:t>
            </a:r>
            <a:r>
              <a:rPr kumimoji="1" lang="en-US" altLang="ja-JP" dirty="0" smtClean="0"/>
              <a:t>CoA</a:t>
            </a:r>
            <a:r>
              <a:rPr kumimoji="1" lang="ja-JP" altLang="en-US" dirty="0" smtClean="0"/>
              <a:t>は同じく</a:t>
            </a:r>
            <a:r>
              <a:rPr kumimoji="1" lang="en-US" altLang="ja-JP" dirty="0"/>
              <a:t>TCA</a:t>
            </a:r>
            <a:r>
              <a:rPr kumimoji="1" lang="ja-JP" altLang="en-US" dirty="0" smtClean="0"/>
              <a:t>回路に入って</a:t>
            </a:r>
            <a:r>
              <a:rPr kumimoji="1" lang="en-US" altLang="ja-JP" dirty="0" smtClean="0"/>
              <a:t>ATP</a:t>
            </a:r>
            <a:r>
              <a:rPr kumimoji="1" lang="ja-JP" altLang="en-US" dirty="0" smtClean="0"/>
              <a:t>が合成される。グリ</a:t>
            </a:r>
            <a:endParaRPr kumimoji="1" lang="en-US" altLang="ja-JP" dirty="0" smtClean="0"/>
          </a:p>
          <a:p>
            <a:pPr>
              <a:lnSpc>
                <a:spcPct val="150000"/>
              </a:lnSpc>
            </a:pPr>
            <a:r>
              <a:rPr kumimoji="1" lang="ja-JP" altLang="en-US" dirty="0" smtClean="0"/>
              <a:t>セリンは解糖系で代謝される。</a:t>
            </a:r>
            <a:r>
              <a:rPr kumimoji="1" lang="ja-JP" altLang="en-US" dirty="0"/>
              <a:t>　</a:t>
            </a:r>
          </a:p>
        </p:txBody>
      </p:sp>
    </p:spTree>
    <p:extLst>
      <p:ext uri="{BB962C8B-B14F-4D97-AF65-F5344CB8AC3E}">
        <p14:creationId xmlns:p14="http://schemas.microsoft.com/office/powerpoint/2010/main" val="70939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p:spPr>
        <p:txBody>
          <a:bodyPr/>
          <a:lstStyle/>
          <a:p>
            <a:pPr algn="l"/>
            <a:r>
              <a:rPr kumimoji="1" lang="ja-JP" altLang="en-US" sz="4000" dirty="0" smtClean="0">
                <a:solidFill>
                  <a:srgbClr val="0000FF"/>
                </a:solidFill>
              </a:rPr>
              <a:t>ホメオスターシスについて</a:t>
            </a:r>
            <a:r>
              <a:rPr kumimoji="1" lang="en-US" altLang="ja-JP" sz="4000" dirty="0" smtClean="0">
                <a:solidFill>
                  <a:srgbClr val="0000FF"/>
                </a:solidFill>
              </a:rPr>
              <a:t/>
            </a:r>
            <a:br>
              <a:rPr kumimoji="1" lang="en-US" altLang="ja-JP" sz="4000" dirty="0" smtClean="0">
                <a:solidFill>
                  <a:srgbClr val="0000FF"/>
                </a:solidFill>
              </a:rPr>
            </a:br>
            <a:r>
              <a:rPr kumimoji="1" lang="ja-JP" altLang="en-US" sz="4000" dirty="0" smtClean="0">
                <a:solidFill>
                  <a:srgbClr val="0000FF"/>
                </a:solidFill>
              </a:rPr>
              <a:t>　　　　</a:t>
            </a:r>
            <a:r>
              <a:rPr lang="en-US" altLang="ja-JP" sz="4000" dirty="0" smtClean="0"/>
              <a:t>Homeostasis</a:t>
            </a:r>
            <a:endParaRPr kumimoji="1" lang="ja-JP" altLang="en-US" sz="4000" dirty="0">
              <a:solidFill>
                <a:srgbClr val="0000FF"/>
              </a:solidFill>
            </a:endParaRPr>
          </a:p>
        </p:txBody>
      </p:sp>
      <p:sp>
        <p:nvSpPr>
          <p:cNvPr id="3" name="コンテンツ プレースホルダー 2"/>
          <p:cNvSpPr>
            <a:spLocks noGrp="1"/>
          </p:cNvSpPr>
          <p:nvPr>
            <p:ph idx="1"/>
          </p:nvPr>
        </p:nvSpPr>
        <p:spPr/>
        <p:txBody>
          <a:bodyPr/>
          <a:lstStyle/>
          <a:p>
            <a:pPr marL="457200" indent="-457200">
              <a:buFont typeface="Arial" panose="020B0604020202020204" pitchFamily="34" charset="0"/>
              <a:buChar char="•"/>
            </a:pPr>
            <a:r>
              <a:rPr lang="ja-JP" altLang="en-US" dirty="0" smtClean="0">
                <a:latin typeface="ＭＳ Ｐ明朝" panose="02020600040205080304" pitchFamily="18" charset="-128"/>
                <a:ea typeface="ＭＳ Ｐ明朝" panose="02020600040205080304" pitchFamily="18" charset="-128"/>
              </a:rPr>
              <a:t>ヒトの体が，外部環境や体内変化に対して常に生命維持に必要な生理的機能を正常に保とうとする事である</a:t>
            </a:r>
            <a:endParaRPr lang="en-US" altLang="ja-JP" dirty="0" smtClean="0">
              <a:latin typeface="ＭＳ Ｐ明朝" panose="02020600040205080304" pitchFamily="18" charset="-128"/>
              <a:ea typeface="ＭＳ Ｐ明朝" panose="02020600040205080304" pitchFamily="18" charset="-128"/>
            </a:endParaRPr>
          </a:p>
          <a:p>
            <a:pPr marL="457200" indent="-457200">
              <a:buFont typeface="Arial" panose="020B0604020202020204" pitchFamily="34" charset="0"/>
              <a:buChar char="•"/>
            </a:pPr>
            <a:r>
              <a:rPr kumimoji="1" lang="ja-JP" altLang="en-US" dirty="0" smtClean="0">
                <a:latin typeface="ＭＳ Ｐ明朝" panose="02020600040205080304" pitchFamily="18" charset="-128"/>
                <a:ea typeface="ＭＳ Ｐ明朝" panose="02020600040205080304" pitchFamily="18" charset="-128"/>
              </a:rPr>
              <a:t>体温，</a:t>
            </a:r>
            <a:r>
              <a:rPr lang="ja-JP" altLang="en-US" dirty="0" smtClean="0">
                <a:latin typeface="ＭＳ Ｐ明朝" panose="02020600040205080304" pitchFamily="18" charset="-128"/>
                <a:ea typeface="ＭＳ Ｐ明朝" panose="02020600040205080304" pitchFamily="18" charset="-128"/>
              </a:rPr>
              <a:t>血糖値，循環・血圧</a:t>
            </a:r>
            <a:r>
              <a:rPr lang="ja-JP" altLang="en-US" dirty="0">
                <a:latin typeface="ＭＳ Ｐ明朝" panose="02020600040205080304" pitchFamily="18" charset="-128"/>
                <a:ea typeface="ＭＳ Ｐ明朝" panose="02020600040205080304" pitchFamily="18" charset="-128"/>
              </a:rPr>
              <a:t>，</a:t>
            </a:r>
            <a:r>
              <a:rPr lang="ja-JP" altLang="en-US" dirty="0" smtClean="0">
                <a:latin typeface="ＭＳ Ｐ明朝" panose="02020600040205080304" pitchFamily="18" charset="-128"/>
                <a:ea typeface="ＭＳ Ｐ明朝" panose="02020600040205080304" pitchFamily="18" charset="-128"/>
              </a:rPr>
              <a:t>呼吸</a:t>
            </a:r>
            <a:r>
              <a:rPr lang="ja-JP" altLang="en-US" dirty="0">
                <a:latin typeface="ＭＳ Ｐ明朝" panose="02020600040205080304" pitchFamily="18" charset="-128"/>
                <a:ea typeface="ＭＳ Ｐ明朝" panose="02020600040205080304" pitchFamily="18" charset="-128"/>
              </a:rPr>
              <a:t>・</a:t>
            </a:r>
            <a:r>
              <a:rPr lang="ja-JP" altLang="en-US" dirty="0" smtClean="0">
                <a:latin typeface="ＭＳ Ｐ明朝" panose="02020600040205080304" pitchFamily="18" charset="-128"/>
                <a:ea typeface="ＭＳ Ｐ明朝" panose="02020600040205080304" pitchFamily="18" charset="-128"/>
              </a:rPr>
              <a:t>代謝，免疫（抵抗力）</a:t>
            </a:r>
            <a:r>
              <a:rPr lang="ja-JP" altLang="en-US" dirty="0">
                <a:latin typeface="ＭＳ Ｐ明朝" panose="02020600040205080304" pitchFamily="18" charset="-128"/>
                <a:ea typeface="ＭＳ Ｐ明朝" panose="02020600040205080304" pitchFamily="18" charset="-128"/>
              </a:rPr>
              <a:t>など生理的なあらゆる</a:t>
            </a:r>
            <a:r>
              <a:rPr lang="ja-JP" altLang="en-US" dirty="0" smtClean="0">
                <a:latin typeface="ＭＳ Ｐ明朝" panose="02020600040205080304" pitchFamily="18" charset="-128"/>
                <a:ea typeface="ＭＳ Ｐ明朝" panose="02020600040205080304" pitchFamily="18" charset="-128"/>
              </a:rPr>
              <a:t>面に渡っている</a:t>
            </a:r>
            <a:endParaRPr lang="en-US" altLang="ja-JP" dirty="0" smtClean="0">
              <a:latin typeface="ＭＳ Ｐ明朝" panose="02020600040205080304" pitchFamily="18" charset="-128"/>
              <a:ea typeface="ＭＳ Ｐ明朝" panose="02020600040205080304" pitchFamily="18" charset="-128"/>
            </a:endParaRPr>
          </a:p>
          <a:p>
            <a:pPr marL="457200" indent="-457200">
              <a:buFont typeface="Arial" panose="020B0604020202020204" pitchFamily="34" charset="0"/>
              <a:buChar char="•"/>
            </a:pPr>
            <a:r>
              <a:rPr lang="ja-JP" altLang="en-US" dirty="0" smtClean="0">
                <a:latin typeface="ＭＳ Ｐ明朝" panose="02020600040205080304" pitchFamily="18" charset="-128"/>
                <a:ea typeface="ＭＳ Ｐ明朝" panose="02020600040205080304" pitchFamily="18" charset="-128"/>
              </a:rPr>
              <a:t>ヒトの体の生理機能はお互いに関連しており，多重的な恒常性維持機能を備えている</a:t>
            </a:r>
            <a:endParaRPr lang="en-US" altLang="ja-JP" dirty="0" smtClean="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p:txBody>
          <a:bodyPr/>
          <a:lstStyle/>
          <a:p>
            <a:fld id="{C9A33C73-B9F4-40A5-9EEC-092FAC9ECB06}" type="slidenum">
              <a:rPr lang="ja-JP" altLang="en-US" smtClean="0"/>
              <a:pPr/>
              <a:t>2</a:t>
            </a:fld>
            <a:endParaRPr lang="en-US" altLang="ja-JP"/>
          </a:p>
        </p:txBody>
      </p:sp>
    </p:spTree>
    <p:extLst>
      <p:ext uri="{BB962C8B-B14F-4D97-AF65-F5344CB8AC3E}">
        <p14:creationId xmlns:p14="http://schemas.microsoft.com/office/powerpoint/2010/main" val="1051184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639287807"/>
              </p:ext>
            </p:extLst>
          </p:nvPr>
        </p:nvGraphicFramePr>
        <p:xfrm>
          <a:off x="593632" y="762654"/>
          <a:ext cx="7850214" cy="5342310"/>
        </p:xfrm>
        <a:graphic>
          <a:graphicData uri="http://schemas.openxmlformats.org/presentationml/2006/ole">
            <mc:AlternateContent xmlns:mc="http://schemas.openxmlformats.org/markup-compatibility/2006">
              <mc:Choice xmlns:v="urn:schemas-microsoft-com:vml" Requires="v">
                <p:oleObj spid="_x0000_s1062" name="Image" r:id="rId3" imgW="5266800" imgH="3584160" progId="Photoshop.Image.13">
                  <p:embed/>
                </p:oleObj>
              </mc:Choice>
              <mc:Fallback>
                <p:oleObj name="Image" r:id="rId3" imgW="5266800" imgH="3584160" progId="Photoshop.Image.13">
                  <p:embed/>
                  <p:pic>
                    <p:nvPicPr>
                      <p:cNvPr id="0" name=""/>
                      <p:cNvPicPr/>
                      <p:nvPr/>
                    </p:nvPicPr>
                    <p:blipFill>
                      <a:blip r:embed="rId4"/>
                      <a:stretch>
                        <a:fillRect/>
                      </a:stretch>
                    </p:blipFill>
                    <p:spPr>
                      <a:xfrm>
                        <a:off x="593632" y="762654"/>
                        <a:ext cx="7850214" cy="5342310"/>
                      </a:xfrm>
                      <a:prstGeom prst="rect">
                        <a:avLst/>
                      </a:prstGeom>
                    </p:spPr>
                  </p:pic>
                </p:oleObj>
              </mc:Fallback>
            </mc:AlternateContent>
          </a:graphicData>
        </a:graphic>
      </p:graphicFrame>
      <p:sp>
        <p:nvSpPr>
          <p:cNvPr id="3" name="テキスト ボックス 2"/>
          <p:cNvSpPr txBox="1"/>
          <p:nvPr/>
        </p:nvSpPr>
        <p:spPr>
          <a:xfrm>
            <a:off x="2395396" y="6104968"/>
            <a:ext cx="5676554" cy="276999"/>
          </a:xfrm>
          <a:prstGeom prst="rect">
            <a:avLst/>
          </a:prstGeom>
          <a:noFill/>
        </p:spPr>
        <p:txBody>
          <a:bodyPr wrap="none" rtlCol="0">
            <a:spAutoFit/>
          </a:bodyPr>
          <a:lstStyle/>
          <a:p>
            <a:r>
              <a:rPr lang="ja-JP" altLang="ja-JP" sz="1200" dirty="0">
                <a:latin typeface="+mn-ea"/>
              </a:rPr>
              <a:t>口分田政夫．栄養状態の評価．新版重症心身障害療育マニュアル</a:t>
            </a:r>
            <a:r>
              <a:rPr lang="en-US" altLang="ja-JP" sz="1200" dirty="0">
                <a:latin typeface="+mn-ea"/>
              </a:rPr>
              <a:t>p185</a:t>
            </a:r>
            <a:r>
              <a:rPr lang="ja-JP" altLang="ja-JP" sz="1200" dirty="0">
                <a:latin typeface="+mn-ea"/>
              </a:rPr>
              <a:t>～</a:t>
            </a:r>
            <a:r>
              <a:rPr lang="en-US" altLang="ja-JP" sz="1200" dirty="0">
                <a:latin typeface="+mn-ea"/>
              </a:rPr>
              <a:t>191</a:t>
            </a:r>
            <a:r>
              <a:rPr lang="ja-JP" altLang="ja-JP" sz="1200" dirty="0" err="1">
                <a:latin typeface="+mn-ea"/>
              </a:rPr>
              <a:t>，</a:t>
            </a:r>
            <a:r>
              <a:rPr lang="en-US" altLang="ja-JP" sz="1200" dirty="0">
                <a:latin typeface="+mn-ea"/>
              </a:rPr>
              <a:t>2015</a:t>
            </a:r>
            <a:r>
              <a:rPr lang="ja-JP" altLang="ja-JP" sz="1200" dirty="0" err="1">
                <a:latin typeface="+mn-ea"/>
              </a:rPr>
              <a:t>．</a:t>
            </a:r>
            <a:endParaRPr kumimoji="1" lang="ja-JP" altLang="en-US" sz="1200" dirty="0">
              <a:latin typeface="+mn-ea"/>
            </a:endParaRPr>
          </a:p>
        </p:txBody>
      </p:sp>
      <p:sp>
        <p:nvSpPr>
          <p:cNvPr id="4" name="テキスト ボックス 3"/>
          <p:cNvSpPr txBox="1"/>
          <p:nvPr/>
        </p:nvSpPr>
        <p:spPr>
          <a:xfrm>
            <a:off x="593634" y="322729"/>
            <a:ext cx="646331" cy="369332"/>
          </a:xfrm>
          <a:prstGeom prst="rect">
            <a:avLst/>
          </a:prstGeom>
          <a:noFill/>
        </p:spPr>
        <p:txBody>
          <a:bodyPr wrap="none" rtlCol="0">
            <a:spAutoFit/>
          </a:bodyPr>
          <a:lstStyle/>
          <a:p>
            <a:r>
              <a:rPr kumimoji="1" lang="ja-JP" altLang="en-US" dirty="0" smtClean="0"/>
              <a:t>栄養</a:t>
            </a:r>
            <a:endParaRPr kumimoji="1" lang="ja-JP" altLang="en-US" dirty="0"/>
          </a:p>
        </p:txBody>
      </p:sp>
    </p:spTree>
    <p:extLst>
      <p:ext uri="{BB962C8B-B14F-4D97-AF65-F5344CB8AC3E}">
        <p14:creationId xmlns:p14="http://schemas.microsoft.com/office/powerpoint/2010/main" val="275869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9868" y="444161"/>
            <a:ext cx="646331" cy="369332"/>
          </a:xfrm>
          <a:prstGeom prst="rect">
            <a:avLst/>
          </a:prstGeom>
          <a:noFill/>
        </p:spPr>
        <p:txBody>
          <a:bodyPr wrap="none" rtlCol="0">
            <a:spAutoFit/>
          </a:bodyPr>
          <a:lstStyle/>
          <a:p>
            <a:r>
              <a:rPr kumimoji="1" lang="ja-JP" altLang="en-US" dirty="0" smtClean="0"/>
              <a:t>排泄</a:t>
            </a:r>
            <a:endParaRPr kumimoji="1" lang="ja-JP" altLang="en-US" dirty="0"/>
          </a:p>
        </p:txBody>
      </p:sp>
      <p:sp>
        <p:nvSpPr>
          <p:cNvPr id="3" name="テキスト ボックス 2"/>
          <p:cNvSpPr txBox="1"/>
          <p:nvPr/>
        </p:nvSpPr>
        <p:spPr>
          <a:xfrm>
            <a:off x="387928" y="1011382"/>
            <a:ext cx="7879080" cy="3416320"/>
          </a:xfrm>
          <a:prstGeom prst="rect">
            <a:avLst/>
          </a:prstGeom>
          <a:noFill/>
        </p:spPr>
        <p:txBody>
          <a:bodyPr wrap="none" rtlCol="0">
            <a:spAutoFit/>
          </a:bodyPr>
          <a:lstStyle/>
          <a:p>
            <a:pPr>
              <a:lnSpc>
                <a:spcPct val="150000"/>
              </a:lnSpc>
            </a:pPr>
            <a:r>
              <a:rPr kumimoji="1" lang="ja-JP" altLang="en-US" dirty="0" smtClean="0"/>
              <a:t>　消化管による消化吸収ののち、残渣が便として排出される。排便には大腸の</a:t>
            </a:r>
            <a:endParaRPr kumimoji="1" lang="en-US" altLang="ja-JP" dirty="0" smtClean="0"/>
          </a:p>
          <a:p>
            <a:pPr>
              <a:lnSpc>
                <a:spcPct val="150000"/>
              </a:lnSpc>
            </a:pPr>
            <a:r>
              <a:rPr kumimoji="1" lang="ja-JP" altLang="en-US" dirty="0" smtClean="0"/>
              <a:t>蠕動運動の関与が大きい。蠕動運動のうち、特に大きな収縮波は食事摂取後に</a:t>
            </a:r>
            <a:endParaRPr kumimoji="1" lang="en-US" altLang="ja-JP" dirty="0" smtClean="0"/>
          </a:p>
          <a:p>
            <a:pPr>
              <a:lnSpc>
                <a:spcPct val="150000"/>
              </a:lnSpc>
            </a:pPr>
            <a:r>
              <a:rPr kumimoji="1" lang="ja-JP" altLang="en-US" dirty="0" smtClean="0"/>
              <a:t>出現する。若いほど多く、また、朝に多く見られる。</a:t>
            </a:r>
            <a:endParaRPr kumimoji="1" lang="en-US" altLang="ja-JP" dirty="0" smtClean="0"/>
          </a:p>
          <a:p>
            <a:pPr>
              <a:lnSpc>
                <a:spcPct val="150000"/>
              </a:lnSpc>
            </a:pPr>
            <a:endParaRPr kumimoji="1" lang="en-US" altLang="ja-JP" dirty="0"/>
          </a:p>
          <a:p>
            <a:pPr>
              <a:lnSpc>
                <a:spcPct val="150000"/>
              </a:lnSpc>
            </a:pPr>
            <a:r>
              <a:rPr kumimoji="1" lang="ja-JP" altLang="en-US" dirty="0" smtClean="0"/>
              <a:t>　血液中の老廃物の排出は腎臓によって行われる。腎臓では血液のろ過とその</a:t>
            </a:r>
            <a:endParaRPr kumimoji="1" lang="en-US" altLang="ja-JP" dirty="0" smtClean="0"/>
          </a:p>
          <a:p>
            <a:pPr>
              <a:lnSpc>
                <a:spcPct val="150000"/>
              </a:lnSpc>
            </a:pPr>
            <a:r>
              <a:rPr kumimoji="1" lang="ja-JP" altLang="en-US" dirty="0" smtClean="0"/>
              <a:t>あとの再吸収が行われる。腎臓でできた尿は尿管を通って膀胱に貯留し、排尿</a:t>
            </a:r>
            <a:endParaRPr kumimoji="1" lang="en-US" altLang="ja-JP" dirty="0" smtClean="0"/>
          </a:p>
          <a:p>
            <a:pPr>
              <a:lnSpc>
                <a:spcPct val="150000"/>
              </a:lnSpc>
            </a:pPr>
            <a:r>
              <a:rPr kumimoji="1" lang="ja-JP" altLang="en-US" dirty="0" smtClean="0"/>
              <a:t>によって排出される。発汗による排出は、尿ほど厳密にはコントロールされて</a:t>
            </a:r>
            <a:endParaRPr kumimoji="1" lang="en-US" altLang="ja-JP" dirty="0" smtClean="0"/>
          </a:p>
          <a:p>
            <a:pPr>
              <a:lnSpc>
                <a:spcPct val="150000"/>
              </a:lnSpc>
            </a:pPr>
            <a:r>
              <a:rPr kumimoji="1" lang="ja-JP" altLang="en-US" dirty="0" smtClean="0"/>
              <a:t>いない。</a:t>
            </a:r>
            <a:endParaRPr kumimoji="1" lang="ja-JP" altLang="en-US" dirty="0"/>
          </a:p>
        </p:txBody>
      </p:sp>
    </p:spTree>
    <p:extLst>
      <p:ext uri="{BB962C8B-B14F-4D97-AF65-F5344CB8AC3E}">
        <p14:creationId xmlns:p14="http://schemas.microsoft.com/office/powerpoint/2010/main" val="37039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6996" y="389965"/>
            <a:ext cx="646331" cy="369332"/>
          </a:xfrm>
          <a:prstGeom prst="rect">
            <a:avLst/>
          </a:prstGeom>
          <a:noFill/>
        </p:spPr>
        <p:txBody>
          <a:bodyPr wrap="none" rtlCol="0">
            <a:spAutoFit/>
          </a:bodyPr>
          <a:lstStyle/>
          <a:p>
            <a:r>
              <a:rPr kumimoji="1" lang="ja-JP" altLang="en-US" dirty="0" smtClean="0"/>
              <a:t>体温</a:t>
            </a:r>
            <a:endParaRPr kumimoji="1" lang="ja-JP" altLang="en-US" dirty="0"/>
          </a:p>
        </p:txBody>
      </p:sp>
      <p:sp>
        <p:nvSpPr>
          <p:cNvPr id="4" name="テキスト ボックス 3"/>
          <p:cNvSpPr txBox="1"/>
          <p:nvPr/>
        </p:nvSpPr>
        <p:spPr>
          <a:xfrm>
            <a:off x="440102" y="1075765"/>
            <a:ext cx="7847020" cy="4801314"/>
          </a:xfrm>
          <a:prstGeom prst="rect">
            <a:avLst/>
          </a:prstGeom>
          <a:noFill/>
        </p:spPr>
        <p:txBody>
          <a:bodyPr wrap="none" rtlCol="0">
            <a:spAutoFit/>
          </a:bodyPr>
          <a:lstStyle/>
          <a:p>
            <a:pPr>
              <a:lnSpc>
                <a:spcPct val="150000"/>
              </a:lnSpc>
            </a:pPr>
            <a:r>
              <a:rPr kumimoji="1" lang="ja-JP" altLang="en-US" dirty="0"/>
              <a:t>体熱平衡</a:t>
            </a:r>
            <a:endParaRPr kumimoji="1" lang="en-US" altLang="ja-JP" dirty="0"/>
          </a:p>
          <a:p>
            <a:pPr>
              <a:lnSpc>
                <a:spcPct val="150000"/>
              </a:lnSpc>
            </a:pPr>
            <a:r>
              <a:rPr kumimoji="1" lang="ja-JP" altLang="en-US" dirty="0" smtClean="0"/>
              <a:t>熱産生量＝熱放散量＋貯熱量　の関係がある。</a:t>
            </a:r>
            <a:endParaRPr kumimoji="1" lang="en-US" altLang="ja-JP" dirty="0" smtClean="0"/>
          </a:p>
          <a:p>
            <a:pPr>
              <a:lnSpc>
                <a:spcPct val="150000"/>
              </a:lnSpc>
            </a:pPr>
            <a:endParaRPr kumimoji="1" lang="en-US" altLang="ja-JP" dirty="0" smtClean="0"/>
          </a:p>
          <a:p>
            <a:r>
              <a:rPr lang="ja-JP" altLang="ja-JP" dirty="0"/>
              <a:t>熱産生：基礎代謝時は体内での食物の酸化過程に</a:t>
            </a:r>
            <a:r>
              <a:rPr lang="ja-JP" altLang="ja-JP" dirty="0" smtClean="0"/>
              <a:t>よる</a:t>
            </a:r>
            <a:r>
              <a:rPr lang="ja-JP" altLang="en-US" dirty="0" smtClean="0"/>
              <a:t>。</a:t>
            </a:r>
            <a:r>
              <a:rPr kumimoji="1" lang="ja-JP" altLang="en-US" dirty="0"/>
              <a:t>寒冷時や低体温</a:t>
            </a:r>
            <a:r>
              <a:rPr kumimoji="1" lang="ja-JP" altLang="en-US" dirty="0" smtClean="0"/>
              <a:t>時は</a:t>
            </a:r>
            <a:endParaRPr kumimoji="1" lang="en-US" altLang="ja-JP" dirty="0" smtClean="0"/>
          </a:p>
          <a:p>
            <a:r>
              <a:rPr kumimoji="1" lang="ja-JP" altLang="en-US" dirty="0" smtClean="0"/>
              <a:t>ふるえ</a:t>
            </a:r>
            <a:r>
              <a:rPr kumimoji="1" lang="ja-JP" altLang="en-US" dirty="0"/>
              <a:t>と骨格筋の</a:t>
            </a:r>
            <a:r>
              <a:rPr kumimoji="1" lang="ja-JP" altLang="en-US" dirty="0" smtClean="0"/>
              <a:t>活動による。</a:t>
            </a:r>
            <a:r>
              <a:rPr lang="ja-JP" altLang="ja-JP" dirty="0" smtClean="0"/>
              <a:t>熱産生</a:t>
            </a:r>
            <a:r>
              <a:rPr lang="ja-JP" altLang="ja-JP" dirty="0"/>
              <a:t>の</a:t>
            </a:r>
            <a:r>
              <a:rPr lang="ja-JP" altLang="ja-JP" dirty="0" smtClean="0"/>
              <a:t>部位</a:t>
            </a:r>
            <a:r>
              <a:rPr lang="ja-JP" altLang="en-US" dirty="0" smtClean="0"/>
              <a:t>は、</a:t>
            </a:r>
            <a:r>
              <a:rPr lang="ja-JP" altLang="ja-JP" dirty="0" smtClean="0"/>
              <a:t>肝臓</a:t>
            </a:r>
            <a:r>
              <a:rPr lang="ja-JP" altLang="ja-JP" dirty="0"/>
              <a:t>と</a:t>
            </a:r>
            <a:r>
              <a:rPr lang="ja-JP" altLang="ja-JP" dirty="0" smtClean="0"/>
              <a:t>筋肉（</a:t>
            </a:r>
            <a:r>
              <a:rPr lang="ja-JP" altLang="ja-JP" dirty="0"/>
              <a:t>筋肉が</a:t>
            </a:r>
            <a:r>
              <a:rPr lang="en-US" altLang="ja-JP" dirty="0"/>
              <a:t>75</a:t>
            </a:r>
            <a:r>
              <a:rPr lang="ja-JP" altLang="ja-JP" dirty="0"/>
              <a:t>％）。</a:t>
            </a:r>
          </a:p>
          <a:p>
            <a:pPr>
              <a:lnSpc>
                <a:spcPct val="150000"/>
              </a:lnSpc>
            </a:pPr>
            <a:endParaRPr kumimoji="1" lang="en-US" altLang="ja-JP" dirty="0" smtClean="0"/>
          </a:p>
          <a:p>
            <a:pPr>
              <a:lnSpc>
                <a:spcPct val="150000"/>
              </a:lnSpc>
            </a:pPr>
            <a:r>
              <a:rPr kumimoji="1" lang="ja-JP" altLang="en-US" dirty="0" smtClean="0"/>
              <a:t>熱放散</a:t>
            </a:r>
            <a:r>
              <a:rPr kumimoji="1" lang="ja-JP" altLang="en-US" dirty="0"/>
              <a:t>：</a:t>
            </a:r>
            <a:r>
              <a:rPr kumimoji="1" lang="ja-JP" altLang="en-US" dirty="0" smtClean="0"/>
              <a:t>非蒸発性</a:t>
            </a:r>
            <a:r>
              <a:rPr kumimoji="1" lang="ja-JP" altLang="en-US" dirty="0"/>
              <a:t>（対流・伝導）と蒸発性（発汗）が</a:t>
            </a:r>
            <a:r>
              <a:rPr kumimoji="1" lang="ja-JP" altLang="en-US" dirty="0" smtClean="0"/>
              <a:t>ある。対流（風）と伝導</a:t>
            </a:r>
            <a:endParaRPr kumimoji="1" lang="en-US" altLang="ja-JP" dirty="0" smtClean="0"/>
          </a:p>
          <a:p>
            <a:pPr>
              <a:lnSpc>
                <a:spcPct val="150000"/>
              </a:lnSpc>
            </a:pPr>
            <a:r>
              <a:rPr kumimoji="1" lang="ja-JP" altLang="en-US" dirty="0" smtClean="0"/>
              <a:t>（氷枕など）が強力。</a:t>
            </a:r>
            <a:endParaRPr kumimoji="1" lang="ja-JP" altLang="en-US" dirty="0"/>
          </a:p>
          <a:p>
            <a:pPr>
              <a:lnSpc>
                <a:spcPct val="150000"/>
              </a:lnSpc>
            </a:pPr>
            <a:endParaRPr kumimoji="1" lang="en-US" altLang="ja-JP" dirty="0" smtClean="0"/>
          </a:p>
          <a:p>
            <a:pPr>
              <a:lnSpc>
                <a:spcPct val="150000"/>
              </a:lnSpc>
            </a:pPr>
            <a:r>
              <a:rPr kumimoji="1" lang="ja-JP" altLang="en-US" dirty="0" smtClean="0"/>
              <a:t>体温異常</a:t>
            </a:r>
            <a:endParaRPr kumimoji="1" lang="en-US" altLang="ja-JP" dirty="0" smtClean="0"/>
          </a:p>
          <a:p>
            <a:pPr>
              <a:lnSpc>
                <a:spcPct val="150000"/>
              </a:lnSpc>
            </a:pPr>
            <a:r>
              <a:rPr kumimoji="1" lang="ja-JP" altLang="en-US" dirty="0" smtClean="0"/>
              <a:t>高体温・低体温とも、重症児者でみられる。特に筋緊張による高体温に対しては</a:t>
            </a:r>
            <a:endParaRPr kumimoji="1" lang="en-US" altLang="ja-JP" dirty="0" smtClean="0"/>
          </a:p>
          <a:p>
            <a:pPr>
              <a:lnSpc>
                <a:spcPct val="150000"/>
              </a:lnSpc>
            </a:pPr>
            <a:r>
              <a:rPr kumimoji="1" lang="ja-JP" altLang="en-US" dirty="0" smtClean="0"/>
              <a:t>十分なケアが必要。</a:t>
            </a:r>
            <a:endParaRPr kumimoji="1" lang="en-US" altLang="ja-JP" dirty="0"/>
          </a:p>
        </p:txBody>
      </p:sp>
    </p:spTree>
    <p:extLst>
      <p:ext uri="{BB962C8B-B14F-4D97-AF65-F5344CB8AC3E}">
        <p14:creationId xmlns:p14="http://schemas.microsoft.com/office/powerpoint/2010/main" val="228248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30309" y="4425112"/>
            <a:ext cx="8713693" cy="1754326"/>
          </a:xfrm>
          <a:prstGeom prst="rect">
            <a:avLst/>
          </a:prstGeom>
        </p:spPr>
        <p:txBody>
          <a:bodyPr wrap="square">
            <a:spAutoFit/>
          </a:bodyPr>
          <a:lstStyle/>
          <a:p>
            <a:pPr>
              <a:lnSpc>
                <a:spcPct val="150000"/>
              </a:lnSpc>
            </a:pPr>
            <a:r>
              <a:rPr kumimoji="1" lang="ja-JP" altLang="en-US" dirty="0" smtClean="0">
                <a:latin typeface="+mn-ea"/>
              </a:rPr>
              <a:t>低体温</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　体温</a:t>
            </a:r>
            <a:r>
              <a:rPr kumimoji="1" lang="ja-JP" altLang="en-US" dirty="0">
                <a:latin typeface="+mn-ea"/>
              </a:rPr>
              <a:t>平衡の破綻で</a:t>
            </a:r>
            <a:r>
              <a:rPr kumimoji="1" lang="en-US" altLang="ja-JP" dirty="0">
                <a:latin typeface="+mn-ea"/>
              </a:rPr>
              <a:t>35℃</a:t>
            </a:r>
            <a:r>
              <a:rPr kumimoji="1" lang="ja-JP" altLang="en-US" dirty="0">
                <a:latin typeface="+mn-ea"/>
              </a:rPr>
              <a:t>以下になった場合。体内の化学反応速度が低下する。</a:t>
            </a:r>
            <a:endParaRPr kumimoji="1" lang="en-US" altLang="ja-JP" dirty="0">
              <a:latin typeface="+mn-ea"/>
            </a:endParaRPr>
          </a:p>
          <a:p>
            <a:pPr>
              <a:lnSpc>
                <a:spcPct val="150000"/>
              </a:lnSpc>
            </a:pPr>
            <a:r>
              <a:rPr kumimoji="1" lang="ja-JP" altLang="en-US" dirty="0">
                <a:latin typeface="+mn-ea"/>
              </a:rPr>
              <a:t>　</a:t>
            </a:r>
            <a:r>
              <a:rPr kumimoji="1" lang="en-US" altLang="ja-JP" dirty="0">
                <a:latin typeface="+mn-ea"/>
              </a:rPr>
              <a:t>32~30℃</a:t>
            </a:r>
            <a:r>
              <a:rPr kumimoji="1" lang="ja-JP" altLang="en-US" dirty="0">
                <a:latin typeface="+mn-ea"/>
              </a:rPr>
              <a:t>で意識の混濁、不整脈が頻発、</a:t>
            </a:r>
            <a:r>
              <a:rPr kumimoji="1" lang="en-US" altLang="ja-JP" dirty="0">
                <a:latin typeface="+mn-ea"/>
              </a:rPr>
              <a:t>20℃</a:t>
            </a:r>
            <a:r>
              <a:rPr kumimoji="1" lang="ja-JP" altLang="en-US" dirty="0">
                <a:latin typeface="+mn-ea"/>
              </a:rPr>
              <a:t>で</a:t>
            </a:r>
            <a:r>
              <a:rPr kumimoji="1" lang="ja-JP" altLang="en-US" dirty="0" smtClean="0">
                <a:latin typeface="+mn-ea"/>
              </a:rPr>
              <a:t>死亡する。</a:t>
            </a:r>
            <a:endParaRPr kumimoji="1" lang="en-US" altLang="ja-JP" dirty="0">
              <a:latin typeface="+mn-ea"/>
            </a:endParaRPr>
          </a:p>
          <a:p>
            <a:pPr>
              <a:lnSpc>
                <a:spcPct val="150000"/>
              </a:lnSpc>
            </a:pPr>
            <a:r>
              <a:rPr kumimoji="1" lang="ja-JP" altLang="en-US" dirty="0">
                <a:latin typeface="+mn-ea"/>
              </a:rPr>
              <a:t>　　対策は急速加温（温浴など）ののち、栄養摂取</a:t>
            </a:r>
            <a:r>
              <a:rPr kumimoji="1" lang="ja-JP" altLang="en-US" dirty="0" smtClean="0">
                <a:latin typeface="+mn-ea"/>
              </a:rPr>
              <a:t>。</a:t>
            </a:r>
            <a:endParaRPr kumimoji="1" lang="en-US" altLang="ja-JP" dirty="0">
              <a:latin typeface="+mn-ea"/>
            </a:endParaRPr>
          </a:p>
        </p:txBody>
      </p:sp>
      <p:sp>
        <p:nvSpPr>
          <p:cNvPr id="2" name="テキスト ボックス 1"/>
          <p:cNvSpPr txBox="1"/>
          <p:nvPr/>
        </p:nvSpPr>
        <p:spPr>
          <a:xfrm>
            <a:off x="430309" y="336181"/>
            <a:ext cx="7842211" cy="2169825"/>
          </a:xfrm>
          <a:prstGeom prst="rect">
            <a:avLst/>
          </a:prstGeom>
          <a:noFill/>
        </p:spPr>
        <p:txBody>
          <a:bodyPr wrap="none" rtlCol="0">
            <a:spAutoFit/>
          </a:bodyPr>
          <a:lstStyle/>
          <a:p>
            <a:pPr>
              <a:lnSpc>
                <a:spcPct val="150000"/>
              </a:lnSpc>
            </a:pPr>
            <a:r>
              <a:rPr kumimoji="1" lang="ja-JP" altLang="en-US" dirty="0">
                <a:latin typeface="+mn-ea"/>
              </a:rPr>
              <a:t>高体温</a:t>
            </a:r>
            <a:endParaRPr kumimoji="1" lang="en-US" altLang="ja-JP" dirty="0">
              <a:latin typeface="+mn-ea"/>
            </a:endParaRPr>
          </a:p>
          <a:p>
            <a:pPr>
              <a:lnSpc>
                <a:spcPct val="150000"/>
              </a:lnSpc>
            </a:pPr>
            <a:r>
              <a:rPr kumimoji="1" lang="ja-JP" altLang="en-US" dirty="0">
                <a:latin typeface="+mn-ea"/>
              </a:rPr>
              <a:t>　１．体温平衡の破綻による高体温</a:t>
            </a:r>
            <a:endParaRPr kumimoji="1" lang="en-US" altLang="ja-JP" dirty="0">
              <a:latin typeface="+mn-ea"/>
            </a:endParaRPr>
          </a:p>
          <a:p>
            <a:pPr>
              <a:lnSpc>
                <a:spcPct val="150000"/>
              </a:lnSpc>
            </a:pPr>
            <a:r>
              <a:rPr kumimoji="1" lang="ja-JP" altLang="en-US" dirty="0">
                <a:latin typeface="+mn-ea"/>
              </a:rPr>
              <a:t>　　　①暑熱環境下、②熱産生過剰時（持続する筋緊張など）の不十分な熱放散</a:t>
            </a:r>
            <a:endParaRPr kumimoji="1" lang="en-US" altLang="ja-JP" dirty="0">
              <a:latin typeface="+mn-ea"/>
            </a:endParaRPr>
          </a:p>
          <a:p>
            <a:pPr>
              <a:lnSpc>
                <a:spcPct val="150000"/>
              </a:lnSpc>
            </a:pPr>
            <a:r>
              <a:rPr kumimoji="1" lang="ja-JP" altLang="en-US" dirty="0">
                <a:latin typeface="+mn-ea"/>
              </a:rPr>
              <a:t>　２．体温のセットポイントの変化による高体温（感染症罹患時など）　</a:t>
            </a:r>
            <a:endParaRPr kumimoji="1" lang="en-US" altLang="ja-JP" dirty="0">
              <a:latin typeface="+mn-ea"/>
            </a:endParaRPr>
          </a:p>
          <a:p>
            <a:pPr>
              <a:lnSpc>
                <a:spcPct val="150000"/>
              </a:lnSpc>
            </a:pPr>
            <a:r>
              <a:rPr kumimoji="1" lang="ja-JP" altLang="en-US" dirty="0">
                <a:latin typeface="+mn-ea"/>
              </a:rPr>
              <a:t>　３．ストレス性</a:t>
            </a:r>
            <a:r>
              <a:rPr kumimoji="1" lang="ja-JP" altLang="en-US" dirty="0" smtClean="0">
                <a:latin typeface="+mn-ea"/>
              </a:rPr>
              <a:t>高体温</a:t>
            </a:r>
            <a:endParaRPr kumimoji="1" lang="en-US" altLang="ja-JP" dirty="0">
              <a:latin typeface="+mn-ea"/>
            </a:endParaRPr>
          </a:p>
        </p:txBody>
      </p:sp>
      <p:sp>
        <p:nvSpPr>
          <p:cNvPr id="4" name="テキスト ボックス 3"/>
          <p:cNvSpPr txBox="1"/>
          <p:nvPr/>
        </p:nvSpPr>
        <p:spPr>
          <a:xfrm>
            <a:off x="678773" y="2449895"/>
            <a:ext cx="7423827" cy="2031325"/>
          </a:xfrm>
          <a:prstGeom prst="rect">
            <a:avLst/>
          </a:prstGeom>
          <a:noFill/>
        </p:spPr>
        <p:txBody>
          <a:bodyPr wrap="none" rtlCol="0">
            <a:spAutoFit/>
          </a:bodyPr>
          <a:lstStyle/>
          <a:p>
            <a:pPr>
              <a:lnSpc>
                <a:spcPct val="150000"/>
              </a:lnSpc>
            </a:pPr>
            <a:r>
              <a:rPr kumimoji="1" lang="ja-JP" altLang="en-US" dirty="0" smtClean="0">
                <a:latin typeface="+mn-ea"/>
              </a:rPr>
              <a:t>　</a:t>
            </a:r>
            <a:r>
              <a:rPr kumimoji="1" lang="en-US" altLang="ja-JP" dirty="0" smtClean="0">
                <a:latin typeface="+mn-ea"/>
              </a:rPr>
              <a:t>40</a:t>
            </a:r>
            <a:r>
              <a:rPr kumimoji="1" lang="en-US" altLang="ja-JP" dirty="0">
                <a:latin typeface="+mn-ea"/>
              </a:rPr>
              <a:t>℃</a:t>
            </a:r>
            <a:r>
              <a:rPr kumimoji="1" lang="ja-JP" altLang="en-US" dirty="0">
                <a:latin typeface="+mn-ea"/>
              </a:rPr>
              <a:t>以上の高体温の持続は大変危険（タンパクの変性による不可逆的な</a:t>
            </a:r>
            <a:endParaRPr kumimoji="1" lang="en-US" altLang="ja-JP" dirty="0">
              <a:latin typeface="+mn-ea"/>
            </a:endParaRPr>
          </a:p>
          <a:p>
            <a:pPr>
              <a:lnSpc>
                <a:spcPct val="150000"/>
              </a:lnSpc>
            </a:pPr>
            <a:r>
              <a:rPr kumimoji="1" lang="ja-JP" altLang="en-US" dirty="0" smtClean="0">
                <a:latin typeface="+mn-ea"/>
              </a:rPr>
              <a:t>障害</a:t>
            </a:r>
            <a:r>
              <a:rPr kumimoji="1" lang="ja-JP" altLang="en-US" dirty="0">
                <a:latin typeface="+mn-ea"/>
              </a:rPr>
              <a:t>が発生する）</a:t>
            </a:r>
            <a:endParaRPr kumimoji="1" lang="en-US" altLang="ja-JP" dirty="0">
              <a:latin typeface="+mn-ea"/>
            </a:endParaRPr>
          </a:p>
          <a:p>
            <a:pPr>
              <a:lnSpc>
                <a:spcPct val="150000"/>
              </a:lnSpc>
            </a:pPr>
            <a:r>
              <a:rPr kumimoji="1" lang="ja-JP" altLang="en-US" dirty="0">
                <a:latin typeface="+mn-ea"/>
              </a:rPr>
              <a:t>　</a:t>
            </a:r>
            <a:r>
              <a:rPr kumimoji="1" lang="ja-JP" altLang="en-US" dirty="0" smtClean="0">
                <a:latin typeface="+mn-ea"/>
              </a:rPr>
              <a:t>熱中症</a:t>
            </a:r>
            <a:r>
              <a:rPr kumimoji="1" lang="ja-JP" altLang="en-US" dirty="0">
                <a:latin typeface="+mn-ea"/>
              </a:rPr>
              <a:t>：深部体温</a:t>
            </a:r>
            <a:r>
              <a:rPr kumimoji="1" lang="en-US" altLang="ja-JP" dirty="0">
                <a:latin typeface="+mn-ea"/>
              </a:rPr>
              <a:t>40.5</a:t>
            </a:r>
            <a:r>
              <a:rPr kumimoji="1" lang="ja-JP" altLang="en-US" dirty="0">
                <a:latin typeface="+mn-ea"/>
              </a:rPr>
              <a:t>℃以上で体温調節機能が失われ、発汗がなくなる。</a:t>
            </a:r>
            <a:endParaRPr kumimoji="1" lang="en-US" altLang="ja-JP" dirty="0">
              <a:latin typeface="+mn-ea"/>
            </a:endParaRPr>
          </a:p>
          <a:p>
            <a:pPr>
              <a:lnSpc>
                <a:spcPct val="150000"/>
              </a:lnSpc>
            </a:pPr>
            <a:r>
              <a:rPr kumimoji="1" lang="ja-JP" altLang="en-US" dirty="0" smtClean="0">
                <a:latin typeface="+mn-ea"/>
              </a:rPr>
              <a:t>迅速</a:t>
            </a:r>
            <a:r>
              <a:rPr kumimoji="1" lang="ja-JP" altLang="en-US" dirty="0">
                <a:latin typeface="+mn-ea"/>
              </a:rPr>
              <a:t>な冷却が必要。輸液も有効。</a:t>
            </a:r>
            <a:endParaRPr kumimoji="1" lang="en-US" altLang="ja-JP" dirty="0">
              <a:latin typeface="+mn-ea"/>
            </a:endParaRPr>
          </a:p>
          <a:p>
            <a:endParaRPr kumimoji="1" lang="ja-JP" altLang="en-US" dirty="0"/>
          </a:p>
        </p:txBody>
      </p:sp>
    </p:spTree>
    <p:extLst>
      <p:ext uri="{BB962C8B-B14F-4D97-AF65-F5344CB8AC3E}">
        <p14:creationId xmlns:p14="http://schemas.microsoft.com/office/powerpoint/2010/main" val="260919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57199" y="403411"/>
            <a:ext cx="1223412" cy="369332"/>
          </a:xfrm>
          <a:prstGeom prst="rect">
            <a:avLst/>
          </a:prstGeom>
          <a:noFill/>
        </p:spPr>
        <p:txBody>
          <a:bodyPr wrap="none" rtlCol="0">
            <a:spAutoFit/>
          </a:bodyPr>
          <a:lstStyle/>
          <a:p>
            <a:r>
              <a:rPr kumimoji="1" lang="ja-JP" altLang="en-US" dirty="0" smtClean="0"/>
              <a:t>身長・体重</a:t>
            </a:r>
            <a:endParaRPr kumimoji="1" lang="ja-JP" altLang="en-US" dirty="0"/>
          </a:p>
        </p:txBody>
      </p:sp>
      <p:sp>
        <p:nvSpPr>
          <p:cNvPr id="4" name="テキスト ボックス 3"/>
          <p:cNvSpPr txBox="1"/>
          <p:nvPr/>
        </p:nvSpPr>
        <p:spPr>
          <a:xfrm>
            <a:off x="443751" y="829291"/>
            <a:ext cx="7570696" cy="4662815"/>
          </a:xfrm>
          <a:prstGeom prst="rect">
            <a:avLst/>
          </a:prstGeom>
          <a:noFill/>
        </p:spPr>
        <p:txBody>
          <a:bodyPr wrap="square" rtlCol="0">
            <a:spAutoFit/>
          </a:bodyPr>
          <a:lstStyle/>
          <a:p>
            <a:pPr>
              <a:lnSpc>
                <a:spcPct val="150000"/>
              </a:lnSpc>
            </a:pPr>
            <a:r>
              <a:rPr kumimoji="1" lang="ja-JP" altLang="en-US" dirty="0" smtClean="0">
                <a:latin typeface="+mn-ea"/>
              </a:rPr>
              <a:t>身長測定：</a:t>
            </a:r>
            <a:r>
              <a:rPr kumimoji="1" lang="en-US" altLang="ja-JP" dirty="0" smtClean="0">
                <a:latin typeface="+mn-ea"/>
              </a:rPr>
              <a:t>3</a:t>
            </a:r>
            <a:r>
              <a:rPr kumimoji="1" lang="ja-JP" altLang="en-US" dirty="0" smtClean="0">
                <a:latin typeface="+mn-ea"/>
              </a:rPr>
              <a:t>分法・・・頭頂～第</a:t>
            </a:r>
            <a:r>
              <a:rPr kumimoji="1" lang="en-US" altLang="ja-JP" dirty="0" smtClean="0">
                <a:latin typeface="+mn-ea"/>
              </a:rPr>
              <a:t>7</a:t>
            </a:r>
            <a:r>
              <a:rPr kumimoji="1" lang="ja-JP" altLang="en-US" dirty="0" smtClean="0">
                <a:latin typeface="+mn-ea"/>
              </a:rPr>
              <a:t>頸椎＋第</a:t>
            </a:r>
            <a:r>
              <a:rPr kumimoji="1" lang="en-US" altLang="ja-JP" dirty="0" smtClean="0">
                <a:latin typeface="+mn-ea"/>
              </a:rPr>
              <a:t>7</a:t>
            </a:r>
            <a:r>
              <a:rPr kumimoji="1" lang="ja-JP" altLang="en-US" dirty="0" smtClean="0">
                <a:latin typeface="+mn-ea"/>
              </a:rPr>
              <a:t>頸椎～両腸骨稜上縁＋</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　　　　　　　　　  両腸骨稜上縁～足底</a:t>
            </a:r>
            <a:endParaRPr kumimoji="1" lang="en-US" altLang="ja-JP" dirty="0" smtClean="0">
              <a:latin typeface="+mn-ea"/>
            </a:endParaRPr>
          </a:p>
          <a:p>
            <a:pPr>
              <a:lnSpc>
                <a:spcPct val="150000"/>
              </a:lnSpc>
            </a:pPr>
            <a:endParaRPr kumimoji="1" lang="en-US" altLang="ja-JP" dirty="0">
              <a:latin typeface="+mn-ea"/>
            </a:endParaRPr>
          </a:p>
          <a:p>
            <a:pPr>
              <a:lnSpc>
                <a:spcPct val="150000"/>
              </a:lnSpc>
            </a:pPr>
            <a:r>
              <a:rPr kumimoji="1" lang="ja-JP" altLang="en-US" dirty="0" smtClean="0">
                <a:latin typeface="+mn-ea"/>
              </a:rPr>
              <a:t>体重</a:t>
            </a:r>
            <a:endParaRPr kumimoji="1" lang="en-US" altLang="ja-JP" dirty="0" smtClean="0">
              <a:latin typeface="+mn-ea"/>
            </a:endParaRPr>
          </a:p>
          <a:p>
            <a:pPr>
              <a:lnSpc>
                <a:spcPct val="150000"/>
              </a:lnSpc>
            </a:pPr>
            <a:r>
              <a:rPr kumimoji="1" lang="en-US" altLang="ja-JP" dirty="0" smtClean="0">
                <a:latin typeface="+mn-ea"/>
              </a:rPr>
              <a:t>BMI (body mass index</a:t>
            </a:r>
            <a:r>
              <a:rPr kumimoji="1" lang="ja-JP" altLang="en-US" dirty="0" smtClean="0">
                <a:latin typeface="+mn-ea"/>
              </a:rPr>
              <a:t>）から求めた体重を参考にする。</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　　</a:t>
            </a:r>
            <a:r>
              <a:rPr kumimoji="1" lang="en-US" altLang="ja-JP" dirty="0" smtClean="0">
                <a:latin typeface="+mn-ea"/>
              </a:rPr>
              <a:t>BMI</a:t>
            </a:r>
            <a:r>
              <a:rPr kumimoji="1" lang="ja-JP" altLang="en-US" dirty="0" smtClean="0">
                <a:latin typeface="+mn-ea"/>
              </a:rPr>
              <a:t>＝体重</a:t>
            </a:r>
            <a:r>
              <a:rPr kumimoji="1" lang="en-US" altLang="ja-JP" dirty="0" smtClean="0">
                <a:latin typeface="+mn-ea"/>
              </a:rPr>
              <a:t>÷</a:t>
            </a:r>
            <a:r>
              <a:rPr kumimoji="1" lang="ja-JP" altLang="en-US" dirty="0" smtClean="0">
                <a:latin typeface="+mn-ea"/>
              </a:rPr>
              <a:t>（身長ｍ）</a:t>
            </a:r>
            <a:r>
              <a:rPr kumimoji="1" lang="ja-JP" altLang="en-US" baseline="30000" dirty="0" smtClean="0">
                <a:latin typeface="+mn-ea"/>
              </a:rPr>
              <a:t>２</a:t>
            </a:r>
            <a:endParaRPr kumimoji="1" lang="en-US" altLang="ja-JP" baseline="30000" dirty="0">
              <a:latin typeface="+mn-ea"/>
            </a:endParaRPr>
          </a:p>
          <a:p>
            <a:pPr>
              <a:lnSpc>
                <a:spcPct val="150000"/>
              </a:lnSpc>
            </a:pPr>
            <a:r>
              <a:rPr kumimoji="1" lang="ja-JP" altLang="en-US" dirty="0" smtClean="0">
                <a:latin typeface="+mn-ea"/>
              </a:rPr>
              <a:t>　筋緊張が亢進するタイプ・・・・</a:t>
            </a:r>
            <a:r>
              <a:rPr kumimoji="1" lang="en-US" altLang="ja-JP" dirty="0" smtClean="0">
                <a:latin typeface="+mn-ea"/>
              </a:rPr>
              <a:t>BMI</a:t>
            </a:r>
            <a:r>
              <a:rPr kumimoji="1" lang="ja-JP" altLang="en-US" dirty="0" smtClean="0">
                <a:latin typeface="+mn-ea"/>
              </a:rPr>
              <a:t>：</a:t>
            </a:r>
            <a:r>
              <a:rPr kumimoji="1" lang="en-US" altLang="ja-JP" dirty="0" smtClean="0">
                <a:latin typeface="+mn-ea"/>
              </a:rPr>
              <a:t>14</a:t>
            </a:r>
            <a:r>
              <a:rPr kumimoji="1" lang="ja-JP" altLang="en-US" dirty="0" smtClean="0">
                <a:latin typeface="+mn-ea"/>
              </a:rPr>
              <a:t>程度をめやすにする。</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　　例：身長</a:t>
            </a:r>
            <a:r>
              <a:rPr kumimoji="1" lang="en-US" altLang="ja-JP" dirty="0" smtClean="0">
                <a:latin typeface="+mn-ea"/>
              </a:rPr>
              <a:t>150</a:t>
            </a:r>
            <a:r>
              <a:rPr kumimoji="1" lang="ja-JP" altLang="en-US" dirty="0" smtClean="0">
                <a:latin typeface="+mn-ea"/>
              </a:rPr>
              <a:t>ｃｍの時、参考となる体重は、</a:t>
            </a:r>
            <a:r>
              <a:rPr kumimoji="1" lang="en-US" altLang="ja-JP" dirty="0" smtClean="0">
                <a:latin typeface="+mn-ea"/>
              </a:rPr>
              <a:t>14×1.5</a:t>
            </a:r>
            <a:r>
              <a:rPr kumimoji="1" lang="ja-JP" altLang="en-US" baseline="30000" dirty="0" smtClean="0">
                <a:latin typeface="+mn-ea"/>
              </a:rPr>
              <a:t>２</a:t>
            </a:r>
            <a:r>
              <a:rPr kumimoji="1" lang="ja-JP" altLang="en-US" dirty="0" smtClean="0">
                <a:latin typeface="+mn-ea"/>
              </a:rPr>
              <a:t>＝</a:t>
            </a:r>
            <a:r>
              <a:rPr kumimoji="1" lang="en-US" altLang="ja-JP" dirty="0" smtClean="0">
                <a:latin typeface="+mn-ea"/>
              </a:rPr>
              <a:t>31.5</a:t>
            </a:r>
            <a:r>
              <a:rPr kumimoji="1" lang="ja-JP" altLang="en-US" dirty="0" smtClean="0">
                <a:latin typeface="+mn-ea"/>
              </a:rPr>
              <a:t>㎏</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筋緊張が変動しないタイプ・・・</a:t>
            </a:r>
            <a:r>
              <a:rPr kumimoji="1" lang="en-US" altLang="ja-JP" dirty="0" smtClean="0">
                <a:latin typeface="+mn-ea"/>
              </a:rPr>
              <a:t>BMI</a:t>
            </a:r>
            <a:r>
              <a:rPr kumimoji="1" lang="ja-JP" altLang="en-US" dirty="0" smtClean="0">
                <a:latin typeface="+mn-ea"/>
              </a:rPr>
              <a:t>：</a:t>
            </a:r>
            <a:r>
              <a:rPr kumimoji="1" lang="en-US" altLang="ja-JP" dirty="0" smtClean="0">
                <a:latin typeface="+mn-ea"/>
              </a:rPr>
              <a:t>18</a:t>
            </a:r>
            <a:r>
              <a:rPr kumimoji="1" lang="ja-JP" altLang="en-US" dirty="0" smtClean="0">
                <a:latin typeface="+mn-ea"/>
              </a:rPr>
              <a:t>程度をめやすにする。</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　　例：身長</a:t>
            </a:r>
            <a:r>
              <a:rPr kumimoji="1" lang="en-US" altLang="ja-JP" dirty="0" smtClean="0">
                <a:latin typeface="+mn-ea"/>
              </a:rPr>
              <a:t>150</a:t>
            </a:r>
            <a:r>
              <a:rPr kumimoji="1" lang="ja-JP" altLang="en-US" dirty="0" smtClean="0">
                <a:latin typeface="+mn-ea"/>
              </a:rPr>
              <a:t>ｃｍの時、参考となる体重は、</a:t>
            </a:r>
            <a:r>
              <a:rPr kumimoji="1" lang="en-US" altLang="ja-JP" dirty="0" smtClean="0">
                <a:latin typeface="+mn-ea"/>
              </a:rPr>
              <a:t>18×1.5</a:t>
            </a:r>
            <a:r>
              <a:rPr kumimoji="1" lang="ja-JP" altLang="en-US" baseline="30000" dirty="0" smtClean="0">
                <a:latin typeface="+mn-ea"/>
              </a:rPr>
              <a:t>２ </a:t>
            </a:r>
            <a:r>
              <a:rPr kumimoji="1" lang="ja-JP" altLang="en-US" dirty="0" smtClean="0">
                <a:latin typeface="+mn-ea"/>
              </a:rPr>
              <a:t>＝</a:t>
            </a:r>
            <a:r>
              <a:rPr kumimoji="1" lang="en-US" altLang="ja-JP" dirty="0" smtClean="0">
                <a:latin typeface="+mn-ea"/>
              </a:rPr>
              <a:t>40.5</a:t>
            </a:r>
            <a:r>
              <a:rPr kumimoji="1" lang="ja-JP" altLang="en-US" dirty="0" smtClean="0">
                <a:latin typeface="+mn-ea"/>
              </a:rPr>
              <a:t>㎏</a:t>
            </a:r>
            <a:endParaRPr kumimoji="1" lang="en-US" altLang="ja-JP" dirty="0" smtClean="0">
              <a:latin typeface="+mn-ea"/>
            </a:endParaRPr>
          </a:p>
          <a:p>
            <a:pPr>
              <a:lnSpc>
                <a:spcPct val="150000"/>
              </a:lnSpc>
            </a:pPr>
            <a:r>
              <a:rPr kumimoji="1" lang="ja-JP" altLang="en-US" dirty="0">
                <a:latin typeface="+mn-ea"/>
              </a:rPr>
              <a:t>　</a:t>
            </a:r>
            <a:r>
              <a:rPr kumimoji="1" lang="ja-JP" altLang="en-US" dirty="0" smtClean="0">
                <a:latin typeface="+mn-ea"/>
              </a:rPr>
              <a:t>なお、</a:t>
            </a:r>
            <a:r>
              <a:rPr lang="ja-JP" altLang="ja-JP" dirty="0" smtClean="0"/>
              <a:t>小児</a:t>
            </a:r>
            <a:r>
              <a:rPr lang="ja-JP" altLang="ja-JP" dirty="0"/>
              <a:t>での</a:t>
            </a:r>
            <a:r>
              <a:rPr lang="en-US" altLang="ja-JP" dirty="0"/>
              <a:t>BMI</a:t>
            </a:r>
            <a:r>
              <a:rPr lang="ja-JP" altLang="ja-JP" dirty="0"/>
              <a:t>値は成人よりも低めに設定</a:t>
            </a:r>
            <a:r>
              <a:rPr lang="ja-JP" altLang="ja-JP" dirty="0" smtClean="0"/>
              <a:t>する</a:t>
            </a:r>
            <a:r>
              <a:rPr lang="ja-JP" altLang="en-US" dirty="0" smtClean="0"/>
              <a:t>。</a:t>
            </a:r>
            <a:endParaRPr kumimoji="1" lang="ja-JP" altLang="en-US" dirty="0">
              <a:latin typeface="+mn-ea"/>
            </a:endParaRPr>
          </a:p>
        </p:txBody>
      </p:sp>
    </p:spTree>
    <p:extLst>
      <p:ext uri="{BB962C8B-B14F-4D97-AF65-F5344CB8AC3E}">
        <p14:creationId xmlns:p14="http://schemas.microsoft.com/office/powerpoint/2010/main" val="106262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solidFill>
                  <a:srgbClr val="0000FF"/>
                </a:solidFill>
                <a:latin typeface="+mj-ea"/>
              </a:rPr>
              <a:t>そのメカニズム</a:t>
            </a:r>
            <a:endParaRPr kumimoji="1" lang="ja-JP" altLang="en-US" dirty="0">
              <a:solidFill>
                <a:srgbClr val="0000FF"/>
              </a:solidFill>
              <a:latin typeface="+mj-ea"/>
            </a:endParaRPr>
          </a:p>
        </p:txBody>
      </p:sp>
      <p:sp>
        <p:nvSpPr>
          <p:cNvPr id="3" name="コンテンツ プレースホルダー 2"/>
          <p:cNvSpPr>
            <a:spLocks noGrp="1"/>
          </p:cNvSpPr>
          <p:nvPr>
            <p:ph idx="1"/>
          </p:nvPr>
        </p:nvSpPr>
        <p:spPr/>
        <p:txBody>
          <a:bodyPr/>
          <a:lstStyle/>
          <a:p>
            <a:r>
              <a:rPr kumimoji="1" lang="ja-JP" altLang="en-US" dirty="0" smtClean="0">
                <a:latin typeface="ＭＳ Ｐ明朝" panose="02020600040205080304" pitchFamily="18" charset="-128"/>
                <a:ea typeface="ＭＳ Ｐ明朝" panose="02020600040205080304" pitchFamily="18" charset="-128"/>
              </a:rPr>
              <a:t>自律神経・ホルモンと組織・臓器の多重的で微妙な連携によるバランス調整</a:t>
            </a:r>
            <a:endParaRPr kumimoji="1" lang="en-US" altLang="ja-JP" dirty="0" smtClean="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対応</a:t>
            </a:r>
            <a:r>
              <a:rPr lang="ja-JP" altLang="en-US" dirty="0" smtClean="0">
                <a:latin typeface="ＭＳ Ｐ明朝" panose="02020600040205080304" pitchFamily="18" charset="-128"/>
                <a:ea typeface="ＭＳ Ｐ明朝" panose="02020600040205080304" pitchFamily="18" charset="-128"/>
              </a:rPr>
              <a:t>する組織・臓器に</a:t>
            </a:r>
            <a:r>
              <a:rPr lang="ja-JP" altLang="en-US" dirty="0">
                <a:latin typeface="ＭＳ Ｐ明朝" panose="02020600040205080304" pitchFamily="18" charset="-128"/>
                <a:ea typeface="ＭＳ Ｐ明朝" panose="02020600040205080304" pitchFamily="18" charset="-128"/>
              </a:rPr>
              <a:t>障害</a:t>
            </a:r>
            <a:r>
              <a:rPr lang="ja-JP" altLang="en-US" dirty="0" smtClean="0">
                <a:latin typeface="ＭＳ Ｐ明朝" panose="02020600040205080304" pitchFamily="18" charset="-128"/>
                <a:ea typeface="ＭＳ Ｐ明朝" panose="02020600040205080304" pitchFamily="18" charset="-128"/>
              </a:rPr>
              <a:t>が無ければスムースに連携して、恒常性が維持される</a:t>
            </a:r>
            <a:endParaRPr lang="en-US" altLang="ja-JP" dirty="0" smtClean="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重症心身</a:t>
            </a:r>
            <a:r>
              <a:rPr lang="ja-JP" altLang="en-US" dirty="0" smtClean="0">
                <a:latin typeface="ＭＳ Ｐ明朝" panose="02020600040205080304" pitchFamily="18" charset="-128"/>
                <a:ea typeface="ＭＳ Ｐ明朝" panose="02020600040205080304" pitchFamily="18" charset="-128"/>
              </a:rPr>
              <a:t>障害は中枢神経系の障害</a:t>
            </a:r>
            <a:r>
              <a:rPr lang="ja-JP" altLang="en-US" dirty="0">
                <a:latin typeface="ＭＳ Ｐ明朝" panose="02020600040205080304" pitchFamily="18" charset="-128"/>
                <a:ea typeface="ＭＳ Ｐ明朝" panose="02020600040205080304" pitchFamily="18" charset="-128"/>
              </a:rPr>
              <a:t>と</a:t>
            </a:r>
            <a:r>
              <a:rPr lang="ja-JP" altLang="en-US" dirty="0" smtClean="0">
                <a:latin typeface="ＭＳ Ｐ明朝" panose="02020600040205080304" pitchFamily="18" charset="-128"/>
                <a:ea typeface="ＭＳ Ｐ明朝" panose="02020600040205080304" pitchFamily="18" charset="-128"/>
              </a:rPr>
              <a:t>、合併症として体組織や臓器に障害があり、その連携が上手く働かない事がある</a:t>
            </a:r>
            <a:endParaRPr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そのため恒常性</a:t>
            </a:r>
            <a:r>
              <a:rPr lang="ja-JP" altLang="en-US" dirty="0">
                <a:latin typeface="ＭＳ Ｐ明朝" panose="02020600040205080304" pitchFamily="18" charset="-128"/>
                <a:ea typeface="ＭＳ Ｐ明朝" panose="02020600040205080304" pitchFamily="18" charset="-128"/>
              </a:rPr>
              <a:t>維持が</a:t>
            </a:r>
            <a:r>
              <a:rPr lang="ja-JP" altLang="en-US" dirty="0" smtClean="0">
                <a:latin typeface="ＭＳ Ｐ明朝" panose="02020600040205080304" pitchFamily="18" charset="-128"/>
                <a:ea typeface="ＭＳ Ｐ明朝" panose="02020600040205080304" pitchFamily="18" charset="-128"/>
              </a:rPr>
              <a:t>困難となり、生理的</a:t>
            </a:r>
            <a:r>
              <a:rPr lang="ja-JP" altLang="en-US" dirty="0">
                <a:latin typeface="ＭＳ Ｐ明朝" panose="02020600040205080304" pitchFamily="18" charset="-128"/>
                <a:ea typeface="ＭＳ Ｐ明朝" panose="02020600040205080304" pitchFamily="18" charset="-128"/>
              </a:rPr>
              <a:t>な予備</a:t>
            </a:r>
            <a:r>
              <a:rPr lang="ja-JP" altLang="en-US" dirty="0" smtClean="0">
                <a:latin typeface="ＭＳ Ｐ明朝" panose="02020600040205080304" pitchFamily="18" charset="-128"/>
                <a:ea typeface="ＭＳ Ｐ明朝" panose="02020600040205080304" pitchFamily="18" charset="-128"/>
              </a:rPr>
              <a:t>能力（体の余裕）が小さい</a:t>
            </a:r>
            <a:endParaRPr lang="en-US" altLang="ja-JP" dirty="0" smtClean="0">
              <a:latin typeface="ＭＳ Ｐ明朝" panose="02020600040205080304" pitchFamily="18" charset="-128"/>
              <a:ea typeface="ＭＳ Ｐ明朝" panose="02020600040205080304" pitchFamily="18" charset="-128"/>
            </a:endParaRPr>
          </a:p>
          <a:p>
            <a:endParaRPr lang="en-US" altLang="ja-JP" dirty="0" smtClean="0">
              <a:latin typeface="ＭＳ Ｐ明朝" panose="02020600040205080304" pitchFamily="18" charset="-128"/>
              <a:ea typeface="ＭＳ Ｐ明朝" panose="02020600040205080304" pitchFamily="18" charset="-128"/>
            </a:endParaRPr>
          </a:p>
          <a:p>
            <a:endParaRPr lang="en-US" altLang="ja-JP" dirty="0" smtClean="0">
              <a:latin typeface="ＭＳ Ｐ明朝" panose="02020600040205080304" pitchFamily="18" charset="-128"/>
              <a:ea typeface="ＭＳ Ｐ明朝" panose="02020600040205080304" pitchFamily="18" charset="-128"/>
            </a:endParaRPr>
          </a:p>
          <a:p>
            <a:endParaRPr kumimoji="1" lang="ja-JP" altLang="en-US"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p:txBody>
          <a:bodyPr/>
          <a:lstStyle/>
          <a:p>
            <a:fld id="{C9A33C73-B9F4-40A5-9EEC-092FAC9ECB06}" type="slidenum">
              <a:rPr lang="ja-JP" altLang="en-US" smtClean="0"/>
              <a:pPr/>
              <a:t>3</a:t>
            </a:fld>
            <a:endParaRPr lang="en-US" altLang="ja-JP"/>
          </a:p>
        </p:txBody>
      </p:sp>
    </p:spTree>
    <p:extLst>
      <p:ext uri="{BB962C8B-B14F-4D97-AF65-F5344CB8AC3E}">
        <p14:creationId xmlns:p14="http://schemas.microsoft.com/office/powerpoint/2010/main" val="102205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solidFill>
                  <a:srgbClr val="0000FF"/>
                </a:solidFill>
              </a:rPr>
              <a:t>体温の維持（１）</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1628800"/>
            <a:ext cx="8229600" cy="4525963"/>
          </a:xfrm>
        </p:spPr>
        <p:txBody>
          <a:bodyPr/>
          <a:lstStyle/>
          <a:p>
            <a:r>
              <a:rPr kumimoji="1" lang="ja-JP" altLang="en-US" dirty="0" smtClean="0">
                <a:latin typeface="ＭＳ Ｐ明朝" panose="02020600040205080304" pitchFamily="18" charset="-128"/>
                <a:ea typeface="ＭＳ Ｐ明朝" panose="02020600040205080304" pitchFamily="18" charset="-128"/>
              </a:rPr>
              <a:t>ヒトの体温（平熱）　</a:t>
            </a:r>
            <a:r>
              <a:rPr kumimoji="1" lang="en-US" altLang="ja-JP" dirty="0" smtClean="0">
                <a:latin typeface="ＭＳ Ｐ明朝" panose="02020600040205080304" pitchFamily="18" charset="-128"/>
                <a:ea typeface="ＭＳ Ｐ明朝" panose="02020600040205080304" pitchFamily="18" charset="-128"/>
              </a:rPr>
              <a:t>36</a:t>
            </a:r>
            <a:r>
              <a:rPr kumimoji="1" lang="ja-JP" altLang="en-US" dirty="0" smtClean="0">
                <a:latin typeface="ＭＳ Ｐ明朝" panose="02020600040205080304" pitchFamily="18" charset="-128"/>
                <a:ea typeface="ＭＳ Ｐ明朝" panose="02020600040205080304" pitchFamily="18" charset="-128"/>
              </a:rPr>
              <a:t>度から</a:t>
            </a:r>
            <a:r>
              <a:rPr kumimoji="1" lang="en-US" altLang="ja-JP" dirty="0" smtClean="0">
                <a:latin typeface="ＭＳ Ｐ明朝" panose="02020600040205080304" pitchFamily="18" charset="-128"/>
                <a:ea typeface="ＭＳ Ｐ明朝" panose="02020600040205080304" pitchFamily="18" charset="-128"/>
              </a:rPr>
              <a:t>37</a:t>
            </a:r>
            <a:r>
              <a:rPr kumimoji="1" lang="ja-JP" altLang="en-US" dirty="0" smtClean="0">
                <a:latin typeface="ＭＳ Ｐ明朝" panose="02020600040205080304" pitchFamily="18" charset="-128"/>
                <a:ea typeface="ＭＳ Ｐ明朝" panose="02020600040205080304" pitchFamily="18" charset="-128"/>
              </a:rPr>
              <a:t>度を保つ</a:t>
            </a:r>
            <a:endParaRPr kumimoji="1" lang="en-US" altLang="ja-JP" dirty="0" smtClean="0">
              <a:latin typeface="ＭＳ Ｐ明朝" panose="02020600040205080304" pitchFamily="18" charset="-128"/>
              <a:ea typeface="ＭＳ Ｐ明朝" panose="02020600040205080304" pitchFamily="18" charset="-128"/>
            </a:endParaRPr>
          </a:p>
          <a:p>
            <a:r>
              <a:rPr kumimoji="1" lang="ja-JP" altLang="en-US" dirty="0" smtClean="0">
                <a:latin typeface="ＭＳ Ｐ明朝" panose="02020600040205080304" pitchFamily="18" charset="-128"/>
                <a:ea typeface="ＭＳ Ｐ明朝" panose="02020600040205080304" pitchFamily="18" charset="-128"/>
              </a:rPr>
              <a:t>　</a:t>
            </a:r>
            <a:r>
              <a:rPr kumimoji="1" lang="ja-JP" altLang="en-US" sz="2400" dirty="0" smtClean="0">
                <a:latin typeface="ＭＳ Ｐ明朝" panose="02020600040205080304" pitchFamily="18" charset="-128"/>
                <a:ea typeface="ＭＳ Ｐ明朝" panose="02020600040205080304" pitchFamily="18" charset="-128"/>
              </a:rPr>
              <a:t>体温上昇時の反応・・・</a:t>
            </a:r>
            <a:endParaRPr kumimoji="1" lang="en-US" altLang="ja-JP" sz="2400" dirty="0" smtClean="0">
              <a:latin typeface="ＭＳ Ｐ明朝" panose="02020600040205080304" pitchFamily="18" charset="-128"/>
              <a:ea typeface="ＭＳ Ｐ明朝" panose="02020600040205080304" pitchFamily="18" charset="-128"/>
            </a:endParaRPr>
          </a:p>
          <a:p>
            <a:pPr>
              <a:spcBef>
                <a:spcPts val="600"/>
              </a:spcBef>
            </a:pPr>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a:t>
            </a:r>
            <a:r>
              <a:rPr kumimoji="1" lang="ja-JP" altLang="en-US" sz="2400" dirty="0" smtClean="0">
                <a:latin typeface="ＭＳ Ｐ明朝" panose="02020600040205080304" pitchFamily="18" charset="-128"/>
                <a:ea typeface="ＭＳ Ｐ明朝" panose="02020600040205080304" pitchFamily="18" charset="-128"/>
              </a:rPr>
              <a:t>環境温度の上昇、</a:t>
            </a:r>
            <a:r>
              <a:rPr lang="ja-JP" altLang="en-US" sz="2400" dirty="0" smtClean="0">
                <a:latin typeface="ＭＳ Ｐ明朝" panose="02020600040205080304" pitchFamily="18" charset="-128"/>
                <a:ea typeface="ＭＳ Ｐ明朝" panose="02020600040205080304" pitchFamily="18" charset="-128"/>
              </a:rPr>
              <a:t>運動・緊張時、</a:t>
            </a:r>
            <a:r>
              <a:rPr kumimoji="1" lang="ja-JP" altLang="en-US" sz="2400" dirty="0" smtClean="0">
                <a:latin typeface="ＭＳ Ｐ明朝" panose="02020600040205080304" pitchFamily="18" charset="-128"/>
                <a:ea typeface="ＭＳ Ｐ明朝" panose="02020600040205080304" pitchFamily="18" charset="-128"/>
              </a:rPr>
              <a:t>感染症罹患時）</a:t>
            </a:r>
            <a:endParaRPr kumimoji="1" lang="en-US" altLang="ja-JP" sz="2400" dirty="0" smtClean="0">
              <a:latin typeface="ＭＳ Ｐ明朝" panose="02020600040205080304" pitchFamily="18" charset="-128"/>
              <a:ea typeface="ＭＳ Ｐ明朝" panose="02020600040205080304" pitchFamily="18" charset="-128"/>
            </a:endParaRPr>
          </a:p>
          <a:p>
            <a:pPr>
              <a:spcBef>
                <a:spcPts val="600"/>
              </a:spcBef>
            </a:pPr>
            <a:r>
              <a:rPr lang="ja-JP" altLang="en-US" dirty="0" smtClean="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発汗（気化熱）による体温の低下</a:t>
            </a:r>
            <a:endParaRPr lang="en-US" altLang="ja-JP" sz="2400" dirty="0" smtClean="0">
              <a:latin typeface="ＭＳ Ｐ明朝" panose="02020600040205080304" pitchFamily="18" charset="-128"/>
              <a:ea typeface="ＭＳ Ｐ明朝" panose="02020600040205080304" pitchFamily="18" charset="-128"/>
            </a:endParaRPr>
          </a:p>
          <a:p>
            <a:pPr>
              <a:spcBef>
                <a:spcPts val="600"/>
              </a:spcBef>
            </a:pPr>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末梢血管拡張による体熱の放散</a:t>
            </a:r>
            <a:endParaRPr lang="en-US" altLang="ja-JP" sz="2400" dirty="0" smtClean="0">
              <a:latin typeface="ＭＳ Ｐ明朝" panose="02020600040205080304" pitchFamily="18" charset="-128"/>
              <a:ea typeface="ＭＳ Ｐ明朝" panose="02020600040205080304" pitchFamily="18" charset="-128"/>
            </a:endParaRPr>
          </a:p>
          <a:p>
            <a:pPr>
              <a:spcBef>
                <a:spcPts val="600"/>
              </a:spcBef>
            </a:pPr>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（感染症に対しては、免疫力の動員）</a:t>
            </a:r>
            <a:endParaRPr lang="en-US" altLang="ja-JP" sz="2400" dirty="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　体温低下時の反応・・・環境温度の低下</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血管収縮により皮膚温度を低下させ、放熱を</a:t>
            </a:r>
            <a:r>
              <a:rPr lang="ja-JP" altLang="en-US" sz="2400" dirty="0">
                <a:latin typeface="ＭＳ Ｐ明朝" panose="02020600040205080304" pitchFamily="18" charset="-128"/>
                <a:ea typeface="ＭＳ Ｐ明朝" panose="02020600040205080304" pitchFamily="18" charset="-128"/>
              </a:rPr>
              <a:t>少なくする</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　</a:t>
            </a:r>
            <a:r>
              <a:rPr kumimoji="1" lang="ja-JP" altLang="en-US" sz="2400" dirty="0" smtClean="0">
                <a:latin typeface="ＭＳ Ｐ明朝" panose="02020600040205080304" pitchFamily="18" charset="-128"/>
                <a:ea typeface="ＭＳ Ｐ明朝" panose="02020600040205080304" pitchFamily="18" charset="-128"/>
              </a:rPr>
              <a:t>　　　筋肉を収縮し熱（エネルギー）を産生</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代謝を促進して熱を産生</a:t>
            </a:r>
            <a:endParaRPr kumimoji="1" lang="ja-JP" altLang="en-US" sz="2400" dirty="0">
              <a:latin typeface="ＭＳ Ｐ明朝" panose="02020600040205080304" pitchFamily="18" charset="-128"/>
              <a:ea typeface="ＭＳ Ｐ明朝" panose="02020600040205080304" pitchFamily="18" charset="-128"/>
            </a:endParaRPr>
          </a:p>
        </p:txBody>
      </p:sp>
      <p:sp>
        <p:nvSpPr>
          <p:cNvPr id="6" name="スライド番号プレースホルダー 5"/>
          <p:cNvSpPr>
            <a:spLocks noGrp="1"/>
          </p:cNvSpPr>
          <p:nvPr>
            <p:ph type="sldNum" sz="quarter" idx="12"/>
          </p:nvPr>
        </p:nvSpPr>
        <p:spPr/>
        <p:txBody>
          <a:bodyPr/>
          <a:lstStyle/>
          <a:p>
            <a:fld id="{C9A33C73-B9F4-40A5-9EEC-092FAC9ECB06}" type="slidenum">
              <a:rPr lang="ja-JP" altLang="en-US" smtClean="0"/>
              <a:pPr/>
              <a:t>4</a:t>
            </a:fld>
            <a:endParaRPr lang="en-US" altLang="ja-JP"/>
          </a:p>
        </p:txBody>
      </p:sp>
    </p:spTree>
    <p:extLst>
      <p:ext uri="{BB962C8B-B14F-4D97-AF65-F5344CB8AC3E}">
        <p14:creationId xmlns:p14="http://schemas.microsoft.com/office/powerpoint/2010/main" val="47691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278061" y="1661091"/>
            <a:ext cx="6648450" cy="4791075"/>
            <a:chOff x="1278061" y="1466391"/>
            <a:chExt cx="6648450" cy="4791075"/>
          </a:xfrm>
        </p:grpSpPr>
        <p:pic>
          <p:nvPicPr>
            <p:cNvPr id="6" name="図 5"/>
            <p:cNvPicPr>
              <a:picLocks noChangeAspect="1"/>
            </p:cNvPicPr>
            <p:nvPr/>
          </p:nvPicPr>
          <p:blipFill>
            <a:blip r:embed="rId3"/>
            <a:stretch>
              <a:fillRect/>
            </a:stretch>
          </p:blipFill>
          <p:spPr>
            <a:xfrm>
              <a:off x="1278061" y="1466391"/>
              <a:ext cx="6648450" cy="4791075"/>
            </a:xfrm>
            <a:prstGeom prst="rect">
              <a:avLst/>
            </a:prstGeom>
          </p:spPr>
        </p:pic>
        <p:sp>
          <p:nvSpPr>
            <p:cNvPr id="2" name="正方形/長方形 1"/>
            <p:cNvSpPr/>
            <p:nvPr/>
          </p:nvSpPr>
          <p:spPr>
            <a:xfrm>
              <a:off x="1475656" y="1772816"/>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sz="1600" dirty="0" smtClean="0">
                  <a:solidFill>
                    <a:prstClr val="black"/>
                  </a:solidFill>
                </a:rPr>
                <a:t>体温</a:t>
              </a:r>
              <a:endParaRPr kumimoji="1" lang="ja-JP" altLang="en-US" sz="1600" dirty="0">
                <a:solidFill>
                  <a:prstClr val="black"/>
                </a:solidFill>
              </a:endParaRPr>
            </a:p>
          </p:txBody>
        </p:sp>
        <p:sp>
          <p:nvSpPr>
            <p:cNvPr id="20" name="正方形/長方形 19"/>
            <p:cNvSpPr/>
            <p:nvPr/>
          </p:nvSpPr>
          <p:spPr>
            <a:xfrm>
              <a:off x="1475656" y="4221088"/>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sz="1600" dirty="0" smtClean="0">
                  <a:solidFill>
                    <a:prstClr val="black"/>
                  </a:solidFill>
                </a:rPr>
                <a:t>体温</a:t>
              </a:r>
              <a:endParaRPr kumimoji="1" lang="ja-JP" altLang="en-US" sz="1600" dirty="0">
                <a:solidFill>
                  <a:prstClr val="black"/>
                </a:solidFill>
              </a:endParaRPr>
            </a:p>
          </p:txBody>
        </p:sp>
      </p:grpSp>
      <p:sp>
        <p:nvSpPr>
          <p:cNvPr id="7" name="正方形/長方形 6"/>
          <p:cNvSpPr/>
          <p:nvPr/>
        </p:nvSpPr>
        <p:spPr>
          <a:xfrm>
            <a:off x="4265902" y="6474822"/>
            <a:ext cx="184731" cy="338554"/>
          </a:xfrm>
          <a:prstGeom prst="rect">
            <a:avLst/>
          </a:prstGeom>
        </p:spPr>
        <p:txBody>
          <a:bodyPr wrap="none">
            <a:spAutoFit/>
          </a:bodyPr>
          <a:lstStyle/>
          <a:p>
            <a:pPr defTabSz="914400" fontAlgn="base">
              <a:spcBef>
                <a:spcPct val="0"/>
              </a:spcBef>
              <a:spcAft>
                <a:spcPct val="0"/>
              </a:spcAft>
            </a:pPr>
            <a:endParaRPr kumimoji="1" lang="ja-JP" altLang="en-US" sz="1600" dirty="0">
              <a:solidFill>
                <a:srgbClr val="0000FF"/>
              </a:solidFill>
              <a:latin typeface="Arial" panose="020B0604020202020204" pitchFamily="34" charset="0"/>
              <a:ea typeface="ＭＳ Ｐゴシック" panose="020B0600070205080204" pitchFamily="50" charset="-128"/>
            </a:endParaRPr>
          </a:p>
        </p:txBody>
      </p:sp>
      <p:grpSp>
        <p:nvGrpSpPr>
          <p:cNvPr id="19" name="グループ化 18"/>
          <p:cNvGrpSpPr/>
          <p:nvPr/>
        </p:nvGrpSpPr>
        <p:grpSpPr>
          <a:xfrm>
            <a:off x="5076056" y="815384"/>
            <a:ext cx="3786348" cy="4896544"/>
            <a:chOff x="5076056" y="620688"/>
            <a:chExt cx="3786348" cy="4896544"/>
          </a:xfrm>
        </p:grpSpPr>
        <p:sp>
          <p:nvSpPr>
            <p:cNvPr id="10" name="円形吹き出し 9"/>
            <p:cNvSpPr/>
            <p:nvPr/>
          </p:nvSpPr>
          <p:spPr>
            <a:xfrm>
              <a:off x="5076056" y="620688"/>
              <a:ext cx="1296144" cy="537517"/>
            </a:xfrm>
            <a:prstGeom prst="wedgeEllipseCallout">
              <a:avLst>
                <a:gd name="adj1" fmla="val -29542"/>
                <a:gd name="adj2" fmla="val 122452"/>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kumimoji="1" lang="ja-JP" altLang="en-US">
                  <a:solidFill>
                    <a:prstClr val="white"/>
                  </a:solidFill>
                </a:rPr>
                <a:t>気化熱</a:t>
              </a:r>
              <a:endParaRPr kumimoji="1" lang="ja-JP" altLang="en-US" dirty="0">
                <a:solidFill>
                  <a:prstClr val="white"/>
                </a:solidFill>
              </a:endParaRPr>
            </a:p>
          </p:txBody>
        </p:sp>
        <p:sp>
          <p:nvSpPr>
            <p:cNvPr id="11" name="円形吹き出し 10"/>
            <p:cNvSpPr/>
            <p:nvPr/>
          </p:nvSpPr>
          <p:spPr>
            <a:xfrm>
              <a:off x="6660232" y="764704"/>
              <a:ext cx="1524025" cy="573836"/>
            </a:xfrm>
            <a:prstGeom prst="wedgeEllipseCallout">
              <a:avLst>
                <a:gd name="adj1" fmla="val -114396"/>
                <a:gd name="adj2" fmla="val 20506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dirty="0" smtClean="0">
                  <a:solidFill>
                    <a:prstClr val="white"/>
                  </a:solidFill>
                </a:rPr>
                <a:t>放散熱</a:t>
              </a:r>
              <a:endParaRPr kumimoji="1" lang="ja-JP" altLang="en-US" dirty="0">
                <a:solidFill>
                  <a:prstClr val="white"/>
                </a:solidFill>
              </a:endParaRPr>
            </a:p>
          </p:txBody>
        </p:sp>
        <p:sp>
          <p:nvSpPr>
            <p:cNvPr id="12" name="上矢印 11"/>
            <p:cNvSpPr/>
            <p:nvPr/>
          </p:nvSpPr>
          <p:spPr>
            <a:xfrm>
              <a:off x="7812360" y="692696"/>
              <a:ext cx="216024" cy="49837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4" name="円形吹き出し 13"/>
            <p:cNvSpPr/>
            <p:nvPr/>
          </p:nvSpPr>
          <p:spPr>
            <a:xfrm>
              <a:off x="6978339" y="4941168"/>
              <a:ext cx="1884065" cy="576064"/>
            </a:xfrm>
            <a:prstGeom prst="wedgeEllipseCallout">
              <a:avLst>
                <a:gd name="adj1" fmla="val -110110"/>
                <a:gd name="adj2" fmla="val 52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5" name="円形吹き出し 14"/>
            <p:cNvSpPr/>
            <p:nvPr/>
          </p:nvSpPr>
          <p:spPr>
            <a:xfrm>
              <a:off x="6948264" y="4941168"/>
              <a:ext cx="1884065" cy="576064"/>
            </a:xfrm>
            <a:prstGeom prst="wedgeEllipseCallout">
              <a:avLst>
                <a:gd name="adj1" fmla="val -112506"/>
                <a:gd name="adj2" fmla="val -125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dirty="0" smtClean="0">
                  <a:solidFill>
                    <a:prstClr val="white"/>
                  </a:solidFill>
                </a:rPr>
                <a:t>熱の産生</a:t>
              </a:r>
              <a:endParaRPr kumimoji="1" lang="ja-JP" altLang="en-US" dirty="0">
                <a:solidFill>
                  <a:prstClr val="white"/>
                </a:solidFill>
              </a:endParaRPr>
            </a:p>
          </p:txBody>
        </p:sp>
        <p:sp>
          <p:nvSpPr>
            <p:cNvPr id="16" name="円形吹き出し 15"/>
            <p:cNvSpPr/>
            <p:nvPr/>
          </p:nvSpPr>
          <p:spPr>
            <a:xfrm>
              <a:off x="6516216" y="2564904"/>
              <a:ext cx="2316113" cy="806388"/>
            </a:xfrm>
            <a:prstGeom prst="wedgeEllipseCallout">
              <a:avLst>
                <a:gd name="adj1" fmla="val -76374"/>
                <a:gd name="adj2" fmla="val 51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dirty="0" smtClean="0">
                  <a:solidFill>
                    <a:prstClr val="white"/>
                  </a:solidFill>
                </a:rPr>
                <a:t>皮膚表面温度低下による</a:t>
              </a:r>
              <a:endParaRPr kumimoji="1" lang="en-US" altLang="ja-JP" dirty="0" smtClean="0">
                <a:solidFill>
                  <a:prstClr val="white"/>
                </a:solidFill>
              </a:endParaRPr>
            </a:p>
            <a:p>
              <a:pPr algn="ctr" defTabSz="914400" fontAlgn="base">
                <a:spcBef>
                  <a:spcPct val="0"/>
                </a:spcBef>
                <a:spcAft>
                  <a:spcPct val="0"/>
                </a:spcAft>
              </a:pPr>
              <a:r>
                <a:rPr kumimoji="1" lang="ja-JP" altLang="en-US" dirty="0" smtClean="0">
                  <a:solidFill>
                    <a:prstClr val="white"/>
                  </a:solidFill>
                </a:rPr>
                <a:t>放散熱</a:t>
              </a:r>
              <a:endParaRPr kumimoji="1" lang="ja-JP" altLang="en-US" dirty="0">
                <a:solidFill>
                  <a:prstClr val="white"/>
                </a:solidFill>
              </a:endParaRPr>
            </a:p>
          </p:txBody>
        </p:sp>
        <p:sp>
          <p:nvSpPr>
            <p:cNvPr id="17" name="下矢印 16"/>
            <p:cNvSpPr/>
            <p:nvPr/>
          </p:nvSpPr>
          <p:spPr>
            <a:xfrm>
              <a:off x="8028384" y="3099693"/>
              <a:ext cx="226368"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8" name="上矢印 17"/>
            <p:cNvSpPr/>
            <p:nvPr/>
          </p:nvSpPr>
          <p:spPr>
            <a:xfrm>
              <a:off x="8417305" y="4980012"/>
              <a:ext cx="216024" cy="49837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grpSp>
      <p:sp>
        <p:nvSpPr>
          <p:cNvPr id="4" name="下矢印吹き出し 3"/>
          <p:cNvSpPr/>
          <p:nvPr/>
        </p:nvSpPr>
        <p:spPr>
          <a:xfrm>
            <a:off x="1403650" y="311328"/>
            <a:ext cx="1152128" cy="1584176"/>
          </a:xfrm>
          <a:prstGeom prst="downArrowCallout">
            <a:avLst>
              <a:gd name="adj1" fmla="val 25000"/>
              <a:gd name="adj2" fmla="val 25000"/>
              <a:gd name="adj3" fmla="val 25000"/>
              <a:gd name="adj4" fmla="val 75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dirty="0" smtClean="0">
                <a:solidFill>
                  <a:prstClr val="white"/>
                </a:solidFill>
              </a:rPr>
              <a:t>気温上昇</a:t>
            </a:r>
            <a:endParaRPr kumimoji="1" lang="en-US" altLang="ja-JP" dirty="0" smtClean="0">
              <a:solidFill>
                <a:prstClr val="white"/>
              </a:solidFill>
            </a:endParaRPr>
          </a:p>
          <a:p>
            <a:pPr algn="ctr" defTabSz="914400" fontAlgn="base">
              <a:spcBef>
                <a:spcPct val="0"/>
              </a:spcBef>
              <a:spcAft>
                <a:spcPct val="0"/>
              </a:spcAft>
            </a:pPr>
            <a:r>
              <a:rPr kumimoji="1" lang="ja-JP" altLang="en-US" dirty="0" smtClean="0">
                <a:solidFill>
                  <a:prstClr val="white"/>
                </a:solidFill>
              </a:rPr>
              <a:t>感染</a:t>
            </a:r>
            <a:endParaRPr kumimoji="1" lang="en-US" altLang="ja-JP" dirty="0" smtClean="0">
              <a:solidFill>
                <a:prstClr val="white"/>
              </a:solidFill>
            </a:endParaRPr>
          </a:p>
          <a:p>
            <a:pPr algn="ctr" defTabSz="914400" fontAlgn="base">
              <a:spcBef>
                <a:spcPct val="0"/>
              </a:spcBef>
              <a:spcAft>
                <a:spcPct val="0"/>
              </a:spcAft>
            </a:pPr>
            <a:r>
              <a:rPr kumimoji="1" lang="ja-JP" altLang="en-US" dirty="0" smtClean="0">
                <a:solidFill>
                  <a:prstClr val="white"/>
                </a:solidFill>
              </a:rPr>
              <a:t>緊張</a:t>
            </a:r>
            <a:endParaRPr kumimoji="1" lang="en-US" altLang="ja-JP" dirty="0" smtClean="0">
              <a:solidFill>
                <a:prstClr val="white"/>
              </a:solidFill>
            </a:endParaRPr>
          </a:p>
          <a:p>
            <a:pPr algn="ctr" defTabSz="914400" fontAlgn="base">
              <a:spcBef>
                <a:spcPct val="0"/>
              </a:spcBef>
              <a:spcAft>
                <a:spcPct val="0"/>
              </a:spcAft>
            </a:pPr>
            <a:r>
              <a:rPr kumimoji="1" lang="ja-JP" altLang="en-US" dirty="0" smtClean="0">
                <a:solidFill>
                  <a:prstClr val="white"/>
                </a:solidFill>
              </a:rPr>
              <a:t>うつ</a:t>
            </a:r>
            <a:r>
              <a:rPr kumimoji="1" lang="ja-JP" altLang="en-US" dirty="0">
                <a:solidFill>
                  <a:prstClr val="white"/>
                </a:solidFill>
              </a:rPr>
              <a:t>熱</a:t>
            </a:r>
          </a:p>
        </p:txBody>
      </p:sp>
      <p:sp>
        <p:nvSpPr>
          <p:cNvPr id="5" name="テキスト ボックス 4"/>
          <p:cNvSpPr txBox="1"/>
          <p:nvPr/>
        </p:nvSpPr>
        <p:spPr>
          <a:xfrm>
            <a:off x="2846097" y="43575"/>
            <a:ext cx="3024336" cy="1323439"/>
          </a:xfrm>
          <a:prstGeom prst="rect">
            <a:avLst/>
          </a:prstGeom>
          <a:noFill/>
        </p:spPr>
        <p:txBody>
          <a:bodyPr wrap="square" rtlCol="0">
            <a:spAutoFit/>
          </a:bodyPr>
          <a:lstStyle/>
          <a:p>
            <a:pPr defTabSz="914400" fontAlgn="base">
              <a:spcBef>
                <a:spcPct val="0"/>
              </a:spcBef>
              <a:spcAft>
                <a:spcPct val="0"/>
              </a:spcAft>
            </a:pPr>
            <a:r>
              <a:rPr kumimoji="1" lang="ja-JP" altLang="en-US" sz="4000" dirty="0" smtClean="0">
                <a:solidFill>
                  <a:srgbClr val="0000FF"/>
                </a:solidFill>
                <a:latin typeface="Arial" panose="020B0604020202020204" pitchFamily="34" charset="0"/>
                <a:ea typeface="ＭＳ Ｐゴシック" panose="020B0600070205080204" pitchFamily="50" charset="-128"/>
              </a:rPr>
              <a:t>体温の維持（２）</a:t>
            </a:r>
            <a:endParaRPr kumimoji="1" lang="ja-JP" altLang="en-US" sz="4000" dirty="0">
              <a:solidFill>
                <a:srgbClr val="0000FF"/>
              </a:solidFill>
              <a:latin typeface="Arial" panose="020B0604020202020204" pitchFamily="34" charset="0"/>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C9A33C73-B9F4-40A5-9EEC-092FAC9ECB06}" type="slidenum">
              <a:rPr lang="ja-JP" altLang="en-US" smtClean="0"/>
              <a:pPr/>
              <a:t>5</a:t>
            </a:fld>
            <a:endParaRPr lang="en-US" altLang="ja-JP"/>
          </a:p>
        </p:txBody>
      </p:sp>
    </p:spTree>
    <p:extLst>
      <p:ext uri="{BB962C8B-B14F-4D97-AF65-F5344CB8AC3E}">
        <p14:creationId xmlns:p14="http://schemas.microsoft.com/office/powerpoint/2010/main" val="847296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3826768" cy="792088"/>
          </a:xfrm>
        </p:spPr>
        <p:txBody>
          <a:bodyPr/>
          <a:lstStyle/>
          <a:p>
            <a:pPr algn="l"/>
            <a:r>
              <a:rPr kumimoji="1" lang="ja-JP" altLang="en-US" dirty="0" smtClean="0">
                <a:solidFill>
                  <a:srgbClr val="0000FF"/>
                </a:solidFill>
              </a:rPr>
              <a:t>体温について</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980728"/>
            <a:ext cx="8229600" cy="5688632"/>
          </a:xfrm>
        </p:spPr>
        <p:txBody>
          <a:bodyPr/>
          <a:lstStyle/>
          <a:p>
            <a:r>
              <a:rPr kumimoji="1" lang="ja-JP" altLang="en-US" dirty="0" smtClean="0"/>
              <a:t>平熱は生体の恒常性維持の基本</a:t>
            </a:r>
            <a:endParaRPr lang="en-US" altLang="ja-JP" dirty="0" smtClean="0"/>
          </a:p>
          <a:p>
            <a:r>
              <a:rPr kumimoji="1" lang="ja-JP" altLang="en-US" dirty="0"/>
              <a:t>　</a:t>
            </a:r>
            <a:r>
              <a:rPr kumimoji="1" lang="ja-JP" altLang="en-US" dirty="0" smtClean="0">
                <a:solidFill>
                  <a:srgbClr val="0000FF"/>
                </a:solidFill>
              </a:rPr>
              <a:t>生理的な体温上昇</a:t>
            </a:r>
            <a:endParaRPr kumimoji="1" lang="en-US" altLang="ja-JP" dirty="0" smtClean="0">
              <a:solidFill>
                <a:srgbClr val="0000FF"/>
              </a:solidFill>
            </a:endParaRPr>
          </a:p>
          <a:p>
            <a:r>
              <a:rPr lang="ja-JP" altLang="en-US" dirty="0"/>
              <a:t>　</a:t>
            </a:r>
            <a:r>
              <a:rPr lang="ja-JP" altLang="en-US" dirty="0" smtClean="0"/>
              <a:t>　　</a:t>
            </a:r>
            <a:r>
              <a:rPr lang="ja-JP" altLang="en-US" sz="2400" dirty="0" smtClean="0"/>
              <a:t>運動</a:t>
            </a:r>
            <a:endParaRPr lang="en-US" altLang="ja-JP" sz="2400" dirty="0" smtClean="0"/>
          </a:p>
          <a:p>
            <a:r>
              <a:rPr lang="ja-JP" altLang="en-US" sz="2400" dirty="0"/>
              <a:t>　</a:t>
            </a:r>
            <a:r>
              <a:rPr lang="ja-JP" altLang="en-US" sz="2400" dirty="0" smtClean="0"/>
              <a:t>　　　食事摂取に伴う代謝亢進</a:t>
            </a:r>
            <a:endParaRPr kumimoji="1" lang="en-US" altLang="ja-JP" sz="2800" dirty="0" smtClean="0"/>
          </a:p>
          <a:p>
            <a:r>
              <a:rPr lang="ja-JP" altLang="en-US" dirty="0"/>
              <a:t>　</a:t>
            </a:r>
            <a:r>
              <a:rPr kumimoji="1" lang="ja-JP" altLang="en-US" dirty="0" smtClean="0">
                <a:solidFill>
                  <a:srgbClr val="0000FF"/>
                </a:solidFill>
              </a:rPr>
              <a:t>感染に伴う</a:t>
            </a:r>
            <a:r>
              <a:rPr lang="ja-JP" altLang="en-US" dirty="0" smtClean="0">
                <a:solidFill>
                  <a:srgbClr val="0000FF"/>
                </a:solidFill>
              </a:rPr>
              <a:t>発熱について</a:t>
            </a:r>
            <a:endParaRPr kumimoji="1" lang="en-US" altLang="ja-JP" dirty="0" smtClean="0">
              <a:solidFill>
                <a:srgbClr val="0000FF"/>
              </a:solidFill>
            </a:endParaRPr>
          </a:p>
          <a:p>
            <a:r>
              <a:rPr lang="ja-JP" altLang="en-US" dirty="0" smtClean="0"/>
              <a:t>　　</a:t>
            </a:r>
            <a:r>
              <a:rPr lang="ja-JP" altLang="en-US" sz="2400" dirty="0" smtClean="0"/>
              <a:t>ウイルスをとっては高温は増殖に不利（生体の防御反応）</a:t>
            </a:r>
            <a:endParaRPr lang="en-US" altLang="ja-JP" sz="2400" dirty="0" smtClean="0"/>
          </a:p>
          <a:p>
            <a:r>
              <a:rPr lang="ja-JP" altLang="en-US" sz="2400" dirty="0"/>
              <a:t>　</a:t>
            </a:r>
            <a:r>
              <a:rPr lang="ja-JP" altLang="en-US" sz="2400" dirty="0" smtClean="0"/>
              <a:t>　　悪寒戦慄を伴う　　</a:t>
            </a:r>
            <a:endParaRPr lang="en-US" altLang="ja-JP" sz="2400" dirty="0" smtClean="0"/>
          </a:p>
          <a:p>
            <a:r>
              <a:rPr lang="ja-JP" altLang="en-US" sz="2400" dirty="0"/>
              <a:t>　</a:t>
            </a:r>
            <a:r>
              <a:rPr lang="ja-JP" altLang="en-US" sz="2400" dirty="0" smtClean="0"/>
              <a:t>　　初期は抹消が冷たい</a:t>
            </a:r>
            <a:endParaRPr lang="en-US" altLang="ja-JP" sz="2400" dirty="0" smtClean="0"/>
          </a:p>
          <a:p>
            <a:r>
              <a:rPr lang="ja-JP" altLang="en-US" sz="2400" dirty="0"/>
              <a:t>　</a:t>
            </a:r>
            <a:r>
              <a:rPr lang="ja-JP" altLang="en-US" dirty="0" smtClean="0">
                <a:solidFill>
                  <a:srgbClr val="0000FF"/>
                </a:solidFill>
              </a:rPr>
              <a:t>うつ熱について</a:t>
            </a:r>
            <a:endParaRPr lang="en-US" altLang="ja-JP" dirty="0" smtClean="0">
              <a:solidFill>
                <a:srgbClr val="0000FF"/>
              </a:solidFill>
            </a:endParaRPr>
          </a:p>
          <a:p>
            <a:r>
              <a:rPr kumimoji="1" lang="ja-JP" altLang="en-US" dirty="0"/>
              <a:t>　</a:t>
            </a:r>
            <a:r>
              <a:rPr kumimoji="1" lang="ja-JP" altLang="en-US" dirty="0" smtClean="0"/>
              <a:t>　</a:t>
            </a:r>
            <a:r>
              <a:rPr kumimoji="1" lang="ja-JP" altLang="en-US" sz="2400" dirty="0" smtClean="0"/>
              <a:t>環境温度の上昇に伴い体温が</a:t>
            </a:r>
            <a:r>
              <a:rPr lang="ja-JP" altLang="en-US" sz="2400" dirty="0"/>
              <a:t>上昇</a:t>
            </a: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C9A33C73-B9F4-40A5-9EEC-092FAC9ECB06}" type="slidenum">
              <a:rPr lang="ja-JP" altLang="en-US" smtClean="0"/>
              <a:pPr/>
              <a:t>6</a:t>
            </a:fld>
            <a:endParaRPr lang="en-US" altLang="ja-JP"/>
          </a:p>
        </p:txBody>
      </p:sp>
    </p:spTree>
    <p:extLst>
      <p:ext uri="{BB962C8B-B14F-4D97-AF65-F5344CB8AC3E}">
        <p14:creationId xmlns:p14="http://schemas.microsoft.com/office/powerpoint/2010/main" val="246443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85900" y="836716"/>
            <a:ext cx="6172200" cy="4525963"/>
          </a:xfrm>
        </p:spPr>
        <p:txBody>
          <a:bodyPr>
            <a:normAutofit fontScale="92500" lnSpcReduction="10000"/>
          </a:bodyPr>
          <a:lstStyle/>
          <a:p>
            <a:r>
              <a:rPr kumimoji="1" lang="ja-JP" altLang="en-US" dirty="0" smtClean="0">
                <a:solidFill>
                  <a:srgbClr val="0000FF"/>
                </a:solidFill>
              </a:rPr>
              <a:t>寒い環境</a:t>
            </a:r>
            <a:endParaRPr kumimoji="1" lang="en-US" altLang="ja-JP" dirty="0" smtClean="0">
              <a:solidFill>
                <a:srgbClr val="0000FF"/>
              </a:solidFill>
            </a:endParaRPr>
          </a:p>
          <a:p>
            <a:r>
              <a:rPr lang="ja-JP" altLang="en-US" dirty="0"/>
              <a:t>　</a:t>
            </a:r>
            <a:r>
              <a:rPr lang="ja-JP" altLang="en-US" sz="2400" dirty="0"/>
              <a:t>筋肉のふるえ</a:t>
            </a:r>
            <a:endParaRPr lang="en-US" altLang="ja-JP" sz="2400" dirty="0"/>
          </a:p>
          <a:p>
            <a:r>
              <a:rPr lang="ja-JP" altLang="en-US" sz="2400" dirty="0"/>
              <a:t>　空腹感（食物摂取刺激）</a:t>
            </a:r>
            <a:endParaRPr lang="en-US" altLang="ja-JP" sz="2400" dirty="0"/>
          </a:p>
          <a:p>
            <a:r>
              <a:rPr lang="ja-JP" altLang="en-US" sz="2400" dirty="0"/>
              <a:t>　皮膚血管の収縮</a:t>
            </a:r>
            <a:endParaRPr lang="en-US" altLang="ja-JP" sz="2400" dirty="0"/>
          </a:p>
          <a:p>
            <a:r>
              <a:rPr lang="ja-JP" altLang="en-US" sz="2400" dirty="0"/>
              <a:t>　鳥肌（さぶいぼ）</a:t>
            </a:r>
            <a:endParaRPr lang="en-US" altLang="ja-JP" sz="2400" dirty="0"/>
          </a:p>
          <a:p>
            <a:r>
              <a:rPr lang="ja-JP" altLang="en-US" dirty="0" smtClean="0">
                <a:solidFill>
                  <a:srgbClr val="FF0000"/>
                </a:solidFill>
              </a:rPr>
              <a:t>熱い環境</a:t>
            </a:r>
            <a:endParaRPr lang="en-US" altLang="ja-JP" dirty="0" smtClean="0">
              <a:solidFill>
                <a:srgbClr val="FF0000"/>
              </a:solidFill>
            </a:endParaRPr>
          </a:p>
          <a:p>
            <a:r>
              <a:rPr kumimoji="1" lang="ja-JP" altLang="en-US" dirty="0"/>
              <a:t>　</a:t>
            </a:r>
            <a:r>
              <a:rPr lang="ja-JP" altLang="en-US" sz="2400" dirty="0"/>
              <a:t>皮膚血管の拡張</a:t>
            </a:r>
            <a:endParaRPr lang="en-US" altLang="ja-JP" sz="2400" dirty="0"/>
          </a:p>
          <a:p>
            <a:r>
              <a:rPr lang="ja-JP" altLang="en-US" sz="2400" dirty="0"/>
              <a:t>　発汗</a:t>
            </a:r>
            <a:endParaRPr lang="en-US" altLang="ja-JP" sz="2400" dirty="0"/>
          </a:p>
          <a:p>
            <a:r>
              <a:rPr lang="ja-JP" altLang="en-US" sz="2400" dirty="0"/>
              <a:t>　呼吸増加</a:t>
            </a:r>
            <a:endParaRPr lang="en-US" altLang="ja-JP" sz="2400" dirty="0"/>
          </a:p>
          <a:p>
            <a:r>
              <a:rPr lang="ja-JP" altLang="en-US" sz="2400" dirty="0"/>
              <a:t>　食欲不振</a:t>
            </a:r>
            <a:endParaRPr lang="en-US" altLang="ja-JP" sz="2400" dirty="0"/>
          </a:p>
          <a:p>
            <a:r>
              <a:rPr lang="ja-JP" altLang="en-US" sz="2400" dirty="0"/>
              <a:t>　無気力・無関心</a:t>
            </a:r>
            <a:endParaRPr lang="en-US" altLang="ja-JP" sz="2400" dirty="0"/>
          </a:p>
        </p:txBody>
      </p:sp>
      <p:sp>
        <p:nvSpPr>
          <p:cNvPr id="4" name="右中かっこ 3"/>
          <p:cNvSpPr/>
          <p:nvPr/>
        </p:nvSpPr>
        <p:spPr>
          <a:xfrm>
            <a:off x="5058056" y="1628800"/>
            <a:ext cx="250313" cy="648072"/>
          </a:xfrm>
          <a:prstGeom prst="rightBrace">
            <a:avLst/>
          </a:prstGeom>
          <a:ln w="3810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kumimoji="1" lang="ja-JP" altLang="en-US">
              <a:solidFill>
                <a:prstClr val="black"/>
              </a:solidFill>
            </a:endParaRPr>
          </a:p>
        </p:txBody>
      </p:sp>
      <p:sp>
        <p:nvSpPr>
          <p:cNvPr id="5" name="右中かっこ 4"/>
          <p:cNvSpPr/>
          <p:nvPr/>
        </p:nvSpPr>
        <p:spPr>
          <a:xfrm>
            <a:off x="5058056" y="2492896"/>
            <a:ext cx="250313" cy="648072"/>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kumimoji="1" lang="ja-JP" altLang="en-US">
              <a:solidFill>
                <a:prstClr val="black"/>
              </a:solidFill>
            </a:endParaRPr>
          </a:p>
        </p:txBody>
      </p:sp>
      <p:sp>
        <p:nvSpPr>
          <p:cNvPr id="6" name="テキスト ボックス 5"/>
          <p:cNvSpPr txBox="1"/>
          <p:nvPr/>
        </p:nvSpPr>
        <p:spPr>
          <a:xfrm>
            <a:off x="5544108" y="1763524"/>
            <a:ext cx="1620180" cy="369332"/>
          </a:xfrm>
          <a:prstGeom prst="rect">
            <a:avLst/>
          </a:prstGeom>
          <a:noFill/>
        </p:spPr>
        <p:txBody>
          <a:bodyPr wrap="square" rtlCol="0">
            <a:spAutoFit/>
          </a:bodyPr>
          <a:lstStyle/>
          <a:p>
            <a:pPr defTabSz="914400"/>
            <a:r>
              <a:rPr kumimoji="1" lang="ja-JP" altLang="en-US" dirty="0">
                <a:solidFill>
                  <a:prstClr val="black"/>
                </a:solidFill>
              </a:rPr>
              <a:t>熱の産生増加</a:t>
            </a:r>
          </a:p>
        </p:txBody>
      </p:sp>
      <p:sp>
        <p:nvSpPr>
          <p:cNvPr id="7" name="テキスト ボックス 6"/>
          <p:cNvSpPr txBox="1"/>
          <p:nvPr/>
        </p:nvSpPr>
        <p:spPr>
          <a:xfrm>
            <a:off x="5552314" y="2632266"/>
            <a:ext cx="1620180" cy="369332"/>
          </a:xfrm>
          <a:prstGeom prst="rect">
            <a:avLst/>
          </a:prstGeom>
          <a:noFill/>
        </p:spPr>
        <p:txBody>
          <a:bodyPr wrap="square" rtlCol="0">
            <a:spAutoFit/>
          </a:bodyPr>
          <a:lstStyle/>
          <a:p>
            <a:pPr defTabSz="914400"/>
            <a:r>
              <a:rPr kumimoji="1" lang="ja-JP" altLang="en-US" dirty="0">
                <a:solidFill>
                  <a:prstClr val="black"/>
                </a:solidFill>
              </a:rPr>
              <a:t>熱の放出減少</a:t>
            </a:r>
          </a:p>
        </p:txBody>
      </p:sp>
      <p:sp>
        <p:nvSpPr>
          <p:cNvPr id="8" name="テキスト ボックス 7"/>
          <p:cNvSpPr txBox="1"/>
          <p:nvPr/>
        </p:nvSpPr>
        <p:spPr>
          <a:xfrm>
            <a:off x="5544108" y="5492834"/>
            <a:ext cx="1620180" cy="369332"/>
          </a:xfrm>
          <a:prstGeom prst="rect">
            <a:avLst/>
          </a:prstGeom>
          <a:noFill/>
        </p:spPr>
        <p:txBody>
          <a:bodyPr wrap="square" rtlCol="0">
            <a:spAutoFit/>
          </a:bodyPr>
          <a:lstStyle/>
          <a:p>
            <a:pPr defTabSz="914400"/>
            <a:r>
              <a:rPr kumimoji="1" lang="ja-JP" altLang="en-US" dirty="0">
                <a:solidFill>
                  <a:prstClr val="black"/>
                </a:solidFill>
              </a:rPr>
              <a:t>熱の産生減少</a:t>
            </a:r>
          </a:p>
        </p:txBody>
      </p:sp>
      <p:sp>
        <p:nvSpPr>
          <p:cNvPr id="9" name="テキスト ボックス 8"/>
          <p:cNvSpPr txBox="1"/>
          <p:nvPr/>
        </p:nvSpPr>
        <p:spPr>
          <a:xfrm>
            <a:off x="5598114" y="4499829"/>
            <a:ext cx="1350150" cy="646331"/>
          </a:xfrm>
          <a:prstGeom prst="rect">
            <a:avLst/>
          </a:prstGeom>
          <a:solidFill>
            <a:schemeClr val="accent2"/>
          </a:solidFill>
        </p:spPr>
        <p:txBody>
          <a:bodyPr wrap="square" rtlCol="0">
            <a:spAutoFit/>
          </a:bodyPr>
          <a:lstStyle/>
          <a:p>
            <a:pPr defTabSz="914400"/>
            <a:r>
              <a:rPr kumimoji="1" lang="ja-JP" altLang="en-US" dirty="0">
                <a:solidFill>
                  <a:prstClr val="black"/>
                </a:solidFill>
              </a:rPr>
              <a:t>熱の放出増加</a:t>
            </a:r>
          </a:p>
        </p:txBody>
      </p:sp>
      <p:sp>
        <p:nvSpPr>
          <p:cNvPr id="10" name="右中かっこ 9"/>
          <p:cNvSpPr/>
          <p:nvPr/>
        </p:nvSpPr>
        <p:spPr>
          <a:xfrm>
            <a:off x="5172356" y="5517232"/>
            <a:ext cx="250313" cy="648072"/>
          </a:xfrm>
          <a:prstGeom prst="rightBrace">
            <a:avLst/>
          </a:prstGeom>
          <a:ln w="3810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kumimoji="1" lang="ja-JP" altLang="en-US">
              <a:solidFill>
                <a:prstClr val="black"/>
              </a:solidFill>
            </a:endParaRPr>
          </a:p>
        </p:txBody>
      </p:sp>
      <p:sp>
        <p:nvSpPr>
          <p:cNvPr id="11" name="右中かっこ 10"/>
          <p:cNvSpPr/>
          <p:nvPr/>
        </p:nvSpPr>
        <p:spPr>
          <a:xfrm>
            <a:off x="5172356" y="4221088"/>
            <a:ext cx="250313" cy="936104"/>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kumimoji="1" lang="ja-JP" altLang="en-US">
              <a:solidFill>
                <a:prstClr val="black"/>
              </a:solidFill>
            </a:endParaRPr>
          </a:p>
        </p:txBody>
      </p:sp>
    </p:spTree>
    <p:extLst>
      <p:ext uri="{BB962C8B-B14F-4D97-AF65-F5344CB8AC3E}">
        <p14:creationId xmlns:p14="http://schemas.microsoft.com/office/powerpoint/2010/main" val="303295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pPr algn="l"/>
            <a:r>
              <a:rPr kumimoji="1" lang="ja-JP" altLang="en-US" dirty="0" smtClean="0">
                <a:solidFill>
                  <a:srgbClr val="0000FF"/>
                </a:solidFill>
              </a:rPr>
              <a:t>呼吸のメカニズム</a:t>
            </a:r>
            <a:endParaRPr kumimoji="1" lang="ja-JP" altLang="en-US" dirty="0">
              <a:solidFill>
                <a:srgbClr val="0000FF"/>
              </a:solidFill>
            </a:endParaRPr>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700812"/>
            <a:ext cx="3611790" cy="263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I:\呼吸\呼吸運動モデル.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952" y="1700808"/>
            <a:ext cx="313531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979712" y="4627002"/>
            <a:ext cx="4978896" cy="1754326"/>
          </a:xfrm>
          <a:prstGeom prst="rect">
            <a:avLst/>
          </a:prstGeom>
          <a:noFill/>
        </p:spPr>
        <p:txBody>
          <a:bodyPr wrap="square" rtlCol="0">
            <a:spAutoFit/>
          </a:bodyPr>
          <a:lstStyle/>
          <a:p>
            <a:pPr defTabSz="914400" fontAlgn="base">
              <a:spcBef>
                <a:spcPct val="0"/>
              </a:spcBef>
              <a:spcAft>
                <a:spcPct val="0"/>
              </a:spcAft>
            </a:pPr>
            <a:r>
              <a:rPr kumimoji="1" lang="ja-JP" altLang="en-US" b="1" dirty="0" smtClean="0">
                <a:solidFill>
                  <a:srgbClr val="0000FF"/>
                </a:solidFill>
                <a:latin typeface="Arial" panose="020B0604020202020204" pitchFamily="34" charset="0"/>
                <a:ea typeface="ＭＳ Ｐゴシック" panose="020B0600070205080204" pitchFamily="50" charset="-128"/>
              </a:rPr>
              <a:t>ピストンが押し下げられる（横隔膜が収縮）</a:t>
            </a:r>
            <a:endParaRPr kumimoji="1" lang="en-US" altLang="ja-JP" b="1" dirty="0" smtClean="0">
              <a:solidFill>
                <a:srgbClr val="0000FF"/>
              </a:solidFill>
              <a:latin typeface="Arial" panose="020B0604020202020204" pitchFamily="34" charset="0"/>
              <a:ea typeface="ＭＳ Ｐゴシック" panose="020B0600070205080204" pitchFamily="50" charset="-128"/>
            </a:endParaRPr>
          </a:p>
          <a:p>
            <a:pPr defTabSz="914400" fontAlgn="base">
              <a:spcBef>
                <a:spcPct val="0"/>
              </a:spcBef>
              <a:spcAft>
                <a:spcPct val="0"/>
              </a:spcAft>
            </a:pPr>
            <a:r>
              <a:rPr kumimoji="1" lang="ja-JP" altLang="en-US" b="1" dirty="0" smtClean="0">
                <a:solidFill>
                  <a:srgbClr val="0000FF"/>
                </a:solidFill>
                <a:latin typeface="Arial" panose="020B0604020202020204" pitchFamily="34" charset="0"/>
                <a:ea typeface="ＭＳ Ｐゴシック" panose="020B0600070205080204" pitchFamily="50" charset="-128"/>
              </a:rPr>
              <a:t>筒の中（胸郭内）が陰圧になる</a:t>
            </a:r>
            <a:endParaRPr kumimoji="1" lang="en-US" altLang="ja-JP" b="1" dirty="0" smtClean="0">
              <a:solidFill>
                <a:srgbClr val="0000FF"/>
              </a:solidFill>
              <a:latin typeface="Arial" panose="020B0604020202020204" pitchFamily="34" charset="0"/>
              <a:ea typeface="ＭＳ Ｐゴシック" panose="020B0600070205080204" pitchFamily="50" charset="-128"/>
            </a:endParaRPr>
          </a:p>
          <a:p>
            <a:pPr defTabSz="914400" fontAlgn="base">
              <a:spcBef>
                <a:spcPct val="0"/>
              </a:spcBef>
              <a:spcAft>
                <a:spcPct val="0"/>
              </a:spcAft>
            </a:pPr>
            <a:r>
              <a:rPr kumimoji="1" lang="ja-JP" altLang="en-US" b="1" dirty="0" smtClean="0">
                <a:solidFill>
                  <a:srgbClr val="0000FF"/>
                </a:solidFill>
                <a:latin typeface="Arial" panose="020B0604020202020204" pitchFamily="34" charset="0"/>
                <a:ea typeface="ＭＳ Ｐゴシック" panose="020B0600070205080204" pitchFamily="50" charset="-128"/>
              </a:rPr>
              <a:t>管（気道）を通して空気が流れ込む</a:t>
            </a:r>
            <a:endParaRPr kumimoji="1" lang="en-US" altLang="ja-JP" b="1" dirty="0" smtClean="0">
              <a:solidFill>
                <a:srgbClr val="0000FF"/>
              </a:solidFill>
              <a:latin typeface="Arial" panose="020B0604020202020204" pitchFamily="34" charset="0"/>
              <a:ea typeface="ＭＳ Ｐゴシック" panose="020B0600070205080204" pitchFamily="50" charset="-128"/>
            </a:endParaRPr>
          </a:p>
          <a:p>
            <a:pPr defTabSz="914400" fontAlgn="base">
              <a:spcBef>
                <a:spcPct val="0"/>
              </a:spcBef>
              <a:spcAft>
                <a:spcPct val="0"/>
              </a:spcAft>
            </a:pPr>
            <a:endParaRPr kumimoji="1" lang="en-US" altLang="ja-JP" b="1" dirty="0" smtClean="0">
              <a:solidFill>
                <a:srgbClr val="0000FF"/>
              </a:solidFill>
              <a:latin typeface="Arial" panose="020B0604020202020204" pitchFamily="34" charset="0"/>
              <a:ea typeface="ＭＳ Ｐゴシック" panose="020B0600070205080204" pitchFamily="50" charset="-128"/>
            </a:endParaRPr>
          </a:p>
          <a:p>
            <a:pPr defTabSz="914400" fontAlgn="base">
              <a:spcBef>
                <a:spcPct val="0"/>
              </a:spcBef>
              <a:spcAft>
                <a:spcPct val="0"/>
              </a:spcAft>
            </a:pPr>
            <a:r>
              <a:rPr kumimoji="1" lang="ja-JP" altLang="en-US" b="1" dirty="0">
                <a:solidFill>
                  <a:srgbClr val="00B050"/>
                </a:solidFill>
                <a:latin typeface="Arial" panose="020B0604020202020204" pitchFamily="34" charset="0"/>
                <a:ea typeface="ＭＳ Ｐゴシック" panose="020B0600070205080204" pitchFamily="50" charset="-128"/>
              </a:rPr>
              <a:t>ピストン</a:t>
            </a:r>
            <a:r>
              <a:rPr kumimoji="1" lang="ja-JP" altLang="en-US" b="1" dirty="0" smtClean="0">
                <a:solidFill>
                  <a:srgbClr val="00B050"/>
                </a:solidFill>
                <a:latin typeface="Arial" panose="020B0604020202020204" pitchFamily="34" charset="0"/>
                <a:ea typeface="ＭＳ Ｐゴシック" panose="020B0600070205080204" pitchFamily="50" charset="-128"/>
              </a:rPr>
              <a:t>が元に戻る（横隔膜が弛緩）</a:t>
            </a:r>
            <a:endParaRPr kumimoji="1" lang="en-US" altLang="ja-JP" b="1" dirty="0" smtClean="0">
              <a:solidFill>
                <a:srgbClr val="00B050"/>
              </a:solidFill>
              <a:latin typeface="Arial" panose="020B0604020202020204" pitchFamily="34" charset="0"/>
              <a:ea typeface="ＭＳ Ｐゴシック" panose="020B0600070205080204" pitchFamily="50" charset="-128"/>
            </a:endParaRPr>
          </a:p>
          <a:p>
            <a:pPr defTabSz="914400" fontAlgn="base">
              <a:spcBef>
                <a:spcPct val="0"/>
              </a:spcBef>
              <a:spcAft>
                <a:spcPct val="0"/>
              </a:spcAft>
            </a:pPr>
            <a:r>
              <a:rPr kumimoji="1" lang="ja-JP" altLang="en-US" b="1" dirty="0" smtClean="0">
                <a:solidFill>
                  <a:srgbClr val="00B050"/>
                </a:solidFill>
                <a:latin typeface="Arial" panose="020B0604020202020204" pitchFamily="34" charset="0"/>
                <a:ea typeface="ＭＳ Ｐゴシック" panose="020B0600070205080204" pitchFamily="50" charset="-128"/>
              </a:rPr>
              <a:t>バネ（肺と胸郭の弾性）により空気が排泄される</a:t>
            </a:r>
            <a:endParaRPr kumimoji="1" lang="ja-JP" altLang="en-US" b="1" dirty="0">
              <a:solidFill>
                <a:srgbClr val="00B050"/>
              </a:solidFill>
              <a:latin typeface="Arial" panose="020B0604020202020204" pitchFamily="34" charset="0"/>
              <a:ea typeface="ＭＳ Ｐゴシック" panose="020B0600070205080204" pitchFamily="50" charset="-128"/>
            </a:endParaRPr>
          </a:p>
        </p:txBody>
      </p:sp>
      <p:sp>
        <p:nvSpPr>
          <p:cNvPr id="5" name="円/楕円 4"/>
          <p:cNvSpPr/>
          <p:nvPr/>
        </p:nvSpPr>
        <p:spPr>
          <a:xfrm>
            <a:off x="693914" y="1417638"/>
            <a:ext cx="1805895" cy="309148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7" name="円/楕円 6"/>
          <p:cNvSpPr/>
          <p:nvPr/>
        </p:nvSpPr>
        <p:spPr>
          <a:xfrm>
            <a:off x="2550083" y="1417638"/>
            <a:ext cx="1805895" cy="309148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6" name="下矢印 5"/>
          <p:cNvSpPr/>
          <p:nvPr/>
        </p:nvSpPr>
        <p:spPr>
          <a:xfrm>
            <a:off x="6156176" y="3861048"/>
            <a:ext cx="216024" cy="720080"/>
          </a:xfrm>
          <a:prstGeom prst="downArrow">
            <a:avLst/>
          </a:prstGeom>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0" name="下矢印 9"/>
          <p:cNvSpPr/>
          <p:nvPr/>
        </p:nvSpPr>
        <p:spPr>
          <a:xfrm flipH="1" flipV="1">
            <a:off x="5724128" y="2700536"/>
            <a:ext cx="216024" cy="728464"/>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1" name="下矢印 10"/>
          <p:cNvSpPr/>
          <p:nvPr/>
        </p:nvSpPr>
        <p:spPr>
          <a:xfrm flipH="1" flipV="1">
            <a:off x="6876256" y="2700536"/>
            <a:ext cx="214064" cy="728464"/>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8" name="スライド番号プレースホルダー 7"/>
          <p:cNvSpPr>
            <a:spLocks noGrp="1"/>
          </p:cNvSpPr>
          <p:nvPr>
            <p:ph type="sldNum" sz="quarter" idx="12"/>
          </p:nvPr>
        </p:nvSpPr>
        <p:spPr/>
        <p:txBody>
          <a:bodyPr/>
          <a:lstStyle/>
          <a:p>
            <a:fld id="{C9A33C73-B9F4-40A5-9EEC-092FAC9ECB06}" type="slidenum">
              <a:rPr lang="ja-JP" altLang="en-US" smtClean="0"/>
              <a:pPr/>
              <a:t>8</a:t>
            </a:fld>
            <a:endParaRPr lang="en-US" altLang="ja-JP"/>
          </a:p>
        </p:txBody>
      </p:sp>
      <p:sp>
        <p:nvSpPr>
          <p:cNvPr id="14" name="下矢印 13"/>
          <p:cNvSpPr/>
          <p:nvPr/>
        </p:nvSpPr>
        <p:spPr>
          <a:xfrm flipH="1" flipV="1">
            <a:off x="6516217" y="3789040"/>
            <a:ext cx="214064" cy="728464"/>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3" name="下矢印 12"/>
          <p:cNvSpPr/>
          <p:nvPr/>
        </p:nvSpPr>
        <p:spPr>
          <a:xfrm flipH="1" flipV="1">
            <a:off x="1691682" y="5805264"/>
            <a:ext cx="373330" cy="584448"/>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
        <p:nvSpPr>
          <p:cNvPr id="15" name="下矢印 14"/>
          <p:cNvSpPr/>
          <p:nvPr/>
        </p:nvSpPr>
        <p:spPr>
          <a:xfrm>
            <a:off x="1793049" y="4765215"/>
            <a:ext cx="186665" cy="720080"/>
          </a:xfrm>
          <a:prstGeom prst="downArrow">
            <a:avLst/>
          </a:prstGeom>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prstClr val="white"/>
              </a:solidFill>
            </a:endParaRPr>
          </a:p>
        </p:txBody>
      </p:sp>
    </p:spTree>
    <p:extLst>
      <p:ext uri="{BB962C8B-B14F-4D97-AF65-F5344CB8AC3E}">
        <p14:creationId xmlns:p14="http://schemas.microsoft.com/office/powerpoint/2010/main" val="284642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85750" y="142875"/>
            <a:ext cx="8229600" cy="1143000"/>
          </a:xfrm>
        </p:spPr>
        <p:txBody>
          <a:bodyPr rtlCol="0">
            <a:normAutofit/>
          </a:bodyPr>
          <a:lstStyle/>
          <a:p>
            <a:pPr algn="l" fontAlgn="auto">
              <a:spcAft>
                <a:spcPts val="0"/>
              </a:spcAft>
              <a:defRPr/>
            </a:pPr>
            <a:r>
              <a:rPr lang="ja-JP" altLang="en-US" sz="4900" dirty="0" smtClean="0">
                <a:solidFill>
                  <a:srgbClr val="0000FF"/>
                </a:solidFill>
              </a:rPr>
              <a:t>呼吸について</a:t>
            </a:r>
            <a:endParaRPr lang="ja-JP" altLang="en-US" dirty="0" smtClean="0">
              <a:solidFill>
                <a:srgbClr val="0000FF"/>
              </a:solidFill>
            </a:endParaRPr>
          </a:p>
        </p:txBody>
      </p:sp>
      <p:sp>
        <p:nvSpPr>
          <p:cNvPr id="27651" name="コンテンツ プレースホルダ 2"/>
          <p:cNvSpPr>
            <a:spLocks noGrp="1"/>
          </p:cNvSpPr>
          <p:nvPr>
            <p:ph idx="1"/>
          </p:nvPr>
        </p:nvSpPr>
        <p:spPr>
          <a:xfrm>
            <a:off x="285752" y="1357317"/>
            <a:ext cx="8829675" cy="5286375"/>
          </a:xfrm>
        </p:spPr>
        <p:txBody>
          <a:bodyPr/>
          <a:lstStyle/>
          <a:p>
            <a:r>
              <a:rPr lang="ja-JP" altLang="en-US" sz="2400" dirty="0" smtClean="0"/>
              <a:t>体内で最も効率よく活動エネルギーを産生するために、酸素</a:t>
            </a:r>
            <a:r>
              <a:rPr lang="en-US" altLang="ja-JP" sz="2400" dirty="0" smtClean="0"/>
              <a:t>(O</a:t>
            </a:r>
            <a:r>
              <a:rPr lang="en-US" altLang="ja-JP" sz="1800" dirty="0" smtClean="0"/>
              <a:t>2</a:t>
            </a:r>
            <a:r>
              <a:rPr lang="en-US" altLang="ja-JP" sz="2400" dirty="0" smtClean="0"/>
              <a:t>)</a:t>
            </a:r>
            <a:r>
              <a:rPr lang="ja-JP" altLang="en-US" sz="2400" dirty="0" smtClean="0"/>
              <a:t>が不可欠で、大気から取り込むための機能同時に体内の代謝で産生された老廃物（炭酸ガス）を肺（肺胞）で交換して、再び大気中に放出する</a:t>
            </a:r>
            <a:endParaRPr lang="en-US" altLang="ja-JP" sz="2400" dirty="0" smtClean="0"/>
          </a:p>
          <a:p>
            <a:r>
              <a:rPr lang="ja-JP" altLang="en-US" sz="2000" dirty="0" smtClean="0">
                <a:solidFill>
                  <a:srgbClr val="0000FF"/>
                </a:solidFill>
              </a:rPr>
              <a:t>１．</a:t>
            </a:r>
            <a:r>
              <a:rPr lang="ja-JP" altLang="en-US" sz="2000" dirty="0">
                <a:solidFill>
                  <a:srgbClr val="0000FF"/>
                </a:solidFill>
              </a:rPr>
              <a:t>息</a:t>
            </a:r>
            <a:r>
              <a:rPr lang="ja-JP" altLang="en-US" sz="2000" dirty="0" smtClean="0">
                <a:solidFill>
                  <a:srgbClr val="0000FF"/>
                </a:solidFill>
              </a:rPr>
              <a:t>を吸って吐く</a:t>
            </a:r>
            <a:r>
              <a:rPr lang="en-US" altLang="ja-JP" sz="2000" dirty="0" smtClean="0">
                <a:solidFill>
                  <a:srgbClr val="0000FF"/>
                </a:solidFill>
              </a:rPr>
              <a:t>(</a:t>
            </a:r>
            <a:r>
              <a:rPr lang="ja-JP" altLang="en-US" sz="2000" dirty="0" smtClean="0">
                <a:solidFill>
                  <a:srgbClr val="0000FF"/>
                </a:solidFill>
              </a:rPr>
              <a:t>換気）：吸気と</a:t>
            </a:r>
            <a:r>
              <a:rPr lang="ja-JP" altLang="en-US" sz="2000" dirty="0">
                <a:solidFill>
                  <a:srgbClr val="0000FF"/>
                </a:solidFill>
              </a:rPr>
              <a:t>呼気</a:t>
            </a:r>
            <a:endParaRPr lang="en-US" altLang="ja-JP" sz="2000" dirty="0">
              <a:solidFill>
                <a:srgbClr val="0000FF"/>
              </a:solidFill>
            </a:endParaRPr>
          </a:p>
          <a:p>
            <a:r>
              <a:rPr lang="ja-JP" altLang="en-US" sz="2000" dirty="0" smtClean="0"/>
              <a:t>　　　　吸気・・・・・横隔膜や肋間筋が収縮して胸腔を拡大すると、そこは陰圧となり、自然に空気が流れ込む</a:t>
            </a:r>
            <a:endParaRPr lang="en-US" altLang="ja-JP" sz="2000" dirty="0" smtClean="0"/>
          </a:p>
          <a:p>
            <a:r>
              <a:rPr lang="ja-JP" altLang="en-US" sz="2000" dirty="0"/>
              <a:t>　</a:t>
            </a:r>
            <a:r>
              <a:rPr lang="ja-JP" altLang="en-US" sz="2000" dirty="0" smtClean="0"/>
              <a:t>　　　呼気・・・・・胸郭を拡大させていた筋群が弛緩して胸腔内の圧が高まりガスが外に流れ出る</a:t>
            </a:r>
            <a:endParaRPr lang="en-US" altLang="ja-JP" sz="2000" dirty="0" smtClean="0"/>
          </a:p>
          <a:p>
            <a:r>
              <a:rPr lang="ja-JP" altLang="en-US" sz="2000" dirty="0" smtClean="0">
                <a:solidFill>
                  <a:srgbClr val="0000FF"/>
                </a:solidFill>
              </a:rPr>
              <a:t>２．ガス交換</a:t>
            </a:r>
            <a:endParaRPr lang="en-US" altLang="ja-JP" sz="2000" dirty="0" smtClean="0">
              <a:solidFill>
                <a:srgbClr val="0000FF"/>
              </a:solidFill>
            </a:endParaRPr>
          </a:p>
          <a:p>
            <a:r>
              <a:rPr lang="ja-JP" altLang="en-US" sz="2000" dirty="0" smtClean="0"/>
              <a:t>　　　　気道を経由して肺胞に達した吸入気中の酸素を肺循環</a:t>
            </a:r>
            <a:r>
              <a:rPr lang="en-US" altLang="ja-JP" sz="2000" dirty="0" smtClean="0"/>
              <a:t>(</a:t>
            </a:r>
            <a:r>
              <a:rPr lang="ja-JP" altLang="en-US" sz="2000" dirty="0" smtClean="0"/>
              <a:t>赤血球の</a:t>
            </a:r>
            <a:r>
              <a:rPr lang="en-US" altLang="ja-JP" sz="2000" dirty="0" smtClean="0"/>
              <a:t>H</a:t>
            </a:r>
            <a:r>
              <a:rPr lang="ja-JP" altLang="en-US" sz="2000" dirty="0" err="1" smtClean="0"/>
              <a:t>ｂ</a:t>
            </a:r>
            <a:r>
              <a:rPr lang="ja-JP" altLang="en-US" sz="2000" dirty="0" smtClean="0"/>
              <a:t>に結合）に受け渡し、　同時に血液中の炭酸ガスを受け取って次におこる呼気により体外へ放出する</a:t>
            </a:r>
            <a:endParaRPr lang="en-US" altLang="ja-JP" sz="2000" dirty="0" smtClean="0"/>
          </a:p>
          <a:p>
            <a:endParaRPr lang="en-US" altLang="ja-JP" sz="2400" dirty="0" smtClean="0"/>
          </a:p>
        </p:txBody>
      </p:sp>
      <p:sp>
        <p:nvSpPr>
          <p:cNvPr id="2" name="スライド番号プレースホルダー 1"/>
          <p:cNvSpPr>
            <a:spLocks noGrp="1"/>
          </p:cNvSpPr>
          <p:nvPr>
            <p:ph type="sldNum" sz="quarter" idx="12"/>
          </p:nvPr>
        </p:nvSpPr>
        <p:spPr/>
        <p:txBody>
          <a:bodyPr/>
          <a:lstStyle/>
          <a:p>
            <a:fld id="{C9A33C73-B9F4-40A5-9EEC-092FAC9ECB06}" type="slidenum">
              <a:rPr lang="ja-JP" altLang="en-US" smtClean="0"/>
              <a:pPr/>
              <a:t>9</a:t>
            </a:fld>
            <a:endParaRPr lang="en-US" altLang="ja-JP"/>
          </a:p>
        </p:txBody>
      </p:sp>
    </p:spTree>
    <p:extLst>
      <p:ext uri="{BB962C8B-B14F-4D97-AF65-F5344CB8AC3E}">
        <p14:creationId xmlns:p14="http://schemas.microsoft.com/office/powerpoint/2010/main" val="24709377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ビジネス">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テーマ">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ユーザー定義 1">
      <a:majorFont>
        <a:latin typeface="Cambria"/>
        <a:ea typeface="HGPｺﾞｼｯｸE"/>
        <a:cs typeface=""/>
      </a:majorFont>
      <a:minorFont>
        <a:latin typeface="Cambri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801</TotalTime>
  <Words>837</Words>
  <Application>Microsoft Office PowerPoint</Application>
  <PresentationFormat>画面に合わせる (4:3)</PresentationFormat>
  <Paragraphs>266</Paragraphs>
  <Slides>24</Slides>
  <Notes>15</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24</vt:i4>
      </vt:variant>
    </vt:vector>
  </HeadingPairs>
  <TitlesOfParts>
    <vt:vector size="29" baseType="lpstr">
      <vt:lpstr>Office テーマ</vt:lpstr>
      <vt:lpstr>ビジネス</vt:lpstr>
      <vt:lpstr>1_Office テーマ</vt:lpstr>
      <vt:lpstr>2_Office テーマ</vt:lpstr>
      <vt:lpstr>Image</vt:lpstr>
      <vt:lpstr>重症心身障害児者等 支援者育成研修テキスト  ２　医療　③ 　 　　　　　　　　　　　　　　　　　　　　　　　　　　　　　　　　　　　 　　　　　　　　　　　　　　　　　　　　生理</vt:lpstr>
      <vt:lpstr>ホメオスターシスについて 　　　　Homeostasis</vt:lpstr>
      <vt:lpstr>そのメカニズム</vt:lpstr>
      <vt:lpstr>体温の維持（１）</vt:lpstr>
      <vt:lpstr>PowerPoint プレゼンテーション</vt:lpstr>
      <vt:lpstr>体温について</vt:lpstr>
      <vt:lpstr>PowerPoint プレゼンテーション</vt:lpstr>
      <vt:lpstr>呼吸のメカニズム</vt:lpstr>
      <vt:lpstr>呼吸について</vt:lpstr>
      <vt:lpstr>酸素とガス交換について</vt:lpstr>
      <vt:lpstr>空気の通り道（気道）と誤嚥</vt:lpstr>
      <vt:lpstr>呼吸障害の原因</vt:lpstr>
      <vt:lpstr>どのように呼吸障害を捉えるか</vt:lpstr>
      <vt:lpstr>パルスオキシメーターについて（１）</vt:lpstr>
      <vt:lpstr>パルスオキシメーターについて（２）</vt:lpstr>
      <vt:lpstr>循環器系について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松葉佐正</dc:creator>
  <cp:lastModifiedBy>厚生労働省ネットワークシステム</cp:lastModifiedBy>
  <cp:revision>75</cp:revision>
  <cp:lastPrinted>2016-02-05T10:00:02Z</cp:lastPrinted>
  <dcterms:created xsi:type="dcterms:W3CDTF">2016-02-05T01:31:35Z</dcterms:created>
  <dcterms:modified xsi:type="dcterms:W3CDTF">2016-05-16T05:53:33Z</dcterms:modified>
</cp:coreProperties>
</file>