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2"/>
  </p:notesMasterIdLst>
  <p:sldIdLst>
    <p:sldId id="291" r:id="rId3"/>
    <p:sldId id="257" r:id="rId4"/>
    <p:sldId id="268" r:id="rId5"/>
    <p:sldId id="266" r:id="rId6"/>
    <p:sldId id="265" r:id="rId7"/>
    <p:sldId id="267" r:id="rId8"/>
    <p:sldId id="264" r:id="rId9"/>
    <p:sldId id="273" r:id="rId10"/>
    <p:sldId id="271" r:id="rId11"/>
    <p:sldId id="288" r:id="rId12"/>
    <p:sldId id="277" r:id="rId13"/>
    <p:sldId id="258" r:id="rId14"/>
    <p:sldId id="275" r:id="rId15"/>
    <p:sldId id="261" r:id="rId16"/>
    <p:sldId id="274" r:id="rId17"/>
    <p:sldId id="282" r:id="rId18"/>
    <p:sldId id="262" r:id="rId19"/>
    <p:sldId id="287" r:id="rId20"/>
    <p:sldId id="290" r:id="rId21"/>
    <p:sldId id="280" r:id="rId22"/>
    <p:sldId id="272" r:id="rId23"/>
    <p:sldId id="281" r:id="rId24"/>
    <p:sldId id="276" r:id="rId25"/>
    <p:sldId id="283" r:id="rId26"/>
    <p:sldId id="286" r:id="rId27"/>
    <p:sldId id="260" r:id="rId28"/>
    <p:sldId id="270" r:id="rId29"/>
    <p:sldId id="278" r:id="rId30"/>
    <p:sldId id="269" r:id="rId3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1" d="100"/>
          <a:sy n="81" d="100"/>
        </p:scale>
        <p:origin x="-108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B8AA8-76A1-4D0E-910C-CDD4CA9425C5}" type="datetimeFigureOut">
              <a:rPr kumimoji="1" lang="ja-JP" altLang="en-US" smtClean="0"/>
              <a:pPr/>
              <a:t>2016/5/6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A0274F-2F93-48C6-9BB0-0AA5099AC7B8}" type="slidenum">
              <a:rPr kumimoji="1" lang="ja-JP" altLang="en-US" smtClean="0"/>
              <a:pPr/>
              <a:t>‹#›</a:t>
            </a:fld>
            <a:endParaRPr kumimoji="1" lang="ja-JP" altLang="en-US"/>
          </a:p>
        </p:txBody>
      </p:sp>
    </p:spTree>
    <p:extLst>
      <p:ext uri="{BB962C8B-B14F-4D97-AF65-F5344CB8AC3E}">
        <p14:creationId xmlns:p14="http://schemas.microsoft.com/office/powerpoint/2010/main" val="193073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161A12-E0C5-4B64-ADD7-26213C924D01}" type="slidenum">
              <a:rPr kumimoji="1" lang="ja-JP" altLang="en-US" smtClean="0"/>
              <a:pPr/>
              <a:t>4</a:t>
            </a:fld>
            <a:endParaRPr kumimoji="1" lang="ja-JP" altLang="en-US"/>
          </a:p>
        </p:txBody>
      </p:sp>
    </p:spTree>
    <p:extLst>
      <p:ext uri="{BB962C8B-B14F-4D97-AF65-F5344CB8AC3E}">
        <p14:creationId xmlns:p14="http://schemas.microsoft.com/office/powerpoint/2010/main" val="56894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161A12-E0C5-4B64-ADD7-26213C924D01}" type="slidenum">
              <a:rPr kumimoji="1" lang="ja-JP" altLang="en-US" smtClean="0"/>
              <a:pPr/>
              <a:t>5</a:t>
            </a:fld>
            <a:endParaRPr kumimoji="1" lang="ja-JP" altLang="en-US"/>
          </a:p>
        </p:txBody>
      </p:sp>
    </p:spTree>
    <p:extLst>
      <p:ext uri="{BB962C8B-B14F-4D97-AF65-F5344CB8AC3E}">
        <p14:creationId xmlns:p14="http://schemas.microsoft.com/office/powerpoint/2010/main" val="3461411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42BA162-ACD5-477A-AFCE-1DA9B0BA9DCC}" type="datetimeFigureOut">
              <a:rPr kumimoji="1" lang="ja-JP" altLang="en-US" smtClean="0"/>
              <a:pPr/>
              <a:t>2016/5/6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61698D0-98BD-44CD-A205-8973FC03826D}" type="slidenum">
              <a:rPr kumimoji="1" lang="ja-JP" altLang="en-US" smtClean="0"/>
              <a:pPr/>
              <a:t>‹#›</a:t>
            </a:fld>
            <a:endParaRPr kumimoji="1" lang="ja-JP" altLang="en-US"/>
          </a:p>
        </p:txBody>
      </p:sp>
    </p:spTree>
    <p:extLst>
      <p:ext uri="{BB962C8B-B14F-4D97-AF65-F5344CB8AC3E}">
        <p14:creationId xmlns:p14="http://schemas.microsoft.com/office/powerpoint/2010/main" val="77133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42BA162-ACD5-477A-AFCE-1DA9B0BA9DCC}" type="datetimeFigureOut">
              <a:rPr kumimoji="1" lang="ja-JP" altLang="en-US" smtClean="0"/>
              <a:pPr/>
              <a:t>2016/5/6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61698D0-98BD-44CD-A205-8973FC03826D}" type="slidenum">
              <a:rPr kumimoji="1" lang="ja-JP" altLang="en-US" smtClean="0"/>
              <a:pPr/>
              <a:t>‹#›</a:t>
            </a:fld>
            <a:endParaRPr kumimoji="1" lang="ja-JP" altLang="en-US"/>
          </a:p>
        </p:txBody>
      </p:sp>
    </p:spTree>
    <p:extLst>
      <p:ext uri="{BB962C8B-B14F-4D97-AF65-F5344CB8AC3E}">
        <p14:creationId xmlns:p14="http://schemas.microsoft.com/office/powerpoint/2010/main" val="213544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42BA162-ACD5-477A-AFCE-1DA9B0BA9DCC}" type="datetimeFigureOut">
              <a:rPr kumimoji="1" lang="ja-JP" altLang="en-US" smtClean="0"/>
              <a:pPr/>
              <a:t>2016/5/6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61698D0-98BD-44CD-A205-8973FC03826D}" type="slidenum">
              <a:rPr kumimoji="1" lang="ja-JP" altLang="en-US" smtClean="0"/>
              <a:pPr/>
              <a:t>‹#›</a:t>
            </a:fld>
            <a:endParaRPr kumimoji="1" lang="ja-JP" altLang="en-US"/>
          </a:p>
        </p:txBody>
      </p:sp>
    </p:spTree>
    <p:extLst>
      <p:ext uri="{BB962C8B-B14F-4D97-AF65-F5344CB8AC3E}">
        <p14:creationId xmlns:p14="http://schemas.microsoft.com/office/powerpoint/2010/main" val="2245236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FC60894D-5FBD-4CCA-9DB5-9B4930B2E8EF}" type="slidenum">
              <a:rPr lang="en-US" altLang="ja-JP"/>
              <a:pPr/>
              <a:t>‹#›</a:t>
            </a:fld>
            <a:endParaRPr lang="en-US" altLang="ja-JP"/>
          </a:p>
        </p:txBody>
      </p:sp>
    </p:spTree>
    <p:extLst>
      <p:ext uri="{BB962C8B-B14F-4D97-AF65-F5344CB8AC3E}">
        <p14:creationId xmlns:p14="http://schemas.microsoft.com/office/powerpoint/2010/main" val="2559984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solidFill>
                <a:prstClr val="white"/>
              </a:solidFill>
            </a:endParaRPr>
          </a:p>
        </p:txBody>
      </p:sp>
      <p:sp>
        <p:nvSpPr>
          <p:cNvPr id="9" name="タイトル 8"/>
          <p:cNvSpPr>
            <a:spLocks noGrp="1"/>
          </p:cNvSpPr>
          <p:nvPr>
            <p:ph type="ctrTitle"/>
          </p:nvPr>
        </p:nvSpPr>
        <p:spPr>
          <a:xfrm>
            <a:off x="685800" y="1752603"/>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a:p>
        </p:txBody>
      </p:sp>
      <p:grpSp>
        <p:nvGrpSpPr>
          <p:cNvPr id="2" name="グループ化 1"/>
          <p:cNvGrpSpPr/>
          <p:nvPr/>
        </p:nvGrpSpPr>
        <p:grpSpPr>
          <a:xfrm>
            <a:off x="-3764" y="4953000"/>
            <a:ext cx="9147765" cy="1912088"/>
            <a:chOff x="-3765" y="4832896"/>
            <a:chExt cx="9147765" cy="2032192"/>
          </a:xfrm>
        </p:grpSpPr>
        <p:sp>
          <p:nvSpPr>
            <p:cNvPr id="7" name="フリーフォーム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solidFill>
                  <a:prstClr val="black"/>
                </a:solidFill>
                <a:ea typeface="ＭＳ Ｐゴシック" charset="-128"/>
              </a:endParaRPr>
            </a:p>
          </p:txBody>
        </p:sp>
        <p:sp>
          <p:nvSpPr>
            <p:cNvPr id="8" name="フリーフォーム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solidFill>
                  <a:prstClr val="black"/>
                </a:solidFill>
                <a:ea typeface="ＭＳ Ｐゴシック" charset="-128"/>
              </a:endParaRPr>
            </a:p>
          </p:txBody>
        </p:sp>
        <p:sp>
          <p:nvSpPr>
            <p:cNvPr id="11" name="フリーフォーム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kumimoji="0" lang="en-US">
                <a:solidFill>
                  <a:prstClr val="white"/>
                </a:solidFill>
              </a:endParaRPr>
            </a:p>
          </p:txBody>
        </p:sp>
        <p:cxnSp>
          <p:nvCxnSpPr>
            <p:cNvPr id="12" name="直線コネクタ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付プレースホルダー 29"/>
          <p:cNvSpPr>
            <a:spLocks noGrp="1"/>
          </p:cNvSpPr>
          <p:nvPr>
            <p:ph type="dt" sz="half" idx="10"/>
          </p:nvPr>
        </p:nvSpPr>
        <p:spPr/>
        <p:txBody>
          <a:bodyPr/>
          <a:lstStyle>
            <a:lvl1pPr>
              <a:defRPr>
                <a:solidFill>
                  <a:srgbClr val="FFFFFF"/>
                </a:solidFill>
              </a:defRPr>
            </a:lvl1pPr>
            <a:extLst/>
          </a:lstStyle>
          <a:p>
            <a:endParaRPr lang="en-US" altLang="ja-JP">
              <a:solidFill>
                <a:srgbClr val="000000"/>
              </a:solidFill>
            </a:endParaRPr>
          </a:p>
        </p:txBody>
      </p:sp>
      <p:sp>
        <p:nvSpPr>
          <p:cNvPr id="19" name="フッター プレースホルダー 18"/>
          <p:cNvSpPr>
            <a:spLocks noGrp="1"/>
          </p:cNvSpPr>
          <p:nvPr>
            <p:ph type="ftr" sz="quarter" idx="11"/>
          </p:nvPr>
        </p:nvSpPr>
        <p:spPr/>
        <p:txBody>
          <a:bodyPr/>
          <a:lstStyle>
            <a:lvl1pPr>
              <a:defRPr>
                <a:solidFill>
                  <a:schemeClr val="accent1">
                    <a:tint val="20000"/>
                  </a:schemeClr>
                </a:solidFill>
              </a:defRPr>
            </a:lvl1pPr>
            <a:extLst/>
          </a:lstStyle>
          <a:p>
            <a:endParaRPr lang="en-US" altLang="ja-JP">
              <a:solidFill>
                <a:srgbClr val="000000"/>
              </a:solidFill>
            </a:endParaRPr>
          </a:p>
        </p:txBody>
      </p:sp>
      <p:sp>
        <p:nvSpPr>
          <p:cNvPr id="27" name="スライド番号プレースホルダー 26"/>
          <p:cNvSpPr>
            <a:spLocks noGrp="1"/>
          </p:cNvSpPr>
          <p:nvPr>
            <p:ph type="sldNum" sz="quarter" idx="12"/>
          </p:nvPr>
        </p:nvSpPr>
        <p:spPr/>
        <p:txBody>
          <a:bodyPr/>
          <a:lstStyle>
            <a:lvl1pPr>
              <a:defRPr>
                <a:solidFill>
                  <a:srgbClr val="FFFFFF"/>
                </a:solidFill>
              </a:defRPr>
            </a:lvl1pPr>
            <a:extLst/>
          </a:lstStyle>
          <a:p>
            <a:fld id="{3916328E-6D65-4AC6-AED3-A57AB5A8C1C2}"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988369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extLst/>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extLst/>
          </a:lstStyle>
          <a:p>
            <a:fld id="{13DE2959-4469-48E6-BA76-FB55B6F6B932}" type="slidenum">
              <a:rPr lang="en-US" altLang="ja-JP" smtClean="0">
                <a:solidFill>
                  <a:srgbClr val="000000"/>
                </a:solidFill>
              </a:rPr>
              <a:pPr/>
              <a:t>‹#›</a:t>
            </a:fld>
            <a:endParaRPr lang="en-US" altLang="ja-JP">
              <a:solidFill>
                <a:srgbClr val="000000"/>
              </a:solidFill>
            </a:endParaRPr>
          </a:p>
        </p:txBody>
      </p:sp>
      <p:sp>
        <p:nvSpPr>
          <p:cNvPr id="7" name="タイトル 6"/>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extLst>
      <p:ext uri="{BB962C8B-B14F-4D97-AF65-F5344CB8AC3E}">
        <p14:creationId xmlns:p14="http://schemas.microsoft.com/office/powerpoint/2010/main" val="4177289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extLst/>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extLst/>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extLst/>
          </a:lstStyle>
          <a:p>
            <a:fld id="{0A7CE1D0-5355-41B5-B98E-D73C9CE5E466}" type="slidenum">
              <a:rPr lang="en-US" altLang="ja-JP" smtClean="0">
                <a:solidFill>
                  <a:srgbClr val="000000"/>
                </a:solidFill>
              </a:rPr>
              <a:pPr/>
              <a:t>‹#›</a:t>
            </a:fld>
            <a:endParaRPr lang="en-US" altLang="ja-JP">
              <a:solidFill>
                <a:srgbClr val="000000"/>
              </a:solidFill>
            </a:endParaRPr>
          </a:p>
        </p:txBody>
      </p:sp>
      <p:sp>
        <p:nvSpPr>
          <p:cNvPr id="7" name="山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kumimoji="0" lang="en-US">
              <a:solidFill>
                <a:prstClr val="white"/>
              </a:solidFill>
            </a:endParaRPr>
          </a:p>
        </p:txBody>
      </p:sp>
      <p:sp>
        <p:nvSpPr>
          <p:cNvPr id="8" name="山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kumimoji="0" lang="en-US">
              <a:solidFill>
                <a:prstClr val="white"/>
              </a:solidFill>
            </a:endParaRPr>
          </a:p>
        </p:txBody>
      </p:sp>
    </p:spTree>
    <p:extLst>
      <p:ext uri="{BB962C8B-B14F-4D97-AF65-F5344CB8AC3E}">
        <p14:creationId xmlns:p14="http://schemas.microsoft.com/office/powerpoint/2010/main" val="222809181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481330"/>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481330"/>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extLst/>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extLst/>
          </a:lstStyle>
          <a:p>
            <a:fld id="{3CE2758A-97DF-4B8C-86C5-D2B9CA8214C6}" type="slidenum">
              <a:rPr lang="en-US" altLang="ja-JP" smtClean="0">
                <a:solidFill>
                  <a:srgbClr val="000000"/>
                </a:solidFill>
              </a:rPr>
              <a:pPr/>
              <a:t>‹#›</a:t>
            </a:fld>
            <a:endParaRPr lang="en-US" altLang="ja-JP">
              <a:solidFill>
                <a:srgbClr val="000000"/>
              </a:solidFill>
            </a:endParaRPr>
          </a:p>
        </p:txBody>
      </p:sp>
      <p:sp>
        <p:nvSpPr>
          <p:cNvPr id="8" name="タイトル 7"/>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extLst>
      <p:ext uri="{BB962C8B-B14F-4D97-AF65-F5344CB8AC3E}">
        <p14:creationId xmlns:p14="http://schemas.microsoft.com/office/powerpoint/2010/main" val="31381698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457200" y="1444296"/>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645026" y="1444296"/>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extLst/>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extLst/>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extLst/>
          </a:lstStyle>
          <a:p>
            <a:fld id="{713C96AB-BBE1-4417-B921-BC6F0C486974}"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2624135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extLst/>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extLst/>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extLst/>
          </a:lstStyle>
          <a:p>
            <a:fld id="{E1505E7C-A9A5-4D6A-8F31-360AAF54F5A8}" type="slidenum">
              <a:rPr lang="en-US" altLang="ja-JP" smtClean="0">
                <a:solidFill>
                  <a:srgbClr val="000000"/>
                </a:solidFill>
              </a:rPr>
              <a:pPr/>
              <a:t>‹#›</a:t>
            </a:fld>
            <a:endParaRPr lang="en-US" altLang="ja-JP">
              <a:solidFill>
                <a:srgbClr val="000000"/>
              </a:solidFill>
            </a:endParaRPr>
          </a:p>
        </p:txBody>
      </p:sp>
      <p:sp>
        <p:nvSpPr>
          <p:cNvPr id="6" name="タイトル 5"/>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extLst>
      <p:ext uri="{BB962C8B-B14F-4D97-AF65-F5344CB8AC3E}">
        <p14:creationId xmlns:p14="http://schemas.microsoft.com/office/powerpoint/2010/main" val="3664059530"/>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extLst/>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extLst/>
          </a:lstStyle>
          <a:p>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extLst/>
          </a:lstStyle>
          <a:p>
            <a:fld id="{ECAEB814-199D-4ECB-A84C-1F4E4EF7FD05}"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12626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42BA162-ACD5-477A-AFCE-1DA9B0BA9DCC}" type="datetimeFigureOut">
              <a:rPr kumimoji="1" lang="ja-JP" altLang="en-US" smtClean="0"/>
              <a:pPr/>
              <a:t>2016/5/6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61698D0-98BD-44CD-A205-8973FC03826D}" type="slidenum">
              <a:rPr kumimoji="1" lang="ja-JP" altLang="en-US" smtClean="0"/>
              <a:pPr/>
              <a:t>‹#›</a:t>
            </a:fld>
            <a:endParaRPr kumimoji="1" lang="ja-JP" altLang="en-US"/>
          </a:p>
        </p:txBody>
      </p:sp>
    </p:spTree>
    <p:extLst>
      <p:ext uri="{BB962C8B-B14F-4D97-AF65-F5344CB8AC3E}">
        <p14:creationId xmlns:p14="http://schemas.microsoft.com/office/powerpoint/2010/main" val="1802375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6727032" y="6407944"/>
            <a:ext cx="1920240" cy="365760"/>
          </a:xfrm>
        </p:spPr>
        <p:txBody>
          <a:bodyPr/>
          <a:lstStyle>
            <a:extLst/>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extLst/>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extLst/>
          </a:lstStyle>
          <a:p>
            <a:fld id="{20919500-454F-40F8-8A5C-6C3E6BAC6501}"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1955962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smtClean="0"/>
              <a:t>マスター テキストの書式設定</a:t>
            </a:r>
          </a:p>
        </p:txBody>
      </p:sp>
      <p:sp>
        <p:nvSpPr>
          <p:cNvPr id="3" name="図プレースホルダー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smtClean="0"/>
              <a:t>アイコンをクリックして図を追加</a:t>
            </a:r>
            <a:endParaRPr kumimoji="0" lang="en-US" dirty="0"/>
          </a:p>
        </p:txBody>
      </p:sp>
      <p:sp>
        <p:nvSpPr>
          <p:cNvPr id="5" name="日付プレースホルダー 4"/>
          <p:cNvSpPr>
            <a:spLocks noGrp="1"/>
          </p:cNvSpPr>
          <p:nvPr>
            <p:ph type="dt" sz="half" idx="10"/>
          </p:nvPr>
        </p:nvSpPr>
        <p:spPr/>
        <p:txBody>
          <a:bodyPr/>
          <a:lstStyle>
            <a:lvl1pPr>
              <a:defRPr>
                <a:solidFill>
                  <a:schemeClr val="tx1"/>
                </a:solidFill>
              </a:defRPr>
            </a:lvl1pPr>
            <a:extLst/>
          </a:lstStyle>
          <a:p>
            <a:endParaRPr lang="en-US" altLang="ja-JP">
              <a:solidFill>
                <a:srgbClr val="000000"/>
              </a:solidFill>
            </a:endParaRPr>
          </a:p>
        </p:txBody>
      </p:sp>
      <p:sp>
        <p:nvSpPr>
          <p:cNvPr id="6" name="フッター プレースホルダー 5"/>
          <p:cNvSpPr>
            <a:spLocks noGrp="1"/>
          </p:cNvSpPr>
          <p:nvPr>
            <p:ph type="ftr" sz="quarter" idx="11"/>
          </p:nvPr>
        </p:nvSpPr>
        <p:spPr>
          <a:xfrm>
            <a:off x="4380073" y="6407946"/>
            <a:ext cx="2350681" cy="365125"/>
          </a:xfrm>
        </p:spPr>
        <p:txBody>
          <a:bodyPr/>
          <a:lstStyle>
            <a:lvl1pPr>
              <a:defRPr>
                <a:solidFill>
                  <a:schemeClr val="tx1"/>
                </a:solidFill>
              </a:defRPr>
            </a:lvl1pPr>
            <a:extLst/>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extLst/>
          </a:lstStyle>
          <a:p>
            <a:fld id="{0561A651-D6BB-46B0-A50C-5F78583329A8}" type="slidenum">
              <a:rPr lang="en-US" altLang="ja-JP" smtClean="0">
                <a:solidFill>
                  <a:srgbClr val="000000"/>
                </a:solidFill>
              </a:rPr>
              <a:pPr/>
              <a:t>‹#›</a:t>
            </a:fld>
            <a:endParaRPr lang="en-US" altLang="ja-JP">
              <a:solidFill>
                <a:srgbClr val="000000"/>
              </a:solidFill>
            </a:endParaRPr>
          </a:p>
        </p:txBody>
      </p:sp>
      <p:sp>
        <p:nvSpPr>
          <p:cNvPr id="2" name="タイトル 1"/>
          <p:cNvSpPr>
            <a:spLocks noGrp="1"/>
          </p:cNvSpPr>
          <p:nvPr>
            <p:ph type="title"/>
          </p:nvPr>
        </p:nvSpPr>
        <p:spPr>
          <a:xfrm>
            <a:off x="228601"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smtClean="0"/>
              <a:t>マスター タイトルの書式設定</a:t>
            </a:r>
            <a:endParaRPr kumimoji="0" lang="en-US"/>
          </a:p>
        </p:txBody>
      </p:sp>
      <p:sp>
        <p:nvSpPr>
          <p:cNvPr id="8" name="フリーフォーム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solidFill>
                <a:prstClr val="white"/>
              </a:solidFill>
              <a:ea typeface="ＭＳ Ｐゴシック" charset="-128"/>
            </a:endParaRPr>
          </a:p>
        </p:txBody>
      </p:sp>
      <p:sp>
        <p:nvSpPr>
          <p:cNvPr id="9" name="フリーフォーム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solidFill>
                <a:prstClr val="white"/>
              </a:solidFill>
              <a:ea typeface="ＭＳ Ｐゴシック" charset="-128"/>
            </a:endParaRPr>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kumimoji="0" lang="en-US">
              <a:solidFill>
                <a:prstClr val="white"/>
              </a:solidFill>
            </a:endParaRPr>
          </a:p>
        </p:txBody>
      </p:sp>
      <p:cxnSp>
        <p:nvCxnSpPr>
          <p:cNvPr id="11" name="直線コネクタ 10"/>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山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kumimoji="0" lang="en-US">
              <a:solidFill>
                <a:prstClr val="white"/>
              </a:solidFill>
            </a:endParaRPr>
          </a:p>
        </p:txBody>
      </p:sp>
      <p:sp>
        <p:nvSpPr>
          <p:cNvPr id="13" name="山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kumimoji="0" lang="en-US">
              <a:solidFill>
                <a:prstClr val="white"/>
              </a:solidFill>
            </a:endParaRPr>
          </a:p>
        </p:txBody>
      </p:sp>
    </p:spTree>
    <p:extLst>
      <p:ext uri="{BB962C8B-B14F-4D97-AF65-F5344CB8AC3E}">
        <p14:creationId xmlns:p14="http://schemas.microsoft.com/office/powerpoint/2010/main" val="63894924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481331"/>
            <a:ext cx="8229600" cy="4386071"/>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extLst/>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extLst/>
          </a:lstStyle>
          <a:p>
            <a:fld id="{B7781E98-12D4-4D4B-A93A-05903818980B}"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728252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2"/>
            <a:ext cx="1777470" cy="5592761"/>
          </a:xfrm>
        </p:spPr>
        <p:txBody>
          <a:bodyPr vert="eaVert"/>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41"/>
            <a:ext cx="6324600" cy="5592760"/>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extLst/>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extLst/>
          </a:lstStyle>
          <a:p>
            <a:fld id="{116C8A52-8AAF-4982-B6CC-776C64B016BB}"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20364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42BA162-ACD5-477A-AFCE-1DA9B0BA9DCC}" type="datetimeFigureOut">
              <a:rPr kumimoji="1" lang="ja-JP" altLang="en-US" smtClean="0"/>
              <a:pPr/>
              <a:t>2016/5/6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61698D0-98BD-44CD-A205-8973FC03826D}" type="slidenum">
              <a:rPr kumimoji="1" lang="ja-JP" altLang="en-US" smtClean="0"/>
              <a:pPr/>
              <a:t>‹#›</a:t>
            </a:fld>
            <a:endParaRPr kumimoji="1" lang="ja-JP" altLang="en-US"/>
          </a:p>
        </p:txBody>
      </p:sp>
    </p:spTree>
    <p:extLst>
      <p:ext uri="{BB962C8B-B14F-4D97-AF65-F5344CB8AC3E}">
        <p14:creationId xmlns:p14="http://schemas.microsoft.com/office/powerpoint/2010/main" val="287538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42BA162-ACD5-477A-AFCE-1DA9B0BA9DCC}" type="datetimeFigureOut">
              <a:rPr kumimoji="1" lang="ja-JP" altLang="en-US" smtClean="0"/>
              <a:pPr/>
              <a:t>2016/5/6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61698D0-98BD-44CD-A205-8973FC03826D}" type="slidenum">
              <a:rPr kumimoji="1" lang="ja-JP" altLang="en-US" smtClean="0"/>
              <a:pPr/>
              <a:t>‹#›</a:t>
            </a:fld>
            <a:endParaRPr kumimoji="1" lang="ja-JP" altLang="en-US"/>
          </a:p>
        </p:txBody>
      </p:sp>
    </p:spTree>
    <p:extLst>
      <p:ext uri="{BB962C8B-B14F-4D97-AF65-F5344CB8AC3E}">
        <p14:creationId xmlns:p14="http://schemas.microsoft.com/office/powerpoint/2010/main" val="1286003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42BA162-ACD5-477A-AFCE-1DA9B0BA9DCC}" type="datetimeFigureOut">
              <a:rPr kumimoji="1" lang="ja-JP" altLang="en-US" smtClean="0"/>
              <a:pPr/>
              <a:t>2016/5/6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61698D0-98BD-44CD-A205-8973FC03826D}" type="slidenum">
              <a:rPr kumimoji="1" lang="ja-JP" altLang="en-US" smtClean="0"/>
              <a:pPr/>
              <a:t>‹#›</a:t>
            </a:fld>
            <a:endParaRPr kumimoji="1" lang="ja-JP" altLang="en-US"/>
          </a:p>
        </p:txBody>
      </p:sp>
    </p:spTree>
    <p:extLst>
      <p:ext uri="{BB962C8B-B14F-4D97-AF65-F5344CB8AC3E}">
        <p14:creationId xmlns:p14="http://schemas.microsoft.com/office/powerpoint/2010/main" val="269347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542BA162-ACD5-477A-AFCE-1DA9B0BA9DCC}" type="datetimeFigureOut">
              <a:rPr kumimoji="1" lang="ja-JP" altLang="en-US" smtClean="0"/>
              <a:pPr/>
              <a:t>2016/5/6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61698D0-98BD-44CD-A205-8973FC03826D}" type="slidenum">
              <a:rPr kumimoji="1" lang="ja-JP" altLang="en-US" smtClean="0"/>
              <a:pPr/>
              <a:t>‹#›</a:t>
            </a:fld>
            <a:endParaRPr kumimoji="1" lang="ja-JP" altLang="en-US"/>
          </a:p>
        </p:txBody>
      </p:sp>
    </p:spTree>
    <p:extLst>
      <p:ext uri="{BB962C8B-B14F-4D97-AF65-F5344CB8AC3E}">
        <p14:creationId xmlns:p14="http://schemas.microsoft.com/office/powerpoint/2010/main" val="1473202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BA162-ACD5-477A-AFCE-1DA9B0BA9DCC}" type="datetimeFigureOut">
              <a:rPr kumimoji="1" lang="ja-JP" altLang="en-US" smtClean="0"/>
              <a:pPr/>
              <a:t>2016/5/6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61698D0-98BD-44CD-A205-8973FC03826D}" type="slidenum">
              <a:rPr kumimoji="1" lang="ja-JP" altLang="en-US" smtClean="0"/>
              <a:pPr/>
              <a:t>‹#›</a:t>
            </a:fld>
            <a:endParaRPr kumimoji="1" lang="ja-JP" altLang="en-US"/>
          </a:p>
        </p:txBody>
      </p:sp>
    </p:spTree>
    <p:extLst>
      <p:ext uri="{BB962C8B-B14F-4D97-AF65-F5344CB8AC3E}">
        <p14:creationId xmlns:p14="http://schemas.microsoft.com/office/powerpoint/2010/main" val="68457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42BA162-ACD5-477A-AFCE-1DA9B0BA9DCC}" type="datetimeFigureOut">
              <a:rPr kumimoji="1" lang="ja-JP" altLang="en-US" smtClean="0"/>
              <a:pPr/>
              <a:t>2016/5/6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61698D0-98BD-44CD-A205-8973FC03826D}" type="slidenum">
              <a:rPr kumimoji="1" lang="ja-JP" altLang="en-US" smtClean="0"/>
              <a:pPr/>
              <a:t>‹#›</a:t>
            </a:fld>
            <a:endParaRPr kumimoji="1" lang="ja-JP" altLang="en-US"/>
          </a:p>
        </p:txBody>
      </p:sp>
    </p:spTree>
    <p:extLst>
      <p:ext uri="{BB962C8B-B14F-4D97-AF65-F5344CB8AC3E}">
        <p14:creationId xmlns:p14="http://schemas.microsoft.com/office/powerpoint/2010/main" val="159914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42BA162-ACD5-477A-AFCE-1DA9B0BA9DCC}" type="datetimeFigureOut">
              <a:rPr kumimoji="1" lang="ja-JP" altLang="en-US" smtClean="0"/>
              <a:pPr/>
              <a:t>2016/5/6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61698D0-98BD-44CD-A205-8973FC03826D}" type="slidenum">
              <a:rPr kumimoji="1" lang="ja-JP" altLang="en-US" smtClean="0"/>
              <a:pPr/>
              <a:t>‹#›</a:t>
            </a:fld>
            <a:endParaRPr kumimoji="1" lang="ja-JP" altLang="en-US"/>
          </a:p>
        </p:txBody>
      </p:sp>
    </p:spTree>
    <p:extLst>
      <p:ext uri="{BB962C8B-B14F-4D97-AF65-F5344CB8AC3E}">
        <p14:creationId xmlns:p14="http://schemas.microsoft.com/office/powerpoint/2010/main" val="1471683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BA162-ACD5-477A-AFCE-1DA9B0BA9DCC}" type="datetimeFigureOut">
              <a:rPr kumimoji="1" lang="ja-JP" altLang="en-US" smtClean="0"/>
              <a:pPr/>
              <a:t>2016/5/6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698D0-98BD-44CD-A205-8973FC03826D}" type="slidenum">
              <a:rPr kumimoji="1" lang="ja-JP" altLang="en-US" smtClean="0"/>
              <a:pPr/>
              <a:t>‹#›</a:t>
            </a:fld>
            <a:endParaRPr kumimoji="1" lang="ja-JP" altLang="en-US"/>
          </a:p>
        </p:txBody>
      </p:sp>
    </p:spTree>
    <p:extLst>
      <p:ext uri="{BB962C8B-B14F-4D97-AF65-F5344CB8AC3E}">
        <p14:creationId xmlns:p14="http://schemas.microsoft.com/office/powerpoint/2010/main" val="1472080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solidFill>
                <a:prstClr val="black"/>
              </a:solidFill>
              <a:ea typeface="ＭＳ Ｐゴシック" charset="-128"/>
            </a:endParaRPr>
          </a:p>
        </p:txBody>
      </p:sp>
      <p:sp>
        <p:nvSpPr>
          <p:cNvPr id="12" name="フリーフォーム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solidFill>
                <a:prstClr val="black"/>
              </a:solidFill>
              <a:ea typeface="ＭＳ Ｐゴシック" charset="-128"/>
            </a:endParaRPr>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kumimoji="0" lang="en-US">
              <a:solidFill>
                <a:prstClr val="white"/>
              </a:solidFill>
            </a:endParaRPr>
          </a:p>
        </p:txBody>
      </p:sp>
      <p:cxnSp>
        <p:nvCxnSpPr>
          <p:cNvPr id="15" name="直線コネクタ 14"/>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ー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ja-JP" altLang="en-US" smtClean="0"/>
              <a:t>マスター タイトルの書式設定</a:t>
            </a:r>
            <a:endParaRPr kumimoji="0" lang="en-US"/>
          </a:p>
        </p:txBody>
      </p:sp>
      <p:sp>
        <p:nvSpPr>
          <p:cNvPr id="30" name="テキスト プレースホルダー 29"/>
          <p:cNvSpPr>
            <a:spLocks noGrp="1"/>
          </p:cNvSpPr>
          <p:nvPr>
            <p:ph type="body" idx="1"/>
          </p:nvPr>
        </p:nvSpPr>
        <p:spPr>
          <a:xfrm>
            <a:off x="457200" y="1481330"/>
            <a:ext cx="8229600" cy="4525963"/>
          </a:xfrm>
          <a:prstGeom prst="rect">
            <a:avLst/>
          </a:prstGeom>
        </p:spPr>
        <p:txBody>
          <a:bodyPr vert="horz">
            <a:normAutofit/>
          </a:bodyPr>
          <a:lstStyle>
            <a:extLst/>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ー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pPr>
            <a:endParaRPr lang="en-US" altLang="ja-JP">
              <a:solidFill>
                <a:srgbClr val="000000"/>
              </a:solidFill>
            </a:endParaRPr>
          </a:p>
        </p:txBody>
      </p:sp>
      <p:sp>
        <p:nvSpPr>
          <p:cNvPr id="22" name="フッター プレースホルダー 21"/>
          <p:cNvSpPr>
            <a:spLocks noGrp="1"/>
          </p:cNvSpPr>
          <p:nvPr>
            <p:ph type="ftr" sz="quarter" idx="3"/>
          </p:nvPr>
        </p:nvSpPr>
        <p:spPr>
          <a:xfrm>
            <a:off x="4380073" y="6407946"/>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pPr>
            <a:endParaRPr lang="en-US" altLang="ja-JP">
              <a:solidFill>
                <a:srgbClr val="000000"/>
              </a:solidFill>
            </a:endParaRPr>
          </a:p>
        </p:txBody>
      </p:sp>
      <p:sp>
        <p:nvSpPr>
          <p:cNvPr id="18" name="スライド番号プレースホルダー 17"/>
          <p:cNvSpPr>
            <a:spLocks noGrp="1"/>
          </p:cNvSpPr>
          <p:nvPr>
            <p:ph type="sldNum" sz="quarter" idx="4"/>
          </p:nvPr>
        </p:nvSpPr>
        <p:spPr>
          <a:xfrm>
            <a:off x="8647272" y="6407946"/>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pPr>
            <a:fld id="{789D6384-06A6-4BDD-8CDC-F375C988D69E}" type="slidenum">
              <a:rPr lang="en-US" altLang="ja-JP" smtClean="0">
                <a:solidFill>
                  <a:srgbClr val="000000"/>
                </a:solidFill>
              </a:rPr>
              <a:pPr fontAlgn="base">
                <a:spcBef>
                  <a:spcPct val="0"/>
                </a:spcBef>
                <a:spcAft>
                  <a:spcPct val="0"/>
                </a:spcAft>
              </a:pPr>
              <a:t>‹#›</a:t>
            </a:fld>
            <a:endParaRPr lang="en-US" altLang="ja-JP">
              <a:solidFill>
                <a:srgbClr val="000000"/>
              </a:solidFill>
            </a:endParaRPr>
          </a:p>
        </p:txBody>
      </p:sp>
    </p:spTree>
    <p:extLst>
      <p:ext uri="{BB962C8B-B14F-4D97-AF65-F5344CB8AC3E}">
        <p14:creationId xmlns:p14="http://schemas.microsoft.com/office/powerpoint/2010/main" val="6294084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Excel_Worksheet1.xlsx"/></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90361" y="3284984"/>
            <a:ext cx="8446477" cy="1662825"/>
          </a:xfrm>
        </p:spPr>
        <p:txBody>
          <a:bodyPr>
            <a:normAutofit fontScale="90000"/>
          </a:bodyPr>
          <a:lstStyle/>
          <a:p>
            <a:pPr algn="l"/>
            <a:r>
              <a:rPr lang="ja-JP" altLang="en-US" sz="2400" dirty="0" smtClean="0"/>
              <a:t>重症心身障害児者等</a:t>
            </a:r>
            <a:r>
              <a:rPr lang="en-US" altLang="ja-JP" sz="2400" dirty="0" smtClean="0"/>
              <a:t/>
            </a:r>
            <a:br>
              <a:rPr lang="en-US" altLang="ja-JP" sz="2400" dirty="0" smtClean="0"/>
            </a:br>
            <a:r>
              <a:rPr lang="ja-JP" altLang="en-US" sz="2400" dirty="0" smtClean="0"/>
              <a:t>支援者育成研修テキスト</a:t>
            </a:r>
            <a:r>
              <a:rPr lang="en-US" altLang="ja-JP" sz="4400" dirty="0" smtClean="0"/>
              <a:t/>
            </a:r>
            <a:br>
              <a:rPr lang="en-US" altLang="ja-JP" sz="4400" dirty="0" smtClean="0"/>
            </a:br>
            <a:r>
              <a:rPr lang="en-US" altLang="ja-JP" sz="4400" dirty="0"/>
              <a:t/>
            </a:r>
            <a:br>
              <a:rPr lang="en-US" altLang="ja-JP" sz="4400" dirty="0"/>
            </a:br>
            <a:r>
              <a:rPr lang="ja-JP" altLang="en-US" sz="6000" dirty="0" smtClean="0"/>
              <a:t>３　福祉　①</a:t>
            </a:r>
            <a:r>
              <a:rPr lang="en-US" altLang="ja-JP" sz="4400" dirty="0" smtClean="0"/>
              <a:t/>
            </a:r>
            <a:br>
              <a:rPr lang="en-US" altLang="ja-JP" sz="4400" dirty="0" smtClean="0"/>
            </a:br>
            <a:r>
              <a:rPr lang="ja-JP" altLang="en-US" sz="4400" dirty="0" smtClean="0"/>
              <a:t>　</a:t>
            </a:r>
            <a:r>
              <a:rPr lang="en-US" altLang="ja-JP" sz="4400" dirty="0" smtClean="0"/>
              <a:t/>
            </a:r>
            <a:br>
              <a:rPr lang="en-US" altLang="ja-JP" sz="4400" dirty="0" smtClean="0"/>
            </a:br>
            <a:r>
              <a:rPr lang="ja-JP" altLang="en-US" sz="4400" dirty="0"/>
              <a:t>　</a:t>
            </a:r>
            <a:r>
              <a:rPr lang="ja-JP" altLang="en-US" sz="4400" dirty="0" smtClean="0"/>
              <a:t>　　　　　　　　　　　　　　　　　　　　　</a:t>
            </a:r>
            <a:r>
              <a:rPr lang="ja-JP" altLang="en-US" sz="4400" dirty="0"/>
              <a:t>　</a:t>
            </a:r>
            <a:r>
              <a:rPr lang="ja-JP" altLang="en-US" sz="4400" dirty="0" smtClean="0"/>
              <a:t>　　　　　　　　　　　　</a:t>
            </a:r>
            <a:r>
              <a:rPr lang="en-US" altLang="ja-JP" sz="4400" dirty="0" smtClean="0"/>
              <a:t/>
            </a:r>
            <a:br>
              <a:rPr lang="en-US" altLang="ja-JP" sz="4400" dirty="0" smtClean="0"/>
            </a:br>
            <a:r>
              <a:rPr lang="ja-JP" altLang="en-US" sz="4400" dirty="0" smtClean="0"/>
              <a:t>　　　　　　　</a:t>
            </a:r>
            <a:r>
              <a:rPr lang="ja-JP" altLang="en-US" sz="4400" dirty="0" smtClean="0"/>
              <a:t>　　　支援の基本的枠組み</a:t>
            </a:r>
            <a:r>
              <a:rPr lang="ja-JP" altLang="en-US" sz="4400" dirty="0"/>
              <a:t>　</a:t>
            </a:r>
            <a:r>
              <a:rPr lang="ja-JP" altLang="en-US" sz="4400" dirty="0" smtClean="0"/>
              <a:t>　　　　　　　　　　　　　　　　　　　</a:t>
            </a:r>
            <a:endParaRPr kumimoji="1" lang="ja-JP" altLang="en-US" sz="5300" dirty="0"/>
          </a:p>
        </p:txBody>
      </p:sp>
      <p:sp>
        <p:nvSpPr>
          <p:cNvPr id="5" name="スライド番号プレースホルダー 4"/>
          <p:cNvSpPr>
            <a:spLocks noGrp="1"/>
          </p:cNvSpPr>
          <p:nvPr>
            <p:ph type="sldNum" sz="quarter" idx="12"/>
          </p:nvPr>
        </p:nvSpPr>
        <p:spPr/>
        <p:txBody>
          <a:bodyPr/>
          <a:lstStyle/>
          <a:p>
            <a:fld id="{667E3D7A-13B8-45DE-9B11-587D56CF72EE}" type="slidenum">
              <a:rPr kumimoji="1" lang="ja-JP" altLang="en-US" smtClean="0"/>
              <a:pPr/>
              <a:t>1</a:t>
            </a:fld>
            <a:endParaRPr kumimoji="1" lang="ja-JP" altLang="en-US"/>
          </a:p>
        </p:txBody>
      </p:sp>
    </p:spTree>
    <p:extLst>
      <p:ext uri="{BB962C8B-B14F-4D97-AF65-F5344CB8AC3E}">
        <p14:creationId xmlns:p14="http://schemas.microsoft.com/office/powerpoint/2010/main" val="19533432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cstate="print"/>
          <a:stretch>
            <a:fillRect/>
          </a:stretch>
        </p:blipFill>
        <p:spPr>
          <a:xfrm>
            <a:off x="-52217" y="-3346"/>
            <a:ext cx="9248434" cy="6864691"/>
          </a:xfrm>
          <a:prstGeom prst="rect">
            <a:avLst/>
          </a:prstGeom>
        </p:spPr>
      </p:pic>
    </p:spTree>
    <p:extLst>
      <p:ext uri="{BB962C8B-B14F-4D97-AF65-F5344CB8AC3E}">
        <p14:creationId xmlns:p14="http://schemas.microsoft.com/office/powerpoint/2010/main" val="3286209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 name="Rectangle 10"/>
          <p:cNvSpPr>
            <a:spLocks noGrp="1" noChangeArrowheads="1"/>
          </p:cNvSpPr>
          <p:nvPr>
            <p:ph type="sldNum" sz="quarter" idx="12"/>
          </p:nvPr>
        </p:nvSpPr>
        <p:spPr>
          <a:ln/>
        </p:spPr>
        <p:txBody>
          <a:bodyPr/>
          <a:lstStyle/>
          <a:p>
            <a:pPr>
              <a:defRPr/>
            </a:pPr>
            <a:fld id="{4C2E3B37-25C3-4C05-9091-B4B53FA69060}" type="slidenum">
              <a:rPr lang="en-US" altLang="ja-JP"/>
              <a:pPr>
                <a:defRPr/>
              </a:pPr>
              <a:t>11</a:t>
            </a:fld>
            <a:endParaRPr lang="en-US" altLang="ja-JP"/>
          </a:p>
        </p:txBody>
      </p:sp>
      <p:sp>
        <p:nvSpPr>
          <p:cNvPr id="80" name="円/楕円 79"/>
          <p:cNvSpPr/>
          <p:nvPr/>
        </p:nvSpPr>
        <p:spPr bwMode="auto">
          <a:xfrm>
            <a:off x="403002" y="520925"/>
            <a:ext cx="8064500" cy="6335713"/>
          </a:xfrm>
          <a:prstGeom prst="ellipse">
            <a:avLst/>
          </a:prstGeom>
          <a:solidFill>
            <a:schemeClr val="accent6">
              <a:lumMod val="20000"/>
              <a:lumOff val="80000"/>
            </a:schemeClr>
          </a:solidFill>
          <a:ln w="9525">
            <a:solidFill>
              <a:schemeClr val="tx1"/>
            </a:solidFill>
            <a:miter lim="800000"/>
            <a:headEnd/>
            <a:tailEnd/>
          </a:ln>
          <a:effectLst/>
        </p:spPr>
        <p:txBody>
          <a:bodyPr wrap="none" anchor="ctr"/>
          <a:lstStyle/>
          <a:p>
            <a:pPr algn="ctr" eaLnBrk="1" hangingPunct="1">
              <a:defRPr/>
            </a:pPr>
            <a:endParaRPr kumimoji="1" lang="ja-JP" altLang="en-US" sz="2000" dirty="0">
              <a:latin typeface="Times New Roman" pitchFamily="18" charset="0"/>
              <a:ea typeface="ＭＳ Ｐゴシック" charset="-128"/>
            </a:endParaRPr>
          </a:p>
        </p:txBody>
      </p:sp>
      <p:sp>
        <p:nvSpPr>
          <p:cNvPr id="71" name="円弧 70"/>
          <p:cNvSpPr/>
          <p:nvPr/>
        </p:nvSpPr>
        <p:spPr>
          <a:xfrm rot="15846406">
            <a:off x="3365500" y="-471487"/>
            <a:ext cx="1946275" cy="5556250"/>
          </a:xfrm>
          <a:prstGeom prst="arc">
            <a:avLst>
              <a:gd name="adj1" fmla="val 16200000"/>
              <a:gd name="adj2" fmla="val 21347469"/>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1" lang="ja-JP" altLang="en-US"/>
          </a:p>
        </p:txBody>
      </p:sp>
      <p:sp>
        <p:nvSpPr>
          <p:cNvPr id="54276" name="スライド番号プレースホルダ 5"/>
          <p:cNvSpPr txBox="1">
            <a:spLocks noGrp="1"/>
          </p:cNvSpPr>
          <p:nvPr/>
        </p:nvSpPr>
        <p:spPr bwMode="gray">
          <a:xfrm>
            <a:off x="6826250" y="6524625"/>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r" eaLnBrk="1" hangingPunct="1"/>
            <a:fld id="{CDD26879-8E49-4B7F-B06B-E243E8DAA6B6}" type="slidenum">
              <a:rPr kumimoji="1" lang="en-US" altLang="ja-JP" sz="1200"/>
              <a:pPr algn="r" eaLnBrk="1" hangingPunct="1"/>
              <a:t>11</a:t>
            </a:fld>
            <a:endParaRPr kumimoji="1" lang="en-US" altLang="ja-JP" sz="1200"/>
          </a:p>
        </p:txBody>
      </p:sp>
      <p:sp>
        <p:nvSpPr>
          <p:cNvPr id="54277" name="Oval 2" descr="右上がり対角線"/>
          <p:cNvSpPr>
            <a:spLocks noChangeArrowheads="1"/>
          </p:cNvSpPr>
          <p:nvPr/>
        </p:nvSpPr>
        <p:spPr bwMode="auto">
          <a:xfrm>
            <a:off x="6372165" y="894954"/>
            <a:ext cx="2305050" cy="4752181"/>
          </a:xfrm>
          <a:prstGeom prst="ellipse">
            <a:avLst/>
          </a:prstGeom>
          <a:pattFill prst="ltUpDiag">
            <a:fgClr>
              <a:srgbClr val="99FF66"/>
            </a:fgClr>
            <a:bgClr>
              <a:srgbClr val="FFFFFF"/>
            </a:bgClr>
          </a:pattFill>
          <a:ln w="9525">
            <a:solidFill>
              <a:schemeClr val="tx1"/>
            </a:solidFill>
            <a:round/>
            <a:headEnd/>
            <a:tailEnd/>
          </a:ln>
        </p:spPr>
        <p:txBody>
          <a:bodyPr wrap="none" anchor="ctr"/>
          <a:lstStyle/>
          <a:p>
            <a:pPr algn="ctr" eaLnBrk="1" hangingPunct="1"/>
            <a:endParaRPr kumimoji="1" lang="ja-JP" altLang="ja-JP" sz="2400">
              <a:solidFill>
                <a:srgbClr val="FFFF00"/>
              </a:solidFill>
              <a:latin typeface="Times New Roman" pitchFamily="18" charset="0"/>
              <a:ea typeface="ＤＦＰブラッシュＳＱW9"/>
              <a:cs typeface="ＤＦＰブラッシュＳＱW9"/>
            </a:endParaRPr>
          </a:p>
        </p:txBody>
      </p:sp>
      <p:grpSp>
        <p:nvGrpSpPr>
          <p:cNvPr id="54278" name="Group 4"/>
          <p:cNvGrpSpPr>
            <a:grpSpLocks/>
          </p:cNvGrpSpPr>
          <p:nvPr/>
        </p:nvGrpSpPr>
        <p:grpSpPr bwMode="auto">
          <a:xfrm>
            <a:off x="2411413" y="2133600"/>
            <a:ext cx="1439862" cy="720725"/>
            <a:chOff x="703" y="2387"/>
            <a:chExt cx="907" cy="454"/>
          </a:xfrm>
        </p:grpSpPr>
        <p:sp>
          <p:nvSpPr>
            <p:cNvPr id="54328" name="Rectangle 5"/>
            <p:cNvSpPr>
              <a:spLocks noChangeArrowheads="1"/>
            </p:cNvSpPr>
            <p:nvPr/>
          </p:nvSpPr>
          <p:spPr bwMode="auto">
            <a:xfrm>
              <a:off x="839" y="2614"/>
              <a:ext cx="636" cy="227"/>
            </a:xfrm>
            <a:prstGeom prst="rect">
              <a:avLst/>
            </a:prstGeom>
            <a:solidFill>
              <a:srgbClr val="FFFF99"/>
            </a:solidFill>
            <a:ln w="9525">
              <a:solidFill>
                <a:schemeClr val="tx1"/>
              </a:solidFill>
              <a:miter lim="800000"/>
              <a:headEnd/>
              <a:tailEnd/>
            </a:ln>
          </p:spPr>
          <p:txBody>
            <a:bodyPr wrap="none" anchor="ctr"/>
            <a:lstStyle/>
            <a:p>
              <a:pPr algn="ctr" eaLnBrk="1" hangingPunct="1"/>
              <a:r>
                <a:rPr kumimoji="1" lang="ja-JP" altLang="en-US" sz="2000" dirty="0">
                  <a:latin typeface="Times New Roman" pitchFamily="18" charset="0"/>
                </a:rPr>
                <a:t>生活</a:t>
              </a:r>
            </a:p>
          </p:txBody>
        </p:sp>
        <p:sp>
          <p:nvSpPr>
            <p:cNvPr id="54329" name="Rectangle 6"/>
            <p:cNvSpPr>
              <a:spLocks noChangeArrowheads="1"/>
            </p:cNvSpPr>
            <p:nvPr/>
          </p:nvSpPr>
          <p:spPr bwMode="auto">
            <a:xfrm>
              <a:off x="703" y="2387"/>
              <a:ext cx="907" cy="227"/>
            </a:xfrm>
            <a:prstGeom prst="rect">
              <a:avLst/>
            </a:prstGeom>
            <a:solidFill>
              <a:srgbClr val="FF99CC"/>
            </a:solidFill>
            <a:ln w="9525">
              <a:solidFill>
                <a:schemeClr val="tx1"/>
              </a:solidFill>
              <a:miter lim="800000"/>
              <a:headEnd/>
              <a:tailEnd/>
            </a:ln>
          </p:spPr>
          <p:txBody>
            <a:bodyPr wrap="none" anchor="ctr"/>
            <a:lstStyle/>
            <a:p>
              <a:pPr algn="ctr" eaLnBrk="1" hangingPunct="1"/>
              <a:r>
                <a:rPr kumimoji="1" lang="ja-JP" altLang="en-US" sz="2000" dirty="0" smtClean="0">
                  <a:latin typeface="Times New Roman" pitchFamily="18" charset="0"/>
                </a:rPr>
                <a:t>ｸﾞﾙｰﾌﾟﾎｰﾑ</a:t>
              </a:r>
              <a:endParaRPr kumimoji="1" lang="ja-JP" altLang="en-US" sz="2000" dirty="0">
                <a:latin typeface="Times New Roman" pitchFamily="18" charset="0"/>
              </a:endParaRPr>
            </a:p>
          </p:txBody>
        </p:sp>
      </p:grpSp>
      <p:sp>
        <p:nvSpPr>
          <p:cNvPr id="54279" name="Rectangle 7"/>
          <p:cNvSpPr>
            <a:spLocks noChangeArrowheads="1"/>
          </p:cNvSpPr>
          <p:nvPr/>
        </p:nvSpPr>
        <p:spPr bwMode="auto">
          <a:xfrm>
            <a:off x="7117143" y="2359823"/>
            <a:ext cx="935037" cy="360363"/>
          </a:xfrm>
          <a:prstGeom prst="rect">
            <a:avLst/>
          </a:prstGeom>
          <a:solidFill>
            <a:srgbClr val="FFFF99"/>
          </a:solidFill>
          <a:ln w="9525">
            <a:solidFill>
              <a:schemeClr val="tx1"/>
            </a:solidFill>
            <a:miter lim="800000"/>
            <a:headEnd/>
            <a:tailEnd/>
          </a:ln>
        </p:spPr>
        <p:txBody>
          <a:bodyPr wrap="none" anchor="ctr"/>
          <a:lstStyle/>
          <a:p>
            <a:pPr algn="ctr" eaLnBrk="1" hangingPunct="1"/>
            <a:r>
              <a:rPr kumimoji="1" lang="ja-JP" altLang="en-US" sz="2000">
                <a:latin typeface="Times New Roman" pitchFamily="18" charset="0"/>
                <a:ea typeface="AR Pマッチ体B" pitchFamily="50" charset="-128"/>
              </a:rPr>
              <a:t>生活</a:t>
            </a:r>
          </a:p>
        </p:txBody>
      </p:sp>
      <p:sp>
        <p:nvSpPr>
          <p:cNvPr id="54280" name="Rectangle 8" descr="右下がり対角線"/>
          <p:cNvSpPr>
            <a:spLocks noChangeArrowheads="1"/>
          </p:cNvSpPr>
          <p:nvPr/>
        </p:nvSpPr>
        <p:spPr bwMode="auto">
          <a:xfrm>
            <a:off x="7098879" y="3611470"/>
            <a:ext cx="936625" cy="376237"/>
          </a:xfrm>
          <a:prstGeom prst="rect">
            <a:avLst/>
          </a:prstGeom>
          <a:pattFill prst="ltDnDiag">
            <a:fgClr>
              <a:srgbClr val="CC99FF"/>
            </a:fgClr>
            <a:bgClr>
              <a:srgbClr val="FFFFFF"/>
            </a:bgClr>
          </a:pattFill>
          <a:ln w="9525">
            <a:solidFill>
              <a:schemeClr val="tx1"/>
            </a:solidFill>
            <a:miter lim="800000"/>
            <a:headEnd/>
            <a:tailEnd/>
          </a:ln>
        </p:spPr>
        <p:txBody>
          <a:bodyPr wrap="none" anchor="ctr"/>
          <a:lstStyle/>
          <a:p>
            <a:pPr algn="ctr" eaLnBrk="1" hangingPunct="1"/>
            <a:r>
              <a:rPr kumimoji="1" lang="ja-JP" altLang="en-US" sz="2000">
                <a:latin typeface="Times New Roman" pitchFamily="18" charset="0"/>
                <a:ea typeface="AR Pマッチ体B" pitchFamily="50" charset="-128"/>
              </a:rPr>
              <a:t>活動</a:t>
            </a:r>
          </a:p>
        </p:txBody>
      </p:sp>
      <p:sp>
        <p:nvSpPr>
          <p:cNvPr id="54281" name="Rectangle 9"/>
          <p:cNvSpPr>
            <a:spLocks noChangeArrowheads="1"/>
          </p:cNvSpPr>
          <p:nvPr/>
        </p:nvSpPr>
        <p:spPr bwMode="auto">
          <a:xfrm>
            <a:off x="7126464" y="4693478"/>
            <a:ext cx="969962" cy="327025"/>
          </a:xfrm>
          <a:prstGeom prst="rect">
            <a:avLst/>
          </a:prstGeom>
          <a:solidFill>
            <a:srgbClr val="99FF66"/>
          </a:solidFill>
          <a:ln w="9525">
            <a:solidFill>
              <a:schemeClr val="tx1"/>
            </a:solidFill>
            <a:miter lim="800000"/>
            <a:headEnd/>
            <a:tailEnd/>
          </a:ln>
        </p:spPr>
        <p:txBody>
          <a:bodyPr wrap="none" anchor="ctr"/>
          <a:lstStyle/>
          <a:p>
            <a:pPr algn="ctr" eaLnBrk="1" hangingPunct="1"/>
            <a:r>
              <a:rPr kumimoji="1" lang="ja-JP" altLang="en-US" sz="2000">
                <a:latin typeface="Times New Roman" pitchFamily="18" charset="0"/>
                <a:ea typeface="AR Pマッチ体B" pitchFamily="50" charset="-128"/>
              </a:rPr>
              <a:t>余暇</a:t>
            </a:r>
          </a:p>
        </p:txBody>
      </p:sp>
      <p:sp>
        <p:nvSpPr>
          <p:cNvPr id="54282" name="Rectangle 10" descr="縦線"/>
          <p:cNvSpPr>
            <a:spLocks noChangeArrowheads="1"/>
          </p:cNvSpPr>
          <p:nvPr/>
        </p:nvSpPr>
        <p:spPr bwMode="auto">
          <a:xfrm>
            <a:off x="7060897" y="1374777"/>
            <a:ext cx="936625" cy="374650"/>
          </a:xfrm>
          <a:prstGeom prst="rect">
            <a:avLst/>
          </a:prstGeom>
          <a:pattFill prst="ltVert">
            <a:fgClr>
              <a:srgbClr val="99CCFF"/>
            </a:fgClr>
            <a:bgClr>
              <a:schemeClr val="bg1"/>
            </a:bgClr>
          </a:pattFill>
          <a:ln w="9525">
            <a:solidFill>
              <a:schemeClr val="tx1"/>
            </a:solidFill>
            <a:miter lim="800000"/>
            <a:headEnd/>
            <a:tailEnd/>
          </a:ln>
        </p:spPr>
        <p:txBody>
          <a:bodyPr wrap="none" anchor="ctr"/>
          <a:lstStyle/>
          <a:p>
            <a:pPr algn="ctr" eaLnBrk="1" hangingPunct="1"/>
            <a:r>
              <a:rPr kumimoji="1" lang="ja-JP" altLang="en-US" sz="2000">
                <a:latin typeface="Times New Roman" pitchFamily="18" charset="0"/>
              </a:rPr>
              <a:t>医療</a:t>
            </a:r>
          </a:p>
        </p:txBody>
      </p:sp>
      <p:grpSp>
        <p:nvGrpSpPr>
          <p:cNvPr id="54283" name="Group 12"/>
          <p:cNvGrpSpPr>
            <a:grpSpLocks/>
          </p:cNvGrpSpPr>
          <p:nvPr/>
        </p:nvGrpSpPr>
        <p:grpSpPr bwMode="auto">
          <a:xfrm>
            <a:off x="971550" y="2133600"/>
            <a:ext cx="1296988" cy="720725"/>
            <a:chOff x="748" y="1071"/>
            <a:chExt cx="817" cy="454"/>
          </a:xfrm>
        </p:grpSpPr>
        <p:sp>
          <p:nvSpPr>
            <p:cNvPr id="54326" name="Rectangle 14"/>
            <p:cNvSpPr>
              <a:spLocks noChangeArrowheads="1"/>
            </p:cNvSpPr>
            <p:nvPr/>
          </p:nvSpPr>
          <p:spPr bwMode="auto">
            <a:xfrm>
              <a:off x="839" y="1298"/>
              <a:ext cx="636" cy="227"/>
            </a:xfrm>
            <a:prstGeom prst="rect">
              <a:avLst/>
            </a:prstGeom>
            <a:solidFill>
              <a:srgbClr val="FFFF99"/>
            </a:solidFill>
            <a:ln w="9525">
              <a:solidFill>
                <a:schemeClr val="tx1"/>
              </a:solidFill>
              <a:miter lim="800000"/>
              <a:headEnd/>
              <a:tailEnd/>
            </a:ln>
          </p:spPr>
          <p:txBody>
            <a:bodyPr wrap="none" anchor="ctr"/>
            <a:lstStyle/>
            <a:p>
              <a:pPr algn="ctr" eaLnBrk="1" hangingPunct="1"/>
              <a:r>
                <a:rPr kumimoji="1" lang="ja-JP" altLang="en-US" sz="2000">
                  <a:latin typeface="Times New Roman" pitchFamily="18" charset="0"/>
                </a:rPr>
                <a:t>生活</a:t>
              </a:r>
            </a:p>
          </p:txBody>
        </p:sp>
        <p:sp>
          <p:nvSpPr>
            <p:cNvPr id="54327" name="Rectangle 13"/>
            <p:cNvSpPr>
              <a:spLocks noChangeArrowheads="1"/>
            </p:cNvSpPr>
            <p:nvPr/>
          </p:nvSpPr>
          <p:spPr bwMode="auto">
            <a:xfrm>
              <a:off x="748" y="1071"/>
              <a:ext cx="817" cy="227"/>
            </a:xfrm>
            <a:prstGeom prst="rect">
              <a:avLst/>
            </a:prstGeom>
            <a:solidFill>
              <a:srgbClr val="FF99CC"/>
            </a:solidFill>
            <a:ln w="9525">
              <a:solidFill>
                <a:schemeClr val="tx1"/>
              </a:solidFill>
              <a:miter lim="800000"/>
              <a:headEnd/>
              <a:tailEnd/>
            </a:ln>
          </p:spPr>
          <p:txBody>
            <a:bodyPr wrap="none" anchor="ctr"/>
            <a:lstStyle/>
            <a:p>
              <a:pPr algn="ctr" eaLnBrk="1" hangingPunct="1"/>
              <a:r>
                <a:rPr kumimoji="1" lang="ja-JP" altLang="en-US" sz="2000">
                  <a:latin typeface="Times New Roman" pitchFamily="18" charset="0"/>
                </a:rPr>
                <a:t>自宅</a:t>
              </a:r>
            </a:p>
          </p:txBody>
        </p:sp>
      </p:grpSp>
      <p:sp>
        <p:nvSpPr>
          <p:cNvPr id="54284" name="Rectangle 16"/>
          <p:cNvSpPr>
            <a:spLocks noChangeArrowheads="1"/>
          </p:cNvSpPr>
          <p:nvPr/>
        </p:nvSpPr>
        <p:spPr bwMode="auto">
          <a:xfrm>
            <a:off x="1116013" y="6237288"/>
            <a:ext cx="7200900" cy="360362"/>
          </a:xfrm>
          <a:prstGeom prst="rect">
            <a:avLst/>
          </a:prstGeom>
          <a:solidFill>
            <a:srgbClr val="FFCC00"/>
          </a:solidFill>
          <a:ln w="9525">
            <a:solidFill>
              <a:schemeClr val="tx1"/>
            </a:solidFill>
            <a:miter lim="800000"/>
            <a:headEnd/>
            <a:tailEnd/>
          </a:ln>
        </p:spPr>
        <p:txBody>
          <a:bodyPr wrap="none" anchor="ctr"/>
          <a:lstStyle/>
          <a:p>
            <a:pPr algn="ctr" eaLnBrk="1" hangingPunct="1"/>
            <a:r>
              <a:rPr kumimoji="1" lang="ja-JP" altLang="en-US" sz="1600" b="1">
                <a:latin typeface="Times New Roman" pitchFamily="18" charset="0"/>
              </a:rPr>
              <a:t>権利擁護・虐待防止</a:t>
            </a:r>
          </a:p>
        </p:txBody>
      </p:sp>
      <p:grpSp>
        <p:nvGrpSpPr>
          <p:cNvPr id="54285" name="Group 17"/>
          <p:cNvGrpSpPr>
            <a:grpSpLocks/>
          </p:cNvGrpSpPr>
          <p:nvPr/>
        </p:nvGrpSpPr>
        <p:grpSpPr bwMode="auto">
          <a:xfrm>
            <a:off x="2627313" y="4818062"/>
            <a:ext cx="1152525" cy="966788"/>
            <a:chOff x="295" y="3538"/>
            <a:chExt cx="635" cy="609"/>
          </a:xfrm>
        </p:grpSpPr>
        <p:sp>
          <p:nvSpPr>
            <p:cNvPr id="54324" name="Rectangle 18"/>
            <p:cNvSpPr>
              <a:spLocks noChangeArrowheads="1"/>
            </p:cNvSpPr>
            <p:nvPr/>
          </p:nvSpPr>
          <p:spPr bwMode="auto">
            <a:xfrm>
              <a:off x="295" y="3711"/>
              <a:ext cx="635" cy="436"/>
            </a:xfrm>
            <a:prstGeom prst="rect">
              <a:avLst/>
            </a:prstGeom>
            <a:solidFill>
              <a:srgbClr val="FFFFFF"/>
            </a:solidFill>
            <a:ln w="9525">
              <a:solidFill>
                <a:schemeClr val="tx1"/>
              </a:solidFill>
              <a:miter lim="800000"/>
              <a:headEnd/>
              <a:tailEnd/>
            </a:ln>
          </p:spPr>
          <p:txBody>
            <a:bodyPr wrap="none" anchor="ctr"/>
            <a:lstStyle/>
            <a:p>
              <a:pPr algn="ctr" eaLnBrk="1" hangingPunct="1"/>
              <a:r>
                <a:rPr kumimoji="1" lang="ja-JP" altLang="en-US" sz="1600" dirty="0">
                  <a:latin typeface="Times New Roman" pitchFamily="18" charset="0"/>
                </a:rPr>
                <a:t>移動支援</a:t>
              </a:r>
              <a:endParaRPr kumimoji="1" lang="en-US" altLang="ja-JP" sz="1600" dirty="0">
                <a:latin typeface="Times New Roman" pitchFamily="18" charset="0"/>
              </a:endParaRPr>
            </a:p>
            <a:p>
              <a:pPr algn="ctr" eaLnBrk="1" hangingPunct="1"/>
              <a:r>
                <a:rPr lang="ja-JP" altLang="en-US" sz="1600" dirty="0">
                  <a:latin typeface="Times New Roman" pitchFamily="18" charset="0"/>
                </a:rPr>
                <a:t>日中一時</a:t>
              </a:r>
              <a:endParaRPr kumimoji="1" lang="ja-JP" altLang="en-US" sz="1600" dirty="0">
                <a:latin typeface="Times New Roman" pitchFamily="18" charset="0"/>
              </a:endParaRPr>
            </a:p>
          </p:txBody>
        </p:sp>
        <p:sp>
          <p:nvSpPr>
            <p:cNvPr id="54325" name="Rectangle 19"/>
            <p:cNvSpPr>
              <a:spLocks noChangeArrowheads="1"/>
            </p:cNvSpPr>
            <p:nvPr/>
          </p:nvSpPr>
          <p:spPr bwMode="auto">
            <a:xfrm>
              <a:off x="295" y="3538"/>
              <a:ext cx="635" cy="206"/>
            </a:xfrm>
            <a:prstGeom prst="rect">
              <a:avLst/>
            </a:prstGeom>
            <a:solidFill>
              <a:srgbClr val="99FF66"/>
            </a:solidFill>
            <a:ln w="9525">
              <a:solidFill>
                <a:schemeClr val="tx1"/>
              </a:solidFill>
              <a:miter lim="800000"/>
              <a:headEnd/>
              <a:tailEnd/>
            </a:ln>
          </p:spPr>
          <p:txBody>
            <a:bodyPr wrap="none" anchor="ctr"/>
            <a:lstStyle/>
            <a:p>
              <a:pPr algn="ctr" eaLnBrk="1" hangingPunct="1"/>
              <a:r>
                <a:rPr kumimoji="1" lang="ja-JP" altLang="en-US" sz="2000" dirty="0">
                  <a:latin typeface="Times New Roman" pitchFamily="18" charset="0"/>
                  <a:ea typeface="AR Pマッチ体B" pitchFamily="50" charset="-128"/>
                </a:rPr>
                <a:t>余暇</a:t>
              </a:r>
            </a:p>
          </p:txBody>
        </p:sp>
      </p:grpSp>
      <p:grpSp>
        <p:nvGrpSpPr>
          <p:cNvPr id="54286" name="Group 20"/>
          <p:cNvGrpSpPr>
            <a:grpSpLocks/>
          </p:cNvGrpSpPr>
          <p:nvPr/>
        </p:nvGrpSpPr>
        <p:grpSpPr bwMode="auto">
          <a:xfrm>
            <a:off x="2771775" y="3573463"/>
            <a:ext cx="1008063" cy="1008062"/>
            <a:chOff x="1066" y="3475"/>
            <a:chExt cx="635" cy="618"/>
          </a:xfrm>
        </p:grpSpPr>
        <p:sp>
          <p:nvSpPr>
            <p:cNvPr id="54322" name="Rectangle 21" descr="右下がり対角線"/>
            <p:cNvSpPr>
              <a:spLocks noChangeArrowheads="1"/>
            </p:cNvSpPr>
            <p:nvPr/>
          </p:nvSpPr>
          <p:spPr bwMode="auto">
            <a:xfrm>
              <a:off x="1066" y="3475"/>
              <a:ext cx="635" cy="182"/>
            </a:xfrm>
            <a:prstGeom prst="rect">
              <a:avLst/>
            </a:prstGeom>
            <a:pattFill prst="ltDnDiag">
              <a:fgClr>
                <a:srgbClr val="CC99FF"/>
              </a:fgClr>
              <a:bgClr>
                <a:srgbClr val="FFFFFF"/>
              </a:bgClr>
            </a:pattFill>
            <a:ln w="9525">
              <a:solidFill>
                <a:schemeClr val="tx1"/>
              </a:solidFill>
              <a:miter lim="800000"/>
              <a:headEnd/>
              <a:tailEnd/>
            </a:ln>
          </p:spPr>
          <p:txBody>
            <a:bodyPr wrap="none" anchor="ctr"/>
            <a:lstStyle/>
            <a:p>
              <a:pPr algn="ctr" eaLnBrk="1" hangingPunct="1"/>
              <a:r>
                <a:rPr kumimoji="1" lang="ja-JP" altLang="en-US" sz="2000">
                  <a:latin typeface="Times New Roman" pitchFamily="18" charset="0"/>
                  <a:ea typeface="AR Pマッチ体B" pitchFamily="50" charset="-128"/>
                </a:rPr>
                <a:t>活動</a:t>
              </a:r>
            </a:p>
          </p:txBody>
        </p:sp>
        <p:sp>
          <p:nvSpPr>
            <p:cNvPr id="54323" name="Rectangle 22"/>
            <p:cNvSpPr>
              <a:spLocks noChangeArrowheads="1"/>
            </p:cNvSpPr>
            <p:nvPr/>
          </p:nvSpPr>
          <p:spPr bwMode="auto">
            <a:xfrm>
              <a:off x="1066" y="3652"/>
              <a:ext cx="635" cy="441"/>
            </a:xfrm>
            <a:prstGeom prst="rect">
              <a:avLst/>
            </a:prstGeom>
            <a:solidFill>
              <a:srgbClr val="FFFFFF"/>
            </a:solidFill>
            <a:ln w="9525">
              <a:solidFill>
                <a:schemeClr val="tx1"/>
              </a:solidFill>
              <a:miter lim="800000"/>
              <a:headEnd/>
              <a:tailEnd/>
            </a:ln>
          </p:spPr>
          <p:txBody>
            <a:bodyPr wrap="none" anchor="ctr"/>
            <a:lstStyle/>
            <a:p>
              <a:pPr algn="ctr" eaLnBrk="1" hangingPunct="1"/>
              <a:r>
                <a:rPr kumimoji="1" lang="ja-JP" altLang="en-US" sz="1600" dirty="0" smtClean="0">
                  <a:latin typeface="Times New Roman" pitchFamily="18" charset="0"/>
                </a:rPr>
                <a:t>生活介護</a:t>
              </a:r>
              <a:endParaRPr kumimoji="1" lang="ja-JP" altLang="en-US" sz="1600" dirty="0">
                <a:latin typeface="Times New Roman" pitchFamily="18" charset="0"/>
              </a:endParaRPr>
            </a:p>
          </p:txBody>
        </p:sp>
      </p:grpSp>
      <p:sp>
        <p:nvSpPr>
          <p:cNvPr id="54287" name="Text Box 26"/>
          <p:cNvSpPr txBox="1">
            <a:spLocks noChangeArrowheads="1"/>
          </p:cNvSpPr>
          <p:nvPr/>
        </p:nvSpPr>
        <p:spPr bwMode="auto">
          <a:xfrm>
            <a:off x="323547" y="2684322"/>
            <a:ext cx="431800" cy="925513"/>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eaLnBrk="1" hangingPunct="1">
              <a:spcBef>
                <a:spcPct val="50000"/>
              </a:spcBef>
            </a:pPr>
            <a:r>
              <a:rPr kumimoji="1" lang="ja-JP" altLang="en-US">
                <a:solidFill>
                  <a:srgbClr val="0000FF"/>
                </a:solidFill>
              </a:rPr>
              <a:t>日常的</a:t>
            </a:r>
          </a:p>
        </p:txBody>
      </p:sp>
      <p:grpSp>
        <p:nvGrpSpPr>
          <p:cNvPr id="54288" name="Group 27"/>
          <p:cNvGrpSpPr>
            <a:grpSpLocks/>
          </p:cNvGrpSpPr>
          <p:nvPr/>
        </p:nvGrpSpPr>
        <p:grpSpPr bwMode="auto">
          <a:xfrm>
            <a:off x="2051050" y="3573463"/>
            <a:ext cx="720725" cy="1006475"/>
            <a:chOff x="2925" y="1162"/>
            <a:chExt cx="454" cy="776"/>
          </a:xfrm>
        </p:grpSpPr>
        <p:sp>
          <p:nvSpPr>
            <p:cNvPr id="54320" name="Rectangle 28" descr="右下がり対角線"/>
            <p:cNvSpPr>
              <a:spLocks noChangeArrowheads="1"/>
            </p:cNvSpPr>
            <p:nvPr/>
          </p:nvSpPr>
          <p:spPr bwMode="auto">
            <a:xfrm>
              <a:off x="2925" y="1162"/>
              <a:ext cx="454" cy="234"/>
            </a:xfrm>
            <a:prstGeom prst="rect">
              <a:avLst/>
            </a:prstGeom>
            <a:pattFill prst="ltDnDiag">
              <a:fgClr>
                <a:srgbClr val="CC99FF"/>
              </a:fgClr>
              <a:bgClr>
                <a:srgbClr val="FFFFFF"/>
              </a:bgClr>
            </a:pattFill>
            <a:ln w="9525">
              <a:solidFill>
                <a:schemeClr val="tx1"/>
              </a:solidFill>
              <a:miter lim="800000"/>
              <a:headEnd/>
              <a:tailEnd/>
            </a:ln>
          </p:spPr>
          <p:txBody>
            <a:bodyPr wrap="none" anchor="ctr"/>
            <a:lstStyle/>
            <a:p>
              <a:pPr algn="ctr" eaLnBrk="1" hangingPunct="1"/>
              <a:r>
                <a:rPr kumimoji="1" lang="ja-JP" altLang="en-US" dirty="0">
                  <a:latin typeface="Times New Roman" pitchFamily="18" charset="0"/>
                  <a:ea typeface="AR Pマッチ体B" pitchFamily="50" charset="-128"/>
                </a:rPr>
                <a:t>教育</a:t>
              </a:r>
            </a:p>
          </p:txBody>
        </p:sp>
        <p:sp>
          <p:nvSpPr>
            <p:cNvPr id="54321" name="Rectangle 29"/>
            <p:cNvSpPr>
              <a:spLocks noChangeArrowheads="1"/>
            </p:cNvSpPr>
            <p:nvPr/>
          </p:nvSpPr>
          <p:spPr bwMode="auto">
            <a:xfrm>
              <a:off x="2925" y="1384"/>
              <a:ext cx="454" cy="554"/>
            </a:xfrm>
            <a:prstGeom prst="rect">
              <a:avLst/>
            </a:prstGeom>
            <a:solidFill>
              <a:srgbClr val="CCFFFF"/>
            </a:solidFill>
            <a:ln w="9525">
              <a:solidFill>
                <a:schemeClr val="tx1"/>
              </a:solidFill>
              <a:miter lim="800000"/>
              <a:headEnd/>
              <a:tailEnd/>
            </a:ln>
          </p:spPr>
          <p:txBody>
            <a:bodyPr wrap="none" anchor="ctr"/>
            <a:lstStyle/>
            <a:p>
              <a:pPr algn="ctr" eaLnBrk="1" hangingPunct="1"/>
              <a:r>
                <a:rPr kumimoji="1" lang="ja-JP" altLang="en-US" sz="2000" dirty="0">
                  <a:latin typeface="Times New Roman" pitchFamily="18" charset="0"/>
                </a:rPr>
                <a:t>学校</a:t>
              </a:r>
            </a:p>
          </p:txBody>
        </p:sp>
      </p:grpSp>
      <p:sp>
        <p:nvSpPr>
          <p:cNvPr id="54289" name="Rectangle 30"/>
          <p:cNvSpPr>
            <a:spLocks noChangeArrowheads="1"/>
          </p:cNvSpPr>
          <p:nvPr/>
        </p:nvSpPr>
        <p:spPr bwMode="auto">
          <a:xfrm>
            <a:off x="1116013" y="5876925"/>
            <a:ext cx="7200900" cy="360363"/>
          </a:xfrm>
          <a:prstGeom prst="rect">
            <a:avLst/>
          </a:prstGeom>
          <a:solidFill>
            <a:srgbClr val="CC99FF"/>
          </a:solidFill>
          <a:ln w="9525">
            <a:solidFill>
              <a:schemeClr val="tx1"/>
            </a:solidFill>
            <a:miter lim="800000"/>
            <a:headEnd/>
            <a:tailEnd/>
          </a:ln>
        </p:spPr>
        <p:txBody>
          <a:bodyPr wrap="none" anchor="ctr"/>
          <a:lstStyle/>
          <a:p>
            <a:pPr algn="ctr" eaLnBrk="1" hangingPunct="1"/>
            <a:r>
              <a:rPr kumimoji="1" lang="ja-JP" altLang="en-US" sz="1600" b="1">
                <a:latin typeface="Times New Roman" pitchFamily="18" charset="0"/>
              </a:rPr>
              <a:t>相談</a:t>
            </a:r>
            <a:r>
              <a:rPr lang="ja-JP" altLang="en-US" sz="1600" b="1">
                <a:latin typeface="Times New Roman" pitchFamily="18" charset="0"/>
              </a:rPr>
              <a:t>支援</a:t>
            </a:r>
            <a:endParaRPr kumimoji="1" lang="ja-JP" altLang="en-US" sz="1600" b="1">
              <a:latin typeface="Times New Roman" pitchFamily="18" charset="0"/>
            </a:endParaRPr>
          </a:p>
        </p:txBody>
      </p:sp>
      <p:sp>
        <p:nvSpPr>
          <p:cNvPr id="802847" name="Rectangle 31" descr="60%"/>
          <p:cNvSpPr>
            <a:spLocks noChangeArrowheads="1"/>
          </p:cNvSpPr>
          <p:nvPr/>
        </p:nvSpPr>
        <p:spPr bwMode="auto">
          <a:xfrm>
            <a:off x="399654" y="128351"/>
            <a:ext cx="2503885" cy="504825"/>
          </a:xfrm>
          <a:prstGeom prst="rect">
            <a:avLst/>
          </a:prstGeom>
          <a:solidFill>
            <a:schemeClr val="accent6">
              <a:lumMod val="50000"/>
            </a:schemeClr>
          </a:solidFill>
          <a:ln w="9525">
            <a:solidFill>
              <a:schemeClr val="tx1"/>
            </a:solidFill>
            <a:miter lim="800000"/>
            <a:headEnd/>
            <a:tailEnd/>
          </a:ln>
        </p:spPr>
        <p:txBody>
          <a:bodyPr anchor="ctr"/>
          <a:lstStyle/>
          <a:p>
            <a:pPr algn="ctr" eaLnBrk="1" hangingPunct="1">
              <a:defRPr/>
            </a:pPr>
            <a:r>
              <a:rPr lang="ja-JP" altLang="en-US" sz="2400" dirty="0" smtClean="0">
                <a:solidFill>
                  <a:schemeClr val="bg1"/>
                </a:solidFill>
                <a:latin typeface="+mj-ea"/>
                <a:ea typeface="+mj-ea"/>
              </a:rPr>
              <a:t>居宅</a:t>
            </a:r>
            <a:r>
              <a:rPr lang="en-US" altLang="ja-JP" sz="2400" dirty="0" smtClean="0">
                <a:solidFill>
                  <a:schemeClr val="bg1"/>
                </a:solidFill>
                <a:latin typeface="+mj-ea"/>
                <a:ea typeface="+mj-ea"/>
              </a:rPr>
              <a:t>(</a:t>
            </a:r>
            <a:r>
              <a:rPr lang="ja-JP" altLang="en-US" sz="2400" dirty="0" smtClean="0">
                <a:solidFill>
                  <a:schemeClr val="bg1"/>
                </a:solidFill>
                <a:latin typeface="+mj-ea"/>
                <a:ea typeface="+mj-ea"/>
              </a:rPr>
              <a:t>地域</a:t>
            </a:r>
            <a:r>
              <a:rPr lang="en-US" altLang="ja-JP" sz="2400" dirty="0" smtClean="0">
                <a:solidFill>
                  <a:schemeClr val="bg1"/>
                </a:solidFill>
                <a:latin typeface="+mj-ea"/>
                <a:ea typeface="+mj-ea"/>
              </a:rPr>
              <a:t>)</a:t>
            </a:r>
            <a:r>
              <a:rPr kumimoji="1" lang="ja-JP" altLang="en-US" sz="2400" dirty="0" smtClean="0">
                <a:solidFill>
                  <a:schemeClr val="bg1"/>
                </a:solidFill>
                <a:latin typeface="+mj-ea"/>
                <a:ea typeface="+mj-ea"/>
              </a:rPr>
              <a:t>生活</a:t>
            </a:r>
            <a:endParaRPr kumimoji="1" lang="ja-JP" altLang="en-US" sz="2400" dirty="0">
              <a:solidFill>
                <a:schemeClr val="bg1"/>
              </a:solidFill>
              <a:latin typeface="+mj-ea"/>
              <a:ea typeface="+mj-ea"/>
            </a:endParaRPr>
          </a:p>
        </p:txBody>
      </p:sp>
      <p:sp>
        <p:nvSpPr>
          <p:cNvPr id="802848" name="Rectangle 32" descr="60%"/>
          <p:cNvSpPr>
            <a:spLocks noChangeArrowheads="1"/>
          </p:cNvSpPr>
          <p:nvPr/>
        </p:nvSpPr>
        <p:spPr bwMode="auto">
          <a:xfrm>
            <a:off x="5921375" y="152493"/>
            <a:ext cx="3168650" cy="504825"/>
          </a:xfrm>
          <a:prstGeom prst="rect">
            <a:avLst/>
          </a:prstGeom>
          <a:solidFill>
            <a:schemeClr val="accent6">
              <a:lumMod val="50000"/>
            </a:schemeClr>
          </a:solidFill>
          <a:ln w="9525">
            <a:solidFill>
              <a:schemeClr val="tx1"/>
            </a:solidFill>
            <a:miter lim="800000"/>
            <a:headEnd/>
            <a:tailEnd/>
          </a:ln>
        </p:spPr>
        <p:txBody>
          <a:bodyPr anchor="ctr"/>
          <a:lstStyle/>
          <a:p>
            <a:pPr algn="ctr" eaLnBrk="1" hangingPunct="1">
              <a:defRPr/>
            </a:pPr>
            <a:r>
              <a:rPr kumimoji="1" lang="ja-JP" altLang="en-US" sz="2400" dirty="0">
                <a:solidFill>
                  <a:schemeClr val="bg1"/>
                </a:solidFill>
                <a:latin typeface="Times New Roman" pitchFamily="18" charset="0"/>
                <a:ea typeface="ＭＳ Ｐゴシック" charset="-128"/>
              </a:rPr>
              <a:t>施設</a:t>
            </a:r>
            <a:r>
              <a:rPr kumimoji="1" lang="en-US" altLang="ja-JP" sz="2400" dirty="0" smtClean="0">
                <a:solidFill>
                  <a:schemeClr val="bg1"/>
                </a:solidFill>
                <a:latin typeface="Times New Roman" pitchFamily="18" charset="0"/>
                <a:ea typeface="ＭＳ Ｐゴシック" charset="-128"/>
              </a:rPr>
              <a:t>(</a:t>
            </a:r>
            <a:r>
              <a:rPr kumimoji="1" lang="ja-JP" altLang="en-US" sz="2400" dirty="0" smtClean="0">
                <a:solidFill>
                  <a:schemeClr val="bg1"/>
                </a:solidFill>
                <a:latin typeface="Times New Roman" pitchFamily="18" charset="0"/>
                <a:ea typeface="ＭＳ Ｐゴシック" charset="-128"/>
              </a:rPr>
              <a:t>療養介護</a:t>
            </a:r>
            <a:r>
              <a:rPr kumimoji="1" lang="en-US" altLang="ja-JP" sz="2400" dirty="0" smtClean="0">
                <a:solidFill>
                  <a:schemeClr val="bg1"/>
                </a:solidFill>
                <a:latin typeface="Times New Roman" pitchFamily="18" charset="0"/>
                <a:ea typeface="ＭＳ Ｐゴシック" charset="-128"/>
              </a:rPr>
              <a:t>)</a:t>
            </a:r>
            <a:r>
              <a:rPr kumimoji="1" lang="ja-JP" altLang="en-US" sz="2400" dirty="0">
                <a:solidFill>
                  <a:schemeClr val="bg1"/>
                </a:solidFill>
                <a:latin typeface="Times New Roman" pitchFamily="18" charset="0"/>
                <a:ea typeface="ＭＳ Ｐゴシック" charset="-128"/>
              </a:rPr>
              <a:t>生活</a:t>
            </a:r>
          </a:p>
        </p:txBody>
      </p:sp>
      <p:sp>
        <p:nvSpPr>
          <p:cNvPr id="54292" name="Rectangle 33"/>
          <p:cNvSpPr>
            <a:spLocks noChangeArrowheads="1"/>
          </p:cNvSpPr>
          <p:nvPr/>
        </p:nvSpPr>
        <p:spPr bwMode="auto">
          <a:xfrm>
            <a:off x="5604529" y="2415191"/>
            <a:ext cx="1081088" cy="355600"/>
          </a:xfrm>
          <a:prstGeom prst="rect">
            <a:avLst/>
          </a:prstGeom>
          <a:solidFill>
            <a:schemeClr val="accent1"/>
          </a:solidFill>
          <a:ln w="9525">
            <a:solidFill>
              <a:schemeClr val="tx1"/>
            </a:solidFill>
            <a:miter lim="800000"/>
            <a:headEnd/>
            <a:tailEnd/>
          </a:ln>
        </p:spPr>
        <p:txBody>
          <a:bodyPr wrap="none" anchor="ctr"/>
          <a:lstStyle/>
          <a:p>
            <a:pPr algn="ctr" eaLnBrk="1" hangingPunct="1"/>
            <a:r>
              <a:rPr kumimoji="1" lang="ja-JP" altLang="en-US" sz="2000" dirty="0">
                <a:latin typeface="Times New Roman" pitchFamily="18" charset="0"/>
              </a:rPr>
              <a:t>短期入所</a:t>
            </a:r>
          </a:p>
        </p:txBody>
      </p:sp>
      <p:sp>
        <p:nvSpPr>
          <p:cNvPr id="54293" name="Text Box 46"/>
          <p:cNvSpPr txBox="1">
            <a:spLocks noChangeArrowheads="1"/>
          </p:cNvSpPr>
          <p:nvPr/>
        </p:nvSpPr>
        <p:spPr bwMode="auto">
          <a:xfrm>
            <a:off x="8468099" y="2691606"/>
            <a:ext cx="431800" cy="1474787"/>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eaLnBrk="1" hangingPunct="1">
              <a:spcBef>
                <a:spcPct val="50000"/>
              </a:spcBef>
            </a:pPr>
            <a:r>
              <a:rPr kumimoji="1" lang="ja-JP" altLang="en-US">
                <a:solidFill>
                  <a:srgbClr val="0000FF"/>
                </a:solidFill>
              </a:rPr>
              <a:t>中・長期的</a:t>
            </a:r>
          </a:p>
        </p:txBody>
      </p:sp>
      <p:pic>
        <p:nvPicPr>
          <p:cNvPr id="54294" name="Picture 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3240" y="2914420"/>
            <a:ext cx="963613"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5" name="Text Box 51"/>
          <p:cNvSpPr txBox="1">
            <a:spLocks noChangeArrowheads="1"/>
          </p:cNvSpPr>
          <p:nvPr/>
        </p:nvSpPr>
        <p:spPr bwMode="auto">
          <a:xfrm>
            <a:off x="4140200" y="936345"/>
            <a:ext cx="971550" cy="338138"/>
          </a:xfrm>
          <a:prstGeom prst="rect">
            <a:avLst/>
          </a:prstGeom>
          <a:solidFill>
            <a:srgbClr val="FFFFCC"/>
          </a:solidFill>
          <a:ln w="9525">
            <a:solidFill>
              <a:srgbClr val="3366FF"/>
            </a:solidFill>
            <a:miter lim="800000"/>
            <a:headEnd/>
            <a:tailEnd/>
          </a:ln>
        </p:spPr>
        <p:txBody>
          <a:bodyPr>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ctr" eaLnBrk="1" hangingPunct="1">
              <a:spcBef>
                <a:spcPct val="50000"/>
              </a:spcBef>
            </a:pPr>
            <a:r>
              <a:rPr kumimoji="1" lang="ja-JP" altLang="en-US" sz="1600">
                <a:solidFill>
                  <a:srgbClr val="FF0000"/>
                </a:solidFill>
              </a:rPr>
              <a:t>ＮＩＣＵ等</a:t>
            </a:r>
          </a:p>
        </p:txBody>
      </p:sp>
      <p:grpSp>
        <p:nvGrpSpPr>
          <p:cNvPr id="54296" name="Group 27"/>
          <p:cNvGrpSpPr>
            <a:grpSpLocks/>
          </p:cNvGrpSpPr>
          <p:nvPr/>
        </p:nvGrpSpPr>
        <p:grpSpPr bwMode="auto">
          <a:xfrm>
            <a:off x="1116013" y="3573463"/>
            <a:ext cx="935037" cy="1006475"/>
            <a:chOff x="2925" y="1162"/>
            <a:chExt cx="454" cy="776"/>
          </a:xfrm>
        </p:grpSpPr>
        <p:sp>
          <p:nvSpPr>
            <p:cNvPr id="54318" name="Rectangle 28" descr="右下がり対角線"/>
            <p:cNvSpPr>
              <a:spLocks noChangeArrowheads="1"/>
            </p:cNvSpPr>
            <p:nvPr/>
          </p:nvSpPr>
          <p:spPr bwMode="auto">
            <a:xfrm>
              <a:off x="2925" y="1162"/>
              <a:ext cx="454" cy="234"/>
            </a:xfrm>
            <a:prstGeom prst="rect">
              <a:avLst/>
            </a:prstGeom>
            <a:pattFill prst="ltDnDiag">
              <a:fgClr>
                <a:srgbClr val="CC99FF"/>
              </a:fgClr>
              <a:bgClr>
                <a:srgbClr val="FFFFFF"/>
              </a:bgClr>
            </a:pattFill>
            <a:ln w="9525">
              <a:solidFill>
                <a:schemeClr val="tx1"/>
              </a:solidFill>
              <a:miter lim="800000"/>
              <a:headEnd/>
              <a:tailEnd/>
            </a:ln>
          </p:spPr>
          <p:txBody>
            <a:bodyPr wrap="none" anchor="ctr"/>
            <a:lstStyle/>
            <a:p>
              <a:pPr algn="ctr" eaLnBrk="1" hangingPunct="1"/>
              <a:r>
                <a:rPr lang="ja-JP" altLang="en-US" sz="1600" dirty="0">
                  <a:latin typeface="Times New Roman" pitchFamily="18" charset="0"/>
                  <a:ea typeface="AR Pマッチ体B" pitchFamily="50" charset="-128"/>
                </a:rPr>
                <a:t>療育・保育</a:t>
              </a:r>
              <a:endParaRPr kumimoji="1" lang="ja-JP" altLang="en-US" sz="1600" dirty="0">
                <a:latin typeface="Times New Roman" pitchFamily="18" charset="0"/>
                <a:ea typeface="AR Pマッチ体B" pitchFamily="50" charset="-128"/>
              </a:endParaRPr>
            </a:p>
          </p:txBody>
        </p:sp>
        <p:sp>
          <p:nvSpPr>
            <p:cNvPr id="54319" name="Rectangle 29"/>
            <p:cNvSpPr>
              <a:spLocks noChangeArrowheads="1"/>
            </p:cNvSpPr>
            <p:nvPr/>
          </p:nvSpPr>
          <p:spPr bwMode="auto">
            <a:xfrm>
              <a:off x="2925" y="1384"/>
              <a:ext cx="454" cy="554"/>
            </a:xfrm>
            <a:prstGeom prst="rect">
              <a:avLst/>
            </a:prstGeom>
            <a:solidFill>
              <a:srgbClr val="CCFFFF"/>
            </a:solidFill>
            <a:ln w="9525">
              <a:solidFill>
                <a:schemeClr val="tx1"/>
              </a:solidFill>
              <a:miter lim="800000"/>
              <a:headEnd/>
              <a:tailEnd/>
            </a:ln>
          </p:spPr>
          <p:txBody>
            <a:bodyPr wrap="none" anchor="ctr"/>
            <a:lstStyle/>
            <a:p>
              <a:pPr algn="ctr" eaLnBrk="1" hangingPunct="1"/>
              <a:r>
                <a:rPr lang="ja-JP" altLang="en-US" sz="1400" dirty="0">
                  <a:latin typeface="Times New Roman" pitchFamily="18" charset="0"/>
                </a:rPr>
                <a:t>保育園・</a:t>
              </a:r>
              <a:endParaRPr lang="en-US" altLang="ja-JP" sz="1400" dirty="0">
                <a:latin typeface="Times New Roman" pitchFamily="18" charset="0"/>
              </a:endParaRPr>
            </a:p>
            <a:p>
              <a:pPr algn="ctr" eaLnBrk="1" hangingPunct="1"/>
              <a:r>
                <a:rPr lang="ja-JP" altLang="en-US" sz="1400" dirty="0">
                  <a:latin typeface="Times New Roman" pitchFamily="18" charset="0"/>
                </a:rPr>
                <a:t>児童発達</a:t>
              </a:r>
              <a:endParaRPr lang="en-US" altLang="ja-JP" sz="1400" dirty="0">
                <a:latin typeface="Times New Roman" pitchFamily="18" charset="0"/>
              </a:endParaRPr>
            </a:p>
            <a:p>
              <a:pPr algn="ctr" eaLnBrk="1" hangingPunct="1"/>
              <a:r>
                <a:rPr lang="ja-JP" altLang="en-US" sz="1400" dirty="0">
                  <a:latin typeface="Times New Roman" pitchFamily="18" charset="0"/>
                </a:rPr>
                <a:t>支援</a:t>
              </a:r>
              <a:endParaRPr kumimoji="1" lang="ja-JP" altLang="en-US" sz="1400" dirty="0">
                <a:latin typeface="Times New Roman" pitchFamily="18" charset="0"/>
              </a:endParaRPr>
            </a:p>
          </p:txBody>
        </p:sp>
      </p:grpSp>
      <p:grpSp>
        <p:nvGrpSpPr>
          <p:cNvPr id="54297" name="Group 17"/>
          <p:cNvGrpSpPr>
            <a:grpSpLocks/>
          </p:cNvGrpSpPr>
          <p:nvPr/>
        </p:nvGrpSpPr>
        <p:grpSpPr bwMode="auto">
          <a:xfrm>
            <a:off x="1116013" y="4814655"/>
            <a:ext cx="1503362" cy="981075"/>
            <a:chOff x="295" y="3475"/>
            <a:chExt cx="635" cy="618"/>
          </a:xfrm>
        </p:grpSpPr>
        <p:sp>
          <p:nvSpPr>
            <p:cNvPr id="54316" name="Rectangle 18"/>
            <p:cNvSpPr>
              <a:spLocks noChangeArrowheads="1"/>
            </p:cNvSpPr>
            <p:nvPr/>
          </p:nvSpPr>
          <p:spPr bwMode="auto">
            <a:xfrm>
              <a:off x="295" y="3657"/>
              <a:ext cx="635" cy="436"/>
            </a:xfrm>
            <a:prstGeom prst="rect">
              <a:avLst/>
            </a:prstGeom>
            <a:solidFill>
              <a:srgbClr val="FFFFFF"/>
            </a:solidFill>
            <a:ln w="9525">
              <a:solidFill>
                <a:schemeClr val="tx1"/>
              </a:solidFill>
              <a:miter lim="800000"/>
              <a:headEnd/>
              <a:tailEnd/>
            </a:ln>
          </p:spPr>
          <p:txBody>
            <a:bodyPr wrap="none" anchor="ctr"/>
            <a:lstStyle/>
            <a:p>
              <a:pPr algn="ctr" eaLnBrk="1" hangingPunct="1"/>
              <a:r>
                <a:rPr lang="ja-JP" altLang="en-US" sz="1600">
                  <a:latin typeface="Times New Roman" pitchFamily="18" charset="0"/>
                </a:rPr>
                <a:t>放課後等</a:t>
              </a:r>
              <a:endParaRPr lang="en-US" altLang="ja-JP" sz="1600">
                <a:latin typeface="Times New Roman" pitchFamily="18" charset="0"/>
              </a:endParaRPr>
            </a:p>
            <a:p>
              <a:pPr algn="ctr" eaLnBrk="1" hangingPunct="1"/>
              <a:r>
                <a:rPr lang="ja-JP" altLang="en-US" sz="1600">
                  <a:latin typeface="Times New Roman" pitchFamily="18" charset="0"/>
                </a:rPr>
                <a:t>日中一時</a:t>
              </a:r>
              <a:endParaRPr kumimoji="1" lang="ja-JP" altLang="en-US" sz="1600">
                <a:latin typeface="Times New Roman" pitchFamily="18" charset="0"/>
              </a:endParaRPr>
            </a:p>
          </p:txBody>
        </p:sp>
        <p:sp>
          <p:nvSpPr>
            <p:cNvPr id="54317" name="Rectangle 19"/>
            <p:cNvSpPr>
              <a:spLocks noChangeArrowheads="1"/>
            </p:cNvSpPr>
            <p:nvPr/>
          </p:nvSpPr>
          <p:spPr bwMode="auto">
            <a:xfrm>
              <a:off x="295" y="3475"/>
              <a:ext cx="635" cy="206"/>
            </a:xfrm>
            <a:prstGeom prst="rect">
              <a:avLst/>
            </a:prstGeom>
            <a:solidFill>
              <a:srgbClr val="99FF66"/>
            </a:solidFill>
            <a:ln w="9525">
              <a:solidFill>
                <a:schemeClr val="tx1"/>
              </a:solidFill>
              <a:miter lim="800000"/>
              <a:headEnd/>
              <a:tailEnd/>
            </a:ln>
          </p:spPr>
          <p:txBody>
            <a:bodyPr wrap="none" anchor="ctr"/>
            <a:lstStyle/>
            <a:p>
              <a:pPr algn="ctr" eaLnBrk="1" hangingPunct="1"/>
              <a:r>
                <a:rPr lang="ja-JP" altLang="en-US" sz="1400">
                  <a:latin typeface="Times New Roman" pitchFamily="18" charset="0"/>
                  <a:ea typeface="AR Pマッチ体B" pitchFamily="50" charset="-128"/>
                </a:rPr>
                <a:t>放課後・長期休暇</a:t>
              </a:r>
              <a:endParaRPr kumimoji="1" lang="ja-JP" altLang="en-US" sz="1400">
                <a:latin typeface="Times New Roman" pitchFamily="18" charset="0"/>
                <a:ea typeface="AR Pマッチ体B" pitchFamily="50" charset="-128"/>
              </a:endParaRPr>
            </a:p>
          </p:txBody>
        </p:sp>
      </p:grpSp>
      <p:sp>
        <p:nvSpPr>
          <p:cNvPr id="54298" name="Rectangle 25"/>
          <p:cNvSpPr>
            <a:spLocks noChangeArrowheads="1"/>
          </p:cNvSpPr>
          <p:nvPr/>
        </p:nvSpPr>
        <p:spPr bwMode="auto">
          <a:xfrm>
            <a:off x="4140200" y="1341438"/>
            <a:ext cx="936625" cy="792162"/>
          </a:xfrm>
          <a:prstGeom prst="rect">
            <a:avLst/>
          </a:prstGeom>
          <a:solidFill>
            <a:srgbClr val="FFFFFF"/>
          </a:solidFill>
          <a:ln w="9525">
            <a:solidFill>
              <a:schemeClr val="tx1"/>
            </a:solidFill>
            <a:miter lim="800000"/>
            <a:headEnd/>
            <a:tailEnd/>
          </a:ln>
        </p:spPr>
        <p:txBody>
          <a:bodyPr wrap="none" anchor="ctr"/>
          <a:lstStyle/>
          <a:p>
            <a:pPr algn="ctr" eaLnBrk="1" hangingPunct="1"/>
            <a:r>
              <a:rPr kumimoji="1" lang="ja-JP" altLang="en-US" sz="1600">
                <a:solidFill>
                  <a:srgbClr val="FF0000"/>
                </a:solidFill>
                <a:latin typeface="Times New Roman" pitchFamily="18" charset="0"/>
              </a:rPr>
              <a:t>医療機関</a:t>
            </a:r>
            <a:endParaRPr kumimoji="1" lang="en-US" altLang="ja-JP" sz="1600">
              <a:solidFill>
                <a:srgbClr val="FF0000"/>
              </a:solidFill>
              <a:latin typeface="Times New Roman" pitchFamily="18" charset="0"/>
            </a:endParaRPr>
          </a:p>
          <a:p>
            <a:pPr algn="ctr" eaLnBrk="1" hangingPunct="1"/>
            <a:r>
              <a:rPr lang="ja-JP" altLang="en-US" sz="1600">
                <a:solidFill>
                  <a:srgbClr val="FF0000"/>
                </a:solidFill>
                <a:latin typeface="Times New Roman" pitchFamily="18" charset="0"/>
              </a:rPr>
              <a:t>入院</a:t>
            </a:r>
            <a:endParaRPr kumimoji="1" lang="ja-JP" altLang="en-US" sz="1600">
              <a:solidFill>
                <a:srgbClr val="FF0000"/>
              </a:solidFill>
              <a:latin typeface="Times New Roman" pitchFamily="18" charset="0"/>
            </a:endParaRPr>
          </a:p>
        </p:txBody>
      </p:sp>
      <p:sp>
        <p:nvSpPr>
          <p:cNvPr id="54299" name="Line 35"/>
          <p:cNvSpPr>
            <a:spLocks noChangeShapeType="1"/>
          </p:cNvSpPr>
          <p:nvPr/>
        </p:nvSpPr>
        <p:spPr bwMode="auto">
          <a:xfrm flipH="1">
            <a:off x="2808287" y="1399290"/>
            <a:ext cx="1303525" cy="704561"/>
          </a:xfrm>
          <a:prstGeom prst="line">
            <a:avLst/>
          </a:prstGeom>
          <a:noFill/>
          <a:ln w="889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4300" name="Line 35"/>
          <p:cNvSpPr>
            <a:spLocks noChangeShapeType="1"/>
          </p:cNvSpPr>
          <p:nvPr/>
        </p:nvSpPr>
        <p:spPr bwMode="auto">
          <a:xfrm>
            <a:off x="5121977" y="1414463"/>
            <a:ext cx="1425737" cy="689388"/>
          </a:xfrm>
          <a:prstGeom prst="line">
            <a:avLst/>
          </a:prstGeom>
          <a:noFill/>
          <a:ln w="889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4301" name="Line 35"/>
          <p:cNvSpPr>
            <a:spLocks noChangeShapeType="1"/>
          </p:cNvSpPr>
          <p:nvPr/>
        </p:nvSpPr>
        <p:spPr bwMode="auto">
          <a:xfrm flipH="1">
            <a:off x="3635375" y="2681288"/>
            <a:ext cx="1961088" cy="28575"/>
          </a:xfrm>
          <a:prstGeom prst="line">
            <a:avLst/>
          </a:prstGeom>
          <a:noFill/>
          <a:ln w="889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54302" name="Group 23"/>
          <p:cNvGrpSpPr>
            <a:grpSpLocks/>
          </p:cNvGrpSpPr>
          <p:nvPr/>
        </p:nvGrpSpPr>
        <p:grpSpPr bwMode="auto">
          <a:xfrm>
            <a:off x="1116013" y="2852738"/>
            <a:ext cx="2519362" cy="504825"/>
            <a:chOff x="1837" y="3475"/>
            <a:chExt cx="635" cy="454"/>
          </a:xfrm>
        </p:grpSpPr>
        <p:sp>
          <p:nvSpPr>
            <p:cNvPr id="66" name="Rectangle 24" descr="縦線"/>
            <p:cNvSpPr>
              <a:spLocks noChangeArrowheads="1"/>
            </p:cNvSpPr>
            <p:nvPr/>
          </p:nvSpPr>
          <p:spPr bwMode="auto">
            <a:xfrm>
              <a:off x="1837" y="3475"/>
              <a:ext cx="635" cy="196"/>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eaLnBrk="1" hangingPunct="1">
                <a:defRPr/>
              </a:pPr>
              <a:r>
                <a:rPr lang="ja-JP" altLang="en-US" sz="1600" dirty="0">
                  <a:latin typeface="Times New Roman" pitchFamily="18" charset="0"/>
                  <a:ea typeface="ＭＳ Ｐゴシック" charset="-128"/>
                </a:rPr>
                <a:t>日常生活の介護</a:t>
              </a:r>
              <a:endParaRPr kumimoji="1" lang="ja-JP" altLang="en-US" sz="1600" dirty="0">
                <a:latin typeface="Times New Roman" pitchFamily="18" charset="0"/>
                <a:ea typeface="ＭＳ Ｐゴシック" charset="-128"/>
              </a:endParaRPr>
            </a:p>
          </p:txBody>
        </p:sp>
        <p:sp>
          <p:nvSpPr>
            <p:cNvPr id="54315" name="Rectangle 25"/>
            <p:cNvSpPr>
              <a:spLocks noChangeArrowheads="1"/>
            </p:cNvSpPr>
            <p:nvPr/>
          </p:nvSpPr>
          <p:spPr bwMode="auto">
            <a:xfrm>
              <a:off x="1837" y="3657"/>
              <a:ext cx="635" cy="272"/>
            </a:xfrm>
            <a:prstGeom prst="rect">
              <a:avLst/>
            </a:prstGeom>
            <a:solidFill>
              <a:srgbClr val="FFFFFF"/>
            </a:solidFill>
            <a:ln w="9525">
              <a:solidFill>
                <a:schemeClr val="tx1"/>
              </a:solidFill>
              <a:miter lim="800000"/>
              <a:headEnd/>
              <a:tailEnd/>
            </a:ln>
          </p:spPr>
          <p:txBody>
            <a:bodyPr wrap="none" anchor="ctr"/>
            <a:lstStyle/>
            <a:p>
              <a:pPr algn="ctr" eaLnBrk="1" hangingPunct="1"/>
              <a:r>
                <a:rPr kumimoji="1" lang="ja-JP" altLang="en-US" sz="1400">
                  <a:latin typeface="Times New Roman" pitchFamily="18" charset="0"/>
                </a:rPr>
                <a:t>ヘルパー</a:t>
              </a:r>
            </a:p>
          </p:txBody>
        </p:sp>
      </p:grpSp>
      <p:grpSp>
        <p:nvGrpSpPr>
          <p:cNvPr id="54303" name="Group 23"/>
          <p:cNvGrpSpPr>
            <a:grpSpLocks/>
          </p:cNvGrpSpPr>
          <p:nvPr/>
        </p:nvGrpSpPr>
        <p:grpSpPr bwMode="auto">
          <a:xfrm>
            <a:off x="1735932" y="1062049"/>
            <a:ext cx="1750266" cy="720725"/>
            <a:chOff x="1837" y="3475"/>
            <a:chExt cx="635" cy="454"/>
          </a:xfrm>
        </p:grpSpPr>
        <p:sp>
          <p:nvSpPr>
            <p:cNvPr id="54312" name="Rectangle 24" descr="縦線"/>
            <p:cNvSpPr>
              <a:spLocks noChangeArrowheads="1"/>
            </p:cNvSpPr>
            <p:nvPr/>
          </p:nvSpPr>
          <p:spPr bwMode="auto">
            <a:xfrm>
              <a:off x="1837" y="3475"/>
              <a:ext cx="635" cy="182"/>
            </a:xfrm>
            <a:prstGeom prst="rect">
              <a:avLst/>
            </a:prstGeom>
            <a:pattFill prst="ltVert">
              <a:fgClr>
                <a:srgbClr val="99CCFF"/>
              </a:fgClr>
              <a:bgClr>
                <a:schemeClr val="bg1"/>
              </a:bgClr>
            </a:pattFill>
            <a:ln w="9525">
              <a:solidFill>
                <a:schemeClr val="tx1"/>
              </a:solidFill>
              <a:miter lim="800000"/>
              <a:headEnd/>
              <a:tailEnd/>
            </a:ln>
          </p:spPr>
          <p:txBody>
            <a:bodyPr wrap="none" anchor="ctr"/>
            <a:lstStyle/>
            <a:p>
              <a:pPr algn="ctr" eaLnBrk="1" hangingPunct="1"/>
              <a:r>
                <a:rPr kumimoji="1" lang="ja-JP" altLang="en-US" sz="2000">
                  <a:latin typeface="Times New Roman" pitchFamily="18" charset="0"/>
                </a:rPr>
                <a:t>医療</a:t>
              </a:r>
            </a:p>
          </p:txBody>
        </p:sp>
        <p:sp>
          <p:nvSpPr>
            <p:cNvPr id="54313" name="Rectangle 25"/>
            <p:cNvSpPr>
              <a:spLocks noChangeArrowheads="1"/>
            </p:cNvSpPr>
            <p:nvPr/>
          </p:nvSpPr>
          <p:spPr bwMode="auto">
            <a:xfrm>
              <a:off x="1837" y="3657"/>
              <a:ext cx="635" cy="272"/>
            </a:xfrm>
            <a:prstGeom prst="rect">
              <a:avLst/>
            </a:prstGeom>
            <a:solidFill>
              <a:srgbClr val="FFFFFF"/>
            </a:solidFill>
            <a:ln w="9525">
              <a:solidFill>
                <a:schemeClr val="tx1"/>
              </a:solidFill>
              <a:miter lim="800000"/>
              <a:headEnd/>
              <a:tailEnd/>
            </a:ln>
          </p:spPr>
          <p:txBody>
            <a:bodyPr wrap="none" anchor="ctr"/>
            <a:lstStyle/>
            <a:p>
              <a:pPr algn="ctr" eaLnBrk="1" hangingPunct="1"/>
              <a:r>
                <a:rPr kumimoji="1" lang="ja-JP" altLang="en-US" sz="1400" dirty="0" smtClean="0">
                  <a:latin typeface="Times New Roman" pitchFamily="18" charset="0"/>
                </a:rPr>
                <a:t>訪問診療・看護</a:t>
              </a:r>
              <a:r>
                <a:rPr kumimoji="1" lang="ja-JP" altLang="en-US" sz="1400" dirty="0">
                  <a:latin typeface="Times New Roman" pitchFamily="18" charset="0"/>
                </a:rPr>
                <a:t>・リハ</a:t>
              </a:r>
            </a:p>
          </p:txBody>
        </p:sp>
      </p:grpSp>
      <p:sp>
        <p:nvSpPr>
          <p:cNvPr id="72" name="Rectangle 24" descr="縦線"/>
          <p:cNvSpPr>
            <a:spLocks noChangeArrowheads="1"/>
          </p:cNvSpPr>
          <p:nvPr/>
        </p:nvSpPr>
        <p:spPr bwMode="auto">
          <a:xfrm>
            <a:off x="7119891" y="2797147"/>
            <a:ext cx="936625" cy="423862"/>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eaLnBrk="1" hangingPunct="1">
              <a:defRPr/>
            </a:pPr>
            <a:r>
              <a:rPr lang="ja-JP" altLang="en-US" sz="1400" dirty="0">
                <a:latin typeface="Times New Roman" pitchFamily="18" charset="0"/>
                <a:ea typeface="ＭＳ Ｐゴシック" charset="-128"/>
              </a:rPr>
              <a:t>看護・介護</a:t>
            </a:r>
            <a:endParaRPr kumimoji="1" lang="ja-JP" altLang="en-US" sz="1400" dirty="0">
              <a:latin typeface="Times New Roman" pitchFamily="18" charset="0"/>
              <a:ea typeface="ＭＳ Ｐゴシック" charset="-128"/>
            </a:endParaRPr>
          </a:p>
        </p:txBody>
      </p:sp>
      <p:sp>
        <p:nvSpPr>
          <p:cNvPr id="74" name="加算記号 73"/>
          <p:cNvSpPr/>
          <p:nvPr/>
        </p:nvSpPr>
        <p:spPr bwMode="auto">
          <a:xfrm>
            <a:off x="2051050" y="3213100"/>
            <a:ext cx="468313" cy="431800"/>
          </a:xfrm>
          <a:prstGeom prst="mathPlus">
            <a:avLst/>
          </a:prstGeom>
          <a:solidFill>
            <a:srgbClr val="FF0000"/>
          </a:solidFill>
          <a:ln w="9525">
            <a:solidFill>
              <a:schemeClr val="tx1"/>
            </a:solidFill>
            <a:miter lim="800000"/>
            <a:headEnd/>
            <a:tailEnd/>
          </a:ln>
          <a:effectLst/>
        </p:spPr>
        <p:txBody>
          <a:bodyPr wrap="none" anchor="ctr"/>
          <a:lstStyle/>
          <a:p>
            <a:pPr algn="ctr" eaLnBrk="1" hangingPunct="1">
              <a:defRPr/>
            </a:pPr>
            <a:endParaRPr kumimoji="1" lang="ja-JP" altLang="en-US" sz="2000" dirty="0">
              <a:latin typeface="Times New Roman" pitchFamily="18" charset="0"/>
              <a:ea typeface="ＭＳ Ｐゴシック" charset="-128"/>
            </a:endParaRPr>
          </a:p>
        </p:txBody>
      </p:sp>
      <p:sp>
        <p:nvSpPr>
          <p:cNvPr id="75" name="加算記号 74"/>
          <p:cNvSpPr/>
          <p:nvPr/>
        </p:nvSpPr>
        <p:spPr bwMode="auto">
          <a:xfrm>
            <a:off x="2051050" y="4365625"/>
            <a:ext cx="468313" cy="431800"/>
          </a:xfrm>
          <a:prstGeom prst="mathPlus">
            <a:avLst/>
          </a:prstGeom>
          <a:solidFill>
            <a:srgbClr val="FF0000"/>
          </a:solidFill>
          <a:ln w="9525">
            <a:solidFill>
              <a:schemeClr val="tx1"/>
            </a:solidFill>
            <a:miter lim="800000"/>
            <a:headEnd/>
            <a:tailEnd/>
          </a:ln>
          <a:effectLst/>
        </p:spPr>
        <p:txBody>
          <a:bodyPr wrap="none" anchor="ctr"/>
          <a:lstStyle/>
          <a:p>
            <a:pPr algn="ctr" eaLnBrk="1" hangingPunct="1">
              <a:defRPr/>
            </a:pPr>
            <a:endParaRPr kumimoji="1" lang="ja-JP" altLang="en-US" sz="2000" dirty="0">
              <a:latin typeface="Times New Roman" pitchFamily="18" charset="0"/>
              <a:ea typeface="ＭＳ Ｐゴシック" charset="-128"/>
            </a:endParaRPr>
          </a:p>
        </p:txBody>
      </p:sp>
      <p:sp>
        <p:nvSpPr>
          <p:cNvPr id="54307" name="Text Box 47"/>
          <p:cNvSpPr txBox="1">
            <a:spLocks noChangeArrowheads="1"/>
          </p:cNvSpPr>
          <p:nvPr/>
        </p:nvSpPr>
        <p:spPr bwMode="auto">
          <a:xfrm>
            <a:off x="6019182" y="2763270"/>
            <a:ext cx="431800" cy="925512"/>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eaLnBrk="1" hangingPunct="1">
              <a:spcBef>
                <a:spcPct val="50000"/>
              </a:spcBef>
            </a:pPr>
            <a:r>
              <a:rPr kumimoji="1" lang="ja-JP" altLang="en-US" dirty="0">
                <a:solidFill>
                  <a:srgbClr val="0000FF"/>
                </a:solidFill>
              </a:rPr>
              <a:t>一時的</a:t>
            </a:r>
          </a:p>
        </p:txBody>
      </p:sp>
      <p:sp>
        <p:nvSpPr>
          <p:cNvPr id="76" name="Rectangle 31" descr="60%"/>
          <p:cNvSpPr>
            <a:spLocks noChangeArrowheads="1"/>
          </p:cNvSpPr>
          <p:nvPr/>
        </p:nvSpPr>
        <p:spPr bwMode="auto">
          <a:xfrm>
            <a:off x="3844014" y="82780"/>
            <a:ext cx="1439863" cy="504825"/>
          </a:xfrm>
          <a:prstGeom prst="rect">
            <a:avLst/>
          </a:prstGeom>
          <a:solidFill>
            <a:schemeClr val="accent6">
              <a:lumMod val="50000"/>
            </a:schemeClr>
          </a:solidFill>
          <a:ln w="9525">
            <a:solidFill>
              <a:schemeClr val="tx1"/>
            </a:solidFill>
            <a:miter lim="800000"/>
            <a:headEnd/>
            <a:tailEnd/>
          </a:ln>
        </p:spPr>
        <p:txBody>
          <a:bodyPr anchor="ctr"/>
          <a:lstStyle/>
          <a:p>
            <a:pPr algn="ctr" eaLnBrk="1" hangingPunct="1">
              <a:defRPr/>
            </a:pPr>
            <a:r>
              <a:rPr lang="ja-JP" altLang="en-US" sz="2400" dirty="0">
                <a:solidFill>
                  <a:schemeClr val="bg1"/>
                </a:solidFill>
                <a:latin typeface="Times New Roman" pitchFamily="18" charset="0"/>
                <a:ea typeface="ＭＳ Ｐゴシック" charset="-128"/>
              </a:rPr>
              <a:t>入院</a:t>
            </a:r>
            <a:r>
              <a:rPr kumimoji="1" lang="ja-JP" altLang="en-US" sz="2400" dirty="0">
                <a:solidFill>
                  <a:schemeClr val="bg1"/>
                </a:solidFill>
                <a:latin typeface="Times New Roman" pitchFamily="18" charset="0"/>
                <a:ea typeface="ＭＳ Ｐゴシック" charset="-128"/>
              </a:rPr>
              <a:t>生活</a:t>
            </a:r>
          </a:p>
        </p:txBody>
      </p:sp>
      <p:sp>
        <p:nvSpPr>
          <p:cNvPr id="54309" name="Line 35"/>
          <p:cNvSpPr>
            <a:spLocks noChangeShapeType="1"/>
          </p:cNvSpPr>
          <p:nvPr/>
        </p:nvSpPr>
        <p:spPr bwMode="auto">
          <a:xfrm flipH="1">
            <a:off x="2942432" y="342103"/>
            <a:ext cx="936625" cy="1588"/>
          </a:xfrm>
          <a:prstGeom prst="line">
            <a:avLst/>
          </a:prstGeom>
          <a:noFill/>
          <a:ln w="889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4310" name="Line 35"/>
          <p:cNvSpPr>
            <a:spLocks noChangeShapeType="1"/>
          </p:cNvSpPr>
          <p:nvPr/>
        </p:nvSpPr>
        <p:spPr bwMode="auto">
          <a:xfrm flipH="1">
            <a:off x="5236486" y="367988"/>
            <a:ext cx="736086" cy="18471"/>
          </a:xfrm>
          <a:prstGeom prst="line">
            <a:avLst/>
          </a:prstGeom>
          <a:noFill/>
          <a:ln w="889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4311" name="Text Box 51"/>
          <p:cNvSpPr txBox="1">
            <a:spLocks noChangeArrowheads="1"/>
          </p:cNvSpPr>
          <p:nvPr/>
        </p:nvSpPr>
        <p:spPr bwMode="auto">
          <a:xfrm>
            <a:off x="3798422" y="4991699"/>
            <a:ext cx="3183638" cy="784830"/>
          </a:xfrm>
          <a:prstGeom prst="rect">
            <a:avLst/>
          </a:prstGeom>
          <a:solidFill>
            <a:srgbClr val="FFFFCC"/>
          </a:solidFill>
          <a:ln w="19050" cmpd="dbl">
            <a:solidFill>
              <a:srgbClr val="3366FF"/>
            </a:solidFill>
            <a:miter lim="800000"/>
            <a:headEnd/>
            <a:tailEnd/>
          </a:ln>
        </p:spPr>
        <p:txBody>
          <a:bodyPr wrap="square">
            <a:spAutoFit/>
          </a:bodyPr>
          <a:lstStyle>
            <a:lvl1pPr>
              <a:defRPr>
                <a:solidFill>
                  <a:schemeClr val="tx1"/>
                </a:solidFill>
                <a:latin typeface="Arial" pitchFamily="34" charset="0"/>
                <a:ea typeface="ＭＳ Ｐゴシック" pitchFamily="50" charset="-128"/>
              </a:defRPr>
            </a:lvl1pPr>
            <a:lvl2pPr marL="742950" indent="-285750">
              <a:defRPr>
                <a:solidFill>
                  <a:schemeClr val="tx1"/>
                </a:solidFill>
                <a:latin typeface="Arial" pitchFamily="34" charset="0"/>
                <a:ea typeface="ＭＳ Ｐゴシック" pitchFamily="50" charset="-128"/>
              </a:defRPr>
            </a:lvl2pPr>
            <a:lvl3pPr marL="1143000" indent="-228600">
              <a:defRPr>
                <a:solidFill>
                  <a:schemeClr val="tx1"/>
                </a:solidFill>
                <a:latin typeface="Arial" pitchFamily="34" charset="0"/>
                <a:ea typeface="ＭＳ Ｐゴシック" pitchFamily="50" charset="-128"/>
              </a:defRPr>
            </a:lvl3pPr>
            <a:lvl4pPr marL="1600200" indent="-228600">
              <a:defRPr>
                <a:solidFill>
                  <a:schemeClr val="tx1"/>
                </a:solidFill>
                <a:latin typeface="Arial" pitchFamily="34" charset="0"/>
                <a:ea typeface="ＭＳ Ｐゴシック" pitchFamily="50" charset="-128"/>
              </a:defRPr>
            </a:lvl4pPr>
            <a:lvl5pPr marL="2057400" indent="-22860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algn="ctr" eaLnBrk="1" hangingPunct="1">
              <a:spcBef>
                <a:spcPct val="50000"/>
              </a:spcBef>
            </a:pPr>
            <a:r>
              <a:rPr lang="ja-JP" altLang="en-US" dirty="0">
                <a:solidFill>
                  <a:srgbClr val="008000"/>
                </a:solidFill>
                <a:latin typeface="ＤＦＧ太丸ゴシック体"/>
                <a:ea typeface="ＤＦＧ太丸ゴシック体"/>
                <a:cs typeface="ＤＦＧ太丸ゴシック体"/>
              </a:rPr>
              <a:t>選択的支援による</a:t>
            </a:r>
            <a:endParaRPr lang="en-US" altLang="ja-JP" dirty="0">
              <a:solidFill>
                <a:srgbClr val="008000"/>
              </a:solidFill>
              <a:latin typeface="ＤＦＧ太丸ゴシック体"/>
              <a:ea typeface="ＤＦＧ太丸ゴシック体"/>
              <a:cs typeface="ＤＦＧ太丸ゴシック体"/>
            </a:endParaRPr>
          </a:p>
          <a:p>
            <a:pPr algn="ctr" eaLnBrk="1" hangingPunct="1">
              <a:spcBef>
                <a:spcPct val="50000"/>
              </a:spcBef>
            </a:pPr>
            <a:r>
              <a:rPr lang="ja-JP" altLang="en-US" dirty="0">
                <a:solidFill>
                  <a:srgbClr val="008000"/>
                </a:solidFill>
                <a:latin typeface="ＤＦＧ太丸ゴシック体"/>
                <a:ea typeface="ＤＦＧ太丸ゴシック体"/>
                <a:cs typeface="ＤＦＧ太丸ゴシック体"/>
              </a:rPr>
              <a:t>重症児者</a:t>
            </a:r>
            <a:r>
              <a:rPr lang="ja-JP" altLang="en-US" dirty="0" smtClean="0">
                <a:solidFill>
                  <a:srgbClr val="008000"/>
                </a:solidFill>
                <a:latin typeface="ＤＦＧ太丸ゴシック体"/>
                <a:ea typeface="ＤＦＧ太丸ゴシック体"/>
                <a:cs typeface="ＤＦＧ太丸ゴシック体"/>
              </a:rPr>
              <a:t>のディーセント</a:t>
            </a:r>
            <a:r>
              <a:rPr lang="ja-JP" altLang="en-US" dirty="0">
                <a:solidFill>
                  <a:srgbClr val="008000"/>
                </a:solidFill>
                <a:latin typeface="ＤＦＧ太丸ゴシック体"/>
                <a:ea typeface="ＤＦＧ太丸ゴシック体"/>
                <a:cs typeface="ＤＦＧ太丸ゴシック体"/>
              </a:rPr>
              <a:t>・ライフ</a:t>
            </a:r>
            <a:endParaRPr kumimoji="1" lang="ja-JP" altLang="en-US" dirty="0">
              <a:solidFill>
                <a:srgbClr val="008000"/>
              </a:solidFill>
              <a:latin typeface="ＤＦＧ太丸ゴシック体"/>
              <a:ea typeface="ＤＦＧ太丸ゴシック体"/>
              <a:cs typeface="ＤＦＧ太丸ゴシック体"/>
            </a:endParaRPr>
          </a:p>
        </p:txBody>
      </p:sp>
      <p:sp>
        <p:nvSpPr>
          <p:cNvPr id="2" name="下矢印 1"/>
          <p:cNvSpPr/>
          <p:nvPr/>
        </p:nvSpPr>
        <p:spPr>
          <a:xfrm>
            <a:off x="4467413" y="1229728"/>
            <a:ext cx="216694" cy="2621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加算記号 61"/>
          <p:cNvSpPr/>
          <p:nvPr/>
        </p:nvSpPr>
        <p:spPr bwMode="auto">
          <a:xfrm>
            <a:off x="7350504" y="1814438"/>
            <a:ext cx="468313" cy="431800"/>
          </a:xfrm>
          <a:prstGeom prst="mathPlus">
            <a:avLst/>
          </a:prstGeom>
          <a:solidFill>
            <a:srgbClr val="FF0000"/>
          </a:solidFill>
          <a:ln w="9525">
            <a:solidFill>
              <a:schemeClr val="tx1"/>
            </a:solidFill>
            <a:miter lim="800000"/>
            <a:headEnd/>
            <a:tailEnd/>
          </a:ln>
          <a:effectLst/>
        </p:spPr>
        <p:txBody>
          <a:bodyPr wrap="none" anchor="ctr"/>
          <a:lstStyle/>
          <a:p>
            <a:pPr algn="ctr" eaLnBrk="1" hangingPunct="1">
              <a:defRPr/>
            </a:pPr>
            <a:endParaRPr kumimoji="1" lang="ja-JP" altLang="en-US" sz="2000" dirty="0">
              <a:latin typeface="Times New Roman" pitchFamily="18" charset="0"/>
              <a:ea typeface="ＭＳ Ｐゴシック" charset="-128"/>
            </a:endParaRPr>
          </a:p>
        </p:txBody>
      </p:sp>
      <p:sp>
        <p:nvSpPr>
          <p:cNvPr id="63" name="加算記号 62"/>
          <p:cNvSpPr/>
          <p:nvPr/>
        </p:nvSpPr>
        <p:spPr bwMode="auto">
          <a:xfrm>
            <a:off x="7377288" y="3203466"/>
            <a:ext cx="468313" cy="431800"/>
          </a:xfrm>
          <a:prstGeom prst="mathPlus">
            <a:avLst/>
          </a:prstGeom>
          <a:solidFill>
            <a:srgbClr val="FF0000"/>
          </a:solidFill>
          <a:ln w="9525">
            <a:solidFill>
              <a:schemeClr val="tx1"/>
            </a:solidFill>
            <a:miter lim="800000"/>
            <a:headEnd/>
            <a:tailEnd/>
          </a:ln>
          <a:effectLst/>
        </p:spPr>
        <p:txBody>
          <a:bodyPr wrap="none" anchor="ctr"/>
          <a:lstStyle/>
          <a:p>
            <a:pPr algn="ctr" eaLnBrk="1" hangingPunct="1">
              <a:defRPr/>
            </a:pPr>
            <a:endParaRPr kumimoji="1" lang="ja-JP" altLang="en-US" sz="2000" dirty="0">
              <a:latin typeface="Times New Roman" pitchFamily="18" charset="0"/>
              <a:ea typeface="ＭＳ Ｐゴシック" charset="-128"/>
            </a:endParaRPr>
          </a:p>
        </p:txBody>
      </p:sp>
      <p:sp>
        <p:nvSpPr>
          <p:cNvPr id="64" name="加算記号 63"/>
          <p:cNvSpPr/>
          <p:nvPr/>
        </p:nvSpPr>
        <p:spPr bwMode="auto">
          <a:xfrm>
            <a:off x="7392721" y="4153648"/>
            <a:ext cx="468313" cy="431800"/>
          </a:xfrm>
          <a:prstGeom prst="mathPlus">
            <a:avLst/>
          </a:prstGeom>
          <a:solidFill>
            <a:srgbClr val="FF0000"/>
          </a:solidFill>
          <a:ln w="9525">
            <a:solidFill>
              <a:schemeClr val="tx1"/>
            </a:solidFill>
            <a:miter lim="800000"/>
            <a:headEnd/>
            <a:tailEnd/>
          </a:ln>
          <a:effectLst/>
        </p:spPr>
        <p:txBody>
          <a:bodyPr wrap="none" anchor="ctr"/>
          <a:lstStyle/>
          <a:p>
            <a:pPr algn="ctr" eaLnBrk="1" hangingPunct="1">
              <a:defRPr/>
            </a:pPr>
            <a:endParaRPr kumimoji="1" lang="ja-JP" altLang="en-US" sz="2000" dirty="0">
              <a:latin typeface="Times New Roman" pitchFamily="18" charset="0"/>
              <a:ea typeface="ＭＳ Ｐゴシック" charset="-128"/>
            </a:endParaRPr>
          </a:p>
        </p:txBody>
      </p:sp>
      <p:sp>
        <p:nvSpPr>
          <p:cNvPr id="65" name="加算記号 64"/>
          <p:cNvSpPr/>
          <p:nvPr/>
        </p:nvSpPr>
        <p:spPr bwMode="auto">
          <a:xfrm>
            <a:off x="2053515" y="5631697"/>
            <a:ext cx="468313" cy="431800"/>
          </a:xfrm>
          <a:prstGeom prst="mathPlus">
            <a:avLst/>
          </a:prstGeom>
          <a:solidFill>
            <a:srgbClr val="FF0000"/>
          </a:solidFill>
          <a:ln w="9525">
            <a:solidFill>
              <a:schemeClr val="tx1"/>
            </a:solidFill>
            <a:miter lim="800000"/>
            <a:headEnd/>
            <a:tailEnd/>
          </a:ln>
          <a:effectLst/>
        </p:spPr>
        <p:txBody>
          <a:bodyPr wrap="none" anchor="ctr"/>
          <a:lstStyle/>
          <a:p>
            <a:pPr algn="ctr" eaLnBrk="1" hangingPunct="1">
              <a:defRPr/>
            </a:pPr>
            <a:endParaRPr kumimoji="1" lang="ja-JP" altLang="en-US" sz="2000" dirty="0">
              <a:latin typeface="Times New Roman" pitchFamily="18" charset="0"/>
              <a:ea typeface="ＭＳ Ｐゴシック" charset="-128"/>
            </a:endParaRPr>
          </a:p>
        </p:txBody>
      </p:sp>
      <p:sp>
        <p:nvSpPr>
          <p:cNvPr id="67" name="加算記号 66"/>
          <p:cNvSpPr/>
          <p:nvPr/>
        </p:nvSpPr>
        <p:spPr bwMode="auto">
          <a:xfrm>
            <a:off x="7359416" y="5486495"/>
            <a:ext cx="468313" cy="431800"/>
          </a:xfrm>
          <a:prstGeom prst="mathPlus">
            <a:avLst/>
          </a:prstGeom>
          <a:solidFill>
            <a:srgbClr val="FF0000"/>
          </a:solidFill>
          <a:ln w="9525">
            <a:solidFill>
              <a:schemeClr val="tx1"/>
            </a:solidFill>
            <a:miter lim="800000"/>
            <a:headEnd/>
            <a:tailEnd/>
          </a:ln>
          <a:effectLst/>
        </p:spPr>
        <p:txBody>
          <a:bodyPr wrap="none" anchor="ctr"/>
          <a:lstStyle/>
          <a:p>
            <a:pPr algn="ctr" eaLnBrk="1" hangingPunct="1">
              <a:defRPr/>
            </a:pPr>
            <a:endParaRPr kumimoji="1" lang="ja-JP" altLang="en-US" sz="2000" dirty="0">
              <a:latin typeface="Times New Roman" pitchFamily="18" charset="0"/>
              <a:ea typeface="ＭＳ Ｐゴシック" charset="-128"/>
            </a:endParaRPr>
          </a:p>
        </p:txBody>
      </p:sp>
      <p:sp>
        <p:nvSpPr>
          <p:cNvPr id="68" name="加算記号 67"/>
          <p:cNvSpPr/>
          <p:nvPr/>
        </p:nvSpPr>
        <p:spPr bwMode="auto">
          <a:xfrm>
            <a:off x="2150859" y="1762708"/>
            <a:ext cx="468313" cy="431800"/>
          </a:xfrm>
          <a:prstGeom prst="mathPlus">
            <a:avLst/>
          </a:prstGeom>
          <a:solidFill>
            <a:srgbClr val="FF0000"/>
          </a:solidFill>
          <a:ln w="9525">
            <a:solidFill>
              <a:schemeClr val="tx1"/>
            </a:solidFill>
            <a:miter lim="800000"/>
            <a:headEnd/>
            <a:tailEnd/>
          </a:ln>
          <a:effectLst/>
        </p:spPr>
        <p:txBody>
          <a:bodyPr wrap="none" anchor="ctr"/>
          <a:lstStyle/>
          <a:p>
            <a:pPr algn="ctr" eaLnBrk="1" hangingPunct="1">
              <a:defRPr/>
            </a:pPr>
            <a:endParaRPr kumimoji="1" lang="ja-JP" altLang="en-US" sz="2000" dirty="0">
              <a:latin typeface="Times New Roman" pitchFamily="18" charset="0"/>
              <a:ea typeface="ＭＳ Ｐゴシック" charset="-128"/>
            </a:endParaRPr>
          </a:p>
        </p:txBody>
      </p:sp>
    </p:spTree>
    <p:extLst>
      <p:ext uri="{BB962C8B-B14F-4D97-AF65-F5344CB8AC3E}">
        <p14:creationId xmlns:p14="http://schemas.microsoft.com/office/powerpoint/2010/main" val="2081386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４．支援の基本的なプロセス</a:t>
            </a:r>
            <a:endParaRPr kumimoji="1" lang="ja-JP" altLang="en-US" dirty="0"/>
          </a:p>
        </p:txBody>
      </p:sp>
      <p:sp>
        <p:nvSpPr>
          <p:cNvPr id="3" name="コンテンツ プレースホルダー 2"/>
          <p:cNvSpPr>
            <a:spLocks noGrp="1"/>
          </p:cNvSpPr>
          <p:nvPr>
            <p:ph idx="1"/>
          </p:nvPr>
        </p:nvSpPr>
        <p:spPr>
          <a:xfrm>
            <a:off x="628650" y="1825624"/>
            <a:ext cx="7886700" cy="4879975"/>
          </a:xfrm>
        </p:spPr>
        <p:txBody>
          <a:bodyPr>
            <a:normAutofit/>
          </a:bodyPr>
          <a:lstStyle/>
          <a:p>
            <a:pPr marL="0" indent="0">
              <a:lnSpc>
                <a:spcPct val="110000"/>
              </a:lnSpc>
              <a:buNone/>
            </a:pPr>
            <a:r>
              <a:rPr lang="ja-JP" altLang="en-US" sz="3600" dirty="0" smtClean="0">
                <a:latin typeface="AR P丸ゴシック体E" panose="020B0600010101010101" pitchFamily="50" charset="-128"/>
                <a:ea typeface="AR P丸ゴシック体E" panose="020B0600010101010101" pitchFamily="50" charset="-128"/>
              </a:rPr>
              <a:t>支援の肝</a:t>
            </a:r>
            <a:endParaRPr lang="en-US" altLang="ja-JP" sz="3600" dirty="0" smtClean="0">
              <a:latin typeface="AR P丸ゴシック体E" panose="020B0600010101010101" pitchFamily="50" charset="-128"/>
              <a:ea typeface="AR P丸ゴシック体E" panose="020B0600010101010101" pitchFamily="50" charset="-128"/>
            </a:endParaRPr>
          </a:p>
          <a:p>
            <a:pPr marL="0" indent="0">
              <a:lnSpc>
                <a:spcPct val="110000"/>
              </a:lnSpc>
              <a:buNone/>
            </a:pPr>
            <a:r>
              <a:rPr lang="ja-JP" altLang="en-US" dirty="0" smtClean="0"/>
              <a:t>　生活</a:t>
            </a:r>
            <a:r>
              <a:rPr lang="ja-JP" altLang="en-US" dirty="0"/>
              <a:t>の場を変える前に，次の生活の支援チームを形成・顔の見える連携</a:t>
            </a:r>
            <a:r>
              <a:rPr lang="ja-JP" altLang="en-US" dirty="0" smtClean="0"/>
              <a:t>を完了する</a:t>
            </a:r>
            <a:endParaRPr lang="en-US" altLang="ja-JP" dirty="0" smtClean="0"/>
          </a:p>
          <a:p>
            <a:pPr marL="0" indent="0">
              <a:buNone/>
            </a:pPr>
            <a:endParaRPr lang="en-US" altLang="ja-JP" dirty="0"/>
          </a:p>
          <a:p>
            <a:pPr marL="0" indent="0">
              <a:buNone/>
            </a:pPr>
            <a:r>
              <a:rPr lang="ja-JP" altLang="en-US" dirty="0" smtClean="0"/>
              <a:t>生活の場の移行</a:t>
            </a:r>
            <a:r>
              <a:rPr lang="en-US" altLang="ja-JP" dirty="0" smtClean="0"/>
              <a:t>(</a:t>
            </a:r>
            <a:r>
              <a:rPr lang="ja-JP" altLang="en-US" dirty="0" smtClean="0"/>
              <a:t>例</a:t>
            </a:r>
            <a:r>
              <a:rPr lang="en-US" altLang="ja-JP" dirty="0" smtClean="0"/>
              <a:t>) </a:t>
            </a:r>
            <a:endParaRPr lang="ja-JP" altLang="en-US" dirty="0"/>
          </a:p>
          <a:p>
            <a:pPr marL="0" indent="0">
              <a:buNone/>
            </a:pPr>
            <a:r>
              <a:rPr kumimoji="1" lang="ja-JP" altLang="en-US" dirty="0" smtClean="0"/>
              <a:t>①　ＮＩＣＵ　→　在宅</a:t>
            </a:r>
            <a:endParaRPr kumimoji="1" lang="en-US" altLang="ja-JP" dirty="0" smtClean="0"/>
          </a:p>
          <a:p>
            <a:pPr marL="0" indent="0">
              <a:buNone/>
            </a:pPr>
            <a:r>
              <a:rPr kumimoji="1" lang="ja-JP" altLang="en-US" dirty="0" smtClean="0"/>
              <a:t>②　ＮＩＣＵ　→　一般病院　→　在宅</a:t>
            </a:r>
            <a:endParaRPr kumimoji="1" lang="en-US" altLang="ja-JP" dirty="0" smtClean="0"/>
          </a:p>
          <a:p>
            <a:pPr marL="0" indent="0">
              <a:buNone/>
            </a:pPr>
            <a:r>
              <a:rPr kumimoji="1" lang="ja-JP" altLang="en-US" dirty="0" smtClean="0"/>
              <a:t>③　ＮＩＣＵ　→　療養介護事業施設</a:t>
            </a:r>
            <a:endParaRPr kumimoji="1" lang="en-US" altLang="ja-JP" dirty="0" smtClean="0"/>
          </a:p>
          <a:p>
            <a:pPr marL="0" indent="0">
              <a:buNone/>
            </a:pPr>
            <a:r>
              <a:rPr kumimoji="1" lang="ja-JP" altLang="en-US" dirty="0" smtClean="0"/>
              <a:t>④　療養介護事業施設　→　ｸﾞﾙｰﾌﾟﾎｰﾑ　　　　など</a:t>
            </a:r>
            <a:endParaRPr kumimoji="1" lang="en-US" altLang="ja-JP" dirty="0" smtClean="0"/>
          </a:p>
          <a:p>
            <a:endParaRPr lang="en-US" altLang="ja-JP" dirty="0"/>
          </a:p>
        </p:txBody>
      </p:sp>
    </p:spTree>
    <p:extLst>
      <p:ext uri="{BB962C8B-B14F-4D97-AF65-F5344CB8AC3E}">
        <p14:creationId xmlns:p14="http://schemas.microsoft.com/office/powerpoint/2010/main" val="1102048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smtClean="0"/>
              <a:t>ちいきいこうと</a:t>
            </a:r>
            <a:r>
              <a:rPr lang="ja-JP" altLang="en-US" dirty="0" err="1" smtClean="0"/>
              <a:t>ち</a:t>
            </a:r>
            <a:r>
              <a:rPr lang="ja-JP" altLang="en-US" dirty="0" smtClean="0"/>
              <a:t>いきていちゃくしえんの</a:t>
            </a:r>
            <a:endParaRPr lang="ja-JP" altLang="en-US" dirty="0"/>
          </a:p>
        </p:txBody>
      </p:sp>
      <p:sp>
        <p:nvSpPr>
          <p:cNvPr id="38915" name="コンテンツ プレースホルダ 2"/>
          <p:cNvSpPr>
            <a:spLocks noGrp="1"/>
          </p:cNvSpPr>
          <p:nvPr>
            <p:ph idx="1"/>
          </p:nvPr>
        </p:nvSpPr>
        <p:spPr/>
        <p:txBody>
          <a:bodyPr/>
          <a:lstStyle/>
          <a:p>
            <a:endParaRPr lang="ja-JP" altLang="en-US" smtClean="0"/>
          </a:p>
        </p:txBody>
      </p:sp>
      <p:pic>
        <p:nvPicPr>
          <p:cNvPr id="389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15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19E191B-52B6-4B02-9EAD-D6A9F14F4D08}" type="slidenum">
              <a:rPr lang="ja-JP" altLang="en-US">
                <a:solidFill>
                  <a:srgbClr val="B5A788"/>
                </a:solidFill>
                <a:latin typeface="Gill Sans MT" panose="020B0502020104020203" pitchFamily="34" charset="0"/>
                <a:ea typeface="HGｺﾞｼｯｸE" panose="020B0909000000000000" pitchFamily="49" charset="-128"/>
              </a:rPr>
              <a:pPr/>
              <a:t>13</a:t>
            </a:fld>
            <a:endParaRPr lang="ja-JP" altLang="en-US">
              <a:solidFill>
                <a:srgbClr val="B5A788"/>
              </a:solidFill>
              <a:latin typeface="Gill Sans MT" panose="020B0502020104020203" pitchFamily="34" charset="0"/>
              <a:ea typeface="HGｺﾞｼｯｸE" panose="020B0909000000000000" pitchFamily="49" charset="-128"/>
            </a:endParaRPr>
          </a:p>
        </p:txBody>
      </p:sp>
    </p:spTree>
    <p:extLst>
      <p:ext uri="{BB962C8B-B14F-4D97-AF65-F5344CB8AC3E}">
        <p14:creationId xmlns:p14="http://schemas.microsoft.com/office/powerpoint/2010/main" val="2370701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個別支援計画による支援①</a:t>
            </a:r>
            <a:endParaRPr kumimoji="1" lang="ja-JP" altLang="en-US" dirty="0"/>
          </a:p>
        </p:txBody>
      </p:sp>
      <p:sp>
        <p:nvSpPr>
          <p:cNvPr id="4" name="角丸四角形 3"/>
          <p:cNvSpPr/>
          <p:nvPr/>
        </p:nvSpPr>
        <p:spPr>
          <a:xfrm>
            <a:off x="797859" y="1855694"/>
            <a:ext cx="627529" cy="247425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dirty="0" smtClean="0"/>
              <a:t>相談受付</a:t>
            </a:r>
            <a:endParaRPr kumimoji="1" lang="ja-JP" altLang="en-US" dirty="0"/>
          </a:p>
        </p:txBody>
      </p:sp>
      <p:sp>
        <p:nvSpPr>
          <p:cNvPr id="10" name="角丸四角形 9"/>
          <p:cNvSpPr/>
          <p:nvPr/>
        </p:nvSpPr>
        <p:spPr>
          <a:xfrm>
            <a:off x="7589468" y="1849131"/>
            <a:ext cx="586344" cy="247425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000" dirty="0" smtClean="0"/>
              <a:t>モニタリング</a:t>
            </a:r>
            <a:endParaRPr kumimoji="1" lang="ja-JP" altLang="en-US" sz="2000" dirty="0"/>
          </a:p>
        </p:txBody>
      </p:sp>
      <p:sp>
        <p:nvSpPr>
          <p:cNvPr id="11" name="角丸四角形 10"/>
          <p:cNvSpPr/>
          <p:nvPr/>
        </p:nvSpPr>
        <p:spPr>
          <a:xfrm>
            <a:off x="6485599" y="1862256"/>
            <a:ext cx="627529" cy="247425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vert="eaVert" rtlCol="0" anchor="ctr"/>
          <a:lstStyle/>
          <a:p>
            <a:pPr algn="ctr"/>
            <a:r>
              <a:rPr kumimoji="1" lang="ja-JP" altLang="en-US" sz="2000" dirty="0" smtClean="0"/>
              <a:t>サービス利用</a:t>
            </a:r>
            <a:endParaRPr kumimoji="1" lang="ja-JP" altLang="en-US" sz="2000" dirty="0"/>
          </a:p>
        </p:txBody>
      </p:sp>
      <p:sp>
        <p:nvSpPr>
          <p:cNvPr id="12" name="右矢印 11"/>
          <p:cNvSpPr/>
          <p:nvPr/>
        </p:nvSpPr>
        <p:spPr>
          <a:xfrm>
            <a:off x="1489716" y="2753725"/>
            <a:ext cx="411887" cy="63649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3" name="右矢印 12"/>
          <p:cNvSpPr/>
          <p:nvPr/>
        </p:nvSpPr>
        <p:spPr>
          <a:xfrm>
            <a:off x="6045181" y="2768013"/>
            <a:ext cx="411887" cy="63649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4" name="右矢印 13"/>
          <p:cNvSpPr/>
          <p:nvPr/>
        </p:nvSpPr>
        <p:spPr>
          <a:xfrm>
            <a:off x="7170190" y="2781139"/>
            <a:ext cx="411887" cy="63649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5" name="右矢印 14"/>
          <p:cNvSpPr/>
          <p:nvPr/>
        </p:nvSpPr>
        <p:spPr>
          <a:xfrm>
            <a:off x="4930956" y="2753725"/>
            <a:ext cx="411887" cy="63649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6" name="右矢印 15"/>
          <p:cNvSpPr/>
          <p:nvPr/>
        </p:nvSpPr>
        <p:spPr>
          <a:xfrm>
            <a:off x="3799092" y="2753725"/>
            <a:ext cx="411887" cy="63649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7" name="右矢印 16"/>
          <p:cNvSpPr/>
          <p:nvPr/>
        </p:nvSpPr>
        <p:spPr>
          <a:xfrm>
            <a:off x="2641314" y="2753725"/>
            <a:ext cx="411887" cy="63649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9" name="角丸四角形 18"/>
          <p:cNvSpPr/>
          <p:nvPr/>
        </p:nvSpPr>
        <p:spPr>
          <a:xfrm>
            <a:off x="1968470" y="1868819"/>
            <a:ext cx="627529" cy="247425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000" dirty="0" smtClean="0"/>
              <a:t>アセスメント</a:t>
            </a:r>
            <a:endParaRPr kumimoji="1" lang="ja-JP" altLang="en-US" sz="2000" dirty="0"/>
          </a:p>
        </p:txBody>
      </p:sp>
      <p:sp>
        <p:nvSpPr>
          <p:cNvPr id="21" name="角丸四角形 20"/>
          <p:cNvSpPr/>
          <p:nvPr/>
        </p:nvSpPr>
        <p:spPr>
          <a:xfrm>
            <a:off x="3089122" y="1868819"/>
            <a:ext cx="627529" cy="247425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000" dirty="0" smtClean="0"/>
              <a:t>支援計画作成</a:t>
            </a:r>
            <a:endParaRPr kumimoji="1" lang="ja-JP" altLang="en-US" sz="2000" dirty="0"/>
          </a:p>
        </p:txBody>
      </p:sp>
      <p:sp>
        <p:nvSpPr>
          <p:cNvPr id="22" name="角丸四角形 21"/>
          <p:cNvSpPr/>
          <p:nvPr/>
        </p:nvSpPr>
        <p:spPr>
          <a:xfrm>
            <a:off x="4200436" y="1868819"/>
            <a:ext cx="627529" cy="247425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000" dirty="0" smtClean="0"/>
              <a:t>支給決定</a:t>
            </a:r>
            <a:endParaRPr kumimoji="1" lang="ja-JP" altLang="en-US" sz="2000" dirty="0"/>
          </a:p>
        </p:txBody>
      </p:sp>
      <p:sp>
        <p:nvSpPr>
          <p:cNvPr id="23" name="角丸四角形 22"/>
          <p:cNvSpPr/>
          <p:nvPr/>
        </p:nvSpPr>
        <p:spPr>
          <a:xfrm>
            <a:off x="5321756" y="1868819"/>
            <a:ext cx="627529" cy="247425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000" dirty="0" smtClean="0"/>
              <a:t>個別支援会議</a:t>
            </a:r>
            <a:endParaRPr kumimoji="1" lang="ja-JP" altLang="en-US" sz="2000" dirty="0"/>
          </a:p>
        </p:txBody>
      </p:sp>
      <p:sp>
        <p:nvSpPr>
          <p:cNvPr id="27" name="角丸四角形吹き出し 26"/>
          <p:cNvSpPr/>
          <p:nvPr/>
        </p:nvSpPr>
        <p:spPr>
          <a:xfrm>
            <a:off x="744542" y="4981352"/>
            <a:ext cx="7539316" cy="1703294"/>
          </a:xfrm>
          <a:prstGeom prst="wedgeRoundRectCallout">
            <a:avLst>
              <a:gd name="adj1" fmla="val -30084"/>
              <a:gd name="adj2" fmla="val -88864"/>
              <a:gd name="adj3" fmla="val 16667"/>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8" name="テキスト ボックス 27"/>
          <p:cNvSpPr txBox="1"/>
          <p:nvPr/>
        </p:nvSpPr>
        <p:spPr>
          <a:xfrm>
            <a:off x="933416" y="5416025"/>
            <a:ext cx="968188" cy="646331"/>
          </a:xfrm>
          <a:prstGeom prst="rect">
            <a:avLst/>
          </a:prstGeom>
          <a:noFill/>
        </p:spPr>
        <p:txBody>
          <a:bodyPr wrap="square" rtlCol="0">
            <a:spAutoFit/>
          </a:bodyPr>
          <a:lstStyle/>
          <a:p>
            <a:r>
              <a:rPr kumimoji="1" lang="ja-JP" altLang="en-US" dirty="0" smtClean="0"/>
              <a:t>　　　　　　ポイント</a:t>
            </a:r>
            <a:endParaRPr kumimoji="1" lang="ja-JP" altLang="en-US" dirty="0"/>
          </a:p>
        </p:txBody>
      </p:sp>
      <p:sp>
        <p:nvSpPr>
          <p:cNvPr id="29" name="動作設定ボタン: サウンド 28">
            <a:hlinkClick r:id="" action="ppaction://noaction" highlightClick="1">
              <a:snd r:embed="rId2" name="applause.wav"/>
            </a:hlinkClick>
          </p:cNvPr>
          <p:cNvSpPr/>
          <p:nvPr/>
        </p:nvSpPr>
        <p:spPr>
          <a:xfrm>
            <a:off x="933415" y="5022015"/>
            <a:ext cx="941294" cy="717176"/>
          </a:xfrm>
          <a:prstGeom prst="actionButtonSound">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2070847" y="5118847"/>
            <a:ext cx="6213011" cy="1508105"/>
          </a:xfrm>
          <a:prstGeom prst="rect">
            <a:avLst/>
          </a:prstGeom>
          <a:noFill/>
        </p:spPr>
        <p:txBody>
          <a:bodyPr wrap="square" rtlCol="0">
            <a:spAutoFit/>
          </a:bodyPr>
          <a:lstStyle/>
          <a:p>
            <a:r>
              <a:rPr kumimoji="1" lang="ja-JP" altLang="en-US" sz="2400" dirty="0" smtClean="0"/>
              <a:t>ご本人の状況をいかにまるごと受けとめるか．</a:t>
            </a:r>
            <a:endParaRPr kumimoji="1" lang="en-US" altLang="ja-JP" sz="2400" dirty="0" smtClean="0"/>
          </a:p>
          <a:p>
            <a:r>
              <a:rPr kumimoji="1" lang="ja-JP" altLang="en-US" sz="1600" dirty="0" smtClean="0">
                <a:latin typeface="AR P教科書体M" panose="020B0600010101010101" pitchFamily="50" charset="-128"/>
                <a:ea typeface="AR P教科書体M" panose="020B0600010101010101" pitchFamily="50" charset="-128"/>
              </a:rPr>
              <a:t>ご本人の医療的な状態や必要となるケア，発達的な状況・願い，家族の構成やご意向，サービス利用のご意向などの全体状況・情報を集約します．何が生活の困難さを引き起こしているのか整理します</a:t>
            </a:r>
            <a:r>
              <a:rPr kumimoji="1" lang="ja-JP" altLang="en-US" dirty="0" smtClean="0">
                <a:latin typeface="AR P教科書体M" panose="020B0600010101010101" pitchFamily="50" charset="-128"/>
                <a:ea typeface="AR P教科書体M" panose="020B0600010101010101" pitchFamily="50" charset="-128"/>
              </a:rPr>
              <a:t>．</a:t>
            </a:r>
            <a:endParaRPr kumimoji="1" lang="en-US" altLang="ja-JP" dirty="0" smtClean="0">
              <a:latin typeface="AR P教科書体M" panose="020B0600010101010101" pitchFamily="50" charset="-128"/>
              <a:ea typeface="AR P教科書体M" panose="020B0600010101010101" pitchFamily="50" charset="-128"/>
            </a:endParaRPr>
          </a:p>
          <a:p>
            <a:r>
              <a:rPr kumimoji="1" lang="en-US" altLang="ja-JP" dirty="0" smtClean="0"/>
              <a:t>※</a:t>
            </a:r>
            <a:r>
              <a:rPr kumimoji="1" lang="ja-JP" altLang="en-US" dirty="0" smtClean="0"/>
              <a:t>「重症児者アセスメントツール」の記入･整理</a:t>
            </a:r>
            <a:endParaRPr kumimoji="1" lang="ja-JP" altLang="en-US" dirty="0"/>
          </a:p>
        </p:txBody>
      </p:sp>
    </p:spTree>
    <p:extLst>
      <p:ext uri="{BB962C8B-B14F-4D97-AF65-F5344CB8AC3E}">
        <p14:creationId xmlns:p14="http://schemas.microsoft.com/office/powerpoint/2010/main" val="996539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sp>
        <p:nvSpPr>
          <p:cNvPr id="37891" name="コンテンツ プレースホルダ 2"/>
          <p:cNvSpPr>
            <a:spLocks noGrp="1"/>
          </p:cNvSpPr>
          <p:nvPr>
            <p:ph idx="1"/>
          </p:nvPr>
        </p:nvSpPr>
        <p:spPr/>
        <p:txBody>
          <a:bodyPr/>
          <a:lstStyle/>
          <a:p>
            <a:endParaRPr lang="ja-JP" altLang="en-US" smtClean="0"/>
          </a:p>
        </p:txBody>
      </p:sp>
      <p:pic>
        <p:nvPicPr>
          <p:cNvPr id="3789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B1900AB-2536-4C1C-B0CF-71F4530C3EF2}" type="slidenum">
              <a:rPr lang="ja-JP" altLang="en-US">
                <a:solidFill>
                  <a:srgbClr val="B5A788"/>
                </a:solidFill>
                <a:latin typeface="Gill Sans MT" panose="020B0502020104020203" pitchFamily="34" charset="0"/>
                <a:ea typeface="HGｺﾞｼｯｸE" panose="020B0909000000000000" pitchFamily="49" charset="-128"/>
              </a:rPr>
              <a:pPr/>
              <a:t>15</a:t>
            </a:fld>
            <a:endParaRPr lang="ja-JP" altLang="en-US">
              <a:solidFill>
                <a:srgbClr val="B5A788"/>
              </a:solidFill>
              <a:latin typeface="Gill Sans MT" panose="020B0502020104020203" pitchFamily="34" charset="0"/>
              <a:ea typeface="HGｺﾞｼｯｸE" panose="020B0909000000000000" pitchFamily="49" charset="-128"/>
            </a:endParaRPr>
          </a:p>
        </p:txBody>
      </p:sp>
    </p:spTree>
    <p:extLst>
      <p:ext uri="{BB962C8B-B14F-4D97-AF65-F5344CB8AC3E}">
        <p14:creationId xmlns:p14="http://schemas.microsoft.com/office/powerpoint/2010/main" val="3163202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個別支援計画による支援②</a:t>
            </a:r>
            <a:endParaRPr kumimoji="1" lang="ja-JP" altLang="en-US" dirty="0"/>
          </a:p>
        </p:txBody>
      </p:sp>
      <p:sp>
        <p:nvSpPr>
          <p:cNvPr id="4" name="角丸四角形 3"/>
          <p:cNvSpPr/>
          <p:nvPr/>
        </p:nvSpPr>
        <p:spPr>
          <a:xfrm>
            <a:off x="797859" y="1855694"/>
            <a:ext cx="627529" cy="247425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dirty="0" smtClean="0"/>
              <a:t>相談受付</a:t>
            </a:r>
            <a:endParaRPr kumimoji="1" lang="ja-JP" altLang="en-US" dirty="0"/>
          </a:p>
        </p:txBody>
      </p:sp>
      <p:sp>
        <p:nvSpPr>
          <p:cNvPr id="10" name="角丸四角形 9"/>
          <p:cNvSpPr/>
          <p:nvPr/>
        </p:nvSpPr>
        <p:spPr>
          <a:xfrm>
            <a:off x="7589468" y="1849131"/>
            <a:ext cx="586344" cy="247425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000" dirty="0" smtClean="0"/>
              <a:t>モニタリング</a:t>
            </a:r>
            <a:endParaRPr kumimoji="1" lang="ja-JP" altLang="en-US" sz="2000" dirty="0"/>
          </a:p>
        </p:txBody>
      </p:sp>
      <p:sp>
        <p:nvSpPr>
          <p:cNvPr id="11" name="角丸四角形 10"/>
          <p:cNvSpPr/>
          <p:nvPr/>
        </p:nvSpPr>
        <p:spPr>
          <a:xfrm>
            <a:off x="6485599" y="1862256"/>
            <a:ext cx="627529" cy="247425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vert="eaVert" rtlCol="0" anchor="ctr"/>
          <a:lstStyle/>
          <a:p>
            <a:pPr algn="ctr"/>
            <a:r>
              <a:rPr kumimoji="1" lang="ja-JP" altLang="en-US" sz="2000" dirty="0" smtClean="0"/>
              <a:t>サービス利用</a:t>
            </a:r>
            <a:endParaRPr kumimoji="1" lang="ja-JP" altLang="en-US" sz="2000" dirty="0"/>
          </a:p>
        </p:txBody>
      </p:sp>
      <p:sp>
        <p:nvSpPr>
          <p:cNvPr id="12" name="右矢印 11"/>
          <p:cNvSpPr/>
          <p:nvPr/>
        </p:nvSpPr>
        <p:spPr>
          <a:xfrm>
            <a:off x="1489716" y="2753725"/>
            <a:ext cx="411887" cy="63649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3" name="右矢印 12"/>
          <p:cNvSpPr/>
          <p:nvPr/>
        </p:nvSpPr>
        <p:spPr>
          <a:xfrm>
            <a:off x="6045181" y="2768013"/>
            <a:ext cx="411887" cy="63649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4" name="右矢印 13"/>
          <p:cNvSpPr/>
          <p:nvPr/>
        </p:nvSpPr>
        <p:spPr>
          <a:xfrm>
            <a:off x="7170190" y="2781139"/>
            <a:ext cx="411887" cy="63649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5" name="右矢印 14"/>
          <p:cNvSpPr/>
          <p:nvPr/>
        </p:nvSpPr>
        <p:spPr>
          <a:xfrm>
            <a:off x="4930956" y="2753725"/>
            <a:ext cx="411887" cy="63649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6" name="右矢印 15"/>
          <p:cNvSpPr/>
          <p:nvPr/>
        </p:nvSpPr>
        <p:spPr>
          <a:xfrm>
            <a:off x="3799092" y="2753725"/>
            <a:ext cx="411887" cy="63649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7" name="右矢印 16"/>
          <p:cNvSpPr/>
          <p:nvPr/>
        </p:nvSpPr>
        <p:spPr>
          <a:xfrm>
            <a:off x="2641314" y="2753725"/>
            <a:ext cx="411887" cy="63649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9" name="角丸四角形 18"/>
          <p:cNvSpPr/>
          <p:nvPr/>
        </p:nvSpPr>
        <p:spPr>
          <a:xfrm>
            <a:off x="1968470" y="1868819"/>
            <a:ext cx="627529" cy="247425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000" dirty="0" smtClean="0"/>
              <a:t>アセスメント</a:t>
            </a:r>
            <a:endParaRPr kumimoji="1" lang="ja-JP" altLang="en-US" sz="2000" dirty="0"/>
          </a:p>
        </p:txBody>
      </p:sp>
      <p:sp>
        <p:nvSpPr>
          <p:cNvPr id="21" name="角丸四角形 20"/>
          <p:cNvSpPr/>
          <p:nvPr/>
        </p:nvSpPr>
        <p:spPr>
          <a:xfrm>
            <a:off x="3089122" y="1868819"/>
            <a:ext cx="627529" cy="247425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000" dirty="0" smtClean="0"/>
              <a:t>支援計画作成</a:t>
            </a:r>
            <a:endParaRPr kumimoji="1" lang="ja-JP" altLang="en-US" sz="2000" dirty="0"/>
          </a:p>
        </p:txBody>
      </p:sp>
      <p:sp>
        <p:nvSpPr>
          <p:cNvPr id="22" name="角丸四角形 21"/>
          <p:cNvSpPr/>
          <p:nvPr/>
        </p:nvSpPr>
        <p:spPr>
          <a:xfrm>
            <a:off x="4200436" y="1868819"/>
            <a:ext cx="627529" cy="247425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000" dirty="0" smtClean="0"/>
              <a:t>支給決定</a:t>
            </a:r>
            <a:endParaRPr kumimoji="1" lang="ja-JP" altLang="en-US" sz="2000" dirty="0"/>
          </a:p>
        </p:txBody>
      </p:sp>
      <p:sp>
        <p:nvSpPr>
          <p:cNvPr id="23" name="角丸四角形 22"/>
          <p:cNvSpPr/>
          <p:nvPr/>
        </p:nvSpPr>
        <p:spPr>
          <a:xfrm>
            <a:off x="5321756" y="1868819"/>
            <a:ext cx="627529" cy="247425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000" dirty="0" smtClean="0"/>
              <a:t>個別支援会議</a:t>
            </a:r>
            <a:endParaRPr kumimoji="1" lang="ja-JP" altLang="en-US" sz="2000" dirty="0"/>
          </a:p>
        </p:txBody>
      </p:sp>
      <p:sp>
        <p:nvSpPr>
          <p:cNvPr id="27" name="角丸四角形吹き出し 26"/>
          <p:cNvSpPr/>
          <p:nvPr/>
        </p:nvSpPr>
        <p:spPr>
          <a:xfrm>
            <a:off x="659379" y="4944765"/>
            <a:ext cx="7539316" cy="1703294"/>
          </a:xfrm>
          <a:prstGeom prst="wedgeRoundRectCallout">
            <a:avLst>
              <a:gd name="adj1" fmla="val -5709"/>
              <a:gd name="adj2" fmla="val -65706"/>
              <a:gd name="adj3" fmla="val 16667"/>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8" name="テキスト ボックス 27"/>
          <p:cNvSpPr txBox="1"/>
          <p:nvPr/>
        </p:nvSpPr>
        <p:spPr>
          <a:xfrm>
            <a:off x="933416" y="5416025"/>
            <a:ext cx="968188" cy="646331"/>
          </a:xfrm>
          <a:prstGeom prst="rect">
            <a:avLst/>
          </a:prstGeom>
          <a:noFill/>
        </p:spPr>
        <p:txBody>
          <a:bodyPr wrap="square" rtlCol="0">
            <a:spAutoFit/>
          </a:bodyPr>
          <a:lstStyle/>
          <a:p>
            <a:r>
              <a:rPr kumimoji="1" lang="ja-JP" altLang="en-US" dirty="0" smtClean="0"/>
              <a:t>　　　　　　ポイント</a:t>
            </a:r>
            <a:endParaRPr kumimoji="1" lang="ja-JP" altLang="en-US" dirty="0"/>
          </a:p>
        </p:txBody>
      </p:sp>
      <p:sp>
        <p:nvSpPr>
          <p:cNvPr id="29" name="動作設定ボタン: サウンド 28">
            <a:hlinkClick r:id="" action="ppaction://noaction" highlightClick="1">
              <a:snd r:embed="rId2" name="applause.wav"/>
            </a:hlinkClick>
          </p:cNvPr>
          <p:cNvSpPr/>
          <p:nvPr/>
        </p:nvSpPr>
        <p:spPr>
          <a:xfrm>
            <a:off x="933415" y="5022015"/>
            <a:ext cx="941294" cy="717176"/>
          </a:xfrm>
          <a:prstGeom prst="actionButtonSound">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2070847" y="5118847"/>
            <a:ext cx="6213011" cy="1846659"/>
          </a:xfrm>
          <a:prstGeom prst="rect">
            <a:avLst/>
          </a:prstGeom>
          <a:noFill/>
        </p:spPr>
        <p:txBody>
          <a:bodyPr wrap="square" rtlCol="0">
            <a:spAutoFit/>
          </a:bodyPr>
          <a:lstStyle/>
          <a:p>
            <a:r>
              <a:rPr kumimoji="1" lang="ja-JP" altLang="en-US" sz="2400" dirty="0" smtClean="0"/>
              <a:t>多職種連携を可能にしていくつむぎを</a:t>
            </a:r>
            <a:endParaRPr kumimoji="1" lang="en-US" altLang="ja-JP" sz="2400" dirty="0" smtClean="0"/>
          </a:p>
          <a:p>
            <a:r>
              <a:rPr kumimoji="1" lang="ja-JP" altLang="en-US" dirty="0" smtClean="0">
                <a:latin typeface="AR P教科書体M" panose="020B0600010101010101" pitchFamily="50" charset="-128"/>
                <a:ea typeface="AR P教科書体M" panose="020B0600010101010101" pitchFamily="50" charset="-128"/>
              </a:rPr>
              <a:t>ご本人の状況に応じて，主治医をはじめとした医療職種，地域のヘルパーや日中活動の場のスタッフに，ご本人や家族の望む生活について共有化していくことが重要になります．</a:t>
            </a:r>
            <a:endParaRPr kumimoji="1" lang="en-US" altLang="ja-JP" dirty="0" smtClean="0">
              <a:latin typeface="AR P教科書体M" panose="020B0600010101010101" pitchFamily="50" charset="-128"/>
              <a:ea typeface="AR P教科書体M" panose="020B0600010101010101" pitchFamily="50" charset="-128"/>
            </a:endParaRPr>
          </a:p>
          <a:p>
            <a:r>
              <a:rPr kumimoji="1" lang="en-US" altLang="ja-JP" dirty="0" smtClean="0">
                <a:latin typeface="+mj-ea"/>
                <a:ea typeface="+mj-ea"/>
              </a:rPr>
              <a:t>※</a:t>
            </a:r>
            <a:r>
              <a:rPr kumimoji="1" lang="ja-JP" altLang="en-US" dirty="0" smtClean="0">
                <a:latin typeface="+mj-ea"/>
                <a:ea typeface="+mj-ea"/>
              </a:rPr>
              <a:t>「重症児者アセスメントツール」の活用</a:t>
            </a:r>
            <a:endParaRPr kumimoji="1" lang="en-US" altLang="ja-JP" dirty="0" smtClean="0">
              <a:latin typeface="+mj-ea"/>
              <a:ea typeface="+mj-ea"/>
            </a:endParaRPr>
          </a:p>
          <a:p>
            <a:endParaRPr kumimoji="1" lang="ja-JP" altLang="en-US" dirty="0"/>
          </a:p>
        </p:txBody>
      </p:sp>
      <p:sp>
        <p:nvSpPr>
          <p:cNvPr id="3" name="左大かっこ 2"/>
          <p:cNvSpPr/>
          <p:nvPr/>
        </p:nvSpPr>
        <p:spPr>
          <a:xfrm rot="16200000">
            <a:off x="4050440" y="3123118"/>
            <a:ext cx="379719" cy="2628679"/>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443295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チーム連携による支援体制</a:t>
            </a:r>
            <a:endParaRPr kumimoji="1" lang="ja-JP" altLang="en-US" dirty="0"/>
          </a:p>
        </p:txBody>
      </p:sp>
      <p:sp>
        <p:nvSpPr>
          <p:cNvPr id="3" name="コンテンツ プレースホルダー 2"/>
          <p:cNvSpPr>
            <a:spLocks noGrp="1"/>
          </p:cNvSpPr>
          <p:nvPr>
            <p:ph idx="1"/>
          </p:nvPr>
        </p:nvSpPr>
        <p:spPr>
          <a:xfrm>
            <a:off x="628650" y="1825624"/>
            <a:ext cx="7886700" cy="4879975"/>
          </a:xfrm>
        </p:spPr>
        <p:txBody>
          <a:bodyPr>
            <a:normAutofit/>
          </a:bodyPr>
          <a:lstStyle/>
          <a:p>
            <a:pPr marL="0" indent="0">
              <a:buNone/>
            </a:pPr>
            <a:r>
              <a:rPr kumimoji="1" lang="ja-JP" altLang="en-US" dirty="0" smtClean="0"/>
              <a:t>（１）日常的な連携体制に</a:t>
            </a:r>
            <a:endParaRPr kumimoji="1" lang="en-US" altLang="ja-JP" dirty="0" smtClean="0"/>
          </a:p>
          <a:p>
            <a:pPr marL="0" indent="0">
              <a:buNone/>
            </a:pPr>
            <a:r>
              <a:rPr kumimoji="1" lang="ja-JP" altLang="en-US" dirty="0" smtClean="0"/>
              <a:t>　　　日常の姿の見える化</a:t>
            </a:r>
            <a:endParaRPr kumimoji="1" lang="en-US" altLang="ja-JP" dirty="0" smtClean="0"/>
          </a:p>
          <a:p>
            <a:pPr marL="0" indent="0">
              <a:buNone/>
            </a:pPr>
            <a:r>
              <a:rPr kumimoji="1" lang="ja-JP" altLang="en-US" dirty="0" smtClean="0"/>
              <a:t>　　　　→　日常の記録を同じもので引き継ぐ</a:t>
            </a:r>
            <a:endParaRPr kumimoji="1" lang="en-US" altLang="ja-JP" dirty="0" smtClean="0"/>
          </a:p>
          <a:p>
            <a:pPr marL="0" indent="0">
              <a:buNone/>
            </a:pPr>
            <a:r>
              <a:rPr kumimoji="1" lang="ja-JP" altLang="en-US" dirty="0" smtClean="0"/>
              <a:t>（２）モニタリング会議こそ，いのち綱</a:t>
            </a:r>
            <a:endParaRPr kumimoji="1" lang="en-US" altLang="ja-JP" dirty="0" smtClean="0"/>
          </a:p>
          <a:p>
            <a:pPr marL="0" indent="0">
              <a:buNone/>
            </a:pPr>
            <a:r>
              <a:rPr kumimoji="1" lang="ja-JP" altLang="en-US" dirty="0" smtClean="0"/>
              <a:t>　　　日常の姿の共有化</a:t>
            </a:r>
            <a:endParaRPr kumimoji="1" lang="en-US" altLang="ja-JP" dirty="0" smtClean="0"/>
          </a:p>
          <a:p>
            <a:pPr marL="0" indent="0">
              <a:buNone/>
            </a:pPr>
            <a:r>
              <a:rPr kumimoji="1" lang="ja-JP" altLang="en-US" dirty="0" smtClean="0"/>
              <a:t>　　　　→　テレビ会議等も含めた出席困難の克服</a:t>
            </a:r>
            <a:endParaRPr kumimoji="1" lang="en-US" altLang="ja-JP" dirty="0" smtClean="0"/>
          </a:p>
          <a:p>
            <a:pPr marL="0" indent="0">
              <a:buNone/>
            </a:pPr>
            <a:r>
              <a:rPr lang="ja-JP" altLang="en-US" dirty="0" smtClean="0"/>
              <a:t>　　　重症児者の内面の願いを見える</a:t>
            </a:r>
            <a:r>
              <a:rPr lang="ja-JP" altLang="en-US" dirty="0" err="1" smtClean="0"/>
              <a:t>化する</a:t>
            </a:r>
            <a:endParaRPr lang="en-US" altLang="ja-JP" dirty="0"/>
          </a:p>
          <a:p>
            <a:pPr marL="0" indent="0">
              <a:buNone/>
            </a:pPr>
            <a:r>
              <a:rPr kumimoji="1" lang="ja-JP" altLang="en-US" dirty="0" smtClean="0"/>
              <a:t>（３）関係性の更新</a:t>
            </a:r>
            <a:endParaRPr kumimoji="1" lang="ja-JP" altLang="en-US" dirty="0"/>
          </a:p>
        </p:txBody>
      </p:sp>
    </p:spTree>
    <p:extLst>
      <p:ext uri="{BB962C8B-B14F-4D97-AF65-F5344CB8AC3E}">
        <p14:creationId xmlns:p14="http://schemas.microsoft.com/office/powerpoint/2010/main" val="3864301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41008"/>
            <a:ext cx="7886700" cy="1325563"/>
          </a:xfrm>
        </p:spPr>
        <p:txBody>
          <a:bodyPr>
            <a:normAutofit fontScale="90000"/>
          </a:bodyPr>
          <a:lstStyle/>
          <a:p>
            <a:r>
              <a:rPr lang="ja-JP" altLang="en-US" sz="4000" dirty="0" smtClean="0"/>
              <a:t>重症心身障害児者等</a:t>
            </a:r>
            <a:r>
              <a:rPr kumimoji="1" lang="ja-JP" altLang="en-US" sz="4000" dirty="0" smtClean="0"/>
              <a:t>の</a:t>
            </a:r>
            <a:r>
              <a:rPr kumimoji="1" lang="en-US" altLang="ja-JP" sz="4000" dirty="0" smtClean="0"/>
              <a:t/>
            </a:r>
            <a:br>
              <a:rPr kumimoji="1" lang="en-US" altLang="ja-JP" sz="4000" dirty="0" smtClean="0"/>
            </a:br>
            <a:r>
              <a:rPr kumimoji="1" lang="ja-JP" altLang="en-US" sz="4000" dirty="0" smtClean="0"/>
              <a:t>地域生活支援にかかわる職種</a:t>
            </a:r>
            <a:r>
              <a:rPr kumimoji="1" lang="en-US" altLang="ja-JP" sz="4000" dirty="0" smtClean="0"/>
              <a:t>(</a:t>
            </a:r>
            <a:r>
              <a:rPr kumimoji="1" lang="ja-JP" altLang="en-US" sz="4000" dirty="0" smtClean="0"/>
              <a:t>一部</a:t>
            </a:r>
            <a:r>
              <a:rPr kumimoji="1" lang="en-US" altLang="ja-JP" sz="4000" dirty="0" smtClean="0"/>
              <a:t>)</a:t>
            </a:r>
            <a:endParaRPr kumimoji="1" lang="ja-JP" altLang="en-US" sz="4000" dirty="0"/>
          </a:p>
        </p:txBody>
      </p:sp>
      <p:sp>
        <p:nvSpPr>
          <p:cNvPr id="5" name="コンテンツ プレースホルダー 4"/>
          <p:cNvSpPr>
            <a:spLocks noGrp="1"/>
          </p:cNvSpPr>
          <p:nvPr>
            <p:ph idx="1"/>
          </p:nvPr>
        </p:nvSpPr>
        <p:spPr/>
        <p:txBody>
          <a:bodyPr/>
          <a:lstStyle/>
          <a:p>
            <a:endParaRPr kumimoji="1" lang="ja-JP" altLang="en-US"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005008158"/>
              </p:ext>
            </p:extLst>
          </p:nvPr>
        </p:nvGraphicFramePr>
        <p:xfrm>
          <a:off x="628650" y="1366651"/>
          <a:ext cx="8024031" cy="5619937"/>
        </p:xfrm>
        <a:graphic>
          <a:graphicData uri="http://schemas.openxmlformats.org/presentationml/2006/ole">
            <mc:AlternateContent xmlns:mc="http://schemas.openxmlformats.org/markup-compatibility/2006">
              <mc:Choice xmlns:v="urn:schemas-microsoft-com:vml" Requires="v">
                <p:oleObj spid="_x0000_s1041" name="Worksheet" r:id="rId4" imgW="6637058" imgH="5295888" progId="Excel.Sheet.12">
                  <p:embed/>
                </p:oleObj>
              </mc:Choice>
              <mc:Fallback>
                <p:oleObj name="Worksheet" r:id="rId4" imgW="6637058" imgH="5295888" progId="Excel.Sheet.12">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1366651"/>
                        <a:ext cx="8024031" cy="561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59629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cstate="print"/>
          <a:stretch>
            <a:fillRect/>
          </a:stretch>
        </p:blipFill>
        <p:spPr>
          <a:xfrm>
            <a:off x="-36976" y="-9442"/>
            <a:ext cx="9217951" cy="6876884"/>
          </a:xfrm>
          <a:prstGeom prst="rect">
            <a:avLst/>
          </a:prstGeom>
        </p:spPr>
      </p:pic>
    </p:spTree>
    <p:extLst>
      <p:ext uri="{BB962C8B-B14F-4D97-AF65-F5344CB8AC3E}">
        <p14:creationId xmlns:p14="http://schemas.microsoft.com/office/powerpoint/2010/main" val="2021814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8255"/>
            <a:ext cx="8963525" cy="1325563"/>
          </a:xfrm>
        </p:spPr>
        <p:txBody>
          <a:bodyPr/>
          <a:lstStyle/>
          <a:p>
            <a:r>
              <a:rPr kumimoji="1" lang="ja-JP" altLang="en-US" dirty="0" smtClean="0"/>
              <a:t>１．</a:t>
            </a:r>
            <a:r>
              <a:rPr lang="ja-JP" altLang="en-US" dirty="0" smtClean="0"/>
              <a:t>重症心身障害児者等</a:t>
            </a:r>
            <a:r>
              <a:rPr kumimoji="1" lang="ja-JP" altLang="en-US" dirty="0" smtClean="0"/>
              <a:t>支援の</a:t>
            </a:r>
            <a:br>
              <a:rPr kumimoji="1" lang="ja-JP" altLang="en-US" dirty="0" smtClean="0"/>
            </a:br>
            <a:r>
              <a:rPr lang="ja-JP" altLang="en-US" dirty="0" smtClean="0"/>
              <a:t>　　</a:t>
            </a:r>
            <a:r>
              <a:rPr kumimoji="1" lang="ja-JP" altLang="en-US" dirty="0" smtClean="0"/>
              <a:t>基本的枠組み</a:t>
            </a:r>
            <a:endParaRPr kumimoji="1" lang="ja-JP" altLang="en-US" dirty="0"/>
          </a:p>
        </p:txBody>
      </p:sp>
      <p:sp>
        <p:nvSpPr>
          <p:cNvPr id="3" name="コンテンツ プレースホルダー 2"/>
          <p:cNvSpPr>
            <a:spLocks noGrp="1"/>
          </p:cNvSpPr>
          <p:nvPr>
            <p:ph idx="1"/>
          </p:nvPr>
        </p:nvSpPr>
        <p:spPr>
          <a:xfrm>
            <a:off x="628650" y="1550894"/>
            <a:ext cx="8255374" cy="5307106"/>
          </a:xfrm>
        </p:spPr>
        <p:txBody>
          <a:bodyPr>
            <a:normAutofit fontScale="92500" lnSpcReduction="10000"/>
          </a:bodyPr>
          <a:lstStyle/>
          <a:p>
            <a:pPr marL="0" indent="0">
              <a:buNone/>
            </a:pPr>
            <a:r>
              <a:rPr kumimoji="1" lang="ja-JP" altLang="en-US" dirty="0" smtClean="0"/>
              <a:t>（１）「生の営み」としてとらえ，支援する</a:t>
            </a:r>
            <a:endParaRPr kumimoji="1" lang="en-US" altLang="ja-JP" dirty="0" smtClean="0"/>
          </a:p>
          <a:p>
            <a:pPr marL="0" indent="0">
              <a:buNone/>
            </a:pPr>
            <a:r>
              <a:rPr kumimoji="1" lang="ja-JP" altLang="en-US" dirty="0" smtClean="0"/>
              <a:t>　　　１）まるごとを捉える</a:t>
            </a:r>
            <a:endParaRPr kumimoji="1" lang="en-US" altLang="ja-JP" dirty="0" smtClean="0"/>
          </a:p>
          <a:p>
            <a:pPr marL="0" indent="0">
              <a:buNone/>
            </a:pPr>
            <a:r>
              <a:rPr kumimoji="1" lang="ja-JP" altLang="en-US" dirty="0" smtClean="0"/>
              <a:t>　　　　　・生活･障害･発達の視点から</a:t>
            </a:r>
            <a:endParaRPr kumimoji="1" lang="en-US" altLang="ja-JP" dirty="0" smtClean="0"/>
          </a:p>
          <a:p>
            <a:pPr marL="0" indent="0">
              <a:buNone/>
            </a:pPr>
            <a:r>
              <a:rPr kumimoji="1" lang="ja-JP" altLang="en-US" dirty="0" smtClean="0"/>
              <a:t>　　　２）その人の生きる力を強める方向での支援</a:t>
            </a:r>
            <a:endParaRPr kumimoji="1" lang="en-US" altLang="ja-JP" dirty="0" smtClean="0"/>
          </a:p>
          <a:p>
            <a:pPr marL="0" indent="0">
              <a:buNone/>
            </a:pPr>
            <a:r>
              <a:rPr kumimoji="1" lang="ja-JP" altLang="en-US" dirty="0" smtClean="0"/>
              <a:t>　　　　　・内なる願いを受けとめる</a:t>
            </a:r>
            <a:endParaRPr kumimoji="1" lang="en-US" altLang="ja-JP" dirty="0" smtClean="0"/>
          </a:p>
          <a:p>
            <a:pPr marL="0" indent="0">
              <a:buNone/>
            </a:pPr>
            <a:r>
              <a:rPr kumimoji="1" lang="ja-JP" altLang="en-US" dirty="0" smtClean="0"/>
              <a:t>　　　　　・家族の願いを受けとめる</a:t>
            </a:r>
            <a:endParaRPr kumimoji="1" lang="en-US" altLang="ja-JP" dirty="0" smtClean="0"/>
          </a:p>
          <a:p>
            <a:pPr marL="0" indent="0">
              <a:buNone/>
            </a:pPr>
            <a:endParaRPr kumimoji="1" lang="en-US" altLang="ja-JP" dirty="0" smtClean="0"/>
          </a:p>
          <a:p>
            <a:pPr marL="0" indent="0">
              <a:buNone/>
            </a:pPr>
            <a:r>
              <a:rPr kumimoji="1" lang="ja-JP" altLang="en-US" dirty="0" smtClean="0"/>
              <a:t>（２）暮らしの柱をその人なりにしっかり支え，暮らしを彩る</a:t>
            </a:r>
            <a:endParaRPr kumimoji="1" lang="en-US" altLang="ja-JP" dirty="0" smtClean="0"/>
          </a:p>
          <a:p>
            <a:pPr marL="0" indent="0">
              <a:buNone/>
            </a:pPr>
            <a:r>
              <a:rPr kumimoji="1" lang="ja-JP" altLang="en-US" dirty="0" smtClean="0"/>
              <a:t>　　　１）土台としての健康・生理的基板の安定</a:t>
            </a:r>
            <a:endParaRPr kumimoji="1" lang="en-US" altLang="ja-JP" dirty="0" smtClean="0"/>
          </a:p>
          <a:p>
            <a:pPr marL="0" indent="0">
              <a:buNone/>
            </a:pPr>
            <a:r>
              <a:rPr kumimoji="1" lang="ja-JP" altLang="en-US" dirty="0" smtClean="0"/>
              <a:t>　　　２）生活の場</a:t>
            </a:r>
            <a:endParaRPr kumimoji="1" lang="en-US" altLang="ja-JP" dirty="0" smtClean="0"/>
          </a:p>
          <a:p>
            <a:pPr marL="0" indent="0">
              <a:buNone/>
            </a:pPr>
            <a:r>
              <a:rPr kumimoji="1" lang="ja-JP" altLang="en-US" dirty="0" smtClean="0"/>
              <a:t>　　　３）日中活動の場</a:t>
            </a:r>
            <a:endParaRPr kumimoji="1" lang="en-US" altLang="ja-JP" dirty="0" smtClean="0"/>
          </a:p>
          <a:p>
            <a:pPr marL="0" indent="0">
              <a:buNone/>
            </a:pPr>
            <a:r>
              <a:rPr kumimoji="1" lang="ja-JP" altLang="en-US" dirty="0" smtClean="0"/>
              <a:t>　　　４）余暇の場</a:t>
            </a:r>
            <a:endParaRPr kumimoji="1" lang="ja-JP" altLang="en-US" dirty="0"/>
          </a:p>
        </p:txBody>
      </p:sp>
    </p:spTree>
    <p:extLst>
      <p:ext uri="{BB962C8B-B14F-4D97-AF65-F5344CB8AC3E}">
        <p14:creationId xmlns:p14="http://schemas.microsoft.com/office/powerpoint/2010/main" val="3070720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49" y="365126"/>
            <a:ext cx="8049185" cy="1325563"/>
          </a:xfrm>
        </p:spPr>
        <p:txBody>
          <a:bodyPr/>
          <a:lstStyle/>
          <a:p>
            <a:r>
              <a:rPr kumimoji="1" lang="ja-JP" altLang="en-US" dirty="0" smtClean="0"/>
              <a:t>医療的ケアが実施できる事業所をどう増やすか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技術の定期的な点検を当事者といっしょに</a:t>
            </a:r>
            <a:endParaRPr kumimoji="1" lang="en-US" altLang="ja-JP" dirty="0" smtClean="0"/>
          </a:p>
          <a:p>
            <a:endParaRPr lang="en-US" altLang="ja-JP" dirty="0"/>
          </a:p>
          <a:p>
            <a:r>
              <a:rPr kumimoji="1" lang="ja-JP" altLang="en-US" dirty="0" smtClean="0"/>
              <a:t>基本的知識については，養成過程に組みこむ</a:t>
            </a:r>
            <a:endParaRPr kumimoji="1" lang="en-US" altLang="ja-JP" dirty="0" smtClean="0"/>
          </a:p>
          <a:p>
            <a:endParaRPr lang="en-US" altLang="ja-JP" dirty="0"/>
          </a:p>
          <a:p>
            <a:r>
              <a:rPr kumimoji="1" lang="ja-JP" altLang="en-US" dirty="0" smtClean="0"/>
              <a:t>その上で，事業所において基礎的知識と技術を当事者に合わせた仕様にする育成力量をつける</a:t>
            </a:r>
            <a:endParaRPr kumimoji="1" lang="en-US" altLang="ja-JP" dirty="0" smtClean="0"/>
          </a:p>
          <a:p>
            <a:endParaRPr lang="en-US" altLang="ja-JP" dirty="0" smtClean="0"/>
          </a:p>
          <a:p>
            <a:r>
              <a:rPr lang="ja-JP" altLang="en-US" dirty="0" smtClean="0"/>
              <a:t>事業所の看護師配置体制や医療機関との連携</a:t>
            </a:r>
            <a:endParaRPr lang="en-US" altLang="ja-JP" dirty="0"/>
          </a:p>
          <a:p>
            <a:endParaRPr kumimoji="1" lang="ja-JP" altLang="en-US" dirty="0"/>
          </a:p>
        </p:txBody>
      </p:sp>
    </p:spTree>
    <p:extLst>
      <p:ext uri="{BB962C8B-B14F-4D97-AF65-F5344CB8AC3E}">
        <p14:creationId xmlns:p14="http://schemas.microsoft.com/office/powerpoint/2010/main" val="3976714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p:txBody>
          <a:bodyPr>
            <a:normAutofit/>
          </a:bodyPr>
          <a:lstStyle/>
          <a:p>
            <a:pPr eaLnBrk="1" fontAlgn="auto" hangingPunct="1">
              <a:spcAft>
                <a:spcPts val="0"/>
              </a:spcAft>
              <a:defRPr/>
            </a:pPr>
            <a:r>
              <a:rPr lang="ja-JP" altLang="en-US" sz="4000" dirty="0" smtClean="0">
                <a:solidFill>
                  <a:schemeClr val="tx2">
                    <a:satMod val="130000"/>
                  </a:schemeClr>
                </a:solidFill>
              </a:rPr>
              <a:t>非医療職における</a:t>
            </a:r>
            <a:r>
              <a:rPr lang="en-US" altLang="ja-JP" sz="4000" dirty="0" smtClean="0">
                <a:solidFill>
                  <a:schemeClr val="tx2">
                    <a:satMod val="130000"/>
                  </a:schemeClr>
                </a:solidFill>
              </a:rPr>
              <a:t/>
            </a:r>
            <a:br>
              <a:rPr lang="en-US" altLang="ja-JP" sz="4000" dirty="0" smtClean="0">
                <a:solidFill>
                  <a:schemeClr val="tx2">
                    <a:satMod val="130000"/>
                  </a:schemeClr>
                </a:solidFill>
              </a:rPr>
            </a:br>
            <a:r>
              <a:rPr lang="ja-JP" altLang="en-US" sz="4000" dirty="0" smtClean="0">
                <a:solidFill>
                  <a:schemeClr val="tx2">
                    <a:satMod val="130000"/>
                  </a:schemeClr>
                </a:solidFill>
              </a:rPr>
              <a:t>　　　　　　医療的ケアの実施は鍵</a:t>
            </a:r>
          </a:p>
        </p:txBody>
      </p:sp>
      <p:sp>
        <p:nvSpPr>
          <p:cNvPr id="51203" name="コンテンツ プレースホルダ 2"/>
          <p:cNvSpPr>
            <a:spLocks noGrp="1"/>
          </p:cNvSpPr>
          <p:nvPr>
            <p:ph idx="1"/>
          </p:nvPr>
        </p:nvSpPr>
        <p:spPr>
          <a:xfrm>
            <a:off x="553453" y="1837764"/>
            <a:ext cx="8374647" cy="4831323"/>
          </a:xfrm>
        </p:spPr>
        <p:txBody>
          <a:bodyPr>
            <a:normAutofit fontScale="92500" lnSpcReduction="20000"/>
          </a:bodyPr>
          <a:lstStyle/>
          <a:p>
            <a:pPr marL="365760" indent="-283464" eaLnBrk="1" fontAlgn="auto" hangingPunct="1">
              <a:lnSpc>
                <a:spcPct val="120000"/>
              </a:lnSpc>
              <a:spcAft>
                <a:spcPts val="0"/>
              </a:spcAft>
              <a:buFont typeface="Wingdings 2"/>
              <a:buChar char=""/>
              <a:defRPr/>
            </a:pPr>
            <a:r>
              <a:rPr lang="ja-JP" altLang="en-US" smtClean="0"/>
              <a:t>重症心身障害児者等が</a:t>
            </a:r>
            <a:r>
              <a:rPr lang="ja-JP" altLang="en-US" dirty="0" smtClean="0"/>
              <a:t>地域で暮らしていくときに、その人の生活を形にする時に、医療的ケアをどうするのかは避けては通れない　</a:t>
            </a:r>
            <a:endParaRPr lang="en-US" altLang="ja-JP" dirty="0" smtClean="0"/>
          </a:p>
          <a:p>
            <a:pPr marL="365760" indent="-283464" eaLnBrk="1" fontAlgn="auto" hangingPunct="1">
              <a:lnSpc>
                <a:spcPct val="120000"/>
              </a:lnSpc>
              <a:spcAft>
                <a:spcPts val="0"/>
              </a:spcAft>
              <a:buFont typeface="Wingdings 2"/>
              <a:buChar char=""/>
              <a:defRPr/>
            </a:pPr>
            <a:r>
              <a:rPr lang="ja-JP" altLang="en-US" dirty="0" smtClean="0"/>
              <a:t>個の関係性のなかで、息づかいを支える人たちとの関係性のなかで　日々刻まれていく暮らし</a:t>
            </a:r>
            <a:endParaRPr lang="en-US" altLang="ja-JP" dirty="0" smtClean="0"/>
          </a:p>
          <a:p>
            <a:pPr marL="365760" indent="-283464" eaLnBrk="1" fontAlgn="auto" hangingPunct="1">
              <a:lnSpc>
                <a:spcPct val="120000"/>
              </a:lnSpc>
              <a:spcAft>
                <a:spcPts val="0"/>
              </a:spcAft>
              <a:buFont typeface="Wingdings 2"/>
              <a:buChar char=""/>
              <a:defRPr/>
            </a:pPr>
            <a:r>
              <a:rPr lang="ja-JP" altLang="en-US" dirty="0" smtClean="0"/>
              <a:t>だからこそ、日常生活の支援として認められるものがあるのではないか</a:t>
            </a:r>
            <a:endParaRPr lang="en-US" altLang="ja-JP" dirty="0" smtClean="0"/>
          </a:p>
          <a:p>
            <a:pPr marL="365760" indent="-283464" eaLnBrk="1" fontAlgn="auto" hangingPunct="1">
              <a:lnSpc>
                <a:spcPct val="120000"/>
              </a:lnSpc>
              <a:spcAft>
                <a:spcPts val="0"/>
              </a:spcAft>
              <a:buFont typeface="Wingdings 2"/>
              <a:buChar char=""/>
              <a:defRPr/>
            </a:pPr>
            <a:endParaRPr lang="en-US" altLang="ja-JP" dirty="0" smtClean="0"/>
          </a:p>
          <a:p>
            <a:pPr marL="365760" indent="-283464" eaLnBrk="1" fontAlgn="auto" hangingPunct="1">
              <a:lnSpc>
                <a:spcPct val="120000"/>
              </a:lnSpc>
              <a:spcAft>
                <a:spcPts val="0"/>
              </a:spcAft>
              <a:buFont typeface="Wingdings 2"/>
              <a:buChar char=""/>
              <a:defRPr/>
            </a:pPr>
            <a:r>
              <a:rPr lang="ja-JP" altLang="en-US" sz="2600" dirty="0" smtClean="0"/>
              <a:t>介護職員等によるたんの吸引等の実施は事業所として不可欠</a:t>
            </a:r>
            <a:endParaRPr lang="en-US" altLang="ja-JP" sz="2600" dirty="0" smtClean="0"/>
          </a:p>
        </p:txBody>
      </p:sp>
      <p:sp>
        <p:nvSpPr>
          <p:cNvPr id="4" name="下矢印 3"/>
          <p:cNvSpPr/>
          <p:nvPr/>
        </p:nvSpPr>
        <p:spPr>
          <a:xfrm>
            <a:off x="4276163" y="4884178"/>
            <a:ext cx="878541"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extLst>
      <p:ext uri="{BB962C8B-B14F-4D97-AF65-F5344CB8AC3E}">
        <p14:creationId xmlns:p14="http://schemas.microsoft.com/office/powerpoint/2010/main" val="3310928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個別支援計画による支援③</a:t>
            </a:r>
            <a:endParaRPr kumimoji="1" lang="ja-JP" altLang="en-US" dirty="0"/>
          </a:p>
        </p:txBody>
      </p:sp>
      <p:sp>
        <p:nvSpPr>
          <p:cNvPr id="4" name="角丸四角形 3"/>
          <p:cNvSpPr/>
          <p:nvPr/>
        </p:nvSpPr>
        <p:spPr>
          <a:xfrm>
            <a:off x="797859" y="1855694"/>
            <a:ext cx="627529" cy="247425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dirty="0" smtClean="0"/>
              <a:t>相談受付</a:t>
            </a:r>
            <a:endParaRPr kumimoji="1" lang="ja-JP" altLang="en-US" dirty="0"/>
          </a:p>
        </p:txBody>
      </p:sp>
      <p:sp>
        <p:nvSpPr>
          <p:cNvPr id="10" name="角丸四角形 9"/>
          <p:cNvSpPr/>
          <p:nvPr/>
        </p:nvSpPr>
        <p:spPr>
          <a:xfrm>
            <a:off x="7589468" y="1849131"/>
            <a:ext cx="586344" cy="247425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000" dirty="0" smtClean="0"/>
              <a:t>モニタリング</a:t>
            </a:r>
            <a:endParaRPr kumimoji="1" lang="ja-JP" altLang="en-US" sz="2000" dirty="0"/>
          </a:p>
        </p:txBody>
      </p:sp>
      <p:sp>
        <p:nvSpPr>
          <p:cNvPr id="11" name="角丸四角形 10"/>
          <p:cNvSpPr/>
          <p:nvPr/>
        </p:nvSpPr>
        <p:spPr>
          <a:xfrm>
            <a:off x="6485599" y="1862256"/>
            <a:ext cx="627529" cy="247425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vert="eaVert" rtlCol="0" anchor="ctr"/>
          <a:lstStyle/>
          <a:p>
            <a:pPr algn="ctr"/>
            <a:r>
              <a:rPr kumimoji="1" lang="ja-JP" altLang="en-US" sz="2000" dirty="0" smtClean="0"/>
              <a:t>サービス利用</a:t>
            </a:r>
            <a:endParaRPr kumimoji="1" lang="ja-JP" altLang="en-US" sz="2000" dirty="0"/>
          </a:p>
        </p:txBody>
      </p:sp>
      <p:sp>
        <p:nvSpPr>
          <p:cNvPr id="12" name="右矢印 11"/>
          <p:cNvSpPr/>
          <p:nvPr/>
        </p:nvSpPr>
        <p:spPr>
          <a:xfrm>
            <a:off x="1489716" y="2753725"/>
            <a:ext cx="411887" cy="63649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3" name="右矢印 12"/>
          <p:cNvSpPr/>
          <p:nvPr/>
        </p:nvSpPr>
        <p:spPr>
          <a:xfrm>
            <a:off x="6045181" y="2768013"/>
            <a:ext cx="411887" cy="63649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4" name="右矢印 13"/>
          <p:cNvSpPr/>
          <p:nvPr/>
        </p:nvSpPr>
        <p:spPr>
          <a:xfrm>
            <a:off x="7170190" y="2781139"/>
            <a:ext cx="411887" cy="63649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5" name="右矢印 14"/>
          <p:cNvSpPr/>
          <p:nvPr/>
        </p:nvSpPr>
        <p:spPr>
          <a:xfrm>
            <a:off x="4930956" y="2753725"/>
            <a:ext cx="411887" cy="63649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6" name="右矢印 15"/>
          <p:cNvSpPr/>
          <p:nvPr/>
        </p:nvSpPr>
        <p:spPr>
          <a:xfrm>
            <a:off x="3799092" y="2753725"/>
            <a:ext cx="411887" cy="63649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7" name="右矢印 16"/>
          <p:cNvSpPr/>
          <p:nvPr/>
        </p:nvSpPr>
        <p:spPr>
          <a:xfrm>
            <a:off x="2641314" y="2753725"/>
            <a:ext cx="411887" cy="63649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9" name="角丸四角形 18"/>
          <p:cNvSpPr/>
          <p:nvPr/>
        </p:nvSpPr>
        <p:spPr>
          <a:xfrm>
            <a:off x="1968470" y="1868819"/>
            <a:ext cx="627529" cy="247425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000" dirty="0" smtClean="0"/>
              <a:t>アセスメント</a:t>
            </a:r>
            <a:endParaRPr kumimoji="1" lang="ja-JP" altLang="en-US" sz="2000" dirty="0"/>
          </a:p>
        </p:txBody>
      </p:sp>
      <p:sp>
        <p:nvSpPr>
          <p:cNvPr id="21" name="角丸四角形 20"/>
          <p:cNvSpPr/>
          <p:nvPr/>
        </p:nvSpPr>
        <p:spPr>
          <a:xfrm>
            <a:off x="3089122" y="1868819"/>
            <a:ext cx="627529" cy="247425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000" dirty="0" smtClean="0"/>
              <a:t>支援計画作成</a:t>
            </a:r>
            <a:endParaRPr kumimoji="1" lang="ja-JP" altLang="en-US" sz="2000" dirty="0"/>
          </a:p>
        </p:txBody>
      </p:sp>
      <p:sp>
        <p:nvSpPr>
          <p:cNvPr id="22" name="角丸四角形 21"/>
          <p:cNvSpPr/>
          <p:nvPr/>
        </p:nvSpPr>
        <p:spPr>
          <a:xfrm>
            <a:off x="4200436" y="1868819"/>
            <a:ext cx="627529" cy="247425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000" dirty="0" smtClean="0"/>
              <a:t>支給決定</a:t>
            </a:r>
            <a:endParaRPr kumimoji="1" lang="ja-JP" altLang="en-US" sz="2000" dirty="0"/>
          </a:p>
        </p:txBody>
      </p:sp>
      <p:sp>
        <p:nvSpPr>
          <p:cNvPr id="23" name="角丸四角形 22"/>
          <p:cNvSpPr/>
          <p:nvPr/>
        </p:nvSpPr>
        <p:spPr>
          <a:xfrm>
            <a:off x="5321756" y="1868819"/>
            <a:ext cx="627529" cy="247425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000" dirty="0" smtClean="0"/>
              <a:t>個別支援会議</a:t>
            </a:r>
            <a:endParaRPr kumimoji="1" lang="ja-JP" altLang="en-US" sz="2000" dirty="0"/>
          </a:p>
        </p:txBody>
      </p:sp>
      <p:sp>
        <p:nvSpPr>
          <p:cNvPr id="27" name="角丸四角形吹き出し 26"/>
          <p:cNvSpPr/>
          <p:nvPr/>
        </p:nvSpPr>
        <p:spPr>
          <a:xfrm>
            <a:off x="744542" y="4981352"/>
            <a:ext cx="7539316" cy="1703294"/>
          </a:xfrm>
          <a:prstGeom prst="wedgeRoundRectCallout">
            <a:avLst>
              <a:gd name="adj1" fmla="val 2377"/>
              <a:gd name="adj2" fmla="val -66759"/>
              <a:gd name="adj3" fmla="val 16667"/>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8" name="テキスト ボックス 27"/>
          <p:cNvSpPr txBox="1"/>
          <p:nvPr/>
        </p:nvSpPr>
        <p:spPr>
          <a:xfrm>
            <a:off x="933416" y="5416025"/>
            <a:ext cx="968188" cy="646331"/>
          </a:xfrm>
          <a:prstGeom prst="rect">
            <a:avLst/>
          </a:prstGeom>
          <a:noFill/>
        </p:spPr>
        <p:txBody>
          <a:bodyPr wrap="square" rtlCol="0">
            <a:spAutoFit/>
          </a:bodyPr>
          <a:lstStyle/>
          <a:p>
            <a:r>
              <a:rPr kumimoji="1" lang="ja-JP" altLang="en-US" dirty="0" smtClean="0"/>
              <a:t>　　　　　　ポイント</a:t>
            </a:r>
            <a:endParaRPr kumimoji="1" lang="ja-JP" altLang="en-US" dirty="0"/>
          </a:p>
        </p:txBody>
      </p:sp>
      <p:sp>
        <p:nvSpPr>
          <p:cNvPr id="29" name="動作設定ボタン: サウンド 28">
            <a:hlinkClick r:id="" action="ppaction://noaction" highlightClick="1">
              <a:snd r:embed="rId2" name="applause.wav"/>
            </a:hlinkClick>
          </p:cNvPr>
          <p:cNvSpPr/>
          <p:nvPr/>
        </p:nvSpPr>
        <p:spPr>
          <a:xfrm>
            <a:off x="933415" y="5022015"/>
            <a:ext cx="941294" cy="717176"/>
          </a:xfrm>
          <a:prstGeom prst="actionButtonSound">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 name="左大かっこ 2"/>
          <p:cNvSpPr/>
          <p:nvPr/>
        </p:nvSpPr>
        <p:spPr>
          <a:xfrm rot="16200000">
            <a:off x="6447748" y="3512166"/>
            <a:ext cx="330500" cy="1952941"/>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2070847" y="5118847"/>
            <a:ext cx="6213011" cy="1107996"/>
          </a:xfrm>
          <a:prstGeom prst="rect">
            <a:avLst/>
          </a:prstGeom>
          <a:noFill/>
        </p:spPr>
        <p:txBody>
          <a:bodyPr wrap="square" rtlCol="0">
            <a:spAutoFit/>
          </a:bodyPr>
          <a:lstStyle/>
          <a:p>
            <a:r>
              <a:rPr kumimoji="1" lang="ja-JP" altLang="en-US" sz="2400" dirty="0" smtClean="0"/>
              <a:t>その人の状態や願いに見合ったモニタリングと再アセスメントを．</a:t>
            </a:r>
            <a:endParaRPr kumimoji="1" lang="en-US" altLang="ja-JP" sz="2400" dirty="0" smtClean="0"/>
          </a:p>
          <a:p>
            <a:endParaRPr kumimoji="1" lang="en-US" altLang="ja-JP" dirty="0" smtClean="0">
              <a:latin typeface="AR P教科書体M" panose="020B0600010101010101" pitchFamily="50" charset="-128"/>
              <a:ea typeface="AR P教科書体M" panose="020B0600010101010101" pitchFamily="50" charset="-128"/>
            </a:endParaRPr>
          </a:p>
        </p:txBody>
      </p:sp>
    </p:spTree>
    <p:extLst>
      <p:ext uri="{BB962C8B-B14F-4D97-AF65-F5344CB8AC3E}">
        <p14:creationId xmlns:p14="http://schemas.microsoft.com/office/powerpoint/2010/main" val="4080999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endParaRPr lang="ja-JP" altLang="en-US"/>
          </a:p>
        </p:txBody>
      </p:sp>
      <p:sp>
        <p:nvSpPr>
          <p:cNvPr id="35843" name="コンテンツ プレースホルダ 2"/>
          <p:cNvSpPr>
            <a:spLocks noGrp="1"/>
          </p:cNvSpPr>
          <p:nvPr>
            <p:ph idx="1"/>
          </p:nvPr>
        </p:nvSpPr>
        <p:spPr/>
        <p:txBody>
          <a:bodyPr/>
          <a:lstStyle/>
          <a:p>
            <a:endParaRPr lang="ja-JP" altLang="en-US" smtClean="0"/>
          </a:p>
        </p:txBody>
      </p:sp>
      <p:pic>
        <p:nvPicPr>
          <p:cNvPr id="358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 y="0"/>
            <a:ext cx="9153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6D53839-7901-42F4-86C3-77739A165845}" type="slidenum">
              <a:rPr lang="ja-JP" altLang="en-US">
                <a:solidFill>
                  <a:srgbClr val="B5A788"/>
                </a:solidFill>
                <a:latin typeface="Gill Sans MT" panose="020B0502020104020203" pitchFamily="34" charset="0"/>
                <a:ea typeface="HGｺﾞｼｯｸE" panose="020B0909000000000000" pitchFamily="49" charset="-128"/>
              </a:rPr>
              <a:pPr/>
              <a:t>23</a:t>
            </a:fld>
            <a:endParaRPr lang="ja-JP" altLang="en-US">
              <a:solidFill>
                <a:srgbClr val="B5A788"/>
              </a:solidFill>
              <a:latin typeface="Gill Sans MT" panose="020B0502020104020203" pitchFamily="34" charset="0"/>
              <a:ea typeface="HGｺﾞｼｯｸE" panose="020B0909000000000000" pitchFamily="49" charset="-128"/>
            </a:endParaRPr>
          </a:p>
        </p:txBody>
      </p:sp>
    </p:spTree>
    <p:extLst>
      <p:ext uri="{BB962C8B-B14F-4D97-AF65-F5344CB8AC3E}">
        <p14:creationId xmlns:p14="http://schemas.microsoft.com/office/powerpoint/2010/main" val="947020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0632" y="0"/>
            <a:ext cx="8685003" cy="1325563"/>
          </a:xfrm>
        </p:spPr>
        <p:txBody>
          <a:bodyPr>
            <a:normAutofit/>
          </a:bodyPr>
          <a:lstStyle/>
          <a:p>
            <a:r>
              <a:rPr lang="ja-JP" altLang="en-US" sz="3600" dirty="0"/>
              <a:t>５</a:t>
            </a:r>
            <a:r>
              <a:rPr lang="ja-JP" altLang="en-US" sz="3600" dirty="0" smtClean="0"/>
              <a:t>．重症心身障害児者等支援における</a:t>
            </a:r>
            <a:br>
              <a:rPr lang="ja-JP" altLang="en-US" sz="3600" dirty="0" smtClean="0"/>
            </a:br>
            <a:r>
              <a:rPr lang="ja-JP" altLang="en-US" sz="3600" dirty="0" smtClean="0"/>
              <a:t>重層的</a:t>
            </a:r>
            <a:r>
              <a:rPr lang="ja-JP" altLang="en-US" sz="3600" dirty="0"/>
              <a:t>支援</a:t>
            </a:r>
            <a:r>
              <a:rPr lang="ja-JP" altLang="en-US" sz="3600" dirty="0" smtClean="0"/>
              <a:t>システム　</a:t>
            </a:r>
            <a:r>
              <a:rPr lang="ja-JP" altLang="en-US" sz="2400" dirty="0" smtClean="0"/>
              <a:t>医療</a:t>
            </a:r>
            <a:r>
              <a:rPr kumimoji="1" lang="ja-JP" altLang="en-US" sz="2400" dirty="0" smtClean="0"/>
              <a:t>機関の連携と重層化</a:t>
            </a:r>
            <a:endParaRPr kumimoji="1" lang="ja-JP" altLang="en-US" sz="2400" dirty="0"/>
          </a:p>
        </p:txBody>
      </p:sp>
      <p:pic>
        <p:nvPicPr>
          <p:cNvPr id="4" name="コンテンツ プレースホルダー 3"/>
          <p:cNvPicPr>
            <a:picLocks noGrp="1" noChangeAspect="1"/>
          </p:cNvPicPr>
          <p:nvPr>
            <p:ph idx="1"/>
          </p:nvPr>
        </p:nvPicPr>
        <p:blipFill>
          <a:blip r:embed="rId2" cstate="print"/>
          <a:stretch>
            <a:fillRect/>
          </a:stretch>
        </p:blipFill>
        <p:spPr>
          <a:xfrm>
            <a:off x="628649" y="1164194"/>
            <a:ext cx="7588005" cy="5693806"/>
          </a:xfrm>
          <a:prstGeom prst="rect">
            <a:avLst/>
          </a:prstGeom>
          <a:ln>
            <a:solidFill>
              <a:schemeClr val="tx1"/>
            </a:solidFill>
          </a:ln>
        </p:spPr>
      </p:pic>
    </p:spTree>
    <p:extLst>
      <p:ext uri="{BB962C8B-B14F-4D97-AF65-F5344CB8AC3E}">
        <p14:creationId xmlns:p14="http://schemas.microsoft.com/office/powerpoint/2010/main" val="4218112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重層的支援システム</a:t>
            </a:r>
            <a:endParaRPr kumimoji="1" lang="ja-JP" altLang="en-US" dirty="0"/>
          </a:p>
        </p:txBody>
      </p:sp>
      <p:sp>
        <p:nvSpPr>
          <p:cNvPr id="3" name="コンテンツ プレースホルダー 2"/>
          <p:cNvSpPr>
            <a:spLocks noGrp="1"/>
          </p:cNvSpPr>
          <p:nvPr>
            <p:ph idx="1"/>
          </p:nvPr>
        </p:nvSpPr>
        <p:spPr/>
        <p:txBody>
          <a:bodyPr/>
          <a:lstStyle/>
          <a:p>
            <a:pPr>
              <a:lnSpc>
                <a:spcPct val="100000"/>
              </a:lnSpc>
            </a:pPr>
            <a:r>
              <a:rPr kumimoji="1" lang="ja-JP" altLang="en-US" dirty="0" smtClean="0"/>
              <a:t>地域支援という面の後方支援体制</a:t>
            </a:r>
            <a:endParaRPr kumimoji="1" lang="en-US" altLang="ja-JP" dirty="0" smtClean="0"/>
          </a:p>
          <a:p>
            <a:pPr>
              <a:lnSpc>
                <a:spcPct val="100000"/>
              </a:lnSpc>
            </a:pPr>
            <a:endParaRPr kumimoji="1" lang="en-US" altLang="ja-JP" dirty="0" smtClean="0"/>
          </a:p>
          <a:p>
            <a:pPr>
              <a:lnSpc>
                <a:spcPct val="100000"/>
              </a:lnSpc>
            </a:pPr>
            <a:r>
              <a:rPr kumimoji="1" lang="ja-JP" altLang="en-US" dirty="0" smtClean="0"/>
              <a:t>ライフステージで引き継いでいく</a:t>
            </a:r>
            <a:endParaRPr kumimoji="1" lang="en-US" altLang="ja-JP" dirty="0" smtClean="0"/>
          </a:p>
          <a:p>
            <a:pPr>
              <a:lnSpc>
                <a:spcPct val="100000"/>
              </a:lnSpc>
            </a:pPr>
            <a:endParaRPr kumimoji="1" lang="en-US" altLang="ja-JP" dirty="0" smtClean="0"/>
          </a:p>
          <a:p>
            <a:pPr>
              <a:lnSpc>
                <a:spcPct val="100000"/>
              </a:lnSpc>
            </a:pPr>
            <a:r>
              <a:rPr lang="ja-JP" altLang="en-US" dirty="0" smtClean="0"/>
              <a:t>重症心身障害児者等</a:t>
            </a:r>
            <a:r>
              <a:rPr kumimoji="1" lang="ja-JP" altLang="en-US" dirty="0" smtClean="0"/>
              <a:t>の生活支援をスーパーバイズする体制・バックアップする体制とそのために必要なコーディネート機関</a:t>
            </a:r>
            <a:endParaRPr kumimoji="1" lang="ja-JP" altLang="en-US" dirty="0"/>
          </a:p>
        </p:txBody>
      </p:sp>
    </p:spTree>
    <p:extLst>
      <p:ext uri="{BB962C8B-B14F-4D97-AF65-F5344CB8AC3E}">
        <p14:creationId xmlns:p14="http://schemas.microsoft.com/office/powerpoint/2010/main" val="83751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16673"/>
            <a:ext cx="9111976" cy="648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四角形吹き出し 2"/>
          <p:cNvSpPr/>
          <p:nvPr/>
        </p:nvSpPr>
        <p:spPr>
          <a:xfrm>
            <a:off x="6732240" y="3789040"/>
            <a:ext cx="1656184" cy="576064"/>
          </a:xfrm>
          <a:prstGeom prst="wedgeRectCallout">
            <a:avLst>
              <a:gd name="adj1" fmla="val -121051"/>
              <a:gd name="adj2" fmla="val 4913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t>1</a:t>
            </a:r>
            <a:r>
              <a:rPr kumimoji="1" lang="ja-JP" altLang="en-US" sz="1200" dirty="0" smtClean="0"/>
              <a:t>次機能</a:t>
            </a:r>
            <a:endParaRPr kumimoji="1" lang="en-US" altLang="ja-JP" sz="1200" dirty="0" smtClean="0"/>
          </a:p>
          <a:p>
            <a:pPr algn="ctr"/>
            <a:r>
              <a:rPr kumimoji="1" lang="ja-JP" altLang="en-US" sz="1200" dirty="0" smtClean="0"/>
              <a:t>（通所・訪看・ヘルプ・</a:t>
            </a:r>
            <a:endParaRPr kumimoji="1" lang="en-US" altLang="ja-JP" sz="1200" dirty="0" smtClean="0"/>
          </a:p>
          <a:p>
            <a:pPr algn="ctr"/>
            <a:r>
              <a:rPr kumimoji="1" lang="ja-JP" altLang="en-US" sz="1200" dirty="0" smtClean="0"/>
              <a:t>相談支援など）</a:t>
            </a:r>
            <a:endParaRPr kumimoji="1" lang="ja-JP" altLang="en-US" sz="1200" dirty="0"/>
          </a:p>
        </p:txBody>
      </p:sp>
      <p:sp>
        <p:nvSpPr>
          <p:cNvPr id="8" name="四角形吹き出し 7"/>
          <p:cNvSpPr/>
          <p:nvPr/>
        </p:nvSpPr>
        <p:spPr>
          <a:xfrm>
            <a:off x="323528" y="2564904"/>
            <a:ext cx="1656184" cy="792088"/>
          </a:xfrm>
          <a:prstGeom prst="wedgeRectCallout">
            <a:avLst>
              <a:gd name="adj1" fmla="val 46983"/>
              <a:gd name="adj2" fmla="val -7164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t>２・３</a:t>
            </a:r>
            <a:r>
              <a:rPr kumimoji="1" lang="ja-JP" altLang="en-US" sz="1200" dirty="0" smtClean="0"/>
              <a:t>次機能</a:t>
            </a:r>
            <a:endParaRPr kumimoji="1" lang="en-US" altLang="ja-JP" sz="1200" dirty="0" smtClean="0"/>
          </a:p>
          <a:p>
            <a:pPr algn="ctr"/>
            <a:r>
              <a:rPr kumimoji="1" lang="ja-JP" altLang="en-US" sz="1200" dirty="0" smtClean="0"/>
              <a:t>（入所・短期入所・入院・外来など）</a:t>
            </a:r>
            <a:endParaRPr kumimoji="1" lang="en-US" altLang="ja-JP" sz="1200" dirty="0" smtClean="0"/>
          </a:p>
          <a:p>
            <a:pPr algn="ctr"/>
            <a:r>
              <a:rPr kumimoji="1" lang="ja-JP" altLang="en-US" sz="1200" dirty="0" smtClean="0"/>
              <a:t>直接的支援</a:t>
            </a:r>
            <a:endParaRPr kumimoji="1" lang="ja-JP" altLang="en-US" sz="1200" dirty="0"/>
          </a:p>
        </p:txBody>
      </p:sp>
      <p:sp>
        <p:nvSpPr>
          <p:cNvPr id="9" name="四角形吹き出し 8"/>
          <p:cNvSpPr/>
          <p:nvPr/>
        </p:nvSpPr>
        <p:spPr>
          <a:xfrm>
            <a:off x="7380312" y="2564904"/>
            <a:ext cx="1656184" cy="576064"/>
          </a:xfrm>
          <a:prstGeom prst="wedgeRectCallout">
            <a:avLst>
              <a:gd name="adj1" fmla="val -117564"/>
              <a:gd name="adj2" fmla="val -8787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t>２</a:t>
            </a:r>
            <a:r>
              <a:rPr lang="ja-JP" altLang="en-US" sz="1200" dirty="0"/>
              <a:t>・３</a:t>
            </a:r>
            <a:r>
              <a:rPr kumimoji="1" lang="ja-JP" altLang="en-US" sz="1200" dirty="0" smtClean="0"/>
              <a:t>次機能</a:t>
            </a:r>
            <a:endParaRPr kumimoji="1" lang="en-US" altLang="ja-JP" sz="1200" dirty="0" smtClean="0"/>
          </a:p>
          <a:p>
            <a:pPr algn="ctr"/>
            <a:r>
              <a:rPr kumimoji="1" lang="ja-JP" altLang="en-US" sz="1200" dirty="0" smtClean="0"/>
              <a:t>（巡回相談など）</a:t>
            </a:r>
            <a:endParaRPr kumimoji="1" lang="ja-JP" altLang="en-US" sz="1200" dirty="0"/>
          </a:p>
        </p:txBody>
      </p:sp>
      <p:sp>
        <p:nvSpPr>
          <p:cNvPr id="5" name="テキスト ボックス 4"/>
          <p:cNvSpPr txBox="1"/>
          <p:nvPr/>
        </p:nvSpPr>
        <p:spPr>
          <a:xfrm>
            <a:off x="3455876" y="6473742"/>
            <a:ext cx="5580620" cy="307777"/>
          </a:xfrm>
          <a:prstGeom prst="rect">
            <a:avLst/>
          </a:prstGeom>
          <a:noFill/>
        </p:spPr>
        <p:txBody>
          <a:bodyPr wrap="square" rtlCol="0">
            <a:spAutoFit/>
          </a:bodyPr>
          <a:lstStyle/>
          <a:p>
            <a:r>
              <a:rPr kumimoji="1" lang="en-US" altLang="ja-JP" sz="1400" dirty="0" smtClean="0"/>
              <a:t>※</a:t>
            </a:r>
            <a:r>
              <a:rPr kumimoji="1" lang="ja-JP" altLang="en-US" sz="1400" dirty="0" smtClean="0"/>
              <a:t>　ライフステージ毎でどうなっているか．つながっているようにする．</a:t>
            </a:r>
            <a:endParaRPr kumimoji="1" lang="ja-JP" altLang="en-US" sz="1400" dirty="0"/>
          </a:p>
        </p:txBody>
      </p:sp>
      <p:sp>
        <p:nvSpPr>
          <p:cNvPr id="2" name="正方形/長方形 1"/>
          <p:cNvSpPr/>
          <p:nvPr/>
        </p:nvSpPr>
        <p:spPr>
          <a:xfrm>
            <a:off x="6904892" y="1254369"/>
            <a:ext cx="1483532" cy="222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732240" y="1223192"/>
            <a:ext cx="1573142" cy="253916"/>
          </a:xfrm>
          <a:prstGeom prst="rect">
            <a:avLst/>
          </a:prstGeom>
          <a:noFill/>
        </p:spPr>
        <p:txBody>
          <a:bodyPr wrap="square" rtlCol="0">
            <a:spAutoFit/>
          </a:bodyPr>
          <a:lstStyle/>
          <a:p>
            <a:r>
              <a:rPr lang="ja-JP" altLang="en-US" sz="1050" b="1" dirty="0" smtClean="0">
                <a:solidFill>
                  <a:schemeClr val="tx1">
                    <a:lumMod val="65000"/>
                    <a:lumOff val="35000"/>
                  </a:schemeClr>
                </a:solidFill>
                <a:latin typeface="+mn-ea"/>
              </a:rPr>
              <a:t>スーパーバイズ機能</a:t>
            </a:r>
            <a:endParaRPr kumimoji="1" lang="ja-JP" altLang="en-US" sz="1050" b="1" dirty="0">
              <a:solidFill>
                <a:schemeClr val="tx1">
                  <a:lumMod val="65000"/>
                  <a:lumOff val="35000"/>
                </a:schemeClr>
              </a:solidFill>
              <a:latin typeface="+mn-ea"/>
            </a:endParaRPr>
          </a:p>
        </p:txBody>
      </p:sp>
      <p:sp>
        <p:nvSpPr>
          <p:cNvPr id="7" name="正方形/長方形 6"/>
          <p:cNvSpPr/>
          <p:nvPr/>
        </p:nvSpPr>
        <p:spPr>
          <a:xfrm>
            <a:off x="4642338" y="1019908"/>
            <a:ext cx="3446585" cy="2344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403231" y="5441431"/>
            <a:ext cx="1465385" cy="430887"/>
          </a:xfrm>
          <a:prstGeom prst="rect">
            <a:avLst/>
          </a:prstGeom>
          <a:noFill/>
          <a:ln>
            <a:solidFill>
              <a:schemeClr val="tx1">
                <a:lumMod val="75000"/>
                <a:lumOff val="25000"/>
              </a:schemeClr>
            </a:solidFill>
          </a:ln>
        </p:spPr>
        <p:txBody>
          <a:bodyPr wrap="square" rtlCol="0">
            <a:spAutoFit/>
          </a:bodyPr>
          <a:lstStyle/>
          <a:p>
            <a:r>
              <a:rPr kumimoji="1" lang="ja-JP" altLang="en-US" sz="1100" b="1" dirty="0" smtClean="0">
                <a:solidFill>
                  <a:schemeClr val="tx1">
                    <a:lumMod val="75000"/>
                    <a:lumOff val="25000"/>
                  </a:schemeClr>
                </a:solidFill>
              </a:rPr>
              <a:t>重症心身障害児者等コーディネーター</a:t>
            </a:r>
            <a:endParaRPr kumimoji="1" lang="ja-JP" altLang="en-US" sz="1100" b="1" dirty="0">
              <a:solidFill>
                <a:schemeClr val="tx1">
                  <a:lumMod val="75000"/>
                  <a:lumOff val="25000"/>
                </a:schemeClr>
              </a:solidFill>
            </a:endParaRPr>
          </a:p>
        </p:txBody>
      </p:sp>
      <p:sp>
        <p:nvSpPr>
          <p:cNvPr id="10" name="正方形/長方形 9"/>
          <p:cNvSpPr/>
          <p:nvPr/>
        </p:nvSpPr>
        <p:spPr>
          <a:xfrm>
            <a:off x="3036277" y="994592"/>
            <a:ext cx="1113692" cy="4572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65000"/>
                    <a:lumOff val="35000"/>
                  </a:schemeClr>
                </a:solidFill>
              </a:rPr>
              <a:t>障害児入所施設・</a:t>
            </a:r>
            <a:endParaRPr kumimoji="1" lang="en-US" altLang="ja-JP" sz="900" b="1" dirty="0" smtClean="0">
              <a:solidFill>
                <a:schemeClr val="tx1">
                  <a:lumMod val="65000"/>
                  <a:lumOff val="35000"/>
                </a:schemeClr>
              </a:solidFill>
            </a:endParaRPr>
          </a:p>
          <a:p>
            <a:pPr algn="ctr"/>
            <a:r>
              <a:rPr lang="ja-JP" altLang="en-US" sz="900" b="1" dirty="0" smtClean="0">
                <a:solidFill>
                  <a:schemeClr val="tx1">
                    <a:lumMod val="65000"/>
                    <a:lumOff val="35000"/>
                  </a:schemeClr>
                </a:solidFill>
              </a:rPr>
              <a:t>障害者支援施設</a:t>
            </a:r>
            <a:endParaRPr kumimoji="1" lang="ja-JP" altLang="en-US" sz="900" b="1" dirty="0">
              <a:solidFill>
                <a:schemeClr val="tx1">
                  <a:lumMod val="65000"/>
                  <a:lumOff val="35000"/>
                </a:schemeClr>
              </a:solidFill>
            </a:endParaRPr>
          </a:p>
        </p:txBody>
      </p:sp>
      <p:sp>
        <p:nvSpPr>
          <p:cNvPr id="11" name="正方形/長方形 10"/>
          <p:cNvSpPr/>
          <p:nvPr/>
        </p:nvSpPr>
        <p:spPr>
          <a:xfrm>
            <a:off x="1907931" y="931984"/>
            <a:ext cx="990600" cy="51980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pPr>
            <a:r>
              <a:rPr kumimoji="1" lang="ja-JP" altLang="en-US" sz="800" b="1" dirty="0" smtClean="0">
                <a:solidFill>
                  <a:schemeClr val="tx1">
                    <a:lumMod val="65000"/>
                    <a:lumOff val="35000"/>
                  </a:schemeClr>
                </a:solidFill>
              </a:rPr>
              <a:t>医療機関・</a:t>
            </a:r>
            <a:endParaRPr kumimoji="1" lang="en-US" altLang="ja-JP" sz="800" b="1" dirty="0" smtClean="0">
              <a:solidFill>
                <a:schemeClr val="tx1">
                  <a:lumMod val="65000"/>
                  <a:lumOff val="35000"/>
                </a:schemeClr>
              </a:solidFill>
            </a:endParaRPr>
          </a:p>
          <a:p>
            <a:pPr>
              <a:lnSpc>
                <a:spcPts val="1000"/>
              </a:lnSpc>
            </a:pPr>
            <a:r>
              <a:rPr lang="ja-JP" altLang="en-US" sz="800" b="1" dirty="0" smtClean="0">
                <a:solidFill>
                  <a:schemeClr val="tx1">
                    <a:lumMod val="65000"/>
                    <a:lumOff val="35000"/>
                  </a:schemeClr>
                </a:solidFill>
              </a:rPr>
              <a:t>障害児入所施設・障害者支援施設</a:t>
            </a:r>
            <a:endParaRPr kumimoji="1" lang="ja-JP" altLang="en-US" sz="800" b="1" dirty="0">
              <a:solidFill>
                <a:schemeClr val="tx1">
                  <a:lumMod val="65000"/>
                  <a:lumOff val="35000"/>
                </a:schemeClr>
              </a:solidFill>
            </a:endParaRPr>
          </a:p>
        </p:txBody>
      </p:sp>
      <p:sp>
        <p:nvSpPr>
          <p:cNvPr id="12" name="正方形/長方形 11"/>
          <p:cNvSpPr/>
          <p:nvPr/>
        </p:nvSpPr>
        <p:spPr>
          <a:xfrm>
            <a:off x="58614" y="6057791"/>
            <a:ext cx="3974123" cy="415951"/>
          </a:xfrm>
          <a:prstGeom prst="rect">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重層的支援</a:t>
            </a:r>
            <a:r>
              <a:rPr lang="ja-JP" altLang="en-US" b="1" dirty="0" smtClean="0">
                <a:solidFill>
                  <a:schemeClr val="tx1"/>
                </a:solidFill>
              </a:rPr>
              <a:t>システムイメージ図案</a:t>
            </a:r>
            <a:endParaRPr kumimoji="1" lang="ja-JP" altLang="en-US" b="1" dirty="0">
              <a:solidFill>
                <a:schemeClr val="tx1"/>
              </a:solidFill>
            </a:endParaRPr>
          </a:p>
        </p:txBody>
      </p:sp>
      <p:sp>
        <p:nvSpPr>
          <p:cNvPr id="13" name="正方形/長方形 12"/>
          <p:cNvSpPr/>
          <p:nvPr/>
        </p:nvSpPr>
        <p:spPr>
          <a:xfrm>
            <a:off x="1907928" y="1981200"/>
            <a:ext cx="990603" cy="40785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smtClean="0">
                <a:solidFill>
                  <a:schemeClr val="tx1">
                    <a:lumMod val="65000"/>
                    <a:lumOff val="35000"/>
                  </a:schemeClr>
                </a:solidFill>
              </a:rPr>
              <a:t>中核病院・</a:t>
            </a:r>
            <a:endParaRPr kumimoji="1" lang="en-US" altLang="ja-JP" sz="800" b="1" dirty="0" smtClean="0">
              <a:solidFill>
                <a:schemeClr val="tx1">
                  <a:lumMod val="65000"/>
                  <a:lumOff val="35000"/>
                </a:schemeClr>
              </a:solidFill>
            </a:endParaRPr>
          </a:p>
          <a:p>
            <a:pPr algn="ctr"/>
            <a:r>
              <a:rPr lang="ja-JP" altLang="en-US" sz="800" b="1" dirty="0" smtClean="0">
                <a:solidFill>
                  <a:schemeClr val="tx1">
                    <a:lumMod val="65000"/>
                    <a:lumOff val="35000"/>
                  </a:schemeClr>
                </a:solidFill>
              </a:rPr>
              <a:t>障害児入所施設・</a:t>
            </a:r>
            <a:endParaRPr lang="en-US" altLang="ja-JP" sz="800" b="1" dirty="0" smtClean="0">
              <a:solidFill>
                <a:schemeClr val="tx1">
                  <a:lumMod val="65000"/>
                  <a:lumOff val="35000"/>
                </a:schemeClr>
              </a:solidFill>
            </a:endParaRPr>
          </a:p>
          <a:p>
            <a:pPr algn="ctr"/>
            <a:r>
              <a:rPr lang="ja-JP" altLang="en-US" sz="800" b="1" dirty="0" smtClean="0">
                <a:solidFill>
                  <a:schemeClr val="tx1">
                    <a:lumMod val="65000"/>
                    <a:lumOff val="35000"/>
                  </a:schemeClr>
                </a:solidFill>
              </a:rPr>
              <a:t>障害者支援施設</a:t>
            </a:r>
            <a:endParaRPr kumimoji="1" lang="ja-JP" altLang="en-US" sz="800" b="1" dirty="0">
              <a:solidFill>
                <a:schemeClr val="tx1">
                  <a:lumMod val="65000"/>
                  <a:lumOff val="35000"/>
                </a:schemeClr>
              </a:solidFill>
            </a:endParaRPr>
          </a:p>
        </p:txBody>
      </p:sp>
    </p:spTree>
    <p:extLst>
      <p:ext uri="{BB962C8B-B14F-4D97-AF65-F5344CB8AC3E}">
        <p14:creationId xmlns:p14="http://schemas.microsoft.com/office/powerpoint/2010/main" val="380587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コンテンツ プレースホルダー 2"/>
          <p:cNvPicPr>
            <a:picLocks noGrp="1" noChangeAspect="1"/>
          </p:cNvPicPr>
          <p:nvPr>
            <p:ph/>
          </p:nvPr>
        </p:nvPicPr>
        <p:blipFill>
          <a:blip r:embed="rId2" cstate="print"/>
          <a:stretch>
            <a:fillRect/>
          </a:stretch>
        </p:blipFill>
        <p:spPr>
          <a:xfrm>
            <a:off x="0" y="315640"/>
            <a:ext cx="9298615" cy="6525344"/>
          </a:xfrm>
          <a:prstGeom prst="rect">
            <a:avLst/>
          </a:prstGeom>
        </p:spPr>
      </p:pic>
    </p:spTree>
    <p:extLst>
      <p:ext uri="{BB962C8B-B14F-4D97-AF65-F5344CB8AC3E}">
        <p14:creationId xmlns:p14="http://schemas.microsoft.com/office/powerpoint/2010/main" val="3105620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cstate="print"/>
          <a:stretch>
            <a:fillRect/>
          </a:stretch>
        </p:blipFill>
        <p:spPr>
          <a:xfrm>
            <a:off x="-1" y="0"/>
            <a:ext cx="9031977" cy="6777318"/>
          </a:xfrm>
          <a:prstGeom prst="rect">
            <a:avLst/>
          </a:prstGeom>
        </p:spPr>
      </p:pic>
      <p:sp>
        <p:nvSpPr>
          <p:cNvPr id="5" name="テキスト ボックス 4"/>
          <p:cNvSpPr txBox="1"/>
          <p:nvPr/>
        </p:nvSpPr>
        <p:spPr>
          <a:xfrm>
            <a:off x="91904" y="97802"/>
            <a:ext cx="9052096" cy="584775"/>
          </a:xfrm>
          <a:prstGeom prst="rect">
            <a:avLst/>
          </a:prstGeom>
          <a:solidFill>
            <a:schemeClr val="bg1"/>
          </a:solidFill>
        </p:spPr>
        <p:txBody>
          <a:bodyPr wrap="square" rtlCol="0">
            <a:spAutoFit/>
          </a:bodyPr>
          <a:lstStyle/>
          <a:p>
            <a:r>
              <a:rPr kumimoji="1" lang="ja-JP" altLang="en-US" sz="2400" dirty="0" smtClean="0"/>
              <a:t>圏域における重症</a:t>
            </a:r>
            <a:r>
              <a:rPr kumimoji="1" lang="ja-JP" altLang="en-US" sz="2400" smtClean="0"/>
              <a:t>心身障害児者等相談</a:t>
            </a:r>
            <a:r>
              <a:rPr kumimoji="1" lang="ja-JP" altLang="en-US" sz="2400" dirty="0" smtClean="0"/>
              <a:t>支援体制のバックアップ支援</a:t>
            </a:r>
            <a:endParaRPr kumimoji="1" lang="en-US" altLang="ja-JP" sz="2400" dirty="0" smtClean="0"/>
          </a:p>
          <a:p>
            <a:endParaRPr kumimoji="1" lang="ja-JP" altLang="en-US" sz="800" dirty="0"/>
          </a:p>
        </p:txBody>
      </p:sp>
      <p:sp>
        <p:nvSpPr>
          <p:cNvPr id="6" name="正方形/長方形 5"/>
          <p:cNvSpPr/>
          <p:nvPr/>
        </p:nvSpPr>
        <p:spPr>
          <a:xfrm>
            <a:off x="-1" y="1246094"/>
            <a:ext cx="286871" cy="197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り</a:t>
            </a:r>
            <a:endParaRPr kumimoji="1" lang="ja-JP" altLang="en-US" sz="1400" b="1" dirty="0">
              <a:solidFill>
                <a:schemeClr val="tx1"/>
              </a:solidFill>
            </a:endParaRPr>
          </a:p>
        </p:txBody>
      </p:sp>
      <p:sp>
        <p:nvSpPr>
          <p:cNvPr id="7" name="正方形/長方形 6"/>
          <p:cNvSpPr/>
          <p:nvPr/>
        </p:nvSpPr>
        <p:spPr>
          <a:xfrm>
            <a:off x="3352799" y="1674299"/>
            <a:ext cx="4204448" cy="151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err="1" smtClean="0">
                <a:solidFill>
                  <a:schemeClr val="tx1"/>
                </a:solidFill>
              </a:rPr>
              <a:t>ような</a:t>
            </a:r>
            <a:r>
              <a:rPr kumimoji="1" lang="en-US" altLang="ja-JP" sz="1400" b="1" dirty="0" smtClean="0">
                <a:solidFill>
                  <a:schemeClr val="tx1"/>
                </a:solidFill>
              </a:rPr>
              <a:t>2</a:t>
            </a:r>
            <a:r>
              <a:rPr kumimoji="1" lang="ja-JP" altLang="en-US" sz="1400" b="1" dirty="0" smtClean="0">
                <a:solidFill>
                  <a:schemeClr val="tx1"/>
                </a:solidFill>
              </a:rPr>
              <a:t>次･</a:t>
            </a:r>
            <a:r>
              <a:rPr kumimoji="1" lang="en-US" altLang="ja-JP" sz="1400" b="1" dirty="0" smtClean="0">
                <a:solidFill>
                  <a:schemeClr val="tx1"/>
                </a:solidFill>
              </a:rPr>
              <a:t>3</a:t>
            </a:r>
            <a:r>
              <a:rPr kumimoji="1" lang="ja-JP" altLang="en-US" sz="1400" b="1" dirty="0" smtClean="0">
                <a:solidFill>
                  <a:schemeClr val="tx1"/>
                </a:solidFill>
              </a:rPr>
              <a:t>次機能としてのシステムづくりが必要．</a:t>
            </a:r>
            <a:endParaRPr kumimoji="1" lang="ja-JP" altLang="en-US" sz="1400" b="1" dirty="0">
              <a:solidFill>
                <a:schemeClr val="tx1"/>
              </a:solidFill>
            </a:endParaRPr>
          </a:p>
        </p:txBody>
      </p:sp>
    </p:spTree>
    <p:extLst>
      <p:ext uri="{BB962C8B-B14F-4D97-AF65-F5344CB8AC3E}">
        <p14:creationId xmlns:p14="http://schemas.microsoft.com/office/powerpoint/2010/main" val="28450254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cstate="print"/>
          <a:stretch>
            <a:fillRect/>
          </a:stretch>
        </p:blipFill>
        <p:spPr>
          <a:xfrm>
            <a:off x="0" y="127000"/>
            <a:ext cx="9144000" cy="6860092"/>
          </a:xfrm>
          <a:prstGeom prst="rect">
            <a:avLst/>
          </a:prstGeom>
        </p:spPr>
      </p:pic>
      <p:sp>
        <p:nvSpPr>
          <p:cNvPr id="5" name="正方形/長方形 4"/>
          <p:cNvSpPr/>
          <p:nvPr/>
        </p:nvSpPr>
        <p:spPr>
          <a:xfrm>
            <a:off x="949569" y="3962400"/>
            <a:ext cx="2438400" cy="257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2"/>
                </a:solidFill>
                <a:latin typeface="HG丸ｺﾞｼｯｸM-PRO" panose="020F0600000000000000" pitchFamily="50" charset="-128"/>
                <a:ea typeface="HG丸ｺﾞｼｯｸM-PRO" panose="020F0600000000000000" pitchFamily="50" charset="-128"/>
              </a:rPr>
              <a:t>グループホーム</a:t>
            </a:r>
            <a:endParaRPr kumimoji="1" lang="ja-JP" altLang="en-US" sz="1400" b="1" dirty="0">
              <a:solidFill>
                <a:schemeClr val="tx2"/>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07070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2"/>
          <p:cNvGrpSpPr>
            <a:grpSpLocks/>
          </p:cNvGrpSpPr>
          <p:nvPr/>
        </p:nvGrpSpPr>
        <p:grpSpPr bwMode="auto">
          <a:xfrm>
            <a:off x="750277" y="936382"/>
            <a:ext cx="7643446" cy="4985238"/>
            <a:chOff x="852" y="686"/>
            <a:chExt cx="4536" cy="2721"/>
          </a:xfrm>
        </p:grpSpPr>
        <p:sp>
          <p:nvSpPr>
            <p:cNvPr id="67587" name="Oval 3"/>
            <p:cNvSpPr>
              <a:spLocks noChangeArrowheads="1"/>
            </p:cNvSpPr>
            <p:nvPr/>
          </p:nvSpPr>
          <p:spPr bwMode="auto">
            <a:xfrm>
              <a:off x="1646" y="686"/>
              <a:ext cx="2948" cy="1814"/>
            </a:xfrm>
            <a:prstGeom prst="ellipse">
              <a:avLst/>
            </a:prstGeom>
            <a:solidFill>
              <a:srgbClr val="99CC00">
                <a:alpha val="50000"/>
              </a:srgbClr>
            </a:solidFill>
            <a:ln>
              <a:noFill/>
            </a:ln>
            <a:effectLst/>
            <a:extLst>
              <a:ext uri="{91240B29-F687-4F45-9708-019B960494DF}">
                <a14:hiddenLine xmlns:a14="http://schemas.microsoft.com/office/drawing/2010/main" w="38100">
                  <a:solidFill>
                    <a:srgbClr val="8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62"/>
            </a:p>
          </p:txBody>
        </p:sp>
        <p:sp>
          <p:nvSpPr>
            <p:cNvPr id="67588" name="Oval 4"/>
            <p:cNvSpPr>
              <a:spLocks noChangeArrowheads="1"/>
            </p:cNvSpPr>
            <p:nvPr/>
          </p:nvSpPr>
          <p:spPr bwMode="auto">
            <a:xfrm>
              <a:off x="852" y="1593"/>
              <a:ext cx="2948" cy="1814"/>
            </a:xfrm>
            <a:prstGeom prst="ellipse">
              <a:avLst/>
            </a:prstGeom>
            <a:solidFill>
              <a:srgbClr val="3366FF">
                <a:alpha val="50000"/>
              </a:srgbClr>
            </a:solidFill>
            <a:ln>
              <a:noFill/>
            </a:ln>
            <a:effectLst/>
            <a:extLst>
              <a:ext uri="{91240B29-F687-4F45-9708-019B960494DF}">
                <a14:hiddenLine xmlns:a14="http://schemas.microsoft.com/office/drawing/2010/main" w="38100">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62"/>
            </a:p>
          </p:txBody>
        </p:sp>
        <p:sp>
          <p:nvSpPr>
            <p:cNvPr id="67589" name="Oval 5"/>
            <p:cNvSpPr>
              <a:spLocks noChangeArrowheads="1"/>
            </p:cNvSpPr>
            <p:nvPr/>
          </p:nvSpPr>
          <p:spPr bwMode="auto">
            <a:xfrm>
              <a:off x="2440" y="1593"/>
              <a:ext cx="2948" cy="1814"/>
            </a:xfrm>
            <a:prstGeom prst="ellipse">
              <a:avLst/>
            </a:prstGeom>
            <a:solidFill>
              <a:srgbClr val="FF3399">
                <a:alpha val="50000"/>
              </a:srgbClr>
            </a:solidFill>
            <a:ln>
              <a:noFill/>
            </a:ln>
            <a:effectLst/>
            <a:extLst>
              <a:ext uri="{91240B29-F687-4F45-9708-019B960494DF}">
                <a14:hiddenLine xmlns:a14="http://schemas.microsoft.com/office/drawing/2010/main" w="38100">
                  <a:solidFill>
                    <a:srgbClr val="FF33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62"/>
            </a:p>
          </p:txBody>
        </p:sp>
        <p:grpSp>
          <p:nvGrpSpPr>
            <p:cNvPr id="67590" name="Group 6"/>
            <p:cNvGrpSpPr>
              <a:grpSpLocks/>
            </p:cNvGrpSpPr>
            <p:nvPr/>
          </p:nvGrpSpPr>
          <p:grpSpPr bwMode="auto">
            <a:xfrm>
              <a:off x="852" y="686"/>
              <a:ext cx="4536" cy="2721"/>
              <a:chOff x="852" y="686"/>
              <a:chExt cx="4536" cy="2721"/>
            </a:xfrm>
          </p:grpSpPr>
          <p:sp>
            <p:nvSpPr>
              <p:cNvPr id="67591" name="Oval 7"/>
              <p:cNvSpPr>
                <a:spLocks noChangeArrowheads="1"/>
              </p:cNvSpPr>
              <p:nvPr/>
            </p:nvSpPr>
            <p:spPr bwMode="auto">
              <a:xfrm>
                <a:off x="1646" y="686"/>
                <a:ext cx="2948" cy="1814"/>
              </a:xfrm>
              <a:prstGeom prst="ellipse">
                <a:avLst/>
              </a:prstGeom>
              <a:noFill/>
              <a:ln w="38100">
                <a:solidFill>
                  <a:schemeClr val="bg1"/>
                </a:solidFill>
                <a:round/>
                <a:headEnd/>
                <a:tailEnd/>
              </a:ln>
              <a:effectLst/>
              <a:extLst>
                <a:ext uri="{909E8E84-426E-40DD-AFC4-6F175D3DCCD1}">
                  <a14:hiddenFill xmlns:a14="http://schemas.microsoft.com/office/drawing/2010/main">
                    <a:solidFill>
                      <a:srgbClr val="808000">
                        <a:alpha val="3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62"/>
              </a:p>
            </p:txBody>
          </p:sp>
          <p:sp>
            <p:nvSpPr>
              <p:cNvPr id="67592" name="Oval 8"/>
              <p:cNvSpPr>
                <a:spLocks noChangeArrowheads="1"/>
              </p:cNvSpPr>
              <p:nvPr/>
            </p:nvSpPr>
            <p:spPr bwMode="auto">
              <a:xfrm>
                <a:off x="852" y="1593"/>
                <a:ext cx="2948" cy="1814"/>
              </a:xfrm>
              <a:prstGeom prst="ellipse">
                <a:avLst/>
              </a:prstGeom>
              <a:noFill/>
              <a:ln w="38100">
                <a:solidFill>
                  <a:schemeClr val="bg1"/>
                </a:solidFill>
                <a:round/>
                <a:headEnd/>
                <a:tailEnd/>
              </a:ln>
              <a:effectLst/>
              <a:extLst>
                <a:ext uri="{909E8E84-426E-40DD-AFC4-6F175D3DCCD1}">
                  <a14:hiddenFill xmlns:a14="http://schemas.microsoft.com/office/drawing/2010/main">
                    <a:solidFill>
                      <a:srgbClr val="3366FF">
                        <a:alpha val="3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62"/>
              </a:p>
            </p:txBody>
          </p:sp>
          <p:sp>
            <p:nvSpPr>
              <p:cNvPr id="67593" name="Oval 9"/>
              <p:cNvSpPr>
                <a:spLocks noChangeArrowheads="1"/>
              </p:cNvSpPr>
              <p:nvPr/>
            </p:nvSpPr>
            <p:spPr bwMode="auto">
              <a:xfrm>
                <a:off x="2440" y="1593"/>
                <a:ext cx="2948" cy="1814"/>
              </a:xfrm>
              <a:prstGeom prst="ellipse">
                <a:avLst/>
              </a:prstGeom>
              <a:noFill/>
              <a:ln w="38100">
                <a:solidFill>
                  <a:schemeClr val="bg1"/>
                </a:solidFill>
                <a:round/>
                <a:headEnd/>
                <a:tailEnd/>
              </a:ln>
              <a:effectLst/>
              <a:extLst>
                <a:ext uri="{909E8E84-426E-40DD-AFC4-6F175D3DCCD1}">
                  <a14:hiddenFill xmlns:a14="http://schemas.microsoft.com/office/drawing/2010/main">
                    <a:solidFill>
                      <a:srgbClr val="FF3399">
                        <a:alpha val="3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62"/>
              </a:p>
            </p:txBody>
          </p:sp>
        </p:grpSp>
      </p:grpSp>
      <p:sp>
        <p:nvSpPr>
          <p:cNvPr id="67594" name="Text Box 10"/>
          <p:cNvSpPr txBox="1">
            <a:spLocks noChangeArrowheads="1"/>
          </p:cNvSpPr>
          <p:nvPr/>
        </p:nvSpPr>
        <p:spPr bwMode="auto">
          <a:xfrm>
            <a:off x="2827460" y="1751329"/>
            <a:ext cx="3489080" cy="88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292" dirty="0" smtClean="0">
                <a:ea typeface="メイリオ" panose="020B0604030504040204" pitchFamily="50" charset="-128"/>
                <a:cs typeface="メイリオ" panose="020B0604030504040204" pitchFamily="50" charset="-128"/>
              </a:rPr>
              <a:t>その人の内面の世界</a:t>
            </a:r>
            <a:endParaRPr lang="en-US" altLang="ja-JP" sz="1292" dirty="0" smtClean="0">
              <a:ea typeface="メイリオ" panose="020B0604030504040204" pitchFamily="50" charset="-128"/>
              <a:cs typeface="メイリオ" panose="020B0604030504040204" pitchFamily="50" charset="-128"/>
            </a:endParaRPr>
          </a:p>
          <a:p>
            <a:r>
              <a:rPr lang="ja-JP" altLang="en-US" sz="1292" dirty="0" smtClean="0">
                <a:ea typeface="メイリオ" panose="020B0604030504040204" pitchFamily="50" charset="-128"/>
                <a:cs typeface="メイリオ" panose="020B0604030504040204" pitchFamily="50" charset="-128"/>
              </a:rPr>
              <a:t>コミュニケーション手段としての窓口を太らせる</a:t>
            </a:r>
            <a:endParaRPr lang="en-US" altLang="ja-JP" sz="1292" dirty="0" smtClean="0">
              <a:ea typeface="メイリオ" panose="020B0604030504040204" pitchFamily="50" charset="-128"/>
              <a:cs typeface="メイリオ" panose="020B0604030504040204" pitchFamily="50" charset="-128"/>
            </a:endParaRPr>
          </a:p>
          <a:p>
            <a:r>
              <a:rPr lang="ja-JP" altLang="en-US" sz="1292" dirty="0" smtClean="0">
                <a:ea typeface="メイリオ" panose="020B0604030504040204" pitchFamily="50" charset="-128"/>
                <a:cs typeface="メイリオ" panose="020B0604030504040204" pitchFamily="50" charset="-128"/>
              </a:rPr>
              <a:t>好みや得意なこと，好きな活動や願い</a:t>
            </a:r>
            <a:endParaRPr lang="ja-JP" altLang="en-US" sz="1292" dirty="0">
              <a:ea typeface="メイリオ" panose="020B0604030504040204" pitchFamily="50" charset="-128"/>
              <a:cs typeface="メイリオ" panose="020B0604030504040204" pitchFamily="50" charset="-128"/>
            </a:endParaRPr>
          </a:p>
        </p:txBody>
      </p:sp>
      <p:sp>
        <p:nvSpPr>
          <p:cNvPr id="67595" name="Text Box 11"/>
          <p:cNvSpPr txBox="1">
            <a:spLocks noChangeArrowheads="1"/>
          </p:cNvSpPr>
          <p:nvPr/>
        </p:nvSpPr>
        <p:spPr bwMode="auto">
          <a:xfrm>
            <a:off x="2827460" y="1269024"/>
            <a:ext cx="34890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ja-JP" altLang="en-US" sz="2800" b="1" dirty="0" smtClean="0">
                <a:ea typeface="メイリオ" panose="020B0604030504040204" pitchFamily="50" charset="-128"/>
                <a:cs typeface="メイリオ" panose="020B0604030504040204" pitchFamily="50" charset="-128"/>
              </a:rPr>
              <a:t>発達</a:t>
            </a:r>
            <a:endParaRPr lang="ja-JP" altLang="en-US" sz="2800" b="1" dirty="0">
              <a:ea typeface="メイリオ" panose="020B0604030504040204" pitchFamily="50" charset="-128"/>
              <a:cs typeface="メイリオ" panose="020B0604030504040204" pitchFamily="50" charset="-128"/>
            </a:endParaRPr>
          </a:p>
        </p:txBody>
      </p:sp>
      <p:sp>
        <p:nvSpPr>
          <p:cNvPr id="67596" name="Text Box 12"/>
          <p:cNvSpPr txBox="1">
            <a:spLocks noChangeArrowheads="1"/>
          </p:cNvSpPr>
          <p:nvPr/>
        </p:nvSpPr>
        <p:spPr bwMode="auto">
          <a:xfrm>
            <a:off x="5735515" y="4592516"/>
            <a:ext cx="2825262" cy="88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292" dirty="0" smtClean="0">
                <a:ea typeface="メイリオ" panose="020B0604030504040204" pitchFamily="50" charset="-128"/>
                <a:cs typeface="メイリオ" panose="020B0604030504040204" pitchFamily="50" charset="-128"/>
              </a:rPr>
              <a:t>医療･看護的な視点から</a:t>
            </a:r>
            <a:endParaRPr lang="en-US" altLang="ja-JP" sz="1292" dirty="0" smtClean="0">
              <a:ea typeface="メイリオ" panose="020B0604030504040204" pitchFamily="50" charset="-128"/>
              <a:cs typeface="メイリオ" panose="020B0604030504040204" pitchFamily="50" charset="-128"/>
            </a:endParaRPr>
          </a:p>
          <a:p>
            <a:r>
              <a:rPr lang="ja-JP" altLang="en-US" sz="1292" dirty="0" smtClean="0">
                <a:ea typeface="メイリオ" panose="020B0604030504040204" pitchFamily="50" charset="-128"/>
                <a:cs typeface="メイリオ" panose="020B0604030504040204" pitchFamily="50" charset="-128"/>
              </a:rPr>
              <a:t>生理的な基盤の安定</a:t>
            </a:r>
            <a:endParaRPr lang="en-US" altLang="ja-JP" sz="1292" dirty="0" smtClean="0">
              <a:ea typeface="メイリオ" panose="020B0604030504040204" pitchFamily="50" charset="-128"/>
              <a:cs typeface="メイリオ" panose="020B0604030504040204" pitchFamily="50" charset="-128"/>
            </a:endParaRPr>
          </a:p>
          <a:p>
            <a:r>
              <a:rPr lang="ja-JP" altLang="en-US" sz="1292" dirty="0" smtClean="0">
                <a:ea typeface="メイリオ" panose="020B0604030504040204" pitchFamily="50" charset="-128"/>
                <a:cs typeface="メイリオ" panose="020B0604030504040204" pitchFamily="50" charset="-128"/>
              </a:rPr>
              <a:t>落ち込ませない予防</a:t>
            </a:r>
            <a:endParaRPr lang="en-US" altLang="ja-JP" sz="1292" dirty="0" smtClean="0">
              <a:ea typeface="メイリオ" panose="020B0604030504040204" pitchFamily="50" charset="-128"/>
              <a:cs typeface="メイリオ" panose="020B0604030504040204" pitchFamily="50" charset="-128"/>
            </a:endParaRPr>
          </a:p>
          <a:p>
            <a:r>
              <a:rPr lang="ja-JP" altLang="en-US" sz="1292" dirty="0" smtClean="0">
                <a:ea typeface="メイリオ" panose="020B0604030504040204" pitchFamily="50" charset="-128"/>
                <a:cs typeface="メイリオ" panose="020B0604030504040204" pitchFamily="50" charset="-128"/>
              </a:rPr>
              <a:t>医療的ケア</a:t>
            </a:r>
            <a:endParaRPr lang="ja-JP" altLang="en-US" sz="1292" dirty="0">
              <a:ea typeface="メイリオ" panose="020B0604030504040204" pitchFamily="50" charset="-128"/>
              <a:cs typeface="メイリオ" panose="020B0604030504040204" pitchFamily="50" charset="-128"/>
            </a:endParaRPr>
          </a:p>
        </p:txBody>
      </p:sp>
      <p:sp>
        <p:nvSpPr>
          <p:cNvPr id="67597" name="Text Box 13"/>
          <p:cNvSpPr txBox="1">
            <a:spLocks noChangeArrowheads="1"/>
          </p:cNvSpPr>
          <p:nvPr/>
        </p:nvSpPr>
        <p:spPr bwMode="auto">
          <a:xfrm>
            <a:off x="5484935" y="3938352"/>
            <a:ext cx="29923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ja-JP" altLang="en-US" sz="2800" b="1" dirty="0" smtClean="0">
                <a:ea typeface="メイリオ" panose="020B0604030504040204" pitchFamily="50" charset="-128"/>
                <a:cs typeface="メイリオ" panose="020B0604030504040204" pitchFamily="50" charset="-128"/>
              </a:rPr>
              <a:t>障害</a:t>
            </a:r>
            <a:endParaRPr lang="ja-JP" altLang="en-US" sz="2800" b="1" dirty="0">
              <a:ea typeface="メイリオ" panose="020B0604030504040204" pitchFamily="50" charset="-128"/>
              <a:cs typeface="メイリオ" panose="020B0604030504040204" pitchFamily="50" charset="-128"/>
            </a:endParaRPr>
          </a:p>
        </p:txBody>
      </p:sp>
      <p:sp>
        <p:nvSpPr>
          <p:cNvPr id="67598" name="Text Box 14"/>
          <p:cNvSpPr txBox="1">
            <a:spLocks noChangeArrowheads="1"/>
          </p:cNvSpPr>
          <p:nvPr/>
        </p:nvSpPr>
        <p:spPr bwMode="auto">
          <a:xfrm>
            <a:off x="1120587" y="4426928"/>
            <a:ext cx="2287897" cy="68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1292" dirty="0" smtClean="0">
                <a:ea typeface="メイリオ" panose="020B0604030504040204" pitchFamily="50" charset="-128"/>
                <a:cs typeface="メイリオ" panose="020B0604030504040204" pitchFamily="50" charset="-128"/>
              </a:rPr>
              <a:t>入浴，外出，夜間の見守り</a:t>
            </a:r>
            <a:endParaRPr lang="en-US" altLang="ja-JP" sz="1292" dirty="0" smtClean="0">
              <a:ea typeface="メイリオ" panose="020B0604030504040204" pitchFamily="50" charset="-128"/>
              <a:cs typeface="メイリオ" panose="020B0604030504040204" pitchFamily="50" charset="-128"/>
            </a:endParaRPr>
          </a:p>
          <a:p>
            <a:r>
              <a:rPr lang="ja-JP" altLang="en-US" sz="1292" dirty="0" smtClean="0">
                <a:ea typeface="メイリオ" panose="020B0604030504040204" pitchFamily="50" charset="-128"/>
                <a:cs typeface="メイリオ" panose="020B0604030504040204" pitchFamily="50" charset="-128"/>
              </a:rPr>
              <a:t>放課後・長期休暇の生活</a:t>
            </a:r>
            <a:endParaRPr lang="en-US" altLang="ja-JP" sz="1292" dirty="0">
              <a:ea typeface="メイリオ" panose="020B0604030504040204" pitchFamily="50" charset="-128"/>
              <a:cs typeface="メイリオ" panose="020B0604030504040204" pitchFamily="50" charset="-128"/>
            </a:endParaRPr>
          </a:p>
          <a:p>
            <a:r>
              <a:rPr lang="ja-JP" altLang="en-US" sz="1292" dirty="0" smtClean="0">
                <a:ea typeface="メイリオ" panose="020B0604030504040204" pitchFamily="50" charset="-128"/>
                <a:cs typeface="メイリオ" panose="020B0604030504040204" pitchFamily="50" charset="-128"/>
              </a:rPr>
              <a:t>近隣との関係</a:t>
            </a:r>
            <a:endParaRPr lang="en-US" altLang="ja-JP" sz="1292" dirty="0" smtClean="0">
              <a:ea typeface="メイリオ" panose="020B0604030504040204" pitchFamily="50" charset="-128"/>
              <a:cs typeface="メイリオ" panose="020B0604030504040204" pitchFamily="50" charset="-128"/>
            </a:endParaRPr>
          </a:p>
        </p:txBody>
      </p:sp>
      <p:sp>
        <p:nvSpPr>
          <p:cNvPr id="67599" name="Text Box 15"/>
          <p:cNvSpPr txBox="1">
            <a:spLocks noChangeArrowheads="1"/>
          </p:cNvSpPr>
          <p:nvPr/>
        </p:nvSpPr>
        <p:spPr bwMode="auto">
          <a:xfrm>
            <a:off x="583223" y="3890826"/>
            <a:ext cx="29923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ja-JP" altLang="en-US" sz="2800" b="1" dirty="0" smtClean="0">
                <a:ea typeface="メイリオ" panose="020B0604030504040204" pitchFamily="50" charset="-128"/>
                <a:cs typeface="メイリオ" panose="020B0604030504040204" pitchFamily="50" charset="-128"/>
              </a:rPr>
              <a:t>生活</a:t>
            </a:r>
            <a:endParaRPr lang="ja-JP" altLang="en-US" sz="2800" b="1" dirty="0">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1344706" y="275357"/>
            <a:ext cx="6714564" cy="584775"/>
          </a:xfrm>
          <a:prstGeom prst="rect">
            <a:avLst/>
          </a:prstGeom>
          <a:noFill/>
        </p:spPr>
        <p:txBody>
          <a:bodyPr wrap="square" rtlCol="0">
            <a:spAutoFit/>
          </a:bodyPr>
          <a:lstStyle/>
          <a:p>
            <a:pPr algn="ctr"/>
            <a:r>
              <a:rPr kumimoji="1" lang="ja-JP" altLang="en-US" sz="3200" dirty="0" smtClean="0"/>
              <a:t>まるごと捉える</a:t>
            </a:r>
            <a:endParaRPr kumimoji="1" lang="ja-JP" altLang="en-US" sz="3200" dirty="0"/>
          </a:p>
        </p:txBody>
      </p:sp>
    </p:spTree>
    <p:extLst>
      <p:ext uri="{BB962C8B-B14F-4D97-AF65-F5344CB8AC3E}">
        <p14:creationId xmlns:p14="http://schemas.microsoft.com/office/powerpoint/2010/main" val="3876448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円柱 15"/>
          <p:cNvSpPr/>
          <p:nvPr/>
        </p:nvSpPr>
        <p:spPr>
          <a:xfrm>
            <a:off x="1475366" y="1886508"/>
            <a:ext cx="1944216" cy="3411506"/>
          </a:xfrm>
          <a:prstGeom prst="can">
            <a:avLst/>
          </a:prstGeom>
          <a:solidFill>
            <a:srgbClr val="FFFF66"/>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dirty="0">
                <a:solidFill>
                  <a:schemeClr val="tx1"/>
                </a:solidFill>
                <a:latin typeface="ＤＦ特太ゴシック体" panose="020B0509000000000000" pitchFamily="49" charset="-128"/>
                <a:ea typeface="ＤＦ特太ゴシック体" panose="020B0509000000000000" pitchFamily="49" charset="-128"/>
              </a:rPr>
              <a:t>生活</a:t>
            </a:r>
          </a:p>
        </p:txBody>
      </p:sp>
      <p:sp>
        <p:nvSpPr>
          <p:cNvPr id="22" name="円柱 21"/>
          <p:cNvSpPr/>
          <p:nvPr/>
        </p:nvSpPr>
        <p:spPr>
          <a:xfrm>
            <a:off x="3635606" y="1958959"/>
            <a:ext cx="1931842" cy="3411506"/>
          </a:xfrm>
          <a:prstGeom prst="can">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dirty="0">
                <a:solidFill>
                  <a:schemeClr val="tx1"/>
                </a:solidFill>
                <a:latin typeface="ＤＦ特太ゴシック体" panose="020B0509000000000000" pitchFamily="49" charset="-128"/>
                <a:ea typeface="ＤＦ特太ゴシック体" panose="020B0509000000000000" pitchFamily="49" charset="-128"/>
              </a:rPr>
              <a:t>余暇</a:t>
            </a:r>
            <a:endParaRPr lang="en-US" altLang="ja-JP" sz="2800" dirty="0">
              <a:solidFill>
                <a:schemeClr val="tx1"/>
              </a:solidFill>
              <a:latin typeface="ＤＦ特太ゴシック体" panose="020B0509000000000000" pitchFamily="49" charset="-128"/>
              <a:ea typeface="ＤＦ特太ゴシック体" panose="020B0509000000000000" pitchFamily="49" charset="-128"/>
            </a:endParaRPr>
          </a:p>
          <a:p>
            <a:pPr algn="ctr"/>
            <a:r>
              <a:rPr lang="ja-JP" altLang="en-US" sz="2800" dirty="0">
                <a:solidFill>
                  <a:schemeClr val="tx1"/>
                </a:solidFill>
                <a:latin typeface="ＤＦ特太ゴシック体" panose="020B0509000000000000" pitchFamily="49" charset="-128"/>
                <a:ea typeface="ＤＦ特太ゴシック体" panose="020B0509000000000000" pitchFamily="49" charset="-128"/>
              </a:rPr>
              <a:t>社会参加</a:t>
            </a:r>
            <a:endParaRPr lang="en-US" altLang="ja-JP" sz="2800" dirty="0">
              <a:solidFill>
                <a:schemeClr val="tx1"/>
              </a:solidFill>
              <a:latin typeface="ＤＦ特太ゴシック体" panose="020B0509000000000000" pitchFamily="49" charset="-128"/>
              <a:ea typeface="ＤＦ特太ゴシック体" panose="020B0509000000000000" pitchFamily="49" charset="-128"/>
            </a:endParaRPr>
          </a:p>
          <a:p>
            <a:pPr algn="ctr"/>
            <a:endParaRPr lang="ja-JP" altLang="en-US" sz="28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23" name="円柱 22"/>
          <p:cNvSpPr/>
          <p:nvPr/>
        </p:nvSpPr>
        <p:spPr>
          <a:xfrm>
            <a:off x="5783472" y="1894520"/>
            <a:ext cx="2244445" cy="3411506"/>
          </a:xfrm>
          <a:prstGeom prst="can">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ja-JP" altLang="en-US" sz="2600" dirty="0" smtClean="0">
                <a:solidFill>
                  <a:schemeClr val="tx1"/>
                </a:solidFill>
                <a:latin typeface="ＤＦ特太ゴシック体" panose="020B0509000000000000" pitchFamily="49" charset="-128"/>
                <a:ea typeface="ＤＦ特太ゴシック体" panose="020B0509000000000000" pitchFamily="49" charset="-128"/>
              </a:rPr>
              <a:t>　日中活動</a:t>
            </a:r>
            <a:endParaRPr lang="ja-JP" altLang="en-US" sz="26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4" name="二等辺三角形 3"/>
          <p:cNvSpPr/>
          <p:nvPr/>
        </p:nvSpPr>
        <p:spPr>
          <a:xfrm>
            <a:off x="1043318" y="870924"/>
            <a:ext cx="7272808" cy="1276672"/>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ＤＨＰ特太ゴシック体" panose="020B0500000000000000" pitchFamily="50" charset="-128"/>
                <a:ea typeface="ＤＨＰ特太ゴシック体" panose="020B0500000000000000" pitchFamily="50" charset="-128"/>
              </a:rPr>
              <a:t>暮らし</a:t>
            </a:r>
            <a:endParaRPr kumimoji="1" lang="ja-JP" altLang="en-US" sz="2800" dirty="0">
              <a:solidFill>
                <a:schemeClr val="tx1"/>
              </a:solidFill>
              <a:latin typeface="ＤＨＰ特太ゴシック体" panose="020B0500000000000000" pitchFamily="50" charset="-128"/>
              <a:ea typeface="ＤＨＰ特太ゴシック体" panose="020B0500000000000000" pitchFamily="50" charset="-128"/>
            </a:endParaRPr>
          </a:p>
        </p:txBody>
      </p:sp>
      <p:sp>
        <p:nvSpPr>
          <p:cNvPr id="7" name="正方形/長方形 6"/>
          <p:cNvSpPr/>
          <p:nvPr/>
        </p:nvSpPr>
        <p:spPr>
          <a:xfrm>
            <a:off x="1487563" y="4802316"/>
            <a:ext cx="6540354" cy="1656184"/>
          </a:xfrm>
          <a:prstGeom prst="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7030A0"/>
                </a:solidFill>
                <a:latin typeface="ＤＦ特太ゴシック体" panose="020B0509000000000000" pitchFamily="49" charset="-128"/>
                <a:ea typeface="ＤＦ特太ゴシック体" panose="020B0509000000000000" pitchFamily="49" charset="-128"/>
              </a:rPr>
              <a:t>健康・生理的基盤の安定</a:t>
            </a:r>
            <a:endParaRPr kumimoji="1" lang="ja-JP" altLang="en-US" sz="2800" dirty="0">
              <a:solidFill>
                <a:srgbClr val="7030A0"/>
              </a:solidFill>
              <a:latin typeface="ＤＦ特太ゴシック体" panose="020B0509000000000000" pitchFamily="49" charset="-128"/>
              <a:ea typeface="ＤＦ特太ゴシック体" panose="020B0509000000000000" pitchFamily="49" charset="-128"/>
            </a:endParaRPr>
          </a:p>
        </p:txBody>
      </p:sp>
      <p:sp>
        <p:nvSpPr>
          <p:cNvPr id="2" name="テキスト ボックス 1"/>
          <p:cNvSpPr txBox="1"/>
          <p:nvPr/>
        </p:nvSpPr>
        <p:spPr>
          <a:xfrm>
            <a:off x="1369081" y="197360"/>
            <a:ext cx="6777318" cy="646331"/>
          </a:xfrm>
          <a:prstGeom prst="rect">
            <a:avLst/>
          </a:prstGeom>
          <a:noFill/>
        </p:spPr>
        <p:txBody>
          <a:bodyPr wrap="square" rtlCol="0">
            <a:spAutoFit/>
          </a:bodyPr>
          <a:lstStyle/>
          <a:p>
            <a:pPr algn="ctr"/>
            <a:r>
              <a:rPr kumimoji="1" lang="ja-JP" altLang="en-US" sz="3600" dirty="0" smtClean="0"/>
              <a:t>暮らしの土台と柱</a:t>
            </a:r>
            <a:endParaRPr kumimoji="1" lang="ja-JP" altLang="en-US" sz="3600" dirty="0"/>
          </a:p>
        </p:txBody>
      </p:sp>
    </p:spTree>
    <p:extLst>
      <p:ext uri="{BB962C8B-B14F-4D97-AF65-F5344CB8AC3E}">
        <p14:creationId xmlns:p14="http://schemas.microsoft.com/office/powerpoint/2010/main" val="2961849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円柱 15"/>
          <p:cNvSpPr/>
          <p:nvPr/>
        </p:nvSpPr>
        <p:spPr>
          <a:xfrm>
            <a:off x="1475365" y="1743073"/>
            <a:ext cx="1944216" cy="3411506"/>
          </a:xfrm>
          <a:prstGeom prst="can">
            <a:avLst/>
          </a:prstGeom>
          <a:solidFill>
            <a:srgbClr val="FFFF66"/>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dirty="0">
                <a:solidFill>
                  <a:schemeClr val="tx1"/>
                </a:solidFill>
                <a:latin typeface="ＤＦ特太ゴシック体" panose="020B0509000000000000" pitchFamily="49" charset="-128"/>
                <a:ea typeface="ＤＦ特太ゴシック体" panose="020B0509000000000000" pitchFamily="49" charset="-128"/>
              </a:rPr>
              <a:t>生活</a:t>
            </a:r>
          </a:p>
        </p:txBody>
      </p:sp>
      <p:sp>
        <p:nvSpPr>
          <p:cNvPr id="22" name="円柱 21"/>
          <p:cNvSpPr/>
          <p:nvPr/>
        </p:nvSpPr>
        <p:spPr>
          <a:xfrm>
            <a:off x="3635605" y="1815524"/>
            <a:ext cx="1931842" cy="3411506"/>
          </a:xfrm>
          <a:prstGeom prst="can">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dirty="0">
                <a:solidFill>
                  <a:schemeClr val="tx1"/>
                </a:solidFill>
                <a:latin typeface="ＤＦ特太ゴシック体" panose="020B0509000000000000" pitchFamily="49" charset="-128"/>
                <a:ea typeface="ＤＦ特太ゴシック体" panose="020B0509000000000000" pitchFamily="49" charset="-128"/>
              </a:rPr>
              <a:t>余暇</a:t>
            </a:r>
            <a:endParaRPr lang="en-US" altLang="ja-JP" sz="2800" dirty="0">
              <a:solidFill>
                <a:schemeClr val="tx1"/>
              </a:solidFill>
              <a:latin typeface="ＤＦ特太ゴシック体" panose="020B0509000000000000" pitchFamily="49" charset="-128"/>
              <a:ea typeface="ＤＦ特太ゴシック体" panose="020B0509000000000000" pitchFamily="49" charset="-128"/>
            </a:endParaRPr>
          </a:p>
          <a:p>
            <a:pPr algn="ctr"/>
            <a:r>
              <a:rPr lang="ja-JP" altLang="en-US" sz="2800" dirty="0">
                <a:solidFill>
                  <a:schemeClr val="tx1"/>
                </a:solidFill>
                <a:latin typeface="ＤＦ特太ゴシック体" panose="020B0509000000000000" pitchFamily="49" charset="-128"/>
                <a:ea typeface="ＤＦ特太ゴシック体" panose="020B0509000000000000" pitchFamily="49" charset="-128"/>
              </a:rPr>
              <a:t>社会参加</a:t>
            </a:r>
            <a:endParaRPr lang="en-US" altLang="ja-JP" sz="2800" dirty="0">
              <a:solidFill>
                <a:schemeClr val="tx1"/>
              </a:solidFill>
              <a:latin typeface="ＤＦ特太ゴシック体" panose="020B0509000000000000" pitchFamily="49" charset="-128"/>
              <a:ea typeface="ＤＦ特太ゴシック体" panose="020B0509000000000000" pitchFamily="49" charset="-128"/>
            </a:endParaRPr>
          </a:p>
          <a:p>
            <a:pPr algn="ctr"/>
            <a:endParaRPr lang="ja-JP" altLang="en-US" sz="28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23" name="円柱 22"/>
          <p:cNvSpPr/>
          <p:nvPr/>
        </p:nvSpPr>
        <p:spPr>
          <a:xfrm>
            <a:off x="5783471" y="1751085"/>
            <a:ext cx="2244445" cy="3411506"/>
          </a:xfrm>
          <a:prstGeom prst="can">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dirty="0" smtClean="0">
                <a:solidFill>
                  <a:schemeClr val="tx1"/>
                </a:solidFill>
                <a:latin typeface="ＤＦ特太ゴシック体" panose="020B0509000000000000" pitchFamily="49" charset="-128"/>
                <a:ea typeface="ＤＦ特太ゴシック体" panose="020B0509000000000000" pitchFamily="49" charset="-128"/>
              </a:rPr>
              <a:t>日中活動</a:t>
            </a:r>
            <a:endParaRPr lang="ja-JP" altLang="en-US" sz="28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4" name="二等辺三角形 3"/>
          <p:cNvSpPr/>
          <p:nvPr/>
        </p:nvSpPr>
        <p:spPr>
          <a:xfrm>
            <a:off x="1043317" y="727489"/>
            <a:ext cx="7272808" cy="1276672"/>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ＤＨＰ特太ゴシック体" panose="020B0500000000000000" pitchFamily="50" charset="-128"/>
                <a:ea typeface="ＤＨＰ特太ゴシック体" panose="020B0500000000000000" pitchFamily="50" charset="-128"/>
              </a:rPr>
              <a:t>暮らし</a:t>
            </a:r>
            <a:endParaRPr kumimoji="1" lang="ja-JP" altLang="en-US" sz="2800" dirty="0">
              <a:solidFill>
                <a:schemeClr val="tx1"/>
              </a:solidFill>
              <a:latin typeface="ＤＨＰ特太ゴシック体" panose="020B0500000000000000" pitchFamily="50" charset="-128"/>
              <a:ea typeface="ＤＨＰ特太ゴシック体" panose="020B0500000000000000" pitchFamily="50" charset="-128"/>
            </a:endParaRPr>
          </a:p>
        </p:txBody>
      </p:sp>
      <p:sp>
        <p:nvSpPr>
          <p:cNvPr id="7" name="正方形/長方形 6"/>
          <p:cNvSpPr/>
          <p:nvPr/>
        </p:nvSpPr>
        <p:spPr>
          <a:xfrm>
            <a:off x="1487562" y="4658881"/>
            <a:ext cx="6540354" cy="1656184"/>
          </a:xfrm>
          <a:prstGeom prst="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7030A0"/>
                </a:solidFill>
                <a:latin typeface="ＤＦ特太ゴシック体" panose="020B0509000000000000" pitchFamily="49" charset="-128"/>
                <a:ea typeface="ＤＦ特太ゴシック体" panose="020B0509000000000000" pitchFamily="49" charset="-128"/>
              </a:rPr>
              <a:t>健康・生理的基盤の安定</a:t>
            </a:r>
            <a:endParaRPr kumimoji="1" lang="ja-JP" altLang="en-US" sz="2800" dirty="0">
              <a:solidFill>
                <a:srgbClr val="7030A0"/>
              </a:solidFill>
              <a:latin typeface="ＤＦ特太ゴシック体" panose="020B0509000000000000" pitchFamily="49" charset="-128"/>
              <a:ea typeface="ＤＦ特太ゴシック体" panose="020B0509000000000000" pitchFamily="49" charset="-128"/>
            </a:endParaRPr>
          </a:p>
        </p:txBody>
      </p:sp>
      <p:sp>
        <p:nvSpPr>
          <p:cNvPr id="2" name="角丸四角形 1"/>
          <p:cNvSpPr/>
          <p:nvPr/>
        </p:nvSpPr>
        <p:spPr>
          <a:xfrm>
            <a:off x="824752" y="2204536"/>
            <a:ext cx="2115671"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dirty="0" smtClean="0"/>
              <a:t>介護</a:t>
            </a:r>
            <a:endParaRPr kumimoji="1" lang="ja-JP" altLang="en-US" sz="2400" dirty="0"/>
          </a:p>
        </p:txBody>
      </p:sp>
      <p:sp>
        <p:nvSpPr>
          <p:cNvPr id="8" name="角丸四角形 7"/>
          <p:cNvSpPr/>
          <p:nvPr/>
        </p:nvSpPr>
        <p:spPr>
          <a:xfrm>
            <a:off x="824753" y="6015318"/>
            <a:ext cx="2115670"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dirty="0" smtClean="0"/>
              <a:t>医療・看護</a:t>
            </a:r>
            <a:endParaRPr kumimoji="1" lang="ja-JP" altLang="en-US" sz="2400" dirty="0"/>
          </a:p>
        </p:txBody>
      </p:sp>
      <p:sp>
        <p:nvSpPr>
          <p:cNvPr id="9" name="角丸四角形 8"/>
          <p:cNvSpPr/>
          <p:nvPr/>
        </p:nvSpPr>
        <p:spPr>
          <a:xfrm>
            <a:off x="6329081" y="2293591"/>
            <a:ext cx="2420471"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dirty="0" smtClean="0"/>
              <a:t>療育･教育・活動</a:t>
            </a:r>
            <a:endParaRPr kumimoji="1" lang="ja-JP" altLang="en-US" sz="2400" dirty="0"/>
          </a:p>
        </p:txBody>
      </p:sp>
      <p:sp>
        <p:nvSpPr>
          <p:cNvPr id="10" name="角丸四角形 9"/>
          <p:cNvSpPr/>
          <p:nvPr/>
        </p:nvSpPr>
        <p:spPr>
          <a:xfrm>
            <a:off x="6330317" y="1005876"/>
            <a:ext cx="2420471"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dirty="0" smtClean="0"/>
              <a:t>福祉・相談支援・権利擁護</a:t>
            </a:r>
            <a:endParaRPr kumimoji="1" lang="ja-JP" altLang="en-US" sz="2400" dirty="0"/>
          </a:p>
        </p:txBody>
      </p:sp>
      <p:cxnSp>
        <p:nvCxnSpPr>
          <p:cNvPr id="5" name="直線コネクタ 4"/>
          <p:cNvCxnSpPr>
            <a:stCxn id="2" idx="3"/>
          </p:cNvCxnSpPr>
          <p:nvPr/>
        </p:nvCxnSpPr>
        <p:spPr>
          <a:xfrm>
            <a:off x="2940423" y="2585536"/>
            <a:ext cx="3379694" cy="33532"/>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flipV="1">
            <a:off x="1766047" y="3019746"/>
            <a:ext cx="8965" cy="2995572"/>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6338154" y="5965496"/>
            <a:ext cx="2115670"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dirty="0" smtClean="0"/>
              <a:t>リハビリ</a:t>
            </a:r>
            <a:endParaRPr kumimoji="1" lang="ja-JP" altLang="en-US" sz="2400" dirty="0"/>
          </a:p>
        </p:txBody>
      </p:sp>
      <p:cxnSp>
        <p:nvCxnSpPr>
          <p:cNvPr id="19" name="直線コネクタ 18"/>
          <p:cNvCxnSpPr/>
          <p:nvPr/>
        </p:nvCxnSpPr>
        <p:spPr>
          <a:xfrm>
            <a:off x="2940423" y="6501664"/>
            <a:ext cx="3370730" cy="78431"/>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H="1" flipV="1">
            <a:off x="7790330" y="3052770"/>
            <a:ext cx="17929" cy="285503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949387" y="2966536"/>
            <a:ext cx="3388767" cy="2933252"/>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2935941" y="3052770"/>
            <a:ext cx="3384176" cy="297056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378046" y="98946"/>
            <a:ext cx="6777318" cy="646331"/>
          </a:xfrm>
          <a:prstGeom prst="rect">
            <a:avLst/>
          </a:prstGeom>
          <a:noFill/>
        </p:spPr>
        <p:txBody>
          <a:bodyPr wrap="square" rtlCol="0">
            <a:spAutoFit/>
          </a:bodyPr>
          <a:lstStyle/>
          <a:p>
            <a:pPr algn="ctr"/>
            <a:r>
              <a:rPr kumimoji="1" lang="ja-JP" altLang="en-US" sz="3600" dirty="0" smtClean="0"/>
              <a:t>暮らしの土台と柱を支える</a:t>
            </a:r>
            <a:endParaRPr kumimoji="1" lang="ja-JP" altLang="en-US" sz="3600" dirty="0"/>
          </a:p>
        </p:txBody>
      </p:sp>
    </p:spTree>
    <p:extLst>
      <p:ext uri="{BB962C8B-B14F-4D97-AF65-F5344CB8AC3E}">
        <p14:creationId xmlns:p14="http://schemas.microsoft.com/office/powerpoint/2010/main" val="2608745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1755" y="152400"/>
            <a:ext cx="7886700" cy="1325563"/>
          </a:xfrm>
        </p:spPr>
        <p:txBody>
          <a:bodyPr/>
          <a:lstStyle/>
          <a:p>
            <a:r>
              <a:rPr kumimoji="1" lang="ja-JP" altLang="en-US" dirty="0" smtClean="0"/>
              <a:t>２．家族の思いとともに育つ支援</a:t>
            </a:r>
            <a:endParaRPr kumimoji="1" lang="ja-JP" altLang="en-US" dirty="0"/>
          </a:p>
        </p:txBody>
      </p:sp>
      <p:sp>
        <p:nvSpPr>
          <p:cNvPr id="5" name="コンテンツ プレースホルダー 4"/>
          <p:cNvSpPr>
            <a:spLocks noGrp="1"/>
          </p:cNvSpPr>
          <p:nvPr>
            <p:ph idx="1"/>
          </p:nvPr>
        </p:nvSpPr>
        <p:spPr>
          <a:xfrm>
            <a:off x="197223" y="1317811"/>
            <a:ext cx="8821271" cy="5611905"/>
          </a:xfrm>
        </p:spPr>
        <p:txBody>
          <a:bodyPr>
            <a:normAutofit fontScale="77500" lnSpcReduction="20000"/>
          </a:bodyPr>
          <a:lstStyle/>
          <a:p>
            <a:pPr marL="0" indent="0">
              <a:lnSpc>
                <a:spcPct val="120000"/>
              </a:lnSpc>
              <a:buNone/>
            </a:pPr>
            <a:r>
              <a:rPr kumimoji="1" lang="ja-JP" altLang="en-US" dirty="0" smtClean="0"/>
              <a:t>（１）障害の受容と家族として生きる構えを支える</a:t>
            </a:r>
            <a:endParaRPr kumimoji="1" lang="en-US" altLang="ja-JP" dirty="0" smtClean="0"/>
          </a:p>
          <a:p>
            <a:pPr marL="0" indent="0">
              <a:lnSpc>
                <a:spcPct val="120000"/>
              </a:lnSpc>
              <a:buNone/>
            </a:pPr>
            <a:endParaRPr kumimoji="1" lang="en-US" altLang="ja-JP" dirty="0" smtClean="0"/>
          </a:p>
          <a:p>
            <a:pPr marL="0" indent="0">
              <a:lnSpc>
                <a:spcPct val="120000"/>
              </a:lnSpc>
              <a:buNone/>
            </a:pPr>
            <a:r>
              <a:rPr kumimoji="1" lang="ja-JP" altLang="en-US" dirty="0" smtClean="0"/>
              <a:t>（２）家庭における介護基盤を，家族だけにしない支えがある生活に</a:t>
            </a:r>
            <a:endParaRPr kumimoji="1" lang="en-US" altLang="ja-JP" dirty="0" smtClean="0"/>
          </a:p>
          <a:p>
            <a:pPr marL="447675" indent="-447675">
              <a:lnSpc>
                <a:spcPct val="120000"/>
              </a:lnSpc>
              <a:buNone/>
            </a:pPr>
            <a:r>
              <a:rPr lang="ja-JP" altLang="en-US" dirty="0" smtClean="0"/>
              <a:t>　　本人だけでなく，家族も，他の人の手を借りて生きることの経験を積む</a:t>
            </a:r>
            <a:endParaRPr lang="en-US" altLang="ja-JP" dirty="0" smtClean="0"/>
          </a:p>
          <a:p>
            <a:pPr marL="447675" indent="-447675">
              <a:lnSpc>
                <a:spcPct val="120000"/>
              </a:lnSpc>
              <a:buNone/>
            </a:pPr>
            <a:endParaRPr lang="en-US" altLang="ja-JP" dirty="0" smtClean="0"/>
          </a:p>
          <a:p>
            <a:pPr marL="447675" indent="-447675">
              <a:lnSpc>
                <a:spcPct val="120000"/>
              </a:lnSpc>
              <a:buNone/>
            </a:pPr>
            <a:r>
              <a:rPr lang="ja-JP" altLang="en-US" dirty="0" smtClean="0"/>
              <a:t>　　・緊急時対応の環境の変化を受けとめる幅ができる</a:t>
            </a:r>
            <a:endParaRPr lang="en-US" altLang="ja-JP" dirty="0" smtClean="0"/>
          </a:p>
          <a:p>
            <a:pPr marL="447675" indent="-447675">
              <a:lnSpc>
                <a:spcPct val="120000"/>
              </a:lnSpc>
              <a:buNone/>
            </a:pPr>
            <a:r>
              <a:rPr lang="ja-JP" altLang="en-US" dirty="0" smtClean="0"/>
              <a:t>　　・思春期を生き抜く手助け</a:t>
            </a:r>
            <a:endParaRPr lang="en-US" altLang="ja-JP" dirty="0" smtClean="0"/>
          </a:p>
          <a:p>
            <a:pPr marL="447675" indent="-447675">
              <a:lnSpc>
                <a:spcPct val="120000"/>
              </a:lnSpc>
              <a:buNone/>
            </a:pPr>
            <a:r>
              <a:rPr lang="ja-JP" altLang="en-US" dirty="0" smtClean="0"/>
              <a:t>　　・家族介護が崩壊しても支える柱が他にある高齢期の安心</a:t>
            </a:r>
            <a:endParaRPr lang="en-US" altLang="ja-JP" dirty="0"/>
          </a:p>
          <a:p>
            <a:pPr marL="0" indent="0">
              <a:lnSpc>
                <a:spcPct val="120000"/>
              </a:lnSpc>
              <a:buNone/>
            </a:pPr>
            <a:endParaRPr kumimoji="1" lang="en-US" altLang="ja-JP" dirty="0" smtClean="0"/>
          </a:p>
          <a:p>
            <a:pPr marL="0" indent="0">
              <a:lnSpc>
                <a:spcPct val="120000"/>
              </a:lnSpc>
              <a:buNone/>
            </a:pPr>
            <a:r>
              <a:rPr kumimoji="1" lang="ja-JP" altLang="en-US" dirty="0" smtClean="0"/>
              <a:t>（３）わが子の巣立ち，わが子から「子離れ」する　家族としての育ちの伴走</a:t>
            </a:r>
            <a:endParaRPr kumimoji="1" lang="ja-JP" altLang="en-US" dirty="0"/>
          </a:p>
        </p:txBody>
      </p:sp>
      <p:sp>
        <p:nvSpPr>
          <p:cNvPr id="3" name="下矢印 2"/>
          <p:cNvSpPr/>
          <p:nvPr/>
        </p:nvSpPr>
        <p:spPr>
          <a:xfrm>
            <a:off x="2644588" y="3182470"/>
            <a:ext cx="932329" cy="430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91604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8165726" cy="1325563"/>
          </a:xfrm>
        </p:spPr>
        <p:txBody>
          <a:bodyPr/>
          <a:lstStyle/>
          <a:p>
            <a:r>
              <a:rPr kumimoji="1" lang="ja-JP" altLang="en-US" dirty="0" smtClean="0"/>
              <a:t>ライフサイクルを見通した支援</a:t>
            </a:r>
            <a:endParaRPr kumimoji="1" lang="ja-JP" altLang="en-US" dirty="0"/>
          </a:p>
        </p:txBody>
      </p:sp>
      <p:sp>
        <p:nvSpPr>
          <p:cNvPr id="3" name="コンテンツ プレースホルダー 2"/>
          <p:cNvSpPr>
            <a:spLocks noGrp="1"/>
          </p:cNvSpPr>
          <p:nvPr>
            <p:ph idx="1"/>
          </p:nvPr>
        </p:nvSpPr>
        <p:spPr>
          <a:xfrm>
            <a:off x="300789" y="1825625"/>
            <a:ext cx="8214561" cy="4767680"/>
          </a:xfrm>
        </p:spPr>
        <p:txBody>
          <a:bodyPr>
            <a:normAutofit lnSpcReduction="10000"/>
          </a:bodyPr>
          <a:lstStyle/>
          <a:p>
            <a:pPr marL="0" indent="0">
              <a:buNone/>
            </a:pPr>
            <a:r>
              <a:rPr kumimoji="1" lang="ja-JP" altLang="en-US" dirty="0" smtClean="0"/>
              <a:t>（１）乳幼児期からの支援チーム形成</a:t>
            </a:r>
            <a:endParaRPr kumimoji="1" lang="en-US" altLang="ja-JP" dirty="0" smtClean="0"/>
          </a:p>
          <a:p>
            <a:pPr marL="0" indent="0">
              <a:buNone/>
            </a:pPr>
            <a:r>
              <a:rPr kumimoji="1" lang="ja-JP" altLang="en-US" dirty="0" smtClean="0"/>
              <a:t>　</a:t>
            </a:r>
            <a:r>
              <a:rPr lang="ja-JP" altLang="en-US" dirty="0" smtClean="0"/>
              <a:t>重症心身障害児者等</a:t>
            </a:r>
            <a:r>
              <a:rPr kumimoji="1" lang="ja-JP" altLang="en-US" dirty="0" smtClean="0"/>
              <a:t>の場合は，乳幼児期からの支援チームの形成は，本人や家族の育ちにとって重要な安心</a:t>
            </a:r>
          </a:p>
          <a:p>
            <a:pPr marL="0" indent="0">
              <a:buNone/>
            </a:pPr>
            <a:endParaRPr kumimoji="1" lang="en-US" altLang="ja-JP" dirty="0" smtClean="0"/>
          </a:p>
          <a:p>
            <a:pPr marL="0" indent="0">
              <a:buNone/>
            </a:pPr>
            <a:r>
              <a:rPr kumimoji="1" lang="ja-JP" altLang="en-US" dirty="0" smtClean="0"/>
              <a:t>（２）思春期以降における「自立」生活への意識</a:t>
            </a:r>
            <a:endParaRPr kumimoji="1" lang="en-US" altLang="ja-JP" dirty="0" smtClean="0"/>
          </a:p>
          <a:p>
            <a:pPr marL="0" indent="0">
              <a:buNone/>
            </a:pPr>
            <a:r>
              <a:rPr kumimoji="1" lang="ja-JP" altLang="en-US" dirty="0" smtClean="0"/>
              <a:t>　親離れ･子離れ，生きがいづく</a:t>
            </a:r>
            <a:r>
              <a:rPr kumimoji="1" lang="ja-JP" altLang="en-US" dirty="0" err="1" smtClean="0"/>
              <a:t>り</a:t>
            </a:r>
            <a:endParaRPr kumimoji="1" lang="en-US" altLang="ja-JP" dirty="0" smtClean="0"/>
          </a:p>
          <a:p>
            <a:pPr marL="0" indent="0">
              <a:buNone/>
            </a:pPr>
            <a:r>
              <a:rPr kumimoji="1" lang="ja-JP" altLang="en-US" dirty="0" smtClean="0"/>
              <a:t>　訪問対応を可能とする日中活動づくり</a:t>
            </a:r>
            <a:endParaRPr kumimoji="1" lang="en-US" altLang="ja-JP" dirty="0" smtClean="0"/>
          </a:p>
          <a:p>
            <a:endParaRPr lang="en-US" altLang="ja-JP" dirty="0"/>
          </a:p>
          <a:p>
            <a:pPr marL="0" indent="0">
              <a:buNone/>
            </a:pPr>
            <a:r>
              <a:rPr kumimoji="1" lang="ja-JP" altLang="en-US" dirty="0" smtClean="0"/>
              <a:t>（３）高齢期における重症化と生活の切り替え</a:t>
            </a:r>
            <a:endParaRPr kumimoji="1" lang="ja-JP" altLang="en-US" dirty="0"/>
          </a:p>
        </p:txBody>
      </p:sp>
    </p:spTree>
    <p:extLst>
      <p:ext uri="{BB962C8B-B14F-4D97-AF65-F5344CB8AC3E}">
        <p14:creationId xmlns:p14="http://schemas.microsoft.com/office/powerpoint/2010/main" val="3184576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13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5"/>
          <p:cNvSpPr/>
          <p:nvPr/>
        </p:nvSpPr>
        <p:spPr>
          <a:xfrm>
            <a:off x="4103687" y="3718672"/>
            <a:ext cx="93662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t>本人</a:t>
            </a:r>
          </a:p>
        </p:txBody>
      </p:sp>
      <p:sp>
        <p:nvSpPr>
          <p:cNvPr id="7" name="角丸四角形 6"/>
          <p:cNvSpPr/>
          <p:nvPr/>
        </p:nvSpPr>
        <p:spPr>
          <a:xfrm>
            <a:off x="7407182" y="1519985"/>
            <a:ext cx="863600"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t>本人</a:t>
            </a:r>
          </a:p>
        </p:txBody>
      </p:sp>
      <p:sp>
        <p:nvSpPr>
          <p:cNvPr id="8" name="角丸四角形 7"/>
          <p:cNvSpPr/>
          <p:nvPr/>
        </p:nvSpPr>
        <p:spPr>
          <a:xfrm>
            <a:off x="3525462" y="4928767"/>
            <a:ext cx="1449949"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600" dirty="0" smtClean="0">
                <a:solidFill>
                  <a:schemeClr val="tx1"/>
                </a:solidFill>
              </a:rPr>
              <a:t>学童保育等</a:t>
            </a:r>
            <a:endParaRPr lang="ja-JP" altLang="en-US" sz="1600" dirty="0">
              <a:solidFill>
                <a:schemeClr val="tx1"/>
              </a:solidFill>
            </a:endParaRPr>
          </a:p>
        </p:txBody>
      </p:sp>
    </p:spTree>
    <p:extLst>
      <p:ext uri="{BB962C8B-B14F-4D97-AF65-F5344CB8AC3E}">
        <p14:creationId xmlns:p14="http://schemas.microsoft.com/office/powerpoint/2010/main" val="213985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09"/>
            <a:ext cx="9144000" cy="1143000"/>
          </a:xfrm>
        </p:spPr>
        <p:txBody>
          <a:bodyPr>
            <a:normAutofit/>
          </a:bodyPr>
          <a:lstStyle/>
          <a:p>
            <a:pPr algn="ctr"/>
            <a:r>
              <a:rPr kumimoji="1" lang="ja-JP" altLang="en-US" sz="4000" dirty="0" smtClean="0"/>
              <a:t>３．</a:t>
            </a:r>
            <a:r>
              <a:rPr lang="ja-JP" altLang="en-US" sz="4000" dirty="0" smtClean="0"/>
              <a:t>重症心身障害児者等</a:t>
            </a:r>
            <a:r>
              <a:rPr kumimoji="1" lang="ja-JP" altLang="en-US" sz="4000" dirty="0" smtClean="0"/>
              <a:t>の生活</a:t>
            </a:r>
            <a:r>
              <a:rPr kumimoji="1" lang="ja-JP" altLang="en-US" dirty="0" smtClean="0"/>
              <a:t>支援</a:t>
            </a:r>
            <a:endParaRPr kumimoji="1" lang="ja-JP" altLang="en-US" dirty="0"/>
          </a:p>
        </p:txBody>
      </p:sp>
      <p:sp>
        <p:nvSpPr>
          <p:cNvPr id="3" name="コンテンツ プレースホルダー 2"/>
          <p:cNvSpPr>
            <a:spLocks noGrp="1"/>
          </p:cNvSpPr>
          <p:nvPr>
            <p:ph idx="1"/>
          </p:nvPr>
        </p:nvSpPr>
        <p:spPr>
          <a:xfrm>
            <a:off x="878541" y="980728"/>
            <a:ext cx="8024457" cy="5688632"/>
          </a:xfrm>
        </p:spPr>
        <p:txBody>
          <a:bodyPr>
            <a:normAutofit/>
          </a:bodyPr>
          <a:lstStyle/>
          <a:p>
            <a:pPr marL="0" indent="0">
              <a:buNone/>
            </a:pPr>
            <a:r>
              <a:rPr kumimoji="1" lang="ja-JP" altLang="en-US" dirty="0" smtClean="0"/>
              <a:t>（１）支援の質の変化</a:t>
            </a:r>
            <a:endParaRPr lang="en-US" altLang="ja-JP" dirty="0" smtClean="0"/>
          </a:p>
          <a:p>
            <a:pPr marL="82550" indent="0">
              <a:buNone/>
            </a:pPr>
            <a:r>
              <a:rPr kumimoji="1" lang="ja-JP" altLang="en-US" dirty="0" smtClean="0"/>
              <a:t>　　・障害：能力→生活機能への着目</a:t>
            </a:r>
            <a:endParaRPr kumimoji="1" lang="en-US" altLang="ja-JP" dirty="0" smtClean="0"/>
          </a:p>
          <a:p>
            <a:pPr marL="82550" indent="0">
              <a:buNone/>
            </a:pPr>
            <a:r>
              <a:rPr lang="ja-JP" altLang="en-US" dirty="0" smtClean="0"/>
              <a:t>　　・「問題</a:t>
            </a:r>
            <a:r>
              <a:rPr lang="ja-JP" altLang="en-US" dirty="0"/>
              <a:t>を</a:t>
            </a:r>
            <a:r>
              <a:rPr lang="ja-JP" altLang="en-US" dirty="0" smtClean="0"/>
              <a:t>解決」する　→　「生の営み」を支える</a:t>
            </a:r>
            <a:endParaRPr lang="en-US" altLang="ja-JP" dirty="0" smtClean="0"/>
          </a:p>
          <a:p>
            <a:pPr marL="82550" indent="0">
              <a:buNone/>
            </a:pPr>
            <a:r>
              <a:rPr lang="ja-JP" altLang="en-US" dirty="0" smtClean="0"/>
              <a:t>　　　　　医療の対象としての重症児者</a:t>
            </a:r>
            <a:endParaRPr lang="en-US" altLang="ja-JP" dirty="0"/>
          </a:p>
          <a:p>
            <a:pPr marL="82550" indent="0">
              <a:buNone/>
            </a:pPr>
            <a:r>
              <a:rPr lang="ja-JP" altLang="en-US" dirty="0" smtClean="0"/>
              <a:t>　　　　　　　　　↓</a:t>
            </a:r>
            <a:endParaRPr lang="en-US" altLang="ja-JP" dirty="0" smtClean="0"/>
          </a:p>
          <a:p>
            <a:pPr marL="82550" indent="0">
              <a:buNone/>
            </a:pPr>
            <a:r>
              <a:rPr lang="ja-JP" altLang="en-US" dirty="0" smtClean="0"/>
              <a:t>　　　　　生活主体としての重症心身障害児者等へ</a:t>
            </a:r>
            <a:endParaRPr lang="en-US" altLang="ja-JP" dirty="0" smtClean="0"/>
          </a:p>
          <a:p>
            <a:pPr marL="82550" indent="0">
              <a:buNone/>
            </a:pPr>
            <a:r>
              <a:rPr lang="ja-JP" altLang="en-US" dirty="0"/>
              <a:t>　</a:t>
            </a:r>
            <a:r>
              <a:rPr lang="ja-JP" altLang="en-US" dirty="0" smtClean="0"/>
              <a:t>　・「治す医療」　→　「支える医療」</a:t>
            </a:r>
            <a:endParaRPr lang="en-US" altLang="ja-JP" dirty="0" smtClean="0"/>
          </a:p>
          <a:p>
            <a:pPr marL="0" indent="0">
              <a:buNone/>
            </a:pPr>
            <a:r>
              <a:rPr lang="ja-JP" altLang="en-US" dirty="0" smtClean="0"/>
              <a:t>（２）支える単位の重層化</a:t>
            </a:r>
            <a:endParaRPr lang="en-US" altLang="ja-JP" dirty="0" smtClean="0"/>
          </a:p>
          <a:p>
            <a:pPr marL="0" indent="0">
              <a:buNone/>
            </a:pPr>
            <a:r>
              <a:rPr lang="ja-JP" altLang="en-US" dirty="0" smtClean="0"/>
              <a:t>　　　チームによる支援ワーク</a:t>
            </a:r>
            <a:endParaRPr lang="en-US" altLang="ja-JP" dirty="0" smtClean="0"/>
          </a:p>
          <a:p>
            <a:pPr marL="82550" indent="0">
              <a:buNone/>
            </a:pPr>
            <a:r>
              <a:rPr lang="ja-JP" altLang="en-US" dirty="0"/>
              <a:t>　　</a:t>
            </a:r>
            <a:r>
              <a:rPr lang="ja-JP" altLang="en-US" dirty="0" smtClean="0"/>
              <a:t>　個人</a:t>
            </a:r>
            <a:r>
              <a:rPr lang="ja-JP" altLang="en-US" dirty="0"/>
              <a:t>－集団－地域</a:t>
            </a:r>
            <a:endParaRPr lang="en-US" altLang="ja-JP" dirty="0"/>
          </a:p>
          <a:p>
            <a:pPr marL="82550" indent="0">
              <a:buNone/>
            </a:pPr>
            <a:r>
              <a:rPr lang="ja-JP" altLang="en-US" dirty="0"/>
              <a:t>　　</a:t>
            </a:r>
            <a:r>
              <a:rPr lang="ja-JP" altLang="en-US" dirty="0" smtClean="0"/>
              <a:t>　相談</a:t>
            </a:r>
            <a:r>
              <a:rPr lang="ja-JP" altLang="en-US" dirty="0"/>
              <a:t>支援－自立支援協議会</a:t>
            </a:r>
            <a:endParaRPr lang="en-US" altLang="ja-JP" dirty="0"/>
          </a:p>
          <a:p>
            <a:pPr marL="82550" indent="0">
              <a:buNone/>
            </a:pPr>
            <a:endParaRPr kumimoji="1" lang="en-US" altLang="ja-JP" dirty="0" smtClean="0"/>
          </a:p>
          <a:p>
            <a:endParaRPr kumimoji="1" lang="en-US" altLang="ja-JP" dirty="0" smtClean="0"/>
          </a:p>
        </p:txBody>
      </p:sp>
    </p:spTree>
    <p:extLst>
      <p:ext uri="{BB962C8B-B14F-4D97-AF65-F5344CB8AC3E}">
        <p14:creationId xmlns:p14="http://schemas.microsoft.com/office/powerpoint/2010/main" val="277794460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ビジネス">
  <a:themeElements>
    <a:clrScheme name="オースティン">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2274</TotalTime>
  <Words>815</Words>
  <Application>Microsoft Office PowerPoint</Application>
  <PresentationFormat>画面に合わせる (4:3)</PresentationFormat>
  <Paragraphs>229</Paragraphs>
  <Slides>29</Slides>
  <Notes>2</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29</vt:i4>
      </vt:variant>
    </vt:vector>
  </HeadingPairs>
  <TitlesOfParts>
    <vt:vector size="32" baseType="lpstr">
      <vt:lpstr>Office テーマ</vt:lpstr>
      <vt:lpstr>ビジネス</vt:lpstr>
      <vt:lpstr>Worksheet</vt:lpstr>
      <vt:lpstr>重症心身障害児者等 支援者育成研修テキスト  ３　福祉　① 　 　　　　　　　　　　　　　　　　　　　　　　　　　　　　　　　　　　　 　　　　　　　　　　支援の基本的枠組み　　　　　　　　　　　　　　　　　　　　</vt:lpstr>
      <vt:lpstr>１．重症心身障害児者等支援の 　　基本的枠組み</vt:lpstr>
      <vt:lpstr>PowerPoint プレゼンテーション</vt:lpstr>
      <vt:lpstr>PowerPoint プレゼンテーション</vt:lpstr>
      <vt:lpstr>PowerPoint プレゼンテーション</vt:lpstr>
      <vt:lpstr>２．家族の思いとともに育つ支援</vt:lpstr>
      <vt:lpstr>ライフサイクルを見通した支援</vt:lpstr>
      <vt:lpstr>PowerPoint プレゼンテーション</vt:lpstr>
      <vt:lpstr>３．重症心身障害児者等の生活支援</vt:lpstr>
      <vt:lpstr>PowerPoint プレゼンテーション</vt:lpstr>
      <vt:lpstr>PowerPoint プレゼンテーション</vt:lpstr>
      <vt:lpstr>４．支援の基本的なプロセス</vt:lpstr>
      <vt:lpstr>ちいきいこうとちいきていちゃくしえんの</vt:lpstr>
      <vt:lpstr>個別支援計画による支援①</vt:lpstr>
      <vt:lpstr>PowerPoint プレゼンテーション</vt:lpstr>
      <vt:lpstr>個別支援計画による支援②</vt:lpstr>
      <vt:lpstr>チーム連携による支援体制</vt:lpstr>
      <vt:lpstr>重症心身障害児者等の 地域生活支援にかかわる職種(一部)</vt:lpstr>
      <vt:lpstr>PowerPoint プレゼンテーション</vt:lpstr>
      <vt:lpstr>医療的ケアが実施できる事業所をどう増やすか</vt:lpstr>
      <vt:lpstr>非医療職における 　　　　　　医療的ケアの実施は鍵</vt:lpstr>
      <vt:lpstr>個別支援計画による支援③</vt:lpstr>
      <vt:lpstr>PowerPoint プレゼンテーション</vt:lpstr>
      <vt:lpstr>５．重症心身障害児者等支援における 重層的支援システム　医療機関の連携と重層化</vt:lpstr>
      <vt:lpstr>重層的支援システム</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たむらかずひろ</dc:creator>
  <cp:lastModifiedBy>厚生労働省ネットワークシステム</cp:lastModifiedBy>
  <cp:revision>61</cp:revision>
  <dcterms:created xsi:type="dcterms:W3CDTF">2014-12-08T14:14:58Z</dcterms:created>
  <dcterms:modified xsi:type="dcterms:W3CDTF">2016-05-06T06:13:20Z</dcterms:modified>
</cp:coreProperties>
</file>