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sldIdLst>
    <p:sldId id="334" r:id="rId5"/>
    <p:sldId id="291" r:id="rId6"/>
    <p:sldId id="290" r:id="rId7"/>
    <p:sldId id="256" r:id="rId8"/>
    <p:sldId id="257" r:id="rId9"/>
    <p:sldId id="258" r:id="rId10"/>
    <p:sldId id="260" r:id="rId11"/>
    <p:sldId id="259" r:id="rId12"/>
    <p:sldId id="261" r:id="rId13"/>
    <p:sldId id="262" r:id="rId14"/>
    <p:sldId id="266" r:id="rId15"/>
    <p:sldId id="263" r:id="rId16"/>
    <p:sldId id="264" r:id="rId17"/>
    <p:sldId id="265" r:id="rId18"/>
    <p:sldId id="267" r:id="rId19"/>
    <p:sldId id="268" r:id="rId20"/>
    <p:sldId id="269" r:id="rId21"/>
    <p:sldId id="28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x="6858000" cy="9906000" type="A4"/>
  <p:notesSz cx="6858000" cy="9144000"/>
  <p:custDataLst>
    <p:tags r:id="rId3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003825-F2A5-41CC-90C9-6C0593EA019C}" v="1" dt="2024-03-28T00:26:42.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6" d="100"/>
          <a:sy n="56" d="100"/>
        </p:scale>
        <p:origin x="2621" y="6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63ED34-0FAD-44BE-AB01-03834C60760F}"/>
              </a:ext>
            </a:extLst>
          </p:cNvPr>
          <p:cNvSpPr>
            <a:spLocks noGrp="1"/>
          </p:cNvSpPr>
          <p:nvPr>
            <p:ph type="ctrTitle"/>
          </p:nvPr>
        </p:nvSpPr>
        <p:spPr>
          <a:xfrm>
            <a:off x="857250" y="1621191"/>
            <a:ext cx="5143500" cy="3448756"/>
          </a:xfrm>
        </p:spPr>
        <p:txBody>
          <a:bodyPr anchor="b"/>
          <a:lstStyle>
            <a:lvl1pPr algn="ctr">
              <a:defRPr sz="8666"/>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84EF3EC-A1D5-4533-9648-8420B19BA61C}"/>
              </a:ext>
            </a:extLst>
          </p:cNvPr>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7E54673-A2DE-427A-93A6-EC5A0330AD3A}"/>
              </a:ext>
            </a:extLst>
          </p:cNvPr>
          <p:cNvSpPr>
            <a:spLocks noGrp="1"/>
          </p:cNvSpPr>
          <p:nvPr>
            <p:ph type="dt" sz="half" idx="10"/>
          </p:nvPr>
        </p:nvSpPr>
        <p:spPr/>
        <p:txBody>
          <a:bodyPr/>
          <a:lstStyle/>
          <a:p>
            <a:fld id="{32AAE4DE-8EDA-48AC-97DF-C89B6F29D991}" type="datetimeFigureOut">
              <a:rPr kumimoji="1" lang="ja-JP" altLang="en-US" smtClean="0"/>
              <a:t>2024/3/28</a:t>
            </a:fld>
            <a:endParaRPr kumimoji="1" lang="ja-JP" altLang="en-US"/>
          </a:p>
        </p:txBody>
      </p:sp>
      <p:sp>
        <p:nvSpPr>
          <p:cNvPr id="5" name="フッター プレースホルダー 4">
            <a:extLst>
              <a:ext uri="{FF2B5EF4-FFF2-40B4-BE49-F238E27FC236}">
                <a16:creationId xmlns:a16="http://schemas.microsoft.com/office/drawing/2014/main" id="{8F403559-C7E2-4798-9E6E-181345F34A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2A0C70-8C51-4491-B0B9-C46586A81DD8}"/>
              </a:ext>
            </a:extLst>
          </p:cNvPr>
          <p:cNvSpPr>
            <a:spLocks noGrp="1"/>
          </p:cNvSpPr>
          <p:nvPr>
            <p:ph type="sldNum" sz="quarter" idx="12"/>
          </p:nvPr>
        </p:nvSpPr>
        <p:spPr/>
        <p:txBody>
          <a:bodyPr/>
          <a:lstStyle/>
          <a:p>
            <a:fld id="{450593D6-5A01-4F35-9BD9-3D030118F72E}" type="slidenum">
              <a:rPr kumimoji="1" lang="ja-JP" altLang="en-US" smtClean="0"/>
              <a:t>‹#›</a:t>
            </a:fld>
            <a:endParaRPr kumimoji="1" lang="ja-JP" altLang="en-US"/>
          </a:p>
        </p:txBody>
      </p:sp>
    </p:spTree>
    <p:extLst>
      <p:ext uri="{BB962C8B-B14F-4D97-AF65-F5344CB8AC3E}">
        <p14:creationId xmlns:p14="http://schemas.microsoft.com/office/powerpoint/2010/main" val="189473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F76B-6D4D-441E-84EC-92ADED2BBDA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4B47B2-FD41-439F-A56E-140E5B86970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248B72-5B0D-4D17-86AA-EED4D875F9D0}"/>
              </a:ext>
            </a:extLst>
          </p:cNvPr>
          <p:cNvSpPr>
            <a:spLocks noGrp="1"/>
          </p:cNvSpPr>
          <p:nvPr>
            <p:ph type="dt" sz="half" idx="10"/>
          </p:nvPr>
        </p:nvSpPr>
        <p:spPr/>
        <p:txBody>
          <a:bodyPr/>
          <a:lstStyle/>
          <a:p>
            <a:fld id="{32AAE4DE-8EDA-48AC-97DF-C89B6F29D991}" type="datetimeFigureOut">
              <a:rPr kumimoji="1" lang="ja-JP" altLang="en-US" smtClean="0"/>
              <a:t>2024/3/28</a:t>
            </a:fld>
            <a:endParaRPr kumimoji="1" lang="ja-JP" altLang="en-US"/>
          </a:p>
        </p:txBody>
      </p:sp>
      <p:sp>
        <p:nvSpPr>
          <p:cNvPr id="5" name="フッター プレースホルダー 4">
            <a:extLst>
              <a:ext uri="{FF2B5EF4-FFF2-40B4-BE49-F238E27FC236}">
                <a16:creationId xmlns:a16="http://schemas.microsoft.com/office/drawing/2014/main" id="{E3FDFA3E-5ADA-495C-A1E1-A4016B932D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8879C4-4373-4FF2-A2DD-973212D4450D}"/>
              </a:ext>
            </a:extLst>
          </p:cNvPr>
          <p:cNvSpPr>
            <a:spLocks noGrp="1"/>
          </p:cNvSpPr>
          <p:nvPr>
            <p:ph type="sldNum" sz="quarter" idx="12"/>
          </p:nvPr>
        </p:nvSpPr>
        <p:spPr/>
        <p:txBody>
          <a:bodyPr/>
          <a:lstStyle/>
          <a:p>
            <a:fld id="{450593D6-5A01-4F35-9BD9-3D030118F72E}" type="slidenum">
              <a:rPr kumimoji="1" lang="ja-JP" altLang="en-US" smtClean="0"/>
              <a:t>‹#›</a:t>
            </a:fld>
            <a:endParaRPr kumimoji="1" lang="ja-JP" altLang="en-US"/>
          </a:p>
        </p:txBody>
      </p:sp>
    </p:spTree>
    <p:extLst>
      <p:ext uri="{BB962C8B-B14F-4D97-AF65-F5344CB8AC3E}">
        <p14:creationId xmlns:p14="http://schemas.microsoft.com/office/powerpoint/2010/main" val="329989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2EC301A-3D93-471F-A921-175AEBB343DA}"/>
              </a:ext>
            </a:extLst>
          </p:cNvPr>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C79D9F-EF5A-4B3F-B875-C73A12AC6EC8}"/>
              </a:ext>
            </a:extLst>
          </p:cNvPr>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721CAC-60FF-4CB3-8EDF-C01BF879E79D}"/>
              </a:ext>
            </a:extLst>
          </p:cNvPr>
          <p:cNvSpPr>
            <a:spLocks noGrp="1"/>
          </p:cNvSpPr>
          <p:nvPr>
            <p:ph type="dt" sz="half" idx="10"/>
          </p:nvPr>
        </p:nvSpPr>
        <p:spPr/>
        <p:txBody>
          <a:bodyPr/>
          <a:lstStyle/>
          <a:p>
            <a:fld id="{32AAE4DE-8EDA-48AC-97DF-C89B6F29D991}" type="datetimeFigureOut">
              <a:rPr kumimoji="1" lang="ja-JP" altLang="en-US" smtClean="0"/>
              <a:t>2024/3/28</a:t>
            </a:fld>
            <a:endParaRPr kumimoji="1" lang="ja-JP" altLang="en-US"/>
          </a:p>
        </p:txBody>
      </p:sp>
      <p:sp>
        <p:nvSpPr>
          <p:cNvPr id="5" name="フッター プレースホルダー 4">
            <a:extLst>
              <a:ext uri="{FF2B5EF4-FFF2-40B4-BE49-F238E27FC236}">
                <a16:creationId xmlns:a16="http://schemas.microsoft.com/office/drawing/2014/main" id="{A5EDCBB0-B11D-4454-A5FD-1BB550C35C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4E878D-DB06-4EC6-9513-A2E183D474D3}"/>
              </a:ext>
            </a:extLst>
          </p:cNvPr>
          <p:cNvSpPr>
            <a:spLocks noGrp="1"/>
          </p:cNvSpPr>
          <p:nvPr>
            <p:ph type="sldNum" sz="quarter" idx="12"/>
          </p:nvPr>
        </p:nvSpPr>
        <p:spPr/>
        <p:txBody>
          <a:bodyPr/>
          <a:lstStyle/>
          <a:p>
            <a:fld id="{450593D6-5A01-4F35-9BD9-3D030118F72E}" type="slidenum">
              <a:rPr kumimoji="1" lang="ja-JP" altLang="en-US" smtClean="0"/>
              <a:t>‹#›</a:t>
            </a:fld>
            <a:endParaRPr kumimoji="1" lang="ja-JP" altLang="en-US"/>
          </a:p>
        </p:txBody>
      </p:sp>
    </p:spTree>
    <p:extLst>
      <p:ext uri="{BB962C8B-B14F-4D97-AF65-F5344CB8AC3E}">
        <p14:creationId xmlns:p14="http://schemas.microsoft.com/office/powerpoint/2010/main" val="3266302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7030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782" y="3667727"/>
            <a:ext cx="5834198" cy="88652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9565" y="5547360"/>
            <a:ext cx="4804634" cy="5662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4246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4B6986-29A0-49A6-B736-E242047BC7C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7E6BF8B-AFB9-4199-9D32-14E7A470F0D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217656-E1B7-4465-917F-9F5313D1B435}"/>
              </a:ext>
            </a:extLst>
          </p:cNvPr>
          <p:cNvSpPr>
            <a:spLocks noGrp="1"/>
          </p:cNvSpPr>
          <p:nvPr>
            <p:ph type="dt" sz="half" idx="10"/>
          </p:nvPr>
        </p:nvSpPr>
        <p:spPr/>
        <p:txBody>
          <a:bodyPr/>
          <a:lstStyle/>
          <a:p>
            <a:fld id="{32AAE4DE-8EDA-48AC-97DF-C89B6F29D991}" type="datetimeFigureOut">
              <a:rPr kumimoji="1" lang="ja-JP" altLang="en-US" smtClean="0"/>
              <a:t>2024/3/28</a:t>
            </a:fld>
            <a:endParaRPr kumimoji="1" lang="ja-JP" altLang="en-US"/>
          </a:p>
        </p:txBody>
      </p:sp>
      <p:sp>
        <p:nvSpPr>
          <p:cNvPr id="5" name="フッター プレースホルダー 4">
            <a:extLst>
              <a:ext uri="{FF2B5EF4-FFF2-40B4-BE49-F238E27FC236}">
                <a16:creationId xmlns:a16="http://schemas.microsoft.com/office/drawing/2014/main" id="{21BDF24C-72F1-4C34-A9F0-F22A40C7FD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AB7D7D-43F2-40FA-861D-5E664874C0F0}"/>
              </a:ext>
            </a:extLst>
          </p:cNvPr>
          <p:cNvSpPr>
            <a:spLocks noGrp="1"/>
          </p:cNvSpPr>
          <p:nvPr>
            <p:ph type="sldNum" sz="quarter" idx="12"/>
          </p:nvPr>
        </p:nvSpPr>
        <p:spPr/>
        <p:txBody>
          <a:bodyPr/>
          <a:lstStyle/>
          <a:p>
            <a:fld id="{450593D6-5A01-4F35-9BD9-3D030118F72E}" type="slidenum">
              <a:rPr kumimoji="1" lang="ja-JP" altLang="en-US" smtClean="0"/>
              <a:t>‹#›</a:t>
            </a:fld>
            <a:endParaRPr kumimoji="1" lang="ja-JP" altLang="en-US"/>
          </a:p>
        </p:txBody>
      </p:sp>
    </p:spTree>
    <p:extLst>
      <p:ext uri="{BB962C8B-B14F-4D97-AF65-F5344CB8AC3E}">
        <p14:creationId xmlns:p14="http://schemas.microsoft.com/office/powerpoint/2010/main" val="189822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6EB5B1-EA36-46DB-89E8-908C526EBECD}"/>
              </a:ext>
            </a:extLst>
          </p:cNvPr>
          <p:cNvSpPr>
            <a:spLocks noGrp="1"/>
          </p:cNvSpPr>
          <p:nvPr>
            <p:ph type="title"/>
          </p:nvPr>
        </p:nvSpPr>
        <p:spPr>
          <a:xfrm>
            <a:off x="467916" y="2469622"/>
            <a:ext cx="5915025" cy="4120620"/>
          </a:xfrm>
        </p:spPr>
        <p:txBody>
          <a:bodyPr anchor="b"/>
          <a:lstStyle>
            <a:lvl1pPr>
              <a:defRPr sz="8666"/>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E6726B9-0E41-4C4F-B58F-E8E7C08C9DB1}"/>
              </a:ext>
            </a:extLst>
          </p:cNvPr>
          <p:cNvSpPr>
            <a:spLocks noGrp="1"/>
          </p:cNvSpPr>
          <p:nvPr>
            <p:ph type="body" idx="1"/>
          </p:nvPr>
        </p:nvSpPr>
        <p:spPr>
          <a:xfrm>
            <a:off x="467916" y="6629225"/>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D3DD3F8-7243-4CD7-813E-BAD8B569F04A}"/>
              </a:ext>
            </a:extLst>
          </p:cNvPr>
          <p:cNvSpPr>
            <a:spLocks noGrp="1"/>
          </p:cNvSpPr>
          <p:nvPr>
            <p:ph type="dt" sz="half" idx="10"/>
          </p:nvPr>
        </p:nvSpPr>
        <p:spPr/>
        <p:txBody>
          <a:bodyPr/>
          <a:lstStyle/>
          <a:p>
            <a:fld id="{32AAE4DE-8EDA-48AC-97DF-C89B6F29D991}" type="datetimeFigureOut">
              <a:rPr kumimoji="1" lang="ja-JP" altLang="en-US" smtClean="0"/>
              <a:t>2024/3/28</a:t>
            </a:fld>
            <a:endParaRPr kumimoji="1" lang="ja-JP" altLang="en-US"/>
          </a:p>
        </p:txBody>
      </p:sp>
      <p:sp>
        <p:nvSpPr>
          <p:cNvPr id="5" name="フッター プレースホルダー 4">
            <a:extLst>
              <a:ext uri="{FF2B5EF4-FFF2-40B4-BE49-F238E27FC236}">
                <a16:creationId xmlns:a16="http://schemas.microsoft.com/office/drawing/2014/main" id="{6D149BD5-FA7D-4A87-97A7-F9383AC8F7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23A92A-8EC1-45F5-97F8-9642B18DAAD4}"/>
              </a:ext>
            </a:extLst>
          </p:cNvPr>
          <p:cNvSpPr>
            <a:spLocks noGrp="1"/>
          </p:cNvSpPr>
          <p:nvPr>
            <p:ph type="sldNum" sz="quarter" idx="12"/>
          </p:nvPr>
        </p:nvSpPr>
        <p:spPr/>
        <p:txBody>
          <a:bodyPr/>
          <a:lstStyle/>
          <a:p>
            <a:fld id="{450593D6-5A01-4F35-9BD9-3D030118F72E}" type="slidenum">
              <a:rPr kumimoji="1" lang="ja-JP" altLang="en-US" smtClean="0"/>
              <a:t>‹#›</a:t>
            </a:fld>
            <a:endParaRPr kumimoji="1" lang="ja-JP" altLang="en-US"/>
          </a:p>
        </p:txBody>
      </p:sp>
    </p:spTree>
    <p:extLst>
      <p:ext uri="{BB962C8B-B14F-4D97-AF65-F5344CB8AC3E}">
        <p14:creationId xmlns:p14="http://schemas.microsoft.com/office/powerpoint/2010/main" val="107865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EBA6A-578B-4ABB-A42C-6B893E1B073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81571D-8283-471A-9DE1-BD7175008C2E}"/>
              </a:ext>
            </a:extLst>
          </p:cNvPr>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65E008D-9DE8-4DAE-A4D5-862DCEC9FD29}"/>
              </a:ext>
            </a:extLst>
          </p:cNvPr>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94CDF26-E4D0-4591-8343-F3224E01976E}"/>
              </a:ext>
            </a:extLst>
          </p:cNvPr>
          <p:cNvSpPr>
            <a:spLocks noGrp="1"/>
          </p:cNvSpPr>
          <p:nvPr>
            <p:ph type="dt" sz="half" idx="10"/>
          </p:nvPr>
        </p:nvSpPr>
        <p:spPr/>
        <p:txBody>
          <a:bodyPr/>
          <a:lstStyle/>
          <a:p>
            <a:fld id="{32AAE4DE-8EDA-48AC-97DF-C89B6F29D991}" type="datetimeFigureOut">
              <a:rPr kumimoji="1" lang="ja-JP" altLang="en-US" smtClean="0"/>
              <a:t>2024/3/28</a:t>
            </a:fld>
            <a:endParaRPr kumimoji="1" lang="ja-JP" altLang="en-US"/>
          </a:p>
        </p:txBody>
      </p:sp>
      <p:sp>
        <p:nvSpPr>
          <p:cNvPr id="6" name="フッター プレースホルダー 5">
            <a:extLst>
              <a:ext uri="{FF2B5EF4-FFF2-40B4-BE49-F238E27FC236}">
                <a16:creationId xmlns:a16="http://schemas.microsoft.com/office/drawing/2014/main" id="{773E4425-53D2-4852-A9E5-ED2D628D0E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234EB5-CCE4-4124-AF7F-C3D3DFC14091}"/>
              </a:ext>
            </a:extLst>
          </p:cNvPr>
          <p:cNvSpPr>
            <a:spLocks noGrp="1"/>
          </p:cNvSpPr>
          <p:nvPr>
            <p:ph type="sldNum" sz="quarter" idx="12"/>
          </p:nvPr>
        </p:nvSpPr>
        <p:spPr/>
        <p:txBody>
          <a:bodyPr/>
          <a:lstStyle/>
          <a:p>
            <a:fld id="{450593D6-5A01-4F35-9BD9-3D030118F72E}" type="slidenum">
              <a:rPr kumimoji="1" lang="ja-JP" altLang="en-US" smtClean="0"/>
              <a:t>‹#›</a:t>
            </a:fld>
            <a:endParaRPr kumimoji="1" lang="ja-JP" altLang="en-US"/>
          </a:p>
        </p:txBody>
      </p:sp>
    </p:spTree>
    <p:extLst>
      <p:ext uri="{BB962C8B-B14F-4D97-AF65-F5344CB8AC3E}">
        <p14:creationId xmlns:p14="http://schemas.microsoft.com/office/powerpoint/2010/main" val="221215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009497-B8A3-4B3E-BD45-874125CF5A7A}"/>
              </a:ext>
            </a:extLst>
          </p:cNvPr>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0CD2B5-A983-4718-9FC6-336282C1FC7B}"/>
              </a:ext>
            </a:extLst>
          </p:cNvPr>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F880D99-E4CE-4C25-AA65-DE3592A7B016}"/>
              </a:ext>
            </a:extLst>
          </p:cNvPr>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064003F-0F73-4EF4-817C-0FFFF21229AC}"/>
              </a:ext>
            </a:extLst>
          </p:cNvPr>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5335DEB-0C73-4E40-8E57-8DC4633DFCA3}"/>
              </a:ext>
            </a:extLst>
          </p:cNvPr>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03479EE-ECED-411A-92EB-CEEC394D0F8D}"/>
              </a:ext>
            </a:extLst>
          </p:cNvPr>
          <p:cNvSpPr>
            <a:spLocks noGrp="1"/>
          </p:cNvSpPr>
          <p:nvPr>
            <p:ph type="dt" sz="half" idx="10"/>
          </p:nvPr>
        </p:nvSpPr>
        <p:spPr/>
        <p:txBody>
          <a:bodyPr/>
          <a:lstStyle/>
          <a:p>
            <a:fld id="{32AAE4DE-8EDA-48AC-97DF-C89B6F29D991}" type="datetimeFigureOut">
              <a:rPr kumimoji="1" lang="ja-JP" altLang="en-US" smtClean="0"/>
              <a:t>2024/3/28</a:t>
            </a:fld>
            <a:endParaRPr kumimoji="1" lang="ja-JP" altLang="en-US"/>
          </a:p>
        </p:txBody>
      </p:sp>
      <p:sp>
        <p:nvSpPr>
          <p:cNvPr id="8" name="フッター プレースホルダー 7">
            <a:extLst>
              <a:ext uri="{FF2B5EF4-FFF2-40B4-BE49-F238E27FC236}">
                <a16:creationId xmlns:a16="http://schemas.microsoft.com/office/drawing/2014/main" id="{5DF8A1D1-82E7-43AF-A4CC-F13F98F823E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0488BC9-EEB4-4295-94B9-00E69DE8882E}"/>
              </a:ext>
            </a:extLst>
          </p:cNvPr>
          <p:cNvSpPr>
            <a:spLocks noGrp="1"/>
          </p:cNvSpPr>
          <p:nvPr>
            <p:ph type="sldNum" sz="quarter" idx="12"/>
          </p:nvPr>
        </p:nvSpPr>
        <p:spPr/>
        <p:txBody>
          <a:bodyPr/>
          <a:lstStyle/>
          <a:p>
            <a:fld id="{450593D6-5A01-4F35-9BD9-3D030118F72E}" type="slidenum">
              <a:rPr kumimoji="1" lang="ja-JP" altLang="en-US" smtClean="0"/>
              <a:t>‹#›</a:t>
            </a:fld>
            <a:endParaRPr kumimoji="1" lang="ja-JP" altLang="en-US"/>
          </a:p>
        </p:txBody>
      </p:sp>
    </p:spTree>
    <p:extLst>
      <p:ext uri="{BB962C8B-B14F-4D97-AF65-F5344CB8AC3E}">
        <p14:creationId xmlns:p14="http://schemas.microsoft.com/office/powerpoint/2010/main" val="21106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278B0A-42CF-48AE-95F3-7C90DEA4AA7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4E9C18-7686-429C-AAA2-E3031484E67E}"/>
              </a:ext>
            </a:extLst>
          </p:cNvPr>
          <p:cNvSpPr>
            <a:spLocks noGrp="1"/>
          </p:cNvSpPr>
          <p:nvPr>
            <p:ph type="dt" sz="half" idx="10"/>
          </p:nvPr>
        </p:nvSpPr>
        <p:spPr/>
        <p:txBody>
          <a:bodyPr/>
          <a:lstStyle/>
          <a:p>
            <a:fld id="{32AAE4DE-8EDA-48AC-97DF-C89B6F29D991}" type="datetimeFigureOut">
              <a:rPr kumimoji="1" lang="ja-JP" altLang="en-US" smtClean="0"/>
              <a:t>2024/3/28</a:t>
            </a:fld>
            <a:endParaRPr kumimoji="1" lang="ja-JP" altLang="en-US"/>
          </a:p>
        </p:txBody>
      </p:sp>
      <p:sp>
        <p:nvSpPr>
          <p:cNvPr id="4" name="フッター プレースホルダー 3">
            <a:extLst>
              <a:ext uri="{FF2B5EF4-FFF2-40B4-BE49-F238E27FC236}">
                <a16:creationId xmlns:a16="http://schemas.microsoft.com/office/drawing/2014/main" id="{6870EC62-70F6-42B7-916D-E27B8A9D94E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31B6871-D895-4F6F-9D9E-82AC43162150}"/>
              </a:ext>
            </a:extLst>
          </p:cNvPr>
          <p:cNvSpPr>
            <a:spLocks noGrp="1"/>
          </p:cNvSpPr>
          <p:nvPr>
            <p:ph type="sldNum" sz="quarter" idx="12"/>
          </p:nvPr>
        </p:nvSpPr>
        <p:spPr/>
        <p:txBody>
          <a:bodyPr/>
          <a:lstStyle/>
          <a:p>
            <a:fld id="{450593D6-5A01-4F35-9BD9-3D030118F72E}" type="slidenum">
              <a:rPr kumimoji="1" lang="ja-JP" altLang="en-US" smtClean="0"/>
              <a:t>‹#›</a:t>
            </a:fld>
            <a:endParaRPr kumimoji="1" lang="ja-JP" altLang="en-US"/>
          </a:p>
        </p:txBody>
      </p:sp>
    </p:spTree>
    <p:extLst>
      <p:ext uri="{BB962C8B-B14F-4D97-AF65-F5344CB8AC3E}">
        <p14:creationId xmlns:p14="http://schemas.microsoft.com/office/powerpoint/2010/main" val="22606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F16794D-B993-4962-BD29-09592DAD5080}"/>
              </a:ext>
            </a:extLst>
          </p:cNvPr>
          <p:cNvSpPr>
            <a:spLocks noGrp="1"/>
          </p:cNvSpPr>
          <p:nvPr>
            <p:ph type="dt" sz="half" idx="10"/>
          </p:nvPr>
        </p:nvSpPr>
        <p:spPr/>
        <p:txBody>
          <a:bodyPr/>
          <a:lstStyle/>
          <a:p>
            <a:fld id="{32AAE4DE-8EDA-48AC-97DF-C89B6F29D991}" type="datetimeFigureOut">
              <a:rPr kumimoji="1" lang="ja-JP" altLang="en-US" smtClean="0"/>
              <a:t>2024/3/28</a:t>
            </a:fld>
            <a:endParaRPr kumimoji="1" lang="ja-JP" altLang="en-US"/>
          </a:p>
        </p:txBody>
      </p:sp>
      <p:sp>
        <p:nvSpPr>
          <p:cNvPr id="3" name="フッター プレースホルダー 2">
            <a:extLst>
              <a:ext uri="{FF2B5EF4-FFF2-40B4-BE49-F238E27FC236}">
                <a16:creationId xmlns:a16="http://schemas.microsoft.com/office/drawing/2014/main" id="{0044DA9B-D341-4492-9B81-36A80191B2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804559-2E08-4F27-BF51-DD50E84685C4}"/>
              </a:ext>
            </a:extLst>
          </p:cNvPr>
          <p:cNvSpPr>
            <a:spLocks noGrp="1"/>
          </p:cNvSpPr>
          <p:nvPr>
            <p:ph type="sldNum" sz="quarter" idx="12"/>
          </p:nvPr>
        </p:nvSpPr>
        <p:spPr/>
        <p:txBody>
          <a:bodyPr/>
          <a:lstStyle/>
          <a:p>
            <a:fld id="{450593D6-5A01-4F35-9BD9-3D030118F72E}" type="slidenum">
              <a:rPr kumimoji="1" lang="ja-JP" altLang="en-US" smtClean="0"/>
              <a:t>‹#›</a:t>
            </a:fld>
            <a:endParaRPr kumimoji="1" lang="ja-JP" altLang="en-US"/>
          </a:p>
        </p:txBody>
      </p:sp>
    </p:spTree>
    <p:extLst>
      <p:ext uri="{BB962C8B-B14F-4D97-AF65-F5344CB8AC3E}">
        <p14:creationId xmlns:p14="http://schemas.microsoft.com/office/powerpoint/2010/main" val="298007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D48B8D-E272-4C41-B6EB-BEF0105C4455}"/>
              </a:ext>
            </a:extLst>
          </p:cNvPr>
          <p:cNvSpPr>
            <a:spLocks noGrp="1"/>
          </p:cNvSpPr>
          <p:nvPr>
            <p:ph type="title"/>
          </p:nvPr>
        </p:nvSpPr>
        <p:spPr>
          <a:xfrm>
            <a:off x="472381" y="660400"/>
            <a:ext cx="2211883" cy="2311400"/>
          </a:xfrm>
        </p:spPr>
        <p:txBody>
          <a:bodyPr anchor="b"/>
          <a:lstStyle>
            <a:lvl1pPr>
              <a:defRPr sz="4622"/>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6D2EFD-D729-4A13-BC71-689093B7E94E}"/>
              </a:ext>
            </a:extLst>
          </p:cNvPr>
          <p:cNvSpPr>
            <a:spLocks noGrp="1"/>
          </p:cNvSpPr>
          <p:nvPr>
            <p:ph idx="1"/>
          </p:nvPr>
        </p:nvSpPr>
        <p:spPr>
          <a:xfrm>
            <a:off x="2915543" y="1426281"/>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D74D530-00B3-4E12-BEC1-19BAECB2C2E9}"/>
              </a:ext>
            </a:extLst>
          </p:cNvPr>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86A0A3-437E-499F-999D-4B6145EC72E9}"/>
              </a:ext>
            </a:extLst>
          </p:cNvPr>
          <p:cNvSpPr>
            <a:spLocks noGrp="1"/>
          </p:cNvSpPr>
          <p:nvPr>
            <p:ph type="dt" sz="half" idx="10"/>
          </p:nvPr>
        </p:nvSpPr>
        <p:spPr/>
        <p:txBody>
          <a:bodyPr/>
          <a:lstStyle/>
          <a:p>
            <a:fld id="{32AAE4DE-8EDA-48AC-97DF-C89B6F29D991}" type="datetimeFigureOut">
              <a:rPr kumimoji="1" lang="ja-JP" altLang="en-US" smtClean="0"/>
              <a:t>2024/3/28</a:t>
            </a:fld>
            <a:endParaRPr kumimoji="1" lang="ja-JP" altLang="en-US"/>
          </a:p>
        </p:txBody>
      </p:sp>
      <p:sp>
        <p:nvSpPr>
          <p:cNvPr id="6" name="フッター プレースホルダー 5">
            <a:extLst>
              <a:ext uri="{FF2B5EF4-FFF2-40B4-BE49-F238E27FC236}">
                <a16:creationId xmlns:a16="http://schemas.microsoft.com/office/drawing/2014/main" id="{6AE71ABB-7D82-4D10-A2D1-429B28DD87E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236935-F68F-4674-80AD-B213F339FCFD}"/>
              </a:ext>
            </a:extLst>
          </p:cNvPr>
          <p:cNvSpPr>
            <a:spLocks noGrp="1"/>
          </p:cNvSpPr>
          <p:nvPr>
            <p:ph type="sldNum" sz="quarter" idx="12"/>
          </p:nvPr>
        </p:nvSpPr>
        <p:spPr/>
        <p:txBody>
          <a:bodyPr/>
          <a:lstStyle/>
          <a:p>
            <a:fld id="{450593D6-5A01-4F35-9BD9-3D030118F72E}" type="slidenum">
              <a:rPr kumimoji="1" lang="ja-JP" altLang="en-US" smtClean="0"/>
              <a:t>‹#›</a:t>
            </a:fld>
            <a:endParaRPr kumimoji="1" lang="ja-JP" altLang="en-US"/>
          </a:p>
        </p:txBody>
      </p:sp>
    </p:spTree>
    <p:extLst>
      <p:ext uri="{BB962C8B-B14F-4D97-AF65-F5344CB8AC3E}">
        <p14:creationId xmlns:p14="http://schemas.microsoft.com/office/powerpoint/2010/main" val="242541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E74817-057A-4027-9AE2-56DDB1CD9C0E}"/>
              </a:ext>
            </a:extLst>
          </p:cNvPr>
          <p:cNvSpPr>
            <a:spLocks noGrp="1"/>
          </p:cNvSpPr>
          <p:nvPr>
            <p:ph type="title"/>
          </p:nvPr>
        </p:nvSpPr>
        <p:spPr>
          <a:xfrm>
            <a:off x="472381" y="660400"/>
            <a:ext cx="2211883" cy="2311400"/>
          </a:xfrm>
        </p:spPr>
        <p:txBody>
          <a:bodyPr anchor="b"/>
          <a:lstStyle>
            <a:lvl1pPr>
              <a:defRPr sz="4622"/>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F96BFA-4870-49F2-AB51-A7951CA3E67C}"/>
              </a:ext>
            </a:extLst>
          </p:cNvPr>
          <p:cNvSpPr>
            <a:spLocks noGrp="1"/>
          </p:cNvSpPr>
          <p:nvPr>
            <p:ph type="pic" idx="1"/>
          </p:nvPr>
        </p:nvSpPr>
        <p:spPr>
          <a:xfrm>
            <a:off x="2915543" y="1426281"/>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kumimoji="1" lang="ja-JP" altLang="en-US"/>
          </a:p>
        </p:txBody>
      </p:sp>
      <p:sp>
        <p:nvSpPr>
          <p:cNvPr id="4" name="テキスト プレースホルダー 3">
            <a:extLst>
              <a:ext uri="{FF2B5EF4-FFF2-40B4-BE49-F238E27FC236}">
                <a16:creationId xmlns:a16="http://schemas.microsoft.com/office/drawing/2014/main" id="{789B4C2D-DC82-4C67-861B-925EC999DD2A}"/>
              </a:ext>
            </a:extLst>
          </p:cNvPr>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BCB5FB2-54F1-4B32-BA96-288EFC53F518}"/>
              </a:ext>
            </a:extLst>
          </p:cNvPr>
          <p:cNvSpPr>
            <a:spLocks noGrp="1"/>
          </p:cNvSpPr>
          <p:nvPr>
            <p:ph type="dt" sz="half" idx="10"/>
          </p:nvPr>
        </p:nvSpPr>
        <p:spPr/>
        <p:txBody>
          <a:bodyPr/>
          <a:lstStyle/>
          <a:p>
            <a:fld id="{32AAE4DE-8EDA-48AC-97DF-C89B6F29D991}" type="datetimeFigureOut">
              <a:rPr kumimoji="1" lang="ja-JP" altLang="en-US" smtClean="0"/>
              <a:t>2024/3/28</a:t>
            </a:fld>
            <a:endParaRPr kumimoji="1" lang="ja-JP" altLang="en-US"/>
          </a:p>
        </p:txBody>
      </p:sp>
      <p:sp>
        <p:nvSpPr>
          <p:cNvPr id="6" name="フッター プレースホルダー 5">
            <a:extLst>
              <a:ext uri="{FF2B5EF4-FFF2-40B4-BE49-F238E27FC236}">
                <a16:creationId xmlns:a16="http://schemas.microsoft.com/office/drawing/2014/main" id="{DCF6D3C2-9865-4834-AC81-B7A1D5B89E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2CEA95-4976-4E08-AC04-D4EF6BA545D1}"/>
              </a:ext>
            </a:extLst>
          </p:cNvPr>
          <p:cNvSpPr>
            <a:spLocks noGrp="1"/>
          </p:cNvSpPr>
          <p:nvPr>
            <p:ph type="sldNum" sz="quarter" idx="12"/>
          </p:nvPr>
        </p:nvSpPr>
        <p:spPr/>
        <p:txBody>
          <a:bodyPr/>
          <a:lstStyle/>
          <a:p>
            <a:fld id="{450593D6-5A01-4F35-9BD9-3D030118F72E}" type="slidenum">
              <a:rPr kumimoji="1" lang="ja-JP" altLang="en-US" smtClean="0"/>
              <a:t>‹#›</a:t>
            </a:fld>
            <a:endParaRPr kumimoji="1" lang="ja-JP" altLang="en-US"/>
          </a:p>
        </p:txBody>
      </p:sp>
    </p:spTree>
    <p:extLst>
      <p:ext uri="{BB962C8B-B14F-4D97-AF65-F5344CB8AC3E}">
        <p14:creationId xmlns:p14="http://schemas.microsoft.com/office/powerpoint/2010/main" val="39831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EA79F432-EFFB-4C81-B28F-64E72327EF5B}"/>
              </a:ext>
            </a:extLst>
          </p:cNvPr>
          <p:cNvGraphicFramePr>
            <a:graphicFrameLocks noChangeAspect="1"/>
          </p:cNvGraphicFramePr>
          <p:nvPr userDrawn="1">
            <p:custDataLst>
              <p:tags r:id="rId15"/>
            </p:custDataLst>
            <p:extLst>
              <p:ext uri="{D42A27DB-BD31-4B8C-83A1-F6EECF244321}">
                <p14:modId xmlns:p14="http://schemas.microsoft.com/office/powerpoint/2010/main" val="3908922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6" imgW="353" imgH="353" progId="TCLayout.ActiveDocument.1">
                  <p:embed/>
                </p:oleObj>
              </mc:Choice>
              <mc:Fallback>
                <p:oleObj name="think-cell スライド" r:id="rId16" imgW="353" imgH="353" progId="TCLayout.ActiveDocument.1">
                  <p:embed/>
                  <p:pic>
                    <p:nvPicPr>
                      <p:cNvPr id="8" name="オブジェクト 7" hidden="1">
                        <a:extLst>
                          <a:ext uri="{FF2B5EF4-FFF2-40B4-BE49-F238E27FC236}">
                            <a16:creationId xmlns:a16="http://schemas.microsoft.com/office/drawing/2014/main" id="{EA79F432-EFFB-4C81-B28F-64E72327EF5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a:extLst>
              <a:ext uri="{FF2B5EF4-FFF2-40B4-BE49-F238E27FC236}">
                <a16:creationId xmlns:a16="http://schemas.microsoft.com/office/drawing/2014/main" id="{301E6C7E-3134-44F0-A29B-9DC4D2D7A1C6}"/>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FC229E-0045-4610-97BD-C3978E7B0E83}"/>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44F7C5-BF09-4A1E-B1E4-0C4568EF589F}"/>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32AAE4DE-8EDA-48AC-97DF-C89B6F29D991}" type="datetimeFigureOut">
              <a:rPr kumimoji="1" lang="ja-JP" altLang="en-US" smtClean="0"/>
              <a:t>2024/3/28</a:t>
            </a:fld>
            <a:endParaRPr kumimoji="1" lang="ja-JP" altLang="en-US"/>
          </a:p>
        </p:txBody>
      </p:sp>
      <p:sp>
        <p:nvSpPr>
          <p:cNvPr id="5" name="フッター プレースホルダー 4">
            <a:extLst>
              <a:ext uri="{FF2B5EF4-FFF2-40B4-BE49-F238E27FC236}">
                <a16:creationId xmlns:a16="http://schemas.microsoft.com/office/drawing/2014/main" id="{4BB824E2-B468-4DA0-A3A9-08F9F625FD6F}"/>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548DED0-C059-49DA-82B9-CA49B7386B06}"/>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450593D6-5A01-4F35-9BD9-3D030118F72E}" type="slidenum">
              <a:rPr kumimoji="1" lang="ja-JP" altLang="en-US" smtClean="0"/>
              <a:t>‹#›</a:t>
            </a:fld>
            <a:endParaRPr kumimoji="1" lang="ja-JP" altLang="en-US"/>
          </a:p>
        </p:txBody>
      </p:sp>
    </p:spTree>
    <p:extLst>
      <p:ext uri="{BB962C8B-B14F-4D97-AF65-F5344CB8AC3E}">
        <p14:creationId xmlns:p14="http://schemas.microsoft.com/office/powerpoint/2010/main" val="2239486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kumimoji="1"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p:bodyStyle>
    <p:otherStyle>
      <a:defPPr>
        <a:defRPr lang="ja-JP"/>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24AB100-2358-4515-A2D1-6E29B819BC87}"/>
              </a:ext>
            </a:extLst>
          </p:cNvPr>
          <p:cNvGraphicFramePr>
            <a:graphicFrameLocks noChangeAspect="1"/>
          </p:cNvGraphicFramePr>
          <p:nvPr>
            <p:custDataLst>
              <p:tags r:id="rId1"/>
            </p:custDataLst>
            <p:extLst>
              <p:ext uri="{D42A27DB-BD31-4B8C-83A1-F6EECF244321}">
                <p14:modId xmlns:p14="http://schemas.microsoft.com/office/powerpoint/2010/main" val="3445612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92" imgH="591" progId="TCLayout.ActiveDocument.1">
                  <p:embed/>
                </p:oleObj>
              </mc:Choice>
              <mc:Fallback>
                <p:oleObj name="think-cell スライド" r:id="rId3" imgW="592" imgH="591" progId="TCLayout.ActiveDocument.1">
                  <p:embed/>
                  <p:pic>
                    <p:nvPicPr>
                      <p:cNvPr id="6" name="think-cell data - do not delete" hidden="1">
                        <a:extLst>
                          <a:ext uri="{FF2B5EF4-FFF2-40B4-BE49-F238E27FC236}">
                            <a16:creationId xmlns:a16="http://schemas.microsoft.com/office/drawing/2014/main" id="{724AB100-2358-4515-A2D1-6E29B819BC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F1A735C0-9842-4E96-ADE1-45AFCFEAD451}"/>
              </a:ext>
            </a:extLst>
          </p:cNvPr>
          <p:cNvSpPr>
            <a:spLocks noGrp="1"/>
          </p:cNvSpPr>
          <p:nvPr>
            <p:ph type="ctrTitle"/>
          </p:nvPr>
        </p:nvSpPr>
        <p:spPr>
          <a:xfrm>
            <a:off x="511901" y="3708397"/>
            <a:ext cx="5834198" cy="334772"/>
          </a:xfrm>
        </p:spPr>
        <p:txBody>
          <a:bodyPr vert="horz"/>
          <a:lstStyle/>
          <a:p>
            <a:pPr algn="ctr"/>
            <a:r>
              <a:rPr lang="ja-JP" altLang="en-US" sz="2400" dirty="0">
                <a:latin typeface="ＭＳ Ｐゴシック 見出し"/>
                <a:ea typeface="ＭＳ ゴシック" panose="020B0609070205080204" pitchFamily="49" charset="-128"/>
              </a:rPr>
              <a:t>児童扶養手当システム標準化</a:t>
            </a:r>
          </a:p>
        </p:txBody>
      </p:sp>
      <p:sp>
        <p:nvSpPr>
          <p:cNvPr id="5" name="タイトル 1">
            <a:extLst>
              <a:ext uri="{FF2B5EF4-FFF2-40B4-BE49-F238E27FC236}">
                <a16:creationId xmlns:a16="http://schemas.microsoft.com/office/drawing/2014/main" id="{3E8969BA-B19E-4D36-A495-F6A0D5AE4070}"/>
              </a:ext>
            </a:extLst>
          </p:cNvPr>
          <p:cNvSpPr txBox="1">
            <a:spLocks/>
          </p:cNvSpPr>
          <p:nvPr/>
        </p:nvSpPr>
        <p:spPr>
          <a:xfrm>
            <a:off x="511901" y="4380991"/>
            <a:ext cx="5834198" cy="615553"/>
          </a:xfrm>
          <a:prstGeom prst="rect">
            <a:avLst/>
          </a:prstGeom>
        </p:spPr>
        <p:txBody>
          <a:bodyPr vert="horz" wrap="square" lIns="0" tIns="0" rIns="0" bIns="0">
            <a:spAutoFit/>
          </a:bodyPr>
          <a:lstStyle>
            <a:lvl1pPr>
              <a:defRPr>
                <a:latin typeface="+mj-lt"/>
                <a:ea typeface="+mj-ea"/>
                <a:cs typeface="+mj-cs"/>
              </a:defRPr>
            </a:lvl1pPr>
          </a:lstStyle>
          <a:p>
            <a:pPr algn="ctr"/>
            <a:r>
              <a:rPr lang="ja-JP" altLang="en-US" sz="2400" kern="0" dirty="0">
                <a:solidFill>
                  <a:sysClr val="windowText" lastClr="000000"/>
                </a:solidFill>
                <a:latin typeface="ＭＳ Ｐゴシック 見出し"/>
                <a:ea typeface="ＭＳ ゴシック" panose="020B0609070205080204" pitchFamily="49" charset="-128"/>
              </a:rPr>
              <a:t>帳票レイアウト</a:t>
            </a:r>
            <a:endParaRPr lang="en-US" altLang="ja-JP" sz="2400" kern="0" dirty="0">
              <a:solidFill>
                <a:sysClr val="windowText" lastClr="000000"/>
              </a:solidFill>
              <a:latin typeface="ＭＳ Ｐゴシック 見出し"/>
              <a:ea typeface="ＭＳ ゴシック" panose="020B0609070205080204" pitchFamily="49" charset="-128"/>
            </a:endParaRPr>
          </a:p>
          <a:p>
            <a:pPr algn="ctr"/>
            <a:r>
              <a:rPr lang="ja-JP" altLang="en-US" sz="1600" kern="0" dirty="0">
                <a:solidFill>
                  <a:sysClr val="windowText" lastClr="000000"/>
                </a:solidFill>
                <a:latin typeface="ＭＳ Ｐゴシック 見出し"/>
                <a:ea typeface="ＭＳ ゴシック" panose="020B0609070205080204" pitchFamily="49" charset="-128"/>
              </a:rPr>
              <a:t>（統計・報告）</a:t>
            </a:r>
          </a:p>
        </p:txBody>
      </p:sp>
    </p:spTree>
    <p:extLst>
      <p:ext uri="{BB962C8B-B14F-4D97-AF65-F5344CB8AC3E}">
        <p14:creationId xmlns:p14="http://schemas.microsoft.com/office/powerpoint/2010/main" val="415697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18A9BE4-2BBF-4236-AD65-6A2320810B44}"/>
              </a:ext>
            </a:extLst>
          </p:cNvPr>
          <p:cNvPicPr>
            <a:picLocks noChangeAspect="1"/>
          </p:cNvPicPr>
          <p:nvPr/>
        </p:nvPicPr>
        <p:blipFill>
          <a:blip r:embed="rId2"/>
          <a:stretch>
            <a:fillRect/>
          </a:stretch>
        </p:blipFill>
        <p:spPr>
          <a:xfrm>
            <a:off x="116251" y="1029907"/>
            <a:ext cx="6455999" cy="7032611"/>
          </a:xfrm>
          <a:prstGeom prst="rect">
            <a:avLst/>
          </a:prstGeom>
        </p:spPr>
      </p:pic>
      <p:graphicFrame>
        <p:nvGraphicFramePr>
          <p:cNvPr id="4" name="表 3">
            <a:extLst>
              <a:ext uri="{FF2B5EF4-FFF2-40B4-BE49-F238E27FC236}">
                <a16:creationId xmlns:a16="http://schemas.microsoft.com/office/drawing/2014/main" id="{B0870870-9E1D-46FF-83E2-335F7EFF8882}"/>
              </a:ext>
            </a:extLst>
          </p:cNvPr>
          <p:cNvGraphicFramePr>
            <a:graphicFrameLocks noGrp="1"/>
          </p:cNvGraphicFramePr>
          <p:nvPr>
            <p:extLst>
              <p:ext uri="{D42A27DB-BD31-4B8C-83A1-F6EECF244321}">
                <p14:modId xmlns:p14="http://schemas.microsoft.com/office/powerpoint/2010/main" val="1997819266"/>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様式第３号－付表３　児童扶養手当給付費市等分国庫負担金所要額市等別内訳書</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133293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2996" y="748757"/>
            <a:ext cx="714615" cy="179249"/>
          </a:xfrm>
          <a:prstGeom prst="rect">
            <a:avLst/>
          </a:prstGeom>
        </p:spPr>
        <p:txBody>
          <a:bodyPr vert="horz" wrap="square" lIns="0" tIns="11526" rIns="0" bIns="0" rtlCol="0">
            <a:spAutoFit/>
          </a:bodyPr>
          <a:lstStyle/>
          <a:p>
            <a:pPr marL="11527">
              <a:spcBef>
                <a:spcPts val="91"/>
              </a:spcBef>
            </a:pPr>
            <a:r>
              <a:rPr sz="1089" dirty="0">
                <a:latin typeface="ＭＳ ゴシック"/>
                <a:cs typeface="ＭＳ ゴシック"/>
              </a:rPr>
              <a:t>様式第４号</a:t>
            </a:r>
            <a:endParaRPr sz="1089">
              <a:latin typeface="ＭＳ ゴシック"/>
              <a:cs typeface="ＭＳ ゴシック"/>
            </a:endParaRPr>
          </a:p>
        </p:txBody>
      </p:sp>
      <p:sp>
        <p:nvSpPr>
          <p:cNvPr id="3" name="object 3"/>
          <p:cNvSpPr txBox="1"/>
          <p:nvPr/>
        </p:nvSpPr>
        <p:spPr>
          <a:xfrm>
            <a:off x="5067313" y="916115"/>
            <a:ext cx="161365" cy="372507"/>
          </a:xfrm>
          <a:prstGeom prst="rect">
            <a:avLst/>
          </a:prstGeom>
        </p:spPr>
        <p:txBody>
          <a:bodyPr vert="horz" wrap="square" lIns="0" tIns="11526" rIns="0" bIns="0" rtlCol="0">
            <a:spAutoFit/>
          </a:bodyPr>
          <a:lstStyle/>
          <a:p>
            <a:pPr marL="11527" marR="4611">
              <a:lnSpc>
                <a:spcPct val="114999"/>
              </a:lnSpc>
              <a:spcBef>
                <a:spcPts val="91"/>
              </a:spcBef>
            </a:pPr>
            <a:r>
              <a:rPr sz="1089" dirty="0">
                <a:latin typeface="ＭＳ 明朝"/>
                <a:cs typeface="ＭＳ 明朝"/>
              </a:rPr>
              <a:t>番 年</a:t>
            </a:r>
            <a:endParaRPr sz="1089">
              <a:latin typeface="ＭＳ 明朝"/>
              <a:cs typeface="ＭＳ 明朝"/>
            </a:endParaRPr>
          </a:p>
        </p:txBody>
      </p:sp>
      <p:sp>
        <p:nvSpPr>
          <p:cNvPr id="4" name="object 4"/>
          <p:cNvSpPr txBox="1"/>
          <p:nvPr/>
        </p:nvSpPr>
        <p:spPr>
          <a:xfrm>
            <a:off x="5897188" y="916115"/>
            <a:ext cx="161365" cy="372507"/>
          </a:xfrm>
          <a:prstGeom prst="rect">
            <a:avLst/>
          </a:prstGeom>
        </p:spPr>
        <p:txBody>
          <a:bodyPr vert="horz" wrap="square" lIns="0" tIns="11526" rIns="0" bIns="0" rtlCol="0">
            <a:spAutoFit/>
          </a:bodyPr>
          <a:lstStyle/>
          <a:p>
            <a:pPr marL="11527" marR="4611">
              <a:lnSpc>
                <a:spcPct val="114999"/>
              </a:lnSpc>
              <a:spcBef>
                <a:spcPts val="91"/>
              </a:spcBef>
            </a:pPr>
            <a:r>
              <a:rPr sz="1089" dirty="0">
                <a:latin typeface="ＭＳ 明朝"/>
                <a:cs typeface="ＭＳ 明朝"/>
              </a:rPr>
              <a:t>号 日</a:t>
            </a:r>
            <a:endParaRPr sz="1089">
              <a:latin typeface="ＭＳ 明朝"/>
              <a:cs typeface="ＭＳ 明朝"/>
            </a:endParaRPr>
          </a:p>
        </p:txBody>
      </p:sp>
      <p:sp>
        <p:nvSpPr>
          <p:cNvPr id="5" name="object 5"/>
          <p:cNvSpPr txBox="1"/>
          <p:nvPr/>
        </p:nvSpPr>
        <p:spPr>
          <a:xfrm>
            <a:off x="5482250" y="1131883"/>
            <a:ext cx="161365"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月</a:t>
            </a:r>
            <a:endParaRPr sz="1089">
              <a:latin typeface="ＭＳ 明朝"/>
              <a:cs typeface="ＭＳ 明朝"/>
            </a:endParaRPr>
          </a:p>
        </p:txBody>
      </p:sp>
      <p:sp>
        <p:nvSpPr>
          <p:cNvPr id="6" name="object 6"/>
          <p:cNvSpPr txBox="1"/>
          <p:nvPr/>
        </p:nvSpPr>
        <p:spPr>
          <a:xfrm>
            <a:off x="779621" y="1705880"/>
            <a:ext cx="1267866"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○○厚生（支）局長</a:t>
            </a:r>
            <a:endParaRPr sz="1089">
              <a:latin typeface="ＭＳ 明朝"/>
              <a:cs typeface="ＭＳ 明朝"/>
            </a:endParaRPr>
          </a:p>
        </p:txBody>
      </p:sp>
      <p:sp>
        <p:nvSpPr>
          <p:cNvPr id="7" name="object 7"/>
          <p:cNvSpPr txBox="1"/>
          <p:nvPr/>
        </p:nvSpPr>
        <p:spPr>
          <a:xfrm>
            <a:off x="2301061" y="1705880"/>
            <a:ext cx="161365"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殿</a:t>
            </a:r>
            <a:endParaRPr sz="1089">
              <a:latin typeface="ＭＳ 明朝"/>
              <a:cs typeface="ＭＳ 明朝"/>
            </a:endParaRPr>
          </a:p>
        </p:txBody>
      </p:sp>
      <p:sp>
        <p:nvSpPr>
          <p:cNvPr id="8" name="object 8"/>
          <p:cNvSpPr txBox="1"/>
          <p:nvPr/>
        </p:nvSpPr>
        <p:spPr>
          <a:xfrm>
            <a:off x="641309" y="1870473"/>
            <a:ext cx="5555556" cy="3977276"/>
          </a:xfrm>
          <a:prstGeom prst="rect">
            <a:avLst/>
          </a:prstGeom>
        </p:spPr>
        <p:txBody>
          <a:bodyPr vert="horz" wrap="square" lIns="0" tIns="11526" rIns="0" bIns="0" rtlCol="0">
            <a:spAutoFit/>
          </a:bodyPr>
          <a:lstStyle/>
          <a:p>
            <a:pPr marL="3746119" marR="972838">
              <a:lnSpc>
                <a:spcPct val="115799"/>
              </a:lnSpc>
              <a:spcBef>
                <a:spcPts val="91"/>
              </a:spcBef>
            </a:pPr>
            <a:r>
              <a:rPr sz="1089" dirty="0">
                <a:latin typeface="ＭＳ 明朝"/>
                <a:cs typeface="ＭＳ 明朝"/>
              </a:rPr>
              <a:t>都道府県知事 市</a:t>
            </a:r>
            <a:r>
              <a:rPr sz="1089" spc="-23" dirty="0">
                <a:latin typeface="ＭＳ 明朝"/>
                <a:cs typeface="ＭＳ 明朝"/>
              </a:rPr>
              <a:t> </a:t>
            </a:r>
            <a:r>
              <a:rPr sz="1089" dirty="0">
                <a:latin typeface="ＭＳ 明朝"/>
                <a:cs typeface="ＭＳ 明朝"/>
              </a:rPr>
              <a:t>等</a:t>
            </a:r>
            <a:r>
              <a:rPr sz="1089" spc="-23" dirty="0">
                <a:latin typeface="ＭＳ 明朝"/>
                <a:cs typeface="ＭＳ 明朝"/>
              </a:rPr>
              <a:t> </a:t>
            </a:r>
            <a:r>
              <a:rPr sz="1089" dirty="0">
                <a:latin typeface="ＭＳ 明朝"/>
                <a:cs typeface="ＭＳ 明朝"/>
              </a:rPr>
              <a:t>の</a:t>
            </a:r>
            <a:r>
              <a:rPr sz="1089" spc="-23" dirty="0">
                <a:latin typeface="ＭＳ 明朝"/>
                <a:cs typeface="ＭＳ 明朝"/>
              </a:rPr>
              <a:t> </a:t>
            </a:r>
            <a:r>
              <a:rPr sz="1089" dirty="0">
                <a:latin typeface="ＭＳ 明朝"/>
                <a:cs typeface="ＭＳ 明朝"/>
              </a:rPr>
              <a:t>長</a:t>
            </a:r>
            <a:endParaRPr sz="1089">
              <a:latin typeface="ＭＳ 明朝"/>
              <a:cs typeface="ＭＳ 明朝"/>
            </a:endParaRPr>
          </a:p>
          <a:p>
            <a:pPr>
              <a:lnSpc>
                <a:spcPct val="100000"/>
              </a:lnSpc>
            </a:pPr>
            <a:endParaRPr sz="1089">
              <a:latin typeface="ＭＳ 明朝"/>
              <a:cs typeface="ＭＳ 明朝"/>
            </a:endParaRPr>
          </a:p>
          <a:p>
            <a:pPr>
              <a:spcBef>
                <a:spcPts val="14"/>
              </a:spcBef>
            </a:pPr>
            <a:endParaRPr sz="1407">
              <a:latin typeface="ＭＳ 明朝"/>
              <a:cs typeface="ＭＳ 明朝"/>
            </a:endParaRPr>
          </a:p>
          <a:p>
            <a:pPr marL="24782" algn="ctr">
              <a:tabLst>
                <a:tab pos="508896" algn="l"/>
              </a:tabLst>
            </a:pPr>
            <a:r>
              <a:rPr sz="1089" dirty="0">
                <a:latin typeface="ＭＳ 明朝"/>
                <a:cs typeface="ＭＳ 明朝"/>
              </a:rPr>
              <a:t>令和	年度児童扶養手当給付費国庫負担金の変更交付申請について</a:t>
            </a:r>
            <a:endParaRPr sz="1089">
              <a:latin typeface="ＭＳ 明朝"/>
              <a:cs typeface="ＭＳ 明朝"/>
            </a:endParaRPr>
          </a:p>
          <a:p>
            <a:pPr>
              <a:lnSpc>
                <a:spcPct val="100000"/>
              </a:lnSpc>
            </a:pPr>
            <a:endParaRPr sz="1089">
              <a:latin typeface="ＭＳ 明朝"/>
              <a:cs typeface="ＭＳ 明朝"/>
            </a:endParaRPr>
          </a:p>
          <a:p>
            <a:pPr>
              <a:spcBef>
                <a:spcPts val="50"/>
              </a:spcBef>
            </a:pPr>
            <a:endParaRPr sz="1225">
              <a:latin typeface="ＭＳ 明朝"/>
              <a:cs typeface="ＭＳ 明朝"/>
            </a:endParaRPr>
          </a:p>
          <a:p>
            <a:pPr marL="11527" marR="4611" indent="138318">
              <a:lnSpc>
                <a:spcPct val="114999"/>
              </a:lnSpc>
              <a:tabLst>
                <a:tab pos="425905" algn="l"/>
                <a:tab pos="1601609" algn="l"/>
                <a:tab pos="1947406" algn="l"/>
                <a:tab pos="2293201" algn="l"/>
                <a:tab pos="2638997" algn="l"/>
                <a:tab pos="2984792" algn="l"/>
                <a:tab pos="4575452" algn="l"/>
                <a:tab pos="4921248" algn="l"/>
                <a:tab pos="5267043" algn="l"/>
              </a:tabLst>
            </a:pPr>
            <a:r>
              <a:rPr sz="1089" dirty="0">
                <a:latin typeface="ＭＳ 明朝"/>
                <a:cs typeface="ＭＳ 明朝"/>
              </a:rPr>
              <a:t>標記について、令和	年	月	日	第	号により提出し、令和	年	月	日 </a:t>
            </a:r>
            <a:r>
              <a:rPr sz="1089" spc="5" dirty="0">
                <a:latin typeface="ＭＳ 明朝"/>
                <a:cs typeface="ＭＳ 明朝"/>
              </a:rPr>
              <a:t> </a:t>
            </a:r>
            <a:r>
              <a:rPr sz="1089" dirty="0">
                <a:latin typeface="ＭＳ 明朝"/>
                <a:cs typeface="ＭＳ 明朝"/>
              </a:rPr>
              <a:t>第	号をもって交付決定されたところであるが、その後の事情変更により交付額を次の とおり変更されたく申請する。</a:t>
            </a:r>
            <a:endParaRPr sz="1089">
              <a:latin typeface="ＭＳ 明朝"/>
              <a:cs typeface="ＭＳ 明朝"/>
            </a:endParaRPr>
          </a:p>
          <a:p>
            <a:pPr marL="11527" marR="1802748">
              <a:lnSpc>
                <a:spcPct val="230799"/>
              </a:lnSpc>
              <a:spcBef>
                <a:spcPts val="5"/>
              </a:spcBef>
              <a:tabLst>
                <a:tab pos="287587" algn="l"/>
                <a:tab pos="2362360" algn="l"/>
                <a:tab pos="3607224" algn="l"/>
              </a:tabLst>
            </a:pPr>
            <a:r>
              <a:rPr sz="1089" dirty="0">
                <a:latin typeface="ＭＳ 明朝"/>
                <a:cs typeface="ＭＳ 明朝"/>
              </a:rPr>
              <a:t>１	今回追加（減額）交付申請額	金	円  ２	変更を必要とする理由（具体的に記入すること）</a:t>
            </a:r>
            <a:endParaRPr sz="1089">
              <a:latin typeface="ＭＳ 明朝"/>
              <a:cs typeface="ＭＳ 明朝"/>
            </a:endParaRPr>
          </a:p>
          <a:p>
            <a:pPr>
              <a:spcBef>
                <a:spcPts val="9"/>
              </a:spcBef>
            </a:pPr>
            <a:endParaRPr sz="1316">
              <a:latin typeface="ＭＳ 明朝"/>
              <a:cs typeface="ＭＳ 明朝"/>
            </a:endParaRPr>
          </a:p>
          <a:p>
            <a:pPr marL="11527">
              <a:tabLst>
                <a:tab pos="287587" algn="l"/>
              </a:tabLst>
            </a:pPr>
            <a:r>
              <a:rPr sz="1089" dirty="0">
                <a:latin typeface="ＭＳ 明朝"/>
                <a:cs typeface="ＭＳ 明朝"/>
              </a:rPr>
              <a:t>３	添付書類</a:t>
            </a:r>
            <a:endParaRPr sz="1089">
              <a:latin typeface="ＭＳ 明朝"/>
              <a:cs typeface="ＭＳ 明朝"/>
            </a:endParaRPr>
          </a:p>
          <a:p>
            <a:pPr>
              <a:spcBef>
                <a:spcPts val="23"/>
              </a:spcBef>
            </a:pPr>
            <a:endParaRPr sz="1316">
              <a:latin typeface="ＭＳ 明朝"/>
              <a:cs typeface="ＭＳ 明朝"/>
            </a:endParaRPr>
          </a:p>
          <a:p>
            <a:pPr marL="564799" indent="-345796">
              <a:spcBef>
                <a:spcPts val="5"/>
              </a:spcBef>
              <a:buAutoNum type="arabicParenBoth"/>
              <a:tabLst>
                <a:tab pos="564223" algn="l"/>
                <a:tab pos="564799" algn="l"/>
                <a:tab pos="1117496" algn="l"/>
              </a:tabLst>
            </a:pPr>
            <a:r>
              <a:rPr sz="1089" dirty="0">
                <a:latin typeface="ＭＳ 明朝"/>
                <a:cs typeface="ＭＳ 明朝"/>
              </a:rPr>
              <a:t>令和	年度児童扶養手当給付費国庫負担金</a:t>
            </a:r>
            <a:endParaRPr sz="1089">
              <a:latin typeface="ＭＳ 明朝"/>
              <a:cs typeface="ＭＳ 明朝"/>
            </a:endParaRPr>
          </a:p>
          <a:p>
            <a:pPr marL="564799">
              <a:spcBef>
                <a:spcPts val="195"/>
              </a:spcBef>
            </a:pPr>
            <a:r>
              <a:rPr sz="1089" dirty="0">
                <a:latin typeface="ＭＳ 明朝"/>
                <a:cs typeface="ＭＳ 明朝"/>
              </a:rPr>
              <a:t>変更所要額調書（様式第４号－付表１，付表２）</a:t>
            </a:r>
            <a:endParaRPr sz="1089">
              <a:latin typeface="ＭＳ 明朝"/>
              <a:cs typeface="ＭＳ 明朝"/>
            </a:endParaRPr>
          </a:p>
          <a:p>
            <a:pPr>
              <a:spcBef>
                <a:spcPts val="23"/>
              </a:spcBef>
            </a:pPr>
            <a:endParaRPr sz="1316">
              <a:latin typeface="ＭＳ 明朝"/>
              <a:cs typeface="ＭＳ 明朝"/>
            </a:endParaRPr>
          </a:p>
          <a:p>
            <a:pPr marL="564799" indent="-345796">
              <a:buAutoNum type="arabicParenBoth" startAt="2"/>
              <a:tabLst>
                <a:tab pos="564223" algn="l"/>
                <a:tab pos="564799" algn="l"/>
                <a:tab pos="1117496" algn="l"/>
              </a:tabLst>
            </a:pPr>
            <a:r>
              <a:rPr sz="1089" dirty="0">
                <a:latin typeface="ＭＳ 明朝"/>
                <a:cs typeface="ＭＳ 明朝"/>
              </a:rPr>
              <a:t>令和	年度歳入歳出予算書（又は見込書）抄本</a:t>
            </a:r>
            <a:endParaRPr sz="1089">
              <a:latin typeface="ＭＳ 明朝"/>
              <a:cs typeface="ＭＳ 明朝"/>
            </a:endParaRPr>
          </a:p>
        </p:txBody>
      </p:sp>
      <p:graphicFrame>
        <p:nvGraphicFramePr>
          <p:cNvPr id="11" name="表 10">
            <a:extLst>
              <a:ext uri="{FF2B5EF4-FFF2-40B4-BE49-F238E27FC236}">
                <a16:creationId xmlns:a16="http://schemas.microsoft.com/office/drawing/2014/main" id="{66E06AC2-CE9C-47B8-8F32-F5218A98C905}"/>
              </a:ext>
            </a:extLst>
          </p:cNvPr>
          <p:cNvGraphicFramePr>
            <a:graphicFrameLocks noGrp="1"/>
          </p:cNvGraphicFramePr>
          <p:nvPr>
            <p:extLst>
              <p:ext uri="{D42A27DB-BD31-4B8C-83A1-F6EECF244321}">
                <p14:modId xmlns:p14="http://schemas.microsoft.com/office/powerpoint/2010/main" val="788883958"/>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様式第４号　児童扶養手当給付国庫負担金の変更交付申請について</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A31336-1630-4458-A99B-55F3BF9527CF}"/>
              </a:ext>
            </a:extLst>
          </p:cNvPr>
          <p:cNvPicPr>
            <a:picLocks noChangeAspect="1"/>
          </p:cNvPicPr>
          <p:nvPr/>
        </p:nvPicPr>
        <p:blipFill>
          <a:blip r:embed="rId2"/>
          <a:stretch>
            <a:fillRect/>
          </a:stretch>
        </p:blipFill>
        <p:spPr>
          <a:xfrm rot="5400000">
            <a:off x="-1108053" y="3122552"/>
            <a:ext cx="9074106" cy="4492790"/>
          </a:xfrm>
          <a:prstGeom prst="rect">
            <a:avLst/>
          </a:prstGeom>
        </p:spPr>
      </p:pic>
      <p:graphicFrame>
        <p:nvGraphicFramePr>
          <p:cNvPr id="4" name="表 3">
            <a:extLst>
              <a:ext uri="{FF2B5EF4-FFF2-40B4-BE49-F238E27FC236}">
                <a16:creationId xmlns:a16="http://schemas.microsoft.com/office/drawing/2014/main" id="{94524E78-E41F-42FB-8F57-DA09444F2489}"/>
              </a:ext>
            </a:extLst>
          </p:cNvPr>
          <p:cNvGraphicFramePr>
            <a:graphicFrameLocks noGrp="1"/>
          </p:cNvGraphicFramePr>
          <p:nvPr>
            <p:extLst>
              <p:ext uri="{D42A27DB-BD31-4B8C-83A1-F6EECF244321}">
                <p14:modId xmlns:p14="http://schemas.microsoft.com/office/powerpoint/2010/main" val="1480166982"/>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様式第４号－付表１　児童扶養手当給付費市等分国庫負担金所要額調書</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533039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8200DE3-AB82-423F-9237-6A8B3093AB4A}"/>
              </a:ext>
            </a:extLst>
          </p:cNvPr>
          <p:cNvPicPr>
            <a:picLocks noChangeAspect="1"/>
          </p:cNvPicPr>
          <p:nvPr/>
        </p:nvPicPr>
        <p:blipFill>
          <a:blip r:embed="rId2"/>
          <a:stretch>
            <a:fillRect/>
          </a:stretch>
        </p:blipFill>
        <p:spPr>
          <a:xfrm rot="5400000">
            <a:off x="-629793" y="2477267"/>
            <a:ext cx="8117585" cy="5381709"/>
          </a:xfrm>
          <a:prstGeom prst="rect">
            <a:avLst/>
          </a:prstGeom>
        </p:spPr>
      </p:pic>
      <p:graphicFrame>
        <p:nvGraphicFramePr>
          <p:cNvPr id="4" name="表 3">
            <a:extLst>
              <a:ext uri="{FF2B5EF4-FFF2-40B4-BE49-F238E27FC236}">
                <a16:creationId xmlns:a16="http://schemas.microsoft.com/office/drawing/2014/main" id="{E1CE95AF-2CE7-4955-98D0-AE95C495D52E}"/>
              </a:ext>
            </a:extLst>
          </p:cNvPr>
          <p:cNvGraphicFramePr>
            <a:graphicFrameLocks noGrp="1"/>
          </p:cNvGraphicFramePr>
          <p:nvPr>
            <p:extLst>
              <p:ext uri="{D42A27DB-BD31-4B8C-83A1-F6EECF244321}">
                <p14:modId xmlns:p14="http://schemas.microsoft.com/office/powerpoint/2010/main" val="2488142758"/>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様式第４号－付表２　所要額算定基礎</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839164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D4B36A9-81C3-437D-8B7C-41DE608156BF}"/>
              </a:ext>
            </a:extLst>
          </p:cNvPr>
          <p:cNvPicPr>
            <a:picLocks noChangeAspect="1"/>
          </p:cNvPicPr>
          <p:nvPr/>
        </p:nvPicPr>
        <p:blipFill>
          <a:blip r:embed="rId2"/>
          <a:stretch>
            <a:fillRect/>
          </a:stretch>
        </p:blipFill>
        <p:spPr>
          <a:xfrm>
            <a:off x="219532" y="1257277"/>
            <a:ext cx="6418936" cy="8184435"/>
          </a:xfrm>
          <a:prstGeom prst="rect">
            <a:avLst/>
          </a:prstGeom>
        </p:spPr>
      </p:pic>
      <p:graphicFrame>
        <p:nvGraphicFramePr>
          <p:cNvPr id="4" name="表 3">
            <a:extLst>
              <a:ext uri="{FF2B5EF4-FFF2-40B4-BE49-F238E27FC236}">
                <a16:creationId xmlns:a16="http://schemas.microsoft.com/office/drawing/2014/main" id="{CBFBD571-C4DF-4259-A525-86D48DD31C98}"/>
              </a:ext>
            </a:extLst>
          </p:cNvPr>
          <p:cNvGraphicFramePr>
            <a:graphicFrameLocks noGrp="1"/>
          </p:cNvGraphicFramePr>
          <p:nvPr>
            <p:extLst>
              <p:ext uri="{D42A27DB-BD31-4B8C-83A1-F6EECF244321}">
                <p14:modId xmlns:p14="http://schemas.microsoft.com/office/powerpoint/2010/main" val="595634410"/>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様式第５号　児童扶養手当給付費国庫負担金の変更交付申請について</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1932612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1918B6F-B575-46E0-B0D6-483583B51490}"/>
              </a:ext>
            </a:extLst>
          </p:cNvPr>
          <p:cNvPicPr>
            <a:picLocks noChangeAspect="1"/>
          </p:cNvPicPr>
          <p:nvPr/>
        </p:nvPicPr>
        <p:blipFill>
          <a:blip r:embed="rId2"/>
          <a:stretch>
            <a:fillRect/>
          </a:stretch>
        </p:blipFill>
        <p:spPr>
          <a:xfrm rot="5400000">
            <a:off x="-1102442" y="3196582"/>
            <a:ext cx="8805379" cy="4069948"/>
          </a:xfrm>
          <a:prstGeom prst="rect">
            <a:avLst/>
          </a:prstGeom>
        </p:spPr>
      </p:pic>
      <p:graphicFrame>
        <p:nvGraphicFramePr>
          <p:cNvPr id="4" name="表 3">
            <a:extLst>
              <a:ext uri="{FF2B5EF4-FFF2-40B4-BE49-F238E27FC236}">
                <a16:creationId xmlns:a16="http://schemas.microsoft.com/office/drawing/2014/main" id="{2C8B4644-3945-4737-9334-23A606EA590E}"/>
              </a:ext>
            </a:extLst>
          </p:cNvPr>
          <p:cNvGraphicFramePr>
            <a:graphicFrameLocks noGrp="1"/>
          </p:cNvGraphicFramePr>
          <p:nvPr>
            <p:extLst>
              <p:ext uri="{D42A27DB-BD31-4B8C-83A1-F6EECF244321}">
                <p14:modId xmlns:p14="http://schemas.microsoft.com/office/powerpoint/2010/main" val="3428441164"/>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様式第５号－付表１　児童扶養手当給付費都道府県分国庫負担金所要額調書</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226966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8AEC5B8-9FFE-480F-B196-49DF2520E479}"/>
              </a:ext>
            </a:extLst>
          </p:cNvPr>
          <p:cNvPicPr>
            <a:picLocks noChangeAspect="1"/>
          </p:cNvPicPr>
          <p:nvPr/>
        </p:nvPicPr>
        <p:blipFill>
          <a:blip r:embed="rId2"/>
          <a:stretch>
            <a:fillRect/>
          </a:stretch>
        </p:blipFill>
        <p:spPr>
          <a:xfrm rot="5400000">
            <a:off x="-796271" y="2486677"/>
            <a:ext cx="8450541" cy="5376872"/>
          </a:xfrm>
          <a:prstGeom prst="rect">
            <a:avLst/>
          </a:prstGeom>
        </p:spPr>
      </p:pic>
      <p:graphicFrame>
        <p:nvGraphicFramePr>
          <p:cNvPr id="4" name="表 3">
            <a:extLst>
              <a:ext uri="{FF2B5EF4-FFF2-40B4-BE49-F238E27FC236}">
                <a16:creationId xmlns:a16="http://schemas.microsoft.com/office/drawing/2014/main" id="{5CB5C00D-29A0-41AF-B68F-E8223B51C120}"/>
              </a:ext>
            </a:extLst>
          </p:cNvPr>
          <p:cNvGraphicFramePr>
            <a:graphicFrameLocks noGrp="1"/>
          </p:cNvGraphicFramePr>
          <p:nvPr>
            <p:extLst>
              <p:ext uri="{D42A27DB-BD31-4B8C-83A1-F6EECF244321}">
                <p14:modId xmlns:p14="http://schemas.microsoft.com/office/powerpoint/2010/main" val="4259891751"/>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様式第５号</a:t>
                      </a: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a:t>
                      </a: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付表２　所要額算定基礎</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175170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C2D09B0-FCE0-406E-8070-C104CB51612E}"/>
              </a:ext>
            </a:extLst>
          </p:cNvPr>
          <p:cNvPicPr>
            <a:picLocks noChangeAspect="1"/>
          </p:cNvPicPr>
          <p:nvPr/>
        </p:nvPicPr>
        <p:blipFill>
          <a:blip r:embed="rId2"/>
          <a:stretch>
            <a:fillRect/>
          </a:stretch>
        </p:blipFill>
        <p:spPr>
          <a:xfrm>
            <a:off x="0" y="2081255"/>
            <a:ext cx="6858000" cy="5743490"/>
          </a:xfrm>
          <a:prstGeom prst="rect">
            <a:avLst/>
          </a:prstGeom>
        </p:spPr>
      </p:pic>
      <p:graphicFrame>
        <p:nvGraphicFramePr>
          <p:cNvPr id="4" name="表 3">
            <a:extLst>
              <a:ext uri="{FF2B5EF4-FFF2-40B4-BE49-F238E27FC236}">
                <a16:creationId xmlns:a16="http://schemas.microsoft.com/office/drawing/2014/main" id="{3074BAFE-E1C5-4C90-84E3-FCDA5936F529}"/>
              </a:ext>
            </a:extLst>
          </p:cNvPr>
          <p:cNvGraphicFramePr>
            <a:graphicFrameLocks noGrp="1"/>
          </p:cNvGraphicFramePr>
          <p:nvPr>
            <p:extLst>
              <p:ext uri="{D42A27DB-BD31-4B8C-83A1-F6EECF244321}">
                <p14:modId xmlns:p14="http://schemas.microsoft.com/office/powerpoint/2010/main" val="1373773031"/>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様式第５号－付表３　児童扶養手当給付費市等分国庫負担金所要額市等別内訳書</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546734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2996" y="748757"/>
            <a:ext cx="714615" cy="179249"/>
          </a:xfrm>
          <a:prstGeom prst="rect">
            <a:avLst/>
          </a:prstGeom>
        </p:spPr>
        <p:txBody>
          <a:bodyPr vert="horz" wrap="square" lIns="0" tIns="11526" rIns="0" bIns="0" rtlCol="0">
            <a:spAutoFit/>
          </a:bodyPr>
          <a:lstStyle/>
          <a:p>
            <a:pPr marL="11527">
              <a:spcBef>
                <a:spcPts val="91"/>
              </a:spcBef>
            </a:pPr>
            <a:r>
              <a:rPr sz="1089" dirty="0">
                <a:latin typeface="ＭＳ ゴシック"/>
                <a:cs typeface="ＭＳ ゴシック"/>
              </a:rPr>
              <a:t>様式第８号</a:t>
            </a:r>
            <a:endParaRPr sz="1089">
              <a:latin typeface="ＭＳ ゴシック"/>
              <a:cs typeface="ＭＳ ゴシック"/>
            </a:endParaRPr>
          </a:p>
        </p:txBody>
      </p:sp>
      <p:sp>
        <p:nvSpPr>
          <p:cNvPr id="3" name="object 3"/>
          <p:cNvSpPr txBox="1"/>
          <p:nvPr/>
        </p:nvSpPr>
        <p:spPr>
          <a:xfrm>
            <a:off x="5067313" y="916115"/>
            <a:ext cx="161365" cy="372507"/>
          </a:xfrm>
          <a:prstGeom prst="rect">
            <a:avLst/>
          </a:prstGeom>
        </p:spPr>
        <p:txBody>
          <a:bodyPr vert="horz" wrap="square" lIns="0" tIns="11526" rIns="0" bIns="0" rtlCol="0">
            <a:spAutoFit/>
          </a:bodyPr>
          <a:lstStyle/>
          <a:p>
            <a:pPr marL="11527" marR="4611">
              <a:lnSpc>
                <a:spcPct val="114999"/>
              </a:lnSpc>
              <a:spcBef>
                <a:spcPts val="91"/>
              </a:spcBef>
            </a:pPr>
            <a:r>
              <a:rPr sz="1089" dirty="0">
                <a:latin typeface="ＭＳ 明朝"/>
                <a:cs typeface="ＭＳ 明朝"/>
              </a:rPr>
              <a:t>番 年</a:t>
            </a:r>
            <a:endParaRPr sz="1089">
              <a:latin typeface="ＭＳ 明朝"/>
              <a:cs typeface="ＭＳ 明朝"/>
            </a:endParaRPr>
          </a:p>
        </p:txBody>
      </p:sp>
      <p:sp>
        <p:nvSpPr>
          <p:cNvPr id="4" name="object 4"/>
          <p:cNvSpPr txBox="1"/>
          <p:nvPr/>
        </p:nvSpPr>
        <p:spPr>
          <a:xfrm>
            <a:off x="5897188" y="916115"/>
            <a:ext cx="161365" cy="372507"/>
          </a:xfrm>
          <a:prstGeom prst="rect">
            <a:avLst/>
          </a:prstGeom>
        </p:spPr>
        <p:txBody>
          <a:bodyPr vert="horz" wrap="square" lIns="0" tIns="11526" rIns="0" bIns="0" rtlCol="0">
            <a:spAutoFit/>
          </a:bodyPr>
          <a:lstStyle/>
          <a:p>
            <a:pPr marL="11527" marR="4611">
              <a:lnSpc>
                <a:spcPct val="114999"/>
              </a:lnSpc>
              <a:spcBef>
                <a:spcPts val="91"/>
              </a:spcBef>
            </a:pPr>
            <a:r>
              <a:rPr sz="1089" dirty="0">
                <a:latin typeface="ＭＳ 明朝"/>
                <a:cs typeface="ＭＳ 明朝"/>
              </a:rPr>
              <a:t>号 日</a:t>
            </a:r>
            <a:endParaRPr sz="1089">
              <a:latin typeface="ＭＳ 明朝"/>
              <a:cs typeface="ＭＳ 明朝"/>
            </a:endParaRPr>
          </a:p>
        </p:txBody>
      </p:sp>
      <p:sp>
        <p:nvSpPr>
          <p:cNvPr id="5" name="object 5"/>
          <p:cNvSpPr txBox="1"/>
          <p:nvPr/>
        </p:nvSpPr>
        <p:spPr>
          <a:xfrm>
            <a:off x="5482250" y="1131883"/>
            <a:ext cx="161365"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月</a:t>
            </a:r>
            <a:endParaRPr sz="1089">
              <a:latin typeface="ＭＳ 明朝"/>
              <a:cs typeface="ＭＳ 明朝"/>
            </a:endParaRPr>
          </a:p>
        </p:txBody>
      </p:sp>
      <p:sp>
        <p:nvSpPr>
          <p:cNvPr id="6" name="object 6"/>
          <p:cNvSpPr txBox="1"/>
          <p:nvPr/>
        </p:nvSpPr>
        <p:spPr>
          <a:xfrm>
            <a:off x="779621" y="1705880"/>
            <a:ext cx="1267866"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○○厚生（支）局長</a:t>
            </a:r>
            <a:endParaRPr sz="1089">
              <a:latin typeface="ＭＳ 明朝"/>
              <a:cs typeface="ＭＳ 明朝"/>
            </a:endParaRPr>
          </a:p>
        </p:txBody>
      </p:sp>
      <p:sp>
        <p:nvSpPr>
          <p:cNvPr id="7" name="object 7"/>
          <p:cNvSpPr txBox="1"/>
          <p:nvPr/>
        </p:nvSpPr>
        <p:spPr>
          <a:xfrm>
            <a:off x="2301061" y="1705880"/>
            <a:ext cx="161365"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殿</a:t>
            </a:r>
            <a:endParaRPr sz="1089">
              <a:latin typeface="ＭＳ 明朝"/>
              <a:cs typeface="ＭＳ 明朝"/>
            </a:endParaRPr>
          </a:p>
        </p:txBody>
      </p:sp>
      <p:sp>
        <p:nvSpPr>
          <p:cNvPr id="8" name="object 8"/>
          <p:cNvSpPr txBox="1"/>
          <p:nvPr/>
        </p:nvSpPr>
        <p:spPr>
          <a:xfrm>
            <a:off x="4375750" y="1870472"/>
            <a:ext cx="852928" cy="375392"/>
          </a:xfrm>
          <a:prstGeom prst="rect">
            <a:avLst/>
          </a:prstGeom>
        </p:spPr>
        <p:txBody>
          <a:bodyPr vert="horz" wrap="square" lIns="0" tIns="11526" rIns="0" bIns="0" rtlCol="0">
            <a:spAutoFit/>
          </a:bodyPr>
          <a:lstStyle/>
          <a:p>
            <a:pPr marL="11527" marR="4611">
              <a:lnSpc>
                <a:spcPct val="115799"/>
              </a:lnSpc>
              <a:spcBef>
                <a:spcPts val="91"/>
              </a:spcBef>
            </a:pPr>
            <a:r>
              <a:rPr sz="1089" dirty="0">
                <a:latin typeface="ＭＳ 明朝"/>
                <a:cs typeface="ＭＳ 明朝"/>
              </a:rPr>
              <a:t>都道府県知事 市</a:t>
            </a:r>
            <a:r>
              <a:rPr sz="1089" spc="-23" dirty="0">
                <a:latin typeface="ＭＳ 明朝"/>
                <a:cs typeface="ＭＳ 明朝"/>
              </a:rPr>
              <a:t> </a:t>
            </a:r>
            <a:r>
              <a:rPr sz="1089" dirty="0">
                <a:latin typeface="ＭＳ 明朝"/>
                <a:cs typeface="ＭＳ 明朝"/>
              </a:rPr>
              <a:t>等</a:t>
            </a:r>
            <a:r>
              <a:rPr sz="1089" spc="-23" dirty="0">
                <a:latin typeface="ＭＳ 明朝"/>
                <a:cs typeface="ＭＳ 明朝"/>
              </a:rPr>
              <a:t> </a:t>
            </a:r>
            <a:r>
              <a:rPr sz="1089" dirty="0">
                <a:latin typeface="ＭＳ 明朝"/>
                <a:cs typeface="ＭＳ 明朝"/>
              </a:rPr>
              <a:t>の</a:t>
            </a:r>
            <a:r>
              <a:rPr sz="1089" spc="-23" dirty="0">
                <a:latin typeface="ＭＳ 明朝"/>
                <a:cs typeface="ＭＳ 明朝"/>
              </a:rPr>
              <a:t> </a:t>
            </a:r>
            <a:r>
              <a:rPr sz="1089" dirty="0">
                <a:latin typeface="ＭＳ 明朝"/>
                <a:cs typeface="ＭＳ 明朝"/>
              </a:rPr>
              <a:t>長</a:t>
            </a:r>
            <a:endParaRPr sz="1089">
              <a:latin typeface="ＭＳ 明朝"/>
              <a:cs typeface="ＭＳ 明朝"/>
            </a:endParaRPr>
          </a:p>
        </p:txBody>
      </p:sp>
      <p:sp>
        <p:nvSpPr>
          <p:cNvPr id="9" name="object 9"/>
          <p:cNvSpPr txBox="1"/>
          <p:nvPr/>
        </p:nvSpPr>
        <p:spPr>
          <a:xfrm>
            <a:off x="1137852" y="2663004"/>
            <a:ext cx="299677"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令和</a:t>
            </a:r>
            <a:endParaRPr sz="1089">
              <a:latin typeface="ＭＳ 明朝"/>
              <a:cs typeface="ＭＳ 明朝"/>
            </a:endParaRPr>
          </a:p>
        </p:txBody>
      </p:sp>
      <p:sp>
        <p:nvSpPr>
          <p:cNvPr id="10" name="object 10"/>
          <p:cNvSpPr txBox="1"/>
          <p:nvPr/>
        </p:nvSpPr>
        <p:spPr>
          <a:xfrm>
            <a:off x="1691102" y="2663004"/>
            <a:ext cx="4034118"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年度児童扶養手当給付費国庫負担金に係る事業実績報告について</a:t>
            </a:r>
            <a:endParaRPr sz="1089">
              <a:latin typeface="ＭＳ 明朝"/>
              <a:cs typeface="ＭＳ 明朝"/>
            </a:endParaRPr>
          </a:p>
        </p:txBody>
      </p:sp>
      <p:sp>
        <p:nvSpPr>
          <p:cNvPr id="11" name="object 11"/>
          <p:cNvSpPr txBox="1"/>
          <p:nvPr/>
        </p:nvSpPr>
        <p:spPr>
          <a:xfrm>
            <a:off x="641309" y="3212105"/>
            <a:ext cx="5486400" cy="1330589"/>
          </a:xfrm>
          <a:prstGeom prst="rect">
            <a:avLst/>
          </a:prstGeom>
        </p:spPr>
        <p:txBody>
          <a:bodyPr vert="horz" wrap="square" lIns="0" tIns="11526" rIns="0" bIns="0" rtlCol="0">
            <a:spAutoFit/>
          </a:bodyPr>
          <a:lstStyle/>
          <a:p>
            <a:pPr marL="11527" marR="4611" indent="138318">
              <a:lnSpc>
                <a:spcPct val="114999"/>
              </a:lnSpc>
              <a:spcBef>
                <a:spcPts val="91"/>
              </a:spcBef>
              <a:tabLst>
                <a:tab pos="1601609" algn="l"/>
                <a:tab pos="1947406" algn="l"/>
                <a:tab pos="2293201" algn="l"/>
                <a:tab pos="2638997" algn="l"/>
                <a:tab pos="2984792" algn="l"/>
              </a:tabLst>
            </a:pPr>
            <a:r>
              <a:rPr sz="1089" dirty="0">
                <a:latin typeface="ＭＳ 明朝"/>
                <a:cs typeface="ＭＳ 明朝"/>
              </a:rPr>
              <a:t>標記について、令和	年	月	日	第	号により交付決定を受けた標記負担金に 係る事業の実績について、次の関係書類を添えて報告する。</a:t>
            </a:r>
            <a:endParaRPr sz="1089">
              <a:latin typeface="ＭＳ 明朝"/>
              <a:cs typeface="ＭＳ 明朝"/>
            </a:endParaRPr>
          </a:p>
          <a:p>
            <a:pPr>
              <a:spcBef>
                <a:spcPts val="23"/>
              </a:spcBef>
            </a:pPr>
            <a:endParaRPr sz="1316">
              <a:latin typeface="ＭＳ 明朝"/>
              <a:cs typeface="ＭＳ 明朝"/>
            </a:endParaRPr>
          </a:p>
          <a:p>
            <a:pPr marL="11527">
              <a:tabLst>
                <a:tab pos="287587" algn="l"/>
                <a:tab pos="840860" algn="l"/>
              </a:tabLst>
            </a:pPr>
            <a:r>
              <a:rPr sz="1089" dirty="0">
                <a:latin typeface="ＭＳ 明朝"/>
                <a:cs typeface="ＭＳ 明朝"/>
              </a:rPr>
              <a:t>１	令和	年度児童扶養手当給付費負担金精算書</a:t>
            </a:r>
            <a:endParaRPr sz="1089">
              <a:latin typeface="ＭＳ 明朝"/>
              <a:cs typeface="ＭＳ 明朝"/>
            </a:endParaRPr>
          </a:p>
          <a:p>
            <a:pPr marL="288163">
              <a:spcBef>
                <a:spcPts val="195"/>
              </a:spcBef>
            </a:pPr>
            <a:r>
              <a:rPr sz="1089" dirty="0">
                <a:latin typeface="ＭＳ 明朝"/>
                <a:cs typeface="ＭＳ 明朝"/>
              </a:rPr>
              <a:t>（様式第８号－付表１から付表５）</a:t>
            </a:r>
            <a:endParaRPr sz="1089">
              <a:latin typeface="ＭＳ 明朝"/>
              <a:cs typeface="ＭＳ 明朝"/>
            </a:endParaRPr>
          </a:p>
          <a:p>
            <a:pPr>
              <a:spcBef>
                <a:spcPts val="23"/>
              </a:spcBef>
            </a:pPr>
            <a:endParaRPr sz="1316">
              <a:latin typeface="ＭＳ 明朝"/>
              <a:cs typeface="ＭＳ 明朝"/>
            </a:endParaRPr>
          </a:p>
          <a:p>
            <a:pPr marL="11527">
              <a:tabLst>
                <a:tab pos="287587" algn="l"/>
                <a:tab pos="771701" algn="l"/>
              </a:tabLst>
            </a:pPr>
            <a:r>
              <a:rPr sz="1089" dirty="0">
                <a:latin typeface="ＭＳ 明朝"/>
                <a:cs typeface="ＭＳ 明朝"/>
              </a:rPr>
              <a:t>２	令和	年度歳入歳出決算書（又は見込書）抄本</a:t>
            </a:r>
            <a:endParaRPr sz="1089">
              <a:latin typeface="ＭＳ 明朝"/>
              <a:cs typeface="ＭＳ 明朝"/>
            </a:endParaRPr>
          </a:p>
        </p:txBody>
      </p:sp>
      <p:graphicFrame>
        <p:nvGraphicFramePr>
          <p:cNvPr id="13" name="表 12">
            <a:extLst>
              <a:ext uri="{FF2B5EF4-FFF2-40B4-BE49-F238E27FC236}">
                <a16:creationId xmlns:a16="http://schemas.microsoft.com/office/drawing/2014/main" id="{608E5C8E-36DF-4C26-8BAA-E03E52F3250E}"/>
              </a:ext>
            </a:extLst>
          </p:cNvPr>
          <p:cNvGraphicFramePr>
            <a:graphicFrameLocks noGrp="1"/>
          </p:cNvGraphicFramePr>
          <p:nvPr>
            <p:extLst>
              <p:ext uri="{D42A27DB-BD31-4B8C-83A1-F6EECF244321}">
                <p14:modId xmlns:p14="http://schemas.microsoft.com/office/powerpoint/2010/main" val="3215375386"/>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様式第８号　児童扶養手当給付国庫負担金に係る事業実績報告について</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EDF1ACF-0802-47A1-892A-F9460E3244B0}"/>
              </a:ext>
            </a:extLst>
          </p:cNvPr>
          <p:cNvPicPr>
            <a:picLocks noChangeAspect="1"/>
          </p:cNvPicPr>
          <p:nvPr/>
        </p:nvPicPr>
        <p:blipFill>
          <a:blip r:embed="rId2"/>
          <a:stretch>
            <a:fillRect/>
          </a:stretch>
        </p:blipFill>
        <p:spPr>
          <a:xfrm rot="5400000">
            <a:off x="-1003007" y="3240805"/>
            <a:ext cx="8864012" cy="4218289"/>
          </a:xfrm>
          <a:prstGeom prst="rect">
            <a:avLst/>
          </a:prstGeom>
        </p:spPr>
      </p:pic>
      <p:graphicFrame>
        <p:nvGraphicFramePr>
          <p:cNvPr id="4" name="表 3">
            <a:extLst>
              <a:ext uri="{FF2B5EF4-FFF2-40B4-BE49-F238E27FC236}">
                <a16:creationId xmlns:a16="http://schemas.microsoft.com/office/drawing/2014/main" id="{96D3E24F-6BA3-4D3A-AE8C-83C43AAC19B7}"/>
              </a:ext>
            </a:extLst>
          </p:cNvPr>
          <p:cNvGraphicFramePr>
            <a:graphicFrameLocks noGrp="1"/>
          </p:cNvGraphicFramePr>
          <p:nvPr>
            <p:extLst>
              <p:ext uri="{D42A27DB-BD31-4B8C-83A1-F6EECF244321}">
                <p14:modId xmlns:p14="http://schemas.microsoft.com/office/powerpoint/2010/main" val="3439019893"/>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様式第８号－付表１　児童扶養手当給付費負担金精算書</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269407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02A8B05C-04E4-4FC8-8D9D-7040D4DEBD42}"/>
              </a:ext>
            </a:extLst>
          </p:cNvPr>
          <p:cNvGraphicFramePr>
            <a:graphicFrameLocks noGrp="1"/>
          </p:cNvGraphicFramePr>
          <p:nvPr>
            <p:extLst>
              <p:ext uri="{D42A27DB-BD31-4B8C-83A1-F6EECF244321}">
                <p14:modId xmlns:p14="http://schemas.microsoft.com/office/powerpoint/2010/main" val="2604050865"/>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福祉行政報告例第</a:t>
                      </a:r>
                      <a:r>
                        <a:rPr kumimoji="1" lang="en-US" altLang="zh-TW" sz="1000" b="0" dirty="0">
                          <a:solidFill>
                            <a:schemeClr val="tx1"/>
                          </a:solidFill>
                          <a:latin typeface="ＭＳ ゴシック" panose="020B0609070205080204" pitchFamily="49" charset="-128"/>
                          <a:ea typeface="ＭＳ ゴシック" panose="020B0609070205080204" pitchFamily="49" charset="-128"/>
                          <a:cs typeface="+mn-cs"/>
                        </a:rPr>
                        <a:t>61</a:t>
                      </a: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表</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pic>
        <p:nvPicPr>
          <p:cNvPr id="4" name="図 3" descr="テーブル&#10;&#10;自動的に生成された説明">
            <a:extLst>
              <a:ext uri="{FF2B5EF4-FFF2-40B4-BE49-F238E27FC236}">
                <a16:creationId xmlns:a16="http://schemas.microsoft.com/office/drawing/2014/main" id="{7F8386F5-B7CB-4477-8506-5867E4E35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0" y="1643268"/>
            <a:ext cx="6858000" cy="6858000"/>
          </a:xfrm>
          <a:prstGeom prst="rect">
            <a:avLst/>
          </a:prstGeom>
        </p:spPr>
      </p:pic>
    </p:spTree>
    <p:extLst>
      <p:ext uri="{BB962C8B-B14F-4D97-AF65-F5344CB8AC3E}">
        <p14:creationId xmlns:p14="http://schemas.microsoft.com/office/powerpoint/2010/main" val="3906452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A430C8D-C548-4BC7-896A-EEEE7C1D309B}"/>
              </a:ext>
            </a:extLst>
          </p:cNvPr>
          <p:cNvPicPr>
            <a:picLocks noChangeAspect="1"/>
          </p:cNvPicPr>
          <p:nvPr/>
        </p:nvPicPr>
        <p:blipFill>
          <a:blip r:embed="rId2"/>
          <a:stretch>
            <a:fillRect/>
          </a:stretch>
        </p:blipFill>
        <p:spPr>
          <a:xfrm rot="5400000">
            <a:off x="-898454" y="2305065"/>
            <a:ext cx="8654906" cy="5767249"/>
          </a:xfrm>
          <a:prstGeom prst="rect">
            <a:avLst/>
          </a:prstGeom>
        </p:spPr>
      </p:pic>
      <p:graphicFrame>
        <p:nvGraphicFramePr>
          <p:cNvPr id="4" name="表 3">
            <a:extLst>
              <a:ext uri="{FF2B5EF4-FFF2-40B4-BE49-F238E27FC236}">
                <a16:creationId xmlns:a16="http://schemas.microsoft.com/office/drawing/2014/main" id="{0757A66E-723E-4078-BAF6-EE2E3B8F1C23}"/>
              </a:ext>
            </a:extLst>
          </p:cNvPr>
          <p:cNvGraphicFramePr>
            <a:graphicFrameLocks noGrp="1"/>
          </p:cNvGraphicFramePr>
          <p:nvPr>
            <p:extLst>
              <p:ext uri="{D42A27DB-BD31-4B8C-83A1-F6EECF244321}">
                <p14:modId xmlns:p14="http://schemas.microsoft.com/office/powerpoint/2010/main" val="2507695843"/>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様式第８号－付表２　対象経費の実支出額及び過年度分支払取消額算定表</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1015018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3C47F6E-3623-4B76-ADBD-3C1A40417FE2}"/>
              </a:ext>
            </a:extLst>
          </p:cNvPr>
          <p:cNvPicPr>
            <a:picLocks noChangeAspect="1"/>
          </p:cNvPicPr>
          <p:nvPr/>
        </p:nvPicPr>
        <p:blipFill>
          <a:blip r:embed="rId2"/>
          <a:stretch>
            <a:fillRect/>
          </a:stretch>
        </p:blipFill>
        <p:spPr>
          <a:xfrm rot="5400000">
            <a:off x="-990931" y="2582955"/>
            <a:ext cx="8839861" cy="5424780"/>
          </a:xfrm>
          <a:prstGeom prst="rect">
            <a:avLst/>
          </a:prstGeom>
        </p:spPr>
      </p:pic>
      <p:graphicFrame>
        <p:nvGraphicFramePr>
          <p:cNvPr id="5" name="表 4">
            <a:extLst>
              <a:ext uri="{FF2B5EF4-FFF2-40B4-BE49-F238E27FC236}">
                <a16:creationId xmlns:a16="http://schemas.microsoft.com/office/drawing/2014/main" id="{D46DA541-A46D-4C13-A3CC-1A183737A21F}"/>
              </a:ext>
            </a:extLst>
          </p:cNvPr>
          <p:cNvGraphicFramePr>
            <a:graphicFrameLocks noGrp="1"/>
          </p:cNvGraphicFramePr>
          <p:nvPr>
            <p:extLst>
              <p:ext uri="{D42A27DB-BD31-4B8C-83A1-F6EECF244321}">
                <p14:modId xmlns:p14="http://schemas.microsoft.com/office/powerpoint/2010/main" val="398640554"/>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様式第８号－付表３　受給者等の月別状況</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2246794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D0494B8-9AF4-420D-B6FE-3318DF695380}"/>
              </a:ext>
            </a:extLst>
          </p:cNvPr>
          <p:cNvPicPr>
            <a:picLocks noChangeAspect="1"/>
          </p:cNvPicPr>
          <p:nvPr/>
        </p:nvPicPr>
        <p:blipFill>
          <a:blip r:embed="rId2"/>
          <a:stretch>
            <a:fillRect/>
          </a:stretch>
        </p:blipFill>
        <p:spPr>
          <a:xfrm rot="5400000">
            <a:off x="-801241" y="2452352"/>
            <a:ext cx="8460481" cy="5710643"/>
          </a:xfrm>
          <a:prstGeom prst="rect">
            <a:avLst/>
          </a:prstGeom>
        </p:spPr>
      </p:pic>
      <p:graphicFrame>
        <p:nvGraphicFramePr>
          <p:cNvPr id="4" name="表 3">
            <a:extLst>
              <a:ext uri="{FF2B5EF4-FFF2-40B4-BE49-F238E27FC236}">
                <a16:creationId xmlns:a16="http://schemas.microsoft.com/office/drawing/2014/main" id="{64DD53DB-7115-45F4-AAD5-40536F664696}"/>
              </a:ext>
            </a:extLst>
          </p:cNvPr>
          <p:cNvGraphicFramePr>
            <a:graphicFrameLocks noGrp="1"/>
          </p:cNvGraphicFramePr>
          <p:nvPr>
            <p:extLst>
              <p:ext uri="{D42A27DB-BD31-4B8C-83A1-F6EECF244321}">
                <p14:modId xmlns:p14="http://schemas.microsoft.com/office/powerpoint/2010/main" val="3007175931"/>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様式第８号－付表４　支払調整</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3579516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8CA194D-A484-475C-B9F3-E718FA4CE0B3}"/>
              </a:ext>
            </a:extLst>
          </p:cNvPr>
          <p:cNvPicPr>
            <a:picLocks noChangeAspect="1"/>
          </p:cNvPicPr>
          <p:nvPr/>
        </p:nvPicPr>
        <p:blipFill>
          <a:blip r:embed="rId2"/>
          <a:stretch>
            <a:fillRect/>
          </a:stretch>
        </p:blipFill>
        <p:spPr>
          <a:xfrm rot="5400000">
            <a:off x="-1093029" y="2429166"/>
            <a:ext cx="9044056" cy="5480747"/>
          </a:xfrm>
          <a:prstGeom prst="rect">
            <a:avLst/>
          </a:prstGeom>
        </p:spPr>
      </p:pic>
      <p:graphicFrame>
        <p:nvGraphicFramePr>
          <p:cNvPr id="4" name="表 3">
            <a:extLst>
              <a:ext uri="{FF2B5EF4-FFF2-40B4-BE49-F238E27FC236}">
                <a16:creationId xmlns:a16="http://schemas.microsoft.com/office/drawing/2014/main" id="{8FB69AA7-1E97-45AE-9D5F-6F27E141898C}"/>
              </a:ext>
            </a:extLst>
          </p:cNvPr>
          <p:cNvGraphicFramePr>
            <a:graphicFrameLocks noGrp="1"/>
          </p:cNvGraphicFramePr>
          <p:nvPr>
            <p:extLst>
              <p:ext uri="{D42A27DB-BD31-4B8C-83A1-F6EECF244321}">
                <p14:modId xmlns:p14="http://schemas.microsoft.com/office/powerpoint/2010/main" val="897265835"/>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様式第８号－付表５　現年度分支払取消額内訳</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3956044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58382FB-1BC7-41CE-BDB0-0F13AA3748C8}"/>
              </a:ext>
            </a:extLst>
          </p:cNvPr>
          <p:cNvPicPr>
            <a:picLocks noChangeAspect="1"/>
          </p:cNvPicPr>
          <p:nvPr/>
        </p:nvPicPr>
        <p:blipFill>
          <a:blip r:embed="rId2"/>
          <a:stretch>
            <a:fillRect/>
          </a:stretch>
        </p:blipFill>
        <p:spPr>
          <a:xfrm>
            <a:off x="49091" y="1156913"/>
            <a:ext cx="6808909" cy="7927437"/>
          </a:xfrm>
          <a:prstGeom prst="rect">
            <a:avLst/>
          </a:prstGeom>
        </p:spPr>
      </p:pic>
      <p:graphicFrame>
        <p:nvGraphicFramePr>
          <p:cNvPr id="4" name="表 3">
            <a:extLst>
              <a:ext uri="{FF2B5EF4-FFF2-40B4-BE49-F238E27FC236}">
                <a16:creationId xmlns:a16="http://schemas.microsoft.com/office/drawing/2014/main" id="{11F3FACF-5EB0-4D1C-B142-24CB4D402759}"/>
              </a:ext>
            </a:extLst>
          </p:cNvPr>
          <p:cNvGraphicFramePr>
            <a:graphicFrameLocks noGrp="1"/>
          </p:cNvGraphicFramePr>
          <p:nvPr>
            <p:extLst>
              <p:ext uri="{D42A27DB-BD31-4B8C-83A1-F6EECF244321}">
                <p14:modId xmlns:p14="http://schemas.microsoft.com/office/powerpoint/2010/main" val="1634936802"/>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様式第９号　児童扶養手当給付費国庫負担金に係る事業実績報告について</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2089973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A5A592F-C7C5-48C1-8045-21CC35E9590C}"/>
              </a:ext>
            </a:extLst>
          </p:cNvPr>
          <p:cNvPicPr>
            <a:picLocks noChangeAspect="1"/>
          </p:cNvPicPr>
          <p:nvPr/>
        </p:nvPicPr>
        <p:blipFill>
          <a:blip r:embed="rId2"/>
          <a:stretch>
            <a:fillRect/>
          </a:stretch>
        </p:blipFill>
        <p:spPr>
          <a:xfrm rot="5400000">
            <a:off x="-1173127" y="3273629"/>
            <a:ext cx="9204253" cy="4060489"/>
          </a:xfrm>
          <a:prstGeom prst="rect">
            <a:avLst/>
          </a:prstGeom>
        </p:spPr>
      </p:pic>
      <p:graphicFrame>
        <p:nvGraphicFramePr>
          <p:cNvPr id="5" name="表 4">
            <a:extLst>
              <a:ext uri="{FF2B5EF4-FFF2-40B4-BE49-F238E27FC236}">
                <a16:creationId xmlns:a16="http://schemas.microsoft.com/office/drawing/2014/main" id="{C0D96602-6108-4D46-8323-AA20DB59CCF8}"/>
              </a:ext>
            </a:extLst>
          </p:cNvPr>
          <p:cNvGraphicFramePr>
            <a:graphicFrameLocks noGrp="1"/>
          </p:cNvGraphicFramePr>
          <p:nvPr>
            <p:extLst>
              <p:ext uri="{D42A27DB-BD31-4B8C-83A1-F6EECF244321}">
                <p14:modId xmlns:p14="http://schemas.microsoft.com/office/powerpoint/2010/main" val="3607008775"/>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様式第９号－付表１　児童扶養手当給付費負担金精算書（都道府県分）</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536258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47E59D0-8D60-4AE0-AE4F-86FC29E34835}"/>
              </a:ext>
            </a:extLst>
          </p:cNvPr>
          <p:cNvPicPr>
            <a:picLocks noChangeAspect="1"/>
          </p:cNvPicPr>
          <p:nvPr/>
        </p:nvPicPr>
        <p:blipFill>
          <a:blip r:embed="rId2"/>
          <a:stretch>
            <a:fillRect/>
          </a:stretch>
        </p:blipFill>
        <p:spPr>
          <a:xfrm rot="5400000">
            <a:off x="-1119963" y="2560979"/>
            <a:ext cx="9097926" cy="5641544"/>
          </a:xfrm>
          <a:prstGeom prst="rect">
            <a:avLst/>
          </a:prstGeom>
        </p:spPr>
      </p:pic>
      <p:graphicFrame>
        <p:nvGraphicFramePr>
          <p:cNvPr id="4" name="表 3">
            <a:extLst>
              <a:ext uri="{FF2B5EF4-FFF2-40B4-BE49-F238E27FC236}">
                <a16:creationId xmlns:a16="http://schemas.microsoft.com/office/drawing/2014/main" id="{EB0EAF9C-D8DD-4EC1-8821-BE2A4660E059}"/>
              </a:ext>
            </a:extLst>
          </p:cNvPr>
          <p:cNvGraphicFramePr>
            <a:graphicFrameLocks noGrp="1"/>
          </p:cNvGraphicFramePr>
          <p:nvPr>
            <p:extLst>
              <p:ext uri="{D42A27DB-BD31-4B8C-83A1-F6EECF244321}">
                <p14:modId xmlns:p14="http://schemas.microsoft.com/office/powerpoint/2010/main" val="1303332237"/>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様式第９号－付表２　対象経費の実支出額及び過年度分支払取消額算定表（都道府県分）</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543547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D563678-18C6-415A-BFB2-A2D20C300B5F}"/>
              </a:ext>
            </a:extLst>
          </p:cNvPr>
          <p:cNvPicPr>
            <a:picLocks noChangeAspect="1"/>
          </p:cNvPicPr>
          <p:nvPr/>
        </p:nvPicPr>
        <p:blipFill>
          <a:blip r:embed="rId2"/>
          <a:stretch>
            <a:fillRect/>
          </a:stretch>
        </p:blipFill>
        <p:spPr>
          <a:xfrm rot="5400000">
            <a:off x="-951481" y="2635104"/>
            <a:ext cx="8760962" cy="5235034"/>
          </a:xfrm>
          <a:prstGeom prst="rect">
            <a:avLst/>
          </a:prstGeom>
        </p:spPr>
      </p:pic>
      <p:graphicFrame>
        <p:nvGraphicFramePr>
          <p:cNvPr id="4" name="表 3">
            <a:extLst>
              <a:ext uri="{FF2B5EF4-FFF2-40B4-BE49-F238E27FC236}">
                <a16:creationId xmlns:a16="http://schemas.microsoft.com/office/drawing/2014/main" id="{A98E06CE-8276-48D8-B48C-F7334BB98457}"/>
              </a:ext>
            </a:extLst>
          </p:cNvPr>
          <p:cNvGraphicFramePr>
            <a:graphicFrameLocks noGrp="1"/>
          </p:cNvGraphicFramePr>
          <p:nvPr>
            <p:extLst>
              <p:ext uri="{D42A27DB-BD31-4B8C-83A1-F6EECF244321}">
                <p14:modId xmlns:p14="http://schemas.microsoft.com/office/powerpoint/2010/main" val="2066837417"/>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様式第９号－付表３　受給者等の月別状況（都道府県分）</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2657125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F7D9787-35BE-41B5-A824-5022808FFA94}"/>
              </a:ext>
            </a:extLst>
          </p:cNvPr>
          <p:cNvPicPr>
            <a:picLocks noChangeAspect="1"/>
          </p:cNvPicPr>
          <p:nvPr/>
        </p:nvPicPr>
        <p:blipFill>
          <a:blip r:embed="rId2"/>
          <a:stretch>
            <a:fillRect/>
          </a:stretch>
        </p:blipFill>
        <p:spPr>
          <a:xfrm rot="5400000">
            <a:off x="-1034240" y="2356208"/>
            <a:ext cx="8926479" cy="5964890"/>
          </a:xfrm>
          <a:prstGeom prst="rect">
            <a:avLst/>
          </a:prstGeom>
        </p:spPr>
      </p:pic>
      <p:graphicFrame>
        <p:nvGraphicFramePr>
          <p:cNvPr id="4" name="表 3">
            <a:extLst>
              <a:ext uri="{FF2B5EF4-FFF2-40B4-BE49-F238E27FC236}">
                <a16:creationId xmlns:a16="http://schemas.microsoft.com/office/drawing/2014/main" id="{B5F3CDAD-5E2A-449D-915C-4E57C09BC1BA}"/>
              </a:ext>
            </a:extLst>
          </p:cNvPr>
          <p:cNvGraphicFramePr>
            <a:graphicFrameLocks noGrp="1"/>
          </p:cNvGraphicFramePr>
          <p:nvPr>
            <p:extLst>
              <p:ext uri="{D42A27DB-BD31-4B8C-83A1-F6EECF244321}">
                <p14:modId xmlns:p14="http://schemas.microsoft.com/office/powerpoint/2010/main" val="4111381722"/>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様式第９号－付表４　支払調整（都道府県分）</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1946320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5CC1C1A-639E-476C-B4E1-81E56B71BFCC}"/>
              </a:ext>
            </a:extLst>
          </p:cNvPr>
          <p:cNvPicPr>
            <a:picLocks noChangeAspect="1"/>
          </p:cNvPicPr>
          <p:nvPr/>
        </p:nvPicPr>
        <p:blipFill>
          <a:blip r:embed="rId2"/>
          <a:stretch>
            <a:fillRect/>
          </a:stretch>
        </p:blipFill>
        <p:spPr>
          <a:xfrm rot="5400000">
            <a:off x="-1022677" y="2639737"/>
            <a:ext cx="8903353" cy="5438501"/>
          </a:xfrm>
          <a:prstGeom prst="rect">
            <a:avLst/>
          </a:prstGeom>
        </p:spPr>
      </p:pic>
      <p:graphicFrame>
        <p:nvGraphicFramePr>
          <p:cNvPr id="4" name="表 3">
            <a:extLst>
              <a:ext uri="{FF2B5EF4-FFF2-40B4-BE49-F238E27FC236}">
                <a16:creationId xmlns:a16="http://schemas.microsoft.com/office/drawing/2014/main" id="{F52ABDEC-015A-4287-AC5F-404DECFBFC12}"/>
              </a:ext>
            </a:extLst>
          </p:cNvPr>
          <p:cNvGraphicFramePr>
            <a:graphicFrameLocks noGrp="1"/>
          </p:cNvGraphicFramePr>
          <p:nvPr>
            <p:extLst>
              <p:ext uri="{D42A27DB-BD31-4B8C-83A1-F6EECF244321}">
                <p14:modId xmlns:p14="http://schemas.microsoft.com/office/powerpoint/2010/main" val="2624029955"/>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様式第９号－付表５　現年度分支払取消額内訳（都道府県分）</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142719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0359071-DA83-4B08-AA2F-288B06E35F44}"/>
              </a:ext>
            </a:extLst>
          </p:cNvPr>
          <p:cNvPicPr>
            <a:picLocks noChangeAspect="1"/>
          </p:cNvPicPr>
          <p:nvPr/>
        </p:nvPicPr>
        <p:blipFill>
          <a:blip r:embed="rId2"/>
          <a:stretch>
            <a:fillRect/>
          </a:stretch>
        </p:blipFill>
        <p:spPr>
          <a:xfrm>
            <a:off x="418680" y="1279768"/>
            <a:ext cx="6020640" cy="8154538"/>
          </a:xfrm>
          <a:prstGeom prst="rect">
            <a:avLst/>
          </a:prstGeom>
        </p:spPr>
      </p:pic>
      <p:graphicFrame>
        <p:nvGraphicFramePr>
          <p:cNvPr id="4" name="表 3">
            <a:extLst>
              <a:ext uri="{FF2B5EF4-FFF2-40B4-BE49-F238E27FC236}">
                <a16:creationId xmlns:a16="http://schemas.microsoft.com/office/drawing/2014/main" id="{14E8A411-A717-40AB-81A4-18EED0AF4D54}"/>
              </a:ext>
            </a:extLst>
          </p:cNvPr>
          <p:cNvGraphicFramePr>
            <a:graphicFrameLocks noGrp="1"/>
          </p:cNvGraphicFramePr>
          <p:nvPr>
            <p:extLst>
              <p:ext uri="{D42A27DB-BD31-4B8C-83A1-F6EECF244321}">
                <p14:modId xmlns:p14="http://schemas.microsoft.com/office/powerpoint/2010/main" val="1585607300"/>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執行状況調べ</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1247467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C430C41-6BFA-4880-8CBD-496816F97849}"/>
              </a:ext>
            </a:extLst>
          </p:cNvPr>
          <p:cNvPicPr>
            <a:picLocks noChangeAspect="1"/>
          </p:cNvPicPr>
          <p:nvPr/>
        </p:nvPicPr>
        <p:blipFill>
          <a:blip r:embed="rId2"/>
          <a:stretch>
            <a:fillRect/>
          </a:stretch>
        </p:blipFill>
        <p:spPr>
          <a:xfrm rot="5400000">
            <a:off x="-891364" y="2435033"/>
            <a:ext cx="8640728" cy="5989326"/>
          </a:xfrm>
          <a:prstGeom prst="rect">
            <a:avLst/>
          </a:prstGeom>
        </p:spPr>
      </p:pic>
      <p:graphicFrame>
        <p:nvGraphicFramePr>
          <p:cNvPr id="4" name="表 3">
            <a:extLst>
              <a:ext uri="{FF2B5EF4-FFF2-40B4-BE49-F238E27FC236}">
                <a16:creationId xmlns:a16="http://schemas.microsoft.com/office/drawing/2014/main" id="{F07059AB-28F8-4A5E-82E2-294F1941DB31}"/>
              </a:ext>
            </a:extLst>
          </p:cNvPr>
          <p:cNvGraphicFramePr>
            <a:graphicFrameLocks noGrp="1"/>
          </p:cNvGraphicFramePr>
          <p:nvPr>
            <p:extLst>
              <p:ext uri="{D42A27DB-BD31-4B8C-83A1-F6EECF244321}">
                <p14:modId xmlns:p14="http://schemas.microsoft.com/office/powerpoint/2010/main" val="184217954"/>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様式第９号－付表６　児童扶養手当給付費市等分国庫負担金所要額市等別内訳書</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2929315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B222E2C-865C-4C43-92F8-EAD53FFD7113}"/>
              </a:ext>
            </a:extLst>
          </p:cNvPr>
          <p:cNvPicPr>
            <a:picLocks noChangeAspect="1"/>
          </p:cNvPicPr>
          <p:nvPr/>
        </p:nvPicPr>
        <p:blipFill>
          <a:blip r:embed="rId2"/>
          <a:stretch>
            <a:fillRect/>
          </a:stretch>
        </p:blipFill>
        <p:spPr>
          <a:xfrm rot="5400000">
            <a:off x="-1077861" y="2646973"/>
            <a:ext cx="9002233" cy="5515820"/>
          </a:xfrm>
          <a:prstGeom prst="rect">
            <a:avLst/>
          </a:prstGeom>
        </p:spPr>
      </p:pic>
      <p:graphicFrame>
        <p:nvGraphicFramePr>
          <p:cNvPr id="4" name="表 3">
            <a:extLst>
              <a:ext uri="{FF2B5EF4-FFF2-40B4-BE49-F238E27FC236}">
                <a16:creationId xmlns:a16="http://schemas.microsoft.com/office/drawing/2014/main" id="{A676C4F8-2E55-4436-891E-343A5B103657}"/>
              </a:ext>
            </a:extLst>
          </p:cNvPr>
          <p:cNvGraphicFramePr>
            <a:graphicFrameLocks noGrp="1"/>
          </p:cNvGraphicFramePr>
          <p:nvPr>
            <p:extLst>
              <p:ext uri="{D42A27DB-BD31-4B8C-83A1-F6EECF244321}">
                <p14:modId xmlns:p14="http://schemas.microsoft.com/office/powerpoint/2010/main" val="4244812743"/>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様式第９号－付表７　対象経費の実支出額及び過年度分支払取消額算定表（市等分）</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2355851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42D92D2-D709-45D2-B2E3-49F3E14C9807}"/>
              </a:ext>
            </a:extLst>
          </p:cNvPr>
          <p:cNvPicPr>
            <a:picLocks noChangeAspect="1"/>
          </p:cNvPicPr>
          <p:nvPr/>
        </p:nvPicPr>
        <p:blipFill>
          <a:blip r:embed="rId2"/>
          <a:stretch>
            <a:fillRect/>
          </a:stretch>
        </p:blipFill>
        <p:spPr>
          <a:xfrm rot="5400000">
            <a:off x="-1037511" y="2477628"/>
            <a:ext cx="8933020" cy="5686061"/>
          </a:xfrm>
          <a:prstGeom prst="rect">
            <a:avLst/>
          </a:prstGeom>
        </p:spPr>
      </p:pic>
      <p:graphicFrame>
        <p:nvGraphicFramePr>
          <p:cNvPr id="4" name="表 3">
            <a:extLst>
              <a:ext uri="{FF2B5EF4-FFF2-40B4-BE49-F238E27FC236}">
                <a16:creationId xmlns:a16="http://schemas.microsoft.com/office/drawing/2014/main" id="{25F6DAD8-7C3C-4886-8C69-C1A986492B37}"/>
              </a:ext>
            </a:extLst>
          </p:cNvPr>
          <p:cNvGraphicFramePr>
            <a:graphicFrameLocks noGrp="1"/>
          </p:cNvGraphicFramePr>
          <p:nvPr>
            <p:extLst>
              <p:ext uri="{D42A27DB-BD31-4B8C-83A1-F6EECF244321}">
                <p14:modId xmlns:p14="http://schemas.microsoft.com/office/powerpoint/2010/main" val="715290244"/>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様式第９号－付表８　受給者等の月別状況（市等分）</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1085079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7B5224F-5CFE-443E-A82F-38DE6E36F0E3}"/>
              </a:ext>
            </a:extLst>
          </p:cNvPr>
          <p:cNvPicPr>
            <a:picLocks noChangeAspect="1"/>
          </p:cNvPicPr>
          <p:nvPr/>
        </p:nvPicPr>
        <p:blipFill>
          <a:blip r:embed="rId2"/>
          <a:stretch>
            <a:fillRect/>
          </a:stretch>
        </p:blipFill>
        <p:spPr>
          <a:xfrm rot="5400000">
            <a:off x="-894891" y="2636061"/>
            <a:ext cx="8647781" cy="5679380"/>
          </a:xfrm>
          <a:prstGeom prst="rect">
            <a:avLst/>
          </a:prstGeom>
        </p:spPr>
      </p:pic>
      <p:graphicFrame>
        <p:nvGraphicFramePr>
          <p:cNvPr id="3" name="表 2">
            <a:extLst>
              <a:ext uri="{FF2B5EF4-FFF2-40B4-BE49-F238E27FC236}">
                <a16:creationId xmlns:a16="http://schemas.microsoft.com/office/drawing/2014/main" id="{0EDD8016-D1C8-42E9-9B83-427EFA2EB42F}"/>
              </a:ext>
            </a:extLst>
          </p:cNvPr>
          <p:cNvGraphicFramePr>
            <a:graphicFrameLocks noGrp="1"/>
          </p:cNvGraphicFramePr>
          <p:nvPr>
            <p:extLst>
              <p:ext uri="{D42A27DB-BD31-4B8C-83A1-F6EECF244321}">
                <p14:modId xmlns:p14="http://schemas.microsoft.com/office/powerpoint/2010/main" val="3715990047"/>
              </p:ext>
            </p:extLst>
          </p:nvPr>
        </p:nvGraphicFramePr>
        <p:xfrm>
          <a:off x="84205" y="88900"/>
          <a:ext cx="6699367" cy="251460"/>
        </p:xfrm>
        <a:graphic>
          <a:graphicData uri="http://schemas.openxmlformats.org/drawingml/2006/table">
            <a:tbl>
              <a:tblPr firstRow="1" bandRow="1">
                <a:tableStyleId>{5C22544A-7EE6-4342-B048-85BDC9FD1C3A}</a:tableStyleId>
              </a:tblPr>
              <a:tblGrid>
                <a:gridCol w="1127907">
                  <a:extLst>
                    <a:ext uri="{9D8B030D-6E8A-4147-A177-3AD203B41FA5}">
                      <a16:colId xmlns:a16="http://schemas.microsoft.com/office/drawing/2014/main" val="946548730"/>
                    </a:ext>
                  </a:extLst>
                </a:gridCol>
                <a:gridCol w="5571460">
                  <a:extLst>
                    <a:ext uri="{9D8B030D-6E8A-4147-A177-3AD203B41FA5}">
                      <a16:colId xmlns:a16="http://schemas.microsoft.com/office/drawing/2014/main" val="4165498628"/>
                    </a:ext>
                  </a:extLst>
                </a:gridCol>
              </a:tblGrid>
              <a:tr h="23626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50" b="0" dirty="0">
                          <a:solidFill>
                            <a:schemeClr val="tx1"/>
                          </a:solidFill>
                          <a:latin typeface="ＭＳ ゴシック" panose="020B0609070205080204" pitchFamily="49" charset="-128"/>
                          <a:ea typeface="ＭＳ ゴシック" panose="020B0609070205080204" pitchFamily="49" charset="-128"/>
                        </a:rPr>
                        <a:t>統計・報告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ゴシック" panose="020B0609070205080204" pitchFamily="49" charset="-128"/>
                          <a:ea typeface="ＭＳ ゴシック" panose="020B0609070205080204" pitchFamily="49" charset="-128"/>
                          <a:cs typeface="+mn-cs"/>
                        </a:rPr>
                        <a:t>様式第９号－付表９　支払調整（市等分）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2339528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B41202D-30E9-4D2F-A1AB-08A17B5C41A7}"/>
              </a:ext>
            </a:extLst>
          </p:cNvPr>
          <p:cNvPicPr>
            <a:picLocks noChangeAspect="1"/>
          </p:cNvPicPr>
          <p:nvPr/>
        </p:nvPicPr>
        <p:blipFill>
          <a:blip r:embed="rId2"/>
          <a:stretch>
            <a:fillRect/>
          </a:stretch>
        </p:blipFill>
        <p:spPr>
          <a:xfrm rot="5400000">
            <a:off x="-957623" y="2732159"/>
            <a:ext cx="8773245" cy="5229876"/>
          </a:xfrm>
          <a:prstGeom prst="rect">
            <a:avLst/>
          </a:prstGeom>
        </p:spPr>
      </p:pic>
      <p:graphicFrame>
        <p:nvGraphicFramePr>
          <p:cNvPr id="4" name="表 3">
            <a:extLst>
              <a:ext uri="{FF2B5EF4-FFF2-40B4-BE49-F238E27FC236}">
                <a16:creationId xmlns:a16="http://schemas.microsoft.com/office/drawing/2014/main" id="{317FAD25-1A2A-4148-AA2C-C8BD0FF0EB65}"/>
              </a:ext>
            </a:extLst>
          </p:cNvPr>
          <p:cNvGraphicFramePr>
            <a:graphicFrameLocks noGrp="1"/>
          </p:cNvGraphicFramePr>
          <p:nvPr>
            <p:extLst>
              <p:ext uri="{D42A27DB-BD31-4B8C-83A1-F6EECF244321}">
                <p14:modId xmlns:p14="http://schemas.microsoft.com/office/powerpoint/2010/main" val="3025123939"/>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様式第９号－付表１０　現年度分支払取消額内訳（市等分）</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3289595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0881" y="934097"/>
            <a:ext cx="714615" cy="179249"/>
          </a:xfrm>
          <a:prstGeom prst="rect">
            <a:avLst/>
          </a:prstGeom>
        </p:spPr>
        <p:txBody>
          <a:bodyPr vert="horz" wrap="square" lIns="0" tIns="11526" rIns="0" bIns="0" rtlCol="0">
            <a:spAutoFit/>
          </a:bodyPr>
          <a:lstStyle/>
          <a:p>
            <a:pPr marL="11527">
              <a:spcBef>
                <a:spcPts val="91"/>
              </a:spcBef>
            </a:pPr>
            <a:r>
              <a:rPr sz="1089" dirty="0">
                <a:latin typeface="ＭＳ ゴシック"/>
                <a:cs typeface="ＭＳ ゴシック"/>
              </a:rPr>
              <a:t>様式第２号</a:t>
            </a:r>
            <a:endParaRPr sz="1089">
              <a:latin typeface="ＭＳ ゴシック"/>
              <a:cs typeface="ＭＳ ゴシック"/>
            </a:endParaRPr>
          </a:p>
        </p:txBody>
      </p:sp>
      <p:sp>
        <p:nvSpPr>
          <p:cNvPr id="3" name="object 3"/>
          <p:cNvSpPr txBox="1"/>
          <p:nvPr/>
        </p:nvSpPr>
        <p:spPr>
          <a:xfrm>
            <a:off x="5175196" y="1100073"/>
            <a:ext cx="161365" cy="401874"/>
          </a:xfrm>
          <a:prstGeom prst="rect">
            <a:avLst/>
          </a:prstGeom>
        </p:spPr>
        <p:txBody>
          <a:bodyPr vert="horz" wrap="square" lIns="0" tIns="11526" rIns="0" bIns="0" rtlCol="0">
            <a:spAutoFit/>
          </a:bodyPr>
          <a:lstStyle/>
          <a:p>
            <a:pPr marL="11527" marR="4611">
              <a:lnSpc>
                <a:spcPct val="125000"/>
              </a:lnSpc>
              <a:spcBef>
                <a:spcPts val="91"/>
              </a:spcBef>
            </a:pPr>
            <a:r>
              <a:rPr sz="1089" dirty="0">
                <a:latin typeface="ＭＳ 明朝"/>
                <a:cs typeface="ＭＳ 明朝"/>
              </a:rPr>
              <a:t>番 年</a:t>
            </a:r>
            <a:endParaRPr sz="1089">
              <a:latin typeface="ＭＳ 明朝"/>
              <a:cs typeface="ＭＳ 明朝"/>
            </a:endParaRPr>
          </a:p>
        </p:txBody>
      </p:sp>
      <p:sp>
        <p:nvSpPr>
          <p:cNvPr id="4" name="object 4"/>
          <p:cNvSpPr txBox="1"/>
          <p:nvPr/>
        </p:nvSpPr>
        <p:spPr>
          <a:xfrm>
            <a:off x="6005072" y="1100073"/>
            <a:ext cx="161365" cy="401874"/>
          </a:xfrm>
          <a:prstGeom prst="rect">
            <a:avLst/>
          </a:prstGeom>
        </p:spPr>
        <p:txBody>
          <a:bodyPr vert="horz" wrap="square" lIns="0" tIns="11526" rIns="0" bIns="0" rtlCol="0">
            <a:spAutoFit/>
          </a:bodyPr>
          <a:lstStyle/>
          <a:p>
            <a:pPr marL="11527" marR="4611">
              <a:lnSpc>
                <a:spcPct val="125000"/>
              </a:lnSpc>
              <a:spcBef>
                <a:spcPts val="91"/>
              </a:spcBef>
            </a:pPr>
            <a:r>
              <a:rPr sz="1089" dirty="0">
                <a:latin typeface="ＭＳ 明朝"/>
                <a:cs typeface="ＭＳ 明朝"/>
              </a:rPr>
              <a:t>号 日</a:t>
            </a:r>
            <a:endParaRPr sz="1089">
              <a:latin typeface="ＭＳ 明朝"/>
              <a:cs typeface="ＭＳ 明朝"/>
            </a:endParaRPr>
          </a:p>
        </p:txBody>
      </p:sp>
      <p:sp>
        <p:nvSpPr>
          <p:cNvPr id="5" name="object 5"/>
          <p:cNvSpPr txBox="1"/>
          <p:nvPr/>
        </p:nvSpPr>
        <p:spPr>
          <a:xfrm>
            <a:off x="5590134" y="1349035"/>
            <a:ext cx="161365"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月</a:t>
            </a:r>
            <a:endParaRPr sz="1089">
              <a:latin typeface="ＭＳ 明朝"/>
              <a:cs typeface="ＭＳ 明朝"/>
            </a:endParaRPr>
          </a:p>
        </p:txBody>
      </p:sp>
      <p:sp>
        <p:nvSpPr>
          <p:cNvPr id="6" name="object 6"/>
          <p:cNvSpPr txBox="1"/>
          <p:nvPr/>
        </p:nvSpPr>
        <p:spPr>
          <a:xfrm>
            <a:off x="887506" y="1971441"/>
            <a:ext cx="1267866"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○○厚生（支）局長</a:t>
            </a:r>
            <a:endParaRPr sz="1089">
              <a:latin typeface="ＭＳ 明朝"/>
              <a:cs typeface="ＭＳ 明朝"/>
            </a:endParaRPr>
          </a:p>
        </p:txBody>
      </p:sp>
      <p:sp>
        <p:nvSpPr>
          <p:cNvPr id="7" name="object 7"/>
          <p:cNvSpPr txBox="1"/>
          <p:nvPr/>
        </p:nvSpPr>
        <p:spPr>
          <a:xfrm>
            <a:off x="2408944" y="1971441"/>
            <a:ext cx="161365"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殿</a:t>
            </a:r>
            <a:endParaRPr sz="1089">
              <a:latin typeface="ＭＳ 明朝"/>
              <a:cs typeface="ＭＳ 明朝"/>
            </a:endParaRPr>
          </a:p>
        </p:txBody>
      </p:sp>
      <p:sp>
        <p:nvSpPr>
          <p:cNvPr id="8" name="object 8"/>
          <p:cNvSpPr txBox="1"/>
          <p:nvPr/>
        </p:nvSpPr>
        <p:spPr>
          <a:xfrm>
            <a:off x="4483633" y="2137417"/>
            <a:ext cx="852928" cy="401874"/>
          </a:xfrm>
          <a:prstGeom prst="rect">
            <a:avLst/>
          </a:prstGeom>
        </p:spPr>
        <p:txBody>
          <a:bodyPr vert="horz" wrap="square" lIns="0" tIns="11526" rIns="0" bIns="0" rtlCol="0">
            <a:spAutoFit/>
          </a:bodyPr>
          <a:lstStyle/>
          <a:p>
            <a:pPr marL="11527" marR="4611">
              <a:lnSpc>
                <a:spcPct val="125000"/>
              </a:lnSpc>
              <a:spcBef>
                <a:spcPts val="91"/>
              </a:spcBef>
            </a:pPr>
            <a:r>
              <a:rPr sz="1089" dirty="0">
                <a:latin typeface="ＭＳ 明朝"/>
                <a:cs typeface="ＭＳ 明朝"/>
              </a:rPr>
              <a:t>都道府県知事 市</a:t>
            </a:r>
            <a:r>
              <a:rPr sz="1089" spc="-23" dirty="0">
                <a:latin typeface="ＭＳ 明朝"/>
                <a:cs typeface="ＭＳ 明朝"/>
              </a:rPr>
              <a:t> </a:t>
            </a:r>
            <a:r>
              <a:rPr sz="1089" dirty="0">
                <a:latin typeface="ＭＳ 明朝"/>
                <a:cs typeface="ＭＳ 明朝"/>
              </a:rPr>
              <a:t>等</a:t>
            </a:r>
            <a:r>
              <a:rPr sz="1089" spc="-23" dirty="0">
                <a:latin typeface="ＭＳ 明朝"/>
                <a:cs typeface="ＭＳ 明朝"/>
              </a:rPr>
              <a:t> </a:t>
            </a:r>
            <a:r>
              <a:rPr sz="1089" dirty="0">
                <a:latin typeface="ＭＳ 明朝"/>
                <a:cs typeface="ＭＳ 明朝"/>
              </a:rPr>
              <a:t>の</a:t>
            </a:r>
            <a:r>
              <a:rPr sz="1089" spc="-23" dirty="0">
                <a:latin typeface="ＭＳ 明朝"/>
                <a:cs typeface="ＭＳ 明朝"/>
              </a:rPr>
              <a:t> </a:t>
            </a:r>
            <a:r>
              <a:rPr sz="1089" dirty="0">
                <a:latin typeface="ＭＳ 明朝"/>
                <a:cs typeface="ＭＳ 明朝"/>
              </a:rPr>
              <a:t>長</a:t>
            </a:r>
            <a:endParaRPr sz="1089">
              <a:latin typeface="ＭＳ 明朝"/>
              <a:cs typeface="ＭＳ 明朝"/>
            </a:endParaRPr>
          </a:p>
        </p:txBody>
      </p:sp>
      <p:sp>
        <p:nvSpPr>
          <p:cNvPr id="9" name="object 9"/>
          <p:cNvSpPr txBox="1"/>
          <p:nvPr/>
        </p:nvSpPr>
        <p:spPr>
          <a:xfrm>
            <a:off x="1302444" y="3008786"/>
            <a:ext cx="299677"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令和</a:t>
            </a:r>
            <a:endParaRPr sz="1089">
              <a:latin typeface="ＭＳ 明朝"/>
              <a:cs typeface="ＭＳ 明朝"/>
            </a:endParaRPr>
          </a:p>
        </p:txBody>
      </p:sp>
      <p:sp>
        <p:nvSpPr>
          <p:cNvPr id="10" name="object 10"/>
          <p:cNvSpPr txBox="1"/>
          <p:nvPr/>
        </p:nvSpPr>
        <p:spPr>
          <a:xfrm>
            <a:off x="1855694" y="3008786"/>
            <a:ext cx="3480867"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年度児童扶養手当給付費国庫負担金の交付申請について</a:t>
            </a:r>
            <a:endParaRPr sz="1089">
              <a:latin typeface="ＭＳ 明朝"/>
              <a:cs typeface="ＭＳ 明朝"/>
            </a:endParaRPr>
          </a:p>
        </p:txBody>
      </p:sp>
      <p:sp>
        <p:nvSpPr>
          <p:cNvPr id="11" name="object 11"/>
          <p:cNvSpPr txBox="1"/>
          <p:nvPr/>
        </p:nvSpPr>
        <p:spPr>
          <a:xfrm>
            <a:off x="749193" y="3631193"/>
            <a:ext cx="5417244" cy="2030076"/>
          </a:xfrm>
          <a:prstGeom prst="rect">
            <a:avLst/>
          </a:prstGeom>
        </p:spPr>
        <p:txBody>
          <a:bodyPr vert="horz" wrap="square" lIns="0" tIns="11526" rIns="0" bIns="0" rtlCol="0">
            <a:spAutoFit/>
          </a:bodyPr>
          <a:lstStyle/>
          <a:p>
            <a:pPr marL="149845">
              <a:spcBef>
                <a:spcPts val="91"/>
              </a:spcBef>
            </a:pPr>
            <a:r>
              <a:rPr sz="1089" dirty="0">
                <a:latin typeface="ＭＳ 明朝"/>
                <a:cs typeface="ＭＳ 明朝"/>
              </a:rPr>
              <a:t>標記について、次のとおり国庫負担金を交付されるよう関係書類を添えて申請する。</a:t>
            </a:r>
            <a:endParaRPr sz="1089">
              <a:latin typeface="ＭＳ 明朝"/>
              <a:cs typeface="ＭＳ 明朝"/>
            </a:endParaRPr>
          </a:p>
          <a:p>
            <a:pPr marL="11527" marR="3047611">
              <a:lnSpc>
                <a:spcPct val="250000"/>
              </a:lnSpc>
              <a:tabLst>
                <a:tab pos="287587" algn="l"/>
                <a:tab pos="979178" algn="l"/>
                <a:tab pos="2224042" algn="l"/>
              </a:tabLst>
            </a:pPr>
            <a:r>
              <a:rPr sz="1089" dirty="0">
                <a:latin typeface="ＭＳ 明朝"/>
                <a:cs typeface="ＭＳ 明朝"/>
              </a:rPr>
              <a:t>１	申請額	金	円  ２	添付書類</a:t>
            </a:r>
            <a:endParaRPr sz="1089">
              <a:latin typeface="ＭＳ 明朝"/>
              <a:cs typeface="ＭＳ 明朝"/>
            </a:endParaRPr>
          </a:p>
          <a:p>
            <a:pPr>
              <a:spcBef>
                <a:spcPts val="5"/>
              </a:spcBef>
            </a:pPr>
            <a:endParaRPr sz="1271">
              <a:latin typeface="ＭＳ 明朝"/>
              <a:cs typeface="ＭＳ 明朝"/>
            </a:endParaRPr>
          </a:p>
          <a:p>
            <a:pPr marL="564799" marR="2079384" indent="-345796">
              <a:lnSpc>
                <a:spcPct val="125000"/>
              </a:lnSpc>
              <a:buAutoNum type="arabicParenBoth"/>
              <a:tabLst>
                <a:tab pos="564223" algn="l"/>
                <a:tab pos="564799" algn="l"/>
                <a:tab pos="1117496" algn="l"/>
              </a:tabLst>
            </a:pPr>
            <a:r>
              <a:rPr sz="1089" dirty="0">
                <a:latin typeface="ＭＳ 明朝"/>
                <a:cs typeface="ＭＳ 明朝"/>
              </a:rPr>
              <a:t>令和	年度児童扶養手当給付費国庫負担金 所要額調書（様式第２号－付表１，付表２）</a:t>
            </a:r>
            <a:endParaRPr sz="1089">
              <a:latin typeface="ＭＳ 明朝"/>
              <a:cs typeface="ＭＳ 明朝"/>
            </a:endParaRPr>
          </a:p>
          <a:p>
            <a:pPr>
              <a:spcBef>
                <a:spcPts val="41"/>
              </a:spcBef>
              <a:buFont typeface=""/>
              <a:buAutoNum type="arabicParenBoth"/>
            </a:pPr>
            <a:endParaRPr sz="1498">
              <a:latin typeface="ＭＳ 明朝"/>
              <a:cs typeface="ＭＳ 明朝"/>
            </a:endParaRPr>
          </a:p>
          <a:p>
            <a:pPr marL="564799" indent="-345796">
              <a:buAutoNum type="arabicParenBoth"/>
              <a:tabLst>
                <a:tab pos="564223" algn="l"/>
                <a:tab pos="564799" algn="l"/>
                <a:tab pos="1117496" algn="l"/>
              </a:tabLst>
            </a:pPr>
            <a:r>
              <a:rPr sz="1089" dirty="0">
                <a:latin typeface="ＭＳ 明朝"/>
                <a:cs typeface="ＭＳ 明朝"/>
              </a:rPr>
              <a:t>令和	年度歳入歳出予算書（又は見込書）抄本</a:t>
            </a:r>
            <a:endParaRPr sz="1089">
              <a:latin typeface="ＭＳ 明朝"/>
              <a:cs typeface="ＭＳ 明朝"/>
            </a:endParaRPr>
          </a:p>
        </p:txBody>
      </p:sp>
      <p:graphicFrame>
        <p:nvGraphicFramePr>
          <p:cNvPr id="12" name="表 11">
            <a:extLst>
              <a:ext uri="{FF2B5EF4-FFF2-40B4-BE49-F238E27FC236}">
                <a16:creationId xmlns:a16="http://schemas.microsoft.com/office/drawing/2014/main" id="{BE7C288A-95BC-48CC-8DD4-478A40986279}"/>
              </a:ext>
            </a:extLst>
          </p:cNvPr>
          <p:cNvGraphicFramePr>
            <a:graphicFrameLocks noGrp="1"/>
          </p:cNvGraphicFramePr>
          <p:nvPr>
            <p:extLst>
              <p:ext uri="{D42A27DB-BD31-4B8C-83A1-F6EECF244321}">
                <p14:modId xmlns:p14="http://schemas.microsoft.com/office/powerpoint/2010/main" val="2402638931"/>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様式第２号　児童扶養手当給付費国庫負担金の交付申請について</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E83A343-D744-403E-8151-EFBC99F1AC93}"/>
              </a:ext>
            </a:extLst>
          </p:cNvPr>
          <p:cNvPicPr>
            <a:picLocks noChangeAspect="1"/>
          </p:cNvPicPr>
          <p:nvPr/>
        </p:nvPicPr>
        <p:blipFill>
          <a:blip r:embed="rId2"/>
          <a:stretch>
            <a:fillRect/>
          </a:stretch>
        </p:blipFill>
        <p:spPr>
          <a:xfrm rot="5400000">
            <a:off x="-1073259" y="2952764"/>
            <a:ext cx="9179908" cy="4562177"/>
          </a:xfrm>
          <a:prstGeom prst="rect">
            <a:avLst/>
          </a:prstGeom>
        </p:spPr>
      </p:pic>
      <p:graphicFrame>
        <p:nvGraphicFramePr>
          <p:cNvPr id="4" name="表 3">
            <a:extLst>
              <a:ext uri="{FF2B5EF4-FFF2-40B4-BE49-F238E27FC236}">
                <a16:creationId xmlns:a16="http://schemas.microsoft.com/office/drawing/2014/main" id="{D3C9C493-BC35-47E5-929C-8BA32B92A8A2}"/>
              </a:ext>
            </a:extLst>
          </p:cNvPr>
          <p:cNvGraphicFramePr>
            <a:graphicFrameLocks noGrp="1"/>
          </p:cNvGraphicFramePr>
          <p:nvPr>
            <p:extLst>
              <p:ext uri="{D42A27DB-BD31-4B8C-83A1-F6EECF244321}">
                <p14:modId xmlns:p14="http://schemas.microsoft.com/office/powerpoint/2010/main" val="808802310"/>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様式第２号－付表１　児童扶養手当給付費市等分国庫負担金所要額調書</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137035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ABB6BAB-AEBD-4678-AE09-BD18C81A2000}"/>
              </a:ext>
            </a:extLst>
          </p:cNvPr>
          <p:cNvPicPr>
            <a:picLocks noChangeAspect="1"/>
          </p:cNvPicPr>
          <p:nvPr/>
        </p:nvPicPr>
        <p:blipFill>
          <a:blip r:embed="rId2"/>
          <a:stretch>
            <a:fillRect/>
          </a:stretch>
        </p:blipFill>
        <p:spPr>
          <a:xfrm rot="5400000">
            <a:off x="-1212717" y="3075849"/>
            <a:ext cx="9090832" cy="4548921"/>
          </a:xfrm>
          <a:prstGeom prst="rect">
            <a:avLst/>
          </a:prstGeom>
        </p:spPr>
      </p:pic>
      <p:graphicFrame>
        <p:nvGraphicFramePr>
          <p:cNvPr id="7" name="表 6">
            <a:extLst>
              <a:ext uri="{FF2B5EF4-FFF2-40B4-BE49-F238E27FC236}">
                <a16:creationId xmlns:a16="http://schemas.microsoft.com/office/drawing/2014/main" id="{007C4FA8-DE56-4A9C-9222-55B4955EB07D}"/>
              </a:ext>
            </a:extLst>
          </p:cNvPr>
          <p:cNvGraphicFramePr>
            <a:graphicFrameLocks noGrp="1"/>
          </p:cNvGraphicFramePr>
          <p:nvPr>
            <p:extLst>
              <p:ext uri="{D42A27DB-BD31-4B8C-83A1-F6EECF244321}">
                <p14:modId xmlns:p14="http://schemas.microsoft.com/office/powerpoint/2010/main" val="4011836710"/>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様式第２号</a:t>
                      </a: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a:t>
                      </a: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付表２　所要額算定基礎</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187813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2996" y="748757"/>
            <a:ext cx="714615" cy="179249"/>
          </a:xfrm>
          <a:prstGeom prst="rect">
            <a:avLst/>
          </a:prstGeom>
        </p:spPr>
        <p:txBody>
          <a:bodyPr vert="horz" wrap="square" lIns="0" tIns="11526" rIns="0" bIns="0" rtlCol="0">
            <a:spAutoFit/>
          </a:bodyPr>
          <a:lstStyle/>
          <a:p>
            <a:pPr marL="11527">
              <a:spcBef>
                <a:spcPts val="91"/>
              </a:spcBef>
            </a:pPr>
            <a:r>
              <a:rPr sz="1089" dirty="0">
                <a:latin typeface="ＭＳ ゴシック"/>
                <a:cs typeface="ＭＳ ゴシック"/>
              </a:rPr>
              <a:t>様式第３号</a:t>
            </a:r>
            <a:endParaRPr sz="1089">
              <a:latin typeface="ＭＳ ゴシック"/>
              <a:cs typeface="ＭＳ ゴシック"/>
            </a:endParaRPr>
          </a:p>
        </p:txBody>
      </p:sp>
      <p:sp>
        <p:nvSpPr>
          <p:cNvPr id="3" name="object 3"/>
          <p:cNvSpPr txBox="1"/>
          <p:nvPr/>
        </p:nvSpPr>
        <p:spPr>
          <a:xfrm>
            <a:off x="5067313" y="916115"/>
            <a:ext cx="576303" cy="397530"/>
          </a:xfrm>
          <a:prstGeom prst="rect">
            <a:avLst/>
          </a:prstGeom>
        </p:spPr>
        <p:txBody>
          <a:bodyPr vert="horz" wrap="square" lIns="0" tIns="36307" rIns="0" bIns="0" rtlCol="0">
            <a:spAutoFit/>
          </a:bodyPr>
          <a:lstStyle/>
          <a:p>
            <a:pPr marL="11527">
              <a:spcBef>
                <a:spcPts val="286"/>
              </a:spcBef>
            </a:pPr>
            <a:r>
              <a:rPr sz="1089" dirty="0">
                <a:latin typeface="ＭＳ 明朝"/>
                <a:cs typeface="ＭＳ 明朝"/>
              </a:rPr>
              <a:t>番</a:t>
            </a:r>
            <a:endParaRPr sz="1089">
              <a:latin typeface="ＭＳ 明朝"/>
              <a:cs typeface="ＭＳ 明朝"/>
            </a:endParaRPr>
          </a:p>
          <a:p>
            <a:pPr marL="11527">
              <a:spcBef>
                <a:spcPts val="195"/>
              </a:spcBef>
              <a:tabLst>
                <a:tab pos="425905" algn="l"/>
              </a:tabLst>
            </a:pPr>
            <a:r>
              <a:rPr sz="1089" dirty="0">
                <a:latin typeface="ＭＳ 明朝"/>
                <a:cs typeface="ＭＳ 明朝"/>
              </a:rPr>
              <a:t>年	月</a:t>
            </a:r>
            <a:endParaRPr sz="1089">
              <a:latin typeface="ＭＳ 明朝"/>
              <a:cs typeface="ＭＳ 明朝"/>
            </a:endParaRPr>
          </a:p>
        </p:txBody>
      </p:sp>
      <p:sp>
        <p:nvSpPr>
          <p:cNvPr id="4" name="object 4"/>
          <p:cNvSpPr txBox="1"/>
          <p:nvPr/>
        </p:nvSpPr>
        <p:spPr>
          <a:xfrm>
            <a:off x="5897188" y="916115"/>
            <a:ext cx="161365" cy="372507"/>
          </a:xfrm>
          <a:prstGeom prst="rect">
            <a:avLst/>
          </a:prstGeom>
        </p:spPr>
        <p:txBody>
          <a:bodyPr vert="horz" wrap="square" lIns="0" tIns="11526" rIns="0" bIns="0" rtlCol="0">
            <a:spAutoFit/>
          </a:bodyPr>
          <a:lstStyle/>
          <a:p>
            <a:pPr marL="11527" marR="4611">
              <a:lnSpc>
                <a:spcPct val="114999"/>
              </a:lnSpc>
              <a:spcBef>
                <a:spcPts val="91"/>
              </a:spcBef>
            </a:pPr>
            <a:r>
              <a:rPr sz="1089" dirty="0">
                <a:latin typeface="ＭＳ 明朝"/>
                <a:cs typeface="ＭＳ 明朝"/>
              </a:rPr>
              <a:t>号 日</a:t>
            </a:r>
            <a:endParaRPr sz="1089">
              <a:latin typeface="ＭＳ 明朝"/>
              <a:cs typeface="ＭＳ 明朝"/>
            </a:endParaRPr>
          </a:p>
        </p:txBody>
      </p:sp>
      <p:sp>
        <p:nvSpPr>
          <p:cNvPr id="5" name="object 5"/>
          <p:cNvSpPr txBox="1"/>
          <p:nvPr/>
        </p:nvSpPr>
        <p:spPr>
          <a:xfrm>
            <a:off x="779621" y="1705880"/>
            <a:ext cx="1267866"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○○厚生（支）局長</a:t>
            </a:r>
            <a:endParaRPr sz="1089">
              <a:latin typeface="ＭＳ 明朝"/>
              <a:cs typeface="ＭＳ 明朝"/>
            </a:endParaRPr>
          </a:p>
        </p:txBody>
      </p:sp>
      <p:sp>
        <p:nvSpPr>
          <p:cNvPr id="6" name="object 6"/>
          <p:cNvSpPr txBox="1"/>
          <p:nvPr/>
        </p:nvSpPr>
        <p:spPr>
          <a:xfrm>
            <a:off x="2301061" y="1705880"/>
            <a:ext cx="161365" cy="179249"/>
          </a:xfrm>
          <a:prstGeom prst="rect">
            <a:avLst/>
          </a:prstGeom>
        </p:spPr>
        <p:txBody>
          <a:bodyPr vert="horz" wrap="square" lIns="0" tIns="11526" rIns="0" bIns="0" rtlCol="0">
            <a:spAutoFit/>
          </a:bodyPr>
          <a:lstStyle/>
          <a:p>
            <a:pPr marL="11527">
              <a:spcBef>
                <a:spcPts val="91"/>
              </a:spcBef>
            </a:pPr>
            <a:r>
              <a:rPr sz="1089" dirty="0">
                <a:latin typeface="ＭＳ 明朝"/>
                <a:cs typeface="ＭＳ 明朝"/>
              </a:rPr>
              <a:t>殿</a:t>
            </a:r>
            <a:endParaRPr sz="1089">
              <a:latin typeface="ＭＳ 明朝"/>
              <a:cs typeface="ＭＳ 明朝"/>
            </a:endParaRPr>
          </a:p>
        </p:txBody>
      </p:sp>
      <p:sp>
        <p:nvSpPr>
          <p:cNvPr id="7" name="object 7"/>
          <p:cNvSpPr txBox="1"/>
          <p:nvPr/>
        </p:nvSpPr>
        <p:spPr>
          <a:xfrm>
            <a:off x="641308" y="2089006"/>
            <a:ext cx="5693869" cy="2418901"/>
          </a:xfrm>
          <a:prstGeom prst="rect">
            <a:avLst/>
          </a:prstGeom>
        </p:spPr>
        <p:txBody>
          <a:bodyPr vert="horz" wrap="square" lIns="0" tIns="11526" rIns="0" bIns="0" rtlCol="0">
            <a:spAutoFit/>
          </a:bodyPr>
          <a:lstStyle/>
          <a:p>
            <a:pPr marR="972838" algn="r">
              <a:spcBef>
                <a:spcPts val="91"/>
              </a:spcBef>
            </a:pPr>
            <a:r>
              <a:rPr sz="1089" dirty="0">
                <a:latin typeface="ＭＳ 明朝"/>
                <a:cs typeface="ＭＳ 明朝"/>
              </a:rPr>
              <a:t>都道府県知事</a:t>
            </a:r>
            <a:endParaRPr sz="1089">
              <a:latin typeface="ＭＳ 明朝"/>
              <a:cs typeface="ＭＳ 明朝"/>
            </a:endParaRPr>
          </a:p>
          <a:p>
            <a:pPr>
              <a:lnSpc>
                <a:spcPct val="100000"/>
              </a:lnSpc>
            </a:pPr>
            <a:endParaRPr sz="1089">
              <a:latin typeface="ＭＳ 明朝"/>
              <a:cs typeface="ＭＳ 明朝"/>
            </a:endParaRPr>
          </a:p>
          <a:p>
            <a:pPr>
              <a:spcBef>
                <a:spcPts val="14"/>
              </a:spcBef>
            </a:pPr>
            <a:endParaRPr sz="1407">
              <a:latin typeface="ＭＳ 明朝"/>
              <a:cs typeface="ＭＳ 明朝"/>
            </a:endParaRPr>
          </a:p>
          <a:p>
            <a:pPr marR="960159" algn="r">
              <a:tabLst>
                <a:tab pos="414378" algn="l"/>
              </a:tabLst>
            </a:pPr>
            <a:r>
              <a:rPr sz="1089" dirty="0">
                <a:latin typeface="ＭＳ 明朝"/>
                <a:cs typeface="ＭＳ 明朝"/>
              </a:rPr>
              <a:t>令和	年度児童扶養手当給付費国庫負担金の交付申請について</a:t>
            </a:r>
            <a:endParaRPr sz="1089">
              <a:latin typeface="ＭＳ 明朝"/>
              <a:cs typeface="ＭＳ 明朝"/>
            </a:endParaRPr>
          </a:p>
          <a:p>
            <a:pPr>
              <a:lnSpc>
                <a:spcPct val="100000"/>
              </a:lnSpc>
            </a:pPr>
            <a:endParaRPr sz="1089">
              <a:latin typeface="ＭＳ 明朝"/>
              <a:cs typeface="ＭＳ 明朝"/>
            </a:endParaRPr>
          </a:p>
          <a:p>
            <a:pPr>
              <a:spcBef>
                <a:spcPts val="50"/>
              </a:spcBef>
            </a:pPr>
            <a:endParaRPr sz="1225">
              <a:latin typeface="ＭＳ 明朝"/>
              <a:cs typeface="ＭＳ 明朝"/>
            </a:endParaRPr>
          </a:p>
          <a:p>
            <a:pPr marL="149845" marR="142929">
              <a:lnSpc>
                <a:spcPct val="114999"/>
              </a:lnSpc>
              <a:tabLst>
                <a:tab pos="2638997" algn="l"/>
              </a:tabLst>
            </a:pPr>
            <a:r>
              <a:rPr sz="1089" dirty="0">
                <a:latin typeface="ＭＳ 明朝"/>
                <a:cs typeface="ＭＳ 明朝"/>
              </a:rPr>
              <a:t>標記について、次のとおり国庫負担金を交付されるよう関係書類を添えて申請する。 </a:t>
            </a:r>
            <a:r>
              <a:rPr sz="1089" spc="5" dirty="0">
                <a:latin typeface="ＭＳ 明朝"/>
                <a:cs typeface="ＭＳ 明朝"/>
              </a:rPr>
              <a:t> </a:t>
            </a:r>
            <a:r>
              <a:rPr sz="1089" dirty="0">
                <a:latin typeface="ＭＳ 明朝"/>
                <a:cs typeface="ＭＳ 明朝"/>
              </a:rPr>
              <a:t>なお、管内の市等の長から「令和	年度児童扶養手当給付費国庫負担金交付申請に</a:t>
            </a:r>
            <a:endParaRPr sz="1089">
              <a:latin typeface="ＭＳ 明朝"/>
              <a:cs typeface="ＭＳ 明朝"/>
            </a:endParaRPr>
          </a:p>
          <a:p>
            <a:pPr marL="11527">
              <a:spcBef>
                <a:spcPts val="199"/>
              </a:spcBef>
            </a:pPr>
            <a:r>
              <a:rPr sz="1089" dirty="0">
                <a:latin typeface="ＭＳ 明朝"/>
                <a:cs typeface="ＭＳ 明朝"/>
              </a:rPr>
              <a:t>ついて」の提出があり、これを審査した結果、適正と認めたので、とりまとめて提出する。</a:t>
            </a:r>
            <a:endParaRPr sz="1089">
              <a:latin typeface="ＭＳ 明朝"/>
              <a:cs typeface="ＭＳ 明朝"/>
            </a:endParaRPr>
          </a:p>
          <a:p>
            <a:pPr>
              <a:spcBef>
                <a:spcPts val="23"/>
              </a:spcBef>
            </a:pPr>
            <a:endParaRPr sz="1316">
              <a:latin typeface="ＭＳ 明朝"/>
              <a:cs typeface="ＭＳ 明朝"/>
            </a:endParaRPr>
          </a:p>
          <a:p>
            <a:pPr marL="11527">
              <a:tabLst>
                <a:tab pos="287587" algn="l"/>
                <a:tab pos="979178" algn="l"/>
                <a:tab pos="2224042" algn="l"/>
              </a:tabLst>
            </a:pPr>
            <a:r>
              <a:rPr sz="1089" dirty="0">
                <a:latin typeface="ＭＳ 明朝"/>
                <a:cs typeface="ＭＳ 明朝"/>
              </a:rPr>
              <a:t>１	申請額	金	円</a:t>
            </a:r>
            <a:endParaRPr sz="1089">
              <a:latin typeface="ＭＳ 明朝"/>
              <a:cs typeface="ＭＳ 明朝"/>
            </a:endParaRPr>
          </a:p>
          <a:p>
            <a:pPr>
              <a:spcBef>
                <a:spcPts val="23"/>
              </a:spcBef>
            </a:pPr>
            <a:endParaRPr sz="1316">
              <a:latin typeface="ＭＳ 明朝"/>
              <a:cs typeface="ＭＳ 明朝"/>
            </a:endParaRPr>
          </a:p>
          <a:p>
            <a:pPr marL="979754"/>
            <a:r>
              <a:rPr sz="1089" dirty="0">
                <a:latin typeface="ＭＳ 明朝"/>
                <a:cs typeface="ＭＳ 明朝"/>
              </a:rPr>
              <a:t>内訳</a:t>
            </a:r>
            <a:endParaRPr sz="1089">
              <a:latin typeface="ＭＳ 明朝"/>
              <a:cs typeface="ＭＳ 明朝"/>
            </a:endParaRPr>
          </a:p>
        </p:txBody>
      </p:sp>
      <p:graphicFrame>
        <p:nvGraphicFramePr>
          <p:cNvPr id="8" name="object 8"/>
          <p:cNvGraphicFramePr>
            <a:graphicFrameLocks noGrp="1"/>
          </p:cNvGraphicFramePr>
          <p:nvPr/>
        </p:nvGraphicFramePr>
        <p:xfrm>
          <a:off x="1717841" y="4580477"/>
          <a:ext cx="4083680" cy="787228"/>
        </p:xfrm>
        <a:graphic>
          <a:graphicData uri="http://schemas.openxmlformats.org/drawingml/2006/table">
            <a:tbl>
              <a:tblPr firstRow="1" bandRow="1">
                <a:tableStyleId>{2D5ABB26-0587-4C30-8999-92F81FD0307C}</a:tableStyleId>
              </a:tblPr>
              <a:tblGrid>
                <a:gridCol w="2262564">
                  <a:extLst>
                    <a:ext uri="{9D8B030D-6E8A-4147-A177-3AD203B41FA5}">
                      <a16:colId xmlns:a16="http://schemas.microsoft.com/office/drawing/2014/main" val="20000"/>
                    </a:ext>
                  </a:extLst>
                </a:gridCol>
                <a:gridCol w="1821116">
                  <a:extLst>
                    <a:ext uri="{9D8B030D-6E8A-4147-A177-3AD203B41FA5}">
                      <a16:colId xmlns:a16="http://schemas.microsoft.com/office/drawing/2014/main" val="20001"/>
                    </a:ext>
                  </a:extLst>
                </a:gridCol>
              </a:tblGrid>
              <a:tr h="197671">
                <a:tc>
                  <a:txBody>
                    <a:bodyPr/>
                    <a:lstStyle/>
                    <a:p>
                      <a:pPr algn="ctr">
                        <a:lnSpc>
                          <a:spcPct val="100000"/>
                        </a:lnSpc>
                        <a:spcBef>
                          <a:spcPts val="80"/>
                        </a:spcBef>
                        <a:tabLst>
                          <a:tab pos="304165" algn="l"/>
                        </a:tabLst>
                      </a:pPr>
                      <a:r>
                        <a:rPr sz="1100" dirty="0">
                          <a:latin typeface="ＭＳ 明朝"/>
                          <a:cs typeface="ＭＳ 明朝"/>
                        </a:rPr>
                        <a:t>区	分</a:t>
                      </a:r>
                      <a:endParaRPr sz="1100">
                        <a:latin typeface="ＭＳ 明朝"/>
                        <a:cs typeface="ＭＳ 明朝"/>
                      </a:endParaRPr>
                    </a:p>
                  </a:txBody>
                  <a:tcPr marL="0" marR="0" marT="922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80"/>
                        </a:spcBef>
                        <a:tabLst>
                          <a:tab pos="304165" algn="l"/>
                        </a:tabLst>
                      </a:pPr>
                      <a:r>
                        <a:rPr sz="1100" dirty="0">
                          <a:latin typeface="ＭＳ 明朝"/>
                          <a:cs typeface="ＭＳ 明朝"/>
                        </a:rPr>
                        <a:t>金	額</a:t>
                      </a:r>
                      <a:endParaRPr sz="1100">
                        <a:latin typeface="ＭＳ 明朝"/>
                        <a:cs typeface="ＭＳ 明朝"/>
                      </a:endParaRPr>
                    </a:p>
                  </a:txBody>
                  <a:tcPr marL="0" marR="0" marT="922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95943">
                <a:tc>
                  <a:txBody>
                    <a:bodyPr/>
                    <a:lstStyle/>
                    <a:p>
                      <a:pPr algn="ctr">
                        <a:lnSpc>
                          <a:spcPct val="100000"/>
                        </a:lnSpc>
                        <a:spcBef>
                          <a:spcPts val="85"/>
                        </a:spcBef>
                      </a:pPr>
                      <a:r>
                        <a:rPr sz="1100" dirty="0">
                          <a:latin typeface="ＭＳ 明朝"/>
                          <a:cs typeface="ＭＳ 明朝"/>
                        </a:rPr>
                        <a:t>都道府県分</a:t>
                      </a:r>
                      <a:endParaRPr sz="1100">
                        <a:latin typeface="ＭＳ 明朝"/>
                        <a:cs typeface="ＭＳ 明朝"/>
                      </a:endParaRPr>
                    </a:p>
                  </a:txBody>
                  <a:tcPr marL="0" marR="0" marT="979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ct val="100000"/>
                        </a:lnSpc>
                        <a:spcBef>
                          <a:spcPts val="85"/>
                        </a:spcBef>
                      </a:pPr>
                      <a:r>
                        <a:rPr sz="1100" dirty="0">
                          <a:latin typeface="ＭＳ 明朝"/>
                          <a:cs typeface="ＭＳ 明朝"/>
                        </a:rPr>
                        <a:t>円</a:t>
                      </a:r>
                      <a:endParaRPr sz="1100">
                        <a:latin typeface="ＭＳ 明朝"/>
                        <a:cs typeface="ＭＳ 明朝"/>
                      </a:endParaRPr>
                    </a:p>
                  </a:txBody>
                  <a:tcPr marL="0" marR="0" marT="979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97671">
                <a:tc>
                  <a:txBody>
                    <a:bodyPr/>
                    <a:lstStyle/>
                    <a:p>
                      <a:pPr algn="ctr">
                        <a:lnSpc>
                          <a:spcPct val="100000"/>
                        </a:lnSpc>
                        <a:spcBef>
                          <a:spcPts val="85"/>
                        </a:spcBef>
                      </a:pPr>
                      <a:r>
                        <a:rPr sz="1100" dirty="0">
                          <a:latin typeface="ＭＳ 明朝"/>
                          <a:cs typeface="ＭＳ 明朝"/>
                        </a:rPr>
                        <a:t>市等分</a:t>
                      </a:r>
                      <a:endParaRPr sz="1100">
                        <a:latin typeface="ＭＳ 明朝"/>
                        <a:cs typeface="ＭＳ 明朝"/>
                      </a:endParaRPr>
                    </a:p>
                  </a:txBody>
                  <a:tcPr marL="0" marR="0" marT="979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ct val="100000"/>
                        </a:lnSpc>
                        <a:spcBef>
                          <a:spcPts val="85"/>
                        </a:spcBef>
                      </a:pPr>
                      <a:r>
                        <a:rPr sz="1100" dirty="0">
                          <a:latin typeface="ＭＳ 明朝"/>
                          <a:cs typeface="ＭＳ 明朝"/>
                        </a:rPr>
                        <a:t>円</a:t>
                      </a:r>
                      <a:endParaRPr sz="1100">
                        <a:latin typeface="ＭＳ 明朝"/>
                        <a:cs typeface="ＭＳ 明朝"/>
                      </a:endParaRPr>
                    </a:p>
                  </a:txBody>
                  <a:tcPr marL="0" marR="0" marT="979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95943">
                <a:tc>
                  <a:txBody>
                    <a:bodyPr/>
                    <a:lstStyle/>
                    <a:p>
                      <a:pPr algn="ctr">
                        <a:lnSpc>
                          <a:spcPct val="100000"/>
                        </a:lnSpc>
                        <a:spcBef>
                          <a:spcPts val="85"/>
                        </a:spcBef>
                      </a:pPr>
                      <a:r>
                        <a:rPr sz="1100" dirty="0">
                          <a:latin typeface="ＭＳ 明朝"/>
                          <a:cs typeface="ＭＳ 明朝"/>
                        </a:rPr>
                        <a:t>計</a:t>
                      </a:r>
                      <a:endParaRPr sz="1100">
                        <a:latin typeface="ＭＳ 明朝"/>
                        <a:cs typeface="ＭＳ 明朝"/>
                      </a:endParaRPr>
                    </a:p>
                  </a:txBody>
                  <a:tcPr marL="0" marR="0" marT="979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ct val="100000"/>
                        </a:lnSpc>
                        <a:spcBef>
                          <a:spcPts val="85"/>
                        </a:spcBef>
                      </a:pPr>
                      <a:r>
                        <a:rPr sz="1100" dirty="0">
                          <a:latin typeface="ＭＳ 明朝"/>
                          <a:cs typeface="ＭＳ 明朝"/>
                        </a:rPr>
                        <a:t>円</a:t>
                      </a:r>
                    </a:p>
                  </a:txBody>
                  <a:tcPr marL="0" marR="0" marT="979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9" name="object 9"/>
          <p:cNvSpPr txBox="1"/>
          <p:nvPr/>
        </p:nvSpPr>
        <p:spPr>
          <a:xfrm>
            <a:off x="641308" y="5752907"/>
            <a:ext cx="5002306" cy="1676069"/>
          </a:xfrm>
          <a:prstGeom prst="rect">
            <a:avLst/>
          </a:prstGeom>
        </p:spPr>
        <p:txBody>
          <a:bodyPr vert="horz" wrap="square" lIns="0" tIns="11526" rIns="0" bIns="0" rtlCol="0">
            <a:spAutoFit/>
          </a:bodyPr>
          <a:lstStyle/>
          <a:p>
            <a:pPr marL="11527">
              <a:spcBef>
                <a:spcPts val="91"/>
              </a:spcBef>
              <a:tabLst>
                <a:tab pos="287587" algn="l"/>
              </a:tabLst>
            </a:pPr>
            <a:r>
              <a:rPr sz="1089" dirty="0">
                <a:latin typeface="ＭＳ 明朝"/>
                <a:cs typeface="ＭＳ 明朝"/>
              </a:rPr>
              <a:t>２	添付書類</a:t>
            </a:r>
          </a:p>
          <a:p>
            <a:pPr>
              <a:spcBef>
                <a:spcPts val="23"/>
              </a:spcBef>
            </a:pPr>
            <a:endParaRPr lang="ja-JP" altLang="en-US" sz="1316" dirty="0">
              <a:latin typeface="ＭＳ 明朝"/>
              <a:cs typeface="ＭＳ 明朝"/>
            </a:endParaRPr>
          </a:p>
          <a:p>
            <a:pPr marL="180975">
              <a:tabLst>
                <a:tab pos="564223" algn="l"/>
                <a:tab pos="1117496" algn="l"/>
              </a:tabLst>
            </a:pPr>
            <a:r>
              <a:rPr sz="1089" dirty="0">
                <a:latin typeface="ＭＳ 明朝"/>
                <a:cs typeface="ＭＳ 明朝"/>
              </a:rPr>
              <a:t>1	令和	年度児童扶養手当給付費都道府県分国庫負担金所要額調書</a:t>
            </a:r>
          </a:p>
          <a:p>
            <a:pPr marL="564799">
              <a:spcBef>
                <a:spcPts val="195"/>
              </a:spcBef>
            </a:pPr>
            <a:r>
              <a:rPr sz="1089" dirty="0">
                <a:latin typeface="ＭＳ 明朝"/>
                <a:cs typeface="ＭＳ 明朝"/>
              </a:rPr>
              <a:t>（様式第３号－付表１，付表２）</a:t>
            </a:r>
          </a:p>
          <a:p>
            <a:pPr>
              <a:spcBef>
                <a:spcPts val="23"/>
              </a:spcBef>
            </a:pPr>
            <a:endParaRPr lang="ja-JP" altLang="en-US" sz="1316" dirty="0">
              <a:latin typeface="ＭＳ 明朝"/>
              <a:cs typeface="ＭＳ 明朝"/>
            </a:endParaRPr>
          </a:p>
          <a:p>
            <a:pPr marL="564799" indent="-414955">
              <a:buAutoNum type="arabicPlain" startAt="2"/>
              <a:tabLst>
                <a:tab pos="564799" algn="l"/>
                <a:tab pos="1117496" algn="l"/>
              </a:tabLst>
            </a:pPr>
            <a:r>
              <a:rPr sz="1089" dirty="0" err="1">
                <a:latin typeface="ＭＳ 明朝"/>
                <a:cs typeface="ＭＳ 明朝"/>
              </a:rPr>
              <a:t>令和</a:t>
            </a:r>
            <a:r>
              <a:rPr sz="1089" dirty="0">
                <a:latin typeface="ＭＳ 明朝"/>
                <a:cs typeface="ＭＳ 明朝"/>
              </a:rPr>
              <a:t>	年度児童扶養手当給付費市等分国庫負担金所要額市等別内訳表</a:t>
            </a:r>
          </a:p>
          <a:p>
            <a:pPr marL="564799">
              <a:spcBef>
                <a:spcPts val="199"/>
              </a:spcBef>
            </a:pPr>
            <a:r>
              <a:rPr sz="1089" dirty="0">
                <a:latin typeface="ＭＳ 明朝"/>
                <a:cs typeface="ＭＳ 明朝"/>
              </a:rPr>
              <a:t>（様式第３号の付表３）</a:t>
            </a:r>
          </a:p>
          <a:p>
            <a:pPr>
              <a:spcBef>
                <a:spcPts val="23"/>
              </a:spcBef>
            </a:pPr>
            <a:endParaRPr sz="1316" dirty="0">
              <a:latin typeface="ＭＳ 明朝"/>
              <a:cs typeface="ＭＳ 明朝"/>
            </a:endParaRPr>
          </a:p>
          <a:p>
            <a:pPr marL="564799" indent="-414955">
              <a:buAutoNum type="arabicPlain" startAt="3"/>
              <a:tabLst>
                <a:tab pos="564799" algn="l"/>
                <a:tab pos="1117496" algn="l"/>
              </a:tabLst>
            </a:pPr>
            <a:r>
              <a:rPr sz="1089" dirty="0">
                <a:latin typeface="ＭＳ 明朝"/>
                <a:cs typeface="ＭＳ 明朝"/>
              </a:rPr>
              <a:t>令和	年度都道府県分歳入歳出予算書（又は見込書）抄本</a:t>
            </a:r>
          </a:p>
        </p:txBody>
      </p:sp>
      <p:graphicFrame>
        <p:nvGraphicFramePr>
          <p:cNvPr id="11" name="表 10">
            <a:extLst>
              <a:ext uri="{FF2B5EF4-FFF2-40B4-BE49-F238E27FC236}">
                <a16:creationId xmlns:a16="http://schemas.microsoft.com/office/drawing/2014/main" id="{58330B17-A8E5-42BF-8010-F3F5AA46610A}"/>
              </a:ext>
            </a:extLst>
          </p:cNvPr>
          <p:cNvGraphicFramePr>
            <a:graphicFrameLocks noGrp="1"/>
          </p:cNvGraphicFramePr>
          <p:nvPr>
            <p:extLst>
              <p:ext uri="{D42A27DB-BD31-4B8C-83A1-F6EECF244321}">
                <p14:modId xmlns:p14="http://schemas.microsoft.com/office/powerpoint/2010/main" val="3876830745"/>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rPr>
                        <a:t>様式第３号　児童扶養手当給付費国庫負担金の交付申請について</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F31EFF3-6F75-4D2D-BFC4-0DF1C3DD7790}"/>
              </a:ext>
            </a:extLst>
          </p:cNvPr>
          <p:cNvPicPr>
            <a:picLocks noChangeAspect="1"/>
          </p:cNvPicPr>
          <p:nvPr/>
        </p:nvPicPr>
        <p:blipFill>
          <a:blip r:embed="rId2"/>
          <a:stretch>
            <a:fillRect/>
          </a:stretch>
        </p:blipFill>
        <p:spPr>
          <a:xfrm rot="5400000">
            <a:off x="-903031" y="3336788"/>
            <a:ext cx="8664062" cy="3819286"/>
          </a:xfrm>
          <a:prstGeom prst="rect">
            <a:avLst/>
          </a:prstGeom>
        </p:spPr>
      </p:pic>
      <p:graphicFrame>
        <p:nvGraphicFramePr>
          <p:cNvPr id="4" name="表 3">
            <a:extLst>
              <a:ext uri="{FF2B5EF4-FFF2-40B4-BE49-F238E27FC236}">
                <a16:creationId xmlns:a16="http://schemas.microsoft.com/office/drawing/2014/main" id="{CCF1A92D-D0F8-4899-9D11-B5F786D76F40}"/>
              </a:ext>
            </a:extLst>
          </p:cNvPr>
          <p:cNvGraphicFramePr>
            <a:graphicFrameLocks noGrp="1"/>
          </p:cNvGraphicFramePr>
          <p:nvPr>
            <p:extLst>
              <p:ext uri="{D42A27DB-BD31-4B8C-83A1-F6EECF244321}">
                <p14:modId xmlns:p14="http://schemas.microsoft.com/office/powerpoint/2010/main" val="3575178407"/>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様式第３号－付表１　児童扶養手当給付費都道府県分国庫負担金所要額調書</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3408861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0BE47AA-7D6E-415B-ABE6-6EE7CDAB136B}"/>
              </a:ext>
            </a:extLst>
          </p:cNvPr>
          <p:cNvPicPr>
            <a:picLocks noChangeAspect="1"/>
          </p:cNvPicPr>
          <p:nvPr/>
        </p:nvPicPr>
        <p:blipFill>
          <a:blip r:embed="rId2"/>
          <a:stretch>
            <a:fillRect/>
          </a:stretch>
        </p:blipFill>
        <p:spPr>
          <a:xfrm rot="5400000">
            <a:off x="-1201481" y="2815607"/>
            <a:ext cx="9260962" cy="4565414"/>
          </a:xfrm>
          <a:prstGeom prst="rect">
            <a:avLst/>
          </a:prstGeom>
        </p:spPr>
      </p:pic>
      <p:graphicFrame>
        <p:nvGraphicFramePr>
          <p:cNvPr id="5" name="表 4">
            <a:extLst>
              <a:ext uri="{FF2B5EF4-FFF2-40B4-BE49-F238E27FC236}">
                <a16:creationId xmlns:a16="http://schemas.microsoft.com/office/drawing/2014/main" id="{F90A517D-A1A4-4ED0-837D-C48EAA590F73}"/>
              </a:ext>
            </a:extLst>
          </p:cNvPr>
          <p:cNvGraphicFramePr>
            <a:graphicFrameLocks noGrp="1"/>
          </p:cNvGraphicFramePr>
          <p:nvPr>
            <p:extLst>
              <p:ext uri="{D42A27DB-BD31-4B8C-83A1-F6EECF244321}">
                <p14:modId xmlns:p14="http://schemas.microsoft.com/office/powerpoint/2010/main" val="2869433137"/>
              </p:ext>
            </p:extLst>
          </p:nvPr>
        </p:nvGraphicFramePr>
        <p:xfrm>
          <a:off x="76421" y="181215"/>
          <a:ext cx="6611458" cy="235388"/>
        </p:xfrm>
        <a:graphic>
          <a:graphicData uri="http://schemas.openxmlformats.org/drawingml/2006/table">
            <a:tbl>
              <a:tblPr firstRow="1" bandRow="1">
                <a:tableStyleId>{5C22544A-7EE6-4342-B048-85BDC9FD1C3A}</a:tableStyleId>
              </a:tblPr>
              <a:tblGrid>
                <a:gridCol w="1018732">
                  <a:extLst>
                    <a:ext uri="{9D8B030D-6E8A-4147-A177-3AD203B41FA5}">
                      <a16:colId xmlns:a16="http://schemas.microsoft.com/office/drawing/2014/main" val="946548730"/>
                    </a:ext>
                  </a:extLst>
                </a:gridCol>
                <a:gridCol w="5592726">
                  <a:extLst>
                    <a:ext uri="{9D8B030D-6E8A-4147-A177-3AD203B41FA5}">
                      <a16:colId xmlns:a16="http://schemas.microsoft.com/office/drawing/2014/main" val="4165498628"/>
                    </a:ext>
                  </a:extLst>
                </a:gridCol>
              </a:tblGrid>
              <a:tr h="228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ＭＳ ゴシック" panose="020B0609070205080204" pitchFamily="49" charset="-128"/>
                          <a:ea typeface="ＭＳ ゴシック" panose="020B0609070205080204" pitchFamily="49" charset="-128"/>
                        </a:rPr>
                        <a:t>17.</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統計・報告</a:t>
                      </a: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000" b="0" dirty="0">
                          <a:solidFill>
                            <a:schemeClr val="tx1"/>
                          </a:solidFill>
                          <a:latin typeface="ＭＳ ゴシック" panose="020B0609070205080204" pitchFamily="49" charset="-128"/>
                          <a:ea typeface="ＭＳ ゴシック" panose="020B0609070205080204" pitchFamily="49" charset="-128"/>
                          <a:cs typeface="+mn-cs"/>
                        </a:rPr>
                        <a:t>様式第３号－付表２　所要額算定基礎</a:t>
                      </a:r>
                      <a:endParaRPr kumimoji="1" lang="ja-JP" altLang="en-US" sz="1000" b="0" dirty="0">
                        <a:solidFill>
                          <a:schemeClr val="tx1"/>
                        </a:solidFill>
                        <a:latin typeface="ＭＳ ゴシック" panose="020B0609070205080204" pitchFamily="49" charset="-128"/>
                        <a:ea typeface="ＭＳ ゴシック" panose="020B0609070205080204" pitchFamily="49" charset="-128"/>
                        <a:cs typeface="+mn-cs"/>
                      </a:endParaRPr>
                    </a:p>
                  </a:txBody>
                  <a:tcPr marL="82988" marR="82988" marT="41494" marB="41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21497"/>
                  </a:ext>
                </a:extLst>
              </a:tr>
            </a:tbl>
          </a:graphicData>
        </a:graphic>
      </p:graphicFrame>
    </p:spTree>
    <p:extLst>
      <p:ext uri="{BB962C8B-B14F-4D97-AF65-F5344CB8AC3E}">
        <p14:creationId xmlns:p14="http://schemas.microsoft.com/office/powerpoint/2010/main" val="6537295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A684EF945142F4F8E19B7702DEEB246" ma:contentTypeVersion="11" ma:contentTypeDescription="新しいドキュメントを作成します。" ma:contentTypeScope="" ma:versionID="d0e004f19e75ebd73f4dc1da1e1cf481">
  <xsd:schema xmlns:xsd="http://www.w3.org/2001/XMLSchema" xmlns:xs="http://www.w3.org/2001/XMLSchema" xmlns:p="http://schemas.microsoft.com/office/2006/metadata/properties" xmlns:ns2="683158a2-9d06-4ce6-bd6b-0794883ee101" xmlns:ns3="678a2489-fa4b-4df7-931e-168db4fd1dd7" targetNamespace="http://schemas.microsoft.com/office/2006/metadata/properties" ma:root="true" ma:fieldsID="c865ff1b77cb10e2c6e0b8de1ab743ef" ns2:_="" ns3:_="">
    <xsd:import namespace="683158a2-9d06-4ce6-bd6b-0794883ee101"/>
    <xsd:import namespace="678a2489-fa4b-4df7-931e-168db4fd1dd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158a2-9d06-4ce6-bd6b-0794883e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8a2489-fa4b-4df7-931e-168db4fd1dd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6552390-e3a5-4022-950d-f93bb380104d}" ma:internalName="TaxCatchAll" ma:showField="CatchAllData" ma:web="678a2489-fa4b-4df7-931e-168db4fd1d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3158a2-9d06-4ce6-bd6b-0794883ee101">
      <Terms xmlns="http://schemas.microsoft.com/office/infopath/2007/PartnerControls"/>
    </lcf76f155ced4ddcb4097134ff3c332f>
    <TaxCatchAll xmlns="678a2489-fa4b-4df7-931e-168db4fd1dd7" xsi:nil="true"/>
  </documentManagement>
</p:properties>
</file>

<file path=customXml/itemProps1.xml><?xml version="1.0" encoding="utf-8"?>
<ds:datastoreItem xmlns:ds="http://schemas.openxmlformats.org/officeDocument/2006/customXml" ds:itemID="{13A06426-5183-4F39-AA93-3A324BD4F5CF}">
  <ds:schemaRefs>
    <ds:schemaRef ds:uri="http://schemas.microsoft.com/sharepoint/v3/contenttype/forms"/>
  </ds:schemaRefs>
</ds:datastoreItem>
</file>

<file path=customXml/itemProps2.xml><?xml version="1.0" encoding="utf-8"?>
<ds:datastoreItem xmlns:ds="http://schemas.openxmlformats.org/officeDocument/2006/customXml" ds:itemID="{D3318D41-B2F0-46AF-9D58-1F80728D1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158a2-9d06-4ce6-bd6b-0794883ee101"/>
    <ds:schemaRef ds:uri="678a2489-fa4b-4df7-931e-168db4fd1d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6F1CDF-2E7C-419F-9902-B41F835E88DD}">
  <ds:schemaRefs>
    <ds:schemaRef ds:uri="http://schemas.microsoft.com/office/2006/metadata/properties"/>
    <ds:schemaRef ds:uri="683158a2-9d06-4ce6-bd6b-0794883ee10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purl.org/dc/elements/1.1/"/>
    <ds:schemaRef ds:uri="678a2489-fa4b-4df7-931e-168db4fd1dd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933</Words>
  <Application>Microsoft Office PowerPoint</Application>
  <PresentationFormat>A4 210 x 297 mm</PresentationFormat>
  <Paragraphs>155</Paragraphs>
  <Slides>34</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2" baseType="lpstr">
      <vt:lpstr>ＭＳ Ｐゴシック 見出し</vt:lpstr>
      <vt:lpstr>ＭＳ ゴシック</vt:lpstr>
      <vt:lpstr>ＭＳ 明朝</vt:lpstr>
      <vt:lpstr>游ゴシック</vt:lpstr>
      <vt:lpstr>游ゴシック Light</vt:lpstr>
      <vt:lpstr>Arial</vt:lpstr>
      <vt:lpstr>Office テーマ</vt:lpstr>
      <vt:lpstr>think-cell スライド</vt:lpstr>
      <vt:lpstr>児童扶養手当システム標準化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別紙5—2　帳票レイアウト（統計・報告）</dc:title>
  <dc:creator/>
  <cp:lastModifiedBy/>
  <cp:revision>1</cp:revision>
  <dcterms:created xsi:type="dcterms:W3CDTF">2023-03-29T02:27:17Z</dcterms:created>
  <dcterms:modified xsi:type="dcterms:W3CDTF">2024-03-28T00:26:43Z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2023-03-29T02:27:25Z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149e54c4-546e-40c1-a9d8-2923662d60ee</vt:lpwstr>
  </property>
  <property fmtid="{D5CDD505-2E9C-101B-9397-08002B2CF9AE}" pid="8" name="MSIP_Label_ea60d57e-af5b-4752-ac57-3e4f28ca11dc_ContentBits">
    <vt:lpwstr>0</vt:lpwstr>
  </property>
  <property fmtid="{D5CDD505-2E9C-101B-9397-08002B2CF9AE}" pid="9" name="ContentTypeId">
    <vt:lpwstr>0x010100AA684EF945142F4F8E19B7702DEEB246</vt:lpwstr>
  </property>
  <property fmtid="{D5CDD505-2E9C-101B-9397-08002B2CF9AE}" pid="10" name="MediaServiceImageTags">
    <vt:lpwstr/>
  </property>
</Properties>
</file>