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60" r:id="rId2"/>
    <p:sldId id="257" r:id="rId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3" name="作成者" initials="A" lastIdx="0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61" autoAdjust="0"/>
    <p:restoredTop sz="94660"/>
  </p:normalViewPr>
  <p:slideViewPr>
    <p:cSldViewPr>
      <p:cViewPr varScale="1">
        <p:scale>
          <a:sx n="105" d="100"/>
          <a:sy n="105" d="100"/>
        </p:scale>
        <p:origin x="154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915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1439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0673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8047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98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8555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646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57932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724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69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/>
              <a:t>図を追加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952824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72D545-8467-428C-B4B7-668AFE11EB3F}" type="datetimeFigureOut">
              <a:rPr kumimoji="1" lang="ja-JP" altLang="en-US" smtClean="0"/>
              <a:t>2023/3/17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2A29CB-BA86-48A6-80E1-CB8750A963B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510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6619905"/>
              </p:ext>
            </p:extLst>
          </p:nvPr>
        </p:nvGraphicFramePr>
        <p:xfrm>
          <a:off x="56278" y="599906"/>
          <a:ext cx="9011384" cy="5563304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792088">
                  <a:extLst>
                    <a:ext uri="{9D8B030D-6E8A-4147-A177-3AD203B41FA5}">
                      <a16:colId xmlns:a16="http://schemas.microsoft.com/office/drawing/2014/main" val="1393805491"/>
                    </a:ext>
                  </a:extLst>
                </a:gridCol>
                <a:gridCol w="773311">
                  <a:extLst>
                    <a:ext uri="{9D8B030D-6E8A-4147-A177-3AD203B41FA5}">
                      <a16:colId xmlns:a16="http://schemas.microsoft.com/office/drawing/2014/main" val="3730388722"/>
                    </a:ext>
                  </a:extLst>
                </a:gridCol>
                <a:gridCol w="951811">
                  <a:extLst>
                    <a:ext uri="{9D8B030D-6E8A-4147-A177-3AD203B41FA5}">
                      <a16:colId xmlns:a16="http://schemas.microsoft.com/office/drawing/2014/main" val="2447624316"/>
                    </a:ext>
                  </a:extLst>
                </a:gridCol>
                <a:gridCol w="951811">
                  <a:extLst>
                    <a:ext uri="{9D8B030D-6E8A-4147-A177-3AD203B41FA5}">
                      <a16:colId xmlns:a16="http://schemas.microsoft.com/office/drawing/2014/main" val="2258537004"/>
                    </a:ext>
                  </a:extLst>
                </a:gridCol>
                <a:gridCol w="779033">
                  <a:extLst>
                    <a:ext uri="{9D8B030D-6E8A-4147-A177-3AD203B41FA5}">
                      <a16:colId xmlns:a16="http://schemas.microsoft.com/office/drawing/2014/main" val="3157214684"/>
                    </a:ext>
                  </a:extLst>
                </a:gridCol>
                <a:gridCol w="951811">
                  <a:extLst>
                    <a:ext uri="{9D8B030D-6E8A-4147-A177-3AD203B41FA5}">
                      <a16:colId xmlns:a16="http://schemas.microsoft.com/office/drawing/2014/main" val="1460093077"/>
                    </a:ext>
                  </a:extLst>
                </a:gridCol>
                <a:gridCol w="952422">
                  <a:extLst>
                    <a:ext uri="{9D8B030D-6E8A-4147-A177-3AD203B41FA5}">
                      <a16:colId xmlns:a16="http://schemas.microsoft.com/office/drawing/2014/main" val="2143746277"/>
                    </a:ext>
                  </a:extLst>
                </a:gridCol>
                <a:gridCol w="760481">
                  <a:extLst>
                    <a:ext uri="{9D8B030D-6E8A-4147-A177-3AD203B41FA5}">
                      <a16:colId xmlns:a16="http://schemas.microsoft.com/office/drawing/2014/main" val="269651838"/>
                    </a:ext>
                  </a:extLst>
                </a:gridCol>
                <a:gridCol w="887330">
                  <a:extLst>
                    <a:ext uri="{9D8B030D-6E8A-4147-A177-3AD203B41FA5}">
                      <a16:colId xmlns:a16="http://schemas.microsoft.com/office/drawing/2014/main" val="592501378"/>
                    </a:ext>
                  </a:extLst>
                </a:gridCol>
                <a:gridCol w="1211286">
                  <a:extLst>
                    <a:ext uri="{9D8B030D-6E8A-4147-A177-3AD203B41FA5}">
                      <a16:colId xmlns:a16="http://schemas.microsoft.com/office/drawing/2014/main" val="4262296549"/>
                    </a:ext>
                  </a:extLst>
                </a:gridCol>
              </a:tblGrid>
              <a:tr h="1936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時期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初期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中期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後期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54776979"/>
                  </a:ext>
                </a:extLst>
              </a:tr>
              <a:tr h="1936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２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３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４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５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６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７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８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９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１０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ヶ月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extLst>
                  <a:ext uri="{0D108BD9-81ED-4DB2-BD59-A6C34878D82A}">
                    <a16:rowId xmlns:a16="http://schemas.microsoft.com/office/drawing/2014/main" val="3055786996"/>
                  </a:ext>
                </a:extLst>
              </a:tr>
              <a:tr h="1936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週数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４～７週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８～</a:t>
                      </a: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11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12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15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16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19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23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24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27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31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35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36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～</a:t>
                      </a:r>
                      <a:r>
                        <a:rPr lang="en-US" sz="1050" kern="10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r>
                        <a:rPr lang="ja-JP" sz="1050" kern="100">
                          <a:solidFill>
                            <a:schemeClr val="tx1"/>
                          </a:solidFill>
                          <a:effectLst/>
                        </a:rPr>
                        <a:t>週</a:t>
                      </a:r>
                      <a:endParaRPr lang="ja-JP" sz="1050" kern="10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extLst>
                  <a:ext uri="{0D108BD9-81ED-4DB2-BD59-A6C34878D82A}">
                    <a16:rowId xmlns:a16="http://schemas.microsoft.com/office/drawing/2014/main" val="3708572478"/>
                  </a:ext>
                </a:extLst>
              </a:tr>
              <a:tr h="19369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妊婦健診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 grid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４週間に</a:t>
                      </a: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回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２週間に１回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週間に１回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 anchor="ctr"/>
                </a:tc>
                <a:extLst>
                  <a:ext uri="{0D108BD9-81ED-4DB2-BD59-A6C34878D82A}">
                    <a16:rowId xmlns:a16="http://schemas.microsoft.com/office/drawing/2014/main" val="2672788718"/>
                  </a:ext>
                </a:extLst>
              </a:tr>
              <a:tr h="33834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j-ea"/>
                          <a:cs typeface="Times New Roman" panose="02020603050405020304" pitchFamily="18" charset="0"/>
                        </a:rPr>
                        <a:t>自分や家族ですること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j-ea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/>
                </a:tc>
                <a:tc gridSpan="3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5725" indent="-85725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□　母子健康手帳と妊婦健診受診券を受け　取る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□　妊娠届出後の面談を受ける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□　○○アプリに登録する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出産する病院を決めて、予約をする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お酒、たばこをやめる</a:t>
                      </a: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家族や周囲の人に近くで喫煙しないように配慮してもらう</a:t>
                      </a: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里帰り出産をするか決め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7313" indent="-87313">
                        <a:spcBef>
                          <a:spcPts val="300"/>
                        </a:spcBef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□　妊娠中の食事や生活について情報収集　　する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0286" marR="60286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育児グッズを準備する</a:t>
                      </a: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母親学級・両親学級に参加する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産後の家事・育児の分担を家族で話し合う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92075" indent="-92075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近所の小児科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や地域の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交流の場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（</a:t>
                      </a:r>
                      <a:r>
                        <a:rPr lang="ja-JP" alt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地域子育て支援拠点など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の情報を集め、足を運んでみる</a:t>
                      </a:r>
                    </a:p>
                    <a:p>
                      <a:pPr>
                        <a:spcBef>
                          <a:spcPts val="300"/>
                        </a:spcBef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里帰り出産の場合は産院を決める 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</a:endParaRPr>
                    </a:p>
                  </a:txBody>
                  <a:tcPr marL="60286" marR="60286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133350" indent="-133350"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□　産前の面談を受ける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産前・産後の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サービス（産後ケアなど）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について利用を検討する</a:t>
                      </a: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上の子の出産時の体制を考える</a:t>
                      </a:r>
                      <a:r>
                        <a:rPr lang="ja-JP" sz="900" kern="100" dirty="0">
                          <a:solidFill>
                            <a:schemeClr val="tx1"/>
                          </a:solidFill>
                          <a:effectLst/>
                        </a:rPr>
                        <a:t>（一時預かり、ファミリーサポート等）</a:t>
                      </a: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入院セットを準備する</a:t>
                      </a: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出産時の連絡先リストを作る（産院・タクシーなど）</a:t>
                      </a: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産後の生活をイメージし、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自宅の環境を整える</a:t>
                      </a:r>
                    </a:p>
                    <a:p>
                      <a:pPr marL="133350" indent="-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indent="-13335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indent="-133350"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188237"/>
                  </a:ext>
                </a:extLst>
              </a:tr>
              <a:tr h="140502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お仕事の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関係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/>
                </a:tc>
                <a:tc gridSpan="9">
                  <a:txBody>
                    <a:bodyPr/>
                    <a:lstStyle/>
                    <a:p>
                      <a:pPr marL="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出産予定日を会社に伝え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る。妊娠中の働き方（時間外労働、休日労働、深夜業の制限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など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）の希望を</a:t>
                      </a:r>
                      <a:r>
                        <a:rPr lang="ja-JP" altLang="en-US" sz="1050" strike="noStrike" kern="100" dirty="0">
                          <a:solidFill>
                            <a:schemeClr val="tx1"/>
                          </a:solidFill>
                          <a:effectLst/>
                        </a:rPr>
                        <a:t>伝え、</a:t>
                      </a:r>
                      <a:r>
                        <a:rPr lang="ja-JP" sz="1050" strike="noStrike" kern="100" dirty="0">
                          <a:solidFill>
                            <a:schemeClr val="tx1"/>
                          </a:solidFill>
                          <a:effectLst/>
                        </a:rPr>
                        <a:t>相談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する</a:t>
                      </a:r>
                    </a:p>
                    <a:p>
                      <a:pPr marL="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体調が悪い場合は、医師や助産師に相談し、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「母性健康管理指導事項連絡カード」を勤務先に提出する</a:t>
                      </a:r>
                    </a:p>
                    <a:p>
                      <a:pPr indent="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妊婦健診を受けるための時間が必要な場合は会社に申請する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133350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　　　　　　　　　　　　　　　　　　　　　　　　　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産休について、会社に報告し、取得する（出産後の働き方の希望を伝える）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　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indent="2867025" algn="just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strike="noStrike" kern="100" dirty="0">
                          <a:solidFill>
                            <a:schemeClr val="tx1"/>
                          </a:solidFill>
                          <a:effectLst/>
                        </a:rPr>
                        <a:t> □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育休について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家族で話し合い、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会社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へ申請する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～産後パパ育休も創設されました！～　　　　　　　　　　　　　　　　　　　　　　　　　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2628900" algn="just"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　　　　　　　　　　　　　　　　　　　　　　　　　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　仕事の引き継ぎの準備をする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0286" marR="60286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7637344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903479" y="3988118"/>
            <a:ext cx="8137340" cy="690785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6" name="テキスト ボックス 2"/>
          <p:cNvSpPr txBox="1"/>
          <p:nvPr/>
        </p:nvSpPr>
        <p:spPr>
          <a:xfrm>
            <a:off x="903479" y="3988118"/>
            <a:ext cx="8009783" cy="500220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（利用できる</a:t>
            </a:r>
            <a:r>
              <a:rPr lang="ja-JP" altLang="en-US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サポート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3350"/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□　妊婦訪問　　□　電話相談　　</a:t>
            </a:r>
            <a:r>
              <a:rPr lang="en-US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□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母親学級・両親学級　　□産前・産後サポート事業　　□　養育支援訪問</a:t>
            </a:r>
            <a:r>
              <a:rPr lang="ja-JP" altLang="en-US" sz="1050" kern="100" dirty="0">
                <a:latin typeface="游明朝" panose="02020400000000000000" pitchFamily="18" charset="-128"/>
                <a:cs typeface="Times New Roman" panose="02020603050405020304" pitchFamily="18" charset="0"/>
              </a:rPr>
              <a:t>　□　訪問による家事支援　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3350" algn="l">
              <a:spcAft>
                <a:spcPts val="0"/>
              </a:spcAft>
            </a:pPr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□　地域子育て支援拠点などの交流の場</a:t>
            </a:r>
            <a:r>
              <a:rPr lang="ja-JP" altLang="en-US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　□ショートステイ　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　・・・・・・・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1050" kern="100" dirty="0">
                <a:effectLst/>
                <a:latin typeface="游明朝" panose="02020400000000000000" pitchFamily="18" charset="-128"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107504" y="44624"/>
            <a:ext cx="4320480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子育てガイドのイメージ（妊娠期）</a:t>
            </a:r>
          </a:p>
        </p:txBody>
      </p:sp>
      <p:sp>
        <p:nvSpPr>
          <p:cNvPr id="7" name="正方形/長方形 6"/>
          <p:cNvSpPr/>
          <p:nvPr/>
        </p:nvSpPr>
        <p:spPr>
          <a:xfrm>
            <a:off x="891258" y="5946222"/>
            <a:ext cx="8712968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900" dirty="0"/>
              <a:t>※</a:t>
            </a:r>
            <a:r>
              <a:rPr lang="ja-JP" altLang="en-US" sz="900" dirty="0"/>
              <a:t>妊娠、出産、育児休業等に関してハラスメントを受けた・解雇されたなどの</a:t>
            </a:r>
            <a:r>
              <a:rPr lang="ja-JP" altLang="en-US" sz="900" dirty="0" err="1"/>
              <a:t>お</a:t>
            </a:r>
            <a:r>
              <a:rPr lang="ja-JP" altLang="en-US" sz="900" dirty="0"/>
              <a:t>困りごとはありませんか？</a:t>
            </a:r>
          </a:p>
        </p:txBody>
      </p:sp>
    </p:spTree>
    <p:extLst>
      <p:ext uri="{BB962C8B-B14F-4D97-AF65-F5344CB8AC3E}">
        <p14:creationId xmlns:p14="http://schemas.microsoft.com/office/powerpoint/2010/main" val="3329801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107504" y="44624"/>
            <a:ext cx="4752528" cy="432048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子育てガイドのイメージ（産後・子育て期）</a:t>
            </a:r>
          </a:p>
        </p:txBody>
      </p:sp>
      <p:graphicFrame>
        <p:nvGraphicFramePr>
          <p:cNvPr id="2" name="表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670258"/>
              </p:ext>
            </p:extLst>
          </p:nvPr>
        </p:nvGraphicFramePr>
        <p:xfrm>
          <a:off x="158823" y="675939"/>
          <a:ext cx="8805665" cy="5710647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812777">
                  <a:extLst>
                    <a:ext uri="{9D8B030D-6E8A-4147-A177-3AD203B41FA5}">
                      <a16:colId xmlns:a16="http://schemas.microsoft.com/office/drawing/2014/main" val="2766504603"/>
                    </a:ext>
                  </a:extLst>
                </a:gridCol>
                <a:gridCol w="4349471">
                  <a:extLst>
                    <a:ext uri="{9D8B030D-6E8A-4147-A177-3AD203B41FA5}">
                      <a16:colId xmlns:a16="http://schemas.microsoft.com/office/drawing/2014/main" val="1471246105"/>
                    </a:ext>
                  </a:extLst>
                </a:gridCol>
                <a:gridCol w="3643417">
                  <a:extLst>
                    <a:ext uri="{9D8B030D-6E8A-4147-A177-3AD203B41FA5}">
                      <a16:colId xmlns:a16="http://schemas.microsoft.com/office/drawing/2014/main" val="1192270230"/>
                    </a:ext>
                  </a:extLst>
                </a:gridCol>
              </a:tblGrid>
              <a:tr h="30328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時期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　　　　　　　　　　　　　　　　　　　　　　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extLst>
                  <a:ext uri="{0D108BD9-81ED-4DB2-BD59-A6C34878D82A}">
                    <a16:rowId xmlns:a16="http://schemas.microsoft.com/office/drawing/2014/main" val="3343137483"/>
                  </a:ext>
                </a:extLst>
              </a:tr>
              <a:tr h="3235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乳幼児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健診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tc>
                  <a:txBody>
                    <a:bodyPr/>
                    <a:lstStyle/>
                    <a:p>
                      <a:pPr marR="533400"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　　　　　　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extLst>
                  <a:ext uri="{0D108BD9-81ED-4DB2-BD59-A6C34878D82A}">
                    <a16:rowId xmlns:a16="http://schemas.microsoft.com/office/drawing/2014/main" val="92593372"/>
                  </a:ext>
                </a:extLst>
              </a:tr>
              <a:tr h="323525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n-ea"/>
                          <a:ea typeface="+mn-ea"/>
                          <a:cs typeface="Times New Roman" panose="02020603050405020304" pitchFamily="18" charset="0"/>
                        </a:rPr>
                        <a:t>産婦健診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  <a:latin typeface="+mn-ea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tc>
                  <a:txBody>
                    <a:bodyPr/>
                    <a:lstStyle/>
                    <a:p>
                      <a:pPr marR="533400"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 anchor="ctr"/>
                </a:tc>
                <a:extLst>
                  <a:ext uri="{0D108BD9-81ED-4DB2-BD59-A6C34878D82A}">
                    <a16:rowId xmlns:a16="http://schemas.microsoft.com/office/drawing/2014/main" val="59131907"/>
                  </a:ext>
                </a:extLst>
              </a:tr>
              <a:tr h="3189616"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kern="100" dirty="0">
                          <a:solidFill>
                            <a:schemeClr val="tx1"/>
                          </a:solidFill>
                          <a:effectLst/>
                          <a:latin typeface="+mj-ea"/>
                          <a:ea typeface="+mn-ea"/>
                          <a:cs typeface="Times New Roman" panose="02020603050405020304" pitchFamily="18" charset="0"/>
                        </a:rPr>
                        <a:t>自分や家族ですること</a:t>
                      </a:r>
                      <a:endParaRPr kumimoji="1" lang="en-US" altLang="ja-JP" sz="1050" kern="100" dirty="0">
                        <a:solidFill>
                          <a:schemeClr val="tx1"/>
                        </a:solidFill>
                        <a:effectLst/>
                        <a:latin typeface="+mj-ea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/>
                </a:tc>
                <a:tc grid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出産後に必要な手続を行う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、経済的な支援を受ける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　　 </a:t>
                      </a: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□　出産後の面談を受ける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産後の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ケア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や子育てのサポートを利用する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□　　</a:t>
                      </a:r>
                      <a:r>
                        <a:rPr lang="ja-JP" alt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予防接種を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継続して受ける、かかりつけの小児科を決める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indent="6667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</a:t>
                      </a: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□　地域の子育て講座や交流の場（地域子育て支援拠点など）を利用する</a:t>
                      </a:r>
                    </a:p>
                    <a:p>
                      <a:pPr indent="666750" algn="just">
                        <a:spcAft>
                          <a:spcPts val="0"/>
                        </a:spcAft>
                      </a:pPr>
                      <a:r>
                        <a:rPr 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ja-JP" sz="1050" kern="100" dirty="0">
                        <a:solidFill>
                          <a:schemeClr val="tx1"/>
                        </a:solidFill>
                        <a:effectLst/>
                        <a:latin typeface="游明朝" panose="02020400000000000000" pitchFamily="18" charset="-128"/>
                        <a:ea typeface="游明朝" panose="02020400000000000000" pitchFamily="18" charset="-128"/>
                        <a:cs typeface="Times New Roman" panose="02020603050405020304" pitchFamily="18" charset="0"/>
                      </a:endParaRPr>
                    </a:p>
                  </a:txBody>
                  <a:tcPr marL="57759" marR="57759" marT="0" marB="0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7749682"/>
                  </a:ext>
                </a:extLst>
              </a:tr>
              <a:tr h="155394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お仕事の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関係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759" marR="57759" marT="0" marB="0"/>
                </a:tc>
                <a:tc gridSpan="2">
                  <a:txBody>
                    <a:bodyPr/>
                    <a:lstStyle/>
                    <a:p>
                      <a:pPr marL="13335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□　出産後、慣らし保育期間などを踏まえて、職場復帰の時期を改めて検討する</a:t>
                      </a:r>
                      <a:endParaRPr lang="en-US" altLang="ja-JP" sz="1050" strike="sngStrike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□　保育所の情報を集め、足を運んでみる→　利用申込みをする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□　育児休業給付金を申請する（原則会社経由）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□　産前産後の社会保険料（健康保険・厚生年金）の免除を申し出る（原則会社経由）（</a:t>
                      </a:r>
                      <a:r>
                        <a:rPr lang="en-US" altLang="ja-JP" sz="1050" kern="100" dirty="0">
                          <a:solidFill>
                            <a:schemeClr val="tx1"/>
                          </a:solidFill>
                          <a:effectLst/>
                        </a:rPr>
                        <a:t>※</a:t>
                      </a: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）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□　育児休業取得中の社会保険料（健康保険・厚生年金）の免除を申し出る（原則会社経由）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　　　　　　　　　　　　　　　　　　　　　□　職場復帰に向けて家族で育児・家事の分担や働き方を話し合う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　　　　　　　　　　　　　　　　　　　　　□　夫婦それぞれが職場復帰後の働き方（短時間勤務や残業免除等）について会社と相談する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133350" algn="l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ja-JP" altLang="en-US" sz="1050" kern="100" dirty="0">
                          <a:solidFill>
                            <a:schemeClr val="tx1"/>
                          </a:solidFill>
                          <a:effectLst/>
                        </a:rPr>
                        <a:t>　　　　　　　　　　　　　　　　　　　　　　　　　　　□　ファミリー・サポート・センター、ベビーシッターサービス等の利用を検討する</a:t>
                      </a:r>
                      <a:endParaRPr lang="en-US" altLang="ja-JP" sz="1050" kern="1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57759" marR="57759" marT="0" marB="0" anchor="ctr"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7267410"/>
                  </a:ext>
                </a:extLst>
              </a:tr>
            </a:tbl>
          </a:graphicData>
        </a:graphic>
      </p:graphicFrame>
      <p:sp>
        <p:nvSpPr>
          <p:cNvPr id="3" name="角丸四角形 2"/>
          <p:cNvSpPr/>
          <p:nvPr/>
        </p:nvSpPr>
        <p:spPr>
          <a:xfrm>
            <a:off x="1115616" y="727164"/>
            <a:ext cx="64807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050" dirty="0"/>
              <a:t>出産</a:t>
            </a:r>
          </a:p>
        </p:txBody>
      </p:sp>
      <p:sp>
        <p:nvSpPr>
          <p:cNvPr id="11" name="角丸四角形 10"/>
          <p:cNvSpPr/>
          <p:nvPr/>
        </p:nvSpPr>
        <p:spPr>
          <a:xfrm>
            <a:off x="4932040" y="725986"/>
            <a:ext cx="64807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1</a:t>
            </a:r>
            <a:r>
              <a:rPr kumimoji="1" lang="ja-JP" altLang="en-US" sz="1050" dirty="0"/>
              <a:t>歳</a:t>
            </a:r>
          </a:p>
        </p:txBody>
      </p:sp>
      <p:sp>
        <p:nvSpPr>
          <p:cNvPr id="12" name="角丸四角形 11"/>
          <p:cNvSpPr/>
          <p:nvPr/>
        </p:nvSpPr>
        <p:spPr>
          <a:xfrm>
            <a:off x="7966890" y="725986"/>
            <a:ext cx="648072" cy="216024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/>
              <a:t>2</a:t>
            </a:r>
            <a:r>
              <a:rPr kumimoji="1" lang="ja-JP" altLang="en-US" sz="1050" dirty="0"/>
              <a:t>歳</a:t>
            </a:r>
          </a:p>
        </p:txBody>
      </p:sp>
      <p:sp>
        <p:nvSpPr>
          <p:cNvPr id="14" name="角丸四角形 13"/>
          <p:cNvSpPr/>
          <p:nvPr/>
        </p:nvSpPr>
        <p:spPr>
          <a:xfrm>
            <a:off x="1475656" y="1052736"/>
            <a:ext cx="720080" cy="2115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/>
              <a:t>1</a:t>
            </a:r>
            <a:r>
              <a:rPr kumimoji="1" lang="ja-JP" altLang="en-US" sz="900" dirty="0"/>
              <a:t>か月健診</a:t>
            </a:r>
          </a:p>
        </p:txBody>
      </p:sp>
      <p:sp>
        <p:nvSpPr>
          <p:cNvPr id="15" name="角丸四角形 14"/>
          <p:cNvSpPr/>
          <p:nvPr/>
        </p:nvSpPr>
        <p:spPr>
          <a:xfrm>
            <a:off x="2226908" y="1052736"/>
            <a:ext cx="976939" cy="2115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３～４か月健診</a:t>
            </a:r>
          </a:p>
        </p:txBody>
      </p:sp>
      <p:sp>
        <p:nvSpPr>
          <p:cNvPr id="16" name="角丸四角形 15"/>
          <p:cNvSpPr/>
          <p:nvPr/>
        </p:nvSpPr>
        <p:spPr>
          <a:xfrm>
            <a:off x="3203848" y="1047797"/>
            <a:ext cx="994126" cy="22298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６～７か月健診</a:t>
            </a:r>
          </a:p>
        </p:txBody>
      </p:sp>
      <p:sp>
        <p:nvSpPr>
          <p:cNvPr id="17" name="角丸四角形 16"/>
          <p:cNvSpPr/>
          <p:nvPr/>
        </p:nvSpPr>
        <p:spPr>
          <a:xfrm>
            <a:off x="4229736" y="1042345"/>
            <a:ext cx="990336" cy="231868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９～</a:t>
            </a:r>
            <a:r>
              <a:rPr kumimoji="1" lang="en-US" altLang="ja-JP" sz="900" dirty="0"/>
              <a:t>10</a:t>
            </a:r>
            <a:r>
              <a:rPr kumimoji="1" lang="ja-JP" altLang="en-US" sz="900" dirty="0"/>
              <a:t>か月健診</a:t>
            </a:r>
          </a:p>
        </p:txBody>
      </p:sp>
      <p:sp>
        <p:nvSpPr>
          <p:cNvPr id="18" name="角丸四角形 17"/>
          <p:cNvSpPr/>
          <p:nvPr/>
        </p:nvSpPr>
        <p:spPr>
          <a:xfrm>
            <a:off x="6444208" y="1063764"/>
            <a:ext cx="1090972" cy="20701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900" dirty="0"/>
              <a:t>１歳６ヶ月健診</a:t>
            </a: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198275" y="1996872"/>
            <a:ext cx="4093805" cy="1072088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050" kern="100" dirty="0">
                <a:solidFill>
                  <a:schemeClr val="tx1"/>
                </a:solidFill>
              </a:rPr>
              <a:t>□　出生届　□　公的医療保険の加入</a:t>
            </a:r>
            <a:endParaRPr lang="en-US" altLang="ja-JP" sz="1050" kern="100" dirty="0">
              <a:solidFill>
                <a:schemeClr val="tx1"/>
              </a:solidFill>
            </a:endParaRPr>
          </a:p>
          <a:p>
            <a:r>
              <a:rPr lang="ja-JP" altLang="en-US" sz="1050" kern="100" dirty="0">
                <a:solidFill>
                  <a:schemeClr val="tx1"/>
                </a:solidFill>
              </a:rPr>
              <a:t>□　児童手当　□　児童扶養手当</a:t>
            </a:r>
            <a:endParaRPr lang="en-US" altLang="ja-JP" sz="1050" kern="100" dirty="0">
              <a:solidFill>
                <a:schemeClr val="tx1"/>
              </a:solidFill>
            </a:endParaRPr>
          </a:p>
          <a:p>
            <a:r>
              <a:rPr lang="ja-JP" altLang="en-US" sz="1050" kern="100" dirty="0">
                <a:solidFill>
                  <a:schemeClr val="tx1"/>
                </a:solidFill>
              </a:rPr>
              <a:t>□　子どもの医療費助成</a:t>
            </a:r>
            <a:endParaRPr lang="en-US" altLang="ja-JP" sz="1050" kern="100" dirty="0">
              <a:solidFill>
                <a:schemeClr val="tx1"/>
              </a:solidFill>
            </a:endParaRPr>
          </a:p>
          <a:p>
            <a:r>
              <a:rPr lang="ja-JP" altLang="en-US" sz="1050" kern="100" dirty="0">
                <a:solidFill>
                  <a:schemeClr val="tx1"/>
                </a:solidFill>
              </a:rPr>
              <a:t>□　出産育児一時金　□出産手当金（</a:t>
            </a:r>
            <a:r>
              <a:rPr lang="en-US" altLang="ja-JP" sz="1050" kern="100" dirty="0">
                <a:solidFill>
                  <a:schemeClr val="tx1"/>
                </a:solidFill>
              </a:rPr>
              <a:t>※</a:t>
            </a:r>
            <a:r>
              <a:rPr lang="ja-JP" altLang="en-US" sz="1050" kern="100" dirty="0">
                <a:solidFill>
                  <a:schemeClr val="tx1"/>
                </a:solidFill>
              </a:rPr>
              <a:t>）　</a:t>
            </a:r>
            <a:endParaRPr lang="en-US" altLang="ja-JP" sz="1050" kern="100" dirty="0">
              <a:solidFill>
                <a:schemeClr val="tx1"/>
              </a:solidFill>
            </a:endParaRPr>
          </a:p>
          <a:p>
            <a:pPr>
              <a:lnSpc>
                <a:spcPts val="1260"/>
              </a:lnSpc>
            </a:pPr>
            <a:r>
              <a:rPr lang="ja-JP" altLang="en-US" sz="1050" kern="100" dirty="0">
                <a:solidFill>
                  <a:schemeClr val="tx1"/>
                </a:solidFill>
              </a:rPr>
              <a:t>□　産前・産後の国民年金保険料の免除（第１号被保険者の方）（</a:t>
            </a:r>
            <a:r>
              <a:rPr lang="en-US" altLang="ja-JP" sz="1050" kern="100" dirty="0">
                <a:solidFill>
                  <a:schemeClr val="tx1"/>
                </a:solidFill>
              </a:rPr>
              <a:t>※</a:t>
            </a:r>
            <a:r>
              <a:rPr lang="ja-JP" altLang="en-US" sz="1050" kern="100" dirty="0">
                <a:solidFill>
                  <a:schemeClr val="tx1"/>
                </a:solidFill>
              </a:rPr>
              <a:t>）</a:t>
            </a:r>
            <a:endParaRPr lang="en-US" altLang="ja-JP" sz="1050" kern="100" dirty="0">
              <a:solidFill>
                <a:schemeClr val="tx1"/>
              </a:solidFill>
            </a:endParaRPr>
          </a:p>
          <a:p>
            <a:pPr>
              <a:lnSpc>
                <a:spcPts val="1260"/>
              </a:lnSpc>
            </a:pPr>
            <a:r>
              <a:rPr lang="ja-JP" altLang="en-US" sz="1050" kern="100" dirty="0">
                <a:solidFill>
                  <a:schemeClr val="tx1"/>
                </a:solidFill>
              </a:rPr>
              <a:t>□　医療費控除　　　　　　　　　　　</a:t>
            </a:r>
            <a:r>
              <a:rPr lang="ja-JP" altLang="en-US" kern="100" dirty="0">
                <a:solidFill>
                  <a:schemeClr val="tx1"/>
                </a:solidFill>
              </a:rPr>
              <a:t>　　　　　　　　　　　　　　　　　　　　　　</a:t>
            </a:r>
            <a:r>
              <a:rPr lang="ja-JP" altLang="en-US" u="sng" kern="100" dirty="0">
                <a:solidFill>
                  <a:schemeClr val="tx1"/>
                </a:solidFill>
              </a:rPr>
              <a:t>　　</a:t>
            </a:r>
            <a:r>
              <a:rPr lang="ja-JP" altLang="en-US" kern="100" dirty="0">
                <a:solidFill>
                  <a:schemeClr val="tx1"/>
                </a:solidFill>
              </a:rPr>
              <a:t>　　　　　　　　　　</a:t>
            </a:r>
            <a:r>
              <a:rPr lang="ja-JP" altLang="ja-JP" kern="100" dirty="0">
                <a:solidFill>
                  <a:schemeClr val="tx1"/>
                </a:solidFill>
              </a:rPr>
              <a:t>　　　　　　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172470" y="3933056"/>
            <a:ext cx="7416687" cy="829042"/>
          </a:xfrm>
          <a:prstGeom prst="rect">
            <a:avLst/>
          </a:prstGeom>
          <a:ln>
            <a:prstDash val="sysDash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spcAft>
                <a:spcPts val="0"/>
              </a:spcAft>
            </a:pPr>
            <a:r>
              <a:rPr lang="en-US" sz="1050" kern="100">
                <a:effectLst/>
                <a:ea typeface="游明朝" panose="02020400000000000000" pitchFamily="18" charset="-128"/>
                <a:cs typeface="Times New Roman" panose="02020603050405020304" pitchFamily="18" charset="0"/>
              </a:rPr>
              <a:t> </a:t>
            </a:r>
            <a:endParaRPr lang="ja-JP" sz="1050" kern="100">
              <a:effectLst/>
              <a:ea typeface="游明朝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23" name="テキスト ボックス 2"/>
          <p:cNvSpPr txBox="1"/>
          <p:nvPr/>
        </p:nvSpPr>
        <p:spPr>
          <a:xfrm>
            <a:off x="1259632" y="3987968"/>
            <a:ext cx="7776864" cy="846138"/>
          </a:xfrm>
          <a:prstGeom prst="rect">
            <a:avLst/>
          </a:prstGeom>
          <a:noFill/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>
              <a:spcAft>
                <a:spcPts val="0"/>
              </a:spcAft>
            </a:pPr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（利用できる</a:t>
            </a:r>
            <a:r>
              <a:rPr lang="ja-JP" altLang="en-US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サポート</a:t>
            </a:r>
            <a:r>
              <a:rPr lang="ja-JP" sz="1050" kern="100" dirty="0">
                <a:effectLst/>
                <a:latin typeface="游明朝" panose="02020400000000000000" pitchFamily="18" charset="-128"/>
                <a:ea typeface="ＭＳ Ｐゴシック" panose="020B0600070205080204" pitchFamily="50" charset="-128"/>
                <a:cs typeface="Times New Roman" panose="02020603050405020304" pitchFamily="18" charset="0"/>
              </a:rPr>
              <a:t>）</a:t>
            </a:r>
            <a:endParaRPr lang="ja-JP" sz="1050" kern="100" dirty="0">
              <a:effectLst/>
              <a:latin typeface="游明朝" panose="02020400000000000000" pitchFamily="18" charset="-128"/>
              <a:ea typeface="游明朝" panose="02020400000000000000" pitchFamily="18" charset="-128"/>
              <a:cs typeface="Times New Roman" panose="02020603050405020304" pitchFamily="18" charset="0"/>
            </a:endParaRPr>
          </a:p>
          <a:p>
            <a:pPr indent="133350" algn="l">
              <a:spcAft>
                <a:spcPts val="0"/>
              </a:spcAft>
            </a:pPr>
            <a:r>
              <a:rPr lang="ja-JP" altLang="en-US" sz="1050" kern="100" dirty="0">
                <a:effectLst/>
                <a:latin typeface="+mn-ea"/>
                <a:cs typeface="Times New Roman" panose="02020603050405020304" pitchFamily="18" charset="0"/>
              </a:rPr>
              <a:t>□</a:t>
            </a:r>
            <a:r>
              <a:rPr lang="ja-JP" sz="1050" kern="100" dirty="0">
                <a:effectLst/>
                <a:latin typeface="+mn-ea"/>
                <a:cs typeface="Times New Roman" panose="02020603050405020304" pitchFamily="18" charset="0"/>
              </a:rPr>
              <a:t>　</a:t>
            </a:r>
            <a:r>
              <a:rPr lang="ja-JP" altLang="en-US" sz="1050" kern="100" dirty="0">
                <a:effectLst/>
                <a:latin typeface="+mn-ea"/>
                <a:cs typeface="Times New Roman" panose="02020603050405020304" pitchFamily="18" charset="0"/>
              </a:rPr>
              <a:t>産前・産後サポート事業　□　新生児訪問　□　産後ケア　　□養育支援訪問　□　訪問による家事・育児支援</a:t>
            </a:r>
            <a:endParaRPr lang="en-US" altLang="ja-JP" sz="105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133350" algn="l">
              <a:spcAft>
                <a:spcPts val="0"/>
              </a:spcAft>
            </a:pPr>
            <a:r>
              <a:rPr lang="ja-JP" altLang="en-US" sz="1050" kern="100" dirty="0">
                <a:effectLst/>
                <a:latin typeface="+mn-ea"/>
                <a:cs typeface="Times New Roman" panose="02020603050405020304" pitchFamily="18" charset="0"/>
              </a:rPr>
              <a:t>□　一時預かり　□ショートステイ　□ファミリー・サポート・センター　</a:t>
            </a:r>
            <a:endParaRPr lang="en-US" altLang="ja-JP" sz="1050" kern="100" dirty="0">
              <a:effectLst/>
              <a:latin typeface="+mn-ea"/>
              <a:cs typeface="Times New Roman" panose="02020603050405020304" pitchFamily="18" charset="0"/>
            </a:endParaRPr>
          </a:p>
          <a:p>
            <a:pPr indent="133350"/>
            <a:r>
              <a:rPr lang="ja-JP" altLang="ja-JP" sz="1050" kern="100" dirty="0">
                <a:latin typeface="+mn-ea"/>
                <a:cs typeface="Times New Roman" panose="02020603050405020304" pitchFamily="18" charset="0"/>
              </a:rPr>
              <a:t>□　</a:t>
            </a:r>
            <a:r>
              <a:rPr lang="ja-JP" altLang="en-US" sz="1050" kern="100" dirty="0">
                <a:latin typeface="+mn-ea"/>
                <a:cs typeface="Times New Roman" panose="02020603050405020304" pitchFamily="18" charset="0"/>
              </a:rPr>
              <a:t>子育て講座　□　</a:t>
            </a:r>
            <a:r>
              <a:rPr lang="ja-JP" altLang="ja-JP" sz="1050" kern="100" dirty="0">
                <a:latin typeface="+mn-ea"/>
                <a:cs typeface="Times New Roman" panose="02020603050405020304" pitchFamily="18" charset="0"/>
              </a:rPr>
              <a:t>地域子育て支援拠点</a:t>
            </a:r>
            <a:r>
              <a:rPr lang="ja-JP" altLang="en-US" sz="1050" kern="100" dirty="0">
                <a:latin typeface="+mn-ea"/>
                <a:cs typeface="Times New Roman" panose="02020603050405020304" pitchFamily="18" charset="0"/>
              </a:rPr>
              <a:t>、父親交流会</a:t>
            </a:r>
            <a:r>
              <a:rPr lang="ja-JP" altLang="ja-JP" sz="1050" kern="100" dirty="0">
                <a:latin typeface="+mn-ea"/>
                <a:cs typeface="Times New Roman" panose="02020603050405020304" pitchFamily="18" charset="0"/>
              </a:rPr>
              <a:t>などの交流の場　・・・・・・ </a:t>
            </a:r>
            <a:r>
              <a:rPr lang="en-US" sz="1050" kern="100" dirty="0">
                <a:effectLst/>
                <a:latin typeface="+mn-ea"/>
                <a:cs typeface="Times New Roman" panose="02020603050405020304" pitchFamily="18" charset="0"/>
              </a:rPr>
              <a:t> </a:t>
            </a:r>
            <a:endParaRPr lang="ja-JP" sz="1050" kern="100" dirty="0">
              <a:effectLst/>
              <a:latin typeface="+mn-ea"/>
              <a:cs typeface="Times New Roman" panose="02020603050405020304" pitchFamily="18" charset="0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660233" y="6415444"/>
            <a:ext cx="248376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50" dirty="0"/>
              <a:t>※</a:t>
            </a:r>
            <a:r>
              <a:rPr kumimoji="1" lang="ja-JP" altLang="en-US" sz="1050" dirty="0"/>
              <a:t>　</a:t>
            </a:r>
            <a:r>
              <a:rPr lang="ja-JP" altLang="en-US" sz="1050" dirty="0"/>
              <a:t>出産前</a:t>
            </a:r>
            <a:r>
              <a:rPr kumimoji="1" lang="ja-JP" altLang="en-US" sz="1050" dirty="0"/>
              <a:t>に申請をすることも可能です。</a:t>
            </a:r>
          </a:p>
        </p:txBody>
      </p:sp>
      <p:sp>
        <p:nvSpPr>
          <p:cNvPr id="19" name="角丸四角形 18"/>
          <p:cNvSpPr/>
          <p:nvPr/>
        </p:nvSpPr>
        <p:spPr>
          <a:xfrm>
            <a:off x="1043608" y="1365975"/>
            <a:ext cx="720080" cy="2115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/>
              <a:t>2</a:t>
            </a:r>
            <a:r>
              <a:rPr kumimoji="1" lang="ja-JP" altLang="en-US" sz="900" dirty="0"/>
              <a:t>週間健診</a:t>
            </a:r>
          </a:p>
        </p:txBody>
      </p:sp>
      <p:sp>
        <p:nvSpPr>
          <p:cNvPr id="22" name="角丸四角形 21"/>
          <p:cNvSpPr/>
          <p:nvPr/>
        </p:nvSpPr>
        <p:spPr>
          <a:xfrm>
            <a:off x="1807005" y="1365975"/>
            <a:ext cx="720080" cy="211520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/>
              <a:t>1</a:t>
            </a:r>
            <a:r>
              <a:rPr kumimoji="1" lang="ja-JP" altLang="en-US" sz="900" dirty="0"/>
              <a:t>ヶ月健診</a:t>
            </a:r>
          </a:p>
        </p:txBody>
      </p:sp>
    </p:spTree>
    <p:extLst>
      <p:ext uri="{BB962C8B-B14F-4D97-AF65-F5344CB8AC3E}">
        <p14:creationId xmlns:p14="http://schemas.microsoft.com/office/powerpoint/2010/main" val="7879708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765FE0DA-D247-486C-BF42-DBB9705F90D8}" vid="{BD63521F-5098-41E8-9264-55C75258C88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937</Words>
  <Application>Microsoft Office PowerPoint</Application>
  <PresentationFormat>画面に合わせる (4:3)</PresentationFormat>
  <Paragraphs>135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ＭＳ Ｐゴシック</vt:lpstr>
      <vt:lpstr>游明朝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2023-03-17T08:43:27Z</dcterms:created>
  <dcterms:modified xsi:type="dcterms:W3CDTF">2023-03-17T08:43:32Z</dcterms:modified>
</cp:coreProperties>
</file>