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ECBC4E-A002-4BE4-A609-41612EA956EA}" v="1" dt="2025-04-28T14:52:43.04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075" y="10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田汲 雄太(TAKUMI Yuta)" userId="S::takumi.yuta.imn@cfa.go.jp::317b4730-6994-4d19-ab3d-6ccc8741f8f1" providerId="AD" clId="Web-{20BE6AAA-E62E-54BC-2553-8737F7D78FB9}"/>
    <pc:docChg chg="modSld">
      <pc:chgData name="田汲 雄太(TAKUMI Yuta)" userId="S::takumi.yuta.imn@cfa.go.jp::317b4730-6994-4d19-ab3d-6ccc8741f8f1" providerId="AD" clId="Web-{20BE6AAA-E62E-54BC-2553-8737F7D78FB9}" dt="2025-03-05T06:36:53.445" v="8" actId="1076"/>
      <pc:docMkLst>
        <pc:docMk/>
      </pc:docMkLst>
      <pc:sldChg chg="delSp modSp">
        <pc:chgData name="田汲 雄太(TAKUMI Yuta)" userId="S::takumi.yuta.imn@cfa.go.jp::317b4730-6994-4d19-ab3d-6ccc8741f8f1" providerId="AD" clId="Web-{20BE6AAA-E62E-54BC-2553-8737F7D78FB9}" dt="2025-03-05T06:36:53.445" v="8" actId="1076"/>
        <pc:sldMkLst>
          <pc:docMk/>
          <pc:sldMk cId="0" sldId="256"/>
        </pc:sldMkLst>
        <pc:spChg chg="topLvl">
          <ac:chgData name="田汲 雄太(TAKUMI Yuta)" userId="S::takumi.yuta.imn@cfa.go.jp::317b4730-6994-4d19-ab3d-6ccc8741f8f1" providerId="AD" clId="Web-{20BE6AAA-E62E-54BC-2553-8737F7D78FB9}" dt="2025-03-05T06:36:23.616" v="4"/>
          <ac:spMkLst>
            <pc:docMk/>
            <pc:sldMk cId="0" sldId="256"/>
            <ac:spMk id="4" creationId="{00000000-0000-0000-0000-000000000000}"/>
          </ac:spMkLst>
        </pc:spChg>
        <pc:spChg chg="del topLvl">
          <ac:chgData name="田汲 雄太(TAKUMI Yuta)" userId="S::takumi.yuta.imn@cfa.go.jp::317b4730-6994-4d19-ab3d-6ccc8741f8f1" providerId="AD" clId="Web-{20BE6AAA-E62E-54BC-2553-8737F7D78FB9}" dt="2025-03-05T06:36:23.616" v="4"/>
          <ac:spMkLst>
            <pc:docMk/>
            <pc:sldMk cId="0" sldId="256"/>
            <ac:spMk id="5" creationId="{00000000-0000-0000-0000-000000000000}"/>
          </ac:spMkLst>
        </pc:spChg>
        <pc:spChg chg="mod">
          <ac:chgData name="田汲 雄太(TAKUMI Yuta)" userId="S::takumi.yuta.imn@cfa.go.jp::317b4730-6994-4d19-ab3d-6ccc8741f8f1" providerId="AD" clId="Web-{20BE6AAA-E62E-54BC-2553-8737F7D78FB9}" dt="2025-03-05T06:36:53.445" v="8" actId="1076"/>
          <ac:spMkLst>
            <pc:docMk/>
            <pc:sldMk cId="0" sldId="256"/>
            <ac:spMk id="15" creationId="{00000000-0000-0000-0000-000000000000}"/>
          </ac:spMkLst>
        </pc:spChg>
        <pc:spChg chg="mod">
          <ac:chgData name="田汲 雄太(TAKUMI Yuta)" userId="S::takumi.yuta.imn@cfa.go.jp::317b4730-6994-4d19-ab3d-6ccc8741f8f1" providerId="AD" clId="Web-{20BE6AAA-E62E-54BC-2553-8737F7D78FB9}" dt="2025-03-05T06:36:28.210" v="5" actId="1076"/>
          <ac:spMkLst>
            <pc:docMk/>
            <pc:sldMk cId="0" sldId="256"/>
            <ac:spMk id="37" creationId="{EC61D138-48F7-504F-A6FA-020C60E5BE6C}"/>
          </ac:spMkLst>
        </pc:spChg>
        <pc:grpChg chg="del mod">
          <ac:chgData name="田汲 雄太(TAKUMI Yuta)" userId="S::takumi.yuta.imn@cfa.go.jp::317b4730-6994-4d19-ab3d-6ccc8741f8f1" providerId="AD" clId="Web-{20BE6AAA-E62E-54BC-2553-8737F7D78FB9}" dt="2025-03-05T06:36:23.616" v="4"/>
          <ac:grpSpMkLst>
            <pc:docMk/>
            <pc:sldMk cId="0" sldId="256"/>
            <ac:grpSpMk id="3" creationId="{00000000-0000-0000-0000-000000000000}"/>
          </ac:grpSpMkLst>
        </pc:grpChg>
      </pc:sldChg>
    </pc:docChg>
  </pc:docChgLst>
  <pc:docChgLst>
    <pc:chgData name="田汲 雄太(TAKUMI Yuta)" userId="317b4730-6994-4d19-ab3d-6ccc8741f8f1" providerId="ADAL" clId="{B277AD53-BA87-444F-A1CA-DDFF07715BDB}"/>
    <pc:docChg chg="modSld">
      <pc:chgData name="田汲 雄太(TAKUMI Yuta)" userId="317b4730-6994-4d19-ab3d-6ccc8741f8f1" providerId="ADAL" clId="{B277AD53-BA87-444F-A1CA-DDFF07715BDB}" dt="2025-03-05T06:38:05.593" v="11" actId="2711"/>
      <pc:docMkLst>
        <pc:docMk/>
      </pc:docMkLst>
      <pc:sldChg chg="modSp mod">
        <pc:chgData name="田汲 雄太(TAKUMI Yuta)" userId="317b4730-6994-4d19-ab3d-6ccc8741f8f1" providerId="ADAL" clId="{B277AD53-BA87-444F-A1CA-DDFF07715BDB}" dt="2025-03-05T06:38:05.593" v="11" actId="2711"/>
        <pc:sldMkLst>
          <pc:docMk/>
          <pc:sldMk cId="0" sldId="256"/>
        </pc:sldMkLst>
        <pc:spChg chg="mod">
          <ac:chgData name="田汲 雄太(TAKUMI Yuta)" userId="317b4730-6994-4d19-ab3d-6ccc8741f8f1" providerId="ADAL" clId="{B277AD53-BA87-444F-A1CA-DDFF07715BDB}" dt="2025-03-05T06:38:05.593" v="11" actId="2711"/>
          <ac:spMkLst>
            <pc:docMk/>
            <pc:sldMk cId="0" sldId="256"/>
            <ac:spMk id="13" creationId="{00000000-0000-0000-0000-000000000000}"/>
          </ac:spMkLst>
        </pc:spChg>
        <pc:spChg chg="mod">
          <ac:chgData name="田汲 雄太(TAKUMI Yuta)" userId="317b4730-6994-4d19-ab3d-6ccc8741f8f1" providerId="ADAL" clId="{B277AD53-BA87-444F-A1CA-DDFF07715BDB}" dt="2025-03-05T06:37:35.079" v="10" actId="2711"/>
          <ac:spMkLst>
            <pc:docMk/>
            <pc:sldMk cId="0" sldId="256"/>
            <ac:spMk id="14" creationId="{00000000-0000-0000-0000-000000000000}"/>
          </ac:spMkLst>
        </pc:spChg>
      </pc:sldChg>
    </pc:docChg>
  </pc:docChgLst>
  <pc:docChgLst>
    <pc:chgData name="田汲 雄太(TAKUMI Yuta)" userId="317b4730-6994-4d19-ab3d-6ccc8741f8f1" providerId="ADAL" clId="{42424746-7CA7-43C2-99E2-23AE9128F452}"/>
    <pc:docChg chg="undo redo custSel modSld">
      <pc:chgData name="田汲 雄太(TAKUMI Yuta)" userId="317b4730-6994-4d19-ab3d-6ccc8741f8f1" providerId="ADAL" clId="{42424746-7CA7-43C2-99E2-23AE9128F452}" dt="2025-03-05T06:34:49.688" v="709" actId="1076"/>
      <pc:docMkLst>
        <pc:docMk/>
      </pc:docMkLst>
      <pc:sldChg chg="addSp modSp mod">
        <pc:chgData name="田汲 雄太(TAKUMI Yuta)" userId="317b4730-6994-4d19-ab3d-6ccc8741f8f1" providerId="ADAL" clId="{42424746-7CA7-43C2-99E2-23AE9128F452}" dt="2025-03-05T06:34:49.688" v="709" actId="1076"/>
        <pc:sldMkLst>
          <pc:docMk/>
          <pc:sldMk cId="0" sldId="256"/>
        </pc:sldMkLst>
        <pc:spChg chg="mod">
          <ac:chgData name="田汲 雄太(TAKUMI Yuta)" userId="317b4730-6994-4d19-ab3d-6ccc8741f8f1" providerId="ADAL" clId="{42424746-7CA7-43C2-99E2-23AE9128F452}" dt="2025-03-05T06:31:56.377" v="641" actId="1076"/>
          <ac:spMkLst>
            <pc:docMk/>
            <pc:sldMk cId="0" sldId="256"/>
            <ac:spMk id="7" creationId="{00000000-0000-0000-0000-000000000000}"/>
          </ac:spMkLst>
        </pc:spChg>
        <pc:spChg chg="mod">
          <ac:chgData name="田汲 雄太(TAKUMI Yuta)" userId="317b4730-6994-4d19-ab3d-6ccc8741f8f1" providerId="ADAL" clId="{42424746-7CA7-43C2-99E2-23AE9128F452}" dt="2025-03-05T06:27:48.256" v="624" actId="20577"/>
          <ac:spMkLst>
            <pc:docMk/>
            <pc:sldMk cId="0" sldId="256"/>
            <ac:spMk id="12" creationId="{00000000-0000-0000-0000-000000000000}"/>
          </ac:spMkLst>
        </pc:spChg>
        <pc:spChg chg="mod">
          <ac:chgData name="田汲 雄太(TAKUMI Yuta)" userId="317b4730-6994-4d19-ab3d-6ccc8741f8f1" providerId="ADAL" clId="{42424746-7CA7-43C2-99E2-23AE9128F452}" dt="2025-03-05T06:34:49.688" v="709" actId="1076"/>
          <ac:spMkLst>
            <pc:docMk/>
            <pc:sldMk cId="0" sldId="256"/>
            <ac:spMk id="15" creationId="{00000000-0000-0000-0000-000000000000}"/>
          </ac:spMkLst>
        </pc:spChg>
        <pc:spChg chg="mod">
          <ac:chgData name="田汲 雄太(TAKUMI Yuta)" userId="317b4730-6994-4d19-ab3d-6ccc8741f8f1" providerId="ADAL" clId="{42424746-7CA7-43C2-99E2-23AE9128F452}" dt="2025-03-05T06:16:31.484" v="435" actId="2711"/>
          <ac:spMkLst>
            <pc:docMk/>
            <pc:sldMk cId="0" sldId="256"/>
            <ac:spMk id="16" creationId="{00000000-0000-0000-0000-000000000000}"/>
          </ac:spMkLst>
        </pc:spChg>
        <pc:spChg chg="mod">
          <ac:chgData name="田汲 雄太(TAKUMI Yuta)" userId="317b4730-6994-4d19-ab3d-6ccc8741f8f1" providerId="ADAL" clId="{42424746-7CA7-43C2-99E2-23AE9128F452}" dt="2025-03-05T06:16:40.351" v="436" actId="2711"/>
          <ac:spMkLst>
            <pc:docMk/>
            <pc:sldMk cId="0" sldId="256"/>
            <ac:spMk id="18" creationId="{00000000-0000-0000-0000-000000000000}"/>
          </ac:spMkLst>
        </pc:spChg>
        <pc:spChg chg="mod">
          <ac:chgData name="田汲 雄太(TAKUMI Yuta)" userId="317b4730-6994-4d19-ab3d-6ccc8741f8f1" providerId="ADAL" clId="{42424746-7CA7-43C2-99E2-23AE9128F452}" dt="2025-03-05T06:16:45.875" v="437" actId="2711"/>
          <ac:spMkLst>
            <pc:docMk/>
            <pc:sldMk cId="0" sldId="256"/>
            <ac:spMk id="19" creationId="{00000000-0000-0000-0000-000000000000}"/>
          </ac:spMkLst>
        </pc:spChg>
        <pc:spChg chg="mod">
          <ac:chgData name="田汲 雄太(TAKUMI Yuta)" userId="317b4730-6994-4d19-ab3d-6ccc8741f8f1" providerId="ADAL" clId="{42424746-7CA7-43C2-99E2-23AE9128F452}" dt="2025-03-05T06:17:04.529" v="440" actId="14100"/>
          <ac:spMkLst>
            <pc:docMk/>
            <pc:sldMk cId="0" sldId="256"/>
            <ac:spMk id="28" creationId="{00000000-0000-0000-0000-000000000000}"/>
          </ac:spMkLst>
        </pc:spChg>
        <pc:spChg chg="mod">
          <ac:chgData name="田汲 雄太(TAKUMI Yuta)" userId="317b4730-6994-4d19-ab3d-6ccc8741f8f1" providerId="ADAL" clId="{42424746-7CA7-43C2-99E2-23AE9128F452}" dt="2025-03-05T06:17:01.434" v="439" actId="2711"/>
          <ac:spMkLst>
            <pc:docMk/>
            <pc:sldMk cId="0" sldId="256"/>
            <ac:spMk id="30" creationId="{00000000-0000-0000-0000-000000000000}"/>
          </ac:spMkLst>
        </pc:spChg>
        <pc:spChg chg="mod">
          <ac:chgData name="田汲 雄太(TAKUMI Yuta)" userId="317b4730-6994-4d19-ab3d-6ccc8741f8f1" providerId="ADAL" clId="{42424746-7CA7-43C2-99E2-23AE9128F452}" dt="2025-03-05T06:27:24.307" v="617" actId="20577"/>
          <ac:spMkLst>
            <pc:docMk/>
            <pc:sldMk cId="0" sldId="256"/>
            <ac:spMk id="35" creationId="{00000000-0000-0000-0000-000000000000}"/>
          </ac:spMkLst>
        </pc:spChg>
        <pc:spChg chg="add mod">
          <ac:chgData name="田汲 雄太(TAKUMI Yuta)" userId="317b4730-6994-4d19-ab3d-6ccc8741f8f1" providerId="ADAL" clId="{42424746-7CA7-43C2-99E2-23AE9128F452}" dt="2025-03-05T06:19:30.747" v="464" actId="1076"/>
          <ac:spMkLst>
            <pc:docMk/>
            <pc:sldMk cId="0" sldId="256"/>
            <ac:spMk id="36" creationId="{E58ADB68-EE85-1993-FED6-375E28125A60}"/>
          </ac:spMkLst>
        </pc:spChg>
        <pc:spChg chg="add mod">
          <ac:chgData name="田汲 雄太(TAKUMI Yuta)" userId="317b4730-6994-4d19-ab3d-6ccc8741f8f1" providerId="ADAL" clId="{42424746-7CA7-43C2-99E2-23AE9128F452}" dt="2025-03-05T06:33:30.039" v="700" actId="20577"/>
          <ac:spMkLst>
            <pc:docMk/>
            <pc:sldMk cId="0" sldId="256"/>
            <ac:spMk id="37" creationId="{EC61D138-48F7-504F-A6FA-020C60E5BE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950" b="1" i="0">
                <a:solidFill>
                  <a:srgbClr val="231F20"/>
                </a:solidFill>
                <a:latin typeface="Microsoft JhengHei"/>
                <a:cs typeface="Microsoft JhengHe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50" b="1" i="0">
                <a:solidFill>
                  <a:srgbClr val="231F20"/>
                </a:solidFill>
                <a:latin typeface="Microsoft JhengHei"/>
                <a:cs typeface="Microsoft JhengHe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50" b="1" i="0">
                <a:solidFill>
                  <a:srgbClr val="231F20"/>
                </a:solidFill>
                <a:latin typeface="Microsoft JhengHei"/>
                <a:cs typeface="Microsoft JhengHe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50" b="1" i="0">
                <a:solidFill>
                  <a:srgbClr val="231F20"/>
                </a:solidFill>
                <a:latin typeface="Microsoft JhengHei"/>
                <a:cs typeface="Microsoft JhengHe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4410" y="790613"/>
            <a:ext cx="10485755" cy="0"/>
          </a:xfrm>
          <a:custGeom>
            <a:avLst/>
            <a:gdLst/>
            <a:ahLst/>
            <a:cxnLst/>
            <a:rect l="l" t="t" r="r" b="b"/>
            <a:pathLst>
              <a:path w="10485755">
                <a:moveTo>
                  <a:pt x="0" y="0"/>
                </a:moveTo>
                <a:lnTo>
                  <a:pt x="10485196" y="0"/>
                </a:lnTo>
              </a:path>
            </a:pathLst>
          </a:custGeom>
          <a:ln w="13716">
            <a:solidFill>
              <a:srgbClr val="E96923"/>
            </a:solidFill>
          </a:ln>
        </p:spPr>
        <p:txBody>
          <a:bodyPr wrap="square" lIns="0" tIns="0" rIns="0" bIns="0" rtlCol="0"/>
          <a:lstStyle/>
          <a:p>
            <a:endParaRPr/>
          </a:p>
        </p:txBody>
      </p:sp>
      <p:pic>
        <p:nvPicPr>
          <p:cNvPr id="17" name="bg object 17"/>
          <p:cNvPicPr/>
          <p:nvPr/>
        </p:nvPicPr>
        <p:blipFill>
          <a:blip r:embed="rId7" cstate="print"/>
          <a:stretch>
            <a:fillRect/>
          </a:stretch>
        </p:blipFill>
        <p:spPr>
          <a:xfrm>
            <a:off x="366433" y="304672"/>
            <a:ext cx="962748" cy="331426"/>
          </a:xfrm>
          <a:prstGeom prst="rect">
            <a:avLst/>
          </a:prstGeom>
        </p:spPr>
      </p:pic>
      <p:sp>
        <p:nvSpPr>
          <p:cNvPr id="2" name="Holder 2"/>
          <p:cNvSpPr>
            <a:spLocks noGrp="1"/>
          </p:cNvSpPr>
          <p:nvPr>
            <p:ph type="title"/>
          </p:nvPr>
        </p:nvSpPr>
        <p:spPr>
          <a:xfrm>
            <a:off x="3013496" y="189906"/>
            <a:ext cx="4714240" cy="321945"/>
          </a:xfrm>
          <a:prstGeom prst="rect">
            <a:avLst/>
          </a:prstGeom>
        </p:spPr>
        <p:txBody>
          <a:bodyPr wrap="square" lIns="0" tIns="0" rIns="0" bIns="0">
            <a:spAutoFit/>
          </a:bodyPr>
          <a:lstStyle>
            <a:lvl1pPr>
              <a:defRPr sz="1950" b="1" i="0">
                <a:solidFill>
                  <a:srgbClr val="231F20"/>
                </a:solidFill>
                <a:latin typeface="Microsoft JhengHei"/>
                <a:cs typeface="Microsoft JhengHe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4/28/2025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41282" y="427548"/>
            <a:ext cx="1725930" cy="222885"/>
          </a:xfrm>
          <a:prstGeom prst="rect">
            <a:avLst/>
          </a:prstGeom>
        </p:spPr>
        <p:txBody>
          <a:bodyPr vert="horz" wrap="square" lIns="0" tIns="12065" rIns="0" bIns="0" rtlCol="0">
            <a:spAutoFit/>
          </a:bodyPr>
          <a:lstStyle/>
          <a:p>
            <a:pPr marL="12700">
              <a:lnSpc>
                <a:spcPct val="100000"/>
              </a:lnSpc>
              <a:spcBef>
                <a:spcPts val="95"/>
              </a:spcBef>
            </a:pPr>
            <a:r>
              <a:rPr sz="1300" b="1" spc="-20" dirty="0">
                <a:solidFill>
                  <a:srgbClr val="E96923"/>
                </a:solidFill>
                <a:latin typeface="Microsoft JhengHei"/>
                <a:cs typeface="Microsoft JhengHei"/>
              </a:rPr>
              <a:t>支援局 虐待防止対策課</a:t>
            </a:r>
            <a:endParaRPr sz="1300">
              <a:latin typeface="Microsoft JhengHei"/>
              <a:cs typeface="Microsoft JhengHei"/>
            </a:endParaRPr>
          </a:p>
        </p:txBody>
      </p:sp>
      <p:sp>
        <p:nvSpPr>
          <p:cNvPr id="4" name="object 4"/>
          <p:cNvSpPr/>
          <p:nvPr/>
        </p:nvSpPr>
        <p:spPr>
          <a:xfrm>
            <a:off x="163817" y="1032396"/>
            <a:ext cx="10368280" cy="842644"/>
          </a:xfrm>
          <a:custGeom>
            <a:avLst/>
            <a:gdLst/>
            <a:ahLst/>
            <a:cxnLst/>
            <a:rect l="l" t="t" r="r" b="b"/>
            <a:pathLst>
              <a:path w="10368280" h="842644">
                <a:moveTo>
                  <a:pt x="0" y="842416"/>
                </a:moveTo>
                <a:lnTo>
                  <a:pt x="0" y="0"/>
                </a:lnTo>
                <a:lnTo>
                  <a:pt x="10367899" y="0"/>
                </a:lnTo>
                <a:lnTo>
                  <a:pt x="10367899" y="842416"/>
                </a:lnTo>
                <a:lnTo>
                  <a:pt x="0" y="842416"/>
                </a:lnTo>
                <a:close/>
              </a:path>
            </a:pathLst>
          </a:custGeom>
          <a:ln w="27419">
            <a:solidFill>
              <a:srgbClr val="E96923"/>
            </a:solidFill>
          </a:ln>
        </p:spPr>
        <p:txBody>
          <a:bodyPr wrap="square" lIns="0" tIns="0" rIns="0" bIns="0" rtlCol="0"/>
          <a:lstStyle/>
          <a:p>
            <a:endParaRPr/>
          </a:p>
        </p:txBody>
      </p:sp>
      <p:sp>
        <p:nvSpPr>
          <p:cNvPr id="6" name="object 6"/>
          <p:cNvSpPr/>
          <p:nvPr/>
        </p:nvSpPr>
        <p:spPr>
          <a:xfrm>
            <a:off x="172961" y="2158593"/>
            <a:ext cx="10368280" cy="2629535"/>
          </a:xfrm>
          <a:custGeom>
            <a:avLst/>
            <a:gdLst/>
            <a:ahLst/>
            <a:cxnLst/>
            <a:rect l="l" t="t" r="r" b="b"/>
            <a:pathLst>
              <a:path w="10368280" h="2629535">
                <a:moveTo>
                  <a:pt x="0" y="2629293"/>
                </a:moveTo>
                <a:lnTo>
                  <a:pt x="0" y="0"/>
                </a:lnTo>
                <a:lnTo>
                  <a:pt x="10367899" y="0"/>
                </a:lnTo>
                <a:lnTo>
                  <a:pt x="10367899" y="2629293"/>
                </a:lnTo>
                <a:lnTo>
                  <a:pt x="0" y="2629293"/>
                </a:lnTo>
                <a:close/>
              </a:path>
            </a:pathLst>
          </a:custGeom>
          <a:ln w="27419">
            <a:solidFill>
              <a:srgbClr val="E96923"/>
            </a:solidFill>
          </a:ln>
        </p:spPr>
        <p:txBody>
          <a:bodyPr wrap="square" lIns="0" tIns="0" rIns="0" bIns="0" rtlCol="0"/>
          <a:lstStyle/>
          <a:p>
            <a:endParaRPr/>
          </a:p>
        </p:txBody>
      </p:sp>
      <p:sp>
        <p:nvSpPr>
          <p:cNvPr id="7" name="object 7"/>
          <p:cNvSpPr txBox="1"/>
          <p:nvPr/>
        </p:nvSpPr>
        <p:spPr>
          <a:xfrm>
            <a:off x="298886" y="2021516"/>
            <a:ext cx="1052830" cy="271780"/>
          </a:xfrm>
          <a:prstGeom prst="rect">
            <a:avLst/>
          </a:prstGeom>
          <a:solidFill>
            <a:srgbClr val="E96923"/>
          </a:solidFill>
        </p:spPr>
        <p:txBody>
          <a:bodyPr vert="horz" wrap="square" lIns="0" tIns="34290" rIns="0" bIns="0" rtlCol="0">
            <a:spAutoFit/>
          </a:bodyPr>
          <a:lstStyle/>
          <a:p>
            <a:pPr marL="132080">
              <a:lnSpc>
                <a:spcPct val="100000"/>
              </a:lnSpc>
              <a:spcBef>
                <a:spcPts val="270"/>
              </a:spcBef>
            </a:pPr>
            <a:r>
              <a:rPr sz="1300" b="1" spc="-30" dirty="0">
                <a:solidFill>
                  <a:srgbClr val="FFFFFF"/>
                </a:solidFill>
                <a:latin typeface="Microsoft JhengHei"/>
                <a:cs typeface="Microsoft JhengHei"/>
              </a:rPr>
              <a:t>事業の概要</a:t>
            </a:r>
            <a:endParaRPr sz="1300" dirty="0">
              <a:latin typeface="Microsoft JhengHei"/>
              <a:cs typeface="Microsoft JhengHei"/>
            </a:endParaRPr>
          </a:p>
        </p:txBody>
      </p:sp>
      <p:grpSp>
        <p:nvGrpSpPr>
          <p:cNvPr id="8" name="object 8"/>
          <p:cNvGrpSpPr/>
          <p:nvPr/>
        </p:nvGrpSpPr>
        <p:grpSpPr>
          <a:xfrm>
            <a:off x="177526" y="4896040"/>
            <a:ext cx="10426065" cy="2499995"/>
            <a:chOff x="177526" y="4896040"/>
            <a:chExt cx="10426065" cy="2499995"/>
          </a:xfrm>
        </p:grpSpPr>
        <p:sp>
          <p:nvSpPr>
            <p:cNvPr id="9" name="object 9"/>
            <p:cNvSpPr/>
            <p:nvPr/>
          </p:nvSpPr>
          <p:spPr>
            <a:xfrm>
              <a:off x="191236" y="5030101"/>
              <a:ext cx="10398760" cy="2352040"/>
            </a:xfrm>
            <a:custGeom>
              <a:avLst/>
              <a:gdLst/>
              <a:ahLst/>
              <a:cxnLst/>
              <a:rect l="l" t="t" r="r" b="b"/>
              <a:pathLst>
                <a:path w="10398760" h="2352040">
                  <a:moveTo>
                    <a:pt x="0" y="2352040"/>
                  </a:moveTo>
                  <a:lnTo>
                    <a:pt x="0" y="0"/>
                  </a:lnTo>
                  <a:lnTo>
                    <a:pt x="10398366" y="0"/>
                  </a:lnTo>
                  <a:lnTo>
                    <a:pt x="10398366" y="2352040"/>
                  </a:lnTo>
                  <a:lnTo>
                    <a:pt x="0" y="2352040"/>
                  </a:lnTo>
                  <a:close/>
                </a:path>
              </a:pathLst>
            </a:custGeom>
            <a:ln w="27419">
              <a:solidFill>
                <a:srgbClr val="E96923"/>
              </a:solidFill>
            </a:ln>
          </p:spPr>
          <p:txBody>
            <a:bodyPr wrap="square" lIns="0" tIns="0" rIns="0" bIns="0" rtlCol="0"/>
            <a:lstStyle/>
            <a:p>
              <a:endParaRPr/>
            </a:p>
          </p:txBody>
        </p:sp>
        <p:sp>
          <p:nvSpPr>
            <p:cNvPr id="10" name="object 10"/>
            <p:cNvSpPr/>
            <p:nvPr/>
          </p:nvSpPr>
          <p:spPr>
            <a:xfrm>
              <a:off x="348145" y="4896040"/>
              <a:ext cx="1052830" cy="285115"/>
            </a:xfrm>
            <a:custGeom>
              <a:avLst/>
              <a:gdLst/>
              <a:ahLst/>
              <a:cxnLst/>
              <a:rect l="l" t="t" r="r" b="b"/>
              <a:pathLst>
                <a:path w="1052830" h="285114">
                  <a:moveTo>
                    <a:pt x="1052639" y="284861"/>
                  </a:moveTo>
                  <a:lnTo>
                    <a:pt x="1052639" y="0"/>
                  </a:lnTo>
                  <a:lnTo>
                    <a:pt x="0" y="0"/>
                  </a:lnTo>
                  <a:lnTo>
                    <a:pt x="0" y="284861"/>
                  </a:lnTo>
                  <a:lnTo>
                    <a:pt x="1052639" y="284861"/>
                  </a:lnTo>
                  <a:close/>
                </a:path>
              </a:pathLst>
            </a:custGeom>
            <a:solidFill>
              <a:srgbClr val="E96923"/>
            </a:solidFill>
          </p:spPr>
          <p:txBody>
            <a:bodyPr wrap="square" lIns="0" tIns="0" rIns="0" bIns="0" rtlCol="0"/>
            <a:lstStyle/>
            <a:p>
              <a:endParaRPr/>
            </a:p>
          </p:txBody>
        </p:sp>
      </p:grpSp>
      <p:sp>
        <p:nvSpPr>
          <p:cNvPr id="11" name="object 11"/>
          <p:cNvSpPr txBox="1"/>
          <p:nvPr/>
        </p:nvSpPr>
        <p:spPr>
          <a:xfrm>
            <a:off x="10397150" y="7140938"/>
            <a:ext cx="220979" cy="255904"/>
          </a:xfrm>
          <a:prstGeom prst="rect">
            <a:avLst/>
          </a:prstGeom>
        </p:spPr>
        <p:txBody>
          <a:bodyPr vert="horz" wrap="square" lIns="0" tIns="13970" rIns="0" bIns="0" rtlCol="0">
            <a:spAutoFit/>
          </a:bodyPr>
          <a:lstStyle/>
          <a:p>
            <a:pPr marL="12700">
              <a:lnSpc>
                <a:spcPct val="100000"/>
              </a:lnSpc>
              <a:spcBef>
                <a:spcPts val="110"/>
              </a:spcBef>
            </a:pPr>
            <a:r>
              <a:rPr sz="1500" spc="-25" dirty="0">
                <a:solidFill>
                  <a:srgbClr val="231F20"/>
                </a:solidFill>
                <a:latin typeface="Calibri"/>
                <a:cs typeface="Calibri"/>
              </a:rPr>
              <a:t>36</a:t>
            </a:r>
            <a:endParaRPr sz="1500">
              <a:latin typeface="Calibri"/>
              <a:cs typeface="Calibri"/>
            </a:endParaRPr>
          </a:p>
        </p:txBody>
      </p:sp>
      <p:sp>
        <p:nvSpPr>
          <p:cNvPr id="12" name="object 12"/>
          <p:cNvSpPr txBox="1"/>
          <p:nvPr/>
        </p:nvSpPr>
        <p:spPr>
          <a:xfrm>
            <a:off x="298886" y="4918372"/>
            <a:ext cx="10137775" cy="2182842"/>
          </a:xfrm>
          <a:prstGeom prst="rect">
            <a:avLst/>
          </a:prstGeom>
        </p:spPr>
        <p:txBody>
          <a:bodyPr vert="horz" wrap="square" lIns="0" tIns="12065" rIns="0" bIns="0" rtlCol="0">
            <a:spAutoFit/>
          </a:bodyPr>
          <a:lstStyle/>
          <a:p>
            <a:pPr marL="182880">
              <a:lnSpc>
                <a:spcPct val="100000"/>
              </a:lnSpc>
              <a:spcBef>
                <a:spcPts val="95"/>
              </a:spcBef>
            </a:pPr>
            <a:r>
              <a:rPr sz="1300" b="1" spc="-30" dirty="0">
                <a:solidFill>
                  <a:srgbClr val="FFFFFF"/>
                </a:solidFill>
                <a:latin typeface="Microsoft JhengHei"/>
                <a:cs typeface="Microsoft JhengHei"/>
              </a:rPr>
              <a:t>実施主体等</a:t>
            </a:r>
            <a:endParaRPr sz="1300" dirty="0">
              <a:latin typeface="Microsoft JhengHei"/>
              <a:cs typeface="Microsoft JhengHei"/>
            </a:endParaRPr>
          </a:p>
          <a:p>
            <a:pPr marL="12700" marR="168275">
              <a:lnSpc>
                <a:spcPts val="1550"/>
              </a:lnSpc>
              <a:spcBef>
                <a:spcPts val="1005"/>
              </a:spcBef>
            </a:pPr>
            <a:r>
              <a:rPr sz="1300" dirty="0">
                <a:solidFill>
                  <a:srgbClr val="231F20"/>
                </a:solidFill>
                <a:latin typeface="游ゴシック" panose="020B0400000000000000" pitchFamily="50" charset="-128"/>
                <a:ea typeface="游ゴシック" panose="020B0400000000000000" pitchFamily="50" charset="-128"/>
                <a:cs typeface="Microsoft JhengHei"/>
              </a:rPr>
              <a:t>以下の(1)及び(2)</a:t>
            </a:r>
            <a:r>
              <a:rPr sz="1300" spc="-10" dirty="0">
                <a:solidFill>
                  <a:srgbClr val="231F20"/>
                </a:solidFill>
                <a:latin typeface="游ゴシック" panose="020B0400000000000000" pitchFamily="50" charset="-128"/>
                <a:ea typeface="游ゴシック" panose="020B0400000000000000" pitchFamily="50" charset="-128"/>
                <a:cs typeface="Microsoft JhengHei"/>
              </a:rPr>
              <a:t>を満たす民間団体</a:t>
            </a:r>
            <a:r>
              <a:rPr sz="1300" spc="500" dirty="0">
                <a:solidFill>
                  <a:srgbClr val="231F20"/>
                </a:solidFill>
                <a:latin typeface="游ゴシック" panose="020B0400000000000000" pitchFamily="50" charset="-128"/>
                <a:ea typeface="游ゴシック" panose="020B0400000000000000" pitchFamily="50" charset="-128"/>
                <a:cs typeface="Microsoft JhengHei"/>
              </a:rPr>
              <a:t>                                                                     </a:t>
            </a:r>
            <a:r>
              <a:rPr sz="1300" spc="-10" dirty="0">
                <a:solidFill>
                  <a:srgbClr val="231F20"/>
                </a:solidFill>
                <a:latin typeface="游ゴシック" panose="020B0400000000000000" pitchFamily="50" charset="-128"/>
                <a:ea typeface="游ゴシック" panose="020B0400000000000000" pitchFamily="50" charset="-128"/>
                <a:cs typeface="Microsoft JhengHei"/>
              </a:rPr>
              <a:t>(1)</a:t>
            </a:r>
            <a:r>
              <a:rPr sz="1300" spc="-15" dirty="0">
                <a:solidFill>
                  <a:srgbClr val="231F20"/>
                </a:solidFill>
                <a:latin typeface="游ゴシック" panose="020B0400000000000000" pitchFamily="50" charset="-128"/>
                <a:ea typeface="游ゴシック" panose="020B0400000000000000" pitchFamily="50" charset="-128"/>
                <a:cs typeface="Microsoft JhengHei"/>
              </a:rPr>
              <a:t>こども宅食等を実施する事業者に対して、運営支援や物資支援等の活動を行う団体であり、原則として、これらのこども宅食等に対</a:t>
            </a:r>
            <a:endParaRPr sz="1300" dirty="0">
              <a:latin typeface="游ゴシック" panose="020B0400000000000000" pitchFamily="50" charset="-128"/>
              <a:ea typeface="游ゴシック" panose="020B0400000000000000" pitchFamily="50" charset="-128"/>
              <a:cs typeface="Microsoft JhengHei"/>
            </a:endParaRPr>
          </a:p>
          <a:p>
            <a:pPr marL="289560" marR="133350">
              <a:lnSpc>
                <a:spcPts val="1550"/>
              </a:lnSpc>
              <a:spcBef>
                <a:spcPts val="10"/>
              </a:spcBef>
            </a:pPr>
            <a:r>
              <a:rPr sz="1300" dirty="0">
                <a:solidFill>
                  <a:srgbClr val="231F20"/>
                </a:solidFill>
                <a:latin typeface="游ゴシック" panose="020B0400000000000000" pitchFamily="50" charset="-128"/>
                <a:ea typeface="游ゴシック" panose="020B0400000000000000" pitchFamily="50" charset="-128"/>
                <a:cs typeface="Microsoft JhengHei"/>
              </a:rPr>
              <a:t>する支援活動、子育て支援に関する周知・啓発活動、要支援児童等及びその家族への支援に関する活動のいずれかについて1</a:t>
            </a:r>
            <a:r>
              <a:rPr sz="1300" spc="-20" dirty="0">
                <a:solidFill>
                  <a:srgbClr val="231F20"/>
                </a:solidFill>
                <a:latin typeface="游ゴシック" panose="020B0400000000000000" pitchFamily="50" charset="-128"/>
                <a:ea typeface="游ゴシック" panose="020B0400000000000000" pitchFamily="50" charset="-128"/>
                <a:cs typeface="Microsoft JhengHei"/>
              </a:rPr>
              <a:t>年以上</a:t>
            </a:r>
            <a:r>
              <a:rPr sz="1300" spc="-25" dirty="0">
                <a:solidFill>
                  <a:srgbClr val="231F20"/>
                </a:solidFill>
                <a:latin typeface="游ゴシック" panose="020B0400000000000000" pitchFamily="50" charset="-128"/>
                <a:ea typeface="游ゴシック" panose="020B0400000000000000" pitchFamily="50" charset="-128"/>
                <a:cs typeface="Microsoft JhengHei"/>
              </a:rPr>
              <a:t>の活動実績を有すること。</a:t>
            </a:r>
            <a:endParaRPr sz="1300" dirty="0">
              <a:latin typeface="游ゴシック" panose="020B0400000000000000" pitchFamily="50" charset="-128"/>
              <a:ea typeface="游ゴシック" panose="020B0400000000000000" pitchFamily="50" charset="-128"/>
              <a:cs typeface="Microsoft JhengHei"/>
            </a:endParaRPr>
          </a:p>
          <a:p>
            <a:pPr marL="12700">
              <a:lnSpc>
                <a:spcPts val="1505"/>
              </a:lnSpc>
            </a:pPr>
            <a:r>
              <a:rPr sz="1300" spc="-10" dirty="0">
                <a:solidFill>
                  <a:srgbClr val="231F20"/>
                </a:solidFill>
                <a:latin typeface="游ゴシック" panose="020B0400000000000000" pitchFamily="50" charset="-128"/>
                <a:ea typeface="游ゴシック" panose="020B0400000000000000" pitchFamily="50" charset="-128"/>
                <a:cs typeface="Microsoft JhengHei"/>
              </a:rPr>
              <a:t>(2)</a:t>
            </a:r>
            <a:r>
              <a:rPr sz="1300" spc="-15" dirty="0">
                <a:solidFill>
                  <a:srgbClr val="231F20"/>
                </a:solidFill>
                <a:latin typeface="游ゴシック" panose="020B0400000000000000" pitchFamily="50" charset="-128"/>
                <a:ea typeface="游ゴシック" panose="020B0400000000000000" pitchFamily="50" charset="-128"/>
                <a:cs typeface="Microsoft JhengHei"/>
              </a:rPr>
              <a:t>全国規模又は複数の都道府県にまたがって活動するなど広域的な活動を行っている団体であり、原則として次のいずれかに該当してい</a:t>
            </a:r>
            <a:endParaRPr sz="1300" dirty="0">
              <a:latin typeface="游ゴシック" panose="020B0400000000000000" pitchFamily="50" charset="-128"/>
              <a:ea typeface="游ゴシック" panose="020B0400000000000000" pitchFamily="50" charset="-128"/>
              <a:cs typeface="Microsoft JhengHei"/>
            </a:endParaRPr>
          </a:p>
          <a:p>
            <a:pPr marL="239395">
              <a:lnSpc>
                <a:spcPts val="1555"/>
              </a:lnSpc>
            </a:pPr>
            <a:r>
              <a:rPr sz="1300" spc="-30" dirty="0">
                <a:solidFill>
                  <a:srgbClr val="231F20"/>
                </a:solidFill>
                <a:latin typeface="游ゴシック" panose="020B0400000000000000" pitchFamily="50" charset="-128"/>
                <a:ea typeface="游ゴシック" panose="020B0400000000000000" pitchFamily="50" charset="-128"/>
                <a:cs typeface="Microsoft JhengHei"/>
              </a:rPr>
              <a:t>ること。</a:t>
            </a:r>
            <a:endParaRPr sz="1300" dirty="0">
              <a:latin typeface="游ゴシック" panose="020B0400000000000000" pitchFamily="50" charset="-128"/>
              <a:ea typeface="游ゴシック" panose="020B0400000000000000" pitchFamily="50" charset="-128"/>
              <a:cs typeface="Microsoft JhengHei"/>
            </a:endParaRPr>
          </a:p>
          <a:p>
            <a:pPr marL="177165">
              <a:lnSpc>
                <a:spcPts val="1555"/>
              </a:lnSpc>
              <a:tabLst>
                <a:tab pos="506095" algn="l"/>
              </a:tabLst>
            </a:pPr>
            <a:r>
              <a:rPr sz="1300" spc="-50" dirty="0">
                <a:solidFill>
                  <a:srgbClr val="231F20"/>
                </a:solidFill>
                <a:latin typeface="游ゴシック" panose="020B0400000000000000" pitchFamily="50" charset="-128"/>
                <a:ea typeface="游ゴシック" panose="020B0400000000000000" pitchFamily="50" charset="-128"/>
                <a:cs typeface="Microsoft JhengHei"/>
              </a:rPr>
              <a:t>①</a:t>
            </a:r>
            <a:r>
              <a:rPr sz="1300" dirty="0">
                <a:solidFill>
                  <a:srgbClr val="231F20"/>
                </a:solidFill>
                <a:latin typeface="游ゴシック" panose="020B0400000000000000" pitchFamily="50" charset="-128"/>
                <a:ea typeface="游ゴシック" panose="020B0400000000000000" pitchFamily="50" charset="-128"/>
                <a:cs typeface="Microsoft JhengHei"/>
              </a:rPr>
              <a:t>	</a:t>
            </a:r>
            <a:r>
              <a:rPr sz="1300" spc="-25" dirty="0">
                <a:solidFill>
                  <a:srgbClr val="231F20"/>
                </a:solidFill>
                <a:latin typeface="游ゴシック" panose="020B0400000000000000" pitchFamily="50" charset="-128"/>
                <a:ea typeface="游ゴシック" panose="020B0400000000000000" pitchFamily="50" charset="-128"/>
                <a:cs typeface="Microsoft JhengHei"/>
              </a:rPr>
              <a:t>複数の都道府県において、現にこども宅食等を実施する事業者等に対する支援活動を行っていること。</a:t>
            </a:r>
            <a:endParaRPr sz="1300" dirty="0">
              <a:latin typeface="游ゴシック" panose="020B0400000000000000" pitchFamily="50" charset="-128"/>
              <a:ea typeface="游ゴシック" panose="020B0400000000000000" pitchFamily="50" charset="-128"/>
              <a:cs typeface="Microsoft JhengHei"/>
            </a:endParaRPr>
          </a:p>
          <a:p>
            <a:pPr marL="341630" marR="92710" indent="-165100">
              <a:lnSpc>
                <a:spcPts val="1550"/>
              </a:lnSpc>
              <a:spcBef>
                <a:spcPts val="55"/>
              </a:spcBef>
              <a:tabLst>
                <a:tab pos="506095" algn="l"/>
              </a:tabLst>
            </a:pPr>
            <a:r>
              <a:rPr sz="1300" spc="-15" dirty="0">
                <a:solidFill>
                  <a:srgbClr val="231F20"/>
                </a:solidFill>
                <a:latin typeface="游ゴシック" panose="020B0400000000000000" pitchFamily="50" charset="-128"/>
                <a:ea typeface="游ゴシック" panose="020B0400000000000000" pitchFamily="50" charset="-128"/>
                <a:cs typeface="Microsoft JhengHei"/>
              </a:rPr>
              <a:t>②</a:t>
            </a:r>
            <a:r>
              <a:rPr lang="en-US" sz="1300" spc="-15" dirty="0">
                <a:solidFill>
                  <a:srgbClr val="231F20"/>
                </a:solidFill>
                <a:latin typeface="游ゴシック" panose="020B0400000000000000" pitchFamily="50" charset="-128"/>
                <a:ea typeface="游ゴシック" panose="020B0400000000000000" pitchFamily="50" charset="-128"/>
                <a:cs typeface="Microsoft JhengHei"/>
              </a:rPr>
              <a:t> </a:t>
            </a:r>
            <a:r>
              <a:rPr sz="1300" dirty="0">
                <a:solidFill>
                  <a:srgbClr val="231F20"/>
                </a:solidFill>
                <a:latin typeface="游ゴシック" panose="020B0400000000000000" pitchFamily="50" charset="-128"/>
                <a:ea typeface="游ゴシック" panose="020B0400000000000000" pitchFamily="50" charset="-128"/>
                <a:cs typeface="Microsoft JhengHei"/>
              </a:rPr>
              <a:t>	</a:t>
            </a:r>
            <a:r>
              <a:rPr sz="1300" spc="-15" dirty="0">
                <a:solidFill>
                  <a:srgbClr val="231F20"/>
                </a:solidFill>
                <a:latin typeface="游ゴシック" panose="020B0400000000000000" pitchFamily="50" charset="-128"/>
                <a:ea typeface="游ゴシック" panose="020B0400000000000000" pitchFamily="50" charset="-128"/>
                <a:cs typeface="Microsoft JhengHei"/>
              </a:rPr>
              <a:t>各都道府県においてこども宅食等を実施している団体（以下「民間団体等」という。）</a:t>
            </a:r>
            <a:r>
              <a:rPr sz="1300" spc="45" dirty="0">
                <a:solidFill>
                  <a:srgbClr val="231F20"/>
                </a:solidFill>
                <a:latin typeface="游ゴシック" panose="020B0400000000000000" pitchFamily="50" charset="-128"/>
                <a:ea typeface="游ゴシック" panose="020B0400000000000000" pitchFamily="50" charset="-128"/>
                <a:cs typeface="Microsoft JhengHei"/>
              </a:rPr>
              <a:t>が </a:t>
            </a:r>
            <a:r>
              <a:rPr sz="1300" spc="40" dirty="0">
                <a:solidFill>
                  <a:srgbClr val="231F20"/>
                </a:solidFill>
                <a:latin typeface="游ゴシック" panose="020B0400000000000000" pitchFamily="50" charset="-128"/>
                <a:ea typeface="游ゴシック" panose="020B0400000000000000" pitchFamily="50" charset="-128"/>
                <a:cs typeface="Microsoft JhengHei"/>
              </a:rPr>
              <a:t>20</a:t>
            </a:r>
            <a:r>
              <a:rPr sz="1300" spc="-15" dirty="0">
                <a:solidFill>
                  <a:srgbClr val="231F20"/>
                </a:solidFill>
                <a:latin typeface="游ゴシック" panose="020B0400000000000000" pitchFamily="50" charset="-128"/>
                <a:ea typeface="游ゴシック" panose="020B0400000000000000" pitchFamily="50" charset="-128"/>
                <a:cs typeface="Microsoft JhengHei"/>
              </a:rPr>
              <a:t> </a:t>
            </a:r>
            <a:r>
              <a:rPr sz="1300" spc="-15" dirty="0" err="1">
                <a:solidFill>
                  <a:srgbClr val="231F20"/>
                </a:solidFill>
                <a:latin typeface="游ゴシック" panose="020B0400000000000000" pitchFamily="50" charset="-128"/>
                <a:ea typeface="游ゴシック" panose="020B0400000000000000" pitchFamily="50" charset="-128"/>
                <a:cs typeface="Microsoft JhengHei"/>
              </a:rPr>
              <a:t>団体以上加盟し、かつ、加盟する民</a:t>
            </a:r>
            <a:endParaRPr lang="en-US" sz="1300" spc="-15" dirty="0">
              <a:solidFill>
                <a:srgbClr val="231F20"/>
              </a:solidFill>
              <a:latin typeface="游ゴシック" panose="020B0400000000000000" pitchFamily="50" charset="-128"/>
              <a:ea typeface="游ゴシック" panose="020B0400000000000000" pitchFamily="50" charset="-128"/>
              <a:cs typeface="Microsoft JhengHei"/>
            </a:endParaRPr>
          </a:p>
          <a:p>
            <a:pPr marL="341630" marR="92710" indent="-165100">
              <a:lnSpc>
                <a:spcPts val="1550"/>
              </a:lnSpc>
              <a:spcBef>
                <a:spcPts val="55"/>
              </a:spcBef>
              <a:tabLst>
                <a:tab pos="506095" algn="l"/>
              </a:tabLst>
            </a:pPr>
            <a:r>
              <a:rPr lang="en-US" sz="1300" spc="-15" dirty="0">
                <a:solidFill>
                  <a:srgbClr val="231F20"/>
                </a:solidFill>
                <a:latin typeface="游ゴシック" panose="020B0400000000000000" pitchFamily="50" charset="-128"/>
                <a:ea typeface="游ゴシック" panose="020B0400000000000000" pitchFamily="50" charset="-128"/>
                <a:cs typeface="Microsoft JhengHei"/>
              </a:rPr>
              <a:t>    </a:t>
            </a:r>
            <a:r>
              <a:rPr sz="1300" spc="-15" dirty="0">
                <a:solidFill>
                  <a:srgbClr val="231F20"/>
                </a:solidFill>
                <a:latin typeface="游ゴシック" panose="020B0400000000000000" pitchFamily="50" charset="-128"/>
                <a:ea typeface="游ゴシック" panose="020B0400000000000000" pitchFamily="50" charset="-128"/>
                <a:cs typeface="Microsoft JhengHei"/>
              </a:rPr>
              <a:t>間</a:t>
            </a:r>
            <a:r>
              <a:rPr sz="1300" dirty="0">
                <a:solidFill>
                  <a:srgbClr val="231F20"/>
                </a:solidFill>
                <a:latin typeface="游ゴシック" panose="020B0400000000000000" pitchFamily="50" charset="-128"/>
                <a:ea typeface="游ゴシック" panose="020B0400000000000000" pitchFamily="50" charset="-128"/>
                <a:cs typeface="Microsoft JhengHei"/>
              </a:rPr>
              <a:t>団体等の活動範囲が5以上の都道府県にまたがっている団体（以下「全国組織団体」という。）であること。</a:t>
            </a:r>
            <a:endParaRPr sz="1300" dirty="0">
              <a:latin typeface="游ゴシック" panose="020B0400000000000000" pitchFamily="50" charset="-128"/>
              <a:ea typeface="游ゴシック" panose="020B0400000000000000" pitchFamily="50" charset="-128"/>
              <a:cs typeface="Microsoft JhengHei"/>
            </a:endParaRPr>
          </a:p>
        </p:txBody>
      </p:sp>
      <p:sp>
        <p:nvSpPr>
          <p:cNvPr id="13" name="object 13"/>
          <p:cNvSpPr txBox="1">
            <a:spLocks noGrp="1"/>
          </p:cNvSpPr>
          <p:nvPr>
            <p:ph type="title"/>
          </p:nvPr>
        </p:nvSpPr>
        <p:spPr>
          <a:prstGeom prst="rect">
            <a:avLst/>
          </a:prstGeom>
        </p:spPr>
        <p:txBody>
          <a:bodyPr vert="horz" wrap="square" lIns="0" tIns="11430" rIns="0" bIns="0" rtlCol="0">
            <a:spAutoFit/>
          </a:bodyPr>
          <a:lstStyle/>
          <a:p>
            <a:pPr marL="12700">
              <a:lnSpc>
                <a:spcPct val="100000"/>
              </a:lnSpc>
              <a:spcBef>
                <a:spcPts val="90"/>
              </a:spcBef>
            </a:pPr>
            <a:r>
              <a:rPr spc="-30" dirty="0">
                <a:latin typeface="游ゴシック" panose="020B0400000000000000" pitchFamily="50" charset="-128"/>
                <a:ea typeface="游ゴシック" panose="020B0400000000000000" pitchFamily="50" charset="-128"/>
              </a:rPr>
              <a:t>見守り体制強化促進のための広報啓発事業</a:t>
            </a:r>
          </a:p>
        </p:txBody>
      </p:sp>
      <p:sp>
        <p:nvSpPr>
          <p:cNvPr id="14" name="object 14"/>
          <p:cNvSpPr txBox="1"/>
          <p:nvPr/>
        </p:nvSpPr>
        <p:spPr>
          <a:xfrm>
            <a:off x="3165820" y="841899"/>
            <a:ext cx="7179945" cy="212238"/>
          </a:xfrm>
          <a:prstGeom prst="rect">
            <a:avLst/>
          </a:prstGeom>
        </p:spPr>
        <p:txBody>
          <a:bodyPr vert="horz" wrap="square" lIns="0" tIns="12065" rIns="0" bIns="0" rtlCol="0">
            <a:spAutoFit/>
          </a:bodyPr>
          <a:lstStyle/>
          <a:p>
            <a:pPr marL="12700">
              <a:lnSpc>
                <a:spcPct val="100000"/>
              </a:lnSpc>
              <a:spcBef>
                <a:spcPts val="95"/>
              </a:spcBef>
            </a:pPr>
            <a:r>
              <a:rPr sz="1300" dirty="0">
                <a:solidFill>
                  <a:srgbClr val="231F20"/>
                </a:solidFill>
                <a:latin typeface="游ゴシック" panose="020B0400000000000000" pitchFamily="50" charset="-128"/>
                <a:ea typeface="游ゴシック" panose="020B0400000000000000" pitchFamily="50" charset="-128"/>
                <a:cs typeface="Microsoft JhengHei"/>
              </a:rPr>
              <a:t>く見守り体制強化促進のための広報啓発事業費補助金＞令和7年度予算案：10百万円（9百万円</a:t>
            </a:r>
            <a:r>
              <a:rPr sz="1300" spc="-50" dirty="0">
                <a:solidFill>
                  <a:srgbClr val="231F20"/>
                </a:solidFill>
                <a:latin typeface="游ゴシック" panose="020B0400000000000000" pitchFamily="50" charset="-128"/>
                <a:ea typeface="游ゴシック" panose="020B0400000000000000" pitchFamily="50" charset="-128"/>
                <a:cs typeface="Microsoft JhengHei"/>
              </a:rPr>
              <a:t>）</a:t>
            </a:r>
            <a:endParaRPr sz="1300" dirty="0">
              <a:latin typeface="游ゴシック" panose="020B0400000000000000" pitchFamily="50" charset="-128"/>
              <a:ea typeface="游ゴシック" panose="020B0400000000000000" pitchFamily="50" charset="-128"/>
              <a:cs typeface="Microsoft JhengHei"/>
            </a:endParaRPr>
          </a:p>
        </p:txBody>
      </p:sp>
      <p:sp>
        <p:nvSpPr>
          <p:cNvPr id="15" name="object 15"/>
          <p:cNvSpPr txBox="1"/>
          <p:nvPr/>
        </p:nvSpPr>
        <p:spPr>
          <a:xfrm>
            <a:off x="161304" y="950433"/>
            <a:ext cx="10909219" cy="936154"/>
          </a:xfrm>
          <a:prstGeom prst="rect">
            <a:avLst/>
          </a:prstGeom>
        </p:spPr>
        <p:txBody>
          <a:bodyPr vert="horz" wrap="square" lIns="0" tIns="66040" rIns="0" bIns="0" rtlCol="0">
            <a:spAutoFit/>
          </a:bodyPr>
          <a:lstStyle/>
          <a:p>
            <a:pPr marL="114300">
              <a:lnSpc>
                <a:spcPct val="100000"/>
              </a:lnSpc>
              <a:spcBef>
                <a:spcPts val="520"/>
              </a:spcBef>
            </a:pPr>
            <a:endParaRPr lang="en-US" sz="1300" b="1" spc="-30" dirty="0">
              <a:solidFill>
                <a:srgbClr val="FFFFFF"/>
              </a:solidFill>
              <a:latin typeface="Microsoft JhengHei"/>
              <a:cs typeface="Microsoft JhengHei"/>
            </a:endParaRPr>
          </a:p>
          <a:p>
            <a:pPr marL="72000" algn="l">
              <a:spcBef>
                <a:spcPts val="200"/>
              </a:spcBef>
            </a:pPr>
            <a:r>
              <a:rPr lang="ja-JP" altLang="en-US" sz="1300" b="1" spc="-30" dirty="0">
                <a:solidFill>
                  <a:srgbClr val="FFFFFF"/>
                </a:solidFill>
                <a:latin typeface="游ゴシック" panose="020B0400000000000000" pitchFamily="50" charset="-128"/>
                <a:ea typeface="游ゴシック" panose="020B0400000000000000" pitchFamily="50" charset="-128"/>
                <a:cs typeface="Microsoft JhengHei"/>
              </a:rPr>
              <a:t>     </a:t>
            </a:r>
            <a:r>
              <a:rPr lang="ja-JP" altLang="en-US" sz="1300" spc="-20" dirty="0">
                <a:solidFill>
                  <a:srgbClr val="231F20"/>
                </a:solidFill>
                <a:latin typeface="游ゴシック" panose="020B0400000000000000" pitchFamily="50" charset="-128"/>
                <a:ea typeface="游ゴシック" panose="020B0400000000000000" pitchFamily="50" charset="-128"/>
                <a:cs typeface="Microsoft JhengHei"/>
              </a:rPr>
              <a:t>要支援児童等を対象に養育環境の把握や食事の提供等を行い、地域における見守りの担い手となっている</a:t>
            </a:r>
            <a:r>
              <a:rPr lang="en-US" altLang="ja-JP" sz="1300" spc="-15" dirty="0">
                <a:solidFill>
                  <a:srgbClr val="231F20"/>
                </a:solidFill>
                <a:latin typeface="游ゴシック" panose="020B0400000000000000" pitchFamily="50" charset="-128"/>
                <a:ea typeface="游ゴシック" panose="020B0400000000000000" pitchFamily="50" charset="-128"/>
                <a:cs typeface="Microsoft JhengHei"/>
              </a:rPr>
              <a:t>NPO</a:t>
            </a:r>
            <a:r>
              <a:rPr lang="ja-JP" altLang="en-US" sz="1300" spc="-20" dirty="0">
                <a:solidFill>
                  <a:srgbClr val="231F20"/>
                </a:solidFill>
                <a:latin typeface="游ゴシック" panose="020B0400000000000000" pitchFamily="50" charset="-128"/>
                <a:ea typeface="游ゴシック" panose="020B0400000000000000" pitchFamily="50" charset="-128"/>
                <a:cs typeface="Microsoft JhengHei"/>
              </a:rPr>
              <a:t>法人等に対して、広域的</a:t>
            </a:r>
            <a:endParaRPr lang="en-US" altLang="ja-JP" sz="1300" spc="-20" dirty="0">
              <a:solidFill>
                <a:srgbClr val="231F20"/>
              </a:solidFill>
              <a:latin typeface="游ゴシック" panose="020B0400000000000000" pitchFamily="50" charset="-128"/>
              <a:ea typeface="游ゴシック" panose="020B0400000000000000" pitchFamily="50" charset="-128"/>
              <a:cs typeface="Microsoft JhengHei"/>
            </a:endParaRPr>
          </a:p>
          <a:p>
            <a:pPr marL="72000" algn="l">
              <a:spcBef>
                <a:spcPts val="200"/>
              </a:spcBef>
            </a:pPr>
            <a:r>
              <a:rPr lang="ja-JP" altLang="en-US" sz="1250" spc="90" dirty="0">
                <a:solidFill>
                  <a:srgbClr val="231F20"/>
                </a:solidFill>
                <a:latin typeface="游ゴシック" panose="020B0400000000000000" pitchFamily="50" charset="-128"/>
                <a:ea typeface="游ゴシック" panose="020B0400000000000000" pitchFamily="50" charset="-128"/>
                <a:cs typeface="Microsoft JhengHei"/>
              </a:rPr>
              <a:t>に運営支援、物資支援等を行う民間団体（以下「広域ネットワーク団体」という）が、ネットワークの中での好事例を集約・周知する</a:t>
            </a:r>
            <a:endParaRPr lang="en-US" altLang="ja-JP" sz="1250" spc="90" dirty="0">
              <a:solidFill>
                <a:srgbClr val="231F20"/>
              </a:solidFill>
              <a:latin typeface="游ゴシック" panose="020B0400000000000000" pitchFamily="50" charset="-128"/>
              <a:ea typeface="游ゴシック" panose="020B0400000000000000" pitchFamily="50" charset="-128"/>
              <a:cs typeface="Microsoft JhengHei"/>
            </a:endParaRPr>
          </a:p>
          <a:p>
            <a:pPr marL="72000" algn="l">
              <a:spcBef>
                <a:spcPts val="200"/>
              </a:spcBef>
            </a:pPr>
            <a:r>
              <a:rPr lang="ja-JP" altLang="en-US" sz="1300" spc="90" dirty="0">
                <a:solidFill>
                  <a:srgbClr val="231F20"/>
                </a:solidFill>
                <a:latin typeface="游ゴシック" panose="020B0400000000000000" pitchFamily="50" charset="-128"/>
                <a:ea typeface="游ゴシック" panose="020B0400000000000000" pitchFamily="50" charset="-128"/>
                <a:cs typeface="Microsoft JhengHei"/>
              </a:rPr>
              <a:t>ことで地域の見守り体制強化の促進に寄与することを目的とする。</a:t>
            </a:r>
            <a:endParaRPr lang="ja-JP" altLang="en-US" sz="1300" dirty="0">
              <a:latin typeface="游ゴシック" panose="020B0400000000000000" pitchFamily="50" charset="-128"/>
              <a:ea typeface="游ゴシック" panose="020B0400000000000000" pitchFamily="50" charset="-128"/>
              <a:cs typeface="Microsoft JhengHei"/>
            </a:endParaRPr>
          </a:p>
        </p:txBody>
      </p:sp>
      <p:sp>
        <p:nvSpPr>
          <p:cNvPr id="16" name="object 16"/>
          <p:cNvSpPr txBox="1"/>
          <p:nvPr/>
        </p:nvSpPr>
        <p:spPr>
          <a:xfrm>
            <a:off x="279087" y="2272309"/>
            <a:ext cx="10226040" cy="617855"/>
          </a:xfrm>
          <a:prstGeom prst="rect">
            <a:avLst/>
          </a:prstGeom>
        </p:spPr>
        <p:txBody>
          <a:bodyPr vert="horz" wrap="square" lIns="0" tIns="12065" rIns="0" bIns="0" rtlCol="0">
            <a:spAutoFit/>
          </a:bodyPr>
          <a:lstStyle/>
          <a:p>
            <a:pPr marL="12700">
              <a:lnSpc>
                <a:spcPts val="1555"/>
              </a:lnSpc>
              <a:spcBef>
                <a:spcPts val="95"/>
              </a:spcBef>
            </a:pPr>
            <a:r>
              <a:rPr sz="1300" spc="-25" dirty="0">
                <a:solidFill>
                  <a:srgbClr val="231F20"/>
                </a:solidFill>
                <a:latin typeface="游ゴシック" panose="020B0400000000000000" pitchFamily="50" charset="-128"/>
                <a:ea typeface="游ゴシック" panose="020B0400000000000000" pitchFamily="50" charset="-128"/>
                <a:cs typeface="Microsoft JhengHei"/>
              </a:rPr>
              <a:t>以下の①及び②の事業を行う。</a:t>
            </a:r>
            <a:endParaRPr sz="1300" dirty="0">
              <a:latin typeface="游ゴシック" panose="020B0400000000000000" pitchFamily="50" charset="-128"/>
              <a:ea typeface="游ゴシック" panose="020B0400000000000000" pitchFamily="50" charset="-128"/>
              <a:cs typeface="Microsoft JhengHei"/>
            </a:endParaRPr>
          </a:p>
          <a:p>
            <a:pPr marL="341630" marR="5080" indent="-165100">
              <a:lnSpc>
                <a:spcPts val="1560"/>
              </a:lnSpc>
              <a:spcBef>
                <a:spcPts val="45"/>
              </a:spcBef>
              <a:tabLst>
                <a:tab pos="506095" algn="l"/>
              </a:tabLst>
            </a:pPr>
            <a:r>
              <a:rPr sz="1300" spc="-15" dirty="0">
                <a:solidFill>
                  <a:srgbClr val="231F20"/>
                </a:solidFill>
                <a:latin typeface="游ゴシック" panose="020B0400000000000000" pitchFamily="50" charset="-128"/>
                <a:ea typeface="游ゴシック" panose="020B0400000000000000" pitchFamily="50" charset="-128"/>
                <a:cs typeface="Microsoft JhengHei"/>
              </a:rPr>
              <a:t>①</a:t>
            </a:r>
            <a:r>
              <a:rPr sz="1300" dirty="0">
                <a:solidFill>
                  <a:srgbClr val="231F20"/>
                </a:solidFill>
                <a:latin typeface="游ゴシック" panose="020B0400000000000000" pitchFamily="50" charset="-128"/>
                <a:ea typeface="游ゴシック" panose="020B0400000000000000" pitchFamily="50" charset="-128"/>
                <a:cs typeface="Microsoft JhengHei"/>
              </a:rPr>
              <a:t>	</a:t>
            </a:r>
            <a:r>
              <a:rPr sz="1300" spc="-15" dirty="0">
                <a:solidFill>
                  <a:srgbClr val="231F20"/>
                </a:solidFill>
                <a:latin typeface="游ゴシック" panose="020B0400000000000000" pitchFamily="50" charset="-128"/>
                <a:ea typeface="游ゴシック" panose="020B0400000000000000" pitchFamily="50" charset="-128"/>
                <a:cs typeface="Microsoft JhengHei"/>
              </a:rPr>
              <a:t>地域における見守り体制を強化することを目的として、加盟又は支援している民間団体等や、他の全国組織団体において実施されて いる取組を調査・研究する。</a:t>
            </a:r>
            <a:endParaRPr sz="1300" dirty="0">
              <a:latin typeface="游ゴシック" panose="020B0400000000000000" pitchFamily="50" charset="-128"/>
              <a:ea typeface="游ゴシック" panose="020B0400000000000000" pitchFamily="50" charset="-128"/>
              <a:cs typeface="Microsoft JhengHei"/>
            </a:endParaRPr>
          </a:p>
        </p:txBody>
      </p:sp>
      <p:sp>
        <p:nvSpPr>
          <p:cNvPr id="17" name="object 17"/>
          <p:cNvSpPr txBox="1"/>
          <p:nvPr/>
        </p:nvSpPr>
        <p:spPr>
          <a:xfrm>
            <a:off x="443608" y="2863367"/>
            <a:ext cx="190500" cy="222885"/>
          </a:xfrm>
          <a:prstGeom prst="rect">
            <a:avLst/>
          </a:prstGeom>
        </p:spPr>
        <p:txBody>
          <a:bodyPr vert="horz" wrap="square" lIns="0" tIns="12065" rIns="0" bIns="0" rtlCol="0">
            <a:spAutoFit/>
          </a:bodyPr>
          <a:lstStyle/>
          <a:p>
            <a:pPr marL="12700">
              <a:lnSpc>
                <a:spcPct val="100000"/>
              </a:lnSpc>
              <a:spcBef>
                <a:spcPts val="95"/>
              </a:spcBef>
            </a:pPr>
            <a:r>
              <a:rPr sz="1300" spc="-5" dirty="0">
                <a:solidFill>
                  <a:srgbClr val="231F20"/>
                </a:solidFill>
                <a:latin typeface="Microsoft JhengHei"/>
                <a:cs typeface="Microsoft JhengHei"/>
              </a:rPr>
              <a:t>②</a:t>
            </a:r>
            <a:endParaRPr sz="1300">
              <a:latin typeface="Microsoft JhengHei"/>
              <a:cs typeface="Microsoft JhengHei"/>
            </a:endParaRPr>
          </a:p>
        </p:txBody>
      </p:sp>
      <p:sp>
        <p:nvSpPr>
          <p:cNvPr id="18" name="object 18"/>
          <p:cNvSpPr txBox="1"/>
          <p:nvPr/>
        </p:nvSpPr>
        <p:spPr>
          <a:xfrm>
            <a:off x="772650" y="2863367"/>
            <a:ext cx="9732645" cy="212238"/>
          </a:xfrm>
          <a:prstGeom prst="rect">
            <a:avLst/>
          </a:prstGeom>
        </p:spPr>
        <p:txBody>
          <a:bodyPr vert="horz" wrap="square" lIns="0" tIns="12065" rIns="0" bIns="0" rtlCol="0">
            <a:spAutoFit/>
          </a:bodyPr>
          <a:lstStyle/>
          <a:p>
            <a:pPr marL="12700">
              <a:lnSpc>
                <a:spcPct val="100000"/>
              </a:lnSpc>
              <a:spcBef>
                <a:spcPts val="95"/>
              </a:spcBef>
            </a:pPr>
            <a:r>
              <a:rPr sz="1300" spc="-15" dirty="0">
                <a:solidFill>
                  <a:srgbClr val="231F20"/>
                </a:solidFill>
                <a:latin typeface="游ゴシック" panose="020B0400000000000000" pitchFamily="50" charset="-128"/>
                <a:ea typeface="游ゴシック" panose="020B0400000000000000" pitchFamily="50" charset="-128"/>
                <a:cs typeface="Microsoft JhengHei"/>
              </a:rPr>
              <a:t>①により把握した取組の好事例を加盟又は支援している民間団体等に紹介し、必要に応じて、その取組を実践しようとする民間団体</a:t>
            </a:r>
            <a:endParaRPr sz="1300" dirty="0">
              <a:latin typeface="游ゴシック" panose="020B0400000000000000" pitchFamily="50" charset="-128"/>
              <a:ea typeface="游ゴシック" panose="020B0400000000000000" pitchFamily="50" charset="-128"/>
              <a:cs typeface="Microsoft JhengHei"/>
            </a:endParaRPr>
          </a:p>
        </p:txBody>
      </p:sp>
      <p:sp>
        <p:nvSpPr>
          <p:cNvPr id="19" name="object 19"/>
          <p:cNvSpPr txBox="1"/>
          <p:nvPr/>
        </p:nvSpPr>
        <p:spPr>
          <a:xfrm>
            <a:off x="612703" y="3061401"/>
            <a:ext cx="1835150" cy="212238"/>
          </a:xfrm>
          <a:prstGeom prst="rect">
            <a:avLst/>
          </a:prstGeom>
        </p:spPr>
        <p:txBody>
          <a:bodyPr vert="horz" wrap="square" lIns="0" tIns="12065" rIns="0" bIns="0" rtlCol="0">
            <a:spAutoFit/>
          </a:bodyPr>
          <a:lstStyle/>
          <a:p>
            <a:pPr marL="12700">
              <a:lnSpc>
                <a:spcPct val="100000"/>
              </a:lnSpc>
              <a:spcBef>
                <a:spcPts val="95"/>
              </a:spcBef>
            </a:pPr>
            <a:r>
              <a:rPr sz="1300" spc="-25" dirty="0">
                <a:solidFill>
                  <a:srgbClr val="231F20"/>
                </a:solidFill>
                <a:latin typeface="游ゴシック" panose="020B0400000000000000" pitchFamily="50" charset="-128"/>
                <a:ea typeface="游ゴシック" panose="020B0400000000000000" pitchFamily="50" charset="-128"/>
                <a:cs typeface="Microsoft JhengHei"/>
              </a:rPr>
              <a:t>等に対し助言等を行う。</a:t>
            </a:r>
            <a:endParaRPr sz="1300" dirty="0">
              <a:latin typeface="游ゴシック" panose="020B0400000000000000" pitchFamily="50" charset="-128"/>
              <a:ea typeface="游ゴシック" panose="020B0400000000000000" pitchFamily="50" charset="-128"/>
              <a:cs typeface="Microsoft JhengHei"/>
            </a:endParaRPr>
          </a:p>
        </p:txBody>
      </p:sp>
      <p:grpSp>
        <p:nvGrpSpPr>
          <p:cNvPr id="20" name="object 20"/>
          <p:cNvGrpSpPr/>
          <p:nvPr/>
        </p:nvGrpSpPr>
        <p:grpSpPr>
          <a:xfrm>
            <a:off x="1386814" y="4074693"/>
            <a:ext cx="2037714" cy="386080"/>
            <a:chOff x="1386814" y="4074693"/>
            <a:chExt cx="2037714" cy="386080"/>
          </a:xfrm>
        </p:grpSpPr>
        <p:sp>
          <p:nvSpPr>
            <p:cNvPr id="21" name="object 21"/>
            <p:cNvSpPr/>
            <p:nvPr/>
          </p:nvSpPr>
          <p:spPr>
            <a:xfrm>
              <a:off x="1400784" y="4088663"/>
              <a:ext cx="2009775" cy="358140"/>
            </a:xfrm>
            <a:custGeom>
              <a:avLst/>
              <a:gdLst/>
              <a:ahLst/>
              <a:cxnLst/>
              <a:rect l="l" t="t" r="r" b="b"/>
              <a:pathLst>
                <a:path w="2009775" h="358139">
                  <a:moveTo>
                    <a:pt x="2009292" y="178231"/>
                  </a:moveTo>
                  <a:lnTo>
                    <a:pt x="1829536" y="0"/>
                  </a:lnTo>
                  <a:lnTo>
                    <a:pt x="1829536" y="89877"/>
                  </a:lnTo>
                  <a:lnTo>
                    <a:pt x="0" y="89877"/>
                  </a:lnTo>
                  <a:lnTo>
                    <a:pt x="0" y="268109"/>
                  </a:lnTo>
                  <a:lnTo>
                    <a:pt x="1829536" y="268109"/>
                  </a:lnTo>
                  <a:lnTo>
                    <a:pt x="1829536" y="357987"/>
                  </a:lnTo>
                  <a:lnTo>
                    <a:pt x="2009292" y="178231"/>
                  </a:lnTo>
                  <a:close/>
                </a:path>
              </a:pathLst>
            </a:custGeom>
            <a:solidFill>
              <a:srgbClr val="DAEDF3"/>
            </a:solidFill>
          </p:spPr>
          <p:txBody>
            <a:bodyPr wrap="square" lIns="0" tIns="0" rIns="0" bIns="0" rtlCol="0"/>
            <a:lstStyle/>
            <a:p>
              <a:endParaRPr/>
            </a:p>
          </p:txBody>
        </p:sp>
        <p:sp>
          <p:nvSpPr>
            <p:cNvPr id="22" name="object 22"/>
            <p:cNvSpPr/>
            <p:nvPr/>
          </p:nvSpPr>
          <p:spPr>
            <a:xfrm>
              <a:off x="1400784" y="4088663"/>
              <a:ext cx="2009775" cy="358140"/>
            </a:xfrm>
            <a:custGeom>
              <a:avLst/>
              <a:gdLst/>
              <a:ahLst/>
              <a:cxnLst/>
              <a:rect l="l" t="t" r="r" b="b"/>
              <a:pathLst>
                <a:path w="2009775" h="358139">
                  <a:moveTo>
                    <a:pt x="0" y="89877"/>
                  </a:moveTo>
                  <a:lnTo>
                    <a:pt x="1829536" y="89877"/>
                  </a:lnTo>
                  <a:lnTo>
                    <a:pt x="1829536" y="0"/>
                  </a:lnTo>
                  <a:lnTo>
                    <a:pt x="2009292" y="178231"/>
                  </a:lnTo>
                  <a:lnTo>
                    <a:pt x="1829536" y="357987"/>
                  </a:lnTo>
                  <a:lnTo>
                    <a:pt x="1829536" y="268109"/>
                  </a:lnTo>
                  <a:lnTo>
                    <a:pt x="0" y="268109"/>
                  </a:lnTo>
                  <a:lnTo>
                    <a:pt x="0" y="89877"/>
                  </a:lnTo>
                  <a:close/>
                </a:path>
              </a:pathLst>
            </a:custGeom>
            <a:ln w="27419">
              <a:solidFill>
                <a:srgbClr val="3FAAC5"/>
              </a:solidFill>
            </a:ln>
          </p:spPr>
          <p:txBody>
            <a:bodyPr wrap="square" lIns="0" tIns="0" rIns="0" bIns="0" rtlCol="0"/>
            <a:lstStyle/>
            <a:p>
              <a:endParaRPr/>
            </a:p>
          </p:txBody>
        </p:sp>
      </p:grpSp>
      <p:sp>
        <p:nvSpPr>
          <p:cNvPr id="23" name="object 23"/>
          <p:cNvSpPr txBox="1"/>
          <p:nvPr/>
        </p:nvSpPr>
        <p:spPr>
          <a:xfrm>
            <a:off x="3586784" y="3561588"/>
            <a:ext cx="1972945" cy="882015"/>
          </a:xfrm>
          <a:prstGeom prst="rect">
            <a:avLst/>
          </a:prstGeom>
          <a:solidFill>
            <a:srgbClr val="FBF8CC"/>
          </a:solidFill>
          <a:ln w="30467">
            <a:solidFill>
              <a:srgbClr val="F9BD8C"/>
            </a:solidFill>
          </a:ln>
        </p:spPr>
        <p:txBody>
          <a:bodyPr vert="horz" wrap="square" lIns="0" tIns="131445" rIns="0" bIns="0" rtlCol="0">
            <a:spAutoFit/>
          </a:bodyPr>
          <a:lstStyle/>
          <a:p>
            <a:pPr marL="109220" marR="99695" indent="66675">
              <a:lnSpc>
                <a:spcPct val="155400"/>
              </a:lnSpc>
              <a:spcBef>
                <a:spcPts val="1035"/>
              </a:spcBef>
            </a:pPr>
            <a:r>
              <a:rPr sz="1100" spc="10" dirty="0">
                <a:solidFill>
                  <a:srgbClr val="231F20"/>
                </a:solidFill>
                <a:latin typeface="Meiryo UI"/>
                <a:cs typeface="Meiryo UI"/>
              </a:rPr>
              <a:t>こども宅食等を広域で実施、</a:t>
            </a:r>
            <a:r>
              <a:rPr sz="1100" spc="15" dirty="0">
                <a:solidFill>
                  <a:srgbClr val="231F20"/>
                </a:solidFill>
                <a:latin typeface="Meiryo UI"/>
                <a:cs typeface="Meiryo UI"/>
              </a:rPr>
              <a:t>または活動を支援している団体</a:t>
            </a:r>
            <a:endParaRPr sz="1100">
              <a:latin typeface="Meiryo UI"/>
              <a:cs typeface="Meiryo UI"/>
            </a:endParaRPr>
          </a:p>
        </p:txBody>
      </p:sp>
      <p:grpSp>
        <p:nvGrpSpPr>
          <p:cNvPr id="24" name="object 24"/>
          <p:cNvGrpSpPr/>
          <p:nvPr/>
        </p:nvGrpSpPr>
        <p:grpSpPr>
          <a:xfrm>
            <a:off x="225310" y="3307740"/>
            <a:ext cx="10264775" cy="1356360"/>
            <a:chOff x="225310" y="3307740"/>
            <a:chExt cx="10264775" cy="1356360"/>
          </a:xfrm>
        </p:grpSpPr>
        <p:sp>
          <p:nvSpPr>
            <p:cNvPr id="25" name="object 25"/>
            <p:cNvSpPr/>
            <p:nvPr/>
          </p:nvSpPr>
          <p:spPr>
            <a:xfrm>
              <a:off x="271983" y="3354412"/>
              <a:ext cx="10171430" cy="1263015"/>
            </a:xfrm>
            <a:custGeom>
              <a:avLst/>
              <a:gdLst/>
              <a:ahLst/>
              <a:cxnLst/>
              <a:rect l="l" t="t" r="r" b="b"/>
              <a:pathLst>
                <a:path w="10171430" h="1263014">
                  <a:moveTo>
                    <a:pt x="0" y="1262862"/>
                  </a:moveTo>
                  <a:lnTo>
                    <a:pt x="0" y="0"/>
                  </a:lnTo>
                  <a:lnTo>
                    <a:pt x="10171379" y="0"/>
                  </a:lnTo>
                  <a:lnTo>
                    <a:pt x="10171379" y="1262862"/>
                  </a:lnTo>
                  <a:lnTo>
                    <a:pt x="0" y="1262862"/>
                  </a:lnTo>
                  <a:close/>
                </a:path>
              </a:pathLst>
            </a:custGeom>
            <a:ln w="92925">
              <a:solidFill>
                <a:srgbClr val="F9BD8C"/>
              </a:solidFill>
            </a:ln>
          </p:spPr>
          <p:txBody>
            <a:bodyPr wrap="square" lIns="0" tIns="0" rIns="0" bIns="0" rtlCol="0"/>
            <a:lstStyle/>
            <a:p>
              <a:endParaRPr/>
            </a:p>
          </p:txBody>
        </p:sp>
        <p:pic>
          <p:nvPicPr>
            <p:cNvPr id="26" name="object 26"/>
            <p:cNvPicPr/>
            <p:nvPr/>
          </p:nvPicPr>
          <p:blipFill>
            <a:blip r:embed="rId2" cstate="print"/>
            <a:stretch>
              <a:fillRect/>
            </a:stretch>
          </p:blipFill>
          <p:spPr>
            <a:xfrm>
              <a:off x="406923" y="3749529"/>
              <a:ext cx="878067" cy="697121"/>
            </a:xfrm>
            <a:prstGeom prst="rect">
              <a:avLst/>
            </a:prstGeom>
          </p:spPr>
        </p:pic>
      </p:grpSp>
      <p:sp>
        <p:nvSpPr>
          <p:cNvPr id="27" name="object 27"/>
          <p:cNvSpPr txBox="1"/>
          <p:nvPr/>
        </p:nvSpPr>
        <p:spPr>
          <a:xfrm>
            <a:off x="434463" y="3477292"/>
            <a:ext cx="776605" cy="203200"/>
          </a:xfrm>
          <a:prstGeom prst="rect">
            <a:avLst/>
          </a:prstGeom>
        </p:spPr>
        <p:txBody>
          <a:bodyPr vert="horz" wrap="square" lIns="0" tIns="13970" rIns="0" bIns="0" rtlCol="0">
            <a:spAutoFit/>
          </a:bodyPr>
          <a:lstStyle/>
          <a:p>
            <a:pPr marL="12700">
              <a:lnSpc>
                <a:spcPct val="100000"/>
              </a:lnSpc>
              <a:spcBef>
                <a:spcPts val="110"/>
              </a:spcBef>
            </a:pPr>
            <a:r>
              <a:rPr sz="1150" spc="-10" dirty="0">
                <a:solidFill>
                  <a:srgbClr val="231F20"/>
                </a:solidFill>
                <a:latin typeface="Meiryo UI"/>
                <a:cs typeface="Meiryo UI"/>
              </a:rPr>
              <a:t>こども家庭庁</a:t>
            </a:r>
            <a:endParaRPr sz="1150">
              <a:latin typeface="Meiryo UI"/>
              <a:cs typeface="Meiryo UI"/>
            </a:endParaRPr>
          </a:p>
        </p:txBody>
      </p:sp>
      <p:sp>
        <p:nvSpPr>
          <p:cNvPr id="28" name="object 28"/>
          <p:cNvSpPr txBox="1"/>
          <p:nvPr/>
        </p:nvSpPr>
        <p:spPr>
          <a:xfrm>
            <a:off x="1407882" y="3477285"/>
            <a:ext cx="2009774" cy="600998"/>
          </a:xfrm>
          <a:prstGeom prst="rect">
            <a:avLst/>
          </a:prstGeom>
        </p:spPr>
        <p:txBody>
          <a:bodyPr vert="horz" wrap="square" lIns="0" tIns="10795" rIns="0" bIns="0" rtlCol="0">
            <a:spAutoFit/>
          </a:bodyPr>
          <a:lstStyle/>
          <a:p>
            <a:pPr marL="12700" marR="5080">
              <a:lnSpc>
                <a:spcPct val="103200"/>
              </a:lnSpc>
              <a:spcBef>
                <a:spcPts val="85"/>
              </a:spcBef>
            </a:pPr>
            <a:r>
              <a:rPr sz="1250" spc="15" dirty="0">
                <a:solidFill>
                  <a:srgbClr val="231F20"/>
                </a:solidFill>
                <a:latin typeface="游ゴシック" panose="020B0400000000000000" pitchFamily="50" charset="-128"/>
                <a:ea typeface="游ゴシック" panose="020B0400000000000000" pitchFamily="50" charset="-128"/>
                <a:cs typeface="Meiryo UI"/>
              </a:rPr>
              <a:t>民間団体等による事業の周知・啓発、好事例の収集等の取組へ財政支援</a:t>
            </a:r>
            <a:r>
              <a:rPr sz="1250" spc="20" dirty="0">
                <a:solidFill>
                  <a:srgbClr val="231F20"/>
                </a:solidFill>
                <a:latin typeface="游ゴシック" panose="020B0400000000000000" pitchFamily="50" charset="-128"/>
                <a:ea typeface="游ゴシック" panose="020B0400000000000000" pitchFamily="50" charset="-128"/>
                <a:cs typeface="Meiryo UI"/>
              </a:rPr>
              <a:t>（公募）</a:t>
            </a:r>
            <a:endParaRPr sz="1250" dirty="0">
              <a:latin typeface="游ゴシック" panose="020B0400000000000000" pitchFamily="50" charset="-128"/>
              <a:ea typeface="游ゴシック" panose="020B0400000000000000" pitchFamily="50" charset="-128"/>
              <a:cs typeface="Meiryo UI"/>
            </a:endParaRPr>
          </a:p>
        </p:txBody>
      </p:sp>
      <p:pic>
        <p:nvPicPr>
          <p:cNvPr id="29" name="object 29"/>
          <p:cNvPicPr/>
          <p:nvPr/>
        </p:nvPicPr>
        <p:blipFill>
          <a:blip r:embed="rId3" cstate="print"/>
          <a:stretch>
            <a:fillRect/>
          </a:stretch>
        </p:blipFill>
        <p:spPr>
          <a:xfrm>
            <a:off x="8184248" y="3657562"/>
            <a:ext cx="2065654" cy="942949"/>
          </a:xfrm>
          <a:prstGeom prst="rect">
            <a:avLst/>
          </a:prstGeom>
        </p:spPr>
      </p:pic>
      <p:sp>
        <p:nvSpPr>
          <p:cNvPr id="30" name="object 30"/>
          <p:cNvSpPr txBox="1"/>
          <p:nvPr/>
        </p:nvSpPr>
        <p:spPr>
          <a:xfrm>
            <a:off x="5758568" y="3480334"/>
            <a:ext cx="2240915" cy="614680"/>
          </a:xfrm>
          <a:prstGeom prst="rect">
            <a:avLst/>
          </a:prstGeom>
        </p:spPr>
        <p:txBody>
          <a:bodyPr vert="horz" wrap="square" lIns="0" tIns="10795" rIns="0" bIns="0" rtlCol="0">
            <a:spAutoFit/>
          </a:bodyPr>
          <a:lstStyle/>
          <a:p>
            <a:pPr marL="12700" marR="5080">
              <a:lnSpc>
                <a:spcPct val="103200"/>
              </a:lnSpc>
              <a:spcBef>
                <a:spcPts val="85"/>
              </a:spcBef>
            </a:pPr>
            <a:r>
              <a:rPr sz="1250" spc="-5" dirty="0">
                <a:solidFill>
                  <a:srgbClr val="231F20"/>
                </a:solidFill>
                <a:latin typeface="游ゴシック" panose="020B0400000000000000" pitchFamily="50" charset="-128"/>
                <a:ea typeface="游ゴシック" panose="020B0400000000000000" pitchFamily="50" charset="-128"/>
                <a:cs typeface="Meiryo UI"/>
              </a:rPr>
              <a:t>支援等している民間団体等から好事例を収集、研究し、その結果を</a:t>
            </a:r>
            <a:r>
              <a:rPr sz="1250" spc="-10" dirty="0">
                <a:solidFill>
                  <a:srgbClr val="231F20"/>
                </a:solidFill>
                <a:latin typeface="游ゴシック" panose="020B0400000000000000" pitchFamily="50" charset="-128"/>
                <a:ea typeface="游ゴシック" panose="020B0400000000000000" pitchFamily="50" charset="-128"/>
                <a:cs typeface="Meiryo UI"/>
              </a:rPr>
              <a:t>団体に周知・啓発</a:t>
            </a:r>
            <a:endParaRPr sz="1250" dirty="0">
              <a:latin typeface="游ゴシック" panose="020B0400000000000000" pitchFamily="50" charset="-128"/>
              <a:ea typeface="游ゴシック" panose="020B0400000000000000" pitchFamily="50" charset="-128"/>
              <a:cs typeface="Meiryo UI"/>
            </a:endParaRPr>
          </a:p>
        </p:txBody>
      </p:sp>
      <p:sp>
        <p:nvSpPr>
          <p:cNvPr id="31" name="object 31"/>
          <p:cNvSpPr txBox="1"/>
          <p:nvPr/>
        </p:nvSpPr>
        <p:spPr>
          <a:xfrm>
            <a:off x="8294941" y="3459004"/>
            <a:ext cx="1868170" cy="203200"/>
          </a:xfrm>
          <a:prstGeom prst="rect">
            <a:avLst/>
          </a:prstGeom>
        </p:spPr>
        <p:txBody>
          <a:bodyPr vert="horz" wrap="square" lIns="0" tIns="13970" rIns="0" bIns="0" rtlCol="0">
            <a:spAutoFit/>
          </a:bodyPr>
          <a:lstStyle/>
          <a:p>
            <a:pPr marL="12700">
              <a:lnSpc>
                <a:spcPct val="100000"/>
              </a:lnSpc>
              <a:spcBef>
                <a:spcPts val="110"/>
              </a:spcBef>
            </a:pPr>
            <a:r>
              <a:rPr sz="1150" spc="-5" dirty="0">
                <a:solidFill>
                  <a:srgbClr val="231F20"/>
                </a:solidFill>
                <a:latin typeface="Meiryo UI"/>
                <a:cs typeface="Meiryo UI"/>
              </a:rPr>
              <a:t>こども宅食等を運営する事業者</a:t>
            </a:r>
            <a:endParaRPr sz="1150">
              <a:latin typeface="Meiryo UI"/>
              <a:cs typeface="Meiryo UI"/>
            </a:endParaRPr>
          </a:p>
        </p:txBody>
      </p:sp>
      <p:grpSp>
        <p:nvGrpSpPr>
          <p:cNvPr id="32" name="object 32"/>
          <p:cNvGrpSpPr/>
          <p:nvPr/>
        </p:nvGrpSpPr>
        <p:grpSpPr>
          <a:xfrm>
            <a:off x="5786507" y="4078001"/>
            <a:ext cx="2055495" cy="421005"/>
            <a:chOff x="5786507" y="4078001"/>
            <a:chExt cx="2055495" cy="421005"/>
          </a:xfrm>
        </p:grpSpPr>
        <p:sp>
          <p:nvSpPr>
            <p:cNvPr id="33" name="object 33"/>
            <p:cNvSpPr/>
            <p:nvPr/>
          </p:nvSpPr>
          <p:spPr>
            <a:xfrm>
              <a:off x="5800216" y="4091711"/>
              <a:ext cx="2028189" cy="393065"/>
            </a:xfrm>
            <a:custGeom>
              <a:avLst/>
              <a:gdLst/>
              <a:ahLst/>
              <a:cxnLst/>
              <a:rect l="l" t="t" r="r" b="b"/>
              <a:pathLst>
                <a:path w="2028190" h="393064">
                  <a:moveTo>
                    <a:pt x="2027567" y="196519"/>
                  </a:moveTo>
                  <a:lnTo>
                    <a:pt x="1831060" y="0"/>
                  </a:lnTo>
                  <a:lnTo>
                    <a:pt x="1831060" y="97497"/>
                  </a:lnTo>
                  <a:lnTo>
                    <a:pt x="0" y="97497"/>
                  </a:lnTo>
                  <a:lnTo>
                    <a:pt x="0" y="294005"/>
                  </a:lnTo>
                  <a:lnTo>
                    <a:pt x="1831060" y="294005"/>
                  </a:lnTo>
                  <a:lnTo>
                    <a:pt x="1831060" y="393026"/>
                  </a:lnTo>
                  <a:lnTo>
                    <a:pt x="2027567" y="196519"/>
                  </a:lnTo>
                  <a:close/>
                </a:path>
              </a:pathLst>
            </a:custGeom>
            <a:solidFill>
              <a:srgbClr val="DAEDF3"/>
            </a:solidFill>
          </p:spPr>
          <p:txBody>
            <a:bodyPr wrap="square" lIns="0" tIns="0" rIns="0" bIns="0" rtlCol="0"/>
            <a:lstStyle/>
            <a:p>
              <a:endParaRPr/>
            </a:p>
          </p:txBody>
        </p:sp>
        <p:sp>
          <p:nvSpPr>
            <p:cNvPr id="34" name="object 34"/>
            <p:cNvSpPr/>
            <p:nvPr/>
          </p:nvSpPr>
          <p:spPr>
            <a:xfrm>
              <a:off x="5800216" y="4091711"/>
              <a:ext cx="2028189" cy="393065"/>
            </a:xfrm>
            <a:custGeom>
              <a:avLst/>
              <a:gdLst/>
              <a:ahLst/>
              <a:cxnLst/>
              <a:rect l="l" t="t" r="r" b="b"/>
              <a:pathLst>
                <a:path w="2028190" h="393064">
                  <a:moveTo>
                    <a:pt x="0" y="97497"/>
                  </a:moveTo>
                  <a:lnTo>
                    <a:pt x="1831060" y="97497"/>
                  </a:lnTo>
                  <a:lnTo>
                    <a:pt x="1831060" y="0"/>
                  </a:lnTo>
                  <a:lnTo>
                    <a:pt x="2027567" y="196519"/>
                  </a:lnTo>
                  <a:lnTo>
                    <a:pt x="1831060" y="393026"/>
                  </a:lnTo>
                  <a:lnTo>
                    <a:pt x="1831060" y="294005"/>
                  </a:lnTo>
                  <a:lnTo>
                    <a:pt x="0" y="294005"/>
                  </a:lnTo>
                  <a:lnTo>
                    <a:pt x="0" y="97497"/>
                  </a:lnTo>
                  <a:close/>
                </a:path>
              </a:pathLst>
            </a:custGeom>
            <a:ln w="27419">
              <a:solidFill>
                <a:srgbClr val="3FAAC5"/>
              </a:solidFill>
            </a:ln>
          </p:spPr>
          <p:txBody>
            <a:bodyPr wrap="square" lIns="0" tIns="0" rIns="0" bIns="0" rtlCol="0"/>
            <a:lstStyle/>
            <a:p>
              <a:endParaRPr/>
            </a:p>
          </p:txBody>
        </p:sp>
      </p:grpSp>
      <p:sp>
        <p:nvSpPr>
          <p:cNvPr id="35" name="object 35"/>
          <p:cNvSpPr txBox="1"/>
          <p:nvPr/>
        </p:nvSpPr>
        <p:spPr>
          <a:xfrm>
            <a:off x="323773" y="7086019"/>
            <a:ext cx="4796790" cy="212238"/>
          </a:xfrm>
          <a:prstGeom prst="rect">
            <a:avLst/>
          </a:prstGeom>
        </p:spPr>
        <p:txBody>
          <a:bodyPr vert="horz" wrap="square" lIns="0" tIns="12065" rIns="0" bIns="0" rtlCol="0">
            <a:spAutoFit/>
          </a:bodyPr>
          <a:lstStyle/>
          <a:p>
            <a:pPr marL="12700">
              <a:lnSpc>
                <a:spcPct val="100000"/>
              </a:lnSpc>
              <a:spcBef>
                <a:spcPts val="95"/>
              </a:spcBef>
              <a:tabLst>
                <a:tab pos="3631565" algn="l"/>
              </a:tabLst>
            </a:pPr>
            <a:r>
              <a:rPr sz="1300" spc="195" dirty="0">
                <a:solidFill>
                  <a:srgbClr val="231F20"/>
                </a:solidFill>
                <a:latin typeface="游ゴシック" panose="020B0400000000000000" pitchFamily="50" charset="-128"/>
                <a:ea typeface="游ゴシック" panose="020B0400000000000000" pitchFamily="50" charset="-128"/>
                <a:cs typeface="Microsoft JhengHei"/>
              </a:rPr>
              <a:t>【補助基準額】</a:t>
            </a:r>
            <a:r>
              <a:rPr sz="1300" spc="110" dirty="0">
                <a:solidFill>
                  <a:srgbClr val="231F20"/>
                </a:solidFill>
                <a:latin typeface="游ゴシック" panose="020B0400000000000000" pitchFamily="50" charset="-128"/>
                <a:ea typeface="游ゴシック" panose="020B0400000000000000" pitchFamily="50" charset="-128"/>
                <a:cs typeface="Microsoft JhengHei"/>
              </a:rPr>
              <a:t>1</a:t>
            </a:r>
            <a:r>
              <a:rPr sz="1300" spc="195" dirty="0">
                <a:solidFill>
                  <a:srgbClr val="231F20"/>
                </a:solidFill>
                <a:latin typeface="游ゴシック" panose="020B0400000000000000" pitchFamily="50" charset="-128"/>
                <a:ea typeface="游ゴシック" panose="020B0400000000000000" pitchFamily="50" charset="-128"/>
                <a:cs typeface="Microsoft JhengHei"/>
              </a:rPr>
              <a:t>団体当たり</a:t>
            </a:r>
            <a:r>
              <a:rPr sz="1300" spc="100" dirty="0">
                <a:solidFill>
                  <a:srgbClr val="231F20"/>
                </a:solidFill>
                <a:latin typeface="游ゴシック" panose="020B0400000000000000" pitchFamily="50" charset="-128"/>
                <a:ea typeface="游ゴシック" panose="020B0400000000000000" pitchFamily="50" charset="-128"/>
                <a:cs typeface="Microsoft JhengHei"/>
              </a:rPr>
              <a:t>2</a:t>
            </a:r>
            <a:r>
              <a:rPr lang="en-US" sz="1300" spc="100" dirty="0">
                <a:solidFill>
                  <a:srgbClr val="231F20"/>
                </a:solidFill>
                <a:latin typeface="游ゴシック" panose="020B0400000000000000" pitchFamily="50" charset="-128"/>
                <a:ea typeface="游ゴシック" panose="020B0400000000000000" pitchFamily="50" charset="-128"/>
                <a:cs typeface="Microsoft JhengHei"/>
              </a:rPr>
              <a:t>,</a:t>
            </a:r>
            <a:r>
              <a:rPr sz="1300" spc="100" dirty="0">
                <a:solidFill>
                  <a:srgbClr val="231F20"/>
                </a:solidFill>
                <a:latin typeface="游ゴシック" panose="020B0400000000000000" pitchFamily="50" charset="-128"/>
                <a:ea typeface="游ゴシック" panose="020B0400000000000000" pitchFamily="50" charset="-128"/>
                <a:cs typeface="Microsoft JhengHei"/>
              </a:rPr>
              <a:t>388</a:t>
            </a:r>
            <a:r>
              <a:rPr sz="1300" spc="195" dirty="0">
                <a:solidFill>
                  <a:srgbClr val="231F20"/>
                </a:solidFill>
                <a:latin typeface="游ゴシック" panose="020B0400000000000000" pitchFamily="50" charset="-128"/>
                <a:ea typeface="游ゴシック" panose="020B0400000000000000" pitchFamily="50" charset="-128"/>
                <a:cs typeface="Microsoft JhengHei"/>
              </a:rPr>
              <a:t>千</a:t>
            </a:r>
            <a:r>
              <a:rPr sz="1300" spc="145" dirty="0">
                <a:solidFill>
                  <a:srgbClr val="231F20"/>
                </a:solidFill>
                <a:latin typeface="游ゴシック" panose="020B0400000000000000" pitchFamily="50" charset="-128"/>
                <a:ea typeface="游ゴシック" panose="020B0400000000000000" pitchFamily="50" charset="-128"/>
                <a:cs typeface="Microsoft JhengHei"/>
              </a:rPr>
              <a:t>円</a:t>
            </a:r>
            <a:r>
              <a:rPr sz="1300" dirty="0">
                <a:solidFill>
                  <a:srgbClr val="231F20"/>
                </a:solidFill>
                <a:latin typeface="游ゴシック" panose="020B0400000000000000" pitchFamily="50" charset="-128"/>
                <a:ea typeface="游ゴシック" panose="020B0400000000000000" pitchFamily="50" charset="-128"/>
                <a:cs typeface="Microsoft JhengHei"/>
              </a:rPr>
              <a:t>	</a:t>
            </a:r>
            <a:r>
              <a:rPr sz="1300" spc="-20" dirty="0">
                <a:solidFill>
                  <a:srgbClr val="231F20"/>
                </a:solidFill>
                <a:latin typeface="游ゴシック" panose="020B0400000000000000" pitchFamily="50" charset="-128"/>
                <a:ea typeface="游ゴシック" panose="020B0400000000000000" pitchFamily="50" charset="-128"/>
                <a:cs typeface="Microsoft JhengHei"/>
              </a:rPr>
              <a:t>【補助率】定</a:t>
            </a:r>
            <a:r>
              <a:rPr sz="1300" spc="-50" dirty="0">
                <a:solidFill>
                  <a:srgbClr val="231F20"/>
                </a:solidFill>
                <a:latin typeface="游ゴシック" panose="020B0400000000000000" pitchFamily="50" charset="-128"/>
                <a:ea typeface="游ゴシック" panose="020B0400000000000000" pitchFamily="50" charset="-128"/>
                <a:cs typeface="Microsoft JhengHei"/>
              </a:rPr>
              <a:t>額</a:t>
            </a:r>
            <a:endParaRPr sz="1300" dirty="0">
              <a:latin typeface="游ゴシック" panose="020B0400000000000000" pitchFamily="50" charset="-128"/>
              <a:ea typeface="游ゴシック" panose="020B0400000000000000" pitchFamily="50" charset="-128"/>
              <a:cs typeface="Microsoft JhengHei"/>
            </a:endParaRPr>
          </a:p>
        </p:txBody>
      </p:sp>
      <p:sp>
        <p:nvSpPr>
          <p:cNvPr id="36" name="object 15">
            <a:extLst>
              <a:ext uri="{FF2B5EF4-FFF2-40B4-BE49-F238E27FC236}">
                <a16:creationId xmlns:a16="http://schemas.microsoft.com/office/drawing/2014/main" id="{E58ADB68-EE85-1993-FED6-375E28125A60}"/>
              </a:ext>
            </a:extLst>
          </p:cNvPr>
          <p:cNvSpPr txBox="1"/>
          <p:nvPr/>
        </p:nvSpPr>
        <p:spPr>
          <a:xfrm>
            <a:off x="845956" y="-1288151"/>
            <a:ext cx="10901544" cy="266740"/>
          </a:xfrm>
          <a:prstGeom prst="rect">
            <a:avLst/>
          </a:prstGeom>
        </p:spPr>
        <p:txBody>
          <a:bodyPr vert="horz" wrap="square" lIns="0" tIns="66040" rIns="0" bIns="0" rtlCol="0">
            <a:spAutoFit/>
          </a:bodyPr>
          <a:lstStyle/>
          <a:p>
            <a:pPr marL="114300">
              <a:lnSpc>
                <a:spcPct val="100000"/>
              </a:lnSpc>
              <a:spcBef>
                <a:spcPts val="520"/>
              </a:spcBef>
            </a:pPr>
            <a:r>
              <a:rPr lang="ja-JP" altLang="en-US" sz="1300" spc="90" dirty="0">
                <a:solidFill>
                  <a:srgbClr val="231F20"/>
                </a:solidFill>
                <a:latin typeface="游ゴシック" panose="020B0400000000000000" pitchFamily="50" charset="-128"/>
                <a:ea typeface="游ゴシック" panose="020B0400000000000000" pitchFamily="50" charset="-128"/>
                <a:cs typeface="Microsoft JhengHei"/>
              </a:rPr>
              <a:t>に運営支援、物資支援等を行う民間団体（以下「広域ネットワーク団体」という。）が、ネットワークの中での好事例を集約・周知する</a:t>
            </a:r>
            <a:endParaRPr lang="ja-JP" altLang="en-US" sz="1300" dirty="0">
              <a:latin typeface="游ゴシック" panose="020B0400000000000000" pitchFamily="50" charset="-128"/>
              <a:ea typeface="游ゴシック" panose="020B0400000000000000" pitchFamily="50" charset="-128"/>
              <a:cs typeface="Microsoft JhengHei"/>
            </a:endParaRPr>
          </a:p>
        </p:txBody>
      </p:sp>
      <p:sp>
        <p:nvSpPr>
          <p:cNvPr id="37" name="object 7">
            <a:extLst>
              <a:ext uri="{FF2B5EF4-FFF2-40B4-BE49-F238E27FC236}">
                <a16:creationId xmlns:a16="http://schemas.microsoft.com/office/drawing/2014/main" id="{EC61D138-48F7-504F-A6FA-020C60E5BE6C}"/>
              </a:ext>
            </a:extLst>
          </p:cNvPr>
          <p:cNvSpPr txBox="1"/>
          <p:nvPr/>
        </p:nvSpPr>
        <p:spPr>
          <a:xfrm>
            <a:off x="225351" y="949536"/>
            <a:ext cx="1052830" cy="234680"/>
          </a:xfrm>
          <a:prstGeom prst="rect">
            <a:avLst/>
          </a:prstGeom>
          <a:solidFill>
            <a:srgbClr val="E96923"/>
          </a:solidFill>
        </p:spPr>
        <p:txBody>
          <a:bodyPr vert="horz" wrap="square" lIns="0" tIns="34290" rIns="0" bIns="0" rtlCol="0">
            <a:spAutoFit/>
          </a:bodyPr>
          <a:lstStyle/>
          <a:p>
            <a:pPr marL="132080">
              <a:lnSpc>
                <a:spcPct val="100000"/>
              </a:lnSpc>
              <a:spcBef>
                <a:spcPts val="270"/>
              </a:spcBef>
            </a:pPr>
            <a:r>
              <a:rPr sz="1300" b="1" spc="-30" dirty="0" err="1">
                <a:solidFill>
                  <a:srgbClr val="FFFFFF"/>
                </a:solidFill>
                <a:latin typeface="Microsoft JhengHei"/>
                <a:cs typeface="Microsoft JhengHei"/>
              </a:rPr>
              <a:t>事業</a:t>
            </a:r>
            <a:r>
              <a:rPr lang="ja-JP" altLang="en-US" sz="1300" b="1" spc="-30" dirty="0">
                <a:solidFill>
                  <a:srgbClr val="FFFFFF"/>
                </a:solidFill>
                <a:latin typeface="Microsoft JhengHei"/>
                <a:cs typeface="Microsoft JhengHei"/>
              </a:rPr>
              <a:t>の目的</a:t>
            </a:r>
            <a:endParaRPr sz="1300" dirty="0">
              <a:latin typeface="Microsoft JhengHei"/>
              <a:cs typeface="Microsoft JhengHe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D1088637A2FC04AA2E280EE922C8DAC" ma:contentTypeVersion="18" ma:contentTypeDescription="新しいドキュメントを作成します。" ma:contentTypeScope="" ma:versionID="fd48a8bcc506f272a2b6bbb56ce0842f">
  <xsd:schema xmlns:xsd="http://www.w3.org/2001/XMLSchema" xmlns:xs="http://www.w3.org/2001/XMLSchema" xmlns:p="http://schemas.microsoft.com/office/2006/metadata/properties" xmlns:ns2="da1c8303-a0d3-4e2f-85ac-13a5be3a0a81" xmlns:ns3="d2f7064f-2b17-48c6-8de7-1e6aad73751f" targetNamespace="http://schemas.microsoft.com/office/2006/metadata/properties" ma:root="true" ma:fieldsID="8ba15b84367de3057de042c45af612fe" ns2:_="" ns3:_="">
    <xsd:import namespace="da1c8303-a0d3-4e2f-85ac-13a5be3a0a81"/>
    <xsd:import namespace="d2f7064f-2b17-48c6-8de7-1e6aad73751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2:R5_x5e74__x5ea6_" minOccurs="0"/>
                <xsd:element ref="ns2:MediaServiceLocation" minOccurs="0"/>
                <xsd:element ref="ns2:MediaServiceObjectDetectorVersions" minOccurs="0"/>
                <xsd:element ref="ns2:MediaServiceSearchProperties" minOccurs="0"/>
                <xsd:element ref="ns2:_Flow_SignoffStatu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1c8303-a0d3-4e2f-85ac-13a5be3a0a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R5_x5e74__x5ea6_" ma:index="20" nillable="true" ma:displayName="R5年度" ma:format="Dropdown" ma:internalName="R5_x5e74__x5ea6_">
      <xsd:simpleType>
        <xsd:restriction base="dms:Text">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_Flow_SignoffStatus" ma:index="24" nillable="true" ma:displayName="承認の状態" ma:internalName="_x627f__x8a8d__x306e__x72b6__x614b_">
      <xsd:simpleType>
        <xsd:restriction base="dms:Text"/>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f7064f-2b17-48c6-8de7-1e6aad73751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86a5c38-d260-440d-84cf-52dd46d9ca2a}" ma:internalName="TaxCatchAll" ma:showField="CatchAllData" ma:web="d2f7064f-2b17-48c6-8de7-1e6aad73751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2f7064f-2b17-48c6-8de7-1e6aad73751f" xsi:nil="true"/>
    <lcf76f155ced4ddcb4097134ff3c332f xmlns="da1c8303-a0d3-4e2f-85ac-13a5be3a0a81">
      <Terms xmlns="http://schemas.microsoft.com/office/infopath/2007/PartnerControls"/>
    </lcf76f155ced4ddcb4097134ff3c332f>
    <R5_x5e74__x5ea6_ xmlns="da1c8303-a0d3-4e2f-85ac-13a5be3a0a81" xsi:nil="true"/>
    <_Flow_SignoffStatus xmlns="da1c8303-a0d3-4e2f-85ac-13a5be3a0a81" xsi:nil="true"/>
  </documentManagement>
</p:properties>
</file>

<file path=customXml/itemProps1.xml><?xml version="1.0" encoding="utf-8"?>
<ds:datastoreItem xmlns:ds="http://schemas.openxmlformats.org/officeDocument/2006/customXml" ds:itemID="{E4C8CC27-FC48-4CA0-9B6E-0BA1AC972883}">
  <ds:schemaRefs>
    <ds:schemaRef ds:uri="http://schemas.microsoft.com/sharepoint/v3/contenttype/forms"/>
  </ds:schemaRefs>
</ds:datastoreItem>
</file>

<file path=customXml/itemProps2.xml><?xml version="1.0" encoding="utf-8"?>
<ds:datastoreItem xmlns:ds="http://schemas.openxmlformats.org/officeDocument/2006/customXml" ds:itemID="{1FD2F098-381E-4612-804D-779ECCB8BE4C}"/>
</file>

<file path=customXml/itemProps3.xml><?xml version="1.0" encoding="utf-8"?>
<ds:datastoreItem xmlns:ds="http://schemas.openxmlformats.org/officeDocument/2006/customXml" ds:itemID="{36FFD355-765C-454D-97AE-5E160BDDD96B}">
  <ds:schemaRefs>
    <ds:schemaRef ds:uri="http://purl.org/dc/dcmitype/"/>
    <ds:schemaRef ds:uri="d3e9b9ff-0310-4fcc-8b4b-7e28a6e531ed"/>
    <ds:schemaRef ds:uri="http://schemas.openxmlformats.org/package/2006/metadata/core-properties"/>
    <ds:schemaRef ds:uri="http://www.w3.org/XML/1998/namespace"/>
    <ds:schemaRef ds:uri="http://purl.org/dc/terms/"/>
    <ds:schemaRef ds:uri="http://schemas.microsoft.com/office/infopath/2007/PartnerControls"/>
    <ds:schemaRef ds:uri="http://schemas.microsoft.com/office/2006/documentManagement/types"/>
    <ds:schemaRef ds:uri="7f1e29f5-1aa2-4ed7-a4c5-0f459278da9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23</TotalTime>
  <Words>276</Words>
  <PresentationFormat>ユーザー設定</PresentationFormat>
  <Paragraphs>30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Microsoft JhengHei</vt:lpstr>
      <vt:lpstr>游ゴシック</vt:lpstr>
      <vt:lpstr>Calibri</vt:lpstr>
      <vt:lpstr>Office Theme</vt:lpstr>
      <vt:lpstr>見守り体制強化促進のための広報啓発事業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2025-03-05T06:11:53Z</dcterms:created>
  <dcterms:modified xsi:type="dcterms:W3CDTF">2025-04-28T14:52:50Z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2025-01-06T00:00:00Z</vt:filetime>
  </property>
  <property fmtid="{D5CDD505-2E9C-101B-9397-08002B2CF9AE}" pid="3" name="Creator">
    <vt:lpwstr>PScript5.dll Version 5.2.2</vt:lpwstr>
  </property>
  <property fmtid="{D5CDD505-2E9C-101B-9397-08002B2CF9AE}" pid="4" name="LastSaved">
    <vt:filetime>2025-03-05T00:00:00Z</vt:filetime>
  </property>
  <property fmtid="{D5CDD505-2E9C-101B-9397-08002B2CF9AE}" pid="5" name="Producer">
    <vt:lpwstr>Acrobat Distiller 23.0 (Windows)</vt:lpwstr>
  </property>
  <property fmtid="{D5CDD505-2E9C-101B-9397-08002B2CF9AE}" pid="6" name="ContentTypeId">
    <vt:lpwstr>0x0101009D1088637A2FC04AA2E280EE922C8DAC</vt:lpwstr>
  </property>
  <property fmtid="{D5CDD505-2E9C-101B-9397-08002B2CF9AE}" pid="7" name="MediaServiceImageTags">
    <vt:lpwstr/>
  </property>
</Properties>
</file>