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72" r:id="rId1"/>
  </p:sldMasterIdLst>
  <p:notesMasterIdLst>
    <p:notesMasterId r:id="rId3"/>
  </p:notesMasterIdLst>
  <p:handoutMasterIdLst>
    <p:handoutMasterId r:id="rId4"/>
  </p:handoutMasterIdLst>
  <p:sldIdLst>
    <p:sldId id="2147474954" r:id="rId2"/>
  </p:sldIdLst>
  <p:sldSz cx="6858000" cy="9906000" type="A4"/>
  <p:notesSz cx="6737350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EB"/>
    <a:srgbClr val="ED7D31"/>
    <a:srgbClr val="FF3399"/>
    <a:srgbClr val="CC0066"/>
    <a:srgbClr val="FF66FF"/>
    <a:srgbClr val="FFFFCC"/>
    <a:srgbClr val="FFCCCC"/>
    <a:srgbClr val="000000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FC93E2-5AE4-4C95-B29D-E7D400A60B97}" v="6" dt="2024-01-17T05:09:26.8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5" autoAdjust="0"/>
    <p:restoredTop sz="94660"/>
  </p:normalViewPr>
  <p:slideViewPr>
    <p:cSldViewPr snapToGrid="0">
      <p:cViewPr varScale="1">
        <p:scale>
          <a:sx n="87" d="100"/>
          <a:sy n="87" d="100"/>
        </p:scale>
        <p:origin x="3994" y="67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20101" cy="495459"/>
          </a:xfrm>
          <a:prstGeom prst="rect">
            <a:avLst/>
          </a:prstGeom>
        </p:spPr>
        <p:txBody>
          <a:bodyPr vert="horz" lIns="91388" tIns="45694" rIns="91388" bIns="4569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661" y="2"/>
            <a:ext cx="2920100" cy="495459"/>
          </a:xfrm>
          <a:prstGeom prst="rect">
            <a:avLst/>
          </a:prstGeom>
        </p:spPr>
        <p:txBody>
          <a:bodyPr vert="horz" lIns="91388" tIns="45694" rIns="91388" bIns="45694" rtlCol="0"/>
          <a:lstStyle>
            <a:lvl1pPr algn="r">
              <a:defRPr sz="1200"/>
            </a:lvl1pPr>
          </a:lstStyle>
          <a:p>
            <a:fld id="{A421EE7A-8C73-4505-A870-92D42CFEC6E5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374031"/>
            <a:ext cx="2920101" cy="495459"/>
          </a:xfrm>
          <a:prstGeom prst="rect">
            <a:avLst/>
          </a:prstGeom>
        </p:spPr>
        <p:txBody>
          <a:bodyPr vert="horz" lIns="91388" tIns="45694" rIns="91388" bIns="4569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661" y="9374031"/>
            <a:ext cx="2920100" cy="495459"/>
          </a:xfrm>
          <a:prstGeom prst="rect">
            <a:avLst/>
          </a:prstGeom>
        </p:spPr>
        <p:txBody>
          <a:bodyPr vert="horz" lIns="91388" tIns="45694" rIns="91388" bIns="45694" rtlCol="0" anchor="b"/>
          <a:lstStyle>
            <a:lvl1pPr algn="r">
              <a:defRPr sz="1200"/>
            </a:lvl1pPr>
          </a:lstStyle>
          <a:p>
            <a:fld id="{80C2FE6C-D74F-4672-B386-E403E5E9B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790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2919309" cy="493396"/>
          </a:xfrm>
          <a:prstGeom prst="rect">
            <a:avLst/>
          </a:prstGeom>
        </p:spPr>
        <p:txBody>
          <a:bodyPr vert="horz" lIns="90591" tIns="45297" rIns="90591" bIns="4529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474" y="4"/>
            <a:ext cx="2919309" cy="493396"/>
          </a:xfrm>
          <a:prstGeom prst="rect">
            <a:avLst/>
          </a:prstGeom>
        </p:spPr>
        <p:txBody>
          <a:bodyPr vert="horz" lIns="90591" tIns="45297" rIns="90591" bIns="45297" rtlCol="0"/>
          <a:lstStyle>
            <a:lvl1pPr algn="r">
              <a:defRPr sz="1200"/>
            </a:lvl1pPr>
          </a:lstStyle>
          <a:p>
            <a:fld id="{B40B4A94-1382-493B-ACD1-E3C34AFBDEB3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9150" y="741363"/>
            <a:ext cx="2559050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91" tIns="45297" rIns="90591" bIns="4529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049" y="4688049"/>
            <a:ext cx="5389252" cy="4440561"/>
          </a:xfrm>
          <a:prstGeom prst="rect">
            <a:avLst/>
          </a:prstGeom>
        </p:spPr>
        <p:txBody>
          <a:bodyPr vert="horz" lIns="90591" tIns="45297" rIns="90591" bIns="4529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374516"/>
            <a:ext cx="2919309" cy="493395"/>
          </a:xfrm>
          <a:prstGeom prst="rect">
            <a:avLst/>
          </a:prstGeom>
        </p:spPr>
        <p:txBody>
          <a:bodyPr vert="horz" lIns="90591" tIns="45297" rIns="90591" bIns="4529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474" y="9374516"/>
            <a:ext cx="2919309" cy="493395"/>
          </a:xfrm>
          <a:prstGeom prst="rect">
            <a:avLst/>
          </a:prstGeom>
        </p:spPr>
        <p:txBody>
          <a:bodyPr vert="horz" lIns="90591" tIns="45297" rIns="90591" bIns="45297" rtlCol="0" anchor="b"/>
          <a:lstStyle>
            <a:lvl1pPr algn="r">
              <a:defRPr sz="1200"/>
            </a:lvl1pPr>
          </a:lstStyle>
          <a:p>
            <a:fld id="{3A6EA70A-068D-4A55-B80C-83CF6EB615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6632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9150" y="741363"/>
            <a:ext cx="2559050" cy="36988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57131">
              <a:defRPr/>
            </a:pPr>
            <a:fld id="{17E1E9B1-F627-4E96-8EDE-A7E651C11109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7131">
                <a:defRPr/>
              </a:pPr>
              <a:t>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8968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AAF58-6188-4588-B58E-7831D5DCA0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2024/1/17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95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87406C-0D40-40DC-9667-A8CEF8CDA595}" type="datetime1">
              <a:rPr lang="ja-JP" altLang="en-US" smtClean="0">
                <a:solidFill>
                  <a:srgbClr val="000000"/>
                </a:solidFill>
              </a:rPr>
              <a:t>2024/1/17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40686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4556-FCAA-4798-B299-317D4A11753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2024/1/17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D4B9-7042-429C-AE8B-77C36C86998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7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DDF8-721A-4D84-A6B2-8BA1C3FB54F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2024/1/17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D4B9-7042-429C-AE8B-77C36C86998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2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8284-CC8B-4E39-9ABA-37E71B491A3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2024/1/17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D4B9-7042-429C-AE8B-77C36C86998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830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F28ED-5BE1-4C5B-9AD9-417DEEA336C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2024/1/17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D4B9-7042-429C-AE8B-77C36C86998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93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6DBD-FF32-4706-808D-AF372DF0722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2024/1/17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D4B9-7042-429C-AE8B-77C36C86998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03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53CAE-1947-470D-8955-8D61F0C9ADC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2024/1/17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D4B9-7042-429C-AE8B-77C36C86998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120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F6618-DC99-4D0F-968C-CB81EC9ADE0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2024/1/17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D4B9-7042-429C-AE8B-77C36C86998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659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87406C-0D40-40DC-9667-A8CEF8CDA595}" type="datetime1">
              <a:rPr lang="ja-JP" altLang="en-US" smtClean="0">
                <a:solidFill>
                  <a:srgbClr val="000000"/>
                </a:solidFill>
              </a:rPr>
              <a:t>2024/1/17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90324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F540-7AF1-407D-B437-5D8CD6711F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2024/1/17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D4B9-7042-429C-AE8B-77C36C86998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959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87406C-0D40-40DC-9667-A8CEF8CDA595}" type="datetime1">
              <a:rPr lang="ja-JP" altLang="en-US" smtClean="0">
                <a:solidFill>
                  <a:srgbClr val="000000"/>
                </a:solidFill>
              </a:rPr>
              <a:t>2024/1/17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4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80" r:id="rId8"/>
    <p:sldLayoutId id="2147484081" r:id="rId9"/>
    <p:sldLayoutId id="2147484082" r:id="rId10"/>
    <p:sldLayoutId id="21474840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www.wam.go.jp/kokodesearch/ANN010100E00.d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www.cfa.go.jp/23d4d14b-12f4-439a-9b22-64671504c7c9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81F360B8-3FEC-6D36-1778-EAFAF11B4528}"/>
              </a:ext>
            </a:extLst>
          </p:cNvPr>
          <p:cNvSpPr/>
          <p:nvPr/>
        </p:nvSpPr>
        <p:spPr>
          <a:xfrm>
            <a:off x="98997" y="7587049"/>
            <a:ext cx="6660000" cy="2291587"/>
          </a:xfrm>
          <a:prstGeom prst="roundRect">
            <a:avLst/>
          </a:prstGeom>
          <a:solidFill>
            <a:srgbClr val="FFEBE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3091" indent="-123091" algn="just">
              <a:defRPr/>
            </a:pPr>
            <a:endParaRPr lang="en-US" altLang="ja-JP" sz="12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D3480F8-7AE9-3413-E4F2-EF444AF29081}"/>
              </a:ext>
            </a:extLst>
          </p:cNvPr>
          <p:cNvSpPr txBox="1"/>
          <p:nvPr/>
        </p:nvSpPr>
        <p:spPr>
          <a:xfrm>
            <a:off x="998997" y="154266"/>
            <a:ext cx="576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 defTabSz="584359">
              <a:defRPr/>
            </a:pPr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２次避難を検討されている</a:t>
            </a:r>
            <a:endParaRPr lang="en-US" altLang="ja-JP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 defTabSz="584359">
              <a:defRPr/>
            </a:pPr>
            <a:r>
              <a:rPr lang="ja-JP" altLang="en-US" sz="28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０～５歳のこどもをお持ちの皆様へ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842D5BB-4478-0BBE-FCF3-9641FC5E47E9}"/>
              </a:ext>
            </a:extLst>
          </p:cNvPr>
          <p:cNvSpPr/>
          <p:nvPr/>
        </p:nvSpPr>
        <p:spPr>
          <a:xfrm>
            <a:off x="181562" y="1062278"/>
            <a:ext cx="6480000" cy="36000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4359">
              <a:defRPr/>
            </a:pPr>
            <a:endParaRPr lang="ja-JP" altLang="en-US" sz="1151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B16A9916-0D9B-75D2-A484-05504DE3D0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62" y="471090"/>
            <a:ext cx="900000" cy="311060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D85C1EB-BFAC-42D7-CF35-DD765B0C7416}"/>
              </a:ext>
            </a:extLst>
          </p:cNvPr>
          <p:cNvSpPr txBox="1"/>
          <p:nvPr/>
        </p:nvSpPr>
        <p:spPr>
          <a:xfrm>
            <a:off x="98997" y="1262241"/>
            <a:ext cx="6660000" cy="6324808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  <a:defRPr/>
            </a:pPr>
            <a:r>
              <a:rPr lang="ja-JP" altLang="en-US" sz="2400" b="1" u="sng" kern="100" dirty="0">
                <a:solidFill>
                  <a:srgbClr val="FF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２次避難先の市町村では、転園手続をとることなく、保育所や認定こども園等を利用できます</a:t>
            </a:r>
            <a:r>
              <a:rPr lang="ja-JP" altLang="en-US" sz="2400" kern="100" dirty="0">
                <a:solidFill>
                  <a:srgbClr val="FF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20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避難元の市町村で利用していた保育所等が再開した　際には、避難元に戻って利用することもできます。</a:t>
            </a:r>
            <a:endParaRPr lang="en-US" altLang="ja-JP" sz="20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20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２次避難先での保育所等の利用に当たっては、利用料負担が生じないこととしています。</a:t>
            </a:r>
            <a:endParaRPr lang="en-US" altLang="ja-JP" sz="20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20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被災前に保育所等を利用していなかった方であっても、一時的又は短時間のこどもの預かりとして２次避難先の保育所等での一時預かり事業をご利用できます。</a:t>
            </a:r>
            <a:endParaRPr lang="en-US" altLang="ja-JP" sz="20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>
              <a:spcAft>
                <a:spcPts val="1200"/>
              </a:spcAft>
              <a:defRPr/>
            </a:pPr>
            <a:endParaRPr lang="en-US" altLang="ja-JP" sz="200" b="1" u="sng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>
              <a:spcAft>
                <a:spcPts val="1200"/>
              </a:spcAft>
              <a:defRPr/>
            </a:pPr>
            <a:endParaRPr lang="en-US" altLang="ja-JP" sz="100" b="1" u="sng" kern="100" dirty="0">
              <a:solidFill>
                <a:srgbClr val="FF3399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>
              <a:spcAft>
                <a:spcPts val="1200"/>
              </a:spcAft>
              <a:defRPr/>
            </a:pPr>
            <a:r>
              <a:rPr lang="ja-JP" altLang="en-US" sz="2400" b="1" u="sng" kern="100" dirty="0">
                <a:solidFill>
                  <a:srgbClr val="FF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２次避難先の市町村の保育関係の行政窓口に、ご相談ください</a:t>
            </a:r>
            <a:r>
              <a:rPr lang="ja-JP" altLang="en-US" sz="2400" kern="100" dirty="0">
                <a:solidFill>
                  <a:srgbClr val="FF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20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２次避難先の市町村にどのような保育所等があるかは、「ここ</a:t>
            </a:r>
            <a:r>
              <a:rPr lang="en-US" altLang="ja-JP" sz="20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de</a:t>
            </a:r>
            <a:r>
              <a:rPr lang="ja-JP" altLang="en-US" sz="20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サーチ」で検索することもできます。</a:t>
            </a:r>
          </a:p>
          <a:p>
            <a:pPr marL="536575" indent="-179388" algn="just">
              <a:spcAft>
                <a:spcPts val="1200"/>
              </a:spcAft>
              <a:defRPr/>
            </a:pPr>
            <a:r>
              <a:rPr lang="en-US" altLang="ja-JP" sz="16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避難先での具体的な保育所等の利用については、ぜひ２次避難先の市町村にご相談ください。</a:t>
            </a:r>
            <a:endParaRPr lang="ja-JP" altLang="en-US" sz="1600" kern="100" dirty="0">
              <a:solidFill>
                <a:srgbClr val="FF3399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26" name="図 1">
            <a:extLst>
              <a:ext uri="{FF2B5EF4-FFF2-40B4-BE49-F238E27FC236}">
                <a16:creationId xmlns:a16="http://schemas.microsoft.com/office/drawing/2014/main" id="{996F0CAB-0447-5464-9F88-CF636FEDE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743" y="7920999"/>
            <a:ext cx="7200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E37867-1D55-90B8-D748-E16EC4709C3F}"/>
              </a:ext>
            </a:extLst>
          </p:cNvPr>
          <p:cNvSpPr txBox="1"/>
          <p:nvPr/>
        </p:nvSpPr>
        <p:spPr>
          <a:xfrm>
            <a:off x="98997" y="9060407"/>
            <a:ext cx="5844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令和６年能登半島地震に関するこども家庭庁からのお知らせ</a:t>
            </a:r>
            <a:endParaRPr kumimoji="1" lang="en-US" altLang="ja-JP" sz="1600" spc="-1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hlinkClick r:id="rId5"/>
              </a:rPr>
              <a:t>https://www.cfa.go.jp/23d4d14b-12f4-439a-9b22-64671504c7c9/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27" name="図 1">
            <a:extLst>
              <a:ext uri="{FF2B5EF4-FFF2-40B4-BE49-F238E27FC236}">
                <a16:creationId xmlns:a16="http://schemas.microsoft.com/office/drawing/2014/main" id="{6650A72C-23E0-0130-359A-B650A129A0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743" y="8962017"/>
            <a:ext cx="7200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BDB5947-0A49-766B-9B22-42FCEBAA5B00}"/>
              </a:ext>
            </a:extLst>
          </p:cNvPr>
          <p:cNvSpPr txBox="1"/>
          <p:nvPr/>
        </p:nvSpPr>
        <p:spPr>
          <a:xfrm>
            <a:off x="98997" y="7650057"/>
            <a:ext cx="584474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091" marR="0" lvl="0" indent="-123091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「ここ</a:t>
            </a:r>
            <a:r>
              <a:rPr kumimoji="0" lang="en-US" altLang="ja-JP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de</a:t>
            </a:r>
            <a:r>
              <a:rPr kumimoji="0" lang="ja-JP" altLang="en-US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サーチ」について</a:t>
            </a:r>
            <a:endParaRPr kumimoji="0" lang="en-US" altLang="ja-JP" sz="1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ja-JP" altLang="en-US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知りたい地域の保育所や認定こども園等の情報を、</a:t>
            </a:r>
            <a:endParaRPr kumimoji="0" lang="en-US" altLang="ja-JP" sz="1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ja-JP" altLang="en-US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お住まいの地域や最寄り駅などから検索することができます。</a:t>
            </a:r>
            <a:endParaRPr kumimoji="0" lang="en-US" altLang="ja-JP" sz="1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ja-JP" altLang="en-US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施設の詳細が地図情報とあわせて閲覧できます。</a:t>
            </a:r>
          </a:p>
          <a:p>
            <a:pPr marL="123091" marR="0" lvl="0" indent="-123091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  <a:hlinkClick r:id="rId7"/>
              </a:rPr>
              <a:t>https://www.wam.go.jp/kokodesearch/ANN010100E00.do</a:t>
            </a:r>
            <a:endParaRPr kumimoji="0" lang="en-US" altLang="ja-JP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1837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277</Words>
  <Application>Microsoft Office PowerPoint</Application>
  <PresentationFormat>A4 210 x 297 mm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（別添）保護者向けのパンフレット（２次避難を検討されている０～５歳のこどもをお持ちの皆様へ）</dc:title>
  <dc:creator/>
  <cp:lastModifiedBy/>
  <cp:revision>1</cp:revision>
  <dcterms:created xsi:type="dcterms:W3CDTF">2024-01-17T05:09:22Z</dcterms:created>
  <dcterms:modified xsi:type="dcterms:W3CDTF">2024-01-17T05:09:28Z</dcterms:modified>
</cp:coreProperties>
</file>