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7" r:id="rId3"/>
    <p:sldId id="262" r:id="rId4"/>
    <p:sldId id="265" r:id="rId5"/>
    <p:sldId id="269" r:id="rId6"/>
    <p:sldId id="272" r:id="rId7"/>
    <p:sldId id="261" r:id="rId8"/>
    <p:sldId id="263" r:id="rId9"/>
    <p:sldId id="278" r:id="rId10"/>
    <p:sldId id="279" r:id="rId11"/>
    <p:sldId id="268" r:id="rId12"/>
    <p:sldId id="264" r:id="rId13"/>
    <p:sldId id="275" r:id="rId14"/>
    <p:sldId id="280" r:id="rId15"/>
    <p:sldId id="271" r:id="rId16"/>
    <p:sldId id="273" r:id="rId17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5361C-924C-4321-BD4D-49049C1CEA81}" v="3" dt="2023-07-10T02:15:21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/>
    <p:restoredTop sz="94666"/>
  </p:normalViewPr>
  <p:slideViewPr>
    <p:cSldViewPr snapToGrid="0" snapToObjects="1">
      <p:cViewPr varScale="1">
        <p:scale>
          <a:sx n="82" d="100"/>
          <a:sy n="82" d="100"/>
        </p:scale>
        <p:origin x="32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8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572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189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6845" y="222055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住所地の郵便番号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1828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54671" y="2546519"/>
            <a:ext cx="47413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991061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471065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951069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431073" y="2648007"/>
            <a:ext cx="422831" cy="525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5248" y="3667434"/>
            <a:ext cx="433965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死者の氏名：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生年月日：</a:t>
            </a:r>
            <a:r>
              <a:rPr kumimoji="1" lang="en-US" altLang="ja-JP" dirty="0"/>
              <a:t>		</a:t>
            </a:r>
            <a:r>
              <a:rPr lang="ja-JP" altLang="en-US" dirty="0"/>
              <a:t>死亡年月日：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死亡したところ（施設名等）</a:t>
            </a:r>
            <a:endParaRPr kumimoji="1" lang="en-US" altLang="ja-JP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50077" y="25878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+mj-ea"/>
                <a:ea typeface="+mj-ea"/>
              </a:rPr>
              <a:t>死亡した</a:t>
            </a:r>
            <a:endParaRPr kumimoji="1" lang="en-US" altLang="ja-JP" sz="1400" dirty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都道府県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034604" y="2541585"/>
            <a:ext cx="143086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76797" y="2742626"/>
            <a:ext cx="156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同じ・異なる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95967" y="255690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+mj-ea"/>
                <a:ea typeface="+mj-ea"/>
              </a:rPr>
              <a:t>住所地と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25477" y="672181"/>
            <a:ext cx="27109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カバーページ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チェックリスト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80482" y="3723500"/>
            <a:ext cx="6084989" cy="1256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1391008" y="41295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391008" y="4561362"/>
            <a:ext cx="462827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86845" y="5370600"/>
            <a:ext cx="2339102" cy="3624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b="1" u="sng" dirty="0"/>
              <a:t>チェックリスト</a:t>
            </a:r>
            <a:endParaRPr kumimoji="1" lang="en-US" altLang="ja-JP" u="sng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・死亡診断した医療施設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・死亡事象に関係する前医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・かかりつけ医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・剖検医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・救急隊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・児童相談所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・保健行政</a:t>
            </a:r>
            <a:endParaRPr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1" lang="ja-JP" altLang="en-US" sz="1400" dirty="0"/>
              <a:t>・警察</a:t>
            </a:r>
            <a:endParaRPr kumimoji="1" lang="en-US" altLang="ja-JP" sz="1400" dirty="0"/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ja-JP" altLang="en-US" sz="1400" dirty="0"/>
              <a:t>・学校・保育所等</a:t>
            </a:r>
            <a:endParaRPr lang="en-US" altLang="ja-JP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02080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照合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582188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2296" y="574918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44188" y="574918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02080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82188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62296" y="611101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44188" y="611101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2080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82188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62296" y="647285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44188" y="647285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02080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82188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62296" y="683468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44188" y="683468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02080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82188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62296" y="7196525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44188" y="7196525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02080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82188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62296" y="7558361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744188" y="7558361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002080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82188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62296" y="7920197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44188" y="7920197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02080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82188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162296" y="8282033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44188" y="8282033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02080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照合</a:t>
            </a:r>
            <a:endParaRPr kumimoji="1" lang="ja-JP" altLang="en-US" sz="1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82188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依頼</a:t>
            </a:r>
            <a:endParaRPr kumimoji="1" lang="ja-JP" altLang="en-US" sz="1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62296" y="8643869"/>
            <a:ext cx="543739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提出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44188" y="8643869"/>
            <a:ext cx="723275" cy="3077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非該当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8227" y="342775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latin typeface="+mj-ea"/>
                <a:ea typeface="+mj-ea"/>
              </a:rPr>
              <a:t>事件番号：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5296" y="210966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都道府県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705190" y="2117576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死亡した年</a:t>
            </a:r>
            <a:endParaRPr lang="en-US" altLang="ja-JP" sz="1000" dirty="0">
              <a:latin typeface="+mj-ea"/>
              <a:ea typeface="+mj-ea"/>
            </a:endParaRPr>
          </a:p>
          <a:p>
            <a:pPr algn="ctr"/>
            <a:r>
              <a:rPr kumimoji="1" lang="ja-JP" altLang="en-US" sz="1000" dirty="0">
                <a:latin typeface="+mj-ea"/>
                <a:ea typeface="+mj-ea"/>
              </a:rPr>
              <a:t>（西暦下二桁）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658253" y="2125291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事例番号</a:t>
            </a:r>
            <a:endParaRPr kumimoji="1" lang="en-US" altLang="ja-JP" sz="10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34653" y="6111017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1684421" y="647285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1684421" y="683468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1684421" y="719652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1684421" y="7558357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684421" y="7920192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1684421" y="8282033"/>
            <a:ext cx="227950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2073499" y="8640435"/>
            <a:ext cx="1890427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2534651" y="5749180"/>
            <a:ext cx="142927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38778" y="554633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+mj-ea"/>
                <a:ea typeface="+mj-ea"/>
              </a:rPr>
              <a:t>連絡先等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6" name="左中かっこ 35"/>
          <p:cNvSpPr/>
          <p:nvPr/>
        </p:nvSpPr>
        <p:spPr>
          <a:xfrm rot="16200000">
            <a:off x="4530671" y="1811531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左中かっこ 91"/>
          <p:cNvSpPr/>
          <p:nvPr/>
        </p:nvSpPr>
        <p:spPr>
          <a:xfrm rot="16200000">
            <a:off x="5958012" y="1650204"/>
            <a:ext cx="100900" cy="9140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左中かっこ 93"/>
          <p:cNvSpPr/>
          <p:nvPr/>
        </p:nvSpPr>
        <p:spPr>
          <a:xfrm rot="16200000">
            <a:off x="5163822" y="1810810"/>
            <a:ext cx="100612" cy="591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</p:spTree>
    <p:extLst>
      <p:ext uri="{BB962C8B-B14F-4D97-AF65-F5344CB8AC3E}">
        <p14:creationId xmlns:p14="http://schemas.microsoft.com/office/powerpoint/2010/main" val="175349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該当情報の有無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34748" y="3171548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endParaRPr kumimoji="1" lang="en-US" altLang="ja-JP" sz="1200" dirty="0">
              <a:solidFill>
                <a:srgbClr val="C00000"/>
              </a:solidFill>
            </a:endParaRPr>
          </a:p>
          <a:p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302699" y="4025733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学習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1828799" y="3919674"/>
            <a:ext cx="2139069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12954" y="3317963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対人関係：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279309" y="3242075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828800" y="3220452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79149" y="3330025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505609" y="3234148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279309" y="395242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79149" y="4040373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505609" y="3944496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12954" y="4739932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103" name="正方形/長方形 102"/>
          <p:cNvSpPr/>
          <p:nvPr/>
        </p:nvSpPr>
        <p:spPr>
          <a:xfrm>
            <a:off x="1828800" y="4618896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298145" y="463811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838872" y="4628915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問題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13941" y="4639283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心配はあった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227286" y="672181"/>
            <a:ext cx="14253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B4. </a:t>
            </a:r>
            <a:r>
              <a:rPr lang="ja-JP" altLang="en-US" sz="1400" b="1" dirty="0">
                <a:latin typeface="+mj-ea"/>
                <a:ea typeface="+mj-ea"/>
              </a:rPr>
              <a:t>教育</a:t>
            </a:r>
            <a:r>
              <a:rPr lang="en-US" altLang="ja-JP" sz="1400" b="1" dirty="0">
                <a:latin typeface="+mj-ea"/>
                <a:ea typeface="+mj-ea"/>
              </a:rPr>
              <a:t> / </a:t>
            </a:r>
            <a:r>
              <a:rPr lang="ja-JP" altLang="en-US" sz="1400" b="1" dirty="0">
                <a:latin typeface="+mj-ea"/>
                <a:ea typeface="+mj-ea"/>
              </a:rPr>
              <a:t>養育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847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/>
          <p:cNvSpPr txBox="1"/>
          <p:nvPr/>
        </p:nvSpPr>
        <p:spPr>
          <a:xfrm>
            <a:off x="854513" y="4718729"/>
            <a:ext cx="406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通報の理由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</a:t>
            </a:r>
            <a:r>
              <a:rPr lang="ja-JP" altLang="en-US" dirty="0"/>
              <a:t>　　</a:t>
            </a:r>
            <a:r>
              <a:rPr lang="en-US" altLang="ja-JP" dirty="0"/>
              <a:t> </a:t>
            </a:r>
            <a:r>
              <a:rPr lang="ja-JP" altLang="en-US" dirty="0"/>
              <a:t>・　　・</a:t>
            </a:r>
            <a:r>
              <a:rPr lang="ja-JP" altLang="en-US" sz="1600" dirty="0"/>
              <a:t>その他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1828799" y="4613948"/>
            <a:ext cx="29718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59643" y="4004109"/>
            <a:ext cx="364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通報者</a:t>
            </a:r>
            <a:r>
              <a:rPr kumimoji="1" lang="ja-JP" altLang="en-US" sz="1200" dirty="0">
                <a:latin typeface="+mj-ea"/>
                <a:ea typeface="+mj-ea"/>
              </a:rPr>
              <a:t>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・</a:t>
            </a:r>
            <a:r>
              <a:rPr lang="ja-JP" altLang="en-US" sz="1600" dirty="0"/>
              <a:t>その他</a:t>
            </a:r>
            <a:endParaRPr lang="en-US" altLang="ja-JP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279309" y="3962471"/>
            <a:ext cx="6697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家族</a:t>
            </a:r>
            <a:r>
              <a:rPr kumimoji="1" lang="ja-JP" altLang="en-US" sz="1400" dirty="0">
                <a:latin typeface="+mn-ea"/>
              </a:rPr>
              <a:t>等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828800" y="3914726"/>
            <a:ext cx="29718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79149" y="4024299"/>
            <a:ext cx="62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病院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12392"/>
            <a:ext cx="4878638" cy="3275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479336" y="3970825"/>
            <a:ext cx="90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消防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（救急）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12753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11512" y="4724363"/>
            <a:ext cx="107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事件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>
                <a:latin typeface="+mn-ea"/>
              </a:rPr>
              <a:t>虐待を含む</a:t>
            </a:r>
            <a:r>
              <a:rPr kumimoji="1" lang="en-US" altLang="ja-JP" sz="1200" dirty="0">
                <a:latin typeface="+mn-ea"/>
              </a:rPr>
              <a:t>)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791220" y="4650520"/>
            <a:ext cx="802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異状死届出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617030" y="4732786"/>
            <a:ext cx="636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事故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37244" y="5444034"/>
            <a:ext cx="2800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事件性：　</a:t>
            </a:r>
            <a:r>
              <a:rPr kumimoji="1" lang="ja-JP" altLang="en-US" sz="1600" dirty="0">
                <a:latin typeface="+mn-ea"/>
              </a:rPr>
              <a:t>あり</a:t>
            </a:r>
            <a:r>
              <a:rPr kumimoji="1" lang="ja-JP" altLang="en-US" sz="1600" dirty="0"/>
              <a:t>・</a:t>
            </a:r>
            <a:r>
              <a:rPr lang="ja-JP" altLang="en-US" sz="1600" dirty="0"/>
              <a:t>捜査中・なし</a:t>
            </a:r>
            <a:endParaRPr kumimoji="1" lang="ja-JP" altLang="en-US" sz="1600" dirty="0"/>
          </a:p>
        </p:txBody>
      </p:sp>
      <p:sp>
        <p:nvSpPr>
          <p:cNvPr id="62" name="正方形/長方形 61"/>
          <p:cNvSpPr/>
          <p:nvPr/>
        </p:nvSpPr>
        <p:spPr>
          <a:xfrm>
            <a:off x="1828800" y="5313170"/>
            <a:ext cx="213906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96125" y="2593103"/>
            <a:ext cx="108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+mj-ea"/>
                <a:ea typeface="+mj-ea"/>
              </a:rPr>
              <a:t>回答不可の場合，</a:t>
            </a:r>
            <a:endParaRPr kumimoji="1" lang="en-US" altLang="ja-JP" sz="900" dirty="0">
              <a:latin typeface="+mj-ea"/>
              <a:ea typeface="+mj-ea"/>
            </a:endParaRPr>
          </a:p>
          <a:p>
            <a:pPr algn="r"/>
            <a:r>
              <a:rPr kumimoji="1" lang="ja-JP" altLang="en-US" sz="900" dirty="0">
                <a:latin typeface="+mj-ea"/>
                <a:ea typeface="+mj-ea"/>
              </a:rPr>
              <a:t>その理由：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54513" y="334477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警察の関与：</a:t>
            </a:r>
            <a:r>
              <a:rPr kumimoji="1"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4800600" y="2521231"/>
            <a:ext cx="166487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00600" y="2529252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送検例のため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捜査中のため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その他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61067" y="9288064"/>
            <a:ext cx="5060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関与した物体の情報</a:t>
            </a:r>
            <a:r>
              <a:rPr lang="ja-JP" altLang="en-US" sz="1000" dirty="0">
                <a:latin typeface="+mj-ea"/>
                <a:ea typeface="+mj-ea"/>
              </a:rPr>
              <a:t>（材質，性状，大きさ，配置，死者との位置関係など）を中心に記載し，可及的に現場写真を別途添付してください。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書ききれない場合，別紙を添付してください。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050"/>
            <a:ext cx="87395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B5. </a:t>
            </a:r>
            <a:r>
              <a:rPr lang="ja-JP" altLang="en-US" sz="1400" b="1" dirty="0">
                <a:latin typeface="+mj-ea"/>
                <a:ea typeface="+mj-ea"/>
              </a:rPr>
              <a:t>警察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該当情報の有無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64636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654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397932" y="2562543"/>
            <a:ext cx="6118667" cy="6995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35677" y="224784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j-ea"/>
                <a:ea typeface="+mj-ea"/>
              </a:rPr>
              <a:t>記録</a:t>
            </a:r>
            <a:endParaRPr kumimoji="1" lang="ja-JP" altLang="en-US" sz="2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181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latin typeface="+mj-ea"/>
                <a:ea typeface="+mj-ea"/>
              </a:rPr>
              <a:t>B6. </a:t>
            </a:r>
            <a:r>
              <a:rPr kumimoji="1" lang="ja-JP" altLang="en-US" sz="1400" b="1" dirty="0">
                <a:latin typeface="+mj-ea"/>
                <a:ea typeface="+mj-ea"/>
              </a:rPr>
              <a:t>追記用紙</a:t>
            </a:r>
          </a:p>
        </p:txBody>
      </p:sp>
    </p:spTree>
    <p:extLst>
      <p:ext uri="{BB962C8B-B14F-4D97-AF65-F5344CB8AC3E}">
        <p14:creationId xmlns:p14="http://schemas.microsoft.com/office/powerpoint/2010/main" val="4650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926143" y="4172220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1926143" y="4511676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1926143" y="4851281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926143" y="5180447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1926143" y="5520052"/>
            <a:ext cx="4508524" cy="168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5677" y="217568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検証の概要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37296" y="258190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検証の</a:t>
            </a:r>
            <a:r>
              <a:rPr kumimoji="1" lang="ja-JP" altLang="en-US" sz="1200">
                <a:latin typeface="+mj-ea"/>
                <a:ea typeface="+mj-ea"/>
              </a:rPr>
              <a:t>名称：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1828800" y="2408937"/>
            <a:ext cx="468478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0688" y="3279478"/>
            <a:ext cx="1404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開始された契機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kumimoji="1" lang="ja-JP" altLang="en-US" sz="1200">
                <a:latin typeface="+mj-ea"/>
                <a:ea typeface="+mj-ea"/>
              </a:rPr>
              <a:t>　</a:t>
            </a:r>
            <a:endParaRPr lang="en-US" altLang="ja-JP" dirty="0"/>
          </a:p>
        </p:txBody>
      </p:sp>
      <p:sp>
        <p:nvSpPr>
          <p:cNvPr id="73" name="正方形/長方形 72"/>
          <p:cNvSpPr/>
          <p:nvPr/>
        </p:nvSpPr>
        <p:spPr>
          <a:xfrm>
            <a:off x="1828799" y="5796363"/>
            <a:ext cx="4684781" cy="36875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59579" y="5836120"/>
            <a:ext cx="5897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検証結果の抄：</a:t>
            </a:r>
            <a:r>
              <a:rPr kumimoji="1" lang="ja-JP" altLang="en-US" sz="1050" dirty="0">
                <a:latin typeface="+mj-ea"/>
                <a:ea typeface="+mj-ea"/>
              </a:rPr>
              <a:t>　検討事項　□</a:t>
            </a:r>
            <a:r>
              <a:rPr kumimoji="1" lang="en-US" altLang="ja-JP" sz="1050" dirty="0">
                <a:latin typeface="+mj-ea"/>
                <a:ea typeface="+mj-ea"/>
              </a:rPr>
              <a:t> </a:t>
            </a:r>
            <a:r>
              <a:rPr kumimoji="1" lang="ja-JP" altLang="en-US" sz="1050" dirty="0">
                <a:latin typeface="+mj-ea"/>
                <a:ea typeface="+mj-ea"/>
              </a:rPr>
              <a:t>死因</a:t>
            </a:r>
            <a:r>
              <a:rPr lang="ja-JP" altLang="en-US" sz="1050" dirty="0">
                <a:latin typeface="+mj-ea"/>
                <a:ea typeface="+mj-ea"/>
              </a:rPr>
              <a:t>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死者の状況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環境の状況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予防策　□</a:t>
            </a:r>
            <a:r>
              <a:rPr lang="en-US" altLang="ja-JP" sz="1050" dirty="0">
                <a:latin typeface="+mj-ea"/>
                <a:ea typeface="+mj-ea"/>
              </a:rPr>
              <a:t> </a:t>
            </a:r>
            <a:r>
              <a:rPr lang="ja-JP" altLang="en-US" sz="1050" dirty="0">
                <a:latin typeface="+mj-ea"/>
                <a:ea typeface="+mj-ea"/>
              </a:rPr>
              <a:t>その他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25924" y="384211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参加者：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1825780" y="3762260"/>
            <a:ext cx="4687800" cy="19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3199" y="9483897"/>
            <a:ext cx="2858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可及的に予防策</a:t>
            </a:r>
            <a:r>
              <a:rPr lang="ja-JP" altLang="en-US" sz="1000">
                <a:latin typeface="+mj-ea"/>
                <a:ea typeface="+mj-ea"/>
              </a:rPr>
              <a:t>を具体的に記載してください。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書ききれない場合，別紙を添付してください。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828799" y="3792785"/>
            <a:ext cx="2454518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臨床医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医学研究者（法医学者等）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看護師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ソーシャルワーカー（</a:t>
            </a:r>
            <a:r>
              <a:rPr kumimoji="1" lang="en-US" altLang="ja-JP" sz="1100" dirty="0">
                <a:latin typeface="+mn-ea"/>
              </a:rPr>
              <a:t>MSW</a:t>
            </a:r>
            <a:r>
              <a:rPr kumimoji="1" lang="ja-JP" altLang="en-US" sz="1100" dirty="0">
                <a:latin typeface="+mn-ea"/>
              </a:rPr>
              <a:t>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その他の医療関係者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保健行政（保健師等）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児童福祉（児童福祉司等）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捜査（警察，検察等）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教育・養育（教師，保育士等）</a:t>
            </a:r>
            <a:endParaRPr kumimoji="1"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その他（</a:t>
            </a:r>
            <a:r>
              <a:rPr lang="en-US" altLang="ja-JP" sz="1100" dirty="0">
                <a:latin typeface="+mn-ea"/>
              </a:rPr>
              <a:t>		</a:t>
            </a:r>
            <a:r>
              <a:rPr lang="ja-JP" altLang="en-US" sz="1100" dirty="0">
                <a:latin typeface="+mn-ea"/>
              </a:rPr>
              <a:t>　　）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94354" y="3792654"/>
            <a:ext cx="2582758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latin typeface="+mn-ea"/>
              </a:rPr>
              <a:t>直接関係</a:t>
            </a:r>
            <a:r>
              <a:rPr kumimoji="1" lang="ja-JP" altLang="en-US" sz="1100" dirty="0">
                <a:latin typeface="+mn-ea"/>
              </a:rPr>
              <a:t>した者　直接は関係</a:t>
            </a:r>
            <a:r>
              <a:rPr kumimoji="1" lang="ja-JP" altLang="en-US" sz="1100" b="1" dirty="0">
                <a:latin typeface="+mn-ea"/>
              </a:rPr>
              <a:t>しない</a:t>
            </a:r>
            <a:r>
              <a:rPr kumimoji="1" lang="ja-JP" altLang="en-US" sz="1100" dirty="0">
                <a:latin typeface="+mn-ea"/>
              </a:rPr>
              <a:t>者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	</a:t>
            </a:r>
            <a:r>
              <a:rPr kumimoji="1"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  <a:endParaRPr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kumimoji="1" lang="en-US" altLang="ja-JP" sz="1100" dirty="0">
                <a:latin typeface="+mn-ea"/>
              </a:rPr>
              <a:t>	</a:t>
            </a:r>
            <a:r>
              <a:rPr kumimoji="1" lang="ja-JP" altLang="en-US" sz="1100" dirty="0">
                <a:latin typeface="+mn-ea"/>
              </a:rPr>
              <a:t>□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endParaRPr kumimoji="1" lang="en-US" altLang="ja-JP" sz="1100" dirty="0">
              <a:latin typeface="+mn-ea"/>
            </a:endParaRPr>
          </a:p>
          <a:p>
            <a:pPr>
              <a:tabLst>
                <a:tab pos="439738" algn="l"/>
                <a:tab pos="1549400" algn="l"/>
              </a:tabLst>
            </a:pPr>
            <a:r>
              <a:rPr lang="en-US" altLang="ja-JP" sz="1100" dirty="0">
                <a:latin typeface="+mn-ea"/>
              </a:rPr>
              <a:t>	</a:t>
            </a:r>
            <a:r>
              <a:rPr lang="ja-JP" altLang="en-US" sz="1100" dirty="0">
                <a:latin typeface="+mn-ea"/>
              </a:rPr>
              <a:t>□</a:t>
            </a:r>
            <a:r>
              <a:rPr lang="en-US" altLang="ja-JP" sz="1100" dirty="0">
                <a:latin typeface="+mn-ea"/>
              </a:rPr>
              <a:t> 	</a:t>
            </a:r>
            <a:r>
              <a:rPr lang="ja-JP" altLang="en-US" sz="1100" dirty="0">
                <a:latin typeface="+mn-ea"/>
              </a:rPr>
              <a:t>□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828800" y="3085598"/>
            <a:ext cx="468478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6789"/>
            <a:ext cx="141256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B7. </a:t>
            </a:r>
            <a:r>
              <a:rPr lang="ja-JP" altLang="en-US" sz="1400" b="1" dirty="0">
                <a:latin typeface="+mj-ea"/>
                <a:ea typeface="+mj-ea"/>
              </a:rPr>
              <a:t>検証結果票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4641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0" y="7603212"/>
            <a:ext cx="6858000" cy="23027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723466" y="2121923"/>
            <a:ext cx="939989" cy="574609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029" y="2199077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死因，死因究明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36425" y="266008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死因再分類：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1828800" y="2490678"/>
            <a:ext cx="2109052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91478" y="248313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死亡診断書等との齟齬など</a:t>
            </a:r>
            <a:endParaRPr lang="en-US" altLang="ja-JP" sz="1000" dirty="0">
              <a:latin typeface="+mj-ea"/>
              <a:ea typeface="+mj-ea"/>
            </a:endParaRPr>
          </a:p>
          <a:p>
            <a:r>
              <a:rPr lang="ja-JP" altLang="en-US" sz="1000" b="1" dirty="0">
                <a:latin typeface="+mj-ea"/>
                <a:ea typeface="+mj-ea"/>
              </a:rPr>
              <a:t>なんらかの懸念</a:t>
            </a:r>
            <a:r>
              <a:rPr lang="ja-JP" altLang="en-US" sz="1000" dirty="0">
                <a:latin typeface="+mj-ea"/>
                <a:ea typeface="+mj-ea"/>
              </a:rPr>
              <a:t>がある</a:t>
            </a:r>
            <a:r>
              <a:rPr lang="en-US" altLang="ja-JP" sz="1000" dirty="0">
                <a:latin typeface="+mj-ea"/>
                <a:ea typeface="+mj-ea"/>
              </a:rPr>
              <a:t> </a:t>
            </a:r>
            <a:endParaRPr kumimoji="1" lang="ja-JP" altLang="en-US" sz="1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8773" y="434565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  <a:ea typeface="+mj-ea"/>
              </a:rPr>
              <a:t>養育要因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50467" y="2490678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34157" y="2811842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（各種結果が反映されない等）</a:t>
            </a:r>
            <a:endParaRPr kumimoji="1" lang="ja-JP" altLang="en-US" sz="900" dirty="0"/>
          </a:p>
        </p:txBody>
      </p:sp>
      <p:sp>
        <p:nvSpPr>
          <p:cNvPr id="52" name="正方形/長方形 51"/>
          <p:cNvSpPr/>
          <p:nvPr/>
        </p:nvSpPr>
        <p:spPr>
          <a:xfrm>
            <a:off x="5850467" y="3235725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1532" y="476239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養育不全の有無：　　　　</a:t>
            </a:r>
            <a:r>
              <a:rPr kumimoji="1" lang="ja-JP" altLang="en-US" dirty="0">
                <a:latin typeface="+mj-ea"/>
                <a:ea typeface="+mj-ea"/>
              </a:rPr>
              <a:t>・　　　　・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1828798" y="4622434"/>
            <a:ext cx="325693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83011" y="3220965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死因究明が不十分であるなど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latin typeface="+mj-ea"/>
                <a:ea typeface="+mj-ea"/>
              </a:rPr>
              <a:t>死因や経緯に</a:t>
            </a:r>
            <a:r>
              <a:rPr kumimoji="1" lang="ja-JP" altLang="en-US" sz="1000" b="1" dirty="0">
                <a:latin typeface="+mj-ea"/>
                <a:ea typeface="+mj-ea"/>
              </a:rPr>
              <a:t>不詳の点</a:t>
            </a:r>
            <a:r>
              <a:rPr kumimoji="1" lang="ja-JP" altLang="en-US" sz="1000" dirty="0">
                <a:latin typeface="+mj-ea"/>
                <a:ea typeface="+mj-ea"/>
              </a:rPr>
              <a:t>が残る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5851962" y="3980772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983011" y="3990397"/>
            <a:ext cx="18517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死亡経過に</a:t>
            </a:r>
            <a:r>
              <a:rPr kumimoji="1" lang="ja-JP" altLang="en-US" sz="1000" b="1" dirty="0">
                <a:latin typeface="+mj-ea"/>
                <a:ea typeface="+mj-ea"/>
              </a:rPr>
              <a:t>外因の関与</a:t>
            </a:r>
            <a:r>
              <a:rPr kumimoji="1" lang="ja-JP" altLang="en-US" sz="1000" dirty="0">
                <a:latin typeface="+mj-ea"/>
                <a:ea typeface="+mj-ea"/>
              </a:rPr>
              <a:t>がある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12995" y="4670250"/>
            <a:ext cx="8002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明らかに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lang="ja-JP" altLang="en-US" dirty="0">
                <a:latin typeface="+mn-ea"/>
              </a:rPr>
              <a:t>虐待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36384" y="465591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/>
              <a:t>養育不全の</a:t>
            </a:r>
            <a:endParaRPr kumimoji="1" lang="en-US" altLang="ja-JP" sz="1600" dirty="0"/>
          </a:p>
          <a:p>
            <a:pPr algn="ctr"/>
            <a:r>
              <a:rPr lang="ja-JP" altLang="en-US" sz="1600" dirty="0"/>
              <a:t>要素がある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61095" y="4664192"/>
            <a:ext cx="133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虐待</a:t>
            </a:r>
            <a:r>
              <a:rPr kumimoji="1" lang="en-US" altLang="ja-JP" sz="1400" dirty="0">
                <a:latin typeface="+mn-ea"/>
              </a:rPr>
              <a:t>/</a:t>
            </a:r>
            <a:r>
              <a:rPr kumimoji="1" lang="ja-JP" altLang="en-US" sz="1400" dirty="0">
                <a:latin typeface="+mn-ea"/>
              </a:rPr>
              <a:t>養育不全</a:t>
            </a:r>
            <a:r>
              <a:rPr kumimoji="1" lang="ja-JP" altLang="en-US" dirty="0">
                <a:latin typeface="+mn-ea"/>
              </a:rPr>
              <a:t>特になし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21532" y="5734734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養育困難の有無：　　　　</a:t>
            </a:r>
            <a:r>
              <a:rPr lang="en-US" altLang="ja-JP" dirty="0">
                <a:latin typeface="+mj-ea"/>
                <a:ea typeface="+mj-ea"/>
              </a:rPr>
              <a:t>   </a:t>
            </a:r>
            <a:r>
              <a:rPr kumimoji="1" lang="ja-JP" altLang="en-US" dirty="0">
                <a:latin typeface="+mj-ea"/>
                <a:ea typeface="+mj-ea"/>
              </a:rPr>
              <a:t>　　　・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1817657" y="5579979"/>
            <a:ext cx="2205950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84674" y="5588254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養育困難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409408" y="5589398"/>
            <a:ext cx="690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特になし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5850467" y="5324829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25806" y="5300675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両方とも「特になし」</a:t>
            </a:r>
            <a:r>
              <a:rPr lang="ja-JP" altLang="en-US" sz="1000" b="1" dirty="0">
                <a:latin typeface="+mj-ea"/>
                <a:ea typeface="+mj-ea"/>
              </a:rPr>
              <a:t>以外</a:t>
            </a:r>
            <a:endParaRPr kumimoji="1" lang="ja-JP" altLang="en-US" sz="10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97932" y="631343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予防可能性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21532" y="6684433"/>
            <a:ext cx="449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予防の可能性：</a:t>
            </a:r>
            <a:r>
              <a:rPr kumimoji="1" lang="ja-JP" altLang="en-US" dirty="0">
                <a:latin typeface="+mn-ea"/>
              </a:rPr>
              <a:t>　高い・あり・低い・判断不可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1818737" y="6553917"/>
            <a:ext cx="3162130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5850467" y="6553916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60559" y="6539560"/>
            <a:ext cx="738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+mj-ea"/>
                <a:ea typeface="+mj-ea"/>
              </a:rPr>
              <a:t>「低い」</a:t>
            </a:r>
            <a:r>
              <a:rPr lang="ja-JP" altLang="en-US" sz="1000" b="1" dirty="0">
                <a:latin typeface="+mj-ea"/>
                <a:ea typeface="+mj-ea"/>
              </a:rPr>
              <a:t>以外</a:t>
            </a:r>
            <a:endParaRPr kumimoji="1" lang="ja-JP" altLang="en-US" sz="10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23466" y="7215228"/>
            <a:ext cx="105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一項目でも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該当の場合，</a:t>
            </a:r>
            <a:endParaRPr kumimoji="1" lang="en-US" altLang="ja-JP" sz="1200" b="1" dirty="0"/>
          </a:p>
          <a:p>
            <a:r>
              <a:rPr lang="ja-JP" altLang="en-US" sz="1200" b="1" dirty="0"/>
              <a:t>追加検証へ。</a:t>
            </a:r>
            <a:endParaRPr kumimoji="1" lang="ja-JP" altLang="en-US" sz="1200" b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7932" y="789939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判定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74664" y="312727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死因分類表から該当する番号を</a:t>
            </a:r>
            <a:endParaRPr kumimoji="1" lang="en-US" altLang="ja-JP" sz="900" dirty="0">
              <a:latin typeface="+mj-ea"/>
              <a:ea typeface="+mj-ea"/>
            </a:endParaRPr>
          </a:p>
          <a:p>
            <a:r>
              <a:rPr kumimoji="1" lang="ja-JP" altLang="en-US" sz="900" dirty="0">
                <a:latin typeface="+mj-ea"/>
                <a:ea typeface="+mj-ea"/>
              </a:rPr>
              <a:t>すべて列挙してください。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1154431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220289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286147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57776" y="8555348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以後の検証不要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224011" y="856010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/>
              <a:t>個別検証</a:t>
            </a:r>
            <a:endParaRPr kumimoji="1" lang="ja-JP" altLang="en-US" sz="1000" b="1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921638" y="8544910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/>
              <a:t>　検証の外部委託</a:t>
            </a:r>
            <a:endParaRPr kumimoji="1" lang="ja-JP" altLang="en-US" sz="900" b="1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19002" y="209757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>
                <a:latin typeface="+mj-ea"/>
                <a:ea typeface="+mj-ea"/>
              </a:rPr>
              <a:t>該当する項目に</a:t>
            </a:r>
            <a:endParaRPr kumimoji="1" lang="en-US" altLang="ja-JP" sz="900" b="1" dirty="0">
              <a:latin typeface="+mj-ea"/>
              <a:ea typeface="+mj-ea"/>
            </a:endParaRPr>
          </a:p>
          <a:p>
            <a:pPr algn="ctr"/>
            <a:r>
              <a:rPr lang="ja-JP" altLang="en-US" sz="900" b="1" dirty="0">
                <a:latin typeface="+mj-ea"/>
                <a:ea typeface="+mj-ea"/>
              </a:rPr>
              <a:t>☑をつける。</a:t>
            </a:r>
            <a:endParaRPr kumimoji="1" lang="ja-JP" altLang="en-US" sz="900" b="1" dirty="0">
              <a:latin typeface="+mj-ea"/>
              <a:ea typeface="+mj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352005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213411" y="8543103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>
                <a:latin typeface="+mn-ea"/>
              </a:rPr>
              <a:t>CDR</a:t>
            </a:r>
            <a:r>
              <a:rPr kumimoji="1" lang="ja-JP" altLang="en-US" sz="1000" b="1" dirty="0">
                <a:latin typeface="+mn-ea"/>
              </a:rPr>
              <a:t>の対象外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5417862" y="7918377"/>
            <a:ext cx="663390" cy="6265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400743" y="855136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>
                <a:latin typeface="+mn-ea"/>
              </a:rPr>
              <a:t>判断保留</a:t>
            </a:r>
            <a:endParaRPr kumimoji="1" lang="ja-JP" altLang="en-US" sz="1000" b="1" dirty="0">
              <a:latin typeface="+mn-ea"/>
            </a:endParaRPr>
          </a:p>
        </p:txBody>
      </p:sp>
      <p:sp>
        <p:nvSpPr>
          <p:cNvPr id="33" name="左中かっこ 32"/>
          <p:cNvSpPr/>
          <p:nvPr/>
        </p:nvSpPr>
        <p:spPr>
          <a:xfrm rot="5400000">
            <a:off x="2996931" y="6828656"/>
            <a:ext cx="152885" cy="192274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endCxn id="27" idx="1"/>
          </p:cNvCxnSpPr>
          <p:nvPr/>
        </p:nvCxnSpPr>
        <p:spPr>
          <a:xfrm flipV="1">
            <a:off x="3256547" y="7538394"/>
            <a:ext cx="2466919" cy="13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3062003" y="7536832"/>
            <a:ext cx="194544" cy="1715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413285" y="8741288"/>
            <a:ext cx="1119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死亡情報過少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周辺情報必須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その他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38830" y="5625865"/>
            <a:ext cx="92204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家庭環境</a:t>
            </a:r>
            <a:endParaRPr kumimoji="1" lang="en-US" altLang="ja-JP" sz="1100" dirty="0"/>
          </a:p>
          <a:p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養育者等</a:t>
            </a:r>
            <a:endParaRPr lang="en-US" altLang="ja-JP" sz="1100" dirty="0"/>
          </a:p>
          <a:p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本人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34157" y="3541985"/>
            <a:ext cx="17475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0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913962" y="4143205"/>
            <a:ext cx="19255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（死因再分類に</a:t>
            </a:r>
            <a:r>
              <a:rPr kumimoji="1" lang="en-US" altLang="ja-JP" sz="900" dirty="0">
                <a:latin typeface="+mj-ea"/>
                <a:ea typeface="+mj-ea"/>
              </a:rPr>
              <a:t>1〜3</a:t>
            </a:r>
            <a:r>
              <a:rPr kumimoji="1" lang="ja-JP" altLang="en-US" sz="900" dirty="0">
                <a:latin typeface="+mj-ea"/>
                <a:ea typeface="+mj-ea"/>
              </a:rPr>
              <a:t>が含まれる）</a:t>
            </a:r>
            <a:endParaRPr kumimoji="1" lang="ja-JP" altLang="en-US" sz="9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177804" y="8741288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既存の検証制度</a:t>
            </a:r>
            <a:endParaRPr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その他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1154432" y="9263202"/>
            <a:ext cx="4926820" cy="48131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29691" y="8741288"/>
            <a:ext cx="60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□</a:t>
            </a:r>
            <a:r>
              <a:rPr kumimoji="1" lang="en-US" altLang="ja-JP" sz="1000" dirty="0">
                <a:latin typeface="+mn-ea"/>
              </a:rPr>
              <a:t> </a:t>
            </a:r>
            <a:r>
              <a:rPr kumimoji="1" lang="ja-JP" altLang="en-US" sz="1000" dirty="0">
                <a:latin typeface="+mn-ea"/>
              </a:rPr>
              <a:t>済</a:t>
            </a:r>
            <a:endParaRPr kumimoji="1"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□</a:t>
            </a:r>
            <a:r>
              <a:rPr lang="en-US" altLang="ja-JP" sz="1000" dirty="0">
                <a:latin typeface="+mn-ea"/>
              </a:rPr>
              <a:t> </a:t>
            </a:r>
            <a:r>
              <a:rPr lang="ja-JP" altLang="en-US" sz="1000" dirty="0">
                <a:latin typeface="+mn-ea"/>
              </a:rPr>
              <a:t>未済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33490" y="1844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検証票</a:t>
            </a:r>
            <a:r>
              <a:rPr lang="ja-JP" altLang="en-US" dirty="0"/>
              <a:t>（選定）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23359" y="674760"/>
            <a:ext cx="24913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C1. </a:t>
            </a:r>
            <a:r>
              <a:rPr kumimoji="1" lang="ja-JP" altLang="en-US" sz="1400" b="1" dirty="0">
                <a:latin typeface="+mj-ea"/>
                <a:ea typeface="+mj-ea"/>
              </a:rPr>
              <a:t>選定（スクリーニング）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029" y="9242575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+mj-ea"/>
                <a:ea typeface="+mj-ea"/>
              </a:rPr>
              <a:t>追記事項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02731" y="536169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環境要因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8156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33577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</a:rPr>
              <a:t>一次検証結果の修正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7932" y="4748390"/>
            <a:ext cx="355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懸念事項</a:t>
            </a:r>
            <a:r>
              <a:rPr lang="en-US" altLang="ja-JP" sz="1400" b="1" dirty="0">
                <a:latin typeface="+mj-ea"/>
                <a:ea typeface="+mj-ea"/>
              </a:rPr>
              <a:t> /</a:t>
            </a:r>
            <a:r>
              <a:rPr lang="ja-JP" altLang="en-US" sz="1400" b="1" dirty="0">
                <a:latin typeface="+mj-ea"/>
              </a:rPr>
              <a:t>フィードバックされるべき事項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583267" y="5057562"/>
            <a:ext cx="4933332" cy="4500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583268" y="2651098"/>
            <a:ext cx="194707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479986" y="2651098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583268" y="3353319"/>
            <a:ext cx="194707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479986" y="3353318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583267" y="4049667"/>
            <a:ext cx="245148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05696" y="274463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死因：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83267" y="2737765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修正</a:t>
            </a:r>
            <a:r>
              <a:rPr kumimoji="1" lang="ja-JP" altLang="en-US" sz="1200" b="1" dirty="0">
                <a:latin typeface="+mj-ea"/>
                <a:ea typeface="+mj-ea"/>
              </a:rPr>
              <a:t>要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不要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79985" y="344124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修正</a:t>
            </a:r>
            <a:r>
              <a:rPr kumimoji="1" lang="ja-JP" altLang="en-US" sz="1200" b="1" dirty="0">
                <a:latin typeface="+mj-ea"/>
                <a:ea typeface="+mj-ea"/>
              </a:rPr>
              <a:t>要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不要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79986" y="2733531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修正</a:t>
            </a:r>
            <a:r>
              <a:rPr kumimoji="1" lang="ja-JP" altLang="en-US" sz="1200" b="1" dirty="0">
                <a:latin typeface="+mj-ea"/>
                <a:ea typeface="+mj-ea"/>
              </a:rPr>
              <a:t>要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不要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87991" y="3441243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修正</a:t>
            </a:r>
            <a:r>
              <a:rPr kumimoji="1" lang="ja-JP" altLang="en-US" sz="1200" b="1" dirty="0">
                <a:latin typeface="+mj-ea"/>
                <a:ea typeface="+mj-ea"/>
              </a:rPr>
              <a:t>要</a:t>
            </a:r>
            <a:endParaRPr kumimoji="1" lang="en-US" altLang="ja-JP" sz="1200" b="1" dirty="0">
              <a:latin typeface="+mj-ea"/>
              <a:ea typeface="+mj-ea"/>
            </a:endParaRPr>
          </a:p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>
                <a:latin typeface="+mj-ea"/>
                <a:ea typeface="+mj-ea"/>
              </a:rPr>
              <a:t>□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不要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36818" y="344690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養育困難：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31819" y="2735709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養育不全：</a:t>
            </a:r>
            <a:endParaRPr kumimoji="1"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5983" y="344098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予防可能性：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1808" y="269085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（　　　　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27804" y="34007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（　　　　）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50204" y="269085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　）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21808" y="339308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（　　　　）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6255" y="4186333"/>
            <a:ext cx="3401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フィードバック：</a:t>
            </a:r>
            <a:r>
              <a:rPr kumimoji="1" lang="en-US" altLang="ja-JP" sz="1600" dirty="0"/>
              <a:t>   </a:t>
            </a:r>
            <a:r>
              <a:rPr kumimoji="1" lang="ja-JP" altLang="en-US" sz="1600" dirty="0"/>
              <a:t>　　　・　　　　・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13770" y="4098347"/>
            <a:ext cx="974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機関に通知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97267" y="4098347"/>
            <a:ext cx="117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一次検証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に通知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04507" y="4098347"/>
            <a:ext cx="71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通知不要</a:t>
            </a:r>
            <a:endParaRPr kumimoji="1" lang="ja-JP" altLang="en-US" sz="1600" dirty="0"/>
          </a:p>
        </p:txBody>
      </p:sp>
      <p:sp>
        <p:nvSpPr>
          <p:cNvPr id="49" name="正方形/長方形 48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133490" y="184456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検証票</a:t>
            </a:r>
            <a:r>
              <a:rPr lang="ja-JP" altLang="en-US" dirty="0"/>
              <a:t>（個別検証）</a:t>
            </a:r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5477" y="669725"/>
            <a:ext cx="141417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C2. </a:t>
            </a:r>
            <a:r>
              <a:rPr kumimoji="1" lang="ja-JP" altLang="en-US" sz="1400" b="1" dirty="0">
                <a:latin typeface="+mj-ea"/>
                <a:ea typeface="+mj-ea"/>
              </a:rPr>
              <a:t>個別検証</a:t>
            </a:r>
            <a:r>
              <a:rPr kumimoji="1" lang="en-US" altLang="ja-JP" sz="1400" b="1" dirty="0">
                <a:latin typeface="+mj-ea"/>
                <a:ea typeface="+mj-ea"/>
              </a:rPr>
              <a:t>-1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2135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テキスト ボックス 84"/>
          <p:cNvSpPr txBox="1"/>
          <p:nvPr/>
        </p:nvSpPr>
        <p:spPr>
          <a:xfrm>
            <a:off x="397932" y="231998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介入可能な要因と，介入策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583267" y="2664521"/>
            <a:ext cx="4933330" cy="68939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31146" y="2668627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050" dirty="0">
                <a:latin typeface="+mj-ea"/>
                <a:ea typeface="+mj-ea"/>
              </a:rPr>
              <a:t>対象となる事象　　介入の主体　介入の内容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3679" y="643979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環境要因</a:t>
            </a:r>
            <a:r>
              <a:rPr kumimoji="1" lang="ja-JP" altLang="en-US" sz="1200" dirty="0"/>
              <a:t>：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767137" y="2671011"/>
            <a:ext cx="0" cy="688206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593432" y="2662989"/>
            <a:ext cx="0" cy="689008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895600" y="2687053"/>
            <a:ext cx="0" cy="686602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33679" y="29235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人的要因：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9715" y="26645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有効性</a:t>
            </a:r>
            <a:r>
              <a:rPr kumimoji="1" lang="en-US" altLang="ja-JP" sz="1000" dirty="0">
                <a:latin typeface="+mj-ea"/>
                <a:ea typeface="+mj-ea"/>
              </a:rPr>
              <a:t> /</a:t>
            </a:r>
          </a:p>
          <a:p>
            <a:r>
              <a:rPr lang="ja-JP" altLang="en-US" sz="1000" dirty="0">
                <a:latin typeface="+mj-ea"/>
                <a:ea typeface="+mj-ea"/>
              </a:rPr>
              <a:t>実現可能性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3490" y="184456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検証票</a:t>
            </a:r>
            <a:r>
              <a:rPr lang="ja-JP" altLang="en-US" dirty="0"/>
              <a:t>（個別検証）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</a:t>
            </a:r>
            <a:r>
              <a:rPr kumimoji="1" lang="ja-JP" altLang="en-US" sz="1100"/>
              <a:t>死亡検証</a:t>
            </a:r>
            <a:endParaRPr kumimoji="1" lang="ja-JP" altLang="en-US" sz="1100" dirty="0"/>
          </a:p>
        </p:txBody>
      </p:sp>
      <p:sp>
        <p:nvSpPr>
          <p:cNvPr id="52" name="正方形/長方形 51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3140" y="672180"/>
            <a:ext cx="141417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C3. </a:t>
            </a:r>
            <a:r>
              <a:rPr kumimoji="1" lang="ja-JP" altLang="en-US" sz="1400" b="1" dirty="0">
                <a:latin typeface="+mj-ea"/>
                <a:ea typeface="+mj-ea"/>
              </a:rPr>
              <a:t>個別検証</a:t>
            </a:r>
            <a:r>
              <a:rPr kumimoji="1" lang="en-US" altLang="ja-JP" sz="1400" b="1" dirty="0">
                <a:latin typeface="+mj-ea"/>
                <a:ea typeface="+mj-ea"/>
              </a:rPr>
              <a:t>-2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7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991420" y="2680814"/>
            <a:ext cx="187743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（ア）直接死因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（イ）（ア）の原因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（ウ）（イ）の原因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（エ）（ウ）の原因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影響を及ぼした傷病名等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02630" y="2377689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死亡診断書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死体検案書の情報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97932" y="2704500"/>
            <a:ext cx="593488" cy="8882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97932" y="3656767"/>
            <a:ext cx="593488" cy="782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  <a:latin typeface="+mn-ea"/>
              </a:rPr>
              <a:t>II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8597" y="467764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死後検査の情報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2142063" y="2941567"/>
            <a:ext cx="4298980" cy="8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142063" y="3170275"/>
            <a:ext cx="4298980" cy="91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142063" y="3407234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11176" y="6022974"/>
            <a:ext cx="63546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解剖の有無：　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en-US" altLang="ja-JP" dirty="0">
              <a:latin typeface="+mn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解剖の種類：　　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400" dirty="0">
                <a:latin typeface="+mn-ea"/>
              </a:rPr>
              <a:t>・　　・不明</a:t>
            </a:r>
            <a:r>
              <a:rPr kumimoji="1" lang="ja-JP" altLang="en-US" sz="1200" dirty="0">
                <a:latin typeface="+mj-ea"/>
                <a:ea typeface="+mj-ea"/>
              </a:rPr>
              <a:t>　，法医解剖の場合　　　・　　　・　　・</a:t>
            </a:r>
            <a:r>
              <a:rPr kumimoji="1" lang="ja-JP" altLang="en-US" sz="1400" dirty="0">
                <a:latin typeface="+mn-ea"/>
              </a:rPr>
              <a:t>不明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1800"/>
              </a:lnSpc>
            </a:pP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解剖の結果，その他特記すべき事項</a:t>
            </a:r>
            <a:r>
              <a:rPr kumimoji="1" lang="ja-JP" altLang="en-US" sz="900" dirty="0">
                <a:latin typeface="+mj-ea"/>
                <a:ea typeface="+mj-ea"/>
              </a:rPr>
              <a:t>（結果不明の場合は「不明」と明記してください。調査票</a:t>
            </a:r>
            <a:r>
              <a:rPr kumimoji="1" lang="en-US" altLang="ja-JP" sz="900" b="1" dirty="0">
                <a:latin typeface="+mj-ea"/>
                <a:ea typeface="+mj-ea"/>
              </a:rPr>
              <a:t>B1</a:t>
            </a:r>
            <a:r>
              <a:rPr kumimoji="1" lang="ja-JP" altLang="en-US" sz="900" dirty="0">
                <a:latin typeface="+mj-ea"/>
                <a:ea typeface="+mj-ea"/>
              </a:rPr>
              <a:t>も参照）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511662" y="5111245"/>
            <a:ext cx="2004938" cy="1358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420561" y="5279572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j-ea"/>
                <a:ea typeface="+mj-ea"/>
              </a:rPr>
              <a:t>主な</a:t>
            </a:r>
            <a:r>
              <a:rPr lang="ja-JP" altLang="en-US" sz="1100" dirty="0">
                <a:latin typeface="+mj-ea"/>
                <a:ea typeface="+mj-ea"/>
              </a:rPr>
              <a:t>画像</a:t>
            </a:r>
            <a:r>
              <a:rPr kumimoji="1" lang="ja-JP" altLang="en-US" sz="1100" dirty="0">
                <a:latin typeface="+mj-ea"/>
                <a:ea typeface="+mj-ea"/>
              </a:rPr>
              <a:t>所見：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620179" y="584421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09863" y="6574653"/>
            <a:ext cx="1528534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2719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病理解剖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67415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法医解剖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11662" y="6564282"/>
            <a:ext cx="2004938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43066" y="6617273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司法解剖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938086" y="6532367"/>
            <a:ext cx="71832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調査法</a:t>
            </a:r>
            <a:r>
              <a:rPr lang="ja-JP" altLang="en-US" sz="1050" dirty="0"/>
              <a:t>（</a:t>
            </a:r>
            <a:r>
              <a:rPr kumimoji="1" lang="ja-JP" altLang="en-US" sz="1050" dirty="0"/>
              <a:t>新法）</a:t>
            </a:r>
            <a:endParaRPr kumimoji="1" lang="en-US" altLang="ja-JP" sz="1050" dirty="0"/>
          </a:p>
          <a:p>
            <a:pPr algn="ctr"/>
            <a:r>
              <a:rPr kumimoji="1" lang="ja-JP" altLang="en-US" sz="1400" dirty="0"/>
              <a:t>解剖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5794" y="6618504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行政</a:t>
            </a:r>
            <a:r>
              <a:rPr kumimoji="1" lang="ja-JP" altLang="en-US" sz="1400" dirty="0"/>
              <a:t>解剖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20179" y="7443537"/>
            <a:ext cx="4896422" cy="2242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97932" y="2696870"/>
            <a:ext cx="6118668" cy="1750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02630" y="522834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画像検査の有無：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643537" y="5118589"/>
            <a:ext cx="1489953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/>
          <p:nvPr/>
        </p:nvCxnSpPr>
        <p:spPr>
          <a:xfrm>
            <a:off x="2142063" y="3642062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76263" y="822728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33552" y="8869184"/>
            <a:ext cx="973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別紙を添付の場合は☑</a:t>
            </a:r>
            <a:endParaRPr kumimoji="1" lang="en-US" altLang="ja-JP" sz="900" dirty="0">
              <a:latin typeface="Yu Gothic Medium" charset="-128"/>
              <a:ea typeface="Yu Gothic Medium" charset="-128"/>
              <a:cs typeface="Yu Gothic Medium" charset="-128"/>
            </a:endParaRPr>
          </a:p>
          <a:p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調査票</a:t>
            </a:r>
            <a:r>
              <a:rPr lang="en-US" altLang="ja-JP" sz="900" b="1" dirty="0">
                <a:latin typeface="Yu Gothic Medium" charset="-128"/>
                <a:ea typeface="Yu Gothic Medium" charset="-128"/>
                <a:cs typeface="Yu Gothic Medium" charset="-128"/>
              </a:rPr>
              <a:t>B1</a:t>
            </a:r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参照</a:t>
            </a:r>
            <a:endParaRPr kumimoji="1" lang="ja-JP" altLang="en-US" sz="900" dirty="0">
              <a:latin typeface="Yu Gothic Medium" charset="-128"/>
              <a:ea typeface="Yu Gothic Medium" charset="-128"/>
              <a:cs typeface="Yu Gothic Medium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45695" y="4902167"/>
            <a:ext cx="2031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死亡に直結した診療時の撮影も含む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0887"/>
            <a:ext cx="23070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latin typeface="+mj-ea"/>
                <a:ea typeface="+mj-ea"/>
              </a:rPr>
              <a:t>A1</a:t>
            </a:r>
            <a:r>
              <a:rPr kumimoji="1" lang="en-US" altLang="ja-JP" sz="1400" b="1" dirty="0">
                <a:latin typeface="+mj-ea"/>
                <a:ea typeface="+mj-ea"/>
              </a:rPr>
              <a:t>. </a:t>
            </a:r>
            <a:r>
              <a:rPr kumimoji="1" lang="ja-JP" altLang="en-US" sz="1400" b="1" dirty="0">
                <a:latin typeface="+mj-ea"/>
                <a:ea typeface="+mj-ea"/>
              </a:rPr>
              <a:t>死亡の原因，死因調査</a:t>
            </a:r>
          </a:p>
        </p:txBody>
      </p:sp>
    </p:spTree>
    <p:extLst>
      <p:ext uri="{BB962C8B-B14F-4D97-AF65-F5344CB8AC3E}">
        <p14:creationId xmlns:p14="http://schemas.microsoft.com/office/powerpoint/2010/main" val="128739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42662" y="3452133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基礎疾患</a:t>
            </a:r>
            <a:r>
              <a:rPr lang="en-US" altLang="ja-JP" sz="1400" b="1" dirty="0">
                <a:latin typeface="+mj-ea"/>
                <a:ea typeface="+mj-ea"/>
              </a:rPr>
              <a:t> / </a:t>
            </a:r>
            <a:r>
              <a:rPr lang="ja-JP" altLang="en-US" sz="1400" b="1" dirty="0">
                <a:latin typeface="+mj-ea"/>
                <a:ea typeface="+mj-ea"/>
              </a:rPr>
              <a:t>既往歴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41394" y="5836924"/>
            <a:ext cx="25362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医療的ケア：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828800" y="566592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828800" y="4465145"/>
            <a:ext cx="2362200" cy="1131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376958" y="3766018"/>
            <a:ext cx="2088514" cy="1830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1176" y="389461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基礎疾患の有無：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376601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36425" y="462997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基礎疾患</a:t>
            </a:r>
            <a:r>
              <a:rPr lang="ja-JP" altLang="en-US" sz="1200">
                <a:latin typeface="+mj-ea"/>
                <a:ea typeface="+mj-ea"/>
              </a:rPr>
              <a:t>名：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0177" y="3755225"/>
            <a:ext cx="2088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spcBef>
                <a:spcPts val="600"/>
              </a:spcBef>
            </a:pPr>
            <a:r>
              <a:rPr kumimoji="1" lang="ja-JP" altLang="en-US" sz="1200" dirty="0"/>
              <a:t>□</a:t>
            </a:r>
            <a:r>
              <a:rPr kumimoji="1" lang="en-US" altLang="ja-JP" sz="1200" dirty="0"/>
              <a:t> </a:t>
            </a:r>
            <a:r>
              <a:rPr lang="ja-JP" altLang="en-US" sz="1200" dirty="0"/>
              <a:t>特になし（健常）</a:t>
            </a:r>
            <a:r>
              <a:rPr kumimoji="1" lang="ja-JP" altLang="en-US" sz="1200" dirty="0"/>
              <a:t>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適切に管理されれば予後に影響は少ない。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適切に管理されても予後に影響しうる。</a:t>
            </a:r>
            <a:endParaRPr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ハイリスクであり，治療可能か不明。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寿命短縮が明確。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70999" y="3759950"/>
            <a:ext cx="95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基礎疾患のリスク</a:t>
            </a:r>
            <a:r>
              <a:rPr lang="ja-JP" altLang="en-US" sz="1200" dirty="0">
                <a:latin typeface="+mj-ea"/>
                <a:ea typeface="+mj-ea"/>
              </a:rPr>
              <a:t>分類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658051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生育歴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018" y="5611299"/>
            <a:ext cx="35109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在宅人工呼吸器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気管切開</a:t>
            </a:r>
            <a:endParaRPr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在宅酸素療法（常時）</a:t>
            </a:r>
            <a:r>
              <a:rPr kumimoji="1" lang="en-US" altLang="ja-JP" sz="1100" dirty="0"/>
              <a:t>	</a:t>
            </a: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在宅酸素療法（要時）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経静脈栄養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経管栄養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人工肛門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腹膜透析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その他（</a:t>
            </a:r>
            <a:r>
              <a:rPr lang="en-US" altLang="ja-JP" sz="1100" dirty="0"/>
              <a:t>			</a:t>
            </a:r>
            <a:r>
              <a:rPr lang="ja-JP" altLang="en-US" sz="1100" dirty="0"/>
              <a:t>）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26276" y="6286526"/>
            <a:ext cx="1685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/>
              <a:t>「有」の場合，実施</a:t>
            </a:r>
            <a:r>
              <a:rPr kumimoji="1" lang="ja-JP" altLang="en-US" sz="900" dirty="0"/>
              <a:t>内容</a:t>
            </a:r>
            <a:r>
              <a:rPr kumimoji="1" lang="ja-JP" altLang="en-US" sz="900"/>
              <a:t>に☑</a:t>
            </a:r>
            <a:endParaRPr kumimoji="1" lang="ja-JP" altLang="en-US" sz="9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08990" y="6978633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在胎週数：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　</a:t>
            </a:r>
            <a:r>
              <a:rPr kumimoji="1" lang="ja-JP" altLang="en-US" sz="1400" dirty="0"/>
              <a:t>週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828799" y="686138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8990" y="765643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出生体重：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1828799" y="754695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330210" y="8342005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健診：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68992" y="8275582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ほぼ受診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828799" y="823252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454878" y="8275582"/>
            <a:ext cx="643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一部受診</a:t>
            </a:r>
            <a:endParaRPr kumimoji="1" lang="ja-JP" altLang="en-US" sz="1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055488" y="8274282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受診歴なし</a:t>
            </a:r>
            <a:endParaRPr kumimoji="1" lang="ja-JP" altLang="en-US" sz="16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22434" y="9049645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予防接種：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868992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ほぼ接種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1828799" y="891809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469353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一部接種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24281" y="8975705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接種</a:t>
            </a:r>
            <a:r>
              <a:rPr kumimoji="1" lang="ja-JP" altLang="en-US" sz="1600" dirty="0"/>
              <a:t>歴なし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267515" y="6580515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家族歴</a:t>
            </a:r>
            <a:r>
              <a:rPr lang="ja-JP" altLang="en-US" sz="1000" dirty="0">
                <a:latin typeface="+mj-ea"/>
                <a:ea typeface="+mj-ea"/>
              </a:rPr>
              <a:t>（家族構成を含む）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800600" y="6862061"/>
            <a:ext cx="1713257" cy="2682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42662" y="495167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88950" y="495015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99951" y="5593573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76263" y="822772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33552" y="8869622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</a:t>
            </a:r>
            <a:r>
              <a:rPr lang="ja-JP" altLang="en-US" sz="900" dirty="0"/>
              <a:t>を</a:t>
            </a:r>
            <a:r>
              <a:rPr kumimoji="1" lang="ja-JP" altLang="en-US" sz="900" dirty="0"/>
              <a:t>添付の場合は☑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6929" y="67508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A2. </a:t>
            </a:r>
            <a:r>
              <a:rPr kumimoji="1" lang="ja-JP" altLang="en-US" sz="1400" b="1" dirty="0">
                <a:latin typeface="+mj-ea"/>
                <a:ea typeface="+mj-ea"/>
              </a:rPr>
              <a:t>死亡の医学的背景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47931" y="221717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死亡時の所見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828799" y="2530689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49591" y="2643371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死亡時体重：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</a:t>
            </a:r>
            <a:r>
              <a:rPr kumimoji="1" lang="ja-JP" altLang="en-US" dirty="0">
                <a:latin typeface="+mn-ea"/>
              </a:rPr>
              <a:t>　</a:t>
            </a:r>
            <a:r>
              <a:rPr kumimoji="1" lang="en-US" altLang="ja-JP" sz="1400" dirty="0">
                <a:latin typeface="+mn-ea"/>
              </a:rPr>
              <a:t>k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115" name="正方形/長方形 114"/>
          <p:cNvSpPr/>
          <p:nvPr/>
        </p:nvSpPr>
        <p:spPr>
          <a:xfrm>
            <a:off x="4376958" y="2530688"/>
            <a:ext cx="2088513" cy="1165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551115" y="2711072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外表所見：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360508" y="2530351"/>
            <a:ext cx="2104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特記すべきことなし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50550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271610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治療開始までの状況</a:t>
            </a:r>
            <a:r>
              <a:rPr lang="ja-JP" altLang="en-US" sz="1000" dirty="0">
                <a:latin typeface="+mj-ea"/>
                <a:ea typeface="+mj-ea"/>
              </a:rPr>
              <a:t>（死亡に間接的に影響した既往等についても併せて記載）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828799" y="3252955"/>
            <a:ext cx="4597401" cy="2562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85465" y="270933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院外急変例に該当：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する・しない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8693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21134" y="325197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</a:t>
            </a:r>
            <a:r>
              <a:rPr kumimoji="1" lang="en-US" altLang="ja-JP" sz="1200" dirty="0">
                <a:latin typeface="+mj-ea"/>
                <a:ea typeface="+mj-ea"/>
              </a:rPr>
              <a:t>(</a:t>
            </a:r>
            <a:r>
              <a:rPr kumimoji="1" lang="ja-JP" altLang="en-US" sz="1200" dirty="0">
                <a:latin typeface="+mj-ea"/>
                <a:ea typeface="+mj-ea"/>
              </a:rPr>
              <a:t>発見</a:t>
            </a:r>
            <a:r>
              <a:rPr kumimoji="1" lang="en-US" altLang="ja-JP" sz="1200" dirty="0">
                <a:latin typeface="+mj-ea"/>
                <a:ea typeface="+mj-ea"/>
              </a:rPr>
              <a:t>)</a:t>
            </a:r>
            <a:r>
              <a:rPr kumimoji="1" lang="ja-JP" altLang="en-US" sz="1200" dirty="0">
                <a:latin typeface="+mj-ea"/>
                <a:ea typeface="+mj-ea"/>
              </a:rPr>
              <a:t>時</a:t>
            </a:r>
            <a:r>
              <a:rPr lang="ja-JP" altLang="en-US" sz="1200" dirty="0">
                <a:latin typeface="+mj-ea"/>
                <a:ea typeface="+mj-ea"/>
              </a:rPr>
              <a:t>および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治療開始まで</a:t>
            </a:r>
            <a:r>
              <a:rPr kumimoji="1" lang="ja-JP" altLang="en-US" sz="1200" dirty="0">
                <a:latin typeface="+mj-ea"/>
                <a:ea typeface="+mj-ea"/>
              </a:rPr>
              <a:t>の状況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5852835"/>
            <a:ext cx="5006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治療経過と検査結果</a:t>
            </a:r>
            <a:r>
              <a:rPr lang="ja-JP" altLang="en-US" sz="1000" dirty="0">
                <a:latin typeface="+mj-ea"/>
                <a:ea typeface="+mj-ea"/>
              </a:rPr>
              <a:t>（死因，死亡状況に関する記載者の考察も併せて記載）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28799" y="6160612"/>
            <a:ext cx="4597401" cy="3391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23040" y="271553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病院に搬送：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4907982" y="257907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9255" y="441069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444525" y="441069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677" y="5061756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89255" y="820330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444525" y="8203309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8854372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512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A3. </a:t>
            </a:r>
            <a:r>
              <a:rPr kumimoji="1" lang="ja-JP" altLang="en-US" sz="1400" b="1" dirty="0">
                <a:latin typeface="+mj-ea"/>
                <a:ea typeface="+mj-ea"/>
              </a:rPr>
              <a:t>死亡に至った状況</a:t>
            </a:r>
          </a:p>
        </p:txBody>
      </p:sp>
    </p:spTree>
    <p:extLst>
      <p:ext uri="{BB962C8B-B14F-4D97-AF65-F5344CB8AC3E}">
        <p14:creationId xmlns:p14="http://schemas.microsoft.com/office/powerpoint/2010/main" val="149065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88067" y="4678078"/>
            <a:ext cx="1513301" cy="26380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7932" y="2263589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死亡に関連した各種アクション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20235" y="270866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警察に通報：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78909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827843" y="461599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60194" y="4582224"/>
            <a:ext cx="3020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対象として報告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906801" y="461814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7683" y="406865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児童相談所に</a:t>
            </a:r>
            <a:r>
              <a:rPr kumimoji="1" lang="ja-JP" altLang="en-US" sz="1200" b="1" dirty="0">
                <a:latin typeface="+mj-ea"/>
                <a:ea typeface="+mj-ea"/>
              </a:rPr>
              <a:t>通告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27843" y="393220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56641" y="40630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児童</a:t>
            </a:r>
            <a:r>
              <a:rPr kumimoji="1" lang="ja-JP" altLang="en-US" sz="1200">
                <a:latin typeface="+mj-ea"/>
                <a:ea typeface="+mj-ea"/>
              </a:rPr>
              <a:t>相談所に</a:t>
            </a:r>
            <a:r>
              <a:rPr kumimoji="1" lang="ja-JP" altLang="en-US" sz="1200" b="1" dirty="0">
                <a:latin typeface="+mj-ea"/>
                <a:ea typeface="+mj-ea"/>
              </a:rPr>
              <a:t>照会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906801" y="392656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5882" y="2619958"/>
            <a:ext cx="1086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+mj-ea"/>
                <a:ea typeface="+mj-ea"/>
              </a:rPr>
              <a:t>通報した場合，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r"/>
            <a:r>
              <a:rPr kumimoji="1" lang="ja-JP" altLang="en-US" sz="1000" dirty="0">
                <a:latin typeface="+mj-ea"/>
                <a:ea typeface="+mj-ea"/>
              </a:rPr>
              <a:t>その理由：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10358" y="2556107"/>
            <a:ext cx="15156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10357" y="2556107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異状死のため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犯罪であるため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事故であるため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827843" y="528485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85173" y="3372659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</a:t>
            </a:r>
            <a:r>
              <a:rPr kumimoji="1" lang="en-US" altLang="ja-JP" sz="1200" dirty="0">
                <a:latin typeface="+mj-ea"/>
                <a:ea typeface="+mj-ea"/>
              </a:rPr>
              <a:t>CPT*</a:t>
            </a:r>
            <a:r>
              <a:rPr kumimoji="1" lang="ja-JP" altLang="en-US" sz="1200" dirty="0">
                <a:latin typeface="+mj-ea"/>
                <a:ea typeface="+mj-ea"/>
              </a:rPr>
              <a:t>の起動：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828800" y="325025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827843" y="595371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0620" y="4576498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対象であるか検討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7348" y="5413452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医学的な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1236" y="60823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多職種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827843" y="662257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76534" y="6756968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その他の検証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527599" y="5952061"/>
            <a:ext cx="2897419" cy="3606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9802" y="5613507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各種検証結果（抄）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13" name="右中かっこ 12"/>
          <p:cNvSpPr/>
          <p:nvPr/>
        </p:nvSpPr>
        <p:spPr>
          <a:xfrm>
            <a:off x="3378837" y="4676285"/>
            <a:ext cx="148515" cy="2638019"/>
          </a:xfrm>
          <a:prstGeom prst="rightBrace">
            <a:avLst>
              <a:gd name="adj1" fmla="val 34813"/>
              <a:gd name="adj2" fmla="val 416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5677" y="9243839"/>
            <a:ext cx="9075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</a:rPr>
              <a:t>別紙を添付の場合は☑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調査票</a:t>
            </a:r>
            <a:r>
              <a:rPr kumimoji="1" lang="en-US" altLang="ja-JP" sz="900" b="1" dirty="0">
                <a:latin typeface="+mn-ea"/>
              </a:rPr>
              <a:t>B7</a:t>
            </a:r>
            <a:r>
              <a:rPr kumimoji="1" lang="ja-JP" altLang="en-US" sz="900" dirty="0">
                <a:latin typeface="+mn-ea"/>
              </a:rPr>
              <a:t>参照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32126" y="3377844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*: CPT (Child Protection Team)</a:t>
            </a:r>
          </a:p>
          <a:p>
            <a:r>
              <a:rPr lang="ja-JP" altLang="en-US" sz="900" dirty="0">
                <a:latin typeface="+mj-ea"/>
                <a:ea typeface="+mj-ea"/>
              </a:rPr>
              <a:t>　</a:t>
            </a:r>
            <a:r>
              <a:rPr lang="en-US" altLang="ja-JP" sz="900" dirty="0">
                <a:latin typeface="+mj-ea"/>
                <a:ea typeface="+mj-ea"/>
              </a:rPr>
              <a:t>= </a:t>
            </a:r>
            <a:r>
              <a:rPr lang="ja-JP" altLang="en-US" sz="900" dirty="0">
                <a:latin typeface="+mj-ea"/>
                <a:ea typeface="+mj-ea"/>
              </a:rPr>
              <a:t>病院内子ども虐待対応組織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84962" y="5680552"/>
            <a:ext cx="1140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調査票</a:t>
            </a:r>
            <a:r>
              <a:rPr lang="en-US" altLang="ja-JP" sz="900" b="1" dirty="0">
                <a:solidFill>
                  <a:prstClr val="black"/>
                </a:solidFill>
                <a:latin typeface="+mj-ea"/>
                <a:ea typeface="+mj-ea"/>
              </a:rPr>
              <a:t>B7</a:t>
            </a:r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も参照。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67221"/>
            <a:ext cx="212750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A4. </a:t>
            </a:r>
            <a:r>
              <a:rPr kumimoji="1" lang="ja-JP" altLang="en-US" sz="1400" b="1" dirty="0">
                <a:latin typeface="+mj-ea"/>
                <a:ea typeface="+mj-ea"/>
              </a:rPr>
              <a:t>死亡</a:t>
            </a:r>
            <a:r>
              <a:rPr lang="ja-JP" altLang="en-US" sz="1400" b="1" dirty="0">
                <a:latin typeface="+mj-ea"/>
                <a:ea typeface="+mj-ea"/>
              </a:rPr>
              <a:t>後のアクション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17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25743" y="2223484"/>
            <a:ext cx="4673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追記事項，コメント，検証されたい事項，懸念事項など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7933" y="2595344"/>
            <a:ext cx="6118667" cy="6963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181"/>
            <a:ext cx="21403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A5. </a:t>
            </a:r>
            <a:r>
              <a:rPr kumimoji="1" lang="ja-JP" altLang="en-US" sz="1400" b="1" dirty="0">
                <a:latin typeface="+mj-ea"/>
                <a:ea typeface="+mj-ea"/>
              </a:rPr>
              <a:t>追加情報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自由記載</a:t>
            </a:r>
          </a:p>
        </p:txBody>
      </p:sp>
    </p:spTree>
    <p:extLst>
      <p:ext uri="{BB962C8B-B14F-4D97-AF65-F5344CB8AC3E}">
        <p14:creationId xmlns:p14="http://schemas.microsoft.com/office/powerpoint/2010/main" val="135074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327210" y="6935922"/>
            <a:ext cx="3093323" cy="826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35677" y="5441398"/>
            <a:ext cx="3093323" cy="782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5677" y="246444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記載者の情報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838628" y="2453688"/>
            <a:ext cx="3119839" cy="1598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65265" y="2483025"/>
            <a:ext cx="3302400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400" dirty="0"/>
              <a:t>□</a:t>
            </a:r>
            <a:r>
              <a:rPr kumimoji="1" lang="en-US" altLang="ja-JP" sz="1400" dirty="0"/>
              <a:t> </a:t>
            </a:r>
            <a:r>
              <a:rPr kumimoji="1" lang="ja-JP" altLang="en-US" sz="1400" dirty="0"/>
              <a:t>剖検を</a:t>
            </a:r>
            <a:r>
              <a:rPr kumimoji="1" lang="ja-JP" altLang="en-US" sz="1400" b="1" dirty="0"/>
              <a:t>自ら</a:t>
            </a:r>
            <a:r>
              <a:rPr kumimoji="1" lang="ja-JP" altLang="en-US" sz="1400" dirty="0"/>
              <a:t>実施した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剖検に立ち会った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結果を剖検担当者と</a:t>
            </a:r>
            <a:r>
              <a:rPr lang="ja-JP" altLang="en-US" sz="1400" b="1" dirty="0"/>
              <a:t>検証した</a:t>
            </a:r>
            <a:endParaRPr lang="en-US" altLang="ja-JP" sz="1400" b="1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結果を自ら</a:t>
            </a:r>
            <a:r>
              <a:rPr lang="ja-JP" altLang="en-US" sz="1400" b="1" dirty="0"/>
              <a:t>閲覧した</a:t>
            </a:r>
            <a:endParaRPr lang="en-US" altLang="ja-JP" sz="1400" b="1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b="1" dirty="0"/>
              <a:t>伝聞</a:t>
            </a:r>
            <a:r>
              <a:rPr lang="ja-JP" altLang="en-US" sz="1400" dirty="0"/>
              <a:t>等により結果を確認した</a:t>
            </a:r>
            <a:endParaRPr lang="en-US" altLang="ja-JP" sz="1400" dirty="0"/>
          </a:p>
          <a:p>
            <a:pPr>
              <a:spcBef>
                <a:spcPts val="300"/>
              </a:spcBef>
            </a:pPr>
            <a:r>
              <a:rPr lang="ja-JP" altLang="en-US" sz="1400" dirty="0"/>
              <a:t>□</a:t>
            </a:r>
            <a:r>
              <a:rPr lang="en-US" altLang="ja-JP" sz="1400" dirty="0"/>
              <a:t> </a:t>
            </a:r>
            <a:r>
              <a:rPr lang="ja-JP" altLang="en-US" sz="1400" dirty="0"/>
              <a:t>その他（　　　　　　　　　）</a:t>
            </a:r>
            <a:endParaRPr lang="en-US" altLang="ja-JP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35677" y="4517710"/>
            <a:ext cx="3084856" cy="3251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5677" y="420273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剖検結果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91008" y="4517710"/>
            <a:ext cx="3025591" cy="1891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3491008" y="6468533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3491008" y="7552267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3491008" y="8636001"/>
            <a:ext cx="3025591" cy="1083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74127" y="451051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事例概要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91008" y="646853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外表所見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86380" y="755226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肉眼所見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2566" y="863600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組織所見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335678" y="7829266"/>
            <a:ext cx="3084856" cy="1890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13147" y="7833900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死因に関するコメント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13146" y="4518530"/>
            <a:ext cx="9541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診断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主診断：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副診断：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9367" y="6009780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59368" y="6741487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2945" y="7538665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死亡への関与　あり・可能性</a:t>
            </a:r>
            <a:r>
              <a:rPr kumimoji="1" lang="ja-JP" altLang="en-US" sz="900"/>
              <a:t>あり・可能性低い・なし</a:t>
            </a:r>
            <a:endParaRPr kumimoji="1" lang="ja-JP" altLang="en-US" sz="900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905933" y="5441398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922866" y="6206745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922866" y="6935922"/>
            <a:ext cx="249766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5677" y="27376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該当するものに</a:t>
            </a:r>
            <a:endParaRPr kumimoji="1" lang="en-US" altLang="ja-JP" sz="900" dirty="0"/>
          </a:p>
          <a:p>
            <a:r>
              <a:rPr kumimoji="1" lang="ja-JP" altLang="en-US" sz="900" dirty="0"/>
              <a:t>☑をつけてください。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528522" y="311674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5583792" y="3116749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474944" y="3767812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101" name="正方形/長方形 100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17019" y="667052"/>
            <a:ext cx="17716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B1. </a:t>
            </a:r>
            <a:r>
              <a:rPr kumimoji="1" lang="ja-JP" altLang="en-US" sz="1400" b="1" dirty="0">
                <a:latin typeface="+mj-ea"/>
                <a:ea typeface="+mj-ea"/>
              </a:rPr>
              <a:t>剖検結果の詳細</a:t>
            </a:r>
          </a:p>
        </p:txBody>
      </p:sp>
    </p:spTree>
    <p:extLst>
      <p:ext uri="{BB962C8B-B14F-4D97-AF65-F5344CB8AC3E}">
        <p14:creationId xmlns:p14="http://schemas.microsoft.com/office/powerpoint/2010/main" val="174416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該当情報の有無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56042" y="334477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関与歴：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12954" y="4739386"/>
            <a:ext cx="316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母の属性：　　</a:t>
            </a:r>
            <a:r>
              <a:rPr kumimoji="1" lang="ja-JP" altLang="en-US" dirty="0"/>
              <a:t>　　　・</a:t>
            </a:r>
            <a:r>
              <a:rPr lang="ja-JP" altLang="en-US" dirty="0"/>
              <a:t>　　</a:t>
            </a:r>
            <a:r>
              <a:rPr lang="en-US" altLang="ja-JP" dirty="0"/>
              <a:t> </a:t>
            </a:r>
            <a:r>
              <a:rPr lang="ja-JP" altLang="en-US" dirty="0"/>
              <a:t>　・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1828799" y="4606499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56322" y="465163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特定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妊産婦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76159" y="4648257"/>
            <a:ext cx="1210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ハイリスク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妊産婦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77452" y="462635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該当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12954" y="4020698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4704" y="427341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（記載者の印象）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06013" y="3937822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問題</a:t>
            </a:r>
            <a:r>
              <a:rPr lang="ja-JP" altLang="en-US" sz="160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828800" y="3911125"/>
            <a:ext cx="28046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57624" y="3928857"/>
            <a:ext cx="62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養育困難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84082" y="3940870"/>
            <a:ext cx="815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危険</a:t>
            </a:r>
            <a:r>
              <a:rPr kumimoji="1" lang="ja-JP" altLang="en-US" sz="1600" dirty="0">
                <a:latin typeface="+mn-ea"/>
              </a:rPr>
              <a:t>があった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234068" y="3935816"/>
            <a:ext cx="881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不安</a:t>
            </a:r>
            <a:r>
              <a:rPr lang="ja-JP" altLang="en-US" sz="1600" dirty="0">
                <a:latin typeface="+mn-ea"/>
              </a:rPr>
              <a:t>を感じた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86" name="正方形/長方形 85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4941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B2. </a:t>
            </a:r>
            <a:r>
              <a:rPr kumimoji="1" lang="ja-JP" altLang="en-US" sz="1400" b="1" dirty="0">
                <a:latin typeface="+mj-ea"/>
                <a:ea typeface="+mj-ea"/>
              </a:rPr>
              <a:t>保健行政</a:t>
            </a:r>
          </a:p>
        </p:txBody>
      </p:sp>
    </p:spTree>
    <p:extLst>
      <p:ext uri="{BB962C8B-B14F-4D97-AF65-F5344CB8AC3E}">
        <p14:creationId xmlns:p14="http://schemas.microsoft.com/office/powerpoint/2010/main" val="33515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35677" y="225589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該当情報の有無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56042" y="334477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関与歴：　</a:t>
            </a:r>
            <a:r>
              <a:rPr kumimoji="1" lang="ja-JP" altLang="en-US" dirty="0"/>
              <a:t>有・無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828800" y="3216178"/>
            <a:ext cx="1103765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2657" y="266059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情報提供の可否：</a:t>
            </a:r>
            <a:r>
              <a:rPr kumimoji="1" lang="ja-JP" altLang="en-US" dirty="0"/>
              <a:t>可・不可・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828800" y="2521231"/>
            <a:ext cx="1676400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2565" y="255103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回答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不可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09937" y="3186833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C00000"/>
                </a:solidFill>
              </a:rPr>
              <a:t>ここから下は，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可能な範囲で可及的に</a:t>
            </a:r>
            <a:r>
              <a:rPr kumimoji="1" lang="ja-JP" altLang="en-US" sz="1200" dirty="0">
                <a:solidFill>
                  <a:srgbClr val="C00000"/>
                </a:solidFill>
              </a:rPr>
              <a:t>回答ください。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28799" y="5318118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7933" y="5458074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危険なエピソード：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200" dirty="0">
                <a:latin typeface="+mj-ea"/>
                <a:ea typeface="+mj-ea"/>
              </a:rPr>
              <a:t>　　　</a:t>
            </a:r>
            <a:r>
              <a:rPr kumimoji="1" lang="ja-JP" altLang="en-US" dirty="0"/>
              <a:t>・</a:t>
            </a:r>
            <a:r>
              <a:rPr lang="ja-JP" altLang="en-US" dirty="0"/>
              <a:t>　</a:t>
            </a:r>
            <a:r>
              <a:rPr lang="en-US" altLang="ja-JP" dirty="0"/>
              <a:t>   </a:t>
            </a:r>
            <a:r>
              <a:rPr lang="ja-JP" altLang="en-US" dirty="0"/>
              <a:t>・　</a:t>
            </a:r>
            <a:r>
              <a:rPr lang="en-US" altLang="ja-JP" dirty="0"/>
              <a:t>  </a:t>
            </a:r>
            <a:r>
              <a:rPr lang="ja-JP" altLang="en-US" dirty="0"/>
              <a:t>　・</a:t>
            </a:r>
            <a:r>
              <a:rPr lang="ja-JP" altLang="en-US" sz="1600" dirty="0"/>
              <a:t>なし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776159" y="5334964"/>
            <a:ext cx="837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複数回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58491" y="570429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（記録にあるもの）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33401" y="5273408"/>
            <a:ext cx="151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児の健康や安全上の，生命にかかわるリスクとなりえたエピソードの記録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67491" y="5334963"/>
            <a:ext cx="63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単回</a:t>
            </a:r>
            <a:r>
              <a:rPr lang="ja-JP" altLang="en-US" sz="1600" dirty="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74990" y="5344021"/>
            <a:ext cx="83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可能性</a:t>
            </a:r>
            <a:r>
              <a:rPr lang="ja-JP" altLang="en-US" sz="1600">
                <a:latin typeface="+mn-ea"/>
              </a:rPr>
              <a:t>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818495" y="6058704"/>
            <a:ext cx="4878638" cy="349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8961" y="604763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記録：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4748" y="9558422"/>
            <a:ext cx="2848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書ききれない場合，別紙</a:t>
            </a:r>
            <a:r>
              <a:rPr kumimoji="1" lang="ja-JP" altLang="en-US" sz="1000"/>
              <a:t>を添付してください。</a:t>
            </a:r>
            <a:endParaRPr kumimoji="1" lang="ja-JP" altLang="en-US" sz="10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12954" y="4747407"/>
            <a:ext cx="293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児</a:t>
            </a:r>
            <a:r>
              <a:rPr kumimoji="1" lang="ja-JP" altLang="en-US" sz="1200" dirty="0">
                <a:latin typeface="+mj-ea"/>
                <a:ea typeface="+mj-ea"/>
              </a:rPr>
              <a:t>の属性：　　</a:t>
            </a:r>
            <a:r>
              <a:rPr kumimoji="1" lang="ja-JP" altLang="en-US" dirty="0"/>
              <a:t>　　・</a:t>
            </a:r>
            <a:r>
              <a:rPr lang="ja-JP" altLang="en-US" dirty="0"/>
              <a:t>　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1828799" y="4614520"/>
            <a:ext cx="2804602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27497" y="475282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要支援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890401" y="475074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要保護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853994" y="464415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該当</a:t>
            </a:r>
            <a:endParaRPr kumimoji="1"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12954" y="4028719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家庭環境：　　</a:t>
            </a:r>
            <a:r>
              <a:rPr kumimoji="1" lang="ja-JP" altLang="en-US" dirty="0"/>
              <a:t>　・</a:t>
            </a:r>
            <a:r>
              <a:rPr lang="ja-JP" altLang="en-US" dirty="0"/>
              <a:t>　　</a:t>
            </a:r>
            <a:r>
              <a:rPr lang="en-US" altLang="ja-JP" dirty="0"/>
              <a:t>  </a:t>
            </a:r>
            <a:r>
              <a:rPr lang="ja-JP" altLang="en-US" dirty="0"/>
              <a:t>・　　</a:t>
            </a:r>
            <a:r>
              <a:rPr lang="en-US" altLang="ja-JP" dirty="0"/>
              <a:t> </a:t>
            </a: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34704" y="4281438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（</a:t>
            </a:r>
            <a:r>
              <a:rPr kumimoji="1" lang="ja-JP" altLang="en-US" sz="1000" b="1" dirty="0"/>
              <a:t>記載者の印象</a:t>
            </a:r>
            <a:r>
              <a:rPr kumimoji="1" lang="ja-JP" altLang="en-US" sz="1000" dirty="0"/>
              <a:t>）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006013" y="3945843"/>
            <a:ext cx="669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問題</a:t>
            </a:r>
            <a:r>
              <a:rPr lang="ja-JP" altLang="en-US" sz="1600">
                <a:latin typeface="+mn-ea"/>
              </a:rPr>
              <a:t>なし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828800" y="3919146"/>
            <a:ext cx="280460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867333" y="3928881"/>
            <a:ext cx="626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養育不全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493792" y="3949009"/>
            <a:ext cx="815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リスクあり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70060" y="3944906"/>
            <a:ext cx="83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+mn-ea"/>
              </a:rPr>
              <a:t>不安はあった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（追加票）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29152" y="672180"/>
            <a:ext cx="12330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B3. </a:t>
            </a:r>
            <a:r>
              <a:rPr lang="ja-JP" altLang="en-US" sz="1400" b="1" dirty="0">
                <a:latin typeface="+mj-ea"/>
                <a:ea typeface="+mj-ea"/>
              </a:rPr>
              <a:t>児童福祉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71347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2506</Words>
  <Application>Microsoft Office PowerPoint</Application>
  <PresentationFormat>A4 210 x 297 mm</PresentationFormat>
  <Paragraphs>607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游ゴシック</vt:lpstr>
      <vt:lpstr>游ゴシック</vt:lpstr>
      <vt:lpstr>游ゴシック Light</vt:lpstr>
      <vt:lpstr>Yu Gothic Medium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チェックリスト・死亡調査票・死亡検証結果票</dc:title>
  <dc:creator/>
  <cp:lastModifiedBy/>
  <cp:revision>1</cp:revision>
  <dcterms:modified xsi:type="dcterms:W3CDTF">2023-07-10T02:15:23Z</dcterms:modified>
</cp:coreProperties>
</file>