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notesMasterIdLst>
    <p:notesMasterId r:id="rId3"/>
  </p:notesMasterIdLst>
  <p:sldIdLst>
    <p:sldId id="280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1FBF65-21AD-46D1-93A2-85F59EA8450D}" v="1" dt="2023-07-10T01:59:24.7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5"/>
    <p:restoredTop sz="94697"/>
  </p:normalViewPr>
  <p:slideViewPr>
    <p:cSldViewPr snapToGrid="0" snapToObjects="1">
      <p:cViewPr varScale="1">
        <p:scale>
          <a:sx n="82" d="100"/>
          <a:sy n="82" d="100"/>
        </p:scale>
        <p:origin x="333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79BB2-C848-564D-A7A6-366EF9773512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A66FC-F165-644F-AE10-13BB9A624E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100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A66FC-F165-644F-AE10-13BB9A624ED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95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13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正方形/長方形 73"/>
          <p:cNvSpPr/>
          <p:nvPr/>
        </p:nvSpPr>
        <p:spPr>
          <a:xfrm>
            <a:off x="0" y="0"/>
            <a:ext cx="6858000" cy="21558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0" y="7603212"/>
            <a:ext cx="6858000" cy="23027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 25"/>
          <p:cNvSpPr/>
          <p:nvPr/>
        </p:nvSpPr>
        <p:spPr>
          <a:xfrm>
            <a:off x="5723466" y="2121923"/>
            <a:ext cx="939989" cy="5746093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45029" y="2199077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+mn-ea"/>
              </a:rPr>
              <a:t>死因，死因究明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836425" y="2660080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死因再分類：</a:t>
            </a:r>
            <a:endParaRPr kumimoji="1" lang="ja-JP" altLang="en-US" dirty="0"/>
          </a:p>
        </p:txBody>
      </p:sp>
      <p:sp>
        <p:nvSpPr>
          <p:cNvPr id="70" name="正方形/長方形 69"/>
          <p:cNvSpPr/>
          <p:nvPr/>
        </p:nvSpPr>
        <p:spPr>
          <a:xfrm>
            <a:off x="1828800" y="2490678"/>
            <a:ext cx="2162678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991478" y="2483135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+mj-ea"/>
                <a:ea typeface="+mj-ea"/>
              </a:rPr>
              <a:t>死亡診断書等との齟齬など</a:t>
            </a:r>
            <a:endParaRPr lang="en-US" altLang="ja-JP" sz="1000" dirty="0">
              <a:latin typeface="+mj-ea"/>
              <a:ea typeface="+mj-ea"/>
            </a:endParaRPr>
          </a:p>
          <a:p>
            <a:r>
              <a:rPr lang="ja-JP" altLang="en-US" sz="1000" b="1" dirty="0">
                <a:latin typeface="+mn-ea"/>
              </a:rPr>
              <a:t>なんらかの懸念</a:t>
            </a:r>
            <a:r>
              <a:rPr lang="ja-JP" altLang="en-US" sz="1000" dirty="0">
                <a:latin typeface="+mj-ea"/>
                <a:ea typeface="+mj-ea"/>
              </a:rPr>
              <a:t>がある</a:t>
            </a:r>
            <a:r>
              <a:rPr lang="en-US" altLang="ja-JP" sz="1000" dirty="0">
                <a:latin typeface="+mj-ea"/>
                <a:ea typeface="+mj-ea"/>
              </a:rPr>
              <a:t> </a:t>
            </a:r>
            <a:endParaRPr kumimoji="1" lang="ja-JP" altLang="en-US" sz="10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08773" y="4312995"/>
            <a:ext cx="3057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>
                <a:latin typeface="+mn-ea"/>
              </a:rPr>
              <a:t>養育要因</a:t>
            </a:r>
            <a:r>
              <a:rPr lang="ja-JP" altLang="en-US" sz="1400" b="1">
                <a:latin typeface="+mj-ea"/>
                <a:ea typeface="+mj-ea"/>
              </a:rPr>
              <a:t>（保護者の養育への態度）</a:t>
            </a:r>
            <a:endParaRPr kumimoji="1" lang="ja-JP" altLang="en-US" sz="1400" b="1" dirty="0">
              <a:latin typeface="+mj-ea"/>
              <a:ea typeface="+mj-ea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5850467" y="2490678"/>
            <a:ext cx="663390" cy="6265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934157" y="2811842"/>
            <a:ext cx="18004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+mj-ea"/>
                <a:ea typeface="+mj-ea"/>
              </a:rPr>
              <a:t>（各種結果が反映されない等）</a:t>
            </a:r>
            <a:endParaRPr kumimoji="1" lang="ja-JP" altLang="en-US" sz="900" dirty="0"/>
          </a:p>
        </p:txBody>
      </p:sp>
      <p:sp>
        <p:nvSpPr>
          <p:cNvPr id="52" name="正方形/長方形 51"/>
          <p:cNvSpPr/>
          <p:nvPr/>
        </p:nvSpPr>
        <p:spPr>
          <a:xfrm>
            <a:off x="5850467" y="3235725"/>
            <a:ext cx="663390" cy="6265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21532" y="4762395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養育不全の有無：　　　　</a:t>
            </a:r>
            <a:r>
              <a:rPr kumimoji="1" lang="ja-JP" altLang="en-US" dirty="0">
                <a:latin typeface="+mj-ea"/>
                <a:ea typeface="+mj-ea"/>
              </a:rPr>
              <a:t>・　　　　・</a:t>
            </a:r>
            <a:endParaRPr kumimoji="1" lang="ja-JP" altLang="en-US" dirty="0"/>
          </a:p>
        </p:txBody>
      </p:sp>
      <p:sp>
        <p:nvSpPr>
          <p:cNvPr id="55" name="正方形/長方形 54"/>
          <p:cNvSpPr/>
          <p:nvPr/>
        </p:nvSpPr>
        <p:spPr>
          <a:xfrm>
            <a:off x="1828798" y="4622434"/>
            <a:ext cx="3256935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983011" y="3220965"/>
            <a:ext cx="1851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+mj-ea"/>
                <a:ea typeface="+mj-ea"/>
              </a:rPr>
              <a:t>死因究明が不十分であるなど</a:t>
            </a:r>
            <a:endParaRPr kumimoji="1" lang="en-US" altLang="ja-JP" sz="1000" dirty="0">
              <a:latin typeface="+mj-ea"/>
              <a:ea typeface="+mj-ea"/>
            </a:endParaRPr>
          </a:p>
          <a:p>
            <a:r>
              <a:rPr kumimoji="1" lang="ja-JP" altLang="en-US" sz="1000" dirty="0">
                <a:latin typeface="+mj-ea"/>
                <a:ea typeface="+mj-ea"/>
              </a:rPr>
              <a:t>死因や経緯に</a:t>
            </a:r>
            <a:r>
              <a:rPr kumimoji="1" lang="ja-JP" altLang="en-US" sz="1000" b="1" dirty="0">
                <a:latin typeface="+mn-ea"/>
              </a:rPr>
              <a:t>不詳の点</a:t>
            </a:r>
            <a:r>
              <a:rPr kumimoji="1" lang="ja-JP" altLang="en-US" sz="1000" dirty="0">
                <a:latin typeface="+mj-ea"/>
                <a:ea typeface="+mj-ea"/>
              </a:rPr>
              <a:t>が残る</a:t>
            </a:r>
            <a:endParaRPr kumimoji="1" lang="ja-JP" altLang="en-US" sz="1000" dirty="0"/>
          </a:p>
        </p:txBody>
      </p:sp>
      <p:sp>
        <p:nvSpPr>
          <p:cNvPr id="57" name="正方形/長方形 56"/>
          <p:cNvSpPr/>
          <p:nvPr/>
        </p:nvSpPr>
        <p:spPr>
          <a:xfrm>
            <a:off x="5851962" y="3980772"/>
            <a:ext cx="663390" cy="6265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983011" y="3990397"/>
            <a:ext cx="18517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+mj-ea"/>
                <a:ea typeface="+mj-ea"/>
              </a:rPr>
              <a:t>死亡経過に</a:t>
            </a:r>
            <a:r>
              <a:rPr kumimoji="1" lang="ja-JP" altLang="en-US" sz="1000" b="1" dirty="0">
                <a:latin typeface="+mn-ea"/>
              </a:rPr>
              <a:t>外因の関与</a:t>
            </a:r>
            <a:r>
              <a:rPr kumimoji="1" lang="ja-JP" altLang="en-US" sz="1000" dirty="0">
                <a:latin typeface="+mj-ea"/>
                <a:ea typeface="+mj-ea"/>
              </a:rPr>
              <a:t>がある</a:t>
            </a:r>
            <a:endParaRPr kumimoji="1" lang="ja-JP" altLang="en-US" sz="1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812995" y="4670250"/>
            <a:ext cx="80021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latin typeface="+mn-ea"/>
              </a:rPr>
              <a:t>明らかに</a:t>
            </a:r>
            <a:endParaRPr kumimoji="1" lang="en-US" altLang="ja-JP" sz="1200" dirty="0">
              <a:latin typeface="+mn-ea"/>
            </a:endParaRPr>
          </a:p>
          <a:p>
            <a:pPr algn="ctr"/>
            <a:r>
              <a:rPr lang="ja-JP" altLang="en-US" dirty="0">
                <a:latin typeface="+mn-ea"/>
              </a:rPr>
              <a:t>虐待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36384" y="4655917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/>
              <a:t>養育不全の</a:t>
            </a:r>
            <a:endParaRPr kumimoji="1" lang="en-US" altLang="ja-JP" sz="1600" dirty="0"/>
          </a:p>
          <a:p>
            <a:pPr algn="ctr"/>
            <a:r>
              <a:rPr lang="ja-JP" altLang="en-US" sz="1600" dirty="0"/>
              <a:t>要素がある</a:t>
            </a:r>
            <a:endParaRPr kumimoji="1" lang="ja-JP" altLang="en-US" sz="16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761095" y="4664192"/>
            <a:ext cx="1338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+mn-ea"/>
              </a:rPr>
              <a:t>虐待</a:t>
            </a:r>
            <a:r>
              <a:rPr kumimoji="1" lang="en-US" altLang="ja-JP" sz="1400" dirty="0">
                <a:latin typeface="+mn-ea"/>
              </a:rPr>
              <a:t>/</a:t>
            </a:r>
            <a:r>
              <a:rPr kumimoji="1" lang="ja-JP" altLang="en-US" sz="1400" dirty="0">
                <a:latin typeface="+mn-ea"/>
              </a:rPr>
              <a:t>養育不全</a:t>
            </a:r>
            <a:r>
              <a:rPr kumimoji="1" lang="ja-JP" altLang="en-US" dirty="0">
                <a:latin typeface="+mn-ea"/>
              </a:rPr>
              <a:t>特になし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21532" y="5734734"/>
            <a:ext cx="3124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養育困難の有無：　　　　</a:t>
            </a:r>
            <a:r>
              <a:rPr lang="en-US" altLang="ja-JP" dirty="0">
                <a:latin typeface="+mj-ea"/>
                <a:ea typeface="+mj-ea"/>
              </a:rPr>
              <a:t>   </a:t>
            </a:r>
            <a:r>
              <a:rPr kumimoji="1" lang="ja-JP" altLang="en-US" dirty="0">
                <a:latin typeface="+mj-ea"/>
                <a:ea typeface="+mj-ea"/>
              </a:rPr>
              <a:t>　　　・</a:t>
            </a:r>
            <a:endParaRPr kumimoji="1" lang="ja-JP" altLang="en-US" dirty="0"/>
          </a:p>
        </p:txBody>
      </p:sp>
      <p:sp>
        <p:nvSpPr>
          <p:cNvPr id="71" name="正方形/長方形 70"/>
          <p:cNvSpPr/>
          <p:nvPr/>
        </p:nvSpPr>
        <p:spPr>
          <a:xfrm>
            <a:off x="1817657" y="5579979"/>
            <a:ext cx="2281786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884674" y="5588254"/>
            <a:ext cx="690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養育困難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3409408" y="5589398"/>
            <a:ext cx="690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特になし</a:t>
            </a:r>
          </a:p>
        </p:txBody>
      </p:sp>
      <p:sp>
        <p:nvSpPr>
          <p:cNvPr id="80" name="正方形/長方形 79"/>
          <p:cNvSpPr/>
          <p:nvPr/>
        </p:nvSpPr>
        <p:spPr>
          <a:xfrm>
            <a:off x="5850467" y="5324829"/>
            <a:ext cx="663390" cy="6265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4025806" y="5300675"/>
            <a:ext cx="17235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latin typeface="+mj-ea"/>
                <a:ea typeface="+mj-ea"/>
              </a:rPr>
              <a:t>両方とも「特になし」</a:t>
            </a:r>
            <a:r>
              <a:rPr lang="ja-JP" altLang="en-US" sz="1000" b="1" dirty="0">
                <a:latin typeface="+mn-ea"/>
              </a:rPr>
              <a:t>以外</a:t>
            </a:r>
            <a:endParaRPr kumimoji="1" lang="ja-JP" altLang="en-US" sz="1000" b="1" dirty="0">
              <a:latin typeface="+mn-ea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397932" y="6313438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+mn-ea"/>
              </a:rPr>
              <a:t>予防可能性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521532" y="6684433"/>
            <a:ext cx="4493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予防の可能性</a:t>
            </a:r>
            <a:r>
              <a:rPr kumimoji="1" lang="ja-JP" altLang="en-US" sz="1200">
                <a:latin typeface="+mj-ea"/>
                <a:ea typeface="+mj-ea"/>
              </a:rPr>
              <a:t>：</a:t>
            </a:r>
            <a:r>
              <a:rPr kumimoji="1" lang="ja-JP" altLang="en-US">
                <a:latin typeface="+mn-ea"/>
              </a:rPr>
              <a:t>　</a:t>
            </a:r>
            <a:r>
              <a:rPr lang="ja-JP" altLang="en-US">
                <a:latin typeface="+mn-ea"/>
              </a:rPr>
              <a:t>高い・あり</a:t>
            </a:r>
            <a:r>
              <a:rPr kumimoji="1" lang="ja-JP" altLang="en-US">
                <a:latin typeface="+mn-ea"/>
              </a:rPr>
              <a:t>・</a:t>
            </a:r>
            <a:r>
              <a:rPr kumimoji="1" lang="ja-JP" altLang="en-US" dirty="0">
                <a:latin typeface="+mn-ea"/>
              </a:rPr>
              <a:t>低い・判断不可</a:t>
            </a:r>
          </a:p>
        </p:txBody>
      </p:sp>
      <p:sp>
        <p:nvSpPr>
          <p:cNvPr id="87" name="正方形/長方形 86"/>
          <p:cNvSpPr/>
          <p:nvPr/>
        </p:nvSpPr>
        <p:spPr>
          <a:xfrm>
            <a:off x="1818737" y="6553917"/>
            <a:ext cx="3266996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正方形/長方形 87"/>
          <p:cNvSpPr/>
          <p:nvPr/>
        </p:nvSpPr>
        <p:spPr>
          <a:xfrm>
            <a:off x="5850467" y="6553916"/>
            <a:ext cx="663390" cy="6265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5160559" y="6539560"/>
            <a:ext cx="738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latin typeface="+mj-ea"/>
                <a:ea typeface="+mj-ea"/>
              </a:rPr>
              <a:t>「低い」</a:t>
            </a:r>
            <a:r>
              <a:rPr lang="ja-JP" altLang="en-US" sz="1000" b="1" dirty="0">
                <a:latin typeface="+mn-ea"/>
              </a:rPr>
              <a:t>以外</a:t>
            </a:r>
            <a:endParaRPr kumimoji="1" lang="ja-JP" altLang="en-US" sz="1000" b="1" dirty="0">
              <a:latin typeface="+mn-ea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723466" y="7215228"/>
            <a:ext cx="1056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一項目でも</a:t>
            </a:r>
            <a:endParaRPr kumimoji="1" lang="en-US" altLang="ja-JP" sz="1200" b="1" dirty="0"/>
          </a:p>
          <a:p>
            <a:r>
              <a:rPr kumimoji="1" lang="ja-JP" altLang="en-US" sz="1200" b="1" dirty="0"/>
              <a:t>該当の場合，</a:t>
            </a:r>
            <a:endParaRPr kumimoji="1" lang="en-US" altLang="ja-JP" sz="1200" b="1" dirty="0"/>
          </a:p>
          <a:p>
            <a:r>
              <a:rPr lang="ja-JP" altLang="en-US" sz="1200" b="1"/>
              <a:t>検証</a:t>
            </a:r>
            <a:r>
              <a:rPr lang="ja-JP" altLang="en-US" sz="1200" b="1">
                <a:solidFill>
                  <a:srgbClr val="C00000"/>
                </a:solidFill>
              </a:rPr>
              <a:t>を考慮</a:t>
            </a:r>
            <a:r>
              <a:rPr lang="ja-JP" altLang="en-US" sz="1200" b="1"/>
              <a:t>。</a:t>
            </a:r>
            <a:endParaRPr kumimoji="1" lang="ja-JP" altLang="en-US" sz="1200" b="1" dirty="0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397932" y="7899399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latin typeface="+mn-ea"/>
              </a:rPr>
              <a:t>判定</a:t>
            </a:r>
            <a:endParaRPr kumimoji="1" lang="ja-JP" altLang="en-US" sz="1600" b="1" dirty="0">
              <a:latin typeface="+mn-ea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774664" y="312727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+mj-ea"/>
                <a:ea typeface="+mj-ea"/>
              </a:rPr>
              <a:t>死因分類表から該当する番号を</a:t>
            </a:r>
            <a:endParaRPr kumimoji="1" lang="en-US" altLang="ja-JP" sz="900" dirty="0">
              <a:latin typeface="+mj-ea"/>
              <a:ea typeface="+mj-ea"/>
            </a:endParaRPr>
          </a:p>
          <a:p>
            <a:r>
              <a:rPr kumimoji="1" lang="ja-JP" altLang="en-US" sz="900" b="1" dirty="0">
                <a:latin typeface="+mn-ea"/>
              </a:rPr>
              <a:t>すべて列挙</a:t>
            </a:r>
            <a:r>
              <a:rPr kumimoji="1" lang="ja-JP" altLang="en-US" sz="900" dirty="0">
                <a:latin typeface="+mj-ea"/>
                <a:ea typeface="+mj-ea"/>
              </a:rPr>
              <a:t>してください。</a:t>
            </a:r>
          </a:p>
        </p:txBody>
      </p:sp>
      <p:sp>
        <p:nvSpPr>
          <p:cNvPr id="91" name="正方形/長方形 90"/>
          <p:cNvSpPr/>
          <p:nvPr/>
        </p:nvSpPr>
        <p:spPr>
          <a:xfrm>
            <a:off x="1154431" y="7918377"/>
            <a:ext cx="663390" cy="6265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正方形/長方形 91"/>
          <p:cNvSpPr/>
          <p:nvPr/>
        </p:nvSpPr>
        <p:spPr>
          <a:xfrm>
            <a:off x="2220289" y="7918377"/>
            <a:ext cx="663390" cy="6265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正方形/長方形 92"/>
          <p:cNvSpPr/>
          <p:nvPr/>
        </p:nvSpPr>
        <p:spPr>
          <a:xfrm>
            <a:off x="3286147" y="7918377"/>
            <a:ext cx="663390" cy="6265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957776" y="8555348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/>
              <a:t>以後の検証不要</a:t>
            </a: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2224011" y="8560105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/>
              <a:t>個別検証</a:t>
            </a:r>
            <a:endParaRPr kumimoji="1" lang="ja-JP" altLang="en-US" sz="1000" b="1" dirty="0"/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3277900" y="8551368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/>
              <a:t>専門検証</a:t>
            </a:r>
            <a:endParaRPr kumimoji="1" lang="ja-JP" altLang="en-US" sz="900" b="1" dirty="0">
              <a:latin typeface="+mn-ea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719002" y="2097572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900" b="1" dirty="0">
                <a:latin typeface="+mj-ea"/>
                <a:ea typeface="+mj-ea"/>
              </a:rPr>
              <a:t>該当する項目に</a:t>
            </a:r>
            <a:endParaRPr kumimoji="1" lang="en-US" altLang="ja-JP" sz="900" b="1" dirty="0">
              <a:latin typeface="+mj-ea"/>
              <a:ea typeface="+mj-ea"/>
            </a:endParaRPr>
          </a:p>
          <a:p>
            <a:pPr algn="ctr"/>
            <a:r>
              <a:rPr lang="ja-JP" altLang="en-US" sz="900" b="1" dirty="0">
                <a:latin typeface="+mj-ea"/>
                <a:ea typeface="+mj-ea"/>
              </a:rPr>
              <a:t>☑をつける。</a:t>
            </a:r>
            <a:endParaRPr kumimoji="1" lang="ja-JP" altLang="en-US" sz="900" b="1" dirty="0">
              <a:latin typeface="+mj-ea"/>
              <a:ea typeface="+mj-ea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4352005" y="7918377"/>
            <a:ext cx="663390" cy="6265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4327380" y="8551367"/>
            <a:ext cx="8499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>
                <a:latin typeface="+mn-ea"/>
              </a:rPr>
              <a:t>CDR</a:t>
            </a:r>
            <a:r>
              <a:rPr kumimoji="1" lang="ja-JP" altLang="en-US" sz="1000" b="1" dirty="0">
                <a:latin typeface="+mn-ea"/>
              </a:rPr>
              <a:t>対象外</a:t>
            </a:r>
          </a:p>
        </p:txBody>
      </p:sp>
      <p:sp>
        <p:nvSpPr>
          <p:cNvPr id="98" name="正方形/長方形 97"/>
          <p:cNvSpPr/>
          <p:nvPr/>
        </p:nvSpPr>
        <p:spPr>
          <a:xfrm>
            <a:off x="5417862" y="7918377"/>
            <a:ext cx="663390" cy="6265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5400743" y="8551368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>
                <a:latin typeface="+mn-ea"/>
              </a:rPr>
              <a:t>判断保留</a:t>
            </a:r>
            <a:endParaRPr kumimoji="1" lang="ja-JP" altLang="en-US" sz="1000" b="1" dirty="0">
              <a:latin typeface="+mn-ea"/>
            </a:endParaRPr>
          </a:p>
        </p:txBody>
      </p:sp>
      <p:sp>
        <p:nvSpPr>
          <p:cNvPr id="33" name="左中かっこ 32"/>
          <p:cNvSpPr/>
          <p:nvPr/>
        </p:nvSpPr>
        <p:spPr>
          <a:xfrm rot="5400000">
            <a:off x="2996931" y="6828656"/>
            <a:ext cx="152885" cy="1922749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5" name="直線コネクタ 34"/>
          <p:cNvCxnSpPr>
            <a:endCxn id="27" idx="1"/>
          </p:cNvCxnSpPr>
          <p:nvPr/>
        </p:nvCxnSpPr>
        <p:spPr>
          <a:xfrm flipV="1">
            <a:off x="3256547" y="7538394"/>
            <a:ext cx="2466919" cy="13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 flipH="1">
            <a:off x="3062003" y="7536832"/>
            <a:ext cx="194544" cy="1715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5413285" y="8741288"/>
            <a:ext cx="11192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+mn-ea"/>
              </a:rPr>
              <a:t>□</a:t>
            </a:r>
            <a:r>
              <a:rPr kumimoji="1" lang="en-US" altLang="ja-JP" sz="1000" dirty="0">
                <a:latin typeface="+mn-ea"/>
              </a:rPr>
              <a:t> </a:t>
            </a:r>
            <a:r>
              <a:rPr kumimoji="1" lang="ja-JP" altLang="en-US" sz="1000" dirty="0">
                <a:latin typeface="+mn-ea"/>
              </a:rPr>
              <a:t>死亡情報過少</a:t>
            </a:r>
            <a:endParaRPr kumimoji="1" lang="en-US" altLang="ja-JP" sz="1000" dirty="0">
              <a:latin typeface="+mn-ea"/>
            </a:endParaRPr>
          </a:p>
          <a:p>
            <a:r>
              <a:rPr lang="ja-JP" altLang="en-US" sz="1000" dirty="0">
                <a:latin typeface="+mn-ea"/>
              </a:rPr>
              <a:t>□</a:t>
            </a:r>
            <a:r>
              <a:rPr lang="en-US" altLang="ja-JP" sz="1000" dirty="0">
                <a:latin typeface="+mn-ea"/>
              </a:rPr>
              <a:t> </a:t>
            </a:r>
            <a:r>
              <a:rPr lang="ja-JP" altLang="en-US" sz="1000" dirty="0">
                <a:latin typeface="+mn-ea"/>
              </a:rPr>
              <a:t>周辺情報必須</a:t>
            </a:r>
            <a:endParaRPr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□</a:t>
            </a:r>
            <a:r>
              <a:rPr kumimoji="1" lang="en-US" altLang="ja-JP" sz="1000" dirty="0">
                <a:latin typeface="+mn-ea"/>
              </a:rPr>
              <a:t> </a:t>
            </a:r>
            <a:r>
              <a:rPr kumimoji="1" lang="ja-JP" altLang="en-US" sz="1000" dirty="0">
                <a:latin typeface="+mn-ea"/>
              </a:rPr>
              <a:t>その他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422501" y="5609536"/>
            <a:ext cx="106311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□</a:t>
            </a:r>
            <a:r>
              <a:rPr kumimoji="1" lang="en-US" altLang="ja-JP" sz="1100" dirty="0"/>
              <a:t> </a:t>
            </a:r>
            <a:r>
              <a:rPr kumimoji="1" lang="ja-JP" altLang="en-US" sz="1100" dirty="0"/>
              <a:t>家庭環境</a:t>
            </a:r>
            <a:endParaRPr kumimoji="1" lang="en-US" altLang="ja-JP" sz="1100" dirty="0"/>
          </a:p>
          <a:p>
            <a:r>
              <a:rPr lang="ja-JP" altLang="en-US" sz="1100" dirty="0"/>
              <a:t>□</a:t>
            </a:r>
            <a:r>
              <a:rPr lang="en-US" altLang="ja-JP" sz="1100" dirty="0"/>
              <a:t> </a:t>
            </a:r>
            <a:r>
              <a:rPr lang="ja-JP" altLang="en-US" sz="1100" dirty="0"/>
              <a:t>養育者等</a:t>
            </a:r>
            <a:endParaRPr lang="en-US" altLang="ja-JP" sz="1100" dirty="0"/>
          </a:p>
          <a:p>
            <a:r>
              <a:rPr kumimoji="1" lang="ja-JP" altLang="en-US" sz="1100"/>
              <a:t>□</a:t>
            </a:r>
            <a:r>
              <a:rPr kumimoji="1" lang="en-US" altLang="ja-JP" sz="1100" dirty="0"/>
              <a:t> </a:t>
            </a:r>
            <a:r>
              <a:rPr kumimoji="1" lang="ja-JP" altLang="en-US" sz="1100"/>
              <a:t>本人の特性</a:t>
            </a:r>
            <a:endParaRPr kumimoji="1" lang="ja-JP" altLang="en-US" sz="11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934157" y="3541985"/>
            <a:ext cx="17475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+mj-ea"/>
                <a:ea typeface="+mj-ea"/>
              </a:rPr>
              <a:t>（死因再分類に</a:t>
            </a:r>
            <a:r>
              <a:rPr kumimoji="1" lang="en-US" altLang="ja-JP" sz="900" dirty="0">
                <a:latin typeface="+mj-ea"/>
                <a:ea typeface="+mj-ea"/>
              </a:rPr>
              <a:t>0</a:t>
            </a:r>
            <a:r>
              <a:rPr kumimoji="1" lang="ja-JP" altLang="en-US" sz="900" dirty="0">
                <a:latin typeface="+mj-ea"/>
                <a:ea typeface="+mj-ea"/>
              </a:rPr>
              <a:t>が含まれる）</a:t>
            </a:r>
            <a:endParaRPr kumimoji="1" lang="ja-JP" altLang="en-US" sz="9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913962" y="4143205"/>
            <a:ext cx="192552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+mj-ea"/>
                <a:ea typeface="+mj-ea"/>
              </a:rPr>
              <a:t>（死因再分類に</a:t>
            </a:r>
            <a:r>
              <a:rPr kumimoji="1" lang="en-US" altLang="ja-JP" sz="900" dirty="0">
                <a:latin typeface="+mj-ea"/>
                <a:ea typeface="+mj-ea"/>
              </a:rPr>
              <a:t>1〜3</a:t>
            </a:r>
            <a:r>
              <a:rPr kumimoji="1" lang="ja-JP" altLang="en-US" sz="900" dirty="0">
                <a:latin typeface="+mj-ea"/>
                <a:ea typeface="+mj-ea"/>
              </a:rPr>
              <a:t>が含まれる）</a:t>
            </a:r>
            <a:endParaRPr kumimoji="1" lang="ja-JP" altLang="en-US" sz="900" dirty="0"/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3114740" y="8741288"/>
            <a:ext cx="1247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latin typeface="+mn-ea"/>
              </a:rPr>
              <a:t>□</a:t>
            </a:r>
            <a:r>
              <a:rPr lang="en-US" altLang="ja-JP" sz="1000" dirty="0">
                <a:latin typeface="+mn-ea"/>
              </a:rPr>
              <a:t> </a:t>
            </a:r>
            <a:r>
              <a:rPr lang="ja-JP" altLang="en-US" sz="1000" dirty="0">
                <a:latin typeface="+mn-ea"/>
              </a:rPr>
              <a:t>既存の検証制度</a:t>
            </a:r>
            <a:endParaRPr lang="en-US" altLang="ja-JP" sz="1000" dirty="0">
              <a:latin typeface="+mn-ea"/>
            </a:endParaRPr>
          </a:p>
          <a:p>
            <a:r>
              <a:rPr kumimoji="1" lang="ja-JP" altLang="en-US" sz="1000">
                <a:latin typeface="+mn-ea"/>
              </a:rPr>
              <a:t>□</a:t>
            </a:r>
            <a:r>
              <a:rPr kumimoji="1" lang="en-US" altLang="ja-JP" sz="1000" dirty="0">
                <a:latin typeface="+mn-ea"/>
              </a:rPr>
              <a:t> </a:t>
            </a:r>
            <a:r>
              <a:rPr kumimoji="1" lang="ja-JP" altLang="en-US" sz="1000">
                <a:latin typeface="+mn-ea"/>
              </a:rPr>
              <a:t>その他（下記）</a:t>
            </a:r>
            <a:endParaRPr kumimoji="1" lang="ja-JP" altLang="en-US" sz="1000" dirty="0">
              <a:latin typeface="+mn-ea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1154432" y="9263202"/>
            <a:ext cx="4926820" cy="481314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2229691" y="8741288"/>
            <a:ext cx="606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+mn-ea"/>
              </a:rPr>
              <a:t>□</a:t>
            </a:r>
            <a:r>
              <a:rPr kumimoji="1" lang="en-US" altLang="ja-JP" sz="1000" dirty="0">
                <a:latin typeface="+mn-ea"/>
              </a:rPr>
              <a:t> </a:t>
            </a:r>
            <a:r>
              <a:rPr kumimoji="1" lang="ja-JP" altLang="en-US" sz="1000" dirty="0">
                <a:latin typeface="+mn-ea"/>
              </a:rPr>
              <a:t>済</a:t>
            </a:r>
            <a:endParaRPr kumimoji="1" lang="en-US" altLang="ja-JP" sz="1000" dirty="0">
              <a:latin typeface="+mn-ea"/>
            </a:endParaRPr>
          </a:p>
          <a:p>
            <a:r>
              <a:rPr lang="ja-JP" altLang="en-US" sz="1000" dirty="0">
                <a:latin typeface="+mn-ea"/>
              </a:rPr>
              <a:t>□</a:t>
            </a:r>
            <a:r>
              <a:rPr lang="en-US" altLang="ja-JP" sz="1000" dirty="0">
                <a:latin typeface="+mn-ea"/>
              </a:rPr>
              <a:t> </a:t>
            </a:r>
            <a:r>
              <a:rPr lang="ja-JP" altLang="en-US" sz="1000" dirty="0">
                <a:latin typeface="+mn-ea"/>
              </a:rPr>
              <a:t>未済</a:t>
            </a:r>
            <a:endParaRPr kumimoji="1" lang="ja-JP" altLang="en-US" sz="1000" dirty="0">
              <a:latin typeface="+mn-ea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19635" y="90449"/>
            <a:ext cx="254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C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hild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D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eath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R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eview</a:t>
            </a:r>
            <a:endParaRPr kumimoji="1" lang="ja-JP" alt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3133490" y="184456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検証票</a:t>
            </a:r>
            <a:r>
              <a:rPr lang="ja-JP" altLang="en-US" dirty="0"/>
              <a:t>（選定）</a:t>
            </a:r>
            <a:endParaRPr kumimoji="1" lang="ja-JP" altLang="en-US" dirty="0"/>
          </a:p>
        </p:txBody>
      </p:sp>
      <p:sp>
        <p:nvSpPr>
          <p:cNvPr id="77" name="正方形/長方形 76"/>
          <p:cNvSpPr/>
          <p:nvPr/>
        </p:nvSpPr>
        <p:spPr>
          <a:xfrm>
            <a:off x="4280401" y="1403947"/>
            <a:ext cx="2185070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4214233" y="1098895"/>
            <a:ext cx="570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+mn-ea"/>
              </a:rPr>
              <a:t>No.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319635" y="110652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年齢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月齢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日齢</a:t>
            </a:r>
          </a:p>
        </p:txBody>
      </p:sp>
      <p:sp>
        <p:nvSpPr>
          <p:cNvPr id="113" name="正方形/長方形 112"/>
          <p:cNvSpPr/>
          <p:nvPr/>
        </p:nvSpPr>
        <p:spPr>
          <a:xfrm>
            <a:off x="381891" y="1405835"/>
            <a:ext cx="1430867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1805801" y="1291997"/>
            <a:ext cx="61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歳</a:t>
            </a:r>
            <a:endParaRPr kumimoji="1" lang="en-US" altLang="ja-JP" sz="1600" dirty="0"/>
          </a:p>
          <a:p>
            <a:r>
              <a:rPr kumimoji="1" lang="ja-JP" altLang="en-US" sz="1600" dirty="0"/>
              <a:t>ヶ月</a:t>
            </a:r>
            <a:endParaRPr kumimoji="1" lang="en-US" altLang="ja-JP" sz="1600" dirty="0"/>
          </a:p>
          <a:p>
            <a:r>
              <a:rPr kumimoji="1" lang="ja-JP" altLang="en-US" sz="1600" dirty="0"/>
              <a:t>日</a:t>
            </a: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2600655" y="110867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性別</a:t>
            </a:r>
          </a:p>
        </p:txBody>
      </p:sp>
      <p:sp>
        <p:nvSpPr>
          <p:cNvPr id="116" name="正方形/長方形 115"/>
          <p:cNvSpPr/>
          <p:nvPr/>
        </p:nvSpPr>
        <p:spPr>
          <a:xfrm>
            <a:off x="2626433" y="1405835"/>
            <a:ext cx="1000281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345898" y="578227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予防のための子どもの死亡検証</a:t>
            </a:r>
          </a:p>
        </p:txBody>
      </p:sp>
      <p:sp>
        <p:nvSpPr>
          <p:cNvPr id="119" name="正方形/長方形 118"/>
          <p:cNvSpPr/>
          <p:nvPr/>
        </p:nvSpPr>
        <p:spPr>
          <a:xfrm>
            <a:off x="4904329" y="1403118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正方形/長方形 119"/>
          <p:cNvSpPr/>
          <p:nvPr/>
        </p:nvSpPr>
        <p:spPr>
          <a:xfrm>
            <a:off x="5850928" y="1402812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正方形/長方形 120"/>
          <p:cNvSpPr/>
          <p:nvPr/>
        </p:nvSpPr>
        <p:spPr>
          <a:xfrm>
            <a:off x="4280401" y="1403917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正方形/長方形 121"/>
          <p:cNvSpPr/>
          <p:nvPr/>
        </p:nvSpPr>
        <p:spPr>
          <a:xfrm>
            <a:off x="4902419" y="1402812"/>
            <a:ext cx="62821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2614453" y="1524038"/>
            <a:ext cx="996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男・女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223359" y="674760"/>
            <a:ext cx="249138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+mj-ea"/>
                <a:ea typeface="+mj-ea"/>
              </a:rPr>
              <a:t>C1. </a:t>
            </a:r>
            <a:r>
              <a:rPr kumimoji="1" lang="ja-JP" altLang="en-US" sz="1400" b="1" dirty="0">
                <a:latin typeface="+mj-ea"/>
                <a:ea typeface="+mj-ea"/>
              </a:rPr>
              <a:t>選定（スクリーニング）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5029" y="9242575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>
                <a:latin typeface="+mj-ea"/>
                <a:ea typeface="+mj-ea"/>
              </a:rPr>
              <a:t>追記事項</a:t>
            </a:r>
            <a:endParaRPr kumimoji="1" lang="ja-JP" altLang="en-US" sz="1100" dirty="0">
              <a:latin typeface="+mj-ea"/>
              <a:ea typeface="+mj-ea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402731" y="5296383"/>
            <a:ext cx="3057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>
                <a:latin typeface="+mn-ea"/>
              </a:rPr>
              <a:t>環境要因</a:t>
            </a:r>
            <a:r>
              <a:rPr lang="ja-JP" altLang="en-US" sz="1400" b="1">
                <a:latin typeface="+mj-ea"/>
                <a:ea typeface="+mj-ea"/>
              </a:rPr>
              <a:t>（子どもの置かれた環境）</a:t>
            </a:r>
            <a:endParaRPr kumimoji="1" lang="ja-JP" altLang="en-US" sz="1400" b="1" dirty="0">
              <a:latin typeface="+mj-ea"/>
              <a:ea typeface="+mj-ea"/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6037396" y="90449"/>
            <a:ext cx="723576" cy="39132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別紙８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569535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264</Words>
  <Application>Microsoft Office PowerPoint</Application>
  <PresentationFormat>A4 210 x 297 mm</PresentationFormat>
  <Paragraphs>62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游ゴシック</vt:lpstr>
      <vt:lpstr>游ゴシック</vt:lpstr>
      <vt:lpstr>游ゴシック Light</vt:lpstr>
      <vt:lpstr>Arial</vt:lpstr>
      <vt:lpstr>Arial Narrow</vt:lpstr>
      <vt:lpstr>Arial Rounded MT Bold</vt:lpstr>
      <vt:lpstr>Calibri</vt:lpstr>
      <vt:lpstr>Calibri Light</vt:lpstr>
      <vt:lpstr>ホワイト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別紙8　選定チェックリスト</dc:title>
  <dc:creator/>
  <cp:lastModifiedBy/>
  <cp:revision>1</cp:revision>
  <dcterms:modified xsi:type="dcterms:W3CDTF">2023-07-10T01:59:25Z</dcterms:modified>
</cp:coreProperties>
</file>