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7"/>
  </p:notesMasterIdLst>
  <p:sldIdLst>
    <p:sldId id="277" r:id="rId2"/>
    <p:sldId id="262" r:id="rId3"/>
    <p:sldId id="265" r:id="rId4"/>
    <p:sldId id="269" r:id="rId5"/>
    <p:sldId id="272" r:id="rId6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BDD16-26D4-4C9D-8DD9-CE6A5E56B22F}" v="1" dt="2023-07-10T01:54:45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5"/>
    <p:restoredTop sz="94697"/>
  </p:normalViewPr>
  <p:slideViewPr>
    <p:cSldViewPr snapToGrid="0" snapToObjects="1">
      <p:cViewPr varScale="1">
        <p:scale>
          <a:sx n="82" d="100"/>
          <a:sy n="82" d="100"/>
        </p:scale>
        <p:origin x="3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79BB2-C848-564D-A7A6-366EF9773512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66FC-F165-644F-AE10-13BB9A624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214C-649D-F447-A96E-4741060C806D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7DA9E-E947-CF49-AA50-8B6F1434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5"/>
          <p:cNvSpPr txBox="1"/>
          <p:nvPr/>
        </p:nvSpPr>
        <p:spPr>
          <a:xfrm>
            <a:off x="991420" y="2680814"/>
            <a:ext cx="187743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（ア）直接死因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（イ）（ア）の原因</a:t>
            </a: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（ウ）（イ）の原因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（エ）（ウ）の原因</a:t>
            </a: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+mj-ea"/>
                <a:ea typeface="+mj-ea"/>
              </a:rPr>
              <a:t>影響を及ぼした傷病名等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02630" y="2377689"/>
            <a:ext cx="270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死亡診断書</a:t>
            </a:r>
            <a:r>
              <a:rPr kumimoji="1" lang="en-US" altLang="ja-JP" sz="1400" b="1" dirty="0">
                <a:latin typeface="+mn-ea"/>
              </a:rPr>
              <a:t> / </a:t>
            </a:r>
            <a:r>
              <a:rPr kumimoji="1" lang="ja-JP" altLang="en-US" sz="1400" b="1" dirty="0">
                <a:latin typeface="+mn-ea"/>
              </a:rPr>
              <a:t>死体検案書の情報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97932" y="2704500"/>
            <a:ext cx="593488" cy="8882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+mn-ea"/>
              </a:rPr>
              <a:t>I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欄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97932" y="3656767"/>
            <a:ext cx="593488" cy="7823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chemeClr val="tx1"/>
                </a:solidFill>
                <a:latin typeface="+mn-ea"/>
              </a:rPr>
              <a:t>II</a:t>
            </a:r>
            <a:r>
              <a:rPr kumimoji="1" lang="ja-JP" altLang="en-US" dirty="0">
                <a:solidFill>
                  <a:schemeClr val="tx1"/>
                </a:solidFill>
                <a:latin typeface="+mn-ea"/>
              </a:rPr>
              <a:t>欄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08597" y="467764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死後検査の情報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2142063" y="2941567"/>
            <a:ext cx="4298980" cy="8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2142063" y="3170275"/>
            <a:ext cx="4298980" cy="91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2142063" y="3407234"/>
            <a:ext cx="4298980" cy="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511176" y="6022974"/>
            <a:ext cx="635462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解剖の有無：　</a:t>
            </a:r>
            <a:r>
              <a:rPr kumimoji="1" lang="ja-JP" altLang="en-US" dirty="0">
                <a:latin typeface="+mn-ea"/>
              </a:rPr>
              <a:t>有・無・不明</a:t>
            </a:r>
            <a:endParaRPr kumimoji="1" lang="en-US" altLang="ja-JP" dirty="0">
              <a:latin typeface="+mn-ea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endParaRPr kumimoji="1"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解剖の種類：　　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sz="1200" dirty="0">
                <a:latin typeface="+mj-ea"/>
                <a:ea typeface="+mj-ea"/>
              </a:rPr>
              <a:t>　</a:t>
            </a:r>
            <a:r>
              <a:rPr kumimoji="1" lang="ja-JP" altLang="en-US" sz="1400" dirty="0">
                <a:latin typeface="+mn-ea"/>
              </a:rPr>
              <a:t>・　　・不明</a:t>
            </a:r>
            <a:r>
              <a:rPr kumimoji="1" lang="ja-JP" altLang="en-US" sz="1200" dirty="0">
                <a:latin typeface="+mj-ea"/>
                <a:ea typeface="+mj-ea"/>
              </a:rPr>
              <a:t>　，法医解剖の場合　　　・　　　・　　・</a:t>
            </a:r>
            <a:r>
              <a:rPr kumimoji="1" lang="ja-JP" altLang="en-US" sz="1400" dirty="0">
                <a:latin typeface="+mn-ea"/>
              </a:rPr>
              <a:t>不明</a:t>
            </a:r>
            <a:endParaRPr lang="en-US" altLang="ja-JP" sz="1400" dirty="0">
              <a:latin typeface="+mn-ea"/>
            </a:endParaRPr>
          </a:p>
          <a:p>
            <a:pPr>
              <a:lnSpc>
                <a:spcPts val="1800"/>
              </a:lnSpc>
            </a:pP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解剖の結果，その他特記すべき事項</a:t>
            </a:r>
            <a:r>
              <a:rPr kumimoji="1" lang="ja-JP" altLang="en-US" sz="900" dirty="0">
                <a:latin typeface="+mj-ea"/>
                <a:ea typeface="+mj-ea"/>
              </a:rPr>
              <a:t>（結果不明の場合は「不明」と明記してください。調査票</a:t>
            </a:r>
            <a:r>
              <a:rPr kumimoji="1" lang="en-US" altLang="ja-JP" sz="900" b="1" dirty="0">
                <a:latin typeface="+mj-ea"/>
                <a:ea typeface="+mj-ea"/>
              </a:rPr>
              <a:t>B1</a:t>
            </a:r>
            <a:r>
              <a:rPr kumimoji="1" lang="ja-JP" altLang="en-US" sz="900" dirty="0">
                <a:latin typeface="+mj-ea"/>
                <a:ea typeface="+mj-ea"/>
              </a:rPr>
              <a:t>も参照）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4511662" y="5111245"/>
            <a:ext cx="2004938" cy="1358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420561" y="5279572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+mj-ea"/>
                <a:ea typeface="+mj-ea"/>
              </a:rPr>
              <a:t>主な</a:t>
            </a:r>
            <a:r>
              <a:rPr lang="ja-JP" altLang="en-US" sz="1100" dirty="0">
                <a:latin typeface="+mj-ea"/>
                <a:ea typeface="+mj-ea"/>
              </a:rPr>
              <a:t>画像</a:t>
            </a:r>
            <a:r>
              <a:rPr kumimoji="1" lang="ja-JP" altLang="en-US" sz="1100" dirty="0">
                <a:latin typeface="+mj-ea"/>
                <a:ea typeface="+mj-ea"/>
              </a:rPr>
              <a:t>所見：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620179" y="5844216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09863" y="6574653"/>
            <a:ext cx="1528534" cy="6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542719" y="6580439"/>
            <a:ext cx="62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病理解剖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67415" y="6580439"/>
            <a:ext cx="624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法医解剖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511662" y="6564282"/>
            <a:ext cx="2004938" cy="604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443066" y="6617273"/>
            <a:ext cx="62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司法解剖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938086" y="6532367"/>
            <a:ext cx="71832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調査法</a:t>
            </a:r>
            <a:r>
              <a:rPr lang="ja-JP" altLang="en-US" sz="1050" dirty="0"/>
              <a:t>（</a:t>
            </a:r>
            <a:r>
              <a:rPr kumimoji="1" lang="ja-JP" altLang="en-US" sz="1050" dirty="0"/>
              <a:t>新法）</a:t>
            </a:r>
            <a:endParaRPr kumimoji="1" lang="en-US" altLang="ja-JP" sz="1050" dirty="0"/>
          </a:p>
          <a:p>
            <a:pPr algn="ctr"/>
            <a:r>
              <a:rPr kumimoji="1" lang="ja-JP" altLang="en-US" sz="1400" dirty="0"/>
              <a:t>解剖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05794" y="6618504"/>
            <a:ext cx="626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行政</a:t>
            </a:r>
            <a:r>
              <a:rPr kumimoji="1" lang="ja-JP" altLang="en-US" sz="1400" dirty="0"/>
              <a:t>解剖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620179" y="7443537"/>
            <a:ext cx="4896422" cy="2242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397932" y="2696870"/>
            <a:ext cx="6118668" cy="17500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02630" y="5228349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画像検査の有無：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有・無・不明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643537" y="5118589"/>
            <a:ext cx="1489953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/>
          <p:nvPr/>
        </p:nvCxnSpPr>
        <p:spPr>
          <a:xfrm>
            <a:off x="2142063" y="3642062"/>
            <a:ext cx="4298980" cy="8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76263" y="822728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33552" y="8869184"/>
            <a:ext cx="973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別紙を添付の場合は☑</a:t>
            </a:r>
            <a:endParaRPr kumimoji="1" lang="en-US" altLang="ja-JP" sz="900" dirty="0">
              <a:latin typeface="Yu Gothic Medium" charset="-128"/>
              <a:ea typeface="Yu Gothic Medium" charset="-128"/>
              <a:cs typeface="Yu Gothic Medium" charset="-128"/>
            </a:endParaRPr>
          </a:p>
          <a:p>
            <a:r>
              <a:rPr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調査票</a:t>
            </a:r>
            <a:r>
              <a:rPr lang="en-US" altLang="ja-JP" sz="900" b="1" dirty="0">
                <a:latin typeface="Yu Gothic Medium" charset="-128"/>
                <a:ea typeface="Yu Gothic Medium" charset="-128"/>
                <a:cs typeface="Yu Gothic Medium" charset="-128"/>
              </a:rPr>
              <a:t>B1</a:t>
            </a:r>
            <a:r>
              <a:rPr lang="ja-JP" altLang="en-US" sz="900" dirty="0">
                <a:latin typeface="Yu Gothic Medium" charset="-128"/>
                <a:ea typeface="Yu Gothic Medium" charset="-128"/>
                <a:cs typeface="Yu Gothic Medium" charset="-128"/>
              </a:rPr>
              <a:t>参照</a:t>
            </a:r>
            <a:endParaRPr kumimoji="1" lang="ja-JP" altLang="en-US" sz="900" dirty="0">
              <a:latin typeface="Yu Gothic Medium" charset="-128"/>
              <a:ea typeface="Yu Gothic Medium" charset="-128"/>
              <a:cs typeface="Yu Gothic Medium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45695" y="4902167"/>
            <a:ext cx="20313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+mj-ea"/>
                <a:ea typeface="+mj-ea"/>
              </a:rPr>
              <a:t>死亡に直結した診療時の撮影も含む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431533" y="824491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83" name="正方形/長方形 8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正方形/長方形 9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0887"/>
            <a:ext cx="230704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>
                <a:latin typeface="+mj-ea"/>
                <a:ea typeface="+mj-ea"/>
              </a:rPr>
              <a:t>A1</a:t>
            </a:r>
            <a:r>
              <a:rPr kumimoji="1" lang="en-US" altLang="ja-JP" sz="1400" b="1" dirty="0">
                <a:latin typeface="+mj-ea"/>
                <a:ea typeface="+mj-ea"/>
              </a:rPr>
              <a:t>. </a:t>
            </a:r>
            <a:r>
              <a:rPr kumimoji="1" lang="ja-JP" altLang="en-US" sz="1400" b="1" dirty="0">
                <a:latin typeface="+mj-ea"/>
                <a:ea typeface="+mj-ea"/>
              </a:rPr>
              <a:t>死亡の原因，死因調査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6037396" y="90449"/>
            <a:ext cx="723576" cy="3913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別紙６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9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42662" y="3452133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基礎疾患</a:t>
            </a:r>
            <a:r>
              <a:rPr lang="en-US" altLang="ja-JP" sz="1400" b="1" dirty="0">
                <a:latin typeface="+mn-ea"/>
              </a:rPr>
              <a:t> / </a:t>
            </a:r>
            <a:r>
              <a:rPr lang="ja-JP" altLang="en-US" sz="1400" b="1" dirty="0">
                <a:latin typeface="+mn-ea"/>
              </a:rPr>
              <a:t>既往歴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41394" y="5836924"/>
            <a:ext cx="25362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医療的ケア：</a:t>
            </a:r>
            <a:r>
              <a:rPr kumimoji="1" lang="en-US" altLang="ja-JP" sz="1200" dirty="0">
                <a:latin typeface="+mj-ea"/>
                <a:ea typeface="+mj-ea"/>
              </a:rPr>
              <a:t> </a:t>
            </a:r>
            <a:r>
              <a:rPr kumimoji="1" lang="ja-JP" altLang="en-US" dirty="0">
                <a:latin typeface="+mn-ea"/>
              </a:rPr>
              <a:t>有・無・不明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828800" y="566592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828800" y="4465145"/>
            <a:ext cx="2362200" cy="1131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4376958" y="3766018"/>
            <a:ext cx="2088514" cy="1830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11176" y="3894619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基礎疾患の有無：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有・無・不明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376601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36425" y="462997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基礎疾患</a:t>
            </a:r>
            <a:r>
              <a:rPr lang="ja-JP" altLang="en-US" sz="1200">
                <a:latin typeface="+mj-ea"/>
                <a:ea typeface="+mj-ea"/>
              </a:rPr>
              <a:t>名：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80177" y="3755225"/>
            <a:ext cx="208833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spcBef>
                <a:spcPts val="600"/>
              </a:spcBef>
            </a:pPr>
            <a:r>
              <a:rPr kumimoji="1" lang="ja-JP" altLang="en-US" sz="1200" dirty="0"/>
              <a:t>□</a:t>
            </a:r>
            <a:r>
              <a:rPr kumimoji="1" lang="en-US" altLang="ja-JP" sz="1200" dirty="0"/>
              <a:t> </a:t>
            </a:r>
            <a:r>
              <a:rPr lang="ja-JP" altLang="en-US" sz="1200" dirty="0"/>
              <a:t>特になし（健常）</a:t>
            </a:r>
            <a:r>
              <a:rPr kumimoji="1" lang="ja-JP" altLang="en-US" sz="1200" dirty="0"/>
              <a:t>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kumimoji="1" lang="ja-JP" altLang="en-US" sz="1200" dirty="0"/>
              <a:t>適切に管理されれば予後に影響は少ない。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lang="ja-JP" altLang="en-US" sz="1200" dirty="0"/>
              <a:t>適切に管理されても予後に影響しうる。</a:t>
            </a:r>
            <a:endParaRPr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kumimoji="1" lang="ja-JP" altLang="en-US" sz="1200" dirty="0"/>
              <a:t>ハイリスクであり，治療可能か不明。</a:t>
            </a:r>
            <a:endParaRPr kumimoji="1" lang="en-US" altLang="ja-JP" sz="1200" dirty="0"/>
          </a:p>
          <a:p>
            <a:pPr marL="185738" indent="-185738">
              <a:spcBef>
                <a:spcPts val="600"/>
              </a:spcBef>
            </a:pPr>
            <a:r>
              <a:rPr lang="ja-JP" altLang="en-US" sz="1200" dirty="0"/>
              <a:t>□</a:t>
            </a:r>
            <a:r>
              <a:rPr lang="en-US" altLang="ja-JP" sz="1200" dirty="0"/>
              <a:t> </a:t>
            </a:r>
            <a:r>
              <a:rPr lang="ja-JP" altLang="en-US" sz="1200" dirty="0"/>
              <a:t>寿命短縮が明確。</a:t>
            </a:r>
            <a:endParaRPr kumimoji="1" lang="ja-JP" altLang="en-US" sz="12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70999" y="3759950"/>
            <a:ext cx="954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>
                <a:latin typeface="+mj-ea"/>
                <a:ea typeface="+mj-ea"/>
              </a:rPr>
              <a:t>基礎疾患のリスク</a:t>
            </a:r>
            <a:r>
              <a:rPr lang="ja-JP" altLang="en-US" sz="1200" dirty="0">
                <a:latin typeface="+mj-ea"/>
                <a:ea typeface="+mj-ea"/>
              </a:rPr>
              <a:t>分類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7932" y="658051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生育歴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7018" y="5611299"/>
            <a:ext cx="35109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27200" algn="l"/>
              </a:tabLst>
            </a:pP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在宅人工呼吸器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気管切開</a:t>
            </a:r>
            <a:endParaRPr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在宅酸素療法（常時）</a:t>
            </a:r>
            <a:r>
              <a:rPr kumimoji="1" lang="en-US" altLang="ja-JP" sz="1100" dirty="0"/>
              <a:t>	</a:t>
            </a: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在宅酸素療法（要時）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経静脈栄養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経管栄養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人工肛門</a:t>
            </a:r>
            <a:r>
              <a:rPr lang="en-US" altLang="ja-JP" sz="1100" dirty="0"/>
              <a:t>	</a:t>
            </a: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kumimoji="1" lang="ja-JP" altLang="en-US" sz="1100" dirty="0"/>
              <a:t>腹膜透析</a:t>
            </a:r>
            <a:endParaRPr kumimoji="1" lang="en-US" altLang="ja-JP" sz="1100" dirty="0"/>
          </a:p>
          <a:p>
            <a:pPr>
              <a:tabLst>
                <a:tab pos="1727200" algn="l"/>
              </a:tabLst>
            </a:pPr>
            <a:r>
              <a:rPr lang="ja-JP" altLang="en-US" sz="1100" dirty="0"/>
              <a:t>□</a:t>
            </a:r>
            <a:r>
              <a:rPr lang="en-US" altLang="ja-JP" sz="1100" dirty="0"/>
              <a:t> </a:t>
            </a:r>
            <a:r>
              <a:rPr lang="ja-JP" altLang="en-US" sz="1100" dirty="0"/>
              <a:t>その他（</a:t>
            </a:r>
            <a:r>
              <a:rPr lang="en-US" altLang="ja-JP" sz="1100" dirty="0"/>
              <a:t>			</a:t>
            </a:r>
            <a:r>
              <a:rPr lang="ja-JP" altLang="en-US" sz="1100" dirty="0"/>
              <a:t>）</a:t>
            </a:r>
            <a:endParaRPr kumimoji="1" lang="ja-JP" altLang="en-US" sz="11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26276" y="6286526"/>
            <a:ext cx="16850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/>
              <a:t>「有」の場合，実施</a:t>
            </a:r>
            <a:r>
              <a:rPr kumimoji="1" lang="ja-JP" altLang="en-US" sz="900" dirty="0"/>
              <a:t>内容</a:t>
            </a:r>
            <a:r>
              <a:rPr kumimoji="1" lang="ja-JP" altLang="en-US" sz="900"/>
              <a:t>に☑</a:t>
            </a:r>
            <a:endParaRPr kumimoji="1" lang="ja-JP" altLang="en-US" sz="9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08990" y="6978633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在胎週数：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　</a:t>
            </a:r>
            <a:r>
              <a:rPr kumimoji="1" lang="ja-JP" altLang="en-US" sz="1400" dirty="0"/>
              <a:t>週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828799" y="6861384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8990" y="7656435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出生体重：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lang="en-US" altLang="ja-JP" sz="1400" dirty="0">
                <a:latin typeface="+mn-ea"/>
              </a:rPr>
              <a:t>g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1828799" y="7546954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330210" y="8342005"/>
            <a:ext cx="321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健診：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</a:t>
            </a:r>
            <a:r>
              <a:rPr lang="en-US" altLang="ja-JP" dirty="0"/>
              <a:t>   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68992" y="8275582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ほぼ受診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1828799" y="8232524"/>
            <a:ext cx="2604774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454878" y="8275582"/>
            <a:ext cx="643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一部受診</a:t>
            </a:r>
            <a:endParaRPr kumimoji="1" lang="ja-JP" altLang="en-US" sz="16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055488" y="8274282"/>
            <a:ext cx="8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/>
              <a:t>受診歴なし</a:t>
            </a:r>
            <a:endParaRPr kumimoji="1" lang="ja-JP" altLang="en-US" sz="16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22434" y="9049645"/>
            <a:ext cx="346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予防接種：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</a:t>
            </a:r>
            <a:r>
              <a:rPr lang="en-US" altLang="ja-JP" dirty="0"/>
              <a:t>   </a:t>
            </a:r>
            <a:r>
              <a:rPr kumimoji="1" lang="ja-JP" altLang="en-US" dirty="0"/>
              <a:t>・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　</a:t>
            </a:r>
            <a:r>
              <a:rPr kumimoji="1" lang="en-US" altLang="ja-JP" dirty="0"/>
              <a:t>  </a:t>
            </a:r>
            <a:r>
              <a:rPr kumimoji="1" lang="ja-JP" altLang="en-US" dirty="0"/>
              <a:t>　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868992" y="8933947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ほぼ接種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1828799" y="8918094"/>
            <a:ext cx="2604774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469353" y="8933947"/>
            <a:ext cx="62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一部接種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024281" y="8975705"/>
            <a:ext cx="80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/>
              <a:t>接種</a:t>
            </a:r>
            <a:r>
              <a:rPr kumimoji="1" lang="ja-JP" altLang="en-US" sz="1600" dirty="0"/>
              <a:t>歴なし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267515" y="6580515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家族歴</a:t>
            </a:r>
            <a:r>
              <a:rPr lang="ja-JP" altLang="en-US" sz="1000" dirty="0">
                <a:latin typeface="+mj-ea"/>
                <a:ea typeface="+mj-ea"/>
              </a:rPr>
              <a:t>（家族構成を含む）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4800600" y="6862061"/>
            <a:ext cx="1713257" cy="2682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42662" y="4951672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88950" y="495015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99951" y="5593573"/>
            <a:ext cx="89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76263" y="822772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431533" y="824491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33552" y="8869622"/>
            <a:ext cx="89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</a:t>
            </a:r>
            <a:r>
              <a:rPr lang="ja-JP" altLang="en-US" sz="900" dirty="0"/>
              <a:t>を</a:t>
            </a:r>
            <a:r>
              <a:rPr kumimoji="1" lang="ja-JP" altLang="en-US" sz="900" dirty="0"/>
              <a:t>添付の場合は☑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95" name="正方形/長方形 9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98" name="正方形/長方形 97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6929" y="675087"/>
            <a:ext cx="1947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A2. </a:t>
            </a:r>
            <a:r>
              <a:rPr kumimoji="1" lang="ja-JP" altLang="en-US" sz="1400" b="1" dirty="0">
                <a:latin typeface="+mj-ea"/>
                <a:ea typeface="+mj-ea"/>
              </a:rPr>
              <a:t>死亡の医学的背景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47931" y="221717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死亡時の所見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828799" y="2530689"/>
            <a:ext cx="1713257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849591" y="2643371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死亡時体重：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　　</a:t>
            </a:r>
            <a:r>
              <a:rPr kumimoji="1" lang="en-US" altLang="ja-JP" dirty="0"/>
              <a:t> </a:t>
            </a:r>
            <a:r>
              <a:rPr kumimoji="1" lang="ja-JP" altLang="en-US" dirty="0">
                <a:latin typeface="+mn-ea"/>
              </a:rPr>
              <a:t>　</a:t>
            </a:r>
            <a:r>
              <a:rPr kumimoji="1" lang="en-US" altLang="ja-JP" sz="1400" dirty="0">
                <a:latin typeface="+mn-ea"/>
              </a:rPr>
              <a:t>k</a:t>
            </a:r>
            <a:r>
              <a:rPr lang="en-US" altLang="ja-JP" sz="1400" dirty="0">
                <a:latin typeface="+mn-ea"/>
              </a:rPr>
              <a:t>g</a:t>
            </a:r>
            <a:r>
              <a:rPr kumimoji="1" lang="ja-JP" altLang="en-US" dirty="0"/>
              <a:t>・</a:t>
            </a:r>
            <a:r>
              <a:rPr kumimoji="1" lang="ja-JP" altLang="en-US" sz="1600" dirty="0"/>
              <a:t>不明</a:t>
            </a:r>
          </a:p>
        </p:txBody>
      </p:sp>
      <p:sp>
        <p:nvSpPr>
          <p:cNvPr id="115" name="正方形/長方形 114"/>
          <p:cNvSpPr/>
          <p:nvPr/>
        </p:nvSpPr>
        <p:spPr>
          <a:xfrm>
            <a:off x="4376958" y="2530688"/>
            <a:ext cx="2088513" cy="1165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551115" y="2711072"/>
            <a:ext cx="954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外表所見：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4360508" y="2530351"/>
            <a:ext cx="2104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27200" algn="l"/>
              </a:tabLst>
            </a:pPr>
            <a:r>
              <a:rPr kumimoji="1" lang="ja-JP" altLang="en-US" sz="1100" dirty="0"/>
              <a:t>□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特記すべきことなし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50550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97932" y="2271610"/>
            <a:ext cx="51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治療開始までの状況</a:t>
            </a:r>
            <a:r>
              <a:rPr lang="ja-JP" altLang="en-US" sz="1000" dirty="0">
                <a:latin typeface="+mj-ea"/>
                <a:ea typeface="+mj-ea"/>
              </a:rPr>
              <a:t>（死亡に間接的に影響した既往等についても併せて記載）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828799" y="3252955"/>
            <a:ext cx="4597401" cy="2562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85465" y="2709338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院外急変例に該当：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する・しない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2586930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21134" y="325197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死亡</a:t>
            </a:r>
            <a:r>
              <a:rPr kumimoji="1" lang="en-US" altLang="ja-JP" sz="1200" dirty="0">
                <a:latin typeface="+mj-ea"/>
                <a:ea typeface="+mj-ea"/>
              </a:rPr>
              <a:t>(</a:t>
            </a:r>
            <a:r>
              <a:rPr kumimoji="1" lang="ja-JP" altLang="en-US" sz="1200" dirty="0">
                <a:latin typeface="+mj-ea"/>
                <a:ea typeface="+mj-ea"/>
              </a:rPr>
              <a:t>発見</a:t>
            </a:r>
            <a:r>
              <a:rPr kumimoji="1" lang="en-US" altLang="ja-JP" sz="1200" dirty="0">
                <a:latin typeface="+mj-ea"/>
                <a:ea typeface="+mj-ea"/>
              </a:rPr>
              <a:t>)</a:t>
            </a:r>
            <a:r>
              <a:rPr kumimoji="1" lang="ja-JP" altLang="en-US" sz="1200" dirty="0">
                <a:latin typeface="+mj-ea"/>
                <a:ea typeface="+mj-ea"/>
              </a:rPr>
              <a:t>時</a:t>
            </a:r>
            <a:r>
              <a:rPr lang="ja-JP" altLang="en-US" sz="1200" dirty="0">
                <a:latin typeface="+mj-ea"/>
                <a:ea typeface="+mj-ea"/>
              </a:rPr>
              <a:t>および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治療開始まで</a:t>
            </a:r>
            <a:r>
              <a:rPr kumimoji="1" lang="ja-JP" altLang="en-US" sz="1200" dirty="0">
                <a:latin typeface="+mj-ea"/>
                <a:ea typeface="+mj-ea"/>
              </a:rPr>
              <a:t>の状況</a:t>
            </a:r>
            <a:r>
              <a:rPr lang="ja-JP" altLang="en-US" sz="1200" dirty="0">
                <a:latin typeface="+mj-ea"/>
                <a:ea typeface="+mj-ea"/>
              </a:rPr>
              <a:t>：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7932" y="5852835"/>
            <a:ext cx="5006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治療経過と検査結果</a:t>
            </a:r>
            <a:r>
              <a:rPr lang="ja-JP" altLang="en-US" sz="1000" dirty="0">
                <a:latin typeface="+mj-ea"/>
                <a:ea typeface="+mj-ea"/>
              </a:rPr>
              <a:t>（死因，死亡状況に関する記載者の考察も併せて記載）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828799" y="6160612"/>
            <a:ext cx="4597401" cy="3391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23040" y="271553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病院に搬送：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4907982" y="2579078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527600" y="9558422"/>
            <a:ext cx="30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/>
              <a:t>書ききれない場合など，別紙を添付してください。</a:t>
            </a:r>
            <a:endParaRPr kumimoji="1" lang="ja-JP" altLang="en-US" sz="1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9255" y="441069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444525" y="4410693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677" y="5061756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89255" y="820330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444525" y="8203309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35677" y="8854372"/>
            <a:ext cx="87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別紙を添付の場合は☑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5127"/>
            <a:ext cx="19479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A3. </a:t>
            </a:r>
            <a:r>
              <a:rPr kumimoji="1" lang="ja-JP" altLang="en-US" sz="1400" b="1" dirty="0">
                <a:latin typeface="+mj-ea"/>
                <a:ea typeface="+mj-ea"/>
              </a:rPr>
              <a:t>死亡に至った状況</a:t>
            </a:r>
          </a:p>
        </p:txBody>
      </p:sp>
    </p:spTree>
    <p:extLst>
      <p:ext uri="{BB962C8B-B14F-4D97-AF65-F5344CB8AC3E}">
        <p14:creationId xmlns:p14="http://schemas.microsoft.com/office/powerpoint/2010/main" val="149065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888067" y="4678078"/>
            <a:ext cx="1513301" cy="26380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7932" y="2263589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死亡に関連した各種アクション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20235" y="2708666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警察に通報：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828800" y="2578909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827843" y="461599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60194" y="4582224"/>
            <a:ext cx="30203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医療事故調査制度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の</a:t>
            </a:r>
            <a:r>
              <a:rPr lang="ja-JP" altLang="en-US" sz="1200" b="1" dirty="0">
                <a:latin typeface="+mj-ea"/>
                <a:ea typeface="+mj-ea"/>
              </a:rPr>
              <a:t>対象として報告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906801" y="4618143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7683" y="4068658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児童相談所に</a:t>
            </a:r>
            <a:r>
              <a:rPr kumimoji="1" lang="ja-JP" altLang="en-US" sz="1200" b="1" dirty="0">
                <a:latin typeface="+mj-ea"/>
                <a:ea typeface="+mj-ea"/>
              </a:rPr>
              <a:t>通告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827843" y="3932206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56641" y="406301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latin typeface="+mj-ea"/>
                <a:ea typeface="+mj-ea"/>
              </a:rPr>
              <a:t>児童</a:t>
            </a:r>
            <a:r>
              <a:rPr kumimoji="1" lang="ja-JP" altLang="en-US" sz="1200">
                <a:latin typeface="+mj-ea"/>
                <a:ea typeface="+mj-ea"/>
              </a:rPr>
              <a:t>相談所に</a:t>
            </a:r>
            <a:r>
              <a:rPr kumimoji="1" lang="ja-JP" altLang="en-US" sz="1200" b="1" dirty="0">
                <a:latin typeface="+mj-ea"/>
                <a:ea typeface="+mj-ea"/>
              </a:rPr>
              <a:t>照会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906801" y="3926560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05882" y="2619958"/>
            <a:ext cx="1086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+mj-ea"/>
                <a:ea typeface="+mj-ea"/>
              </a:rPr>
              <a:t>通報した場合，</a:t>
            </a:r>
            <a:endParaRPr kumimoji="1" lang="en-US" altLang="ja-JP" sz="1000" dirty="0">
              <a:latin typeface="+mj-ea"/>
              <a:ea typeface="+mj-ea"/>
            </a:endParaRPr>
          </a:p>
          <a:p>
            <a:pPr algn="r"/>
            <a:r>
              <a:rPr kumimoji="1" lang="ja-JP" altLang="en-US" sz="1000" dirty="0">
                <a:latin typeface="+mj-ea"/>
                <a:ea typeface="+mj-ea"/>
              </a:rPr>
              <a:t>その理由：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910358" y="2556107"/>
            <a:ext cx="1515618" cy="799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10357" y="2556107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異状死のため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 dirty="0">
                <a:latin typeface="+mn-ea"/>
              </a:rPr>
              <a:t>犯罪であるため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□</a:t>
            </a:r>
            <a:r>
              <a:rPr kumimoji="1" lang="en-US" altLang="ja-JP" sz="1200" dirty="0">
                <a:latin typeface="+mn-ea"/>
              </a:rPr>
              <a:t> </a:t>
            </a:r>
            <a:r>
              <a:rPr kumimoji="1" lang="ja-JP" altLang="en-US" sz="1200" dirty="0">
                <a:latin typeface="+mn-ea"/>
              </a:rPr>
              <a:t>事故で</a:t>
            </a:r>
            <a:r>
              <a:rPr kumimoji="1" lang="ja-JP" altLang="en-US" sz="1200">
                <a:latin typeface="+mn-ea"/>
              </a:rPr>
              <a:t>あるため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>
                <a:latin typeface="+mn-ea"/>
              </a:rPr>
              <a:t>□</a:t>
            </a:r>
            <a:r>
              <a:rPr lang="en-US" altLang="ja-JP" sz="1200" dirty="0">
                <a:latin typeface="+mn-ea"/>
              </a:rPr>
              <a:t> </a:t>
            </a:r>
            <a:r>
              <a:rPr lang="ja-JP" altLang="en-US" sz="1200">
                <a:latin typeface="+mn-ea"/>
              </a:rPr>
              <a:t>その他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827843" y="528485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85173" y="3372659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</a:t>
            </a:r>
            <a:r>
              <a:rPr kumimoji="1" lang="en-US" altLang="ja-JP" sz="1200" dirty="0">
                <a:latin typeface="+mj-ea"/>
                <a:ea typeface="+mj-ea"/>
              </a:rPr>
              <a:t>CPT*</a:t>
            </a:r>
            <a:r>
              <a:rPr kumimoji="1" lang="ja-JP" altLang="en-US" sz="1200" dirty="0">
                <a:latin typeface="+mj-ea"/>
                <a:ea typeface="+mj-ea"/>
              </a:rPr>
              <a:t>の起動：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1828800" y="3250253"/>
            <a:ext cx="1518218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1827843" y="595371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30620" y="4576498"/>
            <a:ext cx="3174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医療事故調査制度</a:t>
            </a:r>
            <a:endParaRPr kumimoji="1"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の</a:t>
            </a:r>
            <a:r>
              <a:rPr lang="ja-JP" altLang="en-US" sz="1200" b="1" dirty="0">
                <a:latin typeface="+mj-ea"/>
                <a:ea typeface="+mj-ea"/>
              </a:rPr>
              <a:t>対象であるか検討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7348" y="5413452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院内で</a:t>
            </a:r>
            <a:r>
              <a:rPr kumimoji="1" lang="ja-JP" altLang="en-US" sz="1200" b="1" dirty="0">
                <a:latin typeface="+mj-ea"/>
                <a:ea typeface="+mj-ea"/>
              </a:rPr>
              <a:t>医学的な</a:t>
            </a:r>
            <a:r>
              <a:rPr kumimoji="1" lang="ja-JP" altLang="en-US" sz="1200" dirty="0">
                <a:latin typeface="+mj-ea"/>
                <a:ea typeface="+mj-ea"/>
              </a:rPr>
              <a:t>検証：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1236" y="608231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+mj-ea"/>
                <a:ea typeface="+mj-ea"/>
              </a:rPr>
              <a:t>院内で</a:t>
            </a:r>
            <a:r>
              <a:rPr kumimoji="1" lang="ja-JP" altLang="en-US" sz="1200" b="1" dirty="0">
                <a:latin typeface="+mj-ea"/>
                <a:ea typeface="+mj-ea"/>
              </a:rPr>
              <a:t>多職種</a:t>
            </a:r>
            <a:r>
              <a:rPr kumimoji="1" lang="ja-JP" altLang="en-US" sz="1200" dirty="0">
                <a:latin typeface="+mj-ea"/>
                <a:ea typeface="+mj-ea"/>
              </a:rPr>
              <a:t>検証：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827843" y="6622571"/>
            <a:ext cx="1518218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76534" y="6756968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+mj-ea"/>
                <a:ea typeface="+mj-ea"/>
              </a:rPr>
              <a:t>その他の検証</a:t>
            </a:r>
            <a:r>
              <a:rPr kumimoji="1" lang="ja-JP" altLang="en-US" sz="1200" dirty="0">
                <a:latin typeface="+mj-ea"/>
                <a:ea typeface="+mj-ea"/>
              </a:rPr>
              <a:t>：</a:t>
            </a:r>
            <a:r>
              <a:rPr lang="en-US" altLang="ja-JP" dirty="0">
                <a:latin typeface="+mj-ea"/>
                <a:ea typeface="+mj-ea"/>
              </a:rPr>
              <a:t> </a:t>
            </a:r>
            <a:r>
              <a:rPr kumimoji="1" lang="ja-JP" altLang="en-US" dirty="0"/>
              <a:t>した・しない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3527599" y="5952061"/>
            <a:ext cx="2897419" cy="3606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79802" y="5613507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/>
              <a:t>各種検証結果（抄）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27600" y="9558422"/>
            <a:ext cx="30679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/>
              <a:t>書ききれない場合など，別紙を添付してください。</a:t>
            </a:r>
            <a:endParaRPr kumimoji="1" lang="ja-JP" altLang="en-US" sz="1000" dirty="0"/>
          </a:p>
        </p:txBody>
      </p:sp>
      <p:sp>
        <p:nvSpPr>
          <p:cNvPr id="13" name="右中かっこ 12"/>
          <p:cNvSpPr/>
          <p:nvPr/>
        </p:nvSpPr>
        <p:spPr>
          <a:xfrm>
            <a:off x="3378837" y="4676285"/>
            <a:ext cx="148515" cy="2638019"/>
          </a:xfrm>
          <a:prstGeom prst="rightBrace">
            <a:avLst>
              <a:gd name="adj1" fmla="val 34813"/>
              <a:gd name="adj2" fmla="val 416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9255" y="859277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/>
              <a:t>別紙参照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444525" y="8592776"/>
            <a:ext cx="638384" cy="6265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5677" y="9243839"/>
            <a:ext cx="9075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+mn-ea"/>
              </a:rPr>
              <a:t>別紙を添付の場合は☑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調査票</a:t>
            </a:r>
            <a:r>
              <a:rPr kumimoji="1" lang="en-US" altLang="ja-JP" sz="900" b="1" dirty="0">
                <a:latin typeface="+mn-ea"/>
              </a:rPr>
              <a:t>B7</a:t>
            </a:r>
            <a:r>
              <a:rPr kumimoji="1" lang="ja-JP" altLang="en-US" sz="900" dirty="0">
                <a:latin typeface="+mn-ea"/>
              </a:rPr>
              <a:t>参照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32126" y="3377844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+mj-ea"/>
                <a:ea typeface="+mj-ea"/>
              </a:rPr>
              <a:t>*: CPT (Child Protection Team)</a:t>
            </a:r>
          </a:p>
          <a:p>
            <a:r>
              <a:rPr lang="ja-JP" altLang="en-US" sz="900" dirty="0">
                <a:latin typeface="+mj-ea"/>
                <a:ea typeface="+mj-ea"/>
              </a:rPr>
              <a:t>　</a:t>
            </a:r>
            <a:r>
              <a:rPr lang="en-US" altLang="ja-JP" sz="900" dirty="0">
                <a:latin typeface="+mj-ea"/>
                <a:ea typeface="+mj-ea"/>
              </a:rPr>
              <a:t>= </a:t>
            </a:r>
            <a:r>
              <a:rPr lang="ja-JP" altLang="en-US" sz="900" dirty="0">
                <a:latin typeface="+mj-ea"/>
                <a:ea typeface="+mj-ea"/>
              </a:rPr>
              <a:t>病院内子ども虐待対応組織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284962" y="5680552"/>
            <a:ext cx="1140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+mj-ea"/>
                <a:ea typeface="+mj-ea"/>
              </a:rPr>
              <a:t>調査票</a:t>
            </a:r>
            <a:r>
              <a:rPr lang="en-US" altLang="ja-JP" sz="900" b="1" dirty="0">
                <a:solidFill>
                  <a:prstClr val="black"/>
                </a:solidFill>
                <a:latin typeface="+mj-ea"/>
                <a:ea typeface="+mj-ea"/>
              </a:rPr>
              <a:t>B7</a:t>
            </a:r>
            <a:r>
              <a:rPr lang="ja-JP" altLang="en-US" sz="900" dirty="0">
                <a:solidFill>
                  <a:prstClr val="black"/>
                </a:solidFill>
                <a:latin typeface="+mj-ea"/>
                <a:ea typeface="+mj-ea"/>
              </a:rPr>
              <a:t>も参照。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86" name="正方形/長方形 85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67221"/>
            <a:ext cx="212750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A4. </a:t>
            </a:r>
            <a:r>
              <a:rPr kumimoji="1" lang="ja-JP" altLang="en-US" sz="1400" b="1" dirty="0">
                <a:latin typeface="+mj-ea"/>
                <a:ea typeface="+mj-ea"/>
              </a:rPr>
              <a:t>死亡</a:t>
            </a:r>
            <a:r>
              <a:rPr lang="ja-JP" altLang="en-US" sz="1400" b="1" dirty="0">
                <a:latin typeface="+mj-ea"/>
                <a:ea typeface="+mj-ea"/>
              </a:rPr>
              <a:t>後のアクション</a:t>
            </a:r>
            <a:endParaRPr kumimoji="1" lang="ja-JP" altLang="en-US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179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325743" y="2223484"/>
            <a:ext cx="4673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+mn-ea"/>
              </a:rPr>
              <a:t>追記事項，コメント，検証されたい事項，懸念事項など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97933" y="2595344"/>
            <a:ext cx="6118667" cy="6963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08881" y="9558422"/>
            <a:ext cx="22051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適宜コピーして</a:t>
            </a:r>
            <a:r>
              <a:rPr kumimoji="1" lang="ja-JP" altLang="en-US" sz="1000"/>
              <a:t>使用してください。</a:t>
            </a:r>
            <a:endParaRPr kumimoji="1" lang="ja-JP" altLang="en-US" sz="1000" dirty="0"/>
          </a:p>
        </p:txBody>
      </p:sp>
      <p:sp>
        <p:nvSpPr>
          <p:cNvPr id="37" name="正方形/長方形 36"/>
          <p:cNvSpPr/>
          <p:nvPr/>
        </p:nvSpPr>
        <p:spPr>
          <a:xfrm>
            <a:off x="0" y="0"/>
            <a:ext cx="6858000" cy="2155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19635" y="90449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C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hild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D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eath </a:t>
            </a:r>
            <a:r>
              <a:rPr kumimoji="1" lang="en-US" altLang="ja-JP" sz="3600" dirty="0">
                <a:latin typeface="Arial Rounded MT Bold" charset="0"/>
                <a:ea typeface="Arial Rounded MT Bold" charset="0"/>
                <a:cs typeface="Arial Rounded MT Bold" charset="0"/>
              </a:rPr>
              <a:t>R</a:t>
            </a:r>
            <a:r>
              <a:rPr kumimoji="1" lang="en-US" altLang="ja-JP" b="1" dirty="0">
                <a:latin typeface="Arial Narrow" charset="0"/>
                <a:ea typeface="Arial Narrow" charset="0"/>
                <a:cs typeface="Arial Narrow" charset="0"/>
              </a:rPr>
              <a:t>eview</a:t>
            </a:r>
            <a:endParaRPr kumimoji="1" lang="ja-JP" altLang="en-US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33490" y="184456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死亡調査票</a:t>
            </a:r>
            <a:r>
              <a:rPr lang="ja-JP" altLang="en-US" dirty="0"/>
              <a:t>（基本票）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4280401" y="1403947"/>
            <a:ext cx="2185070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214233" y="1098895"/>
            <a:ext cx="570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n-ea"/>
              </a:rPr>
              <a:t>No.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9635" y="110652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年齢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月齢</a:t>
            </a:r>
            <a:r>
              <a:rPr kumimoji="1" lang="en-US" altLang="ja-JP" sz="1400" b="1" dirty="0">
                <a:latin typeface="+mj-ea"/>
                <a:ea typeface="+mj-ea"/>
              </a:rPr>
              <a:t>/</a:t>
            </a:r>
            <a:r>
              <a:rPr kumimoji="1" lang="ja-JP" altLang="en-US" sz="1400" b="1" dirty="0">
                <a:latin typeface="+mj-ea"/>
                <a:ea typeface="+mj-ea"/>
              </a:rPr>
              <a:t>日齢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81891" y="1405835"/>
            <a:ext cx="1430867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05801" y="1291997"/>
            <a:ext cx="610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歳</a:t>
            </a:r>
            <a:endParaRPr kumimoji="1" lang="en-US" altLang="ja-JP" sz="1600" dirty="0"/>
          </a:p>
          <a:p>
            <a:r>
              <a:rPr kumimoji="1" lang="ja-JP" altLang="en-US" sz="1600" dirty="0"/>
              <a:t>ヶ月</a:t>
            </a:r>
            <a:endParaRPr kumimoji="1" lang="en-US" altLang="ja-JP" sz="1600" dirty="0"/>
          </a:p>
          <a:p>
            <a:r>
              <a:rPr kumimoji="1" lang="ja-JP" altLang="en-US" sz="1600" dirty="0"/>
              <a:t>日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00655" y="110867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性別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2626433" y="1405835"/>
            <a:ext cx="1000281" cy="626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45898" y="578227"/>
            <a:ext cx="21595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予防のための子どもの死亡検証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904329" y="1403118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850928" y="1402812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280401" y="1403917"/>
            <a:ext cx="312276" cy="62653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4902419" y="1402812"/>
            <a:ext cx="628211" cy="626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614453" y="1524038"/>
            <a:ext cx="996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男・女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225477" y="672181"/>
            <a:ext cx="21403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+mj-ea"/>
                <a:ea typeface="+mj-ea"/>
              </a:rPr>
              <a:t>A5. </a:t>
            </a:r>
            <a:r>
              <a:rPr kumimoji="1" lang="ja-JP" altLang="en-US" sz="1400" b="1" dirty="0">
                <a:latin typeface="+mj-ea"/>
                <a:ea typeface="+mj-ea"/>
              </a:rPr>
              <a:t>追加情報</a:t>
            </a:r>
            <a:r>
              <a:rPr kumimoji="1" lang="en-US" altLang="ja-JP" sz="1400" b="1" dirty="0">
                <a:latin typeface="+mj-ea"/>
                <a:ea typeface="+mj-ea"/>
              </a:rPr>
              <a:t> / </a:t>
            </a:r>
            <a:r>
              <a:rPr kumimoji="1" lang="ja-JP" altLang="en-US" sz="1400" b="1" dirty="0">
                <a:latin typeface="+mj-ea"/>
                <a:ea typeface="+mj-ea"/>
              </a:rPr>
              <a:t>自由記載</a:t>
            </a:r>
          </a:p>
        </p:txBody>
      </p:sp>
    </p:spTree>
    <p:extLst>
      <p:ext uri="{BB962C8B-B14F-4D97-AF65-F5344CB8AC3E}">
        <p14:creationId xmlns:p14="http://schemas.microsoft.com/office/powerpoint/2010/main" val="135074255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A4 210 x 297 mm</PresentationFormat>
  <Paragraphs>161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游ゴシック</vt:lpstr>
      <vt:lpstr>游ゴシック</vt:lpstr>
      <vt:lpstr>游ゴシック Light</vt:lpstr>
      <vt:lpstr>Yu Gothic Medium</vt:lpstr>
      <vt:lpstr>Arial</vt:lpstr>
      <vt:lpstr>Arial Narrow</vt:lpstr>
      <vt:lpstr>Arial Rounded MT Bold</vt:lpstr>
      <vt:lpstr>Calibri</vt:lpstr>
      <vt:lpstr>Calibri Light</vt:lpstr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別紙6　医療機関向けの死亡調査票基本票</dc:title>
  <dc:creator/>
  <cp:lastModifiedBy/>
  <cp:revision>1</cp:revision>
  <dcterms:modified xsi:type="dcterms:W3CDTF">2023-07-10T01:54:46Z</dcterms:modified>
</cp:coreProperties>
</file>