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77" r:id="rId3"/>
    <p:sldId id="262" r:id="rId4"/>
    <p:sldId id="265" r:id="rId5"/>
    <p:sldId id="269" r:id="rId6"/>
    <p:sldId id="272" r:id="rId7"/>
    <p:sldId id="261" r:id="rId8"/>
    <p:sldId id="263" r:id="rId9"/>
    <p:sldId id="278" r:id="rId10"/>
    <p:sldId id="279" r:id="rId11"/>
    <p:sldId id="268" r:id="rId12"/>
    <p:sldId id="264" r:id="rId13"/>
    <p:sldId id="275" r:id="rId14"/>
    <p:sldId id="280" r:id="rId15"/>
    <p:sldId id="282" r:id="rId16"/>
    <p:sldId id="273" r:id="rId17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8ADC2A-9663-4A4F-9DE5-0DBFCCD21FF9}" v="1" dt="2023-07-10T01:42:54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/>
    <p:restoredTop sz="94697"/>
  </p:normalViewPr>
  <p:slideViewPr>
    <p:cSldViewPr snapToGrid="0" snapToObjects="1">
      <p:cViewPr varScale="1">
        <p:scale>
          <a:sx n="82" d="100"/>
          <a:sy n="82" d="100"/>
        </p:scale>
        <p:origin x="328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79BB2-C848-564D-A7A6-366EF97735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A66FC-F165-644F-AE10-13BB9A624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10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66FC-F165-644F-AE10-13BB9A624E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988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66FC-F165-644F-AE10-13BB9A624ED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95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66FC-F165-644F-AE10-13BB9A624ED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33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66FC-F165-644F-AE10-13BB9A624ED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6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1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81891" y="2546519"/>
            <a:ext cx="47413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86845" y="2220558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+mj-ea"/>
                <a:ea typeface="+mj-ea"/>
              </a:rPr>
              <a:t>住所地の郵便番号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918281" y="2546519"/>
            <a:ext cx="47413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454671" y="2546519"/>
            <a:ext cx="47413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991061" y="2648007"/>
            <a:ext cx="422831" cy="525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471065" y="2648007"/>
            <a:ext cx="422831" cy="525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2951069" y="2648007"/>
            <a:ext cx="422831" cy="525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3431073" y="2648007"/>
            <a:ext cx="422831" cy="525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5248" y="3667434"/>
            <a:ext cx="433965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死者の氏名：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生年月日：</a:t>
            </a:r>
            <a:r>
              <a:rPr kumimoji="1" lang="en-US" altLang="ja-JP" dirty="0"/>
              <a:t>		</a:t>
            </a:r>
            <a:r>
              <a:rPr lang="ja-JP" altLang="en-US" dirty="0"/>
              <a:t>死亡年月日：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死亡したところ（施設名等）</a:t>
            </a:r>
            <a:endParaRPr kumimoji="1" lang="en-US" altLang="ja-JP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150077" y="258783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+mj-ea"/>
                <a:ea typeface="+mj-ea"/>
              </a:rPr>
              <a:t>死亡した</a:t>
            </a:r>
            <a:endParaRPr kumimoji="1" lang="en-US" altLang="ja-JP" sz="1400" dirty="0">
              <a:latin typeface="+mj-ea"/>
              <a:ea typeface="+mj-ea"/>
            </a:endParaRPr>
          </a:p>
          <a:p>
            <a:r>
              <a:rPr kumimoji="1" lang="ja-JP" altLang="en-US" sz="1400" dirty="0">
                <a:latin typeface="+mj-ea"/>
                <a:ea typeface="+mj-ea"/>
              </a:rPr>
              <a:t>都道府県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5034604" y="2541585"/>
            <a:ext cx="1430867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76797" y="2742626"/>
            <a:ext cx="1560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同じ・異なる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995967" y="2556907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>
                <a:latin typeface="+mj-ea"/>
                <a:ea typeface="+mj-ea"/>
              </a:rPr>
              <a:t>住所地と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225477" y="672181"/>
            <a:ext cx="271099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カバーページ</a:t>
            </a:r>
            <a:r>
              <a:rPr kumimoji="1" lang="en-US" altLang="ja-JP" sz="1400" b="1" dirty="0">
                <a:latin typeface="+mj-ea"/>
                <a:ea typeface="+mj-ea"/>
              </a:rPr>
              <a:t> / </a:t>
            </a:r>
            <a:r>
              <a:rPr kumimoji="1" lang="ja-JP" altLang="en-US" sz="1400" b="1" dirty="0">
                <a:latin typeface="+mj-ea"/>
                <a:ea typeface="+mj-ea"/>
              </a:rPr>
              <a:t>チェックリスト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80482" y="3723500"/>
            <a:ext cx="6084989" cy="12563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>
            <a:off x="1391008" y="4129562"/>
            <a:ext cx="4628275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1391008" y="4561362"/>
            <a:ext cx="4628275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286845" y="5370600"/>
            <a:ext cx="2339102" cy="3952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b="1" u="sng" dirty="0"/>
              <a:t>チェックリスト</a:t>
            </a:r>
            <a:endParaRPr kumimoji="1" lang="en-US" altLang="ja-JP" u="sng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kumimoji="1" lang="ja-JP" altLang="en-US" sz="1400" dirty="0"/>
              <a:t>・死亡診断した医療施設</a:t>
            </a:r>
            <a:endParaRPr kumimoji="1"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・死亡事象に関係する前医</a:t>
            </a:r>
            <a:endParaRPr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・かかりつけ医</a:t>
            </a:r>
            <a:endParaRPr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kumimoji="1" lang="ja-JP" altLang="en-US" sz="1400" dirty="0"/>
              <a:t>・剖検医</a:t>
            </a:r>
            <a:endParaRPr kumimoji="1"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・救急隊</a:t>
            </a:r>
            <a:endParaRPr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kumimoji="1" lang="ja-JP" altLang="en-US" sz="1400" dirty="0"/>
              <a:t>・児童相談所</a:t>
            </a:r>
            <a:endParaRPr kumimoji="1"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・保健行政</a:t>
            </a:r>
            <a:endParaRPr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kumimoji="1" lang="ja-JP" altLang="en-US" sz="1400" dirty="0"/>
              <a:t>・警察</a:t>
            </a:r>
            <a:endParaRPr kumimoji="1"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・学校・</a:t>
            </a:r>
            <a:r>
              <a:rPr lang="ja-JP" altLang="en-US" sz="1400"/>
              <a:t>保育所等</a:t>
            </a:r>
            <a:endParaRPr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/>
              <a:t>・その他</a:t>
            </a:r>
            <a:endParaRPr lang="en-US" altLang="ja-JP" sz="1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02080" y="574918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照合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582188" y="574918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162296" y="574918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744188" y="5749181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002080" y="611101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82188" y="611101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162296" y="611101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744188" y="6111017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002080" y="647285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582188" y="647285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162296" y="647285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744188" y="6472853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002080" y="683468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582188" y="683468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162296" y="683468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744188" y="6834689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002080" y="7196525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82188" y="7196525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162296" y="7196525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744188" y="7196525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02080" y="755836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582188" y="755836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162296" y="755836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744188" y="7558361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002080" y="792019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582188" y="792019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162296" y="792019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744188" y="7920197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002080" y="828203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582188" y="828203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162296" y="828203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744188" y="8282033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002080" y="864386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582188" y="864386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162296" y="864386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744188" y="8643869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8227" y="342775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>
                <a:latin typeface="+mj-ea"/>
                <a:ea typeface="+mj-ea"/>
              </a:rPr>
              <a:t>事件番号：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35296" y="210966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>
                <a:latin typeface="+mj-ea"/>
                <a:ea typeface="+mj-ea"/>
              </a:rPr>
              <a:t>都道府県</a:t>
            </a:r>
            <a:endParaRPr kumimoji="1" lang="en-US" altLang="ja-JP" sz="1000" dirty="0">
              <a:latin typeface="+mj-ea"/>
              <a:ea typeface="+mj-ea"/>
            </a:endParaRPr>
          </a:p>
          <a:p>
            <a:pPr algn="ctr"/>
            <a:r>
              <a:rPr kumimoji="1" lang="ja-JP" altLang="en-US" sz="1000" dirty="0">
                <a:latin typeface="+mj-ea"/>
                <a:ea typeface="+mj-ea"/>
              </a:rPr>
              <a:t>番号</a:t>
            </a:r>
            <a:endParaRPr kumimoji="1" lang="en-US" altLang="ja-JP" sz="1000" dirty="0">
              <a:latin typeface="+mj-ea"/>
              <a:ea typeface="+mj-ea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4705190" y="2117576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" dirty="0">
                <a:latin typeface="+mj-ea"/>
                <a:ea typeface="+mj-ea"/>
              </a:rPr>
              <a:t>死亡した年</a:t>
            </a:r>
            <a:endParaRPr lang="en-US" altLang="ja-JP" sz="1000" dirty="0">
              <a:latin typeface="+mj-ea"/>
              <a:ea typeface="+mj-ea"/>
            </a:endParaRPr>
          </a:p>
          <a:p>
            <a:pPr algn="ctr"/>
            <a:r>
              <a:rPr kumimoji="1" lang="ja-JP" altLang="en-US" sz="1000" dirty="0">
                <a:latin typeface="+mj-ea"/>
                <a:ea typeface="+mj-ea"/>
              </a:rPr>
              <a:t>（西暦下二桁）</a:t>
            </a:r>
            <a:endParaRPr kumimoji="1" lang="en-US" altLang="ja-JP" sz="1000" dirty="0">
              <a:latin typeface="+mj-ea"/>
              <a:ea typeface="+mj-ea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658253" y="2125291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" dirty="0">
                <a:latin typeface="+mj-ea"/>
                <a:ea typeface="+mj-ea"/>
              </a:rPr>
              <a:t>事例番号</a:t>
            </a:r>
            <a:endParaRPr kumimoji="1" lang="en-US" altLang="ja-JP" sz="1000" dirty="0"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34653" y="6111017"/>
            <a:ext cx="1429274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/>
          <p:cNvSpPr/>
          <p:nvPr/>
        </p:nvSpPr>
        <p:spPr>
          <a:xfrm>
            <a:off x="1684421" y="6472852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/>
          <p:cNvSpPr/>
          <p:nvPr/>
        </p:nvSpPr>
        <p:spPr>
          <a:xfrm>
            <a:off x="1684421" y="6834687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正方形/長方形 103"/>
          <p:cNvSpPr/>
          <p:nvPr/>
        </p:nvSpPr>
        <p:spPr>
          <a:xfrm>
            <a:off x="1684421" y="7196522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1684421" y="7558357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1684421" y="7920192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1684421" y="8282033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2073499" y="8640435"/>
            <a:ext cx="1890427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2534651" y="5749180"/>
            <a:ext cx="1429274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38778" y="55463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+mj-ea"/>
                <a:ea typeface="+mj-ea"/>
              </a:rPr>
              <a:t>連絡先等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36" name="左中かっこ 35"/>
          <p:cNvSpPr/>
          <p:nvPr/>
        </p:nvSpPr>
        <p:spPr>
          <a:xfrm rot="16200000">
            <a:off x="4530671" y="1811531"/>
            <a:ext cx="100612" cy="5916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左中かっこ 91"/>
          <p:cNvSpPr/>
          <p:nvPr/>
        </p:nvSpPr>
        <p:spPr>
          <a:xfrm rot="16200000">
            <a:off x="5958012" y="1650204"/>
            <a:ext cx="100900" cy="9140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左中かっこ 93"/>
          <p:cNvSpPr/>
          <p:nvPr/>
        </p:nvSpPr>
        <p:spPr>
          <a:xfrm rot="16200000">
            <a:off x="5163822" y="1810810"/>
            <a:ext cx="100612" cy="5916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037396" y="90449"/>
            <a:ext cx="723576" cy="3913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>
                <a:solidFill>
                  <a:schemeClr val="tx1"/>
                </a:solidFill>
              </a:rPr>
              <a:t>別紙３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482AEE9F-5C5F-D04D-AA2E-FB21E844E604}"/>
              </a:ext>
            </a:extLst>
          </p:cNvPr>
          <p:cNvSpPr txBox="1"/>
          <p:nvPr/>
        </p:nvSpPr>
        <p:spPr>
          <a:xfrm>
            <a:off x="4007521" y="9008542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F38F2FEF-0597-AE41-9162-F6B5F3B3CA7E}"/>
              </a:ext>
            </a:extLst>
          </p:cNvPr>
          <p:cNvSpPr txBox="1"/>
          <p:nvPr/>
        </p:nvSpPr>
        <p:spPr>
          <a:xfrm>
            <a:off x="4587629" y="9008542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3299A3F1-7455-C64A-957C-05D4C19BC44A}"/>
              </a:ext>
            </a:extLst>
          </p:cNvPr>
          <p:cNvSpPr txBox="1"/>
          <p:nvPr/>
        </p:nvSpPr>
        <p:spPr>
          <a:xfrm>
            <a:off x="5167737" y="9008542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BCC8C62-2D60-FB4B-B683-7C0CE0683511}"/>
              </a:ext>
            </a:extLst>
          </p:cNvPr>
          <p:cNvSpPr txBox="1"/>
          <p:nvPr/>
        </p:nvSpPr>
        <p:spPr>
          <a:xfrm>
            <a:off x="5749629" y="9008542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79CFD5D4-77E6-1145-A760-41C3B9B3054F}"/>
              </a:ext>
            </a:extLst>
          </p:cNvPr>
          <p:cNvSpPr/>
          <p:nvPr/>
        </p:nvSpPr>
        <p:spPr>
          <a:xfrm>
            <a:off x="1684422" y="9005109"/>
            <a:ext cx="2284946" cy="30744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491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335677" y="225589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該当情報の有無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2657" y="266059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情報提供の可否：</a:t>
            </a:r>
            <a:r>
              <a:rPr kumimoji="1" lang="ja-JP" altLang="en-US" dirty="0"/>
              <a:t>可・不可・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1828800" y="2521231"/>
            <a:ext cx="1676400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932565" y="255103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回答</a:t>
            </a:r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不可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828799" y="5318118"/>
            <a:ext cx="2804602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97933" y="5458074"/>
            <a:ext cx="424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危険なエピソード：</a:t>
            </a:r>
            <a:r>
              <a:rPr lang="ja-JP" altLang="en-US" sz="1200" dirty="0">
                <a:latin typeface="+mj-ea"/>
                <a:ea typeface="+mj-ea"/>
              </a:rPr>
              <a:t>　</a:t>
            </a:r>
            <a:r>
              <a:rPr kumimoji="1" lang="ja-JP" altLang="en-US" sz="1200" dirty="0">
                <a:latin typeface="+mj-ea"/>
                <a:ea typeface="+mj-ea"/>
              </a:rPr>
              <a:t>　　　</a:t>
            </a:r>
            <a:r>
              <a:rPr kumimoji="1" lang="ja-JP" altLang="en-US" dirty="0"/>
              <a:t>・</a:t>
            </a:r>
            <a:r>
              <a:rPr lang="ja-JP" altLang="en-US" dirty="0"/>
              <a:t>　</a:t>
            </a:r>
            <a:r>
              <a:rPr lang="en-US" altLang="ja-JP" dirty="0"/>
              <a:t>   </a:t>
            </a:r>
            <a:r>
              <a:rPr lang="ja-JP" altLang="en-US" dirty="0"/>
              <a:t>・　</a:t>
            </a:r>
            <a:r>
              <a:rPr lang="en-US" altLang="ja-JP" dirty="0"/>
              <a:t>  </a:t>
            </a:r>
            <a:r>
              <a:rPr lang="ja-JP" altLang="en-US" dirty="0"/>
              <a:t>　・</a:t>
            </a:r>
            <a:r>
              <a:rPr lang="ja-JP" altLang="en-US" sz="1600" dirty="0"/>
              <a:t>なし</a:t>
            </a:r>
            <a:endParaRPr kumimoji="1" lang="ja-JP" altLang="en-US" sz="20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776159" y="5334964"/>
            <a:ext cx="837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複数回</a:t>
            </a:r>
            <a:r>
              <a:rPr lang="ja-JP" altLang="en-US" sz="160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58491" y="5704295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（記録にあるもの）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33401" y="5273408"/>
            <a:ext cx="1518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児の健康や安全上の，生命にかかわるリスクとなりえたエピソードの記録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567491" y="5334963"/>
            <a:ext cx="636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単回</a:t>
            </a:r>
            <a:r>
              <a:rPr lang="ja-JP" altLang="en-US" sz="1600" dirty="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174990" y="5344021"/>
            <a:ext cx="831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可能性</a:t>
            </a:r>
            <a:r>
              <a:rPr lang="ja-JP" altLang="en-US" sz="160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818495" y="6058704"/>
            <a:ext cx="4878638" cy="3499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298961" y="604763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記録：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4748" y="9558422"/>
            <a:ext cx="2848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書ききれない場合，別紙</a:t>
            </a:r>
            <a:r>
              <a:rPr kumimoji="1" lang="ja-JP" altLang="en-US" sz="1000"/>
              <a:t>を添付してください。</a:t>
            </a:r>
            <a:endParaRPr kumimoji="1" lang="ja-JP" altLang="en-US" sz="10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35677" y="9243839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034748" y="3171548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C00000"/>
                </a:solidFill>
              </a:rPr>
              <a:t>ここから下は，</a:t>
            </a:r>
            <a:endParaRPr kumimoji="1" lang="en-US" altLang="ja-JP" sz="1200" dirty="0">
              <a:solidFill>
                <a:srgbClr val="C00000"/>
              </a:solidFill>
            </a:endParaRPr>
          </a:p>
          <a:p>
            <a:r>
              <a:rPr kumimoji="1" lang="ja-JP" altLang="en-US" sz="1200" b="1" dirty="0">
                <a:solidFill>
                  <a:srgbClr val="C00000"/>
                </a:solidFill>
              </a:rPr>
              <a:t>可能な範囲で可及的に</a:t>
            </a:r>
            <a:r>
              <a:rPr kumimoji="1" lang="ja-JP" altLang="en-US" sz="1200" dirty="0">
                <a:solidFill>
                  <a:srgbClr val="C00000"/>
                </a:solidFill>
              </a:rPr>
              <a:t>回答ください。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302699" y="4025733"/>
            <a:ext cx="221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学習</a:t>
            </a:r>
            <a:r>
              <a:rPr kumimoji="1" lang="ja-JP" altLang="en-US" sz="1200" dirty="0">
                <a:latin typeface="+mj-ea"/>
                <a:ea typeface="+mj-ea"/>
              </a:rPr>
              <a:t>：　　</a:t>
            </a:r>
            <a:r>
              <a:rPr kumimoji="1" lang="ja-JP" altLang="en-US" dirty="0"/>
              <a:t>　・</a:t>
            </a:r>
            <a:r>
              <a:rPr lang="ja-JP" altLang="en-US" dirty="0"/>
              <a:t>　　</a:t>
            </a:r>
            <a:r>
              <a:rPr lang="en-US" altLang="ja-JP" dirty="0"/>
              <a:t>  </a:t>
            </a:r>
            <a:r>
              <a:rPr lang="ja-JP" altLang="en-US" dirty="0"/>
              <a:t>・</a:t>
            </a:r>
            <a:endParaRPr kumimoji="1"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1828799" y="3919674"/>
            <a:ext cx="2139069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012954" y="3317963"/>
            <a:ext cx="252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対人関係：　　</a:t>
            </a:r>
            <a:r>
              <a:rPr kumimoji="1" lang="ja-JP" altLang="en-US" dirty="0"/>
              <a:t>　・</a:t>
            </a:r>
            <a:r>
              <a:rPr lang="ja-JP" altLang="en-US" dirty="0"/>
              <a:t>　　</a:t>
            </a:r>
            <a:r>
              <a:rPr lang="en-US" altLang="ja-JP" dirty="0"/>
              <a:t>  </a:t>
            </a:r>
            <a:r>
              <a:rPr lang="ja-JP" altLang="en-US" dirty="0"/>
              <a:t>・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279309" y="3242075"/>
            <a:ext cx="669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問題</a:t>
            </a:r>
            <a:r>
              <a:rPr lang="ja-JP" altLang="en-US" sz="1600" dirty="0">
                <a:latin typeface="+mn-ea"/>
              </a:rPr>
              <a:t>なし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1828800" y="3220452"/>
            <a:ext cx="213906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879149" y="3330025"/>
            <a:ext cx="62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困難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2505609" y="3234148"/>
            <a:ext cx="837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心配はあった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279309" y="3952423"/>
            <a:ext cx="669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問題</a:t>
            </a:r>
            <a:r>
              <a:rPr lang="ja-JP" altLang="en-US" sz="1600" dirty="0">
                <a:latin typeface="+mn-ea"/>
              </a:rPr>
              <a:t>なし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879149" y="4040373"/>
            <a:ext cx="62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困難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505609" y="3944496"/>
            <a:ext cx="837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心配はあった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012954" y="4739932"/>
            <a:ext cx="252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家庭環境：　　</a:t>
            </a:r>
            <a:r>
              <a:rPr kumimoji="1" lang="ja-JP" altLang="en-US" dirty="0"/>
              <a:t>　・</a:t>
            </a:r>
            <a:r>
              <a:rPr lang="ja-JP" altLang="en-US" dirty="0"/>
              <a:t>　　</a:t>
            </a:r>
            <a:r>
              <a:rPr lang="en-US" altLang="ja-JP" dirty="0"/>
              <a:t>  </a:t>
            </a:r>
            <a:r>
              <a:rPr lang="ja-JP" altLang="en-US" dirty="0"/>
              <a:t>・</a:t>
            </a:r>
            <a:endParaRPr kumimoji="1" lang="ja-JP" altLang="en-US" dirty="0"/>
          </a:p>
        </p:txBody>
      </p:sp>
      <p:sp>
        <p:nvSpPr>
          <p:cNvPr id="103" name="正方形/長方形 102"/>
          <p:cNvSpPr/>
          <p:nvPr/>
        </p:nvSpPr>
        <p:spPr>
          <a:xfrm>
            <a:off x="1828800" y="4618896"/>
            <a:ext cx="213906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3298145" y="4638113"/>
            <a:ext cx="669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問題</a:t>
            </a:r>
            <a:r>
              <a:rPr lang="ja-JP" altLang="en-US" sz="1600" dirty="0">
                <a:latin typeface="+mn-ea"/>
              </a:rPr>
              <a:t>なし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838872" y="4628915"/>
            <a:ext cx="669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問題</a:t>
            </a:r>
            <a:r>
              <a:rPr lang="ja-JP" altLang="en-US" sz="1600" dirty="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513941" y="4639283"/>
            <a:ext cx="837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心配はあった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（追加票）</a:t>
            </a:r>
            <a:endParaRPr kumimoji="1" lang="ja-JP" altLang="en-US" dirty="0"/>
          </a:p>
        </p:txBody>
      </p:sp>
      <p:sp>
        <p:nvSpPr>
          <p:cNvPr id="86" name="正方形/長方形 85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227286" y="672181"/>
            <a:ext cx="142539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B4. </a:t>
            </a:r>
            <a:r>
              <a:rPr lang="ja-JP" altLang="en-US" sz="1400" b="1" dirty="0">
                <a:latin typeface="+mj-ea"/>
                <a:ea typeface="+mj-ea"/>
              </a:rPr>
              <a:t>教育</a:t>
            </a:r>
            <a:r>
              <a:rPr lang="en-US" altLang="ja-JP" sz="1400" b="1" dirty="0">
                <a:latin typeface="+mj-ea"/>
                <a:ea typeface="+mj-ea"/>
              </a:rPr>
              <a:t> / </a:t>
            </a:r>
            <a:r>
              <a:rPr lang="ja-JP" altLang="en-US" sz="1400" b="1" dirty="0">
                <a:latin typeface="+mj-ea"/>
                <a:ea typeface="+mj-ea"/>
              </a:rPr>
              <a:t>養育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8473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テキスト ボックス 45"/>
          <p:cNvSpPr txBox="1"/>
          <p:nvPr/>
        </p:nvSpPr>
        <p:spPr>
          <a:xfrm>
            <a:off x="854513" y="4718729"/>
            <a:ext cx="406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通報の理由</a:t>
            </a:r>
            <a:r>
              <a:rPr kumimoji="1" lang="ja-JP" altLang="en-US" sz="1200" dirty="0">
                <a:latin typeface="+mj-ea"/>
                <a:ea typeface="+mj-ea"/>
              </a:rPr>
              <a:t>：　　</a:t>
            </a:r>
            <a:r>
              <a:rPr kumimoji="1" lang="ja-JP" altLang="en-US" dirty="0"/>
              <a:t>　</a:t>
            </a:r>
            <a:r>
              <a:rPr kumimoji="1" lang="en-US" altLang="ja-JP" dirty="0"/>
              <a:t> </a:t>
            </a:r>
            <a:r>
              <a:rPr kumimoji="1" lang="ja-JP" altLang="en-US" dirty="0"/>
              <a:t>・</a:t>
            </a:r>
            <a:r>
              <a:rPr lang="ja-JP" altLang="en-US" dirty="0"/>
              <a:t>　　</a:t>
            </a:r>
            <a:r>
              <a:rPr lang="en-US" altLang="ja-JP" dirty="0"/>
              <a:t> </a:t>
            </a:r>
            <a:r>
              <a:rPr lang="ja-JP" altLang="en-US" dirty="0"/>
              <a:t>・　　・</a:t>
            </a:r>
            <a:r>
              <a:rPr lang="ja-JP" altLang="en-US" sz="1600" dirty="0"/>
              <a:t>その他</a:t>
            </a:r>
            <a:endParaRPr kumimoji="1" lang="ja-JP" altLang="en-US" dirty="0"/>
          </a:p>
        </p:txBody>
      </p:sp>
      <p:sp>
        <p:nvSpPr>
          <p:cNvPr id="47" name="正方形/長方形 46"/>
          <p:cNvSpPr/>
          <p:nvPr/>
        </p:nvSpPr>
        <p:spPr>
          <a:xfrm>
            <a:off x="1828799" y="4613948"/>
            <a:ext cx="297180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159643" y="4004109"/>
            <a:ext cx="3640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通報者</a:t>
            </a:r>
            <a:r>
              <a:rPr kumimoji="1" lang="ja-JP" altLang="en-US" sz="1200" dirty="0">
                <a:latin typeface="+mj-ea"/>
                <a:ea typeface="+mj-ea"/>
              </a:rPr>
              <a:t>：　　</a:t>
            </a:r>
            <a:r>
              <a:rPr kumimoji="1" lang="ja-JP" altLang="en-US" dirty="0"/>
              <a:t>　・</a:t>
            </a:r>
            <a:r>
              <a:rPr lang="ja-JP" altLang="en-US" dirty="0"/>
              <a:t>　　</a:t>
            </a:r>
            <a:r>
              <a:rPr lang="en-US" altLang="ja-JP" dirty="0"/>
              <a:t>  </a:t>
            </a:r>
            <a:r>
              <a:rPr lang="ja-JP" altLang="en-US" dirty="0"/>
              <a:t>・　　・</a:t>
            </a:r>
            <a:r>
              <a:rPr lang="ja-JP" altLang="en-US" sz="1600" dirty="0"/>
              <a:t>その他</a:t>
            </a:r>
            <a:endParaRPr lang="en-US" altLang="ja-JP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279309" y="3962471"/>
            <a:ext cx="6697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家族</a:t>
            </a:r>
            <a:r>
              <a:rPr kumimoji="1" lang="ja-JP" altLang="en-US" sz="1400" dirty="0">
                <a:latin typeface="+mn-ea"/>
              </a:rPr>
              <a:t>等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828800" y="3914726"/>
            <a:ext cx="2971800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879149" y="4024299"/>
            <a:ext cx="62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病院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818495" y="6012392"/>
            <a:ext cx="4878638" cy="3275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479336" y="3970825"/>
            <a:ext cx="906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消防</a:t>
            </a:r>
            <a:endParaRPr kumimoji="1" lang="en-US" altLang="ja-JP" sz="1600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（救急）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298961" y="6127534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記録：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111512" y="4724363"/>
            <a:ext cx="1072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事件</a:t>
            </a:r>
            <a:endParaRPr kumimoji="1" lang="en-US" altLang="ja-JP" sz="1600" dirty="0">
              <a:latin typeface="+mn-ea"/>
            </a:endParaRPr>
          </a:p>
          <a:p>
            <a:pPr algn="ctr"/>
            <a:r>
              <a:rPr kumimoji="1" lang="en-US" altLang="ja-JP" sz="1200" dirty="0">
                <a:latin typeface="+mn-ea"/>
              </a:rPr>
              <a:t>(</a:t>
            </a:r>
            <a:r>
              <a:rPr kumimoji="1" lang="ja-JP" altLang="en-US" sz="1200" dirty="0">
                <a:latin typeface="+mn-ea"/>
              </a:rPr>
              <a:t>虐待を含む</a:t>
            </a:r>
            <a:r>
              <a:rPr kumimoji="1" lang="en-US" altLang="ja-JP" sz="1200" dirty="0">
                <a:latin typeface="+mn-ea"/>
              </a:rPr>
              <a:t>)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791220" y="4650520"/>
            <a:ext cx="802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異状死届出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617030" y="4732786"/>
            <a:ext cx="636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事故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137244" y="5444034"/>
            <a:ext cx="2800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事件性：　</a:t>
            </a:r>
            <a:r>
              <a:rPr kumimoji="1" lang="ja-JP" altLang="en-US" sz="1600" dirty="0">
                <a:latin typeface="+mn-ea"/>
              </a:rPr>
              <a:t>あり</a:t>
            </a:r>
            <a:r>
              <a:rPr kumimoji="1" lang="ja-JP" altLang="en-US" sz="1600" dirty="0"/>
              <a:t>・</a:t>
            </a:r>
            <a:r>
              <a:rPr lang="ja-JP" altLang="en-US" sz="1600" dirty="0"/>
              <a:t>捜査中・なし</a:t>
            </a:r>
            <a:endParaRPr kumimoji="1" lang="ja-JP" altLang="en-US" sz="1600" dirty="0"/>
          </a:p>
        </p:txBody>
      </p:sp>
      <p:sp>
        <p:nvSpPr>
          <p:cNvPr id="62" name="正方形/長方形 61"/>
          <p:cNvSpPr/>
          <p:nvPr/>
        </p:nvSpPr>
        <p:spPr>
          <a:xfrm>
            <a:off x="1828800" y="5313170"/>
            <a:ext cx="213906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96125" y="2593103"/>
            <a:ext cx="1086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>
                <a:latin typeface="+mj-ea"/>
                <a:ea typeface="+mj-ea"/>
              </a:rPr>
              <a:t>回答不可の場合，</a:t>
            </a:r>
            <a:endParaRPr kumimoji="1" lang="en-US" altLang="ja-JP" sz="900" dirty="0">
              <a:latin typeface="+mj-ea"/>
              <a:ea typeface="+mj-ea"/>
            </a:endParaRPr>
          </a:p>
          <a:p>
            <a:pPr algn="r"/>
            <a:r>
              <a:rPr kumimoji="1" lang="ja-JP" altLang="en-US" sz="900" dirty="0">
                <a:latin typeface="+mj-ea"/>
                <a:ea typeface="+mj-ea"/>
              </a:rPr>
              <a:t>その理由：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54513" y="3344778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警察の関与：</a:t>
            </a:r>
            <a:r>
              <a:rPr kumimoji="1" lang="ja-JP" altLang="en-US" sz="1200" dirty="0">
                <a:latin typeface="+mj-ea"/>
                <a:ea typeface="+mj-ea"/>
              </a:rPr>
              <a:t>　</a:t>
            </a:r>
            <a:r>
              <a:rPr kumimoji="1" lang="ja-JP" altLang="en-US" dirty="0"/>
              <a:t>有・無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4800600" y="2521231"/>
            <a:ext cx="166487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00600" y="2529252"/>
            <a:ext cx="1305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□</a:t>
            </a:r>
            <a:r>
              <a:rPr kumimoji="1" lang="en-US" altLang="ja-JP" sz="1200" dirty="0">
                <a:latin typeface="+mn-ea"/>
              </a:rPr>
              <a:t> </a:t>
            </a:r>
            <a:r>
              <a:rPr kumimoji="1" lang="ja-JP" altLang="en-US" sz="1200" dirty="0">
                <a:latin typeface="+mn-ea"/>
              </a:rPr>
              <a:t>送検例のため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□</a:t>
            </a:r>
            <a:r>
              <a:rPr lang="en-US" altLang="ja-JP" sz="1200" dirty="0">
                <a:latin typeface="+mn-ea"/>
              </a:rPr>
              <a:t> </a:t>
            </a:r>
            <a:r>
              <a:rPr lang="ja-JP" altLang="en-US" sz="1200" dirty="0">
                <a:latin typeface="+mn-ea"/>
              </a:rPr>
              <a:t>捜査中のため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□</a:t>
            </a:r>
            <a:r>
              <a:rPr kumimoji="1" lang="en-US" altLang="ja-JP" sz="1200" dirty="0">
                <a:latin typeface="+mn-ea"/>
              </a:rPr>
              <a:t> </a:t>
            </a:r>
            <a:r>
              <a:rPr kumimoji="1" lang="ja-JP" altLang="en-US" sz="1200" dirty="0">
                <a:latin typeface="+mn-ea"/>
              </a:rPr>
              <a:t>その他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61067" y="9288064"/>
            <a:ext cx="50606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関与した物体の情報</a:t>
            </a:r>
            <a:r>
              <a:rPr lang="ja-JP" altLang="en-US" sz="1000" dirty="0">
                <a:latin typeface="+mj-ea"/>
                <a:ea typeface="+mj-ea"/>
              </a:rPr>
              <a:t>（材質，性状，大きさ，配置，死者との位置関係など）を中心に記載し，可及的に現場写真を別途添付してください。</a:t>
            </a:r>
            <a:endParaRPr lang="en-US" altLang="ja-JP" sz="1000" dirty="0">
              <a:latin typeface="+mj-ea"/>
              <a:ea typeface="+mj-ea"/>
            </a:endParaRPr>
          </a:p>
          <a:p>
            <a:r>
              <a:rPr lang="ja-JP" altLang="en-US" sz="1000" dirty="0">
                <a:latin typeface="+mj-ea"/>
                <a:ea typeface="+mj-ea"/>
              </a:rPr>
              <a:t>書ききれない場合，別紙を添付してください。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35677" y="9243839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（追加票）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2050"/>
            <a:ext cx="87395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B5. </a:t>
            </a:r>
            <a:r>
              <a:rPr lang="ja-JP" altLang="en-US" sz="1400" b="1" dirty="0">
                <a:latin typeface="+mj-ea"/>
                <a:ea typeface="+mj-ea"/>
              </a:rPr>
              <a:t>警察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35677" y="225589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該当情報の有無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1828800" y="3216178"/>
            <a:ext cx="110376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64636" y="266059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情報提供の可否：</a:t>
            </a:r>
            <a:r>
              <a:rPr kumimoji="1" lang="ja-JP" altLang="en-US" dirty="0"/>
              <a:t>可・不可・</a:t>
            </a:r>
          </a:p>
        </p:txBody>
      </p:sp>
      <p:sp>
        <p:nvSpPr>
          <p:cNvPr id="102" name="正方形/長方形 101"/>
          <p:cNvSpPr/>
          <p:nvPr/>
        </p:nvSpPr>
        <p:spPr>
          <a:xfrm>
            <a:off x="1828800" y="2521231"/>
            <a:ext cx="1676400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932565" y="255103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回答</a:t>
            </a:r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不可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909937" y="3186833"/>
            <a:ext cx="3877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C00000"/>
                </a:solidFill>
              </a:rPr>
              <a:t>ここから下は，</a:t>
            </a:r>
            <a:r>
              <a:rPr kumimoji="1" lang="ja-JP" altLang="en-US" sz="1200" b="1" dirty="0">
                <a:solidFill>
                  <a:srgbClr val="C00000"/>
                </a:solidFill>
              </a:rPr>
              <a:t>可能な範囲で可及的に</a:t>
            </a:r>
            <a:r>
              <a:rPr kumimoji="1" lang="ja-JP" altLang="en-US" sz="1200" dirty="0">
                <a:solidFill>
                  <a:srgbClr val="C00000"/>
                </a:solidFill>
              </a:rPr>
              <a:t>回答ください。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1654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>
          <a:xfrm>
            <a:off x="397932" y="2562543"/>
            <a:ext cx="6118667" cy="69958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35677" y="224784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記録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08881" y="9558422"/>
            <a:ext cx="22051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適宜コピーして</a:t>
            </a:r>
            <a:r>
              <a:rPr kumimoji="1" lang="ja-JP" altLang="en-US" sz="1000"/>
              <a:t>使用してください。</a:t>
            </a:r>
            <a:endParaRPr kumimoji="1" lang="ja-JP" altLang="en-US" sz="1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（追加票）</a:t>
            </a:r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2181"/>
            <a:ext cx="12330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>
                <a:latin typeface="+mj-ea"/>
                <a:ea typeface="+mj-ea"/>
              </a:rPr>
              <a:t>B6. </a:t>
            </a:r>
            <a:r>
              <a:rPr kumimoji="1" lang="ja-JP" altLang="en-US" sz="1400" b="1" dirty="0">
                <a:latin typeface="+mj-ea"/>
                <a:ea typeface="+mj-ea"/>
              </a:rPr>
              <a:t>追記用紙</a:t>
            </a:r>
          </a:p>
        </p:txBody>
      </p:sp>
    </p:spTree>
    <p:extLst>
      <p:ext uri="{BB962C8B-B14F-4D97-AF65-F5344CB8AC3E}">
        <p14:creationId xmlns:p14="http://schemas.microsoft.com/office/powerpoint/2010/main" val="46501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1926143" y="4172220"/>
            <a:ext cx="4508524" cy="1681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1926143" y="4511676"/>
            <a:ext cx="4508524" cy="1681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1926143" y="4851281"/>
            <a:ext cx="4508524" cy="1681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1926143" y="5180447"/>
            <a:ext cx="4508524" cy="1681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1926143" y="5520052"/>
            <a:ext cx="4508524" cy="1681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5677" y="2175685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検証の概要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37296" y="2581904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検証の</a:t>
            </a:r>
            <a:r>
              <a:rPr kumimoji="1" lang="ja-JP" altLang="en-US" sz="1200">
                <a:latin typeface="+mj-ea"/>
                <a:ea typeface="+mj-ea"/>
              </a:rPr>
              <a:t>名称：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1828800" y="2408937"/>
            <a:ext cx="4684780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40688" y="3279478"/>
            <a:ext cx="1404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開始された契機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kumimoji="1" lang="ja-JP" altLang="en-US" sz="1200">
                <a:latin typeface="+mj-ea"/>
                <a:ea typeface="+mj-ea"/>
              </a:rPr>
              <a:t>　</a:t>
            </a:r>
            <a:endParaRPr lang="en-US" altLang="ja-JP" dirty="0"/>
          </a:p>
        </p:txBody>
      </p:sp>
      <p:sp>
        <p:nvSpPr>
          <p:cNvPr id="73" name="正方形/長方形 72"/>
          <p:cNvSpPr/>
          <p:nvPr/>
        </p:nvSpPr>
        <p:spPr>
          <a:xfrm>
            <a:off x="1828799" y="5796363"/>
            <a:ext cx="4684781" cy="36875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59579" y="5836120"/>
            <a:ext cx="5897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検証結果の抄：</a:t>
            </a:r>
            <a:r>
              <a:rPr kumimoji="1" lang="ja-JP" altLang="en-US" sz="1050" dirty="0">
                <a:latin typeface="+mj-ea"/>
                <a:ea typeface="+mj-ea"/>
              </a:rPr>
              <a:t>　検討事項　□</a:t>
            </a:r>
            <a:r>
              <a:rPr kumimoji="1" lang="en-US" altLang="ja-JP" sz="1050" dirty="0">
                <a:latin typeface="+mj-ea"/>
                <a:ea typeface="+mj-ea"/>
              </a:rPr>
              <a:t> </a:t>
            </a:r>
            <a:r>
              <a:rPr kumimoji="1" lang="ja-JP" altLang="en-US" sz="1050" dirty="0">
                <a:latin typeface="+mj-ea"/>
                <a:ea typeface="+mj-ea"/>
              </a:rPr>
              <a:t>死因</a:t>
            </a:r>
            <a:r>
              <a:rPr lang="ja-JP" altLang="en-US" sz="1050" dirty="0">
                <a:latin typeface="+mj-ea"/>
                <a:ea typeface="+mj-ea"/>
              </a:rPr>
              <a:t>　□</a:t>
            </a:r>
            <a:r>
              <a:rPr lang="en-US" altLang="ja-JP" sz="1050" dirty="0">
                <a:latin typeface="+mj-ea"/>
                <a:ea typeface="+mj-ea"/>
              </a:rPr>
              <a:t> </a:t>
            </a:r>
            <a:r>
              <a:rPr lang="ja-JP" altLang="en-US" sz="1050" dirty="0">
                <a:latin typeface="+mj-ea"/>
                <a:ea typeface="+mj-ea"/>
              </a:rPr>
              <a:t>死者の状況　□</a:t>
            </a:r>
            <a:r>
              <a:rPr lang="en-US" altLang="ja-JP" sz="1050" dirty="0">
                <a:latin typeface="+mj-ea"/>
                <a:ea typeface="+mj-ea"/>
              </a:rPr>
              <a:t> </a:t>
            </a:r>
            <a:r>
              <a:rPr lang="ja-JP" altLang="en-US" sz="1050" dirty="0">
                <a:latin typeface="+mj-ea"/>
                <a:ea typeface="+mj-ea"/>
              </a:rPr>
              <a:t>環境の状況　□</a:t>
            </a:r>
            <a:r>
              <a:rPr lang="en-US" altLang="ja-JP" sz="1050" dirty="0">
                <a:latin typeface="+mj-ea"/>
                <a:ea typeface="+mj-ea"/>
              </a:rPr>
              <a:t> </a:t>
            </a:r>
            <a:r>
              <a:rPr lang="ja-JP" altLang="en-US" sz="1050" dirty="0">
                <a:latin typeface="+mj-ea"/>
                <a:ea typeface="+mj-ea"/>
              </a:rPr>
              <a:t>予防策　□</a:t>
            </a:r>
            <a:r>
              <a:rPr lang="en-US" altLang="ja-JP" sz="1050" dirty="0">
                <a:latin typeface="+mj-ea"/>
                <a:ea typeface="+mj-ea"/>
              </a:rPr>
              <a:t> </a:t>
            </a:r>
            <a:r>
              <a:rPr lang="ja-JP" altLang="en-US" sz="1050" dirty="0">
                <a:latin typeface="+mj-ea"/>
                <a:ea typeface="+mj-ea"/>
              </a:rPr>
              <a:t>その他</a:t>
            </a:r>
            <a:endParaRPr kumimoji="1" lang="ja-JP" altLang="en-US" sz="1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125924" y="384211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参加者：</a:t>
            </a:r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1825780" y="3762260"/>
            <a:ext cx="4687800" cy="19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83199" y="9483897"/>
            <a:ext cx="2858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+mj-ea"/>
                <a:ea typeface="+mj-ea"/>
              </a:rPr>
              <a:t>可及的に予防策</a:t>
            </a:r>
            <a:r>
              <a:rPr lang="ja-JP" altLang="en-US" sz="1000">
                <a:latin typeface="+mj-ea"/>
                <a:ea typeface="+mj-ea"/>
              </a:rPr>
              <a:t>を具体的に記載してください。</a:t>
            </a:r>
            <a:endParaRPr lang="en-US" altLang="ja-JP" sz="1000" dirty="0">
              <a:latin typeface="+mj-ea"/>
              <a:ea typeface="+mj-ea"/>
            </a:endParaRPr>
          </a:p>
          <a:p>
            <a:r>
              <a:rPr lang="ja-JP" altLang="en-US" sz="1000" dirty="0">
                <a:latin typeface="+mj-ea"/>
                <a:ea typeface="+mj-ea"/>
              </a:rPr>
              <a:t>書ききれない場合，別紙を添付してください。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35677" y="9243839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828799" y="3792785"/>
            <a:ext cx="2454518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　</a:t>
            </a:r>
            <a:endParaRPr kumimoji="1"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臨床医</a:t>
            </a:r>
            <a:endParaRPr kumimoji="1"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医学研究者（法医学者等）</a:t>
            </a:r>
            <a:endParaRPr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看護師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ソーシャルワーカー（</a:t>
            </a:r>
            <a:r>
              <a:rPr kumimoji="1" lang="en-US" altLang="ja-JP" sz="1100" dirty="0">
                <a:latin typeface="+mn-ea"/>
              </a:rPr>
              <a:t>MSW</a:t>
            </a:r>
            <a:r>
              <a:rPr kumimoji="1" lang="ja-JP" altLang="en-US" sz="1100" dirty="0">
                <a:latin typeface="+mn-ea"/>
              </a:rPr>
              <a:t>）</a:t>
            </a:r>
            <a:endParaRPr kumimoji="1"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その他の医療関係者</a:t>
            </a:r>
            <a:endParaRPr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保健行政（保健師等）</a:t>
            </a:r>
            <a:endParaRPr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児童福祉（児童福祉司等）</a:t>
            </a:r>
            <a:endParaRPr kumimoji="1"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捜査（警察，検察等）</a:t>
            </a:r>
            <a:endParaRPr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教育・養育（教師，保育士等）</a:t>
            </a:r>
            <a:endParaRPr kumimoji="1"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その他（</a:t>
            </a:r>
            <a:r>
              <a:rPr lang="en-US" altLang="ja-JP" sz="1100" dirty="0">
                <a:latin typeface="+mn-ea"/>
              </a:rPr>
              <a:t>		</a:t>
            </a:r>
            <a:r>
              <a:rPr lang="ja-JP" altLang="en-US" sz="1100" dirty="0">
                <a:latin typeface="+mn-ea"/>
              </a:rPr>
              <a:t>　　）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794354" y="3792654"/>
            <a:ext cx="2582758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>
                <a:latin typeface="+mn-ea"/>
              </a:rPr>
              <a:t>直接関係</a:t>
            </a:r>
            <a:r>
              <a:rPr kumimoji="1" lang="ja-JP" altLang="en-US" sz="1100" dirty="0">
                <a:latin typeface="+mn-ea"/>
              </a:rPr>
              <a:t>した者　直接は関係</a:t>
            </a:r>
            <a:r>
              <a:rPr kumimoji="1" lang="ja-JP" altLang="en-US" sz="1100" b="1" dirty="0">
                <a:latin typeface="+mn-ea"/>
              </a:rPr>
              <a:t>しない</a:t>
            </a:r>
            <a:r>
              <a:rPr kumimoji="1" lang="ja-JP" altLang="en-US" sz="1100" dirty="0">
                <a:latin typeface="+mn-ea"/>
              </a:rPr>
              <a:t>者</a:t>
            </a:r>
            <a:endParaRPr kumimoji="1"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lang="en-US" altLang="ja-JP" sz="1100" dirty="0">
                <a:latin typeface="+mn-ea"/>
              </a:rPr>
              <a:t>	</a:t>
            </a:r>
            <a:r>
              <a:rPr kumimoji="1" lang="ja-JP" altLang="en-US" sz="1100" dirty="0">
                <a:latin typeface="+mn-ea"/>
              </a:rPr>
              <a:t>□</a:t>
            </a:r>
            <a:r>
              <a:rPr kumimoji="1" lang="en-US" altLang="ja-JP" sz="1100" dirty="0">
                <a:latin typeface="+mn-ea"/>
              </a:rPr>
              <a:t> 	</a:t>
            </a:r>
            <a:r>
              <a:rPr kumimoji="1" lang="ja-JP" altLang="en-US" sz="1100" dirty="0">
                <a:latin typeface="+mn-ea"/>
              </a:rPr>
              <a:t>□</a:t>
            </a:r>
            <a:endParaRPr kumimoji="1"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r>
              <a:rPr lang="en-US" altLang="ja-JP" sz="1100" dirty="0">
                <a:latin typeface="+mn-ea"/>
              </a:rPr>
              <a:t> 	</a:t>
            </a:r>
            <a:r>
              <a:rPr lang="ja-JP" altLang="en-US" sz="1100" dirty="0">
                <a:latin typeface="+mn-ea"/>
              </a:rPr>
              <a:t>□</a:t>
            </a:r>
            <a:endParaRPr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kumimoji="1" lang="en-US" altLang="ja-JP" sz="1100" dirty="0">
                <a:latin typeface="+mn-ea"/>
              </a:rPr>
              <a:t>	</a:t>
            </a:r>
            <a:r>
              <a:rPr kumimoji="1" lang="ja-JP" altLang="en-US" sz="1100" dirty="0">
                <a:latin typeface="+mn-ea"/>
              </a:rPr>
              <a:t>□</a:t>
            </a:r>
            <a:r>
              <a:rPr lang="en-US" altLang="ja-JP" sz="1100" dirty="0">
                <a:latin typeface="+mn-ea"/>
              </a:rPr>
              <a:t> 	</a:t>
            </a:r>
            <a:r>
              <a:rPr lang="ja-JP" altLang="en-US" sz="1100" dirty="0">
                <a:latin typeface="+mn-ea"/>
              </a:rPr>
              <a:t>□</a:t>
            </a:r>
            <a:endParaRPr kumimoji="1"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kumimoji="1" lang="en-US" altLang="ja-JP" sz="1100" dirty="0">
                <a:latin typeface="+mn-ea"/>
              </a:rPr>
              <a:t>	</a:t>
            </a:r>
            <a:r>
              <a:rPr kumimoji="1" lang="ja-JP" altLang="en-US" sz="1100" dirty="0">
                <a:latin typeface="+mn-ea"/>
              </a:rPr>
              <a:t>□</a:t>
            </a:r>
            <a:r>
              <a:rPr lang="en-US" altLang="ja-JP" sz="1100" dirty="0">
                <a:latin typeface="+mn-ea"/>
              </a:rPr>
              <a:t> 	</a:t>
            </a:r>
            <a:r>
              <a:rPr lang="ja-JP" altLang="en-US" sz="1100" dirty="0">
                <a:latin typeface="+mn-ea"/>
              </a:rPr>
              <a:t>□</a:t>
            </a:r>
            <a:endParaRPr kumimoji="1"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endParaRPr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r>
              <a:rPr lang="en-US" altLang="ja-JP" sz="1100" dirty="0">
                <a:latin typeface="+mn-ea"/>
              </a:rPr>
              <a:t> 	</a:t>
            </a:r>
            <a:r>
              <a:rPr lang="ja-JP" altLang="en-US" sz="1100" dirty="0">
                <a:latin typeface="+mn-ea"/>
              </a:rPr>
              <a:t>□</a:t>
            </a:r>
            <a:endParaRPr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kumimoji="1" lang="en-US" altLang="ja-JP" sz="1100" dirty="0">
                <a:latin typeface="+mn-ea"/>
              </a:rPr>
              <a:t>	</a:t>
            </a:r>
            <a:r>
              <a:rPr kumimoji="1" lang="ja-JP" altLang="en-US" sz="1100" dirty="0">
                <a:latin typeface="+mn-ea"/>
              </a:rPr>
              <a:t>□</a:t>
            </a:r>
            <a:r>
              <a:rPr kumimoji="1" lang="en-US" altLang="ja-JP" sz="1100" dirty="0">
                <a:latin typeface="+mn-ea"/>
              </a:rPr>
              <a:t> </a:t>
            </a: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endParaRPr kumimoji="1"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r>
              <a:rPr lang="en-US" altLang="ja-JP" sz="1100" dirty="0">
                <a:latin typeface="+mn-ea"/>
              </a:rPr>
              <a:t> 	</a:t>
            </a:r>
            <a:r>
              <a:rPr lang="ja-JP" altLang="en-US" sz="1100" dirty="0">
                <a:latin typeface="+mn-ea"/>
              </a:rPr>
              <a:t>□</a:t>
            </a:r>
            <a:endParaRPr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kumimoji="1" lang="en-US" altLang="ja-JP" sz="1100" dirty="0">
                <a:latin typeface="+mn-ea"/>
              </a:rPr>
              <a:t>	</a:t>
            </a:r>
            <a:r>
              <a:rPr kumimoji="1" lang="ja-JP" altLang="en-US" sz="1100" dirty="0">
                <a:latin typeface="+mn-ea"/>
              </a:rPr>
              <a:t>□</a:t>
            </a:r>
            <a:r>
              <a:rPr kumimoji="1" lang="en-US" altLang="ja-JP" sz="1100" dirty="0">
                <a:latin typeface="+mn-ea"/>
              </a:rPr>
              <a:t> </a:t>
            </a: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endParaRPr kumimoji="1"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r>
              <a:rPr lang="en-US" altLang="ja-JP" sz="1100" dirty="0">
                <a:latin typeface="+mn-ea"/>
              </a:rPr>
              <a:t> 	</a:t>
            </a:r>
            <a:r>
              <a:rPr lang="ja-JP" altLang="en-US" sz="1100" dirty="0">
                <a:latin typeface="+mn-ea"/>
              </a:rPr>
              <a:t>□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1828800" y="3085598"/>
            <a:ext cx="4684780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（追加票）</a:t>
            </a:r>
            <a:endParaRPr kumimoji="1" lang="ja-JP" altLang="en-US" dirty="0"/>
          </a:p>
        </p:txBody>
      </p:sp>
      <p:sp>
        <p:nvSpPr>
          <p:cNvPr id="74" name="正方形/長方形 73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77" name="正方形/長方形 76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6789"/>
            <a:ext cx="141256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B7. </a:t>
            </a:r>
            <a:r>
              <a:rPr lang="ja-JP" altLang="en-US" sz="1400" b="1" dirty="0">
                <a:latin typeface="+mj-ea"/>
                <a:ea typeface="+mj-ea"/>
              </a:rPr>
              <a:t>検証結果票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46413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正方形/長方形 73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0" y="7603212"/>
            <a:ext cx="6858000" cy="23027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5723466" y="2121923"/>
            <a:ext cx="939989" cy="574609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45029" y="2199077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死因，死因究明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36425" y="266008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死因再分類：</a:t>
            </a:r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1828800" y="2490678"/>
            <a:ext cx="2162678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991478" y="248313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死亡診断書等との齟齬など</a:t>
            </a:r>
            <a:endParaRPr lang="en-US" altLang="ja-JP" sz="1000" dirty="0">
              <a:latin typeface="+mj-ea"/>
              <a:ea typeface="+mj-ea"/>
            </a:endParaRPr>
          </a:p>
          <a:p>
            <a:r>
              <a:rPr lang="ja-JP" altLang="en-US" sz="1000" b="1" dirty="0">
                <a:latin typeface="+mn-ea"/>
              </a:rPr>
              <a:t>なんらかの懸念</a:t>
            </a:r>
            <a:r>
              <a:rPr lang="ja-JP" altLang="en-US" sz="1000" dirty="0">
                <a:latin typeface="+mj-ea"/>
                <a:ea typeface="+mj-ea"/>
              </a:rPr>
              <a:t>がある</a:t>
            </a:r>
            <a:r>
              <a:rPr lang="en-US" altLang="ja-JP" sz="1000" dirty="0">
                <a:latin typeface="+mj-ea"/>
                <a:ea typeface="+mj-ea"/>
              </a:rPr>
              <a:t> </a:t>
            </a:r>
            <a:endParaRPr kumimoji="1" lang="ja-JP" altLang="en-US" sz="10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08773" y="4312995"/>
            <a:ext cx="305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>
                <a:latin typeface="+mn-ea"/>
              </a:rPr>
              <a:t>養育要因</a:t>
            </a:r>
            <a:r>
              <a:rPr lang="ja-JP" altLang="en-US" sz="1400" b="1">
                <a:latin typeface="+mj-ea"/>
                <a:ea typeface="+mj-ea"/>
              </a:rPr>
              <a:t>（保護者の養育への態度）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850467" y="2490678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934157" y="2811842"/>
            <a:ext cx="18004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（各種結果が反映されない等）</a:t>
            </a:r>
            <a:endParaRPr kumimoji="1" lang="ja-JP" altLang="en-US" sz="900" dirty="0"/>
          </a:p>
        </p:txBody>
      </p:sp>
      <p:sp>
        <p:nvSpPr>
          <p:cNvPr id="52" name="正方形/長方形 51"/>
          <p:cNvSpPr/>
          <p:nvPr/>
        </p:nvSpPr>
        <p:spPr>
          <a:xfrm>
            <a:off x="5850467" y="3235725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21532" y="4762395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養育不全の有無：　　　　</a:t>
            </a:r>
            <a:r>
              <a:rPr kumimoji="1" lang="ja-JP" altLang="en-US" dirty="0">
                <a:latin typeface="+mj-ea"/>
                <a:ea typeface="+mj-ea"/>
              </a:rPr>
              <a:t>・　　　　・</a:t>
            </a:r>
            <a:endParaRPr kumimoji="1"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1828798" y="4622434"/>
            <a:ext cx="3256935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983011" y="3220965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死因究明が不十分であるなど</a:t>
            </a:r>
            <a:endParaRPr kumimoji="1" lang="en-US" altLang="ja-JP" sz="1000" dirty="0">
              <a:latin typeface="+mj-ea"/>
              <a:ea typeface="+mj-ea"/>
            </a:endParaRPr>
          </a:p>
          <a:p>
            <a:r>
              <a:rPr kumimoji="1" lang="ja-JP" altLang="en-US" sz="1000" dirty="0">
                <a:latin typeface="+mj-ea"/>
                <a:ea typeface="+mj-ea"/>
              </a:rPr>
              <a:t>死因や経緯に</a:t>
            </a:r>
            <a:r>
              <a:rPr kumimoji="1" lang="ja-JP" altLang="en-US" sz="1000" b="1" dirty="0">
                <a:latin typeface="+mn-ea"/>
              </a:rPr>
              <a:t>不詳の点</a:t>
            </a:r>
            <a:r>
              <a:rPr kumimoji="1" lang="ja-JP" altLang="en-US" sz="1000" dirty="0">
                <a:latin typeface="+mj-ea"/>
                <a:ea typeface="+mj-ea"/>
              </a:rPr>
              <a:t>が残る</a:t>
            </a:r>
            <a:endParaRPr kumimoji="1" lang="ja-JP" altLang="en-US" sz="1000" dirty="0"/>
          </a:p>
        </p:txBody>
      </p:sp>
      <p:sp>
        <p:nvSpPr>
          <p:cNvPr id="57" name="正方形/長方形 56"/>
          <p:cNvSpPr/>
          <p:nvPr/>
        </p:nvSpPr>
        <p:spPr>
          <a:xfrm>
            <a:off x="5851962" y="3980772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983011" y="3990397"/>
            <a:ext cx="18517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死亡経過に</a:t>
            </a:r>
            <a:r>
              <a:rPr kumimoji="1" lang="ja-JP" altLang="en-US" sz="1000" b="1" dirty="0">
                <a:latin typeface="+mn-ea"/>
              </a:rPr>
              <a:t>外因の関与</a:t>
            </a:r>
            <a:r>
              <a:rPr kumimoji="1" lang="ja-JP" altLang="en-US" sz="1000" dirty="0">
                <a:latin typeface="+mj-ea"/>
                <a:ea typeface="+mj-ea"/>
              </a:rPr>
              <a:t>がある</a:t>
            </a:r>
            <a:endParaRPr kumimoji="1" lang="ja-JP" altLang="en-US" sz="1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12995" y="4670250"/>
            <a:ext cx="8002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明らかに</a:t>
            </a:r>
            <a:endParaRPr kumimoji="1" lang="en-US" altLang="ja-JP" sz="1200" dirty="0">
              <a:latin typeface="+mn-ea"/>
            </a:endParaRPr>
          </a:p>
          <a:p>
            <a:pPr algn="ctr"/>
            <a:r>
              <a:rPr lang="ja-JP" altLang="en-US" dirty="0">
                <a:latin typeface="+mn-ea"/>
              </a:rPr>
              <a:t>虐待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36384" y="4655917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/>
              <a:t>養育不全の</a:t>
            </a:r>
            <a:endParaRPr kumimoji="1" lang="en-US" altLang="ja-JP" sz="1600" dirty="0"/>
          </a:p>
          <a:p>
            <a:pPr algn="ctr"/>
            <a:r>
              <a:rPr lang="ja-JP" altLang="en-US" sz="1600" dirty="0"/>
              <a:t>要素がある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61095" y="4664192"/>
            <a:ext cx="1338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+mn-ea"/>
              </a:rPr>
              <a:t>虐待</a:t>
            </a:r>
            <a:r>
              <a:rPr kumimoji="1" lang="en-US" altLang="ja-JP" sz="1400" dirty="0">
                <a:latin typeface="+mn-ea"/>
              </a:rPr>
              <a:t>/</a:t>
            </a:r>
            <a:r>
              <a:rPr kumimoji="1" lang="ja-JP" altLang="en-US" sz="1400" dirty="0">
                <a:latin typeface="+mn-ea"/>
              </a:rPr>
              <a:t>養育不全</a:t>
            </a:r>
            <a:r>
              <a:rPr kumimoji="1" lang="ja-JP" altLang="en-US" dirty="0">
                <a:latin typeface="+mn-ea"/>
              </a:rPr>
              <a:t>特になし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21532" y="5734734"/>
            <a:ext cx="3124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養育困難の有無：　　　　</a:t>
            </a:r>
            <a:r>
              <a:rPr lang="en-US" altLang="ja-JP" dirty="0">
                <a:latin typeface="+mj-ea"/>
                <a:ea typeface="+mj-ea"/>
              </a:rPr>
              <a:t>   </a:t>
            </a:r>
            <a:r>
              <a:rPr kumimoji="1" lang="ja-JP" altLang="en-US" dirty="0">
                <a:latin typeface="+mj-ea"/>
                <a:ea typeface="+mj-ea"/>
              </a:rPr>
              <a:t>　　　・</a:t>
            </a:r>
            <a:endParaRPr kumimoji="1" lang="ja-JP" altLang="en-US" dirty="0"/>
          </a:p>
        </p:txBody>
      </p:sp>
      <p:sp>
        <p:nvSpPr>
          <p:cNvPr id="71" name="正方形/長方形 70"/>
          <p:cNvSpPr/>
          <p:nvPr/>
        </p:nvSpPr>
        <p:spPr>
          <a:xfrm>
            <a:off x="1817657" y="5579979"/>
            <a:ext cx="2281786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84674" y="5588254"/>
            <a:ext cx="690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養育困難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409408" y="5589398"/>
            <a:ext cx="690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特になし</a:t>
            </a:r>
          </a:p>
        </p:txBody>
      </p:sp>
      <p:sp>
        <p:nvSpPr>
          <p:cNvPr id="80" name="正方形/長方形 79"/>
          <p:cNvSpPr/>
          <p:nvPr/>
        </p:nvSpPr>
        <p:spPr>
          <a:xfrm>
            <a:off x="5850467" y="5324829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025806" y="5300675"/>
            <a:ext cx="17235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+mj-ea"/>
                <a:ea typeface="+mj-ea"/>
              </a:rPr>
              <a:t>両方とも「特になし」</a:t>
            </a:r>
            <a:r>
              <a:rPr lang="ja-JP" altLang="en-US" sz="1000" b="1" dirty="0">
                <a:latin typeface="+mn-ea"/>
              </a:rPr>
              <a:t>以外</a:t>
            </a:r>
            <a:endParaRPr kumimoji="1" lang="ja-JP" altLang="en-US" sz="1000" b="1" dirty="0">
              <a:latin typeface="+mn-ea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97932" y="6313438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予防可能性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21532" y="6684433"/>
            <a:ext cx="4493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予防の可能性</a:t>
            </a:r>
            <a:r>
              <a:rPr kumimoji="1" lang="ja-JP" altLang="en-US" sz="1200">
                <a:latin typeface="+mj-ea"/>
                <a:ea typeface="+mj-ea"/>
              </a:rPr>
              <a:t>：</a:t>
            </a:r>
            <a:r>
              <a:rPr kumimoji="1" lang="ja-JP" altLang="en-US">
                <a:latin typeface="+mn-ea"/>
              </a:rPr>
              <a:t>　</a:t>
            </a:r>
            <a:r>
              <a:rPr lang="ja-JP" altLang="en-US">
                <a:latin typeface="+mn-ea"/>
              </a:rPr>
              <a:t>高い・あり</a:t>
            </a:r>
            <a:r>
              <a:rPr kumimoji="1" lang="ja-JP" altLang="en-US">
                <a:latin typeface="+mn-ea"/>
              </a:rPr>
              <a:t>・</a:t>
            </a:r>
            <a:r>
              <a:rPr kumimoji="1" lang="ja-JP" altLang="en-US" dirty="0">
                <a:latin typeface="+mn-ea"/>
              </a:rPr>
              <a:t>低い・判断不可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1818737" y="6553917"/>
            <a:ext cx="3266996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5850467" y="6553916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160559" y="6539560"/>
            <a:ext cx="738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+mj-ea"/>
                <a:ea typeface="+mj-ea"/>
              </a:rPr>
              <a:t>「低い」</a:t>
            </a:r>
            <a:r>
              <a:rPr lang="ja-JP" altLang="en-US" sz="1000" b="1" dirty="0">
                <a:latin typeface="+mn-ea"/>
              </a:rPr>
              <a:t>以外</a:t>
            </a:r>
            <a:endParaRPr kumimoji="1" lang="ja-JP" altLang="en-US" sz="1000" b="1" dirty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23466" y="7215228"/>
            <a:ext cx="1056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一項目でも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該当の場合，</a:t>
            </a:r>
            <a:endParaRPr kumimoji="1" lang="en-US" altLang="ja-JP" sz="1200" b="1" dirty="0"/>
          </a:p>
          <a:p>
            <a:r>
              <a:rPr lang="ja-JP" altLang="en-US" sz="1200" b="1"/>
              <a:t>検証</a:t>
            </a:r>
            <a:r>
              <a:rPr lang="ja-JP" altLang="en-US" sz="1200" b="1">
                <a:solidFill>
                  <a:srgbClr val="C00000"/>
                </a:solidFill>
              </a:rPr>
              <a:t>を考慮</a:t>
            </a:r>
            <a:r>
              <a:rPr lang="ja-JP" altLang="en-US" sz="1200" b="1"/>
              <a:t>。</a:t>
            </a:r>
            <a:endParaRPr kumimoji="1" lang="ja-JP" altLang="en-US" sz="1200" b="1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97932" y="789939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+mn-ea"/>
              </a:rPr>
              <a:t>判定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74664" y="312727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死因分類表から該当する番号を</a:t>
            </a:r>
            <a:endParaRPr kumimoji="1" lang="en-US" altLang="ja-JP" sz="900" dirty="0">
              <a:latin typeface="+mj-ea"/>
              <a:ea typeface="+mj-ea"/>
            </a:endParaRPr>
          </a:p>
          <a:p>
            <a:r>
              <a:rPr kumimoji="1" lang="ja-JP" altLang="en-US" sz="900" b="1" dirty="0">
                <a:latin typeface="+mn-ea"/>
              </a:rPr>
              <a:t>すべて列挙</a:t>
            </a:r>
            <a:r>
              <a:rPr kumimoji="1" lang="ja-JP" altLang="en-US" sz="900" dirty="0">
                <a:latin typeface="+mj-ea"/>
                <a:ea typeface="+mj-ea"/>
              </a:rPr>
              <a:t>してください。</a:t>
            </a:r>
          </a:p>
        </p:txBody>
      </p:sp>
      <p:sp>
        <p:nvSpPr>
          <p:cNvPr id="91" name="正方形/長方形 90"/>
          <p:cNvSpPr/>
          <p:nvPr/>
        </p:nvSpPr>
        <p:spPr>
          <a:xfrm>
            <a:off x="1154431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2220289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3286147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57776" y="8555348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以後の検証不要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224011" y="8560105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/>
              <a:t>個別検証</a:t>
            </a:r>
            <a:endParaRPr kumimoji="1" lang="ja-JP" altLang="en-US" sz="1000" b="1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277900" y="855136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/>
              <a:t>専門検証</a:t>
            </a:r>
            <a:endParaRPr kumimoji="1" lang="ja-JP" altLang="en-US" sz="900" b="1" dirty="0">
              <a:latin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19002" y="209757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b="1" dirty="0">
                <a:latin typeface="+mj-ea"/>
                <a:ea typeface="+mj-ea"/>
              </a:rPr>
              <a:t>該当する項目に</a:t>
            </a:r>
            <a:endParaRPr kumimoji="1" lang="en-US" altLang="ja-JP" sz="900" b="1" dirty="0">
              <a:latin typeface="+mj-ea"/>
              <a:ea typeface="+mj-ea"/>
            </a:endParaRPr>
          </a:p>
          <a:p>
            <a:pPr algn="ctr"/>
            <a:r>
              <a:rPr lang="ja-JP" altLang="en-US" sz="900" b="1" dirty="0">
                <a:latin typeface="+mj-ea"/>
                <a:ea typeface="+mj-ea"/>
              </a:rPr>
              <a:t>☑をつける。</a:t>
            </a:r>
            <a:endParaRPr kumimoji="1" lang="ja-JP" altLang="en-US" sz="900" b="1" dirty="0">
              <a:latin typeface="+mj-ea"/>
              <a:ea typeface="+mj-ea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4352005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327380" y="8551367"/>
            <a:ext cx="8499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+mn-ea"/>
              </a:rPr>
              <a:t>CDR</a:t>
            </a:r>
            <a:r>
              <a:rPr kumimoji="1" lang="ja-JP" altLang="en-US" sz="1000" b="1">
                <a:latin typeface="+mn-ea"/>
              </a:rPr>
              <a:t>対象外</a:t>
            </a:r>
            <a:endParaRPr kumimoji="1" lang="ja-JP" altLang="en-US" sz="1000" b="1" dirty="0">
              <a:latin typeface="+mn-ea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5417862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400743" y="855136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>
                <a:latin typeface="+mn-ea"/>
              </a:rPr>
              <a:t>判断保留</a:t>
            </a:r>
            <a:endParaRPr kumimoji="1" lang="ja-JP" altLang="en-US" sz="1000" b="1" dirty="0">
              <a:latin typeface="+mn-ea"/>
            </a:endParaRPr>
          </a:p>
        </p:txBody>
      </p:sp>
      <p:sp>
        <p:nvSpPr>
          <p:cNvPr id="33" name="左中かっこ 32"/>
          <p:cNvSpPr/>
          <p:nvPr/>
        </p:nvSpPr>
        <p:spPr>
          <a:xfrm rot="5400000">
            <a:off x="2996931" y="6828656"/>
            <a:ext cx="152885" cy="1922749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/>
          <p:cNvCxnSpPr>
            <a:endCxn id="27" idx="1"/>
          </p:cNvCxnSpPr>
          <p:nvPr/>
        </p:nvCxnSpPr>
        <p:spPr>
          <a:xfrm flipV="1">
            <a:off x="3256547" y="7538394"/>
            <a:ext cx="2466919" cy="13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>
            <a:off x="3062003" y="7536832"/>
            <a:ext cx="194544" cy="1715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413285" y="8741288"/>
            <a:ext cx="11192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□</a:t>
            </a:r>
            <a:r>
              <a:rPr kumimoji="1" lang="en-US" altLang="ja-JP" sz="1000" dirty="0">
                <a:latin typeface="+mn-ea"/>
              </a:rPr>
              <a:t> </a:t>
            </a:r>
            <a:r>
              <a:rPr kumimoji="1" lang="ja-JP" altLang="en-US" sz="1000" dirty="0">
                <a:latin typeface="+mn-ea"/>
              </a:rPr>
              <a:t>死亡情報過少</a:t>
            </a:r>
            <a:endParaRPr kumimoji="1"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□</a:t>
            </a:r>
            <a:r>
              <a:rPr lang="en-US" altLang="ja-JP" sz="1000" dirty="0">
                <a:latin typeface="+mn-ea"/>
              </a:rPr>
              <a:t> </a:t>
            </a:r>
            <a:r>
              <a:rPr lang="ja-JP" altLang="en-US" sz="1000" dirty="0">
                <a:latin typeface="+mn-ea"/>
              </a:rPr>
              <a:t>周辺情報必須</a:t>
            </a:r>
            <a:endParaRPr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□</a:t>
            </a:r>
            <a:r>
              <a:rPr kumimoji="1" lang="en-US" altLang="ja-JP" sz="1000" dirty="0">
                <a:latin typeface="+mn-ea"/>
              </a:rPr>
              <a:t> </a:t>
            </a:r>
            <a:r>
              <a:rPr kumimoji="1" lang="ja-JP" altLang="en-US" sz="1000" dirty="0">
                <a:latin typeface="+mn-ea"/>
              </a:rPr>
              <a:t>その他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422501" y="5609536"/>
            <a:ext cx="106311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 dirty="0"/>
              <a:t>家庭環境</a:t>
            </a:r>
            <a:endParaRPr kumimoji="1" lang="en-US" altLang="ja-JP" sz="1100" dirty="0"/>
          </a:p>
          <a:p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養育者等</a:t>
            </a:r>
            <a:endParaRPr lang="en-US" altLang="ja-JP" sz="1100" dirty="0"/>
          </a:p>
          <a:p>
            <a:r>
              <a:rPr kumimoji="1" lang="ja-JP" altLang="en-US" sz="110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/>
              <a:t>本人の特性</a:t>
            </a:r>
            <a:endParaRPr kumimoji="1" lang="ja-JP" altLang="en-US" sz="11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934157" y="3541985"/>
            <a:ext cx="17475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（死因再分類に</a:t>
            </a:r>
            <a:r>
              <a:rPr kumimoji="1" lang="en-US" altLang="ja-JP" sz="900" dirty="0">
                <a:latin typeface="+mj-ea"/>
                <a:ea typeface="+mj-ea"/>
              </a:rPr>
              <a:t>0</a:t>
            </a:r>
            <a:r>
              <a:rPr kumimoji="1" lang="ja-JP" altLang="en-US" sz="900" dirty="0">
                <a:latin typeface="+mj-ea"/>
                <a:ea typeface="+mj-ea"/>
              </a:rPr>
              <a:t>が含まれる）</a:t>
            </a:r>
            <a:endParaRPr kumimoji="1" lang="ja-JP" altLang="en-US" sz="9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913962" y="4143205"/>
            <a:ext cx="19255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（死因再分類に</a:t>
            </a:r>
            <a:r>
              <a:rPr kumimoji="1" lang="en-US" altLang="ja-JP" sz="900" dirty="0">
                <a:latin typeface="+mj-ea"/>
                <a:ea typeface="+mj-ea"/>
              </a:rPr>
              <a:t>1〜3</a:t>
            </a:r>
            <a:r>
              <a:rPr kumimoji="1" lang="ja-JP" altLang="en-US" sz="900" dirty="0">
                <a:latin typeface="+mj-ea"/>
                <a:ea typeface="+mj-ea"/>
              </a:rPr>
              <a:t>が含まれる）</a:t>
            </a:r>
            <a:endParaRPr kumimoji="1" lang="ja-JP" altLang="en-US" sz="9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114740" y="8741288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+mn-ea"/>
              </a:rPr>
              <a:t>□</a:t>
            </a:r>
            <a:r>
              <a:rPr lang="en-US" altLang="ja-JP" sz="1000" dirty="0">
                <a:latin typeface="+mn-ea"/>
              </a:rPr>
              <a:t> </a:t>
            </a:r>
            <a:r>
              <a:rPr lang="ja-JP" altLang="en-US" sz="1000" dirty="0">
                <a:latin typeface="+mn-ea"/>
              </a:rPr>
              <a:t>既存の検証制度</a:t>
            </a:r>
            <a:endParaRPr lang="en-US" altLang="ja-JP" sz="1000" dirty="0">
              <a:latin typeface="+mn-ea"/>
            </a:endParaRPr>
          </a:p>
          <a:p>
            <a:r>
              <a:rPr kumimoji="1" lang="ja-JP" altLang="en-US" sz="1000">
                <a:latin typeface="+mn-ea"/>
              </a:rPr>
              <a:t>□</a:t>
            </a:r>
            <a:r>
              <a:rPr kumimoji="1" lang="en-US" altLang="ja-JP" sz="1000" dirty="0">
                <a:latin typeface="+mn-ea"/>
              </a:rPr>
              <a:t> </a:t>
            </a:r>
            <a:r>
              <a:rPr kumimoji="1" lang="ja-JP" altLang="en-US" sz="1000">
                <a:latin typeface="+mn-ea"/>
              </a:rPr>
              <a:t>その他（下記）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1154432" y="9263202"/>
            <a:ext cx="4926820" cy="4813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229691" y="8741288"/>
            <a:ext cx="606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□</a:t>
            </a:r>
            <a:r>
              <a:rPr kumimoji="1" lang="en-US" altLang="ja-JP" sz="1000" dirty="0">
                <a:latin typeface="+mn-ea"/>
              </a:rPr>
              <a:t> </a:t>
            </a:r>
            <a:r>
              <a:rPr kumimoji="1" lang="ja-JP" altLang="en-US" sz="1000" dirty="0">
                <a:latin typeface="+mn-ea"/>
              </a:rPr>
              <a:t>済</a:t>
            </a:r>
            <a:endParaRPr kumimoji="1"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□</a:t>
            </a:r>
            <a:r>
              <a:rPr lang="en-US" altLang="ja-JP" sz="1000" dirty="0">
                <a:latin typeface="+mn-ea"/>
              </a:rPr>
              <a:t> </a:t>
            </a:r>
            <a:r>
              <a:rPr lang="ja-JP" altLang="en-US" sz="1000" dirty="0">
                <a:latin typeface="+mn-ea"/>
              </a:rPr>
              <a:t>未済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133490" y="18445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検証票</a:t>
            </a:r>
            <a:r>
              <a:rPr lang="ja-JP" altLang="en-US" dirty="0"/>
              <a:t>（選定）</a:t>
            </a:r>
            <a:endParaRPr kumimoji="1" lang="ja-JP" altLang="en-US" dirty="0"/>
          </a:p>
        </p:txBody>
      </p:sp>
      <p:sp>
        <p:nvSpPr>
          <p:cNvPr id="77" name="正方形/長方形 76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113" name="正方形/長方形 112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116" name="正方形/長方形 115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119" name="正方形/長方形 118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223359" y="674760"/>
            <a:ext cx="24913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C1. </a:t>
            </a:r>
            <a:r>
              <a:rPr kumimoji="1" lang="ja-JP" altLang="en-US" sz="1400" b="1" dirty="0">
                <a:latin typeface="+mj-ea"/>
                <a:ea typeface="+mj-ea"/>
              </a:rPr>
              <a:t>選定（スクリーニング）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5029" y="9242575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>
                <a:latin typeface="+mj-ea"/>
                <a:ea typeface="+mj-ea"/>
              </a:rPr>
              <a:t>追記事項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02731" y="5296383"/>
            <a:ext cx="305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>
                <a:latin typeface="+mn-ea"/>
              </a:rPr>
              <a:t>環境要因</a:t>
            </a:r>
            <a:r>
              <a:rPr lang="ja-JP" altLang="en-US" sz="1400" b="1">
                <a:latin typeface="+mj-ea"/>
                <a:ea typeface="+mj-ea"/>
              </a:rPr>
              <a:t>（子どもの置かれた環境）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81569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397932" y="2335778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>
                <a:latin typeface="+mj-ea"/>
              </a:rPr>
              <a:t>医学的死因のまとめ</a:t>
            </a:r>
            <a:endParaRPr lang="ja-JP" altLang="en-US" sz="1400" b="1" dirty="0">
              <a:latin typeface="+mj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7165" y="445515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>
                <a:latin typeface="+mn-ea"/>
              </a:rPr>
              <a:t>特記すべき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>
                <a:latin typeface="+mn-ea"/>
              </a:rPr>
              <a:t>　　　こと：</a:t>
            </a:r>
            <a:endParaRPr lang="ja-JP" altLang="en-US" sz="1200" dirty="0"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579788" y="4385675"/>
            <a:ext cx="4933332" cy="136188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4530761" y="3379137"/>
            <a:ext cx="1989891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1573654" y="5826463"/>
            <a:ext cx="2039351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1583268" y="6798098"/>
            <a:ext cx="2027658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4470290" y="5826463"/>
            <a:ext cx="2039351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1573654" y="8939835"/>
            <a:ext cx="4953861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8431" y="271823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/>
              <a:t>死因再分類：</a:t>
            </a:r>
            <a:endParaRPr kumimoji="1" lang="ja-JP" altLang="en-US" sz="1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619374" y="5877185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/>
              <a:t>養育困難：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86384" y="587213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/>
              <a:t>養育不全：</a:t>
            </a:r>
            <a:endParaRPr kumimoji="1" lang="ja-JP" altLang="en-US" sz="1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45983" y="6885762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/>
              <a:t>予防可能性：</a:t>
            </a:r>
            <a:endParaRPr kumimoji="1" lang="ja-JP" altLang="en-US" sz="1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27869" y="9034941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/>
              <a:t>キーワード：</a:t>
            </a:r>
            <a:endParaRPr kumimoji="1" lang="ja-JP" altLang="en-US" sz="1200" dirty="0"/>
          </a:p>
        </p:txBody>
      </p:sp>
      <p:sp>
        <p:nvSpPr>
          <p:cNvPr id="49" name="正方形/長方形 48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75" name="正方形/長方形 74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25477" y="669725"/>
            <a:ext cx="209704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C2. </a:t>
            </a:r>
            <a:r>
              <a:rPr kumimoji="1" lang="ja-JP" altLang="en-US" sz="1400" b="1">
                <a:latin typeface="+mj-ea"/>
                <a:ea typeface="+mj-ea"/>
              </a:rPr>
              <a:t>検証結果のまとめ</a:t>
            </a:r>
            <a:r>
              <a:rPr kumimoji="1" lang="en-US" altLang="ja-JP" sz="1400" b="1" dirty="0">
                <a:latin typeface="+mj-ea"/>
                <a:ea typeface="+mj-ea"/>
              </a:rPr>
              <a:t>-1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604CB7DE-903F-7C40-8582-7FFA51229D24}"/>
              </a:ext>
            </a:extLst>
          </p:cNvPr>
          <p:cNvSpPr/>
          <p:nvPr/>
        </p:nvSpPr>
        <p:spPr>
          <a:xfrm>
            <a:off x="1583267" y="2688952"/>
            <a:ext cx="4933332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30548425-665A-E540-9A9D-AF5917B80F5B}"/>
              </a:ext>
            </a:extLst>
          </p:cNvPr>
          <p:cNvSpPr txBox="1"/>
          <p:nvPr/>
        </p:nvSpPr>
        <p:spPr>
          <a:xfrm>
            <a:off x="541937" y="339103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lang="ja-JP" altLang="en-US" sz="1200"/>
              <a:t>診断の</a:t>
            </a:r>
            <a:endParaRPr lang="en-US" altLang="ja-JP" sz="1200" dirty="0"/>
          </a:p>
          <a:p>
            <a:pPr>
              <a:tabLst>
                <a:tab pos="574675" algn="l"/>
                <a:tab pos="752475" algn="l"/>
              </a:tabLst>
            </a:pPr>
            <a:r>
              <a:rPr lang="ja-JP" altLang="en-US" sz="1200"/>
              <a:t>確からしさ</a:t>
            </a:r>
            <a:r>
              <a:rPr kumimoji="1" lang="ja-JP" altLang="en-US" sz="1200"/>
              <a:t>：</a:t>
            </a:r>
            <a:endParaRPr kumimoji="1" lang="ja-JP" altLang="en-US" sz="1200" dirty="0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83A726D6-FAD1-4C45-B1D6-483D64B9B63C}"/>
              </a:ext>
            </a:extLst>
          </p:cNvPr>
          <p:cNvSpPr/>
          <p:nvPr/>
        </p:nvSpPr>
        <p:spPr>
          <a:xfrm>
            <a:off x="1584428" y="3379500"/>
            <a:ext cx="1929975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6C5FC9B-486E-4E4F-AB64-59ED687B44C0}"/>
              </a:ext>
            </a:extLst>
          </p:cNvPr>
          <p:cNvSpPr/>
          <p:nvPr/>
        </p:nvSpPr>
        <p:spPr>
          <a:xfrm>
            <a:off x="1559387" y="3386724"/>
            <a:ext cx="1902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確定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除外診断</a:t>
            </a:r>
            <a:endParaRPr lang="en-US" altLang="ja-JP" sz="12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強く推定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判断保留</a:t>
            </a:r>
            <a:endParaRPr lang="en-US" altLang="ja-JP" sz="12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推定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不明</a:t>
            </a:r>
            <a:r>
              <a:rPr lang="ja-JP" altLang="ja-JP" sz="1200">
                <a:latin typeface="+mj-ea"/>
                <a:ea typeface="+mj-ea"/>
              </a:rPr>
              <a:t> </a:t>
            </a:r>
            <a:endParaRPr lang="ja-JP" altLang="en-US" sz="1200">
              <a:latin typeface="+mj-ea"/>
              <a:ea typeface="+mj-ea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ED29F3F-811A-E344-9E2C-3FC2030B23F5}"/>
              </a:ext>
            </a:extLst>
          </p:cNvPr>
          <p:cNvSpPr/>
          <p:nvPr/>
        </p:nvSpPr>
        <p:spPr>
          <a:xfrm>
            <a:off x="4489211" y="3382153"/>
            <a:ext cx="21287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剖検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討議による</a:t>
            </a:r>
            <a:endParaRPr lang="en-US" altLang="ja-JP" sz="12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臨床診断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不明</a:t>
            </a:r>
            <a:endParaRPr lang="en-US" altLang="ja-JP" sz="12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検査結果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その他</a:t>
            </a:r>
            <a:endParaRPr lang="en-US" altLang="ja-JP" sz="12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08EF651A-5479-F14B-AF37-C2F8A681AF31}"/>
              </a:ext>
            </a:extLst>
          </p:cNvPr>
          <p:cNvSpPr txBox="1"/>
          <p:nvPr/>
        </p:nvSpPr>
        <p:spPr>
          <a:xfrm>
            <a:off x="3514403" y="338365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lang="ja-JP" altLang="en-US" sz="1200"/>
              <a:t>診断の根拠</a:t>
            </a:r>
            <a:r>
              <a:rPr kumimoji="1" lang="ja-JP" altLang="en-US" sz="1200"/>
              <a:t>：</a:t>
            </a:r>
            <a:endParaRPr kumimoji="1" lang="ja-JP" altLang="en-US" sz="12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346BB5B-02A1-AA46-8D9F-F40A0001400A}"/>
              </a:ext>
            </a:extLst>
          </p:cNvPr>
          <p:cNvSpPr txBox="1"/>
          <p:nvPr/>
        </p:nvSpPr>
        <p:spPr>
          <a:xfrm>
            <a:off x="400254" y="4064003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>
                <a:latin typeface="+mj-ea"/>
              </a:rPr>
              <a:t>周辺事象のまとめ</a:t>
            </a:r>
            <a:endParaRPr lang="ja-JP" altLang="en-US" sz="1400" b="1" dirty="0">
              <a:latin typeface="+mj-ea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EF020B5B-0F09-4A4F-8B36-8045B03BC3A7}"/>
              </a:ext>
            </a:extLst>
          </p:cNvPr>
          <p:cNvSpPr txBox="1"/>
          <p:nvPr/>
        </p:nvSpPr>
        <p:spPr>
          <a:xfrm>
            <a:off x="397932" y="6501706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>
                <a:latin typeface="+mj-ea"/>
              </a:rPr>
              <a:t>検証内容のまとめ</a:t>
            </a:r>
            <a:endParaRPr lang="ja-JP" altLang="en-US" sz="1400" b="1" dirty="0">
              <a:latin typeface="+mj-ea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DB93C5B-3A3B-844E-A83D-3EC4EA23058A}"/>
              </a:ext>
            </a:extLst>
          </p:cNvPr>
          <p:cNvSpPr txBox="1"/>
          <p:nvPr/>
        </p:nvSpPr>
        <p:spPr>
          <a:xfrm>
            <a:off x="2250374" y="2337673"/>
            <a:ext cx="4527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>
                <a:latin typeface="+mj-ea"/>
                <a:ea typeface="+mj-ea"/>
              </a:rPr>
              <a:t>死因分類表</a:t>
            </a:r>
            <a:r>
              <a:rPr lang="ja-JP" altLang="en-US" sz="900">
                <a:latin typeface="+mj-ea"/>
                <a:ea typeface="+mj-ea"/>
              </a:rPr>
              <a:t>の</a:t>
            </a:r>
            <a:r>
              <a:rPr kumimoji="1" lang="ja-JP" altLang="en-US" sz="900">
                <a:latin typeface="+mj-ea"/>
                <a:ea typeface="+mj-ea"/>
              </a:rPr>
              <a:t>該当番号を</a:t>
            </a:r>
            <a:r>
              <a:rPr kumimoji="1" lang="ja-JP" altLang="en-US" sz="900" b="1">
                <a:latin typeface="+mn-ea"/>
              </a:rPr>
              <a:t>すべて</a:t>
            </a:r>
            <a:r>
              <a:rPr kumimoji="1" lang="ja-JP" altLang="en-US" sz="900" b="1" dirty="0">
                <a:latin typeface="+mn-ea"/>
              </a:rPr>
              <a:t>列挙</a:t>
            </a:r>
            <a:r>
              <a:rPr kumimoji="1" lang="ja-JP" altLang="en-US" sz="900" dirty="0">
                <a:latin typeface="+mj-ea"/>
                <a:ea typeface="+mj-ea"/>
              </a:rPr>
              <a:t>して</a:t>
            </a:r>
            <a:r>
              <a:rPr kumimoji="1" lang="ja-JP" altLang="en-US" sz="900">
                <a:latin typeface="+mj-ea"/>
                <a:ea typeface="+mj-ea"/>
              </a:rPr>
              <a:t>ください。</a:t>
            </a:r>
            <a:endParaRPr kumimoji="1" lang="en-US" altLang="ja-JP" sz="900" dirty="0">
              <a:latin typeface="+mj-ea"/>
              <a:ea typeface="+mj-ea"/>
            </a:endParaRPr>
          </a:p>
          <a:p>
            <a:r>
              <a:rPr lang="ja-JP" altLang="en-US" sz="900">
                <a:latin typeface="+mj-ea"/>
                <a:ea typeface="+mj-ea"/>
              </a:rPr>
              <a:t>検証により分類を変更した場合，朱字・下線などで</a:t>
            </a:r>
            <a:r>
              <a:rPr lang="ja-JP" altLang="en-US" sz="900" b="1">
                <a:latin typeface="+mn-ea"/>
              </a:rPr>
              <a:t>変更部分を強調</a:t>
            </a:r>
            <a:r>
              <a:rPr lang="ja-JP" altLang="en-US" sz="900">
                <a:latin typeface="+mj-ea"/>
                <a:ea typeface="+mj-ea"/>
              </a:rPr>
              <a:t>してください。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1B295AB-7535-1448-BED1-A3930236134E}"/>
              </a:ext>
            </a:extLst>
          </p:cNvPr>
          <p:cNvSpPr txBox="1"/>
          <p:nvPr/>
        </p:nvSpPr>
        <p:spPr>
          <a:xfrm>
            <a:off x="3133490" y="184456"/>
            <a:ext cx="3659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検証票</a:t>
            </a:r>
            <a:r>
              <a:rPr lang="ja-JP" altLang="en-US" dirty="0">
                <a:latin typeface="+mn-ea"/>
              </a:rPr>
              <a:t>（</a:t>
            </a:r>
            <a:r>
              <a:rPr lang="ja-JP" altLang="en-US">
                <a:latin typeface="+mn-ea"/>
              </a:rPr>
              <a:t>個別検証</a:t>
            </a:r>
            <a:r>
              <a:rPr lang="en-US" altLang="ja-JP" dirty="0">
                <a:latin typeface="+mn-ea"/>
              </a:rPr>
              <a:t> / </a:t>
            </a:r>
            <a:r>
              <a:rPr lang="ja-JP" altLang="en-US">
                <a:latin typeface="+mn-ea"/>
              </a:rPr>
              <a:t>概観検証）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57D2E76C-DDFE-9A48-BFA3-E8392F3AF30D}"/>
              </a:ext>
            </a:extLst>
          </p:cNvPr>
          <p:cNvSpPr/>
          <p:nvPr/>
        </p:nvSpPr>
        <p:spPr>
          <a:xfrm>
            <a:off x="1573654" y="7504949"/>
            <a:ext cx="4935987" cy="136188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B5ACBDA-1FEA-BC41-B66E-C7C28BDE1A66}"/>
              </a:ext>
            </a:extLst>
          </p:cNvPr>
          <p:cNvSpPr txBox="1"/>
          <p:nvPr/>
        </p:nvSpPr>
        <p:spPr>
          <a:xfrm>
            <a:off x="527869" y="758963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>
                <a:latin typeface="+mn-ea"/>
              </a:rPr>
              <a:t>特記すべき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>
                <a:latin typeface="+mn-ea"/>
              </a:rPr>
              <a:t>　　　こと：</a:t>
            </a:r>
            <a:endParaRPr lang="ja-JP" altLang="en-US" sz="1200" dirty="0">
              <a:latin typeface="+mn-ea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CA3C68A1-0FF5-F347-806B-838578C545ED}"/>
              </a:ext>
            </a:extLst>
          </p:cNvPr>
          <p:cNvSpPr txBox="1"/>
          <p:nvPr/>
        </p:nvSpPr>
        <p:spPr>
          <a:xfrm>
            <a:off x="545983" y="9249211"/>
            <a:ext cx="961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+mj-ea"/>
                <a:ea typeface="+mj-ea"/>
              </a:rPr>
              <a:t>3-5</a:t>
            </a:r>
            <a:r>
              <a:rPr kumimoji="1" lang="ja-JP" altLang="en-US" sz="900">
                <a:latin typeface="+mj-ea"/>
                <a:ea typeface="+mj-ea"/>
              </a:rPr>
              <a:t>単語を記載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16150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テキスト ボックス 84"/>
          <p:cNvSpPr txBox="1"/>
          <p:nvPr/>
        </p:nvSpPr>
        <p:spPr>
          <a:xfrm>
            <a:off x="397932" y="2319983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介入可能な要因と，介入策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508881" y="9558422"/>
            <a:ext cx="22051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適宜コピーして</a:t>
            </a:r>
            <a:r>
              <a:rPr kumimoji="1" lang="ja-JP" altLang="en-US" sz="1000"/>
              <a:t>使用してください。</a:t>
            </a:r>
            <a:endParaRPr kumimoji="1" lang="ja-JP" altLang="en-US" sz="10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583267" y="2664521"/>
            <a:ext cx="4933330" cy="68939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35677" y="9243839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631146" y="2668627"/>
            <a:ext cx="28777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050" dirty="0">
                <a:latin typeface="+mj-ea"/>
                <a:ea typeface="+mj-ea"/>
              </a:rPr>
              <a:t>対象となる事象　　介入の主体　介入の内容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33679" y="6439792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/>
              <a:t>環境要因</a:t>
            </a:r>
            <a:r>
              <a:rPr kumimoji="1" lang="ja-JP" altLang="en-US" sz="1200" dirty="0"/>
              <a:t>：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5767137" y="2671011"/>
            <a:ext cx="0" cy="6882063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3593432" y="2662989"/>
            <a:ext cx="0" cy="689008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895600" y="2687053"/>
            <a:ext cx="0" cy="686602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33679" y="292351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/>
              <a:t>人的要因：</a:t>
            </a:r>
            <a:endParaRPr kumimoji="1" lang="ja-JP" altLang="en-US" sz="105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9715" y="2664521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有効性</a:t>
            </a:r>
            <a:r>
              <a:rPr kumimoji="1" lang="en-US" altLang="ja-JP" sz="1000" dirty="0">
                <a:latin typeface="+mj-ea"/>
                <a:ea typeface="+mj-ea"/>
              </a:rPr>
              <a:t> /</a:t>
            </a:r>
          </a:p>
          <a:p>
            <a:r>
              <a:rPr lang="ja-JP" altLang="en-US" sz="1000" dirty="0">
                <a:latin typeface="+mj-ea"/>
                <a:ea typeface="+mj-ea"/>
              </a:rPr>
              <a:t>実現可能性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33490" y="184456"/>
            <a:ext cx="3659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検証票</a:t>
            </a:r>
            <a:r>
              <a:rPr lang="ja-JP" altLang="en-US" dirty="0">
                <a:latin typeface="+mn-ea"/>
              </a:rPr>
              <a:t>（</a:t>
            </a:r>
            <a:r>
              <a:rPr lang="ja-JP" altLang="en-US">
                <a:latin typeface="+mn-ea"/>
              </a:rPr>
              <a:t>個別検証</a:t>
            </a:r>
            <a:r>
              <a:rPr lang="en-US" altLang="ja-JP" dirty="0">
                <a:latin typeface="+mn-ea"/>
              </a:rPr>
              <a:t> / </a:t>
            </a:r>
            <a:r>
              <a:rPr lang="ja-JP" altLang="en-US">
                <a:latin typeface="+mn-ea"/>
              </a:rPr>
              <a:t>概観検証）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</a:t>
            </a:r>
            <a:r>
              <a:rPr kumimoji="1" lang="ja-JP" altLang="en-US" sz="1100"/>
              <a:t>死亡検証</a:t>
            </a:r>
            <a:endParaRPr kumimoji="1" lang="ja-JP" altLang="en-US" sz="1100" dirty="0"/>
          </a:p>
        </p:txBody>
      </p:sp>
      <p:sp>
        <p:nvSpPr>
          <p:cNvPr id="52" name="正方形/長方形 51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23140" y="672180"/>
            <a:ext cx="209704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C3. </a:t>
            </a:r>
            <a:r>
              <a:rPr kumimoji="1" lang="ja-JP" altLang="en-US" sz="1400" b="1">
                <a:latin typeface="+mj-ea"/>
                <a:ea typeface="+mj-ea"/>
              </a:rPr>
              <a:t>検証結果のまとめ</a:t>
            </a:r>
            <a:r>
              <a:rPr kumimoji="1" lang="en-US" altLang="ja-JP" sz="1400" b="1" dirty="0">
                <a:latin typeface="+mj-ea"/>
                <a:ea typeface="+mj-ea"/>
              </a:rPr>
              <a:t>-2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47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35"/>
          <p:cNvSpPr txBox="1"/>
          <p:nvPr/>
        </p:nvSpPr>
        <p:spPr>
          <a:xfrm>
            <a:off x="991420" y="2680814"/>
            <a:ext cx="187743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200" dirty="0">
                <a:latin typeface="+mj-ea"/>
                <a:ea typeface="+mj-ea"/>
              </a:rPr>
              <a:t>（ア）直接死因</a:t>
            </a:r>
            <a:endParaRPr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（イ）（ア）の原因</a:t>
            </a:r>
            <a:endParaRPr kumimoji="1"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+mj-ea"/>
                <a:ea typeface="+mj-ea"/>
              </a:rPr>
              <a:t>（ウ）（イ）の原因</a:t>
            </a:r>
            <a:endParaRPr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（エ）（ウ）の原因</a:t>
            </a:r>
            <a:endParaRPr kumimoji="1"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+mj-ea"/>
                <a:ea typeface="+mj-ea"/>
              </a:rPr>
              <a:t>影響を及ぼした傷病名等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02630" y="2377689"/>
            <a:ext cx="2702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死亡診断書</a:t>
            </a:r>
            <a:r>
              <a:rPr kumimoji="1" lang="en-US" altLang="ja-JP" sz="1400" b="1" dirty="0">
                <a:latin typeface="+mn-ea"/>
              </a:rPr>
              <a:t> / </a:t>
            </a:r>
            <a:r>
              <a:rPr kumimoji="1" lang="ja-JP" altLang="en-US" sz="1400" b="1" dirty="0">
                <a:latin typeface="+mn-ea"/>
              </a:rPr>
              <a:t>死体検案書の情報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97932" y="2704500"/>
            <a:ext cx="593488" cy="8882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+mn-ea"/>
              </a:rPr>
              <a:t>I</a:t>
            </a:r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欄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97932" y="3656767"/>
            <a:ext cx="593488" cy="7823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/>
                </a:solidFill>
                <a:latin typeface="+mn-ea"/>
              </a:rPr>
              <a:t>II</a:t>
            </a:r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欄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08597" y="4677640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死後検査の情報</a:t>
            </a:r>
          </a:p>
        </p:txBody>
      </p:sp>
      <p:cxnSp>
        <p:nvCxnSpPr>
          <p:cNvPr id="41" name="直線コネクタ 40"/>
          <p:cNvCxnSpPr/>
          <p:nvPr/>
        </p:nvCxnSpPr>
        <p:spPr>
          <a:xfrm>
            <a:off x="2142063" y="2941567"/>
            <a:ext cx="4298980" cy="82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2142063" y="3170275"/>
            <a:ext cx="4298980" cy="918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2142063" y="3407234"/>
            <a:ext cx="4298980" cy="8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511176" y="6022974"/>
            <a:ext cx="63546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解剖の有無：　</a:t>
            </a:r>
            <a:r>
              <a:rPr kumimoji="1" lang="ja-JP" altLang="en-US" dirty="0">
                <a:latin typeface="+mn-ea"/>
              </a:rPr>
              <a:t>有・無・不明</a:t>
            </a:r>
            <a:endParaRPr kumimoji="1" lang="en-US" altLang="ja-JP" dirty="0">
              <a:latin typeface="+mn-ea"/>
            </a:endParaRPr>
          </a:p>
          <a:p>
            <a:pPr>
              <a:lnSpc>
                <a:spcPts val="1800"/>
              </a:lnSpc>
            </a:pPr>
            <a:endParaRPr kumimoji="1"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endParaRPr kumimoji="1"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解剖の種類：　　</a:t>
            </a:r>
            <a:r>
              <a:rPr kumimoji="1" lang="en-US" altLang="ja-JP" sz="1200" dirty="0">
                <a:latin typeface="+mj-ea"/>
                <a:ea typeface="+mj-ea"/>
              </a:rPr>
              <a:t> </a:t>
            </a:r>
            <a:r>
              <a:rPr kumimoji="1" lang="ja-JP" altLang="en-US" sz="1200" dirty="0">
                <a:latin typeface="+mj-ea"/>
                <a:ea typeface="+mj-ea"/>
              </a:rPr>
              <a:t>　</a:t>
            </a:r>
            <a:r>
              <a:rPr kumimoji="1" lang="ja-JP" altLang="en-US" sz="1400" dirty="0">
                <a:latin typeface="+mn-ea"/>
              </a:rPr>
              <a:t>・　　・不明</a:t>
            </a:r>
            <a:r>
              <a:rPr kumimoji="1" lang="ja-JP" altLang="en-US" sz="1200" dirty="0">
                <a:latin typeface="+mj-ea"/>
                <a:ea typeface="+mj-ea"/>
              </a:rPr>
              <a:t>　，法医解剖の場合　　　・　　　・　　・</a:t>
            </a:r>
            <a:r>
              <a:rPr kumimoji="1" lang="ja-JP" altLang="en-US" sz="1400" dirty="0">
                <a:latin typeface="+mn-ea"/>
              </a:rPr>
              <a:t>不明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1800"/>
              </a:lnSpc>
            </a:pPr>
            <a:endParaRPr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解剖の結果，その他特記すべき事項</a:t>
            </a:r>
            <a:r>
              <a:rPr kumimoji="1" lang="ja-JP" altLang="en-US" sz="900" dirty="0">
                <a:latin typeface="+mj-ea"/>
                <a:ea typeface="+mj-ea"/>
              </a:rPr>
              <a:t>（結果不明の場合は「不明」と明記してください。調査票</a:t>
            </a:r>
            <a:r>
              <a:rPr kumimoji="1" lang="en-US" altLang="ja-JP" sz="900" b="1" dirty="0">
                <a:latin typeface="+mj-ea"/>
                <a:ea typeface="+mj-ea"/>
              </a:rPr>
              <a:t>B1</a:t>
            </a:r>
            <a:r>
              <a:rPr kumimoji="1" lang="ja-JP" altLang="en-US" sz="900" dirty="0">
                <a:latin typeface="+mj-ea"/>
                <a:ea typeface="+mj-ea"/>
              </a:rPr>
              <a:t>も参照）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4511662" y="5111245"/>
            <a:ext cx="2004938" cy="13587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420561" y="5279572"/>
            <a:ext cx="11721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+mj-ea"/>
                <a:ea typeface="+mj-ea"/>
              </a:rPr>
              <a:t>主な</a:t>
            </a:r>
            <a:r>
              <a:rPr lang="ja-JP" altLang="en-US" sz="1100" dirty="0">
                <a:latin typeface="+mj-ea"/>
                <a:ea typeface="+mj-ea"/>
              </a:rPr>
              <a:t>画像</a:t>
            </a:r>
            <a:r>
              <a:rPr kumimoji="1" lang="ja-JP" altLang="en-US" sz="1100" dirty="0">
                <a:latin typeface="+mj-ea"/>
                <a:ea typeface="+mj-ea"/>
              </a:rPr>
              <a:t>所見：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1620179" y="5844216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609863" y="6574653"/>
            <a:ext cx="1528534" cy="604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542719" y="6580439"/>
            <a:ext cx="624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病理解剖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067415" y="6580439"/>
            <a:ext cx="624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法医解剖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511662" y="6564282"/>
            <a:ext cx="2004938" cy="604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443066" y="6617273"/>
            <a:ext cx="626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司法解剖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938086" y="6532367"/>
            <a:ext cx="718322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調査法</a:t>
            </a:r>
            <a:r>
              <a:rPr lang="ja-JP" altLang="en-US" sz="1050" dirty="0"/>
              <a:t>（</a:t>
            </a:r>
            <a:r>
              <a:rPr kumimoji="1" lang="ja-JP" altLang="en-US" sz="1050" dirty="0"/>
              <a:t>新法）</a:t>
            </a:r>
            <a:endParaRPr kumimoji="1" lang="en-US" altLang="ja-JP" sz="1050" dirty="0"/>
          </a:p>
          <a:p>
            <a:pPr algn="ctr"/>
            <a:r>
              <a:rPr kumimoji="1" lang="ja-JP" altLang="en-US" sz="1400" dirty="0"/>
              <a:t>解剖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05794" y="6618504"/>
            <a:ext cx="626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行政</a:t>
            </a:r>
            <a:r>
              <a:rPr kumimoji="1" lang="ja-JP" altLang="en-US" sz="1400" dirty="0"/>
              <a:t>解剖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620179" y="7443537"/>
            <a:ext cx="4896422" cy="2242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397932" y="2696870"/>
            <a:ext cx="6118668" cy="1750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02630" y="5228349"/>
            <a:ext cx="286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画像検査の有無：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有・無・不明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643537" y="5118589"/>
            <a:ext cx="1489953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2" name="直線コネクタ 71"/>
          <p:cNvCxnSpPr/>
          <p:nvPr/>
        </p:nvCxnSpPr>
        <p:spPr>
          <a:xfrm>
            <a:off x="2142063" y="3642062"/>
            <a:ext cx="4298980" cy="8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376263" y="8227283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33552" y="8869184"/>
            <a:ext cx="973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Yu Gothic Medium" charset="-128"/>
                <a:ea typeface="Yu Gothic Medium" charset="-128"/>
                <a:cs typeface="Yu Gothic Medium" charset="-128"/>
              </a:rPr>
              <a:t>別紙を添付の場合は☑</a:t>
            </a:r>
            <a:endParaRPr kumimoji="1" lang="en-US" altLang="ja-JP" sz="900" dirty="0">
              <a:latin typeface="Yu Gothic Medium" charset="-128"/>
              <a:ea typeface="Yu Gothic Medium" charset="-128"/>
              <a:cs typeface="Yu Gothic Medium" charset="-128"/>
            </a:endParaRPr>
          </a:p>
          <a:p>
            <a:r>
              <a:rPr lang="ja-JP" altLang="en-US" sz="900" dirty="0">
                <a:latin typeface="Yu Gothic Medium" charset="-128"/>
                <a:ea typeface="Yu Gothic Medium" charset="-128"/>
                <a:cs typeface="Yu Gothic Medium" charset="-128"/>
              </a:rPr>
              <a:t>調査票</a:t>
            </a:r>
            <a:r>
              <a:rPr lang="en-US" altLang="ja-JP" sz="900" b="1" dirty="0">
                <a:latin typeface="Yu Gothic Medium" charset="-128"/>
                <a:ea typeface="Yu Gothic Medium" charset="-128"/>
                <a:cs typeface="Yu Gothic Medium" charset="-128"/>
              </a:rPr>
              <a:t>B1</a:t>
            </a:r>
            <a:r>
              <a:rPr lang="ja-JP" altLang="en-US" sz="900" dirty="0">
                <a:latin typeface="Yu Gothic Medium" charset="-128"/>
                <a:ea typeface="Yu Gothic Medium" charset="-128"/>
                <a:cs typeface="Yu Gothic Medium" charset="-128"/>
              </a:rPr>
              <a:t>参照</a:t>
            </a:r>
            <a:endParaRPr kumimoji="1" lang="ja-JP" altLang="en-US" sz="900" dirty="0">
              <a:latin typeface="Yu Gothic Medium" charset="-128"/>
              <a:ea typeface="Yu Gothic Medium" charset="-128"/>
              <a:cs typeface="Yu Gothic Medium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545695" y="4902167"/>
            <a:ext cx="20313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死亡に直結した診療時の撮影も含む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431533" y="8244913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83" name="正方形/長方形 82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0887"/>
            <a:ext cx="230704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>
                <a:latin typeface="+mj-ea"/>
                <a:ea typeface="+mj-ea"/>
              </a:rPr>
              <a:t>A1</a:t>
            </a:r>
            <a:r>
              <a:rPr kumimoji="1" lang="en-US" altLang="ja-JP" sz="1400" b="1" dirty="0">
                <a:latin typeface="+mj-ea"/>
                <a:ea typeface="+mj-ea"/>
              </a:rPr>
              <a:t>. </a:t>
            </a:r>
            <a:r>
              <a:rPr kumimoji="1" lang="ja-JP" altLang="en-US" sz="1400" b="1" dirty="0">
                <a:latin typeface="+mj-ea"/>
                <a:ea typeface="+mj-ea"/>
              </a:rPr>
              <a:t>死亡の原因，死因調査</a:t>
            </a:r>
          </a:p>
        </p:txBody>
      </p:sp>
    </p:spTree>
    <p:extLst>
      <p:ext uri="{BB962C8B-B14F-4D97-AF65-F5344CB8AC3E}">
        <p14:creationId xmlns:p14="http://schemas.microsoft.com/office/powerpoint/2010/main" val="128739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342662" y="3452133"/>
            <a:ext cx="1633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基礎疾患</a:t>
            </a:r>
            <a:r>
              <a:rPr lang="en-US" altLang="ja-JP" sz="1400" b="1" dirty="0">
                <a:latin typeface="+mn-ea"/>
              </a:rPr>
              <a:t> / </a:t>
            </a:r>
            <a:r>
              <a:rPr lang="ja-JP" altLang="en-US" sz="1400" b="1" dirty="0">
                <a:latin typeface="+mn-ea"/>
              </a:rPr>
              <a:t>既往歴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41394" y="5836924"/>
            <a:ext cx="253627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医療的ケア：</a:t>
            </a:r>
            <a:r>
              <a:rPr kumimoji="1" lang="en-US" altLang="ja-JP" sz="1200" dirty="0">
                <a:latin typeface="+mj-ea"/>
                <a:ea typeface="+mj-ea"/>
              </a:rPr>
              <a:t> </a:t>
            </a:r>
            <a:r>
              <a:rPr kumimoji="1" lang="ja-JP" altLang="en-US" dirty="0">
                <a:latin typeface="+mn-ea"/>
              </a:rPr>
              <a:t>有・無・不明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828800" y="5665928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828800" y="4465145"/>
            <a:ext cx="2362200" cy="1131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4376958" y="3766018"/>
            <a:ext cx="2088514" cy="18304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11176" y="3894619"/>
            <a:ext cx="286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基礎疾患の有無：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有・無・不明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828800" y="3766018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36425" y="4629976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基礎疾患</a:t>
            </a:r>
            <a:r>
              <a:rPr lang="ja-JP" altLang="en-US" sz="1200">
                <a:latin typeface="+mj-ea"/>
                <a:ea typeface="+mj-ea"/>
              </a:rPr>
              <a:t>名：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80177" y="3755225"/>
            <a:ext cx="208833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>
              <a:spcBef>
                <a:spcPts val="600"/>
              </a:spcBef>
            </a:pPr>
            <a:r>
              <a:rPr kumimoji="1" lang="ja-JP" altLang="en-US" sz="1200" dirty="0"/>
              <a:t>□</a:t>
            </a:r>
            <a:r>
              <a:rPr kumimoji="1" lang="en-US" altLang="ja-JP" sz="1200" dirty="0"/>
              <a:t> </a:t>
            </a:r>
            <a:r>
              <a:rPr lang="ja-JP" altLang="en-US" sz="1200" dirty="0"/>
              <a:t>特になし（健常）</a:t>
            </a:r>
            <a:r>
              <a:rPr kumimoji="1" lang="ja-JP" altLang="en-US" sz="1200" dirty="0"/>
              <a:t>。</a:t>
            </a:r>
            <a:endParaRPr kumimoji="1" lang="en-US" altLang="ja-JP" sz="1200" dirty="0"/>
          </a:p>
          <a:p>
            <a:pPr marL="185738" indent="-185738">
              <a:spcBef>
                <a:spcPts val="600"/>
              </a:spcBef>
            </a:pPr>
            <a:r>
              <a:rPr lang="ja-JP" altLang="en-US" sz="1200" dirty="0"/>
              <a:t>□</a:t>
            </a:r>
            <a:r>
              <a:rPr lang="en-US" altLang="ja-JP" sz="1200" dirty="0"/>
              <a:t> </a:t>
            </a:r>
            <a:r>
              <a:rPr kumimoji="1" lang="ja-JP" altLang="en-US" sz="1200" dirty="0"/>
              <a:t>適切に管理されれば予後に影響は少ない。</a:t>
            </a:r>
            <a:endParaRPr kumimoji="1" lang="en-US" altLang="ja-JP" sz="1200" dirty="0"/>
          </a:p>
          <a:p>
            <a:pPr marL="185738" indent="-185738">
              <a:spcBef>
                <a:spcPts val="600"/>
              </a:spcBef>
            </a:pPr>
            <a:r>
              <a:rPr lang="ja-JP" altLang="en-US" sz="1200" dirty="0"/>
              <a:t>□</a:t>
            </a:r>
            <a:r>
              <a:rPr lang="en-US" altLang="ja-JP" sz="1200" dirty="0"/>
              <a:t> </a:t>
            </a:r>
            <a:r>
              <a:rPr lang="ja-JP" altLang="en-US" sz="1200" dirty="0"/>
              <a:t>適切に管理されても予後に影響しうる。</a:t>
            </a:r>
            <a:endParaRPr lang="en-US" altLang="ja-JP" sz="1200" dirty="0"/>
          </a:p>
          <a:p>
            <a:pPr marL="185738" indent="-185738">
              <a:spcBef>
                <a:spcPts val="600"/>
              </a:spcBef>
            </a:pPr>
            <a:r>
              <a:rPr lang="ja-JP" altLang="en-US" sz="1200" dirty="0"/>
              <a:t>□</a:t>
            </a:r>
            <a:r>
              <a:rPr lang="en-US" altLang="ja-JP" sz="1200" dirty="0"/>
              <a:t> </a:t>
            </a:r>
            <a:r>
              <a:rPr kumimoji="1" lang="ja-JP" altLang="en-US" sz="1200" dirty="0"/>
              <a:t>ハイリスクであり，治療可能か不明。</a:t>
            </a:r>
            <a:endParaRPr kumimoji="1" lang="en-US" altLang="ja-JP" sz="1200" dirty="0"/>
          </a:p>
          <a:p>
            <a:pPr marL="185738" indent="-185738">
              <a:spcBef>
                <a:spcPts val="600"/>
              </a:spcBef>
            </a:pPr>
            <a:r>
              <a:rPr lang="ja-JP" altLang="en-US" sz="1200" dirty="0"/>
              <a:t>□</a:t>
            </a:r>
            <a:r>
              <a:rPr lang="en-US" altLang="ja-JP" sz="1200" dirty="0"/>
              <a:t> </a:t>
            </a:r>
            <a:r>
              <a:rPr lang="ja-JP" altLang="en-US" sz="1200" dirty="0"/>
              <a:t>寿命短縮が明確。</a:t>
            </a:r>
            <a:endParaRPr kumimoji="1" lang="ja-JP" altLang="en-US" sz="12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470999" y="3759950"/>
            <a:ext cx="954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+mj-ea"/>
                <a:ea typeface="+mj-ea"/>
              </a:rPr>
              <a:t>基礎疾患のリスク</a:t>
            </a:r>
            <a:r>
              <a:rPr lang="ja-JP" altLang="en-US" sz="1200" dirty="0">
                <a:latin typeface="+mj-ea"/>
                <a:ea typeface="+mj-ea"/>
              </a:rPr>
              <a:t>分類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7932" y="6580515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生育歴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47018" y="5611299"/>
            <a:ext cx="35109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27200" algn="l"/>
              </a:tabLst>
            </a:pPr>
            <a:r>
              <a:rPr kumimoji="1" lang="ja-JP" altLang="en-US" sz="1100" dirty="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 dirty="0"/>
              <a:t>在宅人工呼吸器</a:t>
            </a:r>
            <a:r>
              <a:rPr lang="en-US" altLang="ja-JP" sz="1100" dirty="0"/>
              <a:t>	</a:t>
            </a: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気管切開</a:t>
            </a:r>
            <a:endParaRPr lang="en-US" altLang="ja-JP" sz="1100" dirty="0"/>
          </a:p>
          <a:p>
            <a:pPr>
              <a:tabLst>
                <a:tab pos="1727200" algn="l"/>
              </a:tabLst>
            </a:pP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kumimoji="1" lang="ja-JP" altLang="en-US" sz="1100" dirty="0"/>
              <a:t>在宅酸素療法（常時）</a:t>
            </a:r>
            <a:r>
              <a:rPr kumimoji="1" lang="en-US" altLang="ja-JP" sz="1100" dirty="0"/>
              <a:t>	</a:t>
            </a:r>
            <a:r>
              <a:rPr kumimoji="1" lang="ja-JP" altLang="en-US" sz="1100" dirty="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 dirty="0"/>
              <a:t>在宅酸素療法（要時）</a:t>
            </a:r>
            <a:endParaRPr kumimoji="1" lang="en-US" altLang="ja-JP" sz="1100" dirty="0"/>
          </a:p>
          <a:p>
            <a:pPr>
              <a:tabLst>
                <a:tab pos="1727200" algn="l"/>
              </a:tabLst>
            </a:pP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経静脈栄養</a:t>
            </a:r>
            <a:r>
              <a:rPr lang="en-US" altLang="ja-JP" sz="1100" dirty="0"/>
              <a:t>	</a:t>
            </a: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kumimoji="1" lang="ja-JP" altLang="en-US" sz="1100" dirty="0"/>
              <a:t>経管栄養</a:t>
            </a:r>
            <a:endParaRPr kumimoji="1" lang="en-US" altLang="ja-JP" sz="1100" dirty="0"/>
          </a:p>
          <a:p>
            <a:pPr>
              <a:tabLst>
                <a:tab pos="1727200" algn="l"/>
              </a:tabLst>
            </a:pP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人工肛門</a:t>
            </a:r>
            <a:r>
              <a:rPr lang="en-US" altLang="ja-JP" sz="1100" dirty="0"/>
              <a:t>	</a:t>
            </a: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kumimoji="1" lang="ja-JP" altLang="en-US" sz="1100" dirty="0"/>
              <a:t>腹膜透析</a:t>
            </a:r>
            <a:endParaRPr kumimoji="1" lang="en-US" altLang="ja-JP" sz="1100" dirty="0"/>
          </a:p>
          <a:p>
            <a:pPr>
              <a:tabLst>
                <a:tab pos="1727200" algn="l"/>
              </a:tabLst>
            </a:pP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その他（</a:t>
            </a:r>
            <a:r>
              <a:rPr lang="en-US" altLang="ja-JP" sz="1100" dirty="0"/>
              <a:t>			</a:t>
            </a:r>
            <a:r>
              <a:rPr lang="ja-JP" altLang="en-US" sz="1100" dirty="0"/>
              <a:t>）</a:t>
            </a:r>
            <a:endParaRPr kumimoji="1" lang="ja-JP" altLang="en-US" sz="11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26276" y="6286526"/>
            <a:ext cx="16850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/>
              <a:t>「有」の場合，実施</a:t>
            </a:r>
            <a:r>
              <a:rPr kumimoji="1" lang="ja-JP" altLang="en-US" sz="900" dirty="0"/>
              <a:t>内容</a:t>
            </a:r>
            <a:r>
              <a:rPr kumimoji="1" lang="ja-JP" altLang="en-US" sz="900"/>
              <a:t>に☑</a:t>
            </a:r>
            <a:endParaRPr kumimoji="1" lang="ja-JP" altLang="en-US" sz="9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008990" y="6978633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在胎週数：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　　</a:t>
            </a:r>
            <a:r>
              <a:rPr kumimoji="1" lang="ja-JP" altLang="en-US" sz="1400" dirty="0"/>
              <a:t>週</a:t>
            </a:r>
            <a:r>
              <a:rPr kumimoji="1" lang="ja-JP" altLang="en-US" dirty="0"/>
              <a:t>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1828799" y="6861384"/>
            <a:ext cx="1713257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08990" y="7656435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出生体重：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　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</a:t>
            </a:r>
            <a:r>
              <a:rPr lang="en-US" altLang="ja-JP" sz="1400" dirty="0">
                <a:latin typeface="+mn-ea"/>
              </a:rPr>
              <a:t>g</a:t>
            </a:r>
            <a:r>
              <a:rPr kumimoji="1" lang="ja-JP" altLang="en-US" dirty="0"/>
              <a:t>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1828799" y="7546954"/>
            <a:ext cx="1713257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330210" y="8342005"/>
            <a:ext cx="3214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健診：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</a:t>
            </a:r>
            <a:r>
              <a:rPr lang="en-US" altLang="ja-JP" dirty="0"/>
              <a:t>   </a:t>
            </a:r>
            <a:r>
              <a:rPr kumimoji="1" lang="ja-JP" altLang="en-US" dirty="0"/>
              <a:t>・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</a:t>
            </a:r>
            <a:r>
              <a:rPr kumimoji="1" lang="en-US" altLang="ja-JP" dirty="0"/>
              <a:t> </a:t>
            </a:r>
            <a:r>
              <a:rPr kumimoji="1" lang="ja-JP" altLang="en-US" dirty="0"/>
              <a:t>・　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68992" y="8275582"/>
            <a:ext cx="628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ほぼ受診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1828799" y="8232524"/>
            <a:ext cx="2604774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454878" y="8275582"/>
            <a:ext cx="643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一部受診</a:t>
            </a:r>
            <a:endParaRPr kumimoji="1" lang="ja-JP" altLang="en-US" sz="16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055488" y="8274282"/>
            <a:ext cx="80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/>
              <a:t>受診歴なし</a:t>
            </a:r>
            <a:endParaRPr kumimoji="1" lang="ja-JP" altLang="en-US" sz="16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022434" y="9049645"/>
            <a:ext cx="346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予防接種：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</a:t>
            </a:r>
            <a:r>
              <a:rPr lang="en-US" altLang="ja-JP" dirty="0"/>
              <a:t>   </a:t>
            </a:r>
            <a:r>
              <a:rPr kumimoji="1" lang="ja-JP" altLang="en-US" dirty="0"/>
              <a:t>・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</a:t>
            </a:r>
            <a:r>
              <a:rPr kumimoji="1" lang="en-US" altLang="ja-JP" dirty="0"/>
              <a:t> </a:t>
            </a:r>
            <a:r>
              <a:rPr kumimoji="1" lang="ja-JP" altLang="en-US" dirty="0"/>
              <a:t>・　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868992" y="8933947"/>
            <a:ext cx="628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ほぼ接種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1828799" y="8918094"/>
            <a:ext cx="2604774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469353" y="8933947"/>
            <a:ext cx="628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一部接種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024281" y="8975705"/>
            <a:ext cx="80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接種</a:t>
            </a:r>
            <a:r>
              <a:rPr kumimoji="1" lang="ja-JP" altLang="en-US" sz="1600" dirty="0"/>
              <a:t>歴なし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267515" y="6580515"/>
            <a:ext cx="1877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家族歴</a:t>
            </a:r>
            <a:r>
              <a:rPr lang="ja-JP" altLang="en-US" sz="1000" dirty="0">
                <a:latin typeface="+mj-ea"/>
                <a:ea typeface="+mj-ea"/>
              </a:rPr>
              <a:t>（家族構成を含む）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4800600" y="6862061"/>
            <a:ext cx="1713257" cy="26825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42662" y="4951672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388950" y="495015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99951" y="5593573"/>
            <a:ext cx="89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76263" y="822772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431533" y="8244913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33552" y="8869622"/>
            <a:ext cx="89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</a:t>
            </a:r>
            <a:r>
              <a:rPr lang="ja-JP" altLang="en-US" sz="900" dirty="0"/>
              <a:t>を</a:t>
            </a:r>
            <a:r>
              <a:rPr kumimoji="1" lang="ja-JP" altLang="en-US" sz="900" dirty="0"/>
              <a:t>添付の場合は☑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98" name="正方形/長方形 97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101" name="正方形/長方形 100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104" name="正方形/長方形 103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6929" y="675087"/>
            <a:ext cx="194796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A2. </a:t>
            </a:r>
            <a:r>
              <a:rPr kumimoji="1" lang="ja-JP" altLang="en-US" sz="1400" b="1" dirty="0">
                <a:latin typeface="+mj-ea"/>
                <a:ea typeface="+mj-ea"/>
              </a:rPr>
              <a:t>死亡の医学的背景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47931" y="2217178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死亡時の所見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1828799" y="2530689"/>
            <a:ext cx="1713257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849591" y="2643371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死亡時体重：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　</a:t>
            </a:r>
            <a:r>
              <a:rPr kumimoji="1" lang="en-US" altLang="ja-JP" dirty="0"/>
              <a:t> </a:t>
            </a:r>
            <a:r>
              <a:rPr kumimoji="1" lang="ja-JP" altLang="en-US" dirty="0">
                <a:latin typeface="+mn-ea"/>
              </a:rPr>
              <a:t>　</a:t>
            </a:r>
            <a:r>
              <a:rPr kumimoji="1" lang="en-US" altLang="ja-JP" sz="1400" dirty="0">
                <a:latin typeface="+mn-ea"/>
              </a:rPr>
              <a:t>k</a:t>
            </a:r>
            <a:r>
              <a:rPr lang="en-US" altLang="ja-JP" sz="1400" dirty="0">
                <a:latin typeface="+mn-ea"/>
              </a:rPr>
              <a:t>g</a:t>
            </a:r>
            <a:r>
              <a:rPr kumimoji="1" lang="ja-JP" altLang="en-US" dirty="0"/>
              <a:t>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115" name="正方形/長方形 114"/>
          <p:cNvSpPr/>
          <p:nvPr/>
        </p:nvSpPr>
        <p:spPr>
          <a:xfrm>
            <a:off x="4376958" y="2530688"/>
            <a:ext cx="2088513" cy="1165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551115" y="2711072"/>
            <a:ext cx="954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外表所見：</a:t>
            </a:r>
            <a:endParaRPr kumimoji="1" lang="ja-JP" altLang="en-US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360508" y="2530351"/>
            <a:ext cx="21049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27200" algn="l"/>
              </a:tabLst>
            </a:pPr>
            <a:r>
              <a:rPr kumimoji="1" lang="ja-JP" altLang="en-US" sz="1100" dirty="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 dirty="0"/>
              <a:t>特記すべきことなし</a:t>
            </a:r>
            <a:endParaRPr kumimoji="1"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150550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397932" y="2271610"/>
            <a:ext cx="5134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治療開始までの状況</a:t>
            </a:r>
            <a:r>
              <a:rPr lang="ja-JP" altLang="en-US" sz="1000" dirty="0">
                <a:latin typeface="+mj-ea"/>
                <a:ea typeface="+mj-ea"/>
              </a:rPr>
              <a:t>（死亡に間接的に影響した既往等についても併せて記載）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828799" y="3252955"/>
            <a:ext cx="4597401" cy="25622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85465" y="2709338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院外急変例に該当：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する・しない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828800" y="2586930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21134" y="3251978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死亡</a:t>
            </a:r>
            <a:r>
              <a:rPr kumimoji="1" lang="en-US" altLang="ja-JP" sz="1200" dirty="0">
                <a:latin typeface="+mj-ea"/>
                <a:ea typeface="+mj-ea"/>
              </a:rPr>
              <a:t>(</a:t>
            </a:r>
            <a:r>
              <a:rPr kumimoji="1" lang="ja-JP" altLang="en-US" sz="1200" dirty="0">
                <a:latin typeface="+mj-ea"/>
                <a:ea typeface="+mj-ea"/>
              </a:rPr>
              <a:t>発見</a:t>
            </a:r>
            <a:r>
              <a:rPr kumimoji="1" lang="en-US" altLang="ja-JP" sz="1200" dirty="0">
                <a:latin typeface="+mj-ea"/>
                <a:ea typeface="+mj-ea"/>
              </a:rPr>
              <a:t>)</a:t>
            </a:r>
            <a:r>
              <a:rPr kumimoji="1" lang="ja-JP" altLang="en-US" sz="1200" dirty="0">
                <a:latin typeface="+mj-ea"/>
                <a:ea typeface="+mj-ea"/>
              </a:rPr>
              <a:t>時</a:t>
            </a:r>
            <a:r>
              <a:rPr lang="ja-JP" altLang="en-US" sz="1200" dirty="0">
                <a:latin typeface="+mj-ea"/>
                <a:ea typeface="+mj-ea"/>
              </a:rPr>
              <a:t>および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治療開始まで</a:t>
            </a:r>
            <a:r>
              <a:rPr kumimoji="1" lang="ja-JP" altLang="en-US" sz="1200" dirty="0">
                <a:latin typeface="+mj-ea"/>
                <a:ea typeface="+mj-ea"/>
              </a:rPr>
              <a:t>の状況</a:t>
            </a:r>
            <a:r>
              <a:rPr lang="ja-JP" altLang="en-US" sz="1200" dirty="0">
                <a:latin typeface="+mj-ea"/>
                <a:ea typeface="+mj-ea"/>
              </a:rPr>
              <a:t>：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7932" y="5852835"/>
            <a:ext cx="5006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治療経過と検査結果</a:t>
            </a:r>
            <a:r>
              <a:rPr lang="ja-JP" altLang="en-US" sz="1000" dirty="0">
                <a:latin typeface="+mj-ea"/>
                <a:ea typeface="+mj-ea"/>
              </a:rPr>
              <a:t>（死因，死亡状況に関する記載者の考察も併せて記載）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828799" y="6160612"/>
            <a:ext cx="4597401" cy="3391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923040" y="2715530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病院に搬送：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4907982" y="2579078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527600" y="9558422"/>
            <a:ext cx="3067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/>
              <a:t>書ききれない場合など，別紙を添付してください。</a:t>
            </a:r>
            <a:endParaRPr kumimoji="1" lang="ja-JP" altLang="en-US" sz="1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9255" y="4410693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444525" y="4410693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5677" y="5061756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89255" y="820330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0" name="正方形/長方形 79"/>
          <p:cNvSpPr/>
          <p:nvPr/>
        </p:nvSpPr>
        <p:spPr>
          <a:xfrm>
            <a:off x="444525" y="8203309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35677" y="8854372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75" name="正方形/長方形 74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5127"/>
            <a:ext cx="194796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A3. </a:t>
            </a:r>
            <a:r>
              <a:rPr kumimoji="1" lang="ja-JP" altLang="en-US" sz="1400" b="1" dirty="0">
                <a:latin typeface="+mj-ea"/>
                <a:ea typeface="+mj-ea"/>
              </a:rPr>
              <a:t>死亡に至った状況</a:t>
            </a:r>
          </a:p>
        </p:txBody>
      </p:sp>
    </p:spTree>
    <p:extLst>
      <p:ext uri="{BB962C8B-B14F-4D97-AF65-F5344CB8AC3E}">
        <p14:creationId xmlns:p14="http://schemas.microsoft.com/office/powerpoint/2010/main" val="149065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888067" y="4678078"/>
            <a:ext cx="1513301" cy="26380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97932" y="2263589"/>
            <a:ext cx="2698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死亡に関連した各種アクション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20235" y="2708666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警察に通報：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828800" y="2578909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1827843" y="4615991"/>
            <a:ext cx="1518218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60194" y="4582224"/>
            <a:ext cx="30203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医療事故調査制度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の</a:t>
            </a:r>
            <a:r>
              <a:rPr lang="ja-JP" altLang="en-US" sz="1200" b="1" dirty="0">
                <a:latin typeface="+mj-ea"/>
                <a:ea typeface="+mj-ea"/>
              </a:rPr>
              <a:t>対象として報告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4906801" y="4618143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77683" y="4068658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児童相談所に</a:t>
            </a:r>
            <a:r>
              <a:rPr kumimoji="1" lang="ja-JP" altLang="en-US" sz="1200" b="1" dirty="0">
                <a:latin typeface="+mj-ea"/>
                <a:ea typeface="+mj-ea"/>
              </a:rPr>
              <a:t>通告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827843" y="3932206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456641" y="4063012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>
                <a:latin typeface="+mj-ea"/>
                <a:ea typeface="+mj-ea"/>
              </a:rPr>
              <a:t>児童</a:t>
            </a:r>
            <a:r>
              <a:rPr kumimoji="1" lang="ja-JP" altLang="en-US" sz="1200">
                <a:latin typeface="+mj-ea"/>
                <a:ea typeface="+mj-ea"/>
              </a:rPr>
              <a:t>相談所に</a:t>
            </a:r>
            <a:r>
              <a:rPr kumimoji="1" lang="ja-JP" altLang="en-US" sz="1200" b="1" dirty="0">
                <a:latin typeface="+mj-ea"/>
                <a:ea typeface="+mj-ea"/>
              </a:rPr>
              <a:t>照会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4906801" y="3926560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905882" y="2619958"/>
            <a:ext cx="1086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latin typeface="+mj-ea"/>
                <a:ea typeface="+mj-ea"/>
              </a:rPr>
              <a:t>通報した場合，</a:t>
            </a:r>
            <a:endParaRPr kumimoji="1" lang="en-US" altLang="ja-JP" sz="1000" dirty="0">
              <a:latin typeface="+mj-ea"/>
              <a:ea typeface="+mj-ea"/>
            </a:endParaRPr>
          </a:p>
          <a:p>
            <a:pPr algn="r"/>
            <a:r>
              <a:rPr kumimoji="1" lang="ja-JP" altLang="en-US" sz="1000" dirty="0">
                <a:latin typeface="+mj-ea"/>
                <a:ea typeface="+mj-ea"/>
              </a:rPr>
              <a:t>その理由：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910358" y="2556107"/>
            <a:ext cx="1515618" cy="799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910357" y="2556107"/>
            <a:ext cx="1459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□</a:t>
            </a:r>
            <a:r>
              <a:rPr kumimoji="1" lang="en-US" altLang="ja-JP" sz="1200" dirty="0">
                <a:latin typeface="+mn-ea"/>
              </a:rPr>
              <a:t> </a:t>
            </a:r>
            <a:r>
              <a:rPr kumimoji="1" lang="ja-JP" altLang="en-US" sz="1200" dirty="0">
                <a:latin typeface="+mn-ea"/>
              </a:rPr>
              <a:t>異状死のため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□</a:t>
            </a:r>
            <a:r>
              <a:rPr lang="en-US" altLang="ja-JP" sz="1200" dirty="0">
                <a:latin typeface="+mn-ea"/>
              </a:rPr>
              <a:t> </a:t>
            </a:r>
            <a:r>
              <a:rPr lang="ja-JP" altLang="en-US" sz="1200" dirty="0">
                <a:latin typeface="+mn-ea"/>
              </a:rPr>
              <a:t>犯罪であるため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□</a:t>
            </a:r>
            <a:r>
              <a:rPr kumimoji="1" lang="en-US" altLang="ja-JP" sz="1200" dirty="0">
                <a:latin typeface="+mn-ea"/>
              </a:rPr>
              <a:t> </a:t>
            </a:r>
            <a:r>
              <a:rPr kumimoji="1" lang="ja-JP" altLang="en-US" sz="1200" dirty="0">
                <a:latin typeface="+mn-ea"/>
              </a:rPr>
              <a:t>事故で</a:t>
            </a:r>
            <a:r>
              <a:rPr kumimoji="1" lang="ja-JP" altLang="en-US" sz="1200">
                <a:latin typeface="+mn-ea"/>
              </a:rPr>
              <a:t>あるため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>
                <a:latin typeface="+mn-ea"/>
              </a:rPr>
              <a:t>□</a:t>
            </a:r>
            <a:r>
              <a:rPr lang="en-US" altLang="ja-JP" sz="1200" dirty="0">
                <a:latin typeface="+mn-ea"/>
              </a:rPr>
              <a:t> </a:t>
            </a:r>
            <a:r>
              <a:rPr lang="ja-JP" altLang="en-US" sz="1200">
                <a:latin typeface="+mn-ea"/>
              </a:rPr>
              <a:t>その他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827843" y="5284851"/>
            <a:ext cx="1518218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85173" y="3372659"/>
            <a:ext cx="291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院内</a:t>
            </a:r>
            <a:r>
              <a:rPr kumimoji="1" lang="en-US" altLang="ja-JP" sz="1200" dirty="0">
                <a:latin typeface="+mj-ea"/>
                <a:ea typeface="+mj-ea"/>
              </a:rPr>
              <a:t>CPT*</a:t>
            </a:r>
            <a:r>
              <a:rPr kumimoji="1" lang="ja-JP" altLang="en-US" sz="1200" dirty="0">
                <a:latin typeface="+mj-ea"/>
                <a:ea typeface="+mj-ea"/>
              </a:rPr>
              <a:t>の起動：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1828800" y="3250253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1827843" y="5953711"/>
            <a:ext cx="1518218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30620" y="4576498"/>
            <a:ext cx="3174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医療事故調査制度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の</a:t>
            </a:r>
            <a:r>
              <a:rPr lang="ja-JP" altLang="en-US" sz="1200" b="1" dirty="0">
                <a:latin typeface="+mj-ea"/>
                <a:ea typeface="+mj-ea"/>
              </a:rPr>
              <a:t>対象であるか検討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27348" y="5413452"/>
            <a:ext cx="317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院内で</a:t>
            </a:r>
            <a:r>
              <a:rPr kumimoji="1" lang="ja-JP" altLang="en-US" sz="1200" b="1" dirty="0">
                <a:latin typeface="+mj-ea"/>
                <a:ea typeface="+mj-ea"/>
              </a:rPr>
              <a:t>医学的な</a:t>
            </a:r>
            <a:r>
              <a:rPr kumimoji="1" lang="ja-JP" altLang="en-US" sz="1200" dirty="0">
                <a:latin typeface="+mj-ea"/>
                <a:ea typeface="+mj-ea"/>
              </a:rPr>
              <a:t>検証：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81236" y="6082312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院内で</a:t>
            </a:r>
            <a:r>
              <a:rPr kumimoji="1" lang="ja-JP" altLang="en-US" sz="1200" b="1" dirty="0">
                <a:latin typeface="+mj-ea"/>
                <a:ea typeface="+mj-ea"/>
              </a:rPr>
              <a:t>多職種</a:t>
            </a:r>
            <a:r>
              <a:rPr kumimoji="1" lang="ja-JP" altLang="en-US" sz="1200" dirty="0">
                <a:latin typeface="+mj-ea"/>
                <a:ea typeface="+mj-ea"/>
              </a:rPr>
              <a:t>検証：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1827843" y="6622571"/>
            <a:ext cx="1518218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76534" y="6756968"/>
            <a:ext cx="271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その他の検証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3527599" y="5952061"/>
            <a:ext cx="2897419" cy="36063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79802" y="5613507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/>
              <a:t>各種検証結果（抄）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527600" y="9558422"/>
            <a:ext cx="3067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/>
              <a:t>書ききれない場合など，別紙を添付してください。</a:t>
            </a:r>
            <a:endParaRPr kumimoji="1" lang="ja-JP" altLang="en-US" sz="1000" dirty="0"/>
          </a:p>
        </p:txBody>
      </p:sp>
      <p:sp>
        <p:nvSpPr>
          <p:cNvPr id="13" name="右中かっこ 12"/>
          <p:cNvSpPr/>
          <p:nvPr/>
        </p:nvSpPr>
        <p:spPr>
          <a:xfrm>
            <a:off x="3378837" y="4676285"/>
            <a:ext cx="148515" cy="2638019"/>
          </a:xfrm>
          <a:prstGeom prst="rightBrace">
            <a:avLst>
              <a:gd name="adj1" fmla="val 34813"/>
              <a:gd name="adj2" fmla="val 416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35677" y="9243839"/>
            <a:ext cx="9075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+mn-ea"/>
              </a:rPr>
              <a:t>別紙を添付の場合は☑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調査票</a:t>
            </a:r>
            <a:r>
              <a:rPr kumimoji="1" lang="en-US" altLang="ja-JP" sz="900" b="1" dirty="0">
                <a:latin typeface="+mn-ea"/>
              </a:rPr>
              <a:t>B7</a:t>
            </a:r>
            <a:r>
              <a:rPr kumimoji="1" lang="ja-JP" altLang="en-US" sz="900" dirty="0">
                <a:latin typeface="+mn-ea"/>
              </a:rPr>
              <a:t>参照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32126" y="3377844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+mj-ea"/>
                <a:ea typeface="+mj-ea"/>
              </a:rPr>
              <a:t>*: CPT (Child Protection Team)</a:t>
            </a:r>
          </a:p>
          <a:p>
            <a:r>
              <a:rPr lang="ja-JP" altLang="en-US" sz="900" dirty="0">
                <a:latin typeface="+mj-ea"/>
                <a:ea typeface="+mj-ea"/>
              </a:rPr>
              <a:t>　</a:t>
            </a:r>
            <a:r>
              <a:rPr lang="en-US" altLang="ja-JP" sz="900" dirty="0">
                <a:latin typeface="+mj-ea"/>
                <a:ea typeface="+mj-ea"/>
              </a:rPr>
              <a:t>= </a:t>
            </a:r>
            <a:r>
              <a:rPr lang="ja-JP" altLang="en-US" sz="900" dirty="0">
                <a:latin typeface="+mj-ea"/>
                <a:ea typeface="+mj-ea"/>
              </a:rPr>
              <a:t>病院内子ども虐待対応組織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84962" y="5680552"/>
            <a:ext cx="1140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900" dirty="0">
                <a:solidFill>
                  <a:prstClr val="black"/>
                </a:solidFill>
                <a:latin typeface="+mj-ea"/>
                <a:ea typeface="+mj-ea"/>
              </a:rPr>
              <a:t>調査票</a:t>
            </a:r>
            <a:r>
              <a:rPr lang="en-US" altLang="ja-JP" sz="900" b="1" dirty="0">
                <a:solidFill>
                  <a:prstClr val="black"/>
                </a:solidFill>
                <a:latin typeface="+mj-ea"/>
                <a:ea typeface="+mj-ea"/>
              </a:rPr>
              <a:t>B7</a:t>
            </a:r>
            <a:r>
              <a:rPr lang="ja-JP" altLang="en-US" sz="900" dirty="0">
                <a:solidFill>
                  <a:prstClr val="black"/>
                </a:solidFill>
                <a:latin typeface="+mj-ea"/>
                <a:ea typeface="+mj-ea"/>
              </a:rPr>
              <a:t>も参照。</a:t>
            </a:r>
          </a:p>
        </p:txBody>
      </p:sp>
      <p:sp>
        <p:nvSpPr>
          <p:cNvPr id="77" name="正方形/長方形 76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80" name="正方形/長方形 79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86" name="正方形/長方形 85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67221"/>
            <a:ext cx="212750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A4. </a:t>
            </a:r>
            <a:r>
              <a:rPr kumimoji="1" lang="ja-JP" altLang="en-US" sz="1400" b="1" dirty="0">
                <a:latin typeface="+mj-ea"/>
                <a:ea typeface="+mj-ea"/>
              </a:rPr>
              <a:t>死亡</a:t>
            </a:r>
            <a:r>
              <a:rPr lang="ja-JP" altLang="en-US" sz="1400" b="1" dirty="0">
                <a:latin typeface="+mj-ea"/>
                <a:ea typeface="+mj-ea"/>
              </a:rPr>
              <a:t>後のアクション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31790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325743" y="2223484"/>
            <a:ext cx="4673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追記事項，コメント，検証されたい事項，懸念事項など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97933" y="2595344"/>
            <a:ext cx="6118667" cy="69630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08881" y="9558422"/>
            <a:ext cx="22051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適宜コピーして</a:t>
            </a:r>
            <a:r>
              <a:rPr kumimoji="1" lang="ja-JP" altLang="en-US" sz="1000"/>
              <a:t>使用してください。</a:t>
            </a:r>
            <a:endParaRPr kumimoji="1" lang="ja-JP" altLang="en-US" sz="1000" dirty="0"/>
          </a:p>
        </p:txBody>
      </p:sp>
      <p:sp>
        <p:nvSpPr>
          <p:cNvPr id="37" name="正方形/長方形 36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2181"/>
            <a:ext cx="21403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A5. </a:t>
            </a:r>
            <a:r>
              <a:rPr kumimoji="1" lang="ja-JP" altLang="en-US" sz="1400" b="1" dirty="0">
                <a:latin typeface="+mj-ea"/>
                <a:ea typeface="+mj-ea"/>
              </a:rPr>
              <a:t>追加情報</a:t>
            </a:r>
            <a:r>
              <a:rPr kumimoji="1" lang="en-US" altLang="ja-JP" sz="1400" b="1" dirty="0">
                <a:latin typeface="+mj-ea"/>
                <a:ea typeface="+mj-ea"/>
              </a:rPr>
              <a:t> / </a:t>
            </a:r>
            <a:r>
              <a:rPr kumimoji="1" lang="ja-JP" altLang="en-US" sz="1400" b="1" dirty="0">
                <a:latin typeface="+mj-ea"/>
                <a:ea typeface="+mj-ea"/>
              </a:rPr>
              <a:t>自由記載</a:t>
            </a:r>
          </a:p>
        </p:txBody>
      </p:sp>
    </p:spTree>
    <p:extLst>
      <p:ext uri="{BB962C8B-B14F-4D97-AF65-F5344CB8AC3E}">
        <p14:creationId xmlns:p14="http://schemas.microsoft.com/office/powerpoint/2010/main" val="135074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正方形/長方形 76"/>
          <p:cNvSpPr/>
          <p:nvPr/>
        </p:nvSpPr>
        <p:spPr>
          <a:xfrm>
            <a:off x="327210" y="6935922"/>
            <a:ext cx="3093323" cy="826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35677" y="5441398"/>
            <a:ext cx="3093323" cy="7822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5677" y="246444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記載者の情報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1838628" y="2453688"/>
            <a:ext cx="3119839" cy="1598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65265" y="2483025"/>
            <a:ext cx="3302400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400" dirty="0"/>
              <a:t>□</a:t>
            </a:r>
            <a:r>
              <a:rPr kumimoji="1" lang="en-US" altLang="ja-JP" sz="1400" dirty="0"/>
              <a:t> </a:t>
            </a:r>
            <a:r>
              <a:rPr kumimoji="1" lang="ja-JP" altLang="en-US" sz="1400" dirty="0"/>
              <a:t>剖検を</a:t>
            </a:r>
            <a:r>
              <a:rPr kumimoji="1" lang="ja-JP" altLang="en-US" sz="1400" b="1" dirty="0"/>
              <a:t>自ら</a:t>
            </a:r>
            <a:r>
              <a:rPr kumimoji="1" lang="ja-JP" altLang="en-US" sz="1400" dirty="0"/>
              <a:t>実施した</a:t>
            </a:r>
            <a:endParaRPr lang="en-US" altLang="ja-JP" sz="1400" dirty="0"/>
          </a:p>
          <a:p>
            <a:pPr>
              <a:spcBef>
                <a:spcPts val="300"/>
              </a:spcBef>
            </a:pPr>
            <a:r>
              <a:rPr lang="ja-JP" altLang="en-US" sz="1400" dirty="0"/>
              <a:t>□</a:t>
            </a:r>
            <a:r>
              <a:rPr lang="en-US" altLang="ja-JP" sz="1400" dirty="0"/>
              <a:t> </a:t>
            </a:r>
            <a:r>
              <a:rPr lang="ja-JP" altLang="en-US" sz="1400" dirty="0"/>
              <a:t>剖検に立ち会った</a:t>
            </a:r>
            <a:endParaRPr lang="en-US" altLang="ja-JP" sz="1400" dirty="0"/>
          </a:p>
          <a:p>
            <a:pPr>
              <a:spcBef>
                <a:spcPts val="300"/>
              </a:spcBef>
            </a:pPr>
            <a:r>
              <a:rPr lang="ja-JP" altLang="en-US" sz="1400" dirty="0"/>
              <a:t>□</a:t>
            </a:r>
            <a:r>
              <a:rPr lang="en-US" altLang="ja-JP" sz="1400" dirty="0"/>
              <a:t> </a:t>
            </a:r>
            <a:r>
              <a:rPr lang="ja-JP" altLang="en-US" sz="1400" dirty="0"/>
              <a:t>結果を剖検担当者と</a:t>
            </a:r>
            <a:r>
              <a:rPr lang="ja-JP" altLang="en-US" sz="1400" b="1" dirty="0"/>
              <a:t>検証した</a:t>
            </a:r>
            <a:endParaRPr lang="en-US" altLang="ja-JP" sz="1400" b="1" dirty="0"/>
          </a:p>
          <a:p>
            <a:pPr>
              <a:spcBef>
                <a:spcPts val="300"/>
              </a:spcBef>
            </a:pPr>
            <a:r>
              <a:rPr lang="ja-JP" altLang="en-US" sz="1400" dirty="0"/>
              <a:t>□</a:t>
            </a:r>
            <a:r>
              <a:rPr lang="en-US" altLang="ja-JP" sz="1400" dirty="0"/>
              <a:t> </a:t>
            </a:r>
            <a:r>
              <a:rPr lang="ja-JP" altLang="en-US" sz="1400" dirty="0"/>
              <a:t>結果を自ら</a:t>
            </a:r>
            <a:r>
              <a:rPr lang="ja-JP" altLang="en-US" sz="1400" b="1" dirty="0"/>
              <a:t>閲覧した</a:t>
            </a:r>
            <a:endParaRPr lang="en-US" altLang="ja-JP" sz="1400" b="1" dirty="0"/>
          </a:p>
          <a:p>
            <a:pPr>
              <a:spcBef>
                <a:spcPts val="300"/>
              </a:spcBef>
            </a:pPr>
            <a:r>
              <a:rPr lang="ja-JP" altLang="en-US" sz="1400" dirty="0"/>
              <a:t>□</a:t>
            </a:r>
            <a:r>
              <a:rPr lang="en-US" altLang="ja-JP" sz="1400" dirty="0"/>
              <a:t> </a:t>
            </a:r>
            <a:r>
              <a:rPr lang="ja-JP" altLang="en-US" sz="1400" b="1" dirty="0"/>
              <a:t>伝聞</a:t>
            </a:r>
            <a:r>
              <a:rPr lang="ja-JP" altLang="en-US" sz="1400" dirty="0"/>
              <a:t>等により結果を確認した</a:t>
            </a:r>
            <a:endParaRPr lang="en-US" altLang="ja-JP" sz="1400" dirty="0"/>
          </a:p>
          <a:p>
            <a:pPr>
              <a:spcBef>
                <a:spcPts val="300"/>
              </a:spcBef>
            </a:pPr>
            <a:r>
              <a:rPr lang="ja-JP" altLang="en-US" sz="1400" dirty="0"/>
              <a:t>□</a:t>
            </a:r>
            <a:r>
              <a:rPr lang="en-US" altLang="ja-JP" sz="1400" dirty="0"/>
              <a:t> </a:t>
            </a:r>
            <a:r>
              <a:rPr lang="ja-JP" altLang="en-US" sz="1400" dirty="0"/>
              <a:t>その他（　　　　　　　　　）</a:t>
            </a:r>
            <a:endParaRPr lang="en-US" altLang="ja-JP" sz="1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335677" y="4517710"/>
            <a:ext cx="3084856" cy="3251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35677" y="420273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剖検結果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491008" y="4517710"/>
            <a:ext cx="3025591" cy="1891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3491008" y="6468533"/>
            <a:ext cx="3025591" cy="10837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3491008" y="7552267"/>
            <a:ext cx="3025591" cy="10837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3491008" y="8636001"/>
            <a:ext cx="3025591" cy="10837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74127" y="451051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事例概要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491008" y="6468533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外表所見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486380" y="755226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肉眼所見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472566" y="863600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組織所見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335678" y="7829266"/>
            <a:ext cx="3084856" cy="1890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13147" y="7833900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死因に関するコメント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13146" y="4518530"/>
            <a:ext cx="95410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診断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　主診断：</a:t>
            </a:r>
            <a:endParaRPr lang="en-US" altLang="ja-JP" sz="1200" dirty="0">
              <a:latin typeface="+mj-ea"/>
              <a:ea typeface="+mj-ea"/>
            </a:endParaRPr>
          </a:p>
          <a:p>
            <a:endParaRPr kumimoji="1" lang="en-US" altLang="ja-JP" sz="1200" dirty="0">
              <a:latin typeface="+mj-ea"/>
              <a:ea typeface="+mj-ea"/>
            </a:endParaRPr>
          </a:p>
          <a:p>
            <a:endParaRPr lang="en-US" altLang="ja-JP" sz="1200" dirty="0">
              <a:latin typeface="+mj-ea"/>
              <a:ea typeface="+mj-ea"/>
            </a:endParaRPr>
          </a:p>
          <a:p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　副診断：</a:t>
            </a:r>
            <a:endParaRPr lang="en-US" altLang="ja-JP" sz="1200" dirty="0">
              <a:latin typeface="+mj-ea"/>
              <a:ea typeface="+mj-ea"/>
            </a:endParaRPr>
          </a:p>
          <a:p>
            <a:endParaRPr kumimoji="1" lang="en-US" altLang="ja-JP" sz="1200" dirty="0">
              <a:latin typeface="+mj-ea"/>
              <a:ea typeface="+mj-ea"/>
            </a:endParaRPr>
          </a:p>
          <a:p>
            <a:endParaRPr lang="en-US" altLang="ja-JP" sz="1200" dirty="0">
              <a:latin typeface="+mj-ea"/>
              <a:ea typeface="+mj-ea"/>
            </a:endParaRPr>
          </a:p>
          <a:p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　副診断：</a:t>
            </a:r>
            <a:endParaRPr lang="en-US" altLang="ja-JP" sz="1200" dirty="0">
              <a:latin typeface="+mj-ea"/>
              <a:ea typeface="+mj-ea"/>
            </a:endParaRPr>
          </a:p>
          <a:p>
            <a:endParaRPr lang="en-US" altLang="ja-JP" sz="1200" dirty="0">
              <a:latin typeface="+mj-ea"/>
              <a:ea typeface="+mj-ea"/>
            </a:endParaRPr>
          </a:p>
          <a:p>
            <a:endParaRPr lang="en-US" altLang="ja-JP" sz="1200" dirty="0">
              <a:latin typeface="+mj-ea"/>
              <a:ea typeface="+mj-ea"/>
            </a:endParaRPr>
          </a:p>
          <a:p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　副診断：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9367" y="6009780"/>
            <a:ext cx="29546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死亡への関与　あり・可能性</a:t>
            </a:r>
            <a:r>
              <a:rPr kumimoji="1" lang="ja-JP" altLang="en-US" sz="900"/>
              <a:t>あり・可能性低い・なし</a:t>
            </a:r>
            <a:endParaRPr kumimoji="1" lang="ja-JP" altLang="en-US" sz="9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59368" y="6741487"/>
            <a:ext cx="29546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死亡への関与　あり・可能性</a:t>
            </a:r>
            <a:r>
              <a:rPr kumimoji="1" lang="ja-JP" altLang="en-US" sz="900"/>
              <a:t>あり・可能性低い・なし</a:t>
            </a:r>
            <a:endParaRPr kumimoji="1" lang="ja-JP" altLang="en-US" sz="9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72945" y="7538665"/>
            <a:ext cx="29546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死亡への関与　あり・可能性</a:t>
            </a:r>
            <a:r>
              <a:rPr kumimoji="1" lang="ja-JP" altLang="en-US" sz="900"/>
              <a:t>あり・可能性低い・なし</a:t>
            </a:r>
            <a:endParaRPr kumimoji="1" lang="ja-JP" altLang="en-US" sz="900" dirty="0"/>
          </a:p>
        </p:txBody>
      </p:sp>
      <p:cxnSp>
        <p:nvCxnSpPr>
          <p:cNvPr id="27" name="直線コネクタ 26"/>
          <p:cNvCxnSpPr/>
          <p:nvPr/>
        </p:nvCxnSpPr>
        <p:spPr>
          <a:xfrm>
            <a:off x="905933" y="5441398"/>
            <a:ext cx="2497667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922866" y="6206745"/>
            <a:ext cx="2497667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922866" y="6935922"/>
            <a:ext cx="2497667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35677" y="273768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該当するものに</a:t>
            </a:r>
            <a:endParaRPr kumimoji="1" lang="en-US" altLang="ja-JP" sz="900" dirty="0"/>
          </a:p>
          <a:p>
            <a:r>
              <a:rPr kumimoji="1" lang="ja-JP" altLang="en-US" sz="900" dirty="0"/>
              <a:t>☑をつけてください。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528522" y="311674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2" name="正方形/長方形 81"/>
          <p:cNvSpPr/>
          <p:nvPr/>
        </p:nvSpPr>
        <p:spPr>
          <a:xfrm>
            <a:off x="5583792" y="3116749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474944" y="3767812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（追加票）</a:t>
            </a:r>
            <a:endParaRPr kumimoji="1" lang="ja-JP" altLang="en-US" dirty="0"/>
          </a:p>
        </p:txBody>
      </p:sp>
      <p:sp>
        <p:nvSpPr>
          <p:cNvPr id="101" name="正方形/長方形 100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104" name="正方形/長方形 103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110" name="正方形/長方形 109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正方形/長方形 110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17019" y="667052"/>
            <a:ext cx="177163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B1. </a:t>
            </a:r>
            <a:r>
              <a:rPr kumimoji="1" lang="ja-JP" altLang="en-US" sz="1400" b="1" dirty="0">
                <a:latin typeface="+mj-ea"/>
                <a:ea typeface="+mj-ea"/>
              </a:rPr>
              <a:t>剖検結果の詳細</a:t>
            </a:r>
          </a:p>
        </p:txBody>
      </p:sp>
    </p:spTree>
    <p:extLst>
      <p:ext uri="{BB962C8B-B14F-4D97-AF65-F5344CB8AC3E}">
        <p14:creationId xmlns:p14="http://schemas.microsoft.com/office/powerpoint/2010/main" val="1744164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335677" y="225589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該当情報の有無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156042" y="334477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関与歴：　</a:t>
            </a:r>
            <a:r>
              <a:rPr kumimoji="1" lang="ja-JP" altLang="en-US" dirty="0"/>
              <a:t>有・無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828800" y="3216178"/>
            <a:ext cx="110376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2657" y="266059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情報提供の可否：</a:t>
            </a:r>
            <a:r>
              <a:rPr kumimoji="1" lang="ja-JP" altLang="en-US" dirty="0"/>
              <a:t>可・不可・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1828800" y="2521231"/>
            <a:ext cx="1676400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932565" y="255103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回答</a:t>
            </a:r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不可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09937" y="3186833"/>
            <a:ext cx="3877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C00000"/>
                </a:solidFill>
              </a:rPr>
              <a:t>ここから下は，</a:t>
            </a:r>
            <a:r>
              <a:rPr kumimoji="1" lang="ja-JP" altLang="en-US" sz="1200" b="1" dirty="0">
                <a:solidFill>
                  <a:srgbClr val="C00000"/>
                </a:solidFill>
              </a:rPr>
              <a:t>可能な範囲で可及的に</a:t>
            </a:r>
            <a:r>
              <a:rPr kumimoji="1" lang="ja-JP" altLang="en-US" sz="1200" dirty="0">
                <a:solidFill>
                  <a:srgbClr val="C00000"/>
                </a:solidFill>
              </a:rPr>
              <a:t>回答ください。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12954" y="4739386"/>
            <a:ext cx="3161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母の属性：　　</a:t>
            </a:r>
            <a:r>
              <a:rPr kumimoji="1" lang="ja-JP" altLang="en-US" dirty="0"/>
              <a:t>　　　・</a:t>
            </a:r>
            <a:r>
              <a:rPr lang="ja-JP" altLang="en-US" dirty="0"/>
              <a:t>　　</a:t>
            </a:r>
            <a:r>
              <a:rPr lang="en-US" altLang="ja-JP" dirty="0"/>
              <a:t> </a:t>
            </a:r>
            <a:r>
              <a:rPr lang="ja-JP" altLang="en-US" dirty="0"/>
              <a:t>　・</a:t>
            </a:r>
            <a:endParaRPr kumimoji="1" lang="ja-JP" altLang="en-US" dirty="0"/>
          </a:p>
        </p:txBody>
      </p:sp>
      <p:sp>
        <p:nvSpPr>
          <p:cNvPr id="47" name="正方形/長方形 46"/>
          <p:cNvSpPr/>
          <p:nvPr/>
        </p:nvSpPr>
        <p:spPr>
          <a:xfrm>
            <a:off x="1828799" y="4606499"/>
            <a:ext cx="2804602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056322" y="4651632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特定</a:t>
            </a:r>
            <a:endParaRPr kumimoji="1" lang="en-US" altLang="ja-JP" sz="1600" dirty="0">
              <a:latin typeface="+mn-ea"/>
            </a:endParaRPr>
          </a:p>
          <a:p>
            <a:pPr algn="ctr"/>
            <a:r>
              <a:rPr lang="ja-JP" altLang="en-US" sz="1600" dirty="0">
                <a:latin typeface="+mn-ea"/>
              </a:rPr>
              <a:t>妊産婦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76159" y="4648257"/>
            <a:ext cx="1210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ハイリスク</a:t>
            </a:r>
            <a:endParaRPr kumimoji="1" lang="en-US" altLang="ja-JP" sz="1600" dirty="0">
              <a:latin typeface="+mn-ea"/>
            </a:endParaRPr>
          </a:p>
          <a:p>
            <a:pPr algn="ctr"/>
            <a:r>
              <a:rPr lang="ja-JP" altLang="en-US" sz="1600" dirty="0">
                <a:latin typeface="+mn-ea"/>
              </a:rPr>
              <a:t>妊産婦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977452" y="462635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該当</a:t>
            </a:r>
            <a:endParaRPr kumimoji="1" lang="en-US" altLang="ja-JP" sz="1600" dirty="0">
              <a:latin typeface="+mn-ea"/>
            </a:endParaRPr>
          </a:p>
          <a:p>
            <a:pPr algn="ctr"/>
            <a:r>
              <a:rPr lang="ja-JP" altLang="en-US" sz="1600" dirty="0">
                <a:latin typeface="+mn-ea"/>
              </a:rPr>
              <a:t>なし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012954" y="4020698"/>
            <a:ext cx="3320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家庭環境：　　</a:t>
            </a:r>
            <a:r>
              <a:rPr kumimoji="1" lang="ja-JP" altLang="en-US" dirty="0"/>
              <a:t>　・</a:t>
            </a:r>
            <a:r>
              <a:rPr lang="ja-JP" altLang="en-US" dirty="0"/>
              <a:t>　　</a:t>
            </a:r>
            <a:r>
              <a:rPr lang="en-US" altLang="ja-JP" dirty="0"/>
              <a:t>  </a:t>
            </a:r>
            <a:r>
              <a:rPr lang="ja-JP" altLang="en-US" dirty="0"/>
              <a:t>・　　</a:t>
            </a:r>
            <a:r>
              <a:rPr lang="en-US" altLang="ja-JP" dirty="0"/>
              <a:t> </a:t>
            </a:r>
            <a:r>
              <a:rPr lang="ja-JP" altLang="en-US" dirty="0"/>
              <a:t>・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34704" y="4273417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（記載者の印象）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006013" y="3937822"/>
            <a:ext cx="669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問題</a:t>
            </a:r>
            <a:r>
              <a:rPr lang="ja-JP" altLang="en-US" sz="1600">
                <a:latin typeface="+mn-ea"/>
              </a:rPr>
              <a:t>なし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828800" y="3911125"/>
            <a:ext cx="280460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857624" y="3928857"/>
            <a:ext cx="626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養育困難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484082" y="3940870"/>
            <a:ext cx="815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危険</a:t>
            </a:r>
            <a:r>
              <a:rPr kumimoji="1" lang="ja-JP" altLang="en-US" sz="1600" dirty="0">
                <a:latin typeface="+mn-ea"/>
              </a:rPr>
              <a:t>があった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828799" y="5318118"/>
            <a:ext cx="2804602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97933" y="5458074"/>
            <a:ext cx="424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危険なエピソード：</a:t>
            </a:r>
            <a:r>
              <a:rPr lang="ja-JP" altLang="en-US" sz="1200" dirty="0">
                <a:latin typeface="+mj-ea"/>
                <a:ea typeface="+mj-ea"/>
              </a:rPr>
              <a:t>　</a:t>
            </a:r>
            <a:r>
              <a:rPr kumimoji="1" lang="ja-JP" altLang="en-US" sz="1200" dirty="0">
                <a:latin typeface="+mj-ea"/>
                <a:ea typeface="+mj-ea"/>
              </a:rPr>
              <a:t>　　　</a:t>
            </a:r>
            <a:r>
              <a:rPr kumimoji="1" lang="ja-JP" altLang="en-US" dirty="0"/>
              <a:t>・</a:t>
            </a:r>
            <a:r>
              <a:rPr lang="ja-JP" altLang="en-US" dirty="0"/>
              <a:t>　</a:t>
            </a:r>
            <a:r>
              <a:rPr lang="en-US" altLang="ja-JP" dirty="0"/>
              <a:t>   </a:t>
            </a:r>
            <a:r>
              <a:rPr lang="ja-JP" altLang="en-US" dirty="0"/>
              <a:t>・　</a:t>
            </a:r>
            <a:r>
              <a:rPr lang="en-US" altLang="ja-JP" dirty="0"/>
              <a:t>  </a:t>
            </a:r>
            <a:r>
              <a:rPr lang="ja-JP" altLang="en-US" dirty="0"/>
              <a:t>　・</a:t>
            </a:r>
            <a:r>
              <a:rPr lang="ja-JP" altLang="en-US" sz="1600" dirty="0"/>
              <a:t>なし</a:t>
            </a:r>
            <a:endParaRPr kumimoji="1" lang="ja-JP" altLang="en-US" sz="20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776159" y="5334964"/>
            <a:ext cx="837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複数回</a:t>
            </a:r>
            <a:r>
              <a:rPr lang="ja-JP" altLang="en-US" sz="160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58491" y="5704295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（記録にあるもの）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33401" y="5273408"/>
            <a:ext cx="1518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児の健康や安全上の，生命にかかわるリスクとなりえたエピソードの記録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567491" y="5334963"/>
            <a:ext cx="636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単回</a:t>
            </a:r>
            <a:r>
              <a:rPr lang="ja-JP" altLang="en-US" sz="1600" dirty="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174990" y="5344021"/>
            <a:ext cx="831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可能性</a:t>
            </a:r>
            <a:r>
              <a:rPr lang="ja-JP" altLang="en-US" sz="160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818495" y="6058704"/>
            <a:ext cx="4878638" cy="3499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234068" y="3935816"/>
            <a:ext cx="881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不安</a:t>
            </a:r>
            <a:r>
              <a:rPr lang="ja-JP" altLang="en-US" sz="1600" dirty="0">
                <a:latin typeface="+mn-ea"/>
              </a:rPr>
              <a:t>を感じた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298961" y="604763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記録：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4748" y="9558422"/>
            <a:ext cx="2848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書ききれない場合，別紙</a:t>
            </a:r>
            <a:r>
              <a:rPr kumimoji="1" lang="ja-JP" altLang="en-US" sz="1000"/>
              <a:t>を添付してください。</a:t>
            </a:r>
            <a:endParaRPr kumimoji="1" lang="ja-JP" altLang="en-US" sz="10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35677" y="9243839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（追加票）</a:t>
            </a:r>
            <a:endParaRPr kumimoji="1" lang="ja-JP" altLang="en-US" dirty="0"/>
          </a:p>
        </p:txBody>
      </p:sp>
      <p:sp>
        <p:nvSpPr>
          <p:cNvPr id="86" name="正方形/長方形 85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4941"/>
            <a:ext cx="12330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B2. </a:t>
            </a:r>
            <a:r>
              <a:rPr kumimoji="1" lang="ja-JP" altLang="en-US" sz="1400" b="1" dirty="0">
                <a:latin typeface="+mj-ea"/>
                <a:ea typeface="+mj-ea"/>
              </a:rPr>
              <a:t>保健行政</a:t>
            </a:r>
          </a:p>
        </p:txBody>
      </p:sp>
    </p:spTree>
    <p:extLst>
      <p:ext uri="{BB962C8B-B14F-4D97-AF65-F5344CB8AC3E}">
        <p14:creationId xmlns:p14="http://schemas.microsoft.com/office/powerpoint/2010/main" val="33515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335677" y="225589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該当情報の有無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156042" y="334477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関与歴：　</a:t>
            </a:r>
            <a:r>
              <a:rPr kumimoji="1" lang="ja-JP" altLang="en-US" dirty="0"/>
              <a:t>有・無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828800" y="3216178"/>
            <a:ext cx="110376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2657" y="266059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情報提供の可否：</a:t>
            </a:r>
            <a:r>
              <a:rPr kumimoji="1" lang="ja-JP" altLang="en-US" dirty="0"/>
              <a:t>可・不可・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1828800" y="2521231"/>
            <a:ext cx="1676400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932565" y="255103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回答</a:t>
            </a:r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不可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09937" y="3186833"/>
            <a:ext cx="3877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C00000"/>
                </a:solidFill>
              </a:rPr>
              <a:t>ここから下は，</a:t>
            </a:r>
            <a:r>
              <a:rPr kumimoji="1" lang="ja-JP" altLang="en-US" sz="1200" b="1" dirty="0">
                <a:solidFill>
                  <a:srgbClr val="C00000"/>
                </a:solidFill>
              </a:rPr>
              <a:t>可能な範囲で可及的に</a:t>
            </a:r>
            <a:r>
              <a:rPr kumimoji="1" lang="ja-JP" altLang="en-US" sz="1200" dirty="0">
                <a:solidFill>
                  <a:srgbClr val="C00000"/>
                </a:solidFill>
              </a:rPr>
              <a:t>回答ください。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828799" y="5318118"/>
            <a:ext cx="2804602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97933" y="5458074"/>
            <a:ext cx="424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危険なエピソード：</a:t>
            </a:r>
            <a:r>
              <a:rPr lang="ja-JP" altLang="en-US" sz="1200" dirty="0">
                <a:latin typeface="+mj-ea"/>
                <a:ea typeface="+mj-ea"/>
              </a:rPr>
              <a:t>　</a:t>
            </a:r>
            <a:r>
              <a:rPr kumimoji="1" lang="ja-JP" altLang="en-US" sz="1200" dirty="0">
                <a:latin typeface="+mj-ea"/>
                <a:ea typeface="+mj-ea"/>
              </a:rPr>
              <a:t>　　　</a:t>
            </a:r>
            <a:r>
              <a:rPr kumimoji="1" lang="ja-JP" altLang="en-US" dirty="0"/>
              <a:t>・</a:t>
            </a:r>
            <a:r>
              <a:rPr lang="ja-JP" altLang="en-US" dirty="0"/>
              <a:t>　</a:t>
            </a:r>
            <a:r>
              <a:rPr lang="en-US" altLang="ja-JP" dirty="0"/>
              <a:t>   </a:t>
            </a:r>
            <a:r>
              <a:rPr lang="ja-JP" altLang="en-US" dirty="0"/>
              <a:t>・　</a:t>
            </a:r>
            <a:r>
              <a:rPr lang="en-US" altLang="ja-JP" dirty="0"/>
              <a:t>  </a:t>
            </a:r>
            <a:r>
              <a:rPr lang="ja-JP" altLang="en-US" dirty="0"/>
              <a:t>　・</a:t>
            </a:r>
            <a:r>
              <a:rPr lang="ja-JP" altLang="en-US" sz="1600" dirty="0"/>
              <a:t>なし</a:t>
            </a:r>
            <a:endParaRPr kumimoji="1" lang="ja-JP" altLang="en-US" sz="20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776159" y="5334964"/>
            <a:ext cx="837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複数回</a:t>
            </a:r>
            <a:r>
              <a:rPr lang="ja-JP" altLang="en-US" sz="160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58491" y="5704295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（記録にあるもの）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33401" y="5273408"/>
            <a:ext cx="1518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児の健康や安全上の，生命にかかわるリスクとなりえたエピソードの記録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567491" y="5334963"/>
            <a:ext cx="636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単回</a:t>
            </a:r>
            <a:r>
              <a:rPr lang="ja-JP" altLang="en-US" sz="1600" dirty="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174990" y="5344021"/>
            <a:ext cx="831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可能性</a:t>
            </a:r>
            <a:r>
              <a:rPr lang="ja-JP" altLang="en-US" sz="160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818495" y="6058704"/>
            <a:ext cx="4878638" cy="3499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298961" y="604763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記録：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4748" y="9558422"/>
            <a:ext cx="2848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書ききれない場合，別紙</a:t>
            </a:r>
            <a:r>
              <a:rPr kumimoji="1" lang="ja-JP" altLang="en-US" sz="1000"/>
              <a:t>を添付してください。</a:t>
            </a:r>
            <a:endParaRPr kumimoji="1" lang="ja-JP" altLang="en-US" sz="10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35677" y="9243839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012954" y="4747407"/>
            <a:ext cx="293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児</a:t>
            </a:r>
            <a:r>
              <a:rPr kumimoji="1" lang="ja-JP" altLang="en-US" sz="1200" dirty="0">
                <a:latin typeface="+mj-ea"/>
                <a:ea typeface="+mj-ea"/>
              </a:rPr>
              <a:t>の属性：　　</a:t>
            </a:r>
            <a:r>
              <a:rPr kumimoji="1" lang="ja-JP" altLang="en-US" dirty="0"/>
              <a:t>　　・</a:t>
            </a:r>
            <a:r>
              <a:rPr lang="ja-JP" altLang="en-US" dirty="0"/>
              <a:t>　　　</a:t>
            </a:r>
            <a:r>
              <a:rPr lang="en-US" altLang="ja-JP" dirty="0"/>
              <a:t> </a:t>
            </a:r>
            <a:r>
              <a:rPr lang="ja-JP" altLang="en-US" dirty="0"/>
              <a:t>・</a:t>
            </a:r>
            <a:endParaRPr kumimoji="1" lang="ja-JP" altLang="en-US" dirty="0"/>
          </a:p>
        </p:txBody>
      </p:sp>
      <p:sp>
        <p:nvSpPr>
          <p:cNvPr id="59" name="正方形/長方形 58"/>
          <p:cNvSpPr/>
          <p:nvPr/>
        </p:nvSpPr>
        <p:spPr>
          <a:xfrm>
            <a:off x="1828799" y="4614520"/>
            <a:ext cx="2804602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827497" y="4752821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要支援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890401" y="475074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要保護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853994" y="464415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該当</a:t>
            </a:r>
            <a:endParaRPr kumimoji="1" lang="en-US" altLang="ja-JP" sz="1600" dirty="0">
              <a:latin typeface="+mn-ea"/>
            </a:endParaRPr>
          </a:p>
          <a:p>
            <a:pPr algn="ctr"/>
            <a:r>
              <a:rPr lang="ja-JP" altLang="en-US" sz="1600" dirty="0">
                <a:latin typeface="+mn-ea"/>
              </a:rPr>
              <a:t>なし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012954" y="4028719"/>
            <a:ext cx="3320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家庭環境：　　</a:t>
            </a:r>
            <a:r>
              <a:rPr kumimoji="1" lang="ja-JP" altLang="en-US" dirty="0"/>
              <a:t>　・</a:t>
            </a:r>
            <a:r>
              <a:rPr lang="ja-JP" altLang="en-US" dirty="0"/>
              <a:t>　　</a:t>
            </a:r>
            <a:r>
              <a:rPr lang="en-US" altLang="ja-JP" dirty="0"/>
              <a:t>  </a:t>
            </a:r>
            <a:r>
              <a:rPr lang="ja-JP" altLang="en-US" dirty="0"/>
              <a:t>・　　</a:t>
            </a:r>
            <a:r>
              <a:rPr lang="en-US" altLang="ja-JP" dirty="0"/>
              <a:t> </a:t>
            </a:r>
            <a:r>
              <a:rPr lang="ja-JP" altLang="en-US" dirty="0"/>
              <a:t>・</a:t>
            </a:r>
            <a:endParaRPr kumimoji="1" lang="ja-JP" altLang="en-US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34704" y="4281438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（</a:t>
            </a:r>
            <a:r>
              <a:rPr kumimoji="1" lang="ja-JP" altLang="en-US" sz="1000" b="1" dirty="0"/>
              <a:t>記載者の印象</a:t>
            </a:r>
            <a:r>
              <a:rPr kumimoji="1" lang="ja-JP" altLang="en-US" sz="1000" dirty="0"/>
              <a:t>）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4006013" y="3945843"/>
            <a:ext cx="669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問題</a:t>
            </a:r>
            <a:r>
              <a:rPr lang="ja-JP" altLang="en-US" sz="1600">
                <a:latin typeface="+mn-ea"/>
              </a:rPr>
              <a:t>なし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1828800" y="3919146"/>
            <a:ext cx="280460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867333" y="3928881"/>
            <a:ext cx="626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養育不全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493792" y="3949009"/>
            <a:ext cx="815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リスクあり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270060" y="3944906"/>
            <a:ext cx="837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不安はあった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（追加票）</a:t>
            </a:r>
            <a:endParaRPr kumimoji="1"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99" name="正方形/長方形 98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102" name="正方形/長方形 101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正方形/長方形 103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229152" y="672180"/>
            <a:ext cx="12330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B3. </a:t>
            </a:r>
            <a:r>
              <a:rPr lang="ja-JP" altLang="en-US" sz="1400" b="1" dirty="0">
                <a:latin typeface="+mj-ea"/>
                <a:ea typeface="+mj-ea"/>
              </a:rPr>
              <a:t>児童福祉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0713476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2582</Words>
  <Application>Microsoft Office PowerPoint</Application>
  <PresentationFormat>A4 210 x 297 mm</PresentationFormat>
  <Paragraphs>612</Paragraphs>
  <Slides>16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6" baseType="lpstr">
      <vt:lpstr>游ゴシック</vt:lpstr>
      <vt:lpstr>游ゴシック</vt:lpstr>
      <vt:lpstr>游ゴシック Light</vt:lpstr>
      <vt:lpstr>Yu Gothic Medium</vt:lpstr>
      <vt:lpstr>Arial</vt:lpstr>
      <vt:lpstr>Arial Narrow</vt:lpstr>
      <vt:lpstr>Arial Rounded MT Bold</vt:lpstr>
      <vt:lpstr>Calibri</vt:lpstr>
      <vt:lpstr>Calibri Light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別紙3　死亡調査票</dc:title>
  <cp:lastModifiedBy/>
  <cp:revision>1</cp:revision>
  <dcterms:modified xsi:type="dcterms:W3CDTF">2023-07-10T01:42:56Z</dcterms:modified>
</cp:coreProperties>
</file>