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4"/>
  </p:notesMasterIdLst>
  <p:sldIdLst>
    <p:sldId id="282" r:id="rId2"/>
    <p:sldId id="273" r:id="rId3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071895-3F3E-4B99-9645-E2A06236BACB}" v="1" dt="2023-07-10T02:00:39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5"/>
    <p:restoredTop sz="94697"/>
  </p:normalViewPr>
  <p:slideViewPr>
    <p:cSldViewPr snapToGrid="0" snapToObjects="1">
      <p:cViewPr varScale="1">
        <p:scale>
          <a:sx n="82" d="100"/>
          <a:sy n="82" d="100"/>
        </p:scale>
        <p:origin x="333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79BB2-C848-564D-A7A6-366EF97735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A66FC-F165-644F-AE10-13BB9A624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10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66FC-F165-644F-AE10-13BB9A624E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33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66FC-F165-644F-AE10-13BB9A624ED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62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1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397932" y="2335778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>
                <a:latin typeface="+mj-ea"/>
              </a:rPr>
              <a:t>医学的死因のまとめ</a:t>
            </a:r>
            <a:endParaRPr lang="ja-JP" altLang="en-US" sz="1400" b="1" dirty="0">
              <a:latin typeface="+mj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7165" y="445515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>
                <a:latin typeface="+mn-ea"/>
              </a:rPr>
              <a:t>特記すべき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>
                <a:latin typeface="+mn-ea"/>
              </a:rPr>
              <a:t>　　　こと：</a:t>
            </a:r>
            <a:endParaRPr lang="ja-JP" altLang="en-US" sz="1200" dirty="0"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579788" y="4385675"/>
            <a:ext cx="4933332" cy="136188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4530761" y="3379137"/>
            <a:ext cx="1989891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1573654" y="5826463"/>
            <a:ext cx="2039351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1583268" y="6798098"/>
            <a:ext cx="2027658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4470290" y="5826463"/>
            <a:ext cx="2039351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1573654" y="8939835"/>
            <a:ext cx="4953861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8431" y="271823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/>
              <a:t>死因再分類：</a:t>
            </a:r>
            <a:endParaRPr kumimoji="1" lang="ja-JP" altLang="en-US" sz="1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619374" y="5877185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 dirty="0"/>
              <a:t>養育困難：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86384" y="587213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/>
              <a:t>養育不全：</a:t>
            </a:r>
            <a:endParaRPr kumimoji="1" lang="ja-JP" altLang="en-US" sz="1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45983" y="6885762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/>
              <a:t>予防可能性：</a:t>
            </a:r>
            <a:endParaRPr kumimoji="1" lang="ja-JP" altLang="en-US" sz="1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27869" y="9034941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/>
              <a:t>キーワード：</a:t>
            </a:r>
            <a:endParaRPr kumimoji="1" lang="ja-JP" altLang="en-US" sz="1200" dirty="0"/>
          </a:p>
        </p:txBody>
      </p:sp>
      <p:sp>
        <p:nvSpPr>
          <p:cNvPr id="49" name="正方形/長方形 48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75" name="正方形/長方形 74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78" name="正方形/長方形 77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25477" y="669725"/>
            <a:ext cx="209704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C2. </a:t>
            </a:r>
            <a:r>
              <a:rPr kumimoji="1" lang="ja-JP" altLang="en-US" sz="1400" b="1">
                <a:latin typeface="+mj-ea"/>
                <a:ea typeface="+mj-ea"/>
              </a:rPr>
              <a:t>検証結果のまとめ</a:t>
            </a:r>
            <a:r>
              <a:rPr kumimoji="1" lang="en-US" altLang="ja-JP" sz="1400" b="1" dirty="0">
                <a:latin typeface="+mj-ea"/>
                <a:ea typeface="+mj-ea"/>
              </a:rPr>
              <a:t>-1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604CB7DE-903F-7C40-8582-7FFA51229D24}"/>
              </a:ext>
            </a:extLst>
          </p:cNvPr>
          <p:cNvSpPr/>
          <p:nvPr/>
        </p:nvSpPr>
        <p:spPr>
          <a:xfrm>
            <a:off x="1583267" y="2688952"/>
            <a:ext cx="4933332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30548425-665A-E540-9A9D-AF5917B80F5B}"/>
              </a:ext>
            </a:extLst>
          </p:cNvPr>
          <p:cNvSpPr txBox="1"/>
          <p:nvPr/>
        </p:nvSpPr>
        <p:spPr>
          <a:xfrm>
            <a:off x="541937" y="339103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lang="ja-JP" altLang="en-US" sz="1200"/>
              <a:t>診断の</a:t>
            </a:r>
            <a:endParaRPr lang="en-US" altLang="ja-JP" sz="1200" dirty="0"/>
          </a:p>
          <a:p>
            <a:pPr>
              <a:tabLst>
                <a:tab pos="574675" algn="l"/>
                <a:tab pos="752475" algn="l"/>
              </a:tabLst>
            </a:pPr>
            <a:r>
              <a:rPr lang="ja-JP" altLang="en-US" sz="1200"/>
              <a:t>確からしさ</a:t>
            </a:r>
            <a:r>
              <a:rPr kumimoji="1" lang="ja-JP" altLang="en-US" sz="1200"/>
              <a:t>：</a:t>
            </a:r>
            <a:endParaRPr kumimoji="1" lang="ja-JP" altLang="en-US" sz="1200" dirty="0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83A726D6-FAD1-4C45-B1D6-483D64B9B63C}"/>
              </a:ext>
            </a:extLst>
          </p:cNvPr>
          <p:cNvSpPr/>
          <p:nvPr/>
        </p:nvSpPr>
        <p:spPr>
          <a:xfrm>
            <a:off x="1584428" y="3379500"/>
            <a:ext cx="1929975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6C5FC9B-486E-4E4F-AB64-59ED687B44C0}"/>
              </a:ext>
            </a:extLst>
          </p:cNvPr>
          <p:cNvSpPr/>
          <p:nvPr/>
        </p:nvSpPr>
        <p:spPr>
          <a:xfrm>
            <a:off x="1559387" y="3386724"/>
            <a:ext cx="1902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確定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	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除外診断</a:t>
            </a:r>
            <a:endParaRPr lang="en-US" altLang="ja-JP" sz="12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強く推定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	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判断保留</a:t>
            </a:r>
            <a:endParaRPr lang="en-US" altLang="ja-JP" sz="12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推定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	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不明</a:t>
            </a:r>
            <a:r>
              <a:rPr lang="ja-JP" altLang="ja-JP" sz="1200">
                <a:latin typeface="+mj-ea"/>
                <a:ea typeface="+mj-ea"/>
              </a:rPr>
              <a:t> </a:t>
            </a:r>
            <a:endParaRPr lang="ja-JP" altLang="en-US" sz="1200">
              <a:latin typeface="+mj-ea"/>
              <a:ea typeface="+mj-ea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ED29F3F-811A-E344-9E2C-3FC2030B23F5}"/>
              </a:ext>
            </a:extLst>
          </p:cNvPr>
          <p:cNvSpPr/>
          <p:nvPr/>
        </p:nvSpPr>
        <p:spPr>
          <a:xfrm>
            <a:off x="4489211" y="3382153"/>
            <a:ext cx="21287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剖検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	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討議による</a:t>
            </a:r>
            <a:endParaRPr lang="en-US" altLang="ja-JP" sz="12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臨床診断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	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不明</a:t>
            </a:r>
            <a:endParaRPr lang="en-US" altLang="ja-JP" sz="12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検査結果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	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□</a:t>
            </a:r>
            <a:r>
              <a:rPr lang="en-US" altLang="ja-JP" sz="12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en-US" sz="1200">
                <a:latin typeface="+mj-ea"/>
                <a:ea typeface="+mj-ea"/>
                <a:cs typeface="Times New Roman" panose="02020603050405020304" pitchFamily="18" charset="0"/>
              </a:rPr>
              <a:t>その他</a:t>
            </a:r>
            <a:endParaRPr lang="en-US" altLang="ja-JP" sz="12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08EF651A-5479-F14B-AF37-C2F8A681AF31}"/>
              </a:ext>
            </a:extLst>
          </p:cNvPr>
          <p:cNvSpPr txBox="1"/>
          <p:nvPr/>
        </p:nvSpPr>
        <p:spPr>
          <a:xfrm>
            <a:off x="3514403" y="338365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lang="ja-JP" altLang="en-US" sz="1200"/>
              <a:t>診断の根拠</a:t>
            </a:r>
            <a:r>
              <a:rPr kumimoji="1" lang="ja-JP" altLang="en-US" sz="1200"/>
              <a:t>：</a:t>
            </a:r>
            <a:endParaRPr kumimoji="1" lang="ja-JP" altLang="en-US" sz="12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346BB5B-02A1-AA46-8D9F-F40A0001400A}"/>
              </a:ext>
            </a:extLst>
          </p:cNvPr>
          <p:cNvSpPr txBox="1"/>
          <p:nvPr/>
        </p:nvSpPr>
        <p:spPr>
          <a:xfrm>
            <a:off x="400254" y="4064003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>
                <a:latin typeface="+mj-ea"/>
              </a:rPr>
              <a:t>周辺事象のまとめ</a:t>
            </a:r>
            <a:endParaRPr lang="ja-JP" altLang="en-US" sz="1400" b="1" dirty="0">
              <a:latin typeface="+mj-ea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EF020B5B-0F09-4A4F-8B36-8045B03BC3A7}"/>
              </a:ext>
            </a:extLst>
          </p:cNvPr>
          <p:cNvSpPr txBox="1"/>
          <p:nvPr/>
        </p:nvSpPr>
        <p:spPr>
          <a:xfrm>
            <a:off x="397932" y="6501706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>
                <a:latin typeface="+mj-ea"/>
              </a:rPr>
              <a:t>検証内容のまとめ</a:t>
            </a:r>
            <a:endParaRPr lang="ja-JP" altLang="en-US" sz="1400" b="1" dirty="0">
              <a:latin typeface="+mj-ea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DB93C5B-3A3B-844E-A83D-3EC4EA23058A}"/>
              </a:ext>
            </a:extLst>
          </p:cNvPr>
          <p:cNvSpPr txBox="1"/>
          <p:nvPr/>
        </p:nvSpPr>
        <p:spPr>
          <a:xfrm>
            <a:off x="2250374" y="2337673"/>
            <a:ext cx="4527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>
                <a:latin typeface="+mj-ea"/>
                <a:ea typeface="+mj-ea"/>
              </a:rPr>
              <a:t>死因分類表</a:t>
            </a:r>
            <a:r>
              <a:rPr lang="ja-JP" altLang="en-US" sz="900">
                <a:latin typeface="+mj-ea"/>
                <a:ea typeface="+mj-ea"/>
              </a:rPr>
              <a:t>の</a:t>
            </a:r>
            <a:r>
              <a:rPr kumimoji="1" lang="ja-JP" altLang="en-US" sz="900">
                <a:latin typeface="+mj-ea"/>
                <a:ea typeface="+mj-ea"/>
              </a:rPr>
              <a:t>該当番号を</a:t>
            </a:r>
            <a:r>
              <a:rPr kumimoji="1" lang="ja-JP" altLang="en-US" sz="900" b="1">
                <a:latin typeface="+mn-ea"/>
              </a:rPr>
              <a:t>すべて</a:t>
            </a:r>
            <a:r>
              <a:rPr kumimoji="1" lang="ja-JP" altLang="en-US" sz="900" b="1" dirty="0">
                <a:latin typeface="+mn-ea"/>
              </a:rPr>
              <a:t>列挙</a:t>
            </a:r>
            <a:r>
              <a:rPr kumimoji="1" lang="ja-JP" altLang="en-US" sz="900" dirty="0">
                <a:latin typeface="+mj-ea"/>
                <a:ea typeface="+mj-ea"/>
              </a:rPr>
              <a:t>して</a:t>
            </a:r>
            <a:r>
              <a:rPr kumimoji="1" lang="ja-JP" altLang="en-US" sz="900">
                <a:latin typeface="+mj-ea"/>
                <a:ea typeface="+mj-ea"/>
              </a:rPr>
              <a:t>ください。</a:t>
            </a:r>
            <a:endParaRPr kumimoji="1" lang="en-US" altLang="ja-JP" sz="900" dirty="0">
              <a:latin typeface="+mj-ea"/>
              <a:ea typeface="+mj-ea"/>
            </a:endParaRPr>
          </a:p>
          <a:p>
            <a:r>
              <a:rPr lang="ja-JP" altLang="en-US" sz="900">
                <a:latin typeface="+mj-ea"/>
                <a:ea typeface="+mj-ea"/>
              </a:rPr>
              <a:t>検証により分類を変更した場合，朱字・下線などで</a:t>
            </a:r>
            <a:r>
              <a:rPr lang="ja-JP" altLang="en-US" sz="900" b="1">
                <a:latin typeface="+mn-ea"/>
              </a:rPr>
              <a:t>変更部分を強調</a:t>
            </a:r>
            <a:r>
              <a:rPr lang="ja-JP" altLang="en-US" sz="900">
                <a:latin typeface="+mj-ea"/>
                <a:ea typeface="+mj-ea"/>
              </a:rPr>
              <a:t>してください。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1B295AB-7535-1448-BED1-A3930236134E}"/>
              </a:ext>
            </a:extLst>
          </p:cNvPr>
          <p:cNvSpPr txBox="1"/>
          <p:nvPr/>
        </p:nvSpPr>
        <p:spPr>
          <a:xfrm>
            <a:off x="3133490" y="184456"/>
            <a:ext cx="3659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検証票</a:t>
            </a:r>
            <a:r>
              <a:rPr lang="ja-JP" altLang="en-US" dirty="0">
                <a:latin typeface="+mn-ea"/>
              </a:rPr>
              <a:t>（</a:t>
            </a:r>
            <a:r>
              <a:rPr lang="ja-JP" altLang="en-US">
                <a:latin typeface="+mn-ea"/>
              </a:rPr>
              <a:t>個別検証</a:t>
            </a:r>
            <a:r>
              <a:rPr lang="en-US" altLang="ja-JP" dirty="0">
                <a:latin typeface="+mn-ea"/>
              </a:rPr>
              <a:t> / </a:t>
            </a:r>
            <a:r>
              <a:rPr lang="ja-JP" altLang="en-US">
                <a:latin typeface="+mn-ea"/>
              </a:rPr>
              <a:t>概観検証）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57D2E76C-DDFE-9A48-BFA3-E8392F3AF30D}"/>
              </a:ext>
            </a:extLst>
          </p:cNvPr>
          <p:cNvSpPr/>
          <p:nvPr/>
        </p:nvSpPr>
        <p:spPr>
          <a:xfrm>
            <a:off x="1573654" y="7504949"/>
            <a:ext cx="4935987" cy="136188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B5ACBDA-1FEA-BC41-B66E-C7C28BDE1A66}"/>
              </a:ext>
            </a:extLst>
          </p:cNvPr>
          <p:cNvSpPr txBox="1"/>
          <p:nvPr/>
        </p:nvSpPr>
        <p:spPr>
          <a:xfrm>
            <a:off x="527869" y="758963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>
                <a:latin typeface="+mn-ea"/>
              </a:rPr>
              <a:t>特記すべき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>
                <a:latin typeface="+mn-ea"/>
              </a:rPr>
              <a:t>　　　こと：</a:t>
            </a:r>
            <a:endParaRPr lang="ja-JP" altLang="en-US" sz="1200" dirty="0">
              <a:latin typeface="+mn-ea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CA3C68A1-0FF5-F347-806B-838578C545ED}"/>
              </a:ext>
            </a:extLst>
          </p:cNvPr>
          <p:cNvSpPr txBox="1"/>
          <p:nvPr/>
        </p:nvSpPr>
        <p:spPr>
          <a:xfrm>
            <a:off x="545983" y="9249211"/>
            <a:ext cx="961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+mj-ea"/>
                <a:ea typeface="+mj-ea"/>
              </a:rPr>
              <a:t>3-5</a:t>
            </a:r>
            <a:r>
              <a:rPr kumimoji="1" lang="ja-JP" altLang="en-US" sz="900">
                <a:latin typeface="+mj-ea"/>
                <a:ea typeface="+mj-ea"/>
              </a:rPr>
              <a:t>単語を記載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6037396" y="10937"/>
            <a:ext cx="723576" cy="17894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別紙９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5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テキスト ボックス 84"/>
          <p:cNvSpPr txBox="1"/>
          <p:nvPr/>
        </p:nvSpPr>
        <p:spPr>
          <a:xfrm>
            <a:off x="397932" y="2319983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介入可能な要因と，介入策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508881" y="9558422"/>
            <a:ext cx="22051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適宜コピーして</a:t>
            </a:r>
            <a:r>
              <a:rPr kumimoji="1" lang="ja-JP" altLang="en-US" sz="1000"/>
              <a:t>使用してください。</a:t>
            </a:r>
            <a:endParaRPr kumimoji="1" lang="ja-JP" altLang="en-US" sz="1000" dirty="0"/>
          </a:p>
        </p:txBody>
      </p:sp>
      <p:sp>
        <p:nvSpPr>
          <p:cNvPr id="26" name="正方形/長方形 25"/>
          <p:cNvSpPr/>
          <p:nvPr/>
        </p:nvSpPr>
        <p:spPr>
          <a:xfrm>
            <a:off x="1583267" y="2664521"/>
            <a:ext cx="4933330" cy="68939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35677" y="9243839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631146" y="2668627"/>
            <a:ext cx="28777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050" dirty="0">
                <a:latin typeface="+mj-ea"/>
                <a:ea typeface="+mj-ea"/>
              </a:rPr>
              <a:t>対象となる事象　　介入の主体　介入の内容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33679" y="6439792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/>
              <a:t>環境要因</a:t>
            </a:r>
            <a:r>
              <a:rPr kumimoji="1" lang="ja-JP" altLang="en-US" sz="1200" dirty="0"/>
              <a:t>：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5767137" y="2671011"/>
            <a:ext cx="0" cy="6882063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3593432" y="2662989"/>
            <a:ext cx="0" cy="689008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2895600" y="2687053"/>
            <a:ext cx="0" cy="686602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733679" y="292351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  <a:tab pos="752475" algn="l"/>
              </a:tabLst>
            </a:pPr>
            <a:r>
              <a:rPr kumimoji="1" lang="ja-JP" altLang="en-US" sz="1200" dirty="0"/>
              <a:t>人的要因：</a:t>
            </a:r>
            <a:endParaRPr kumimoji="1" lang="ja-JP" altLang="en-US" sz="1050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9715" y="2664521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j-ea"/>
                <a:ea typeface="+mj-ea"/>
              </a:rPr>
              <a:t>有効性</a:t>
            </a:r>
            <a:r>
              <a:rPr kumimoji="1" lang="en-US" altLang="ja-JP" sz="1000" dirty="0">
                <a:latin typeface="+mj-ea"/>
                <a:ea typeface="+mj-ea"/>
              </a:rPr>
              <a:t> /</a:t>
            </a:r>
          </a:p>
          <a:p>
            <a:r>
              <a:rPr lang="ja-JP" altLang="en-US" sz="1000" dirty="0">
                <a:latin typeface="+mj-ea"/>
                <a:ea typeface="+mj-ea"/>
              </a:rPr>
              <a:t>実現可能性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33490" y="184456"/>
            <a:ext cx="3659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検証票</a:t>
            </a:r>
            <a:r>
              <a:rPr lang="ja-JP" altLang="en-US" dirty="0">
                <a:latin typeface="+mn-ea"/>
              </a:rPr>
              <a:t>（</a:t>
            </a:r>
            <a:r>
              <a:rPr lang="ja-JP" altLang="en-US">
                <a:latin typeface="+mn-ea"/>
              </a:rPr>
              <a:t>個別検証</a:t>
            </a:r>
            <a:r>
              <a:rPr lang="en-US" altLang="ja-JP" dirty="0">
                <a:latin typeface="+mn-ea"/>
              </a:rPr>
              <a:t> / </a:t>
            </a:r>
            <a:r>
              <a:rPr lang="ja-JP" altLang="en-US">
                <a:latin typeface="+mn-ea"/>
              </a:rPr>
              <a:t>概観検証）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</a:t>
            </a:r>
            <a:r>
              <a:rPr kumimoji="1" lang="ja-JP" altLang="en-US" sz="1100"/>
              <a:t>死亡検証</a:t>
            </a:r>
            <a:endParaRPr kumimoji="1" lang="ja-JP" altLang="en-US" sz="1100" dirty="0"/>
          </a:p>
        </p:txBody>
      </p:sp>
      <p:sp>
        <p:nvSpPr>
          <p:cNvPr id="52" name="正方形/長方形 51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23140" y="672180"/>
            <a:ext cx="209704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C3. </a:t>
            </a:r>
            <a:r>
              <a:rPr kumimoji="1" lang="ja-JP" altLang="en-US" sz="1400" b="1">
                <a:latin typeface="+mj-ea"/>
                <a:ea typeface="+mj-ea"/>
              </a:rPr>
              <a:t>検証結果のまとめ</a:t>
            </a:r>
            <a:r>
              <a:rPr kumimoji="1" lang="en-US" altLang="ja-JP" sz="1400" b="1" dirty="0">
                <a:latin typeface="+mj-ea"/>
                <a:ea typeface="+mj-ea"/>
              </a:rPr>
              <a:t>-2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47126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A4 210 x 297 mm</PresentationFormat>
  <Paragraphs>58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游ゴシック</vt:lpstr>
      <vt:lpstr>游ゴシック</vt:lpstr>
      <vt:lpstr>游ゴシック Light</vt:lpstr>
      <vt:lpstr>Arial</vt:lpstr>
      <vt:lpstr>Arial Narrow</vt:lpstr>
      <vt:lpstr>Arial Rounded MT Bold</vt:lpstr>
      <vt:lpstr>Calibri</vt:lpstr>
      <vt:lpstr>Calibri Light</vt:lpstr>
      <vt:lpstr>ホワイト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別紙9　死亡検証結果票</dc:title>
  <dc:creator/>
  <cp:lastModifiedBy/>
  <cp:revision>1</cp:revision>
  <dcterms:modified xsi:type="dcterms:W3CDTF">2023-07-10T02:00:40Z</dcterms:modified>
</cp:coreProperties>
</file>