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CCECFF"/>
    <a:srgbClr val="CC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65F70-8B0F-4B4E-90BA-6B095CE90FBD}" v="1" dt="2023-07-10T02:04:32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8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31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12EBB-5436-4796-86AA-BD4762B825E0}" type="datetimeFigureOut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A004F-4501-467D-AB95-133F25272A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71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1FDB-8A0C-4E10-B48C-4AABD3ABC8F8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64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C4-7E92-4C5B-AF62-ADF62D7AF512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663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5751-98C7-433F-B915-18BE5FF33A97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96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D5C7-30A0-4128-A078-D3CBBBE05055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004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9665-B53F-4311-96A8-E8E79084330B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0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944C-AF2F-4669-9C2C-66E3C2240166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6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3920-571A-42E2-9868-644561E6C9F1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377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9EC9F-6524-471B-AA3B-C3DE32D299FE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17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25D-8C46-4A97-987A-3CA8E50C4D36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295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2" y="273056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CA2F-7649-4A37-B23B-48EECE52DE04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0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7F8-FB5F-4964-9CD2-A56F5B1E09CC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DA8C-B810-41BD-B0DD-16193CCF26F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15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92AD-CA3E-41AD-8461-A8B27E0CDB63}" type="datetime1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24756" y="65202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B29FDA8C-B810-41BD-B0DD-16193CCF26F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400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531054" y="4581229"/>
            <a:ext cx="8444485" cy="21744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1054" y="4572985"/>
            <a:ext cx="3192998" cy="2182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構成員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93663" indent="177800"/>
            <a:r>
              <a:rPr lang="ja-JP" altLang="ja-JP" sz="900" dirty="0">
                <a:solidFill>
                  <a:schemeClr val="tx1"/>
                </a:solidFill>
              </a:rPr>
              <a:t>県内の大学医学部の小児科学教室・法医学教室等に所属する小児医療・法医学等の知見を有する者や、小児救命救急医療を提供する主な病院（三次救命救急、小児救急医療拠点病院、小児集中治療室（</a:t>
            </a:r>
            <a:r>
              <a:rPr lang="en-US" altLang="ja-JP" sz="900" dirty="0">
                <a:solidFill>
                  <a:schemeClr val="tx1"/>
                </a:solidFill>
              </a:rPr>
              <a:t>PICU</a:t>
            </a:r>
            <a:r>
              <a:rPr lang="ja-JP" altLang="ja-JP" sz="900" dirty="0">
                <a:solidFill>
                  <a:schemeClr val="tx1"/>
                </a:solidFill>
              </a:rPr>
              <a:t>）を有する病院等）・医師会・児童相談所・教育（教育委員会等）・保育（子ども・子育て支援担当等）・警察（検視部門、生活安全部門等）・消防（救急業務担当等）・保健所等の関係機関の代表者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ja-JP" sz="900" dirty="0">
                <a:solidFill>
                  <a:schemeClr val="tx1"/>
                </a:solidFill>
              </a:rPr>
              <a:t>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93663" indent="177800"/>
            <a:endParaRPr lang="en-US" altLang="ja-JP" sz="1050" dirty="0">
              <a:solidFill>
                <a:schemeClr val="tx1"/>
              </a:solidFill>
            </a:endParaRPr>
          </a:p>
          <a:p>
            <a:pPr marL="177800" indent="-177800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役割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各機関への</a:t>
            </a:r>
            <a:r>
              <a:rPr lang="ja-JP" altLang="ja-JP" sz="900" dirty="0">
                <a:solidFill>
                  <a:schemeClr val="tx1"/>
                </a:solidFill>
              </a:rPr>
              <a:t>情報提供の依頼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検証方針への助言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</a:t>
            </a:r>
            <a:r>
              <a:rPr lang="ja-JP" altLang="ja-JP" sz="900" dirty="0">
                <a:solidFill>
                  <a:schemeClr val="tx1"/>
                </a:solidFill>
              </a:rPr>
              <a:t>今後の方針の検討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死亡検証結果票、提言案の審議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○　知事への提言の発出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1" name="下矢印 80"/>
          <p:cNvSpPr/>
          <p:nvPr/>
        </p:nvSpPr>
        <p:spPr>
          <a:xfrm>
            <a:off x="1057488" y="2063934"/>
            <a:ext cx="380364" cy="2420283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下矢印 102"/>
          <p:cNvSpPr/>
          <p:nvPr/>
        </p:nvSpPr>
        <p:spPr>
          <a:xfrm rot="10800000">
            <a:off x="4095518" y="1945767"/>
            <a:ext cx="380364" cy="960420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>
            <a:off x="7681422" y="1945767"/>
            <a:ext cx="380364" cy="2773283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73916" y="23574"/>
            <a:ext cx="8919715" cy="2515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都道府県ＣＤＲモデル事業　実施体制イメージ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493713" y="423630"/>
            <a:ext cx="7481826" cy="14957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構成員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93663" indent="177800"/>
            <a:r>
              <a:rPr lang="ja-JP" altLang="en-US" sz="900" dirty="0">
                <a:solidFill>
                  <a:schemeClr val="tx1"/>
                </a:solidFill>
              </a:rPr>
              <a:t>医療関係職種の者を１名以上含む都道府県職員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93663" indent="177800"/>
            <a:endParaRPr lang="en-US" altLang="ja-JP" sz="1050" dirty="0">
              <a:solidFill>
                <a:schemeClr val="tx1"/>
              </a:solidFill>
            </a:endParaRPr>
          </a:p>
          <a:p>
            <a:pPr marL="177800" indent="-177800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役割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</a:t>
            </a:r>
            <a:r>
              <a:rPr lang="ja-JP" altLang="ja-JP" sz="900" dirty="0">
                <a:solidFill>
                  <a:schemeClr val="tx1"/>
                </a:solidFill>
              </a:rPr>
              <a:t>検証を行う際の寄るべき基準の策定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情報の取扱いに関する指針の作成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lang="ja-JP" altLang="en-US" sz="900" dirty="0">
                <a:solidFill>
                  <a:schemeClr val="tx1"/>
                </a:solidFill>
              </a:rPr>
              <a:t>〇　死亡情報の収集・調査　（死亡調査票、死亡台帳の作成）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kumimoji="1" lang="ja-JP" altLang="en-US" sz="900" dirty="0">
                <a:solidFill>
                  <a:schemeClr val="tx1"/>
                </a:solidFill>
              </a:rPr>
              <a:t>〇　提言の公表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52338" y="336429"/>
            <a:ext cx="541375" cy="16652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（（都道府県担当部局）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事務局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10266" y="4793368"/>
            <a:ext cx="2964160" cy="17717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構成員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93663" indent="177800"/>
            <a:r>
              <a:rPr kumimoji="1" lang="ja-JP" altLang="ja-JP" sz="900" dirty="0">
                <a:solidFill>
                  <a:schemeClr val="tx1"/>
                </a:solidFill>
              </a:rPr>
              <a:t>小児医療・法医学等の医療の専門家や、児童福祉・教育・保育・警察（検視）等の専門家</a:t>
            </a:r>
            <a:r>
              <a:rPr kumimoji="1" lang="ja-JP" altLang="en-US" sz="900" dirty="0">
                <a:solidFill>
                  <a:schemeClr val="tx1"/>
                </a:solidFill>
              </a:rPr>
              <a:t>　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marL="93663" indent="177800"/>
            <a:endParaRPr kumimoji="1" lang="en-US" altLang="ja-JP" sz="900" dirty="0">
              <a:solidFill>
                <a:schemeClr val="tx1"/>
              </a:solidFill>
            </a:endParaRPr>
          </a:p>
          <a:p>
            <a:pPr marL="93663" indent="-93663"/>
            <a:r>
              <a:rPr kumimoji="1" lang="en-US" altLang="ja-JP" sz="1050" dirty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</a:rPr>
              <a:t>役割</a:t>
            </a:r>
            <a:r>
              <a:rPr kumimoji="1"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177800" indent="-84138"/>
            <a:r>
              <a:rPr kumimoji="1" lang="ja-JP" altLang="en-US" sz="900" dirty="0">
                <a:solidFill>
                  <a:schemeClr val="tx1"/>
                </a:solidFill>
              </a:rPr>
              <a:t>〇　検証対象の選定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kumimoji="1" lang="ja-JP" altLang="en-US" sz="900" dirty="0">
                <a:solidFill>
                  <a:schemeClr val="tx1"/>
                </a:solidFill>
              </a:rPr>
              <a:t>〇　</a:t>
            </a:r>
            <a:r>
              <a:rPr lang="ja-JP" altLang="en-US" sz="900" dirty="0">
                <a:solidFill>
                  <a:schemeClr val="tx1"/>
                </a:solidFill>
              </a:rPr>
              <a:t>検証の実施</a:t>
            </a:r>
            <a:r>
              <a:rPr kumimoji="1" lang="ja-JP" altLang="en-US" sz="900" dirty="0">
                <a:solidFill>
                  <a:schemeClr val="tx1"/>
                </a:solidFill>
              </a:rPr>
              <a:t>（個別検証及び概観検証）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marL="177800" indent="-84138"/>
            <a:r>
              <a:rPr kumimoji="1" lang="ja-JP" altLang="en-US" sz="900" dirty="0">
                <a:solidFill>
                  <a:schemeClr val="tx1"/>
                </a:solidFill>
              </a:rPr>
              <a:t>〇　死亡検証結果票の作成</a:t>
            </a:r>
          </a:p>
          <a:p>
            <a:pPr marL="177800" indent="-84138"/>
            <a:r>
              <a:rPr kumimoji="1" lang="ja-JP" altLang="en-US" sz="900" dirty="0">
                <a:solidFill>
                  <a:schemeClr val="tx1"/>
                </a:solidFill>
              </a:rPr>
              <a:t>○　提言案の作成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47036" y="4503630"/>
            <a:ext cx="332603" cy="230588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推進会議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2709088" y="2965454"/>
            <a:ext cx="3765651" cy="1390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</a:rPr>
              <a:t>構成</a:t>
            </a:r>
            <a:r>
              <a:rPr kumimoji="1" lang="en-US" altLang="ja-JP" sz="1050" dirty="0">
                <a:solidFill>
                  <a:schemeClr val="tx1"/>
                </a:solidFill>
              </a:rPr>
              <a:t>】</a:t>
            </a:r>
          </a:p>
          <a:p>
            <a:pPr indent="93663"/>
            <a:r>
              <a:rPr kumimoji="1" lang="ja-JP" altLang="en-US" sz="900" dirty="0">
                <a:solidFill>
                  <a:schemeClr val="tx1"/>
                </a:solidFill>
              </a:rPr>
              <a:t>医療機関、教育機関、警察　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indent="93663"/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</a:rPr>
              <a:t>役割</a:t>
            </a:r>
            <a:r>
              <a:rPr kumimoji="1" lang="en-US" altLang="ja-JP" sz="1050" dirty="0">
                <a:solidFill>
                  <a:schemeClr val="tx1"/>
                </a:solidFill>
              </a:rPr>
              <a:t>】</a:t>
            </a:r>
          </a:p>
          <a:p>
            <a:pPr marL="93663" indent="-93663"/>
            <a:r>
              <a:rPr kumimoji="1" lang="ja-JP" altLang="en-US" sz="900" dirty="0">
                <a:solidFill>
                  <a:schemeClr val="tx1"/>
                </a:solidFill>
              </a:rPr>
              <a:t>　〇　検証・情報収集への協力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marL="93663" indent="-93663"/>
            <a:r>
              <a:rPr kumimoji="1" lang="ja-JP" altLang="en-US" sz="900" dirty="0">
                <a:solidFill>
                  <a:schemeClr val="tx1"/>
                </a:solidFill>
              </a:rPr>
              <a:t>　〇　医療機関向けの死亡調査票基本票の作成　等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2612045" y="2719677"/>
            <a:ext cx="1032499" cy="2826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地域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4068936" y="2449167"/>
            <a:ext cx="2139289" cy="22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　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死亡情報の提供</a:t>
            </a:r>
            <a:r>
              <a:rPr kumimoji="1" lang="ja-JP" altLang="en-US" sz="900" dirty="0">
                <a:solidFill>
                  <a:schemeClr val="tx1"/>
                </a:solidFill>
              </a:rPr>
              <a:t>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194198" y="2675327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３</a:t>
            </a:r>
          </a:p>
        </p:txBody>
      </p:sp>
      <p:pic>
        <p:nvPicPr>
          <p:cNvPr id="67" name="Picture 8" descr="アクリル板を間に挟んで仕事をする人たち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384" y="960367"/>
            <a:ext cx="1112155" cy="97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角丸四角形 67"/>
          <p:cNvSpPr/>
          <p:nvPr/>
        </p:nvSpPr>
        <p:spPr>
          <a:xfrm>
            <a:off x="7721003" y="1639028"/>
            <a:ext cx="681565" cy="2088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調査</a:t>
            </a:r>
          </a:p>
        </p:txBody>
      </p:sp>
      <p:pic>
        <p:nvPicPr>
          <p:cNvPr id="69" name="Picture 2" descr="白衣を着た人たちの会議のイラスト（真剣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520" y="5809960"/>
            <a:ext cx="868202" cy="92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角丸四角形 69"/>
          <p:cNvSpPr/>
          <p:nvPr/>
        </p:nvSpPr>
        <p:spPr>
          <a:xfrm>
            <a:off x="7981357" y="6472554"/>
            <a:ext cx="681565" cy="2088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検証</a:t>
            </a:r>
          </a:p>
        </p:txBody>
      </p:sp>
      <p:pic>
        <p:nvPicPr>
          <p:cNvPr id="71" name="Picture 6" descr="プレゼンをしている人のイラスト（男性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39" y="5837935"/>
            <a:ext cx="877614" cy="88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角丸四角形 72"/>
          <p:cNvSpPr/>
          <p:nvPr/>
        </p:nvSpPr>
        <p:spPr>
          <a:xfrm>
            <a:off x="2646742" y="6459218"/>
            <a:ext cx="681565" cy="2088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提言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1163295" y="2098461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1049197" y="2289004"/>
            <a:ext cx="1597545" cy="51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　●　</a:t>
            </a:r>
            <a:r>
              <a:rPr kumimoji="1" lang="ja-JP" altLang="en-US" sz="900" b="1" dirty="0">
                <a:solidFill>
                  <a:srgbClr val="FF0000"/>
                </a:solidFill>
              </a:rPr>
              <a:t>提言作成・検証の依頼</a:t>
            </a:r>
            <a:endParaRPr kumimoji="1" lang="en-US" altLang="ja-JP" sz="900" b="1" dirty="0">
              <a:solidFill>
                <a:srgbClr val="FF0000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●　情報提供への協力依頼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37677" y="336429"/>
            <a:ext cx="566411" cy="1666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都道府県知事</a:t>
            </a:r>
          </a:p>
        </p:txBody>
      </p:sp>
      <p:sp>
        <p:nvSpPr>
          <p:cNvPr id="96" name="下矢印 95"/>
          <p:cNvSpPr/>
          <p:nvPr/>
        </p:nvSpPr>
        <p:spPr>
          <a:xfrm rot="10800000">
            <a:off x="213242" y="2029890"/>
            <a:ext cx="380364" cy="2414296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195344" y="3657601"/>
            <a:ext cx="1554908" cy="513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　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提言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●　提言のフォローアップ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98" name="下矢印 97"/>
          <p:cNvSpPr/>
          <p:nvPr/>
        </p:nvSpPr>
        <p:spPr>
          <a:xfrm rot="5400000">
            <a:off x="4472589" y="4860972"/>
            <a:ext cx="380364" cy="1712846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4114256" y="5626066"/>
            <a:ext cx="1260160" cy="416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90488"/>
            <a:r>
              <a:rPr kumimoji="1" lang="ja-JP" altLang="en-US" sz="900" dirty="0">
                <a:solidFill>
                  <a:schemeClr val="tx1"/>
                </a:solidFill>
              </a:rPr>
              <a:t>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死亡検証結果票の提供</a:t>
            </a:r>
            <a:endParaRPr kumimoji="1" lang="en-US" altLang="ja-JP" sz="900" b="1" u="sng" dirty="0">
              <a:solidFill>
                <a:srgbClr val="FF0000"/>
              </a:solidFill>
            </a:endParaRPr>
          </a:p>
          <a:p>
            <a:pPr marL="182563" indent="-90488"/>
            <a:r>
              <a:rPr kumimoji="1" lang="ja-JP" altLang="en-US" sz="900" dirty="0">
                <a:solidFill>
                  <a:schemeClr val="tx1"/>
                </a:solidFill>
              </a:rPr>
              <a:t>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提言案の提供</a:t>
            </a:r>
            <a:r>
              <a:rPr kumimoji="1" lang="ja-JP" altLang="en-US" sz="900" dirty="0">
                <a:solidFill>
                  <a:schemeClr val="tx1"/>
                </a:solidFill>
              </a:rPr>
              <a:t>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7782704" y="2030049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05" name="角丸四角形 104"/>
          <p:cNvSpPr/>
          <p:nvPr/>
        </p:nvSpPr>
        <p:spPr>
          <a:xfrm>
            <a:off x="5285516" y="5622376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06" name="角丸四角形 105"/>
          <p:cNvSpPr/>
          <p:nvPr/>
        </p:nvSpPr>
        <p:spPr>
          <a:xfrm>
            <a:off x="326457" y="4165689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107" name="下矢印 106"/>
          <p:cNvSpPr/>
          <p:nvPr/>
        </p:nvSpPr>
        <p:spPr>
          <a:xfrm rot="13271849">
            <a:off x="1923820" y="3257981"/>
            <a:ext cx="380364" cy="1404871"/>
          </a:xfrm>
          <a:prstGeom prst="downArrow">
            <a:avLst>
              <a:gd name="adj1" fmla="val 50000"/>
              <a:gd name="adj2" fmla="val 1413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1780425" y="3971020"/>
            <a:ext cx="1597545" cy="513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　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情報提供への協力依頼</a:t>
            </a:r>
            <a:endParaRPr kumimoji="1" lang="en-US" altLang="ja-JP" sz="900" b="1" u="sng" dirty="0">
              <a:solidFill>
                <a:srgbClr val="FF0000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　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1755151" y="4171254"/>
            <a:ext cx="177800" cy="1900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</a:rPr>
              <a:t>２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9552" y="3380368"/>
            <a:ext cx="864397" cy="926140"/>
          </a:xfrm>
          <a:prstGeom prst="rect">
            <a:avLst/>
          </a:prstGeom>
        </p:spPr>
      </p:pic>
      <p:sp>
        <p:nvSpPr>
          <p:cNvPr id="110" name="角丸四角形 109"/>
          <p:cNvSpPr/>
          <p:nvPr/>
        </p:nvSpPr>
        <p:spPr>
          <a:xfrm>
            <a:off x="5338946" y="4091219"/>
            <a:ext cx="775281" cy="2152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情報提供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7572417" y="2241196"/>
            <a:ext cx="1585581" cy="207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　　●　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死亡台帳の提供</a:t>
            </a:r>
            <a:r>
              <a:rPr kumimoji="1" lang="ja-JP" altLang="en-US" sz="900" dirty="0">
                <a:solidFill>
                  <a:schemeClr val="tx1"/>
                </a:solidFill>
              </a:rPr>
              <a:t>　等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7164606" y="233366"/>
            <a:ext cx="202996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dirty="0">
                <a:solidFill>
                  <a:schemeClr val="tx1"/>
                </a:solidFill>
              </a:rPr>
              <a:t>※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赤太字・番号</a:t>
            </a:r>
            <a:r>
              <a:rPr kumimoji="1" lang="ja-JP" altLang="en-US" sz="900" dirty="0">
                <a:solidFill>
                  <a:schemeClr val="tx1"/>
                </a:solidFill>
              </a:rPr>
              <a:t>は、主な役割と流れ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5612299" y="4721423"/>
            <a:ext cx="332603" cy="19131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多機関検証ＷＧ</a:t>
            </a:r>
          </a:p>
        </p:txBody>
      </p:sp>
    </p:spTree>
    <p:extLst>
      <p:ext uri="{BB962C8B-B14F-4D97-AF65-F5344CB8AC3E}">
        <p14:creationId xmlns:p14="http://schemas.microsoft.com/office/powerpoint/2010/main" val="42319008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画面に合わせる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2_Office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参考　　実施体制</dc:title>
  <cp:lastModifiedBy/>
  <cp:revision>1</cp:revision>
  <dcterms:modified xsi:type="dcterms:W3CDTF">2023-07-10T02:04:33Z</dcterms:modified>
</cp:coreProperties>
</file>