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1"/>
  </p:sldMasterIdLst>
  <p:notesMasterIdLst>
    <p:notesMasterId r:id="rId4"/>
  </p:notesMasterIdLst>
  <p:sldIdLst>
    <p:sldId id="269" r:id="rId2"/>
    <p:sldId id="272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A1D"/>
    <a:srgbClr val="342923"/>
    <a:srgbClr val="EB6E32"/>
    <a:srgbClr val="C7C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111B04-14A7-4ED9-A184-223266986F02}" v="3" dt="2026-03-03T12:43:02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635" y="53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3006C-1610-344A-8517-FC67EF8E0368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E3E80-6616-704B-89E2-9862441CB5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41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D2F0E-7199-B02F-B6A7-42C1F6F75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6EEBB23-0F2F-EBCB-4ED0-6812D033E4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4F66C01-5EBC-BF15-B6C7-92D667935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6D8728-7506-91E3-9E26-67B83742A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3E80-6616-704B-89E2-9862441CB5B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02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F3A1E-C7C7-1BC5-DE8C-34C2A2B72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94B2A6-7B4B-2CBC-2901-C812E67EE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DF9EA88-905C-A41E-120E-B9C0957D8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6D6A99-F4C0-9C4C-A4DD-1173396503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3E80-6616-704B-89E2-9862441CB5B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80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91F0-ACF5-A34B-8E32-06EA60F45002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CA0B-E292-6949-8E55-4FA0741ED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10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645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C7BA91F0-ACF5-A34B-8E32-06EA60F45002}" type="datetimeFigureOut">
              <a:rPr kumimoji="1" lang="ja-JP" altLang="en-US" smtClean="0"/>
              <a:pPr/>
              <a:t>2026/3/3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0315CA0B-E292-6949-8E55-4FA0741EDE0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3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6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BAB7A-11D2-32B1-39F7-5E6681772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661C939-5698-ABE4-3663-FF479DE5A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"/>
            <a:ext cx="7559718" cy="10691752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FD6A2423-7911-5986-4B6F-774160CD7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68453" y="4287269"/>
            <a:ext cx="20190" cy="5040000"/>
          </a:xfrm>
          <a:prstGeom prst="rect">
            <a:avLst/>
          </a:prstGeom>
        </p:spPr>
      </p:pic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11D603D9-2682-91AB-B03D-097971573356}"/>
              </a:ext>
            </a:extLst>
          </p:cNvPr>
          <p:cNvGrpSpPr/>
          <p:nvPr/>
        </p:nvGrpSpPr>
        <p:grpSpPr>
          <a:xfrm>
            <a:off x="0" y="1873118"/>
            <a:ext cx="7559675" cy="1353113"/>
            <a:chOff x="0" y="1873118"/>
            <a:chExt cx="7559675" cy="135311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4B2B56A-1996-1564-E0E3-E3D890115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0" y="1873118"/>
              <a:ext cx="7559675" cy="1353113"/>
            </a:xfrm>
            <a:prstGeom prst="rect">
              <a:avLst/>
            </a:prstGeom>
          </p:spPr>
        </p:pic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0312D416-4576-F3D1-C3E6-5A1A146CB87A}"/>
                </a:ext>
              </a:extLst>
            </p:cNvPr>
            <p:cNvGrpSpPr/>
            <p:nvPr/>
          </p:nvGrpSpPr>
          <p:grpSpPr>
            <a:xfrm>
              <a:off x="430989" y="2335867"/>
              <a:ext cx="2191308" cy="693919"/>
              <a:chOff x="420087" y="2336291"/>
              <a:chExt cx="2191308" cy="693919"/>
            </a:xfrm>
          </p:grpSpPr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9CAB628-1C83-CCC2-35FB-5189AFA8BAD0}"/>
                  </a:ext>
                </a:extLst>
              </p:cNvPr>
              <p:cNvSpPr txBox="1"/>
              <p:nvPr/>
            </p:nvSpPr>
            <p:spPr>
              <a:xfrm>
                <a:off x="420087" y="2336291"/>
                <a:ext cx="219126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0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保育所等に通っていない</a:t>
                </a:r>
                <a:endParaRPr kumimoji="1" lang="ja-JP" altLang="en-US" sz="10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DD694CF-B3E7-0F7A-760D-C3B316D2A77B}"/>
                  </a:ext>
                </a:extLst>
              </p:cNvPr>
              <p:cNvSpPr txBox="1"/>
              <p:nvPr/>
            </p:nvSpPr>
            <p:spPr>
              <a:xfrm>
                <a:off x="420130" y="2506990"/>
                <a:ext cx="21912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0</a:t>
                </a:r>
                <a:r>
                  <a:rPr lang="ja-JP" altLang="en-US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歳</a:t>
                </a:r>
                <a:r>
                  <a:rPr lang="en-US" altLang="ja-JP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6</a:t>
                </a:r>
                <a:r>
                  <a:rPr lang="ja-JP" altLang="en-US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ヶ月～満</a:t>
                </a:r>
                <a:r>
                  <a:rPr lang="en-US" altLang="ja-JP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3</a:t>
                </a:r>
                <a:r>
                  <a:rPr lang="ja-JP" altLang="en-US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歳未満</a:t>
                </a:r>
                <a:r>
                  <a:rPr lang="ja-JP" altLang="en-US" sz="14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が</a:t>
                </a:r>
                <a:br>
                  <a:rPr lang="ja-JP" altLang="en-US" sz="14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</a:br>
                <a:r>
                  <a:rPr lang="ja-JP" altLang="en-US" sz="14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対象</a:t>
                </a:r>
                <a:endParaRPr kumimoji="1"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FA23DEC-B65E-C186-F306-ED73371447ED}"/>
                </a:ext>
              </a:extLst>
            </p:cNvPr>
            <p:cNvSpPr txBox="1"/>
            <p:nvPr/>
          </p:nvSpPr>
          <p:spPr>
            <a:xfrm>
              <a:off x="2688323" y="2224330"/>
              <a:ext cx="2183027" cy="889687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月</a:t>
              </a:r>
              <a:r>
                <a:rPr lang="en-US" altLang="ja-JP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10</a:t>
              </a:r>
              <a:r>
                <a:rPr lang="ja-JP" altLang="en-US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時間までの範囲</a:t>
              </a:r>
              <a: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で​</a:t>
              </a:r>
              <a:b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時間単位で利用が可能​</a:t>
              </a:r>
              <a:endParaRPr kumimoji="1" lang="ja-JP" altLang="en-US" sz="1400" b="1">
                <a:solidFill>
                  <a:srgbClr val="623A1D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5BB4722-9ECA-4E1E-DD1F-A4442734136A}"/>
                </a:ext>
              </a:extLst>
            </p:cNvPr>
            <p:cNvSpPr txBox="1"/>
            <p:nvPr/>
          </p:nvSpPr>
          <p:spPr>
            <a:xfrm>
              <a:off x="4937376" y="2224330"/>
              <a:ext cx="2217824" cy="88968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algn="ctr"/>
              <a:r>
                <a:rPr lang="ja-JP" altLang="en-US" sz="1400" b="1" dirty="0">
                  <a:solidFill>
                    <a:srgbClr val="623A1D"/>
                  </a:solidFill>
                  <a:latin typeface="Meiryo UI"/>
                  <a:ea typeface="Meiryo UI"/>
                </a:rPr>
                <a:t>（自由記述欄）​​</a:t>
              </a:r>
              <a:endParaRPr kumimoji="1" lang="ja-JP" altLang="en-US" sz="1400" b="1" dirty="0">
                <a:solidFill>
                  <a:srgbClr val="623A1D"/>
                </a:solidFill>
                <a:latin typeface="Meiryo UI"/>
                <a:ea typeface="Meiryo UI"/>
              </a:endParaRPr>
            </a:p>
          </p:txBody>
        </p:sp>
      </p:grpSp>
      <p:pic>
        <p:nvPicPr>
          <p:cNvPr id="14" name="図 13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CCEDB0E8-663B-C3AF-296F-B734BAC5A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48" y="4271080"/>
            <a:ext cx="410400" cy="410400"/>
          </a:xfrm>
          <a:prstGeom prst="rect">
            <a:avLst/>
          </a:prstGeom>
        </p:spPr>
      </p:pic>
      <p:pic>
        <p:nvPicPr>
          <p:cNvPr id="17" name="図 16" descr="アイ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C2C8089-1C38-FFE1-3661-33D5435EE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309" y="4283680"/>
            <a:ext cx="700230" cy="16920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5D0BB4-7A35-04E2-AC93-EBB5B14EE127}"/>
              </a:ext>
            </a:extLst>
          </p:cNvPr>
          <p:cNvSpPr txBox="1"/>
          <p:nvPr/>
        </p:nvSpPr>
        <p:spPr>
          <a:xfrm>
            <a:off x="1008846" y="4511040"/>
            <a:ext cx="38908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右記の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次元コードを読み込み、つうえんポータルにアクセスし、</a:t>
            </a:r>
            <a:endParaRPr lang="en-US" altLang="ja-JP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その画面にてお住まいの自治体を選択し、利用申請をしてください。</a:t>
            </a:r>
            <a:endParaRPr lang="en-US" altLang="ja-JP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56641DF-3697-0801-FCFA-CD289C0F0B38}"/>
              </a:ext>
            </a:extLst>
          </p:cNvPr>
          <p:cNvSpPr txBox="1"/>
          <p:nvPr/>
        </p:nvSpPr>
        <p:spPr>
          <a:xfrm>
            <a:off x="5555914" y="4971415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つうえんポータル</a:t>
            </a:r>
          </a:p>
        </p:txBody>
      </p:sp>
      <p:pic>
        <p:nvPicPr>
          <p:cNvPr id="23" name="図 22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8FA3E844-4858-EE2F-5759-26B05D9F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348" y="5340347"/>
            <a:ext cx="410400" cy="410400"/>
          </a:xfrm>
          <a:prstGeom prst="rect">
            <a:avLst/>
          </a:prstGeom>
        </p:spPr>
      </p:pic>
      <p:pic>
        <p:nvPicPr>
          <p:cNvPr id="25" name="図 24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19DD4211-3BF4-AD92-D84B-6DE92336A5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309" y="5340347"/>
            <a:ext cx="1228652" cy="169200"/>
          </a:xfrm>
          <a:prstGeom prst="rect">
            <a:avLst/>
          </a:prstGeom>
        </p:spPr>
      </p:pic>
      <p:pic>
        <p:nvPicPr>
          <p:cNvPr id="27" name="図 26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057F8FAC-192E-ABAB-DB33-AE7C4F6F34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309" y="5618563"/>
            <a:ext cx="160975" cy="160975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0B90ADE-B7E9-0492-0792-7E2034E1DA15}"/>
              </a:ext>
            </a:extLst>
          </p:cNvPr>
          <p:cNvSpPr txBox="1"/>
          <p:nvPr/>
        </p:nvSpPr>
        <p:spPr>
          <a:xfrm>
            <a:off x="1257284" y="5583751"/>
            <a:ext cx="3619516" cy="604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利用の認定を受けると、「アカウント発行のお知らせ」という件名の メールが届きます。メール内に記載されている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をクリックし、パスワードのリセット申請をしてください。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3E816E3-02E6-7126-F7B1-B67288E1D90D}"/>
              </a:ext>
            </a:extLst>
          </p:cNvPr>
          <p:cNvSpPr txBox="1"/>
          <p:nvPr/>
        </p:nvSpPr>
        <p:spPr>
          <a:xfrm>
            <a:off x="1257284" y="6464339"/>
            <a:ext cx="3659902" cy="76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その後、もう</a:t>
            </a:r>
            <a:r>
              <a:rPr lang="en-US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通「パスワードリセットのご案内」という件名のメールが届きます。</a:t>
            </a:r>
            <a:b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メール内に記載している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をクリックし、パスワードをリセットしてください。​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1" name="図 3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CCB491FA-6C06-1744-82F0-9D73897157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4488" y="6485625"/>
            <a:ext cx="162000" cy="162000"/>
          </a:xfrm>
          <a:prstGeom prst="rect">
            <a:avLst/>
          </a:prstGeom>
        </p:spPr>
      </p:pic>
      <p:pic>
        <p:nvPicPr>
          <p:cNvPr id="33" name="図 32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D0C25C41-EDD7-A42B-FFB5-DEB5566D2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5176705"/>
            <a:ext cx="403521" cy="151320"/>
          </a:xfrm>
          <a:prstGeom prst="rect">
            <a:avLst/>
          </a:prstGeom>
        </p:spPr>
      </p:pic>
      <p:pic>
        <p:nvPicPr>
          <p:cNvPr id="34" name="図 33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6A87BE5C-AAC6-6FA7-E0CA-2D7BED56DE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7346665"/>
            <a:ext cx="403521" cy="151320"/>
          </a:xfrm>
          <a:prstGeom prst="rect">
            <a:avLst/>
          </a:prstGeom>
        </p:spPr>
      </p:pic>
      <p:pic>
        <p:nvPicPr>
          <p:cNvPr id="38" name="図 37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F271D3AC-7A2A-3CE7-FC6D-CC795C5DDF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348" y="7483072"/>
            <a:ext cx="410400" cy="410400"/>
          </a:xfrm>
          <a:prstGeom prst="rect">
            <a:avLst/>
          </a:prstGeom>
        </p:spPr>
      </p:pic>
      <p:pic>
        <p:nvPicPr>
          <p:cNvPr id="40" name="図 39" descr="時計, 挿絵, カップ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60F9A8F-FB9B-2619-758B-271B72F848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9739" y="7507424"/>
            <a:ext cx="676800" cy="16920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C94D37B-C8FF-71B3-5BFC-D1E3571FE3E8}"/>
              </a:ext>
            </a:extLst>
          </p:cNvPr>
          <p:cNvSpPr txBox="1"/>
          <p:nvPr/>
        </p:nvSpPr>
        <p:spPr>
          <a:xfrm>
            <a:off x="1008846" y="7741933"/>
            <a:ext cx="3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パスワードのリセットが完了すると、その画面からそのままログインすることができます。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95904073-9E74-2653-0CCE-F403ED1577E5}"/>
              </a:ext>
            </a:extLst>
          </p:cNvPr>
          <p:cNvGrpSpPr/>
          <p:nvPr/>
        </p:nvGrpSpPr>
        <p:grpSpPr>
          <a:xfrm>
            <a:off x="1008846" y="8172820"/>
            <a:ext cx="2516818" cy="720000"/>
            <a:chOff x="1008846" y="8188768"/>
            <a:chExt cx="2516818" cy="720000"/>
          </a:xfrm>
        </p:grpSpPr>
        <p:pic>
          <p:nvPicPr>
            <p:cNvPr id="43" name="図 42" descr="QR コ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282588A-D0EA-0A06-94BB-6131E1395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05664" y="8188768"/>
              <a:ext cx="720000" cy="720000"/>
            </a:xfrm>
            <a:prstGeom prst="rect">
              <a:avLst/>
            </a:prstGeom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20ECB936-483C-A816-C618-D10D2E6BD48E}"/>
                </a:ext>
              </a:extLst>
            </p:cNvPr>
            <p:cNvSpPr txBox="1"/>
            <p:nvPr/>
          </p:nvSpPr>
          <p:spPr>
            <a:xfrm>
              <a:off x="1008846" y="8348713"/>
              <a:ext cx="1796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右の</a:t>
              </a:r>
              <a:r>
                <a:rPr lang="en" altLang="ja-JP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2</a:t>
              </a:r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次元コードからも</a:t>
              </a:r>
              <a:b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ログイン画面にアクセスできます。 </a:t>
              </a:r>
              <a:endParaRPr kumimoji="1" lang="ja-JP" altLang="en-US" sz="10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pic>
        <p:nvPicPr>
          <p:cNvPr id="47" name="図 46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A18B16EB-CCB1-B781-48F7-71B6C60550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7341628"/>
            <a:ext cx="403521" cy="151320"/>
          </a:xfrm>
          <a:prstGeom prst="rect">
            <a:avLst/>
          </a:prstGeom>
        </p:spPr>
      </p:pic>
      <p:pic>
        <p:nvPicPr>
          <p:cNvPr id="51" name="図 5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BFF985A4-BF44-5625-D568-36553E7B63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3348" y="9067917"/>
            <a:ext cx="410400" cy="410400"/>
          </a:xfrm>
          <a:prstGeom prst="rect">
            <a:avLst/>
          </a:prstGeom>
        </p:spPr>
      </p:pic>
      <p:pic>
        <p:nvPicPr>
          <p:cNvPr id="52" name="図 51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9E3EEB53-0C8A-429A-E5C5-B733E60983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8913754"/>
            <a:ext cx="403521" cy="151320"/>
          </a:xfrm>
          <a:prstGeom prst="rect">
            <a:avLst/>
          </a:prstGeom>
        </p:spPr>
      </p:pic>
      <p:pic>
        <p:nvPicPr>
          <p:cNvPr id="54" name="図 53" descr="アイ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CBA8C27-234B-5E97-EC02-18235365768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3708" y="9070347"/>
            <a:ext cx="702831" cy="169200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5485309-E13A-46D6-1A49-065ECFD9F63C}"/>
              </a:ext>
            </a:extLst>
          </p:cNvPr>
          <p:cNvSpPr txBox="1"/>
          <p:nvPr/>
        </p:nvSpPr>
        <p:spPr>
          <a:xfrm>
            <a:off x="1008846" y="9304407"/>
            <a:ext cx="3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ログイン後、希望する施設を検索し、 初回面談の予約を</a:t>
            </a:r>
            <a:endParaRPr lang="en-US" altLang="ja-JP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してください。 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4" name="図 63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E15E47B-739D-40BA-CD28-8D451D1F9B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22299" y="3585399"/>
            <a:ext cx="2315077" cy="273600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157D1CC-3DF1-9D2D-FFBC-03A75877C040}"/>
              </a:ext>
            </a:extLst>
          </p:cNvPr>
          <p:cNvSpPr txBox="1"/>
          <p:nvPr/>
        </p:nvSpPr>
        <p:spPr>
          <a:xfrm>
            <a:off x="2397087" y="1421461"/>
            <a:ext cx="2765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申請受付開始​　</a:t>
            </a:r>
            <a:r>
              <a:rPr lang="en-US" altLang="ja-JP" sz="1400" b="1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2026</a:t>
            </a:r>
            <a:r>
              <a:rPr lang="ja-JP" altLang="en-US" sz="1400" b="1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年●月●日​</a:t>
            </a:r>
            <a:endParaRPr kumimoji="1" lang="ja-JP" altLang="en-US" sz="1400" b="1">
              <a:solidFill>
                <a:srgbClr val="EB6E32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5486E24-C135-E7AC-896A-A957423D2BEC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/>
          </a:blip>
          <a:srcRect/>
          <a:stretch/>
        </p:blipFill>
        <p:spPr>
          <a:xfrm>
            <a:off x="4984768" y="5618546"/>
            <a:ext cx="2102400" cy="83044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30ED020-3B5A-1F8D-FF50-DDF4C344D34F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4991386" y="6499054"/>
            <a:ext cx="2102400" cy="883008"/>
          </a:xfrm>
          <a:prstGeom prst="rect">
            <a:avLst/>
          </a:prstGeom>
        </p:spPr>
      </p:pic>
      <p:pic>
        <p:nvPicPr>
          <p:cNvPr id="39" name="図 38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AECCA27-306C-C80B-33EF-0C5293F1518F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001899" y="7783869"/>
            <a:ext cx="2125324" cy="1161635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9A181BAB-7358-A48B-3844-55E6FE9985C2}"/>
              </a:ext>
            </a:extLst>
          </p:cNvPr>
          <p:cNvPicPr>
            <a:picLocks noChangeAspect="1"/>
          </p:cNvPicPr>
          <p:nvPr/>
        </p:nvPicPr>
        <p:blipFill>
          <a:blip r:embed="rId22">
            <a:alphaModFix/>
          </a:blip>
          <a:srcRect/>
          <a:stretch/>
        </p:blipFill>
        <p:spPr>
          <a:xfrm>
            <a:off x="5003223" y="9065074"/>
            <a:ext cx="2123999" cy="1192147"/>
          </a:xfrm>
          <a:prstGeom prst="rect">
            <a:avLst/>
          </a:prstGeom>
        </p:spPr>
      </p:pic>
      <p:pic>
        <p:nvPicPr>
          <p:cNvPr id="12" name="図 11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952DC5F-CF63-AEFB-94EF-11BFBDDDE93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90165" y="369305"/>
            <a:ext cx="3589177" cy="878928"/>
          </a:xfrm>
          <a:prstGeom prst="rect">
            <a:avLst/>
          </a:prstGeom>
        </p:spPr>
      </p:pic>
      <p:pic>
        <p:nvPicPr>
          <p:cNvPr id="3" name="図 2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686CE75D-79BA-86F4-A299-0924C60342D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682585" y="42836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4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C3F65-5CD9-C556-04D9-81AA3EA22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4009D9F-F03F-9DDF-A42E-7AA2DA577D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"/>
            <a:ext cx="7560000" cy="10692150"/>
          </a:xfrm>
          <a:prstGeom prst="rect">
            <a:avLst/>
          </a:prstGeom>
        </p:spPr>
      </p:pic>
      <p:pic>
        <p:nvPicPr>
          <p:cNvPr id="4" name="図 3" descr="文字が書かれている&#10;&#10;AI 生成コンテンツは誤りを含む可能性があります。">
            <a:extLst>
              <a:ext uri="{FF2B5EF4-FFF2-40B4-BE49-F238E27FC236}">
                <a16:creationId xmlns:a16="http://schemas.microsoft.com/office/drawing/2014/main" id="{1D4F1024-3811-4768-EAC9-AB7ED01C2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00" y="8963537"/>
            <a:ext cx="947181" cy="23153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49E8F7-7CD9-3D56-C0D1-9ED86A640DFD}"/>
              </a:ext>
            </a:extLst>
          </p:cNvPr>
          <p:cNvSpPr txBox="1"/>
          <p:nvPr/>
        </p:nvSpPr>
        <p:spPr>
          <a:xfrm>
            <a:off x="178689" y="9282493"/>
            <a:ext cx="2218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○○県○○○○市 ○○課​</a:t>
            </a:r>
            <a:endParaRPr kumimoji="1" lang="ja-JP" altLang="en-US" sz="1400" b="1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520A4FA-3073-0AE4-7F94-92635CF62227}"/>
              </a:ext>
            </a:extLst>
          </p:cNvPr>
          <p:cNvGrpSpPr/>
          <p:nvPr/>
        </p:nvGrpSpPr>
        <p:grpSpPr>
          <a:xfrm>
            <a:off x="266400" y="9563864"/>
            <a:ext cx="4162015" cy="323165"/>
            <a:chOff x="266400" y="9563864"/>
            <a:chExt cx="4162015" cy="323165"/>
          </a:xfrm>
        </p:grpSpPr>
        <p:pic>
          <p:nvPicPr>
            <p:cNvPr id="7" name="図 6" descr="挿絵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115CBE8-EDB4-5918-4AAF-540B5688A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400" y="9622846"/>
              <a:ext cx="205200" cy="205200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A7EC2AA-2D8E-25B3-2CFB-16A4906D6A3C}"/>
                </a:ext>
              </a:extLst>
            </p:cNvPr>
            <p:cNvSpPr txBox="1"/>
            <p:nvPr/>
          </p:nvSpPr>
          <p:spPr>
            <a:xfrm>
              <a:off x="416814" y="9563864"/>
              <a:ext cx="15568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5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000-000-0000</a:t>
              </a:r>
              <a:endParaRPr kumimoji="1" lang="ja-JP" altLang="en-US" sz="15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4829D9C-1FCA-1A53-269E-1BE47F8EC26A}"/>
                </a:ext>
              </a:extLst>
            </p:cNvPr>
            <p:cNvSpPr txBox="1"/>
            <p:nvPr/>
          </p:nvSpPr>
          <p:spPr>
            <a:xfrm>
              <a:off x="1836039" y="9617724"/>
              <a:ext cx="25923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受付時間 </a:t>
              </a:r>
              <a:r>
                <a:rPr lang="en-US" altLang="ja-JP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8</a:t>
              </a:r>
              <a:r>
                <a:rPr lang="ja-JP" altLang="en-US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：</a:t>
              </a:r>
              <a:r>
                <a:rPr lang="en-US" altLang="ja-JP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45</a:t>
              </a:r>
              <a:r>
                <a:rPr lang="ja-JP" altLang="en-US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～</a:t>
              </a:r>
              <a:r>
                <a:rPr lang="en-US" altLang="ja-JP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17</a:t>
              </a:r>
              <a:r>
                <a:rPr lang="ja-JP" altLang="en-US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：</a:t>
              </a:r>
              <a:r>
                <a:rPr lang="en-US" altLang="ja-JP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30</a:t>
              </a:r>
              <a:r>
                <a:rPr lang="ja-JP" altLang="en-US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（土日祝・年末年始を除く）</a:t>
              </a:r>
              <a:endParaRPr kumimoji="1" lang="ja-JP" altLang="en-US" sz="8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9151B7D-2FCC-D037-CE27-25870D80839F}"/>
              </a:ext>
            </a:extLst>
          </p:cNvPr>
          <p:cNvGrpSpPr/>
          <p:nvPr/>
        </p:nvGrpSpPr>
        <p:grpSpPr>
          <a:xfrm>
            <a:off x="266400" y="9840227"/>
            <a:ext cx="2103449" cy="276999"/>
            <a:chOff x="266400" y="9836914"/>
            <a:chExt cx="2103449" cy="276999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B24BB80-B4F4-DDCF-818F-B9AE2082D01D}"/>
                </a:ext>
              </a:extLst>
            </p:cNvPr>
            <p:cNvSpPr txBox="1"/>
            <p:nvPr/>
          </p:nvSpPr>
          <p:spPr>
            <a:xfrm>
              <a:off x="416814" y="9836914"/>
              <a:ext cx="19530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err="1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xxxxxxx@xxxxxxx.co.jp</a:t>
              </a:r>
              <a:endParaRPr kumimoji="1" lang="ja-JP" altLang="en-US" sz="12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15" name="図 14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9F799E8-AEC0-02A8-7181-51D5DCA73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6400" y="9872813"/>
              <a:ext cx="205200" cy="205200"/>
            </a:xfrm>
            <a:prstGeom prst="rect">
              <a:avLst/>
            </a:prstGeom>
          </p:spPr>
        </p:pic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0990A18-1681-31AD-553A-2FAB00C65C9F}"/>
              </a:ext>
            </a:extLst>
          </p:cNvPr>
          <p:cNvGrpSpPr/>
          <p:nvPr/>
        </p:nvGrpSpPr>
        <p:grpSpPr>
          <a:xfrm>
            <a:off x="266400" y="5130174"/>
            <a:ext cx="7025267" cy="844660"/>
            <a:chOff x="266400" y="5130174"/>
            <a:chExt cx="7025267" cy="844660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771AA1E7-55B6-159E-84D6-29FDD70676FF}"/>
                </a:ext>
              </a:extLst>
            </p:cNvPr>
            <p:cNvGrpSpPr/>
            <p:nvPr/>
          </p:nvGrpSpPr>
          <p:grpSpPr>
            <a:xfrm>
              <a:off x="266400" y="5130174"/>
              <a:ext cx="3079397" cy="276999"/>
              <a:chOff x="266400" y="5146218"/>
              <a:chExt cx="3079397" cy="276999"/>
            </a:xfrm>
          </p:grpSpPr>
          <p:pic>
            <p:nvPicPr>
              <p:cNvPr id="19" name="図 18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1CE60F9-0134-4113-8167-874F0EA59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95F7FD2-1010-BA5A-5519-E22FADB7B74A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8039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パスワードリセットのメールが届きません。​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D78FE582-2ED7-BE92-26D6-55FD15E050F5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481863"/>
              <a:chOff x="266400" y="5492971"/>
              <a:chExt cx="7025267" cy="481863"/>
            </a:xfrm>
          </p:grpSpPr>
          <p:pic>
            <p:nvPicPr>
              <p:cNvPr id="22" name="図 21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EFB96AE6-406A-19FA-DCF0-A9E00A73A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17A38EC-C232-37A8-AD55-5A09DA62C630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48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迷惑メールフォルダを確認してください。また、パスワードリセット申請時に入力したメールアドレスが登録時と異なる可能性があります。登録した可能性のある別のメールアドレスをお試しください。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6B00FDBF-1BF9-48EB-E20D-B3341E1CDCC1}"/>
              </a:ext>
            </a:extLst>
          </p:cNvPr>
          <p:cNvGrpSpPr/>
          <p:nvPr/>
        </p:nvGrpSpPr>
        <p:grpSpPr>
          <a:xfrm>
            <a:off x="266400" y="6302230"/>
            <a:ext cx="7025267" cy="854727"/>
            <a:chOff x="266400" y="5130174"/>
            <a:chExt cx="7025267" cy="854727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0819C8A6-E020-54B0-232C-982E5542E5A0}"/>
                </a:ext>
              </a:extLst>
            </p:cNvPr>
            <p:cNvGrpSpPr/>
            <p:nvPr/>
          </p:nvGrpSpPr>
          <p:grpSpPr>
            <a:xfrm>
              <a:off x="266400" y="5130174"/>
              <a:ext cx="2760400" cy="276999"/>
              <a:chOff x="266400" y="5146218"/>
              <a:chExt cx="2760400" cy="276999"/>
            </a:xfrm>
          </p:grpSpPr>
          <p:pic>
            <p:nvPicPr>
              <p:cNvPr id="33" name="図 32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B32D7F95-8DB1-7D36-86C4-3F0A56962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67C564FA-3FC0-4BFD-CCDB-AD08F3A42741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4849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パスワードを忘れてしまったのですが。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AE7EE192-EA56-430C-FA17-966DF0AF0457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491930"/>
              <a:chOff x="266400" y="5492971"/>
              <a:chExt cx="7025267" cy="491930"/>
            </a:xfrm>
          </p:grpSpPr>
          <p:pic>
            <p:nvPicPr>
              <p:cNvPr id="31" name="図 30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F168C35F-2C33-B789-703F-35E714592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53E2639-7A97-F62D-B02F-FA5E11ED6CE5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491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ログイン画面にある 「パスワードをお忘れの方はこちら」 をクリックし、手順に沿ってパスワードのリセットを行ってください。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050461C-AADF-7716-5BB1-50611F08E3ED}"/>
              </a:ext>
            </a:extLst>
          </p:cNvPr>
          <p:cNvGrpSpPr/>
          <p:nvPr/>
        </p:nvGrpSpPr>
        <p:grpSpPr>
          <a:xfrm>
            <a:off x="266400" y="7484353"/>
            <a:ext cx="7025267" cy="649542"/>
            <a:chOff x="266400" y="5130174"/>
            <a:chExt cx="7025267" cy="649542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E5C9A5F6-A540-26F5-EB46-DFD5D0B20BC6}"/>
                </a:ext>
              </a:extLst>
            </p:cNvPr>
            <p:cNvGrpSpPr/>
            <p:nvPr/>
          </p:nvGrpSpPr>
          <p:grpSpPr>
            <a:xfrm>
              <a:off x="266400" y="5130174"/>
              <a:ext cx="2957569" cy="276999"/>
              <a:chOff x="266400" y="5146218"/>
              <a:chExt cx="2957569" cy="276999"/>
            </a:xfrm>
          </p:grpSpPr>
          <p:pic>
            <p:nvPicPr>
              <p:cNvPr id="40" name="図 39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4ADA7C7F-F8ED-CD17-A36B-703615D3A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5AC38FCB-38F0-1FE7-C88F-90CF1D3138D3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6821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生後</a:t>
                </a:r>
                <a:r>
                  <a:rPr lang="en-US" altLang="ja-JP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6</a:t>
                </a:r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ヶ月未満でも予約はできるのか？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83339E8D-F3A8-7102-EEB7-EC97594636EF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286745"/>
              <a:chOff x="266400" y="5492971"/>
              <a:chExt cx="7025267" cy="286745"/>
            </a:xfrm>
          </p:grpSpPr>
          <p:pic>
            <p:nvPicPr>
              <p:cNvPr id="38" name="図 37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939DE8B-E7E1-87DF-4B57-A0A9927D6E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748539E-289A-5896-7198-B5C44730F043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286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利用申請と初回面談の予約は可能ですが、施設の利用予約はできません。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pic>
        <p:nvPicPr>
          <p:cNvPr id="43" name="図 42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DB6F0AF-2997-A94A-DA34-72A6BB0C8C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9837" y="4698503"/>
            <a:ext cx="2880000" cy="2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05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605AAF45EF4FF448817B3FBE74312D5" ma:contentTypeVersion="16" ma:contentTypeDescription="新しいドキュメントを作成します。" ma:contentTypeScope="" ma:versionID="6ae84ec5792b204fb82dbc6ae18d0ca5">
  <xsd:schema xmlns:xsd="http://www.w3.org/2001/XMLSchema" xmlns:xs="http://www.w3.org/2001/XMLSchema" xmlns:p="http://schemas.microsoft.com/office/2006/metadata/properties" xmlns:ns2="e330ab88-f52b-4420-a6fd-2bcb7a481ba9" xmlns:ns3="7f1e29f5-1aa2-4ed7-a4c5-0f459278da93" targetNamespace="http://schemas.microsoft.com/office/2006/metadata/properties" ma:root="true" ma:fieldsID="b54c5eccbcaa7b0955b0bcc6133ad534" ns2:_="" ns3:_="">
    <xsd:import namespace="e330ab88-f52b-4420-a6fd-2bcb7a481ba9"/>
    <xsd:import namespace="7f1e29f5-1aa2-4ed7-a4c5-0f459278da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0ab88-f52b-4420-a6fd-2bcb7a481b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1e29f5-1aa2-4ed7-a4c5-0f459278da9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2028f11-ba97-49fb-bc2c-1a9677c2b9aa}" ma:internalName="TaxCatchAll" ma:showField="CatchAllData" ma:web="7f1e29f5-1aa2-4ed7-a4c5-0f459278da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30ab88-f52b-4420-a6fd-2bcb7a481ba9">
      <Terms xmlns="http://schemas.microsoft.com/office/infopath/2007/PartnerControls"/>
    </lcf76f155ced4ddcb4097134ff3c332f>
    <TaxCatchAll xmlns="7f1e29f5-1aa2-4ed7-a4c5-0f459278da93" xsi:nil="true"/>
  </documentManagement>
</p:properties>
</file>

<file path=customXml/itemProps1.xml><?xml version="1.0" encoding="utf-8"?>
<ds:datastoreItem xmlns:ds="http://schemas.openxmlformats.org/officeDocument/2006/customXml" ds:itemID="{10FF7B14-E57B-414F-9F62-44EC971FCD57}"/>
</file>

<file path=customXml/itemProps2.xml><?xml version="1.0" encoding="utf-8"?>
<ds:datastoreItem xmlns:ds="http://schemas.openxmlformats.org/officeDocument/2006/customXml" ds:itemID="{86EA7B08-1EC4-4C68-B792-F9AE9405C79E}"/>
</file>

<file path=customXml/itemProps3.xml><?xml version="1.0" encoding="utf-8"?>
<ds:datastoreItem xmlns:ds="http://schemas.openxmlformats.org/officeDocument/2006/customXml" ds:itemID="{BA7F40AB-D81C-4233-8EDA-305CFB228850}"/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352</Words>
  <Application>Microsoft Office PowerPoint</Application>
  <PresentationFormat>ユーザー設定</PresentationFormat>
  <Paragraphs>26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Meiryo UI</vt:lpstr>
      <vt:lpstr>游ゴシック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2026-03-03T12:43:02Z</dcterms:created>
  <dcterms:modified xsi:type="dcterms:W3CDTF">2026-03-03T12:43:03Z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0x0101004605AAF45EF4FF448817B3FBE74312D5</vt:lpwstr>
  </property>
</Properties>
</file>