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91" r:id="rId2"/>
    <p:sldId id="292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F8B5B"/>
    <a:srgbClr val="FFFFFF"/>
    <a:srgbClr val="FAD3A7"/>
    <a:srgbClr val="FEF2BE"/>
    <a:srgbClr val="D4E6AA"/>
    <a:srgbClr val="DCDDD4"/>
    <a:srgbClr val="F2CAD6"/>
    <a:srgbClr val="EEEEEE"/>
    <a:srgbClr val="BA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3"/>
    <p:restoredTop sz="97281"/>
  </p:normalViewPr>
  <p:slideViewPr>
    <p:cSldViewPr snapToGrid="0" snapToObjects="1">
      <p:cViewPr varScale="1">
        <p:scale>
          <a:sx n="115" d="100"/>
          <a:sy n="115" d="100"/>
        </p:scale>
        <p:origin x="14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2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FC774AE-E961-8F4E-85C0-2DAB84F69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6321FE-698A-7047-9CD9-441A25B9C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9301-644B-F046-BA12-D1393CBC9A1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26C609-9F69-8545-8D40-5535BEFFC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D2930-C7C8-BE43-A421-C74162E6E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C7EE-C4E6-6A4F-90C6-AE143752F4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5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A1A0-9CE9-5649-8199-C35E40156A31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C0E7-52AD-4940-9A38-7C35EF66C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47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A1FB294-3F39-A54A-B502-058C5EBBB658}"/>
              </a:ext>
            </a:extLst>
          </p:cNvPr>
          <p:cNvCxnSpPr/>
          <p:nvPr userDrawn="1"/>
        </p:nvCxnSpPr>
        <p:spPr>
          <a:xfrm>
            <a:off x="506407" y="7390518"/>
            <a:ext cx="9972000" cy="0"/>
          </a:xfrm>
          <a:prstGeom prst="line">
            <a:avLst/>
          </a:prstGeom>
          <a:ln w="12573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5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617" userDrawn="1">
          <p15:clr>
            <a:srgbClr val="FBAE40"/>
          </p15:clr>
        </p15:guide>
        <p15:guide id="7" pos="102" userDrawn="1">
          <p15:clr>
            <a:srgbClr val="FBAE40"/>
          </p15:clr>
        </p15:guide>
        <p15:guide id="8" orient="horz" pos="4649" userDrawn="1">
          <p15:clr>
            <a:srgbClr val="FBAE40"/>
          </p15:clr>
        </p15:guide>
        <p15:guide id="9" orient="horz" pos="103" userDrawn="1">
          <p15:clr>
            <a:srgbClr val="FBAE40"/>
          </p15:clr>
        </p15:guide>
        <p15:guide id="10" pos="215" userDrawn="1">
          <p15:clr>
            <a:srgbClr val="FBAE40"/>
          </p15:clr>
        </p15:guide>
        <p15:guide id="11" orient="horz" pos="219" userDrawn="1">
          <p15:clr>
            <a:srgbClr val="FBAE40"/>
          </p15:clr>
        </p15:guide>
        <p15:guide id="12" pos="6507" userDrawn="1">
          <p15:clr>
            <a:srgbClr val="FBAE40"/>
          </p15:clr>
        </p15:guide>
        <p15:guide id="13" orient="horz" pos="45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A1FB294-3F39-A54A-B502-058C5EBBB658}"/>
              </a:ext>
            </a:extLst>
          </p:cNvPr>
          <p:cNvCxnSpPr/>
          <p:nvPr userDrawn="1"/>
        </p:nvCxnSpPr>
        <p:spPr>
          <a:xfrm>
            <a:off x="506407" y="7390518"/>
            <a:ext cx="9972000" cy="0"/>
          </a:xfrm>
          <a:prstGeom prst="line">
            <a:avLst/>
          </a:prstGeom>
          <a:ln w="12573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7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617">
          <p15:clr>
            <a:srgbClr val="FBAE40"/>
          </p15:clr>
        </p15:guide>
        <p15:guide id="7" pos="102">
          <p15:clr>
            <a:srgbClr val="FBAE40"/>
          </p15:clr>
        </p15:guide>
        <p15:guide id="8" orient="horz" pos="4649">
          <p15:clr>
            <a:srgbClr val="FBAE40"/>
          </p15:clr>
        </p15:guide>
        <p15:guide id="9" orient="horz" pos="103">
          <p15:clr>
            <a:srgbClr val="FBAE40"/>
          </p15:clr>
        </p15:guide>
        <p15:guide id="10" pos="215">
          <p15:clr>
            <a:srgbClr val="FBAE40"/>
          </p15:clr>
        </p15:guide>
        <p15:guide id="11" orient="horz" pos="219">
          <p15:clr>
            <a:srgbClr val="FBAE40"/>
          </p15:clr>
        </p15:guide>
        <p15:guide id="12" pos="6507">
          <p15:clr>
            <a:srgbClr val="FBAE40"/>
          </p15:clr>
        </p15:guide>
        <p15:guide id="13" orient="horz" pos="45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AB9D5C-9606-924B-8F41-9A2FBBDC8ED4}"/>
              </a:ext>
            </a:extLst>
          </p:cNvPr>
          <p:cNvSpPr txBox="1"/>
          <p:nvPr userDrawn="1"/>
        </p:nvSpPr>
        <p:spPr>
          <a:xfrm>
            <a:off x="2805344" y="4412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77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2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40" userDrawn="1">
          <p15:clr>
            <a:srgbClr val="FBAE40"/>
          </p15:clr>
        </p15:guide>
        <p15:guide id="4" orient="horz" pos="44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7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56" Type="http://schemas.openxmlformats.org/officeDocument/2006/relationships/image" Target="../media/image55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sv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5" Type="http://schemas.openxmlformats.org/officeDocument/2006/relationships/image" Target="../media/image60.png"/><Relationship Id="rId15" Type="http://schemas.openxmlformats.org/officeDocument/2006/relationships/image" Target="../media/image70.sv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31" Type="http://schemas.openxmlformats.org/officeDocument/2006/relationships/image" Target="../media/image8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男, 座る, テーブル, 立つ が含まれている画像&#10;&#10;自動的に生成された説明">
            <a:extLst>
              <a:ext uri="{FF2B5EF4-FFF2-40B4-BE49-F238E27FC236}">
                <a16:creationId xmlns:a16="http://schemas.microsoft.com/office/drawing/2014/main" id="{203B3C8F-BBF1-D20A-4A94-D804FFBF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85826" cy="7551148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892116B5-DEF4-1636-74A6-81AD0E2F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9" y="522041"/>
            <a:ext cx="9278189" cy="6685379"/>
          </a:xfrm>
          <a:prstGeom prst="rect">
            <a:avLst/>
          </a:prstGeom>
        </p:spPr>
      </p:pic>
      <p:pic>
        <p:nvPicPr>
          <p:cNvPr id="3" name="図 2" descr="挿絵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A523168E-43E0-345D-4D36-EF66DC26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668" y="2816829"/>
            <a:ext cx="431800" cy="558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E930B03-D7BF-C730-80C6-C1722D2EA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3347" y="299831"/>
            <a:ext cx="2019300" cy="19853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EE0870-4784-2594-7F0B-C96A4335E1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5828212"/>
            <a:ext cx="1727200" cy="1727200"/>
          </a:xfrm>
          <a:prstGeom prst="rect">
            <a:avLst/>
          </a:prstGeom>
        </p:spPr>
      </p:pic>
      <p:sp>
        <p:nvSpPr>
          <p:cNvPr id="145" name="角丸四角形 144">
            <a:extLst>
              <a:ext uri="{FF2B5EF4-FFF2-40B4-BE49-F238E27FC236}">
                <a16:creationId xmlns:a16="http://schemas.microsoft.com/office/drawing/2014/main" id="{15699D51-A83D-3B21-1DDE-F0B16392A5E5}"/>
              </a:ext>
            </a:extLst>
          </p:cNvPr>
          <p:cNvSpPr/>
          <p:nvPr/>
        </p:nvSpPr>
        <p:spPr>
          <a:xfrm>
            <a:off x="8362047" y="4026756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4" name="角丸四角形 143">
            <a:extLst>
              <a:ext uri="{FF2B5EF4-FFF2-40B4-BE49-F238E27FC236}">
                <a16:creationId xmlns:a16="http://schemas.microsoft.com/office/drawing/2014/main" id="{733CBCFF-CE5B-C31E-DE9B-03DA64A5DE69}"/>
              </a:ext>
            </a:extLst>
          </p:cNvPr>
          <p:cNvSpPr/>
          <p:nvPr/>
        </p:nvSpPr>
        <p:spPr>
          <a:xfrm>
            <a:off x="8749397" y="2090006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DB10983A-7DFD-F8AD-AD72-5D1AD4E5E2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0704" y="5792446"/>
            <a:ext cx="685800" cy="368300"/>
          </a:xfrm>
          <a:prstGeom prst="rect">
            <a:avLst/>
          </a:prstGeom>
        </p:spPr>
      </p:pic>
      <p:sp>
        <p:nvSpPr>
          <p:cNvPr id="143" name="角丸四角形 142">
            <a:extLst>
              <a:ext uri="{FF2B5EF4-FFF2-40B4-BE49-F238E27FC236}">
                <a16:creationId xmlns:a16="http://schemas.microsoft.com/office/drawing/2014/main" id="{0D2F470F-3AFF-C50A-FAC7-FDE59E6032E1}"/>
              </a:ext>
            </a:extLst>
          </p:cNvPr>
          <p:cNvSpPr/>
          <p:nvPr/>
        </p:nvSpPr>
        <p:spPr>
          <a:xfrm>
            <a:off x="6433580" y="2601871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2" name="角丸四角形 141">
            <a:extLst>
              <a:ext uri="{FF2B5EF4-FFF2-40B4-BE49-F238E27FC236}">
                <a16:creationId xmlns:a16="http://schemas.microsoft.com/office/drawing/2014/main" id="{7ACF500F-EEC1-0205-33DA-71E1253418D5}"/>
              </a:ext>
            </a:extLst>
          </p:cNvPr>
          <p:cNvSpPr/>
          <p:nvPr/>
        </p:nvSpPr>
        <p:spPr>
          <a:xfrm>
            <a:off x="5465741" y="600879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DB97389F-9966-ADB4-6477-2B2E8A901C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540655" y="1883571"/>
            <a:ext cx="927100" cy="596900"/>
          </a:xfrm>
          <a:prstGeom prst="rect">
            <a:avLst/>
          </a:prstGeom>
        </p:spPr>
      </p:pic>
      <p:sp>
        <p:nvSpPr>
          <p:cNvPr id="146" name="角丸四角形 145">
            <a:extLst>
              <a:ext uri="{FF2B5EF4-FFF2-40B4-BE49-F238E27FC236}">
                <a16:creationId xmlns:a16="http://schemas.microsoft.com/office/drawing/2014/main" id="{A8A2F7AF-4451-41F0-5A98-6A9C834B07D8}"/>
              </a:ext>
            </a:extLst>
          </p:cNvPr>
          <p:cNvSpPr/>
          <p:nvPr/>
        </p:nvSpPr>
        <p:spPr>
          <a:xfrm>
            <a:off x="3202219" y="5594299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1FBA9ECA-5555-DC65-DF5A-DD697B604CC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83607" y="6106913"/>
            <a:ext cx="342900" cy="4699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19789A44-9833-B17D-356D-EFE8F6E2185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535148" y="340089"/>
            <a:ext cx="1143000" cy="660399"/>
          </a:xfrm>
          <a:prstGeom prst="rect">
            <a:avLst/>
          </a:prstGeom>
        </p:spPr>
      </p:pic>
      <p:sp>
        <p:nvSpPr>
          <p:cNvPr id="148" name="角丸四角形 147">
            <a:extLst>
              <a:ext uri="{FF2B5EF4-FFF2-40B4-BE49-F238E27FC236}">
                <a16:creationId xmlns:a16="http://schemas.microsoft.com/office/drawing/2014/main" id="{D796ABDA-96CB-BEC6-7C94-08FF0A0E474C}"/>
              </a:ext>
            </a:extLst>
          </p:cNvPr>
          <p:cNvSpPr/>
          <p:nvPr/>
        </p:nvSpPr>
        <p:spPr>
          <a:xfrm>
            <a:off x="8752173" y="5854864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354E8168-767B-D6B0-574F-FEDB296E0D5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797254" y="3263429"/>
            <a:ext cx="1104900" cy="635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A71A88BC-87DD-82A9-E830-A4016147C38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138039" y="5081448"/>
            <a:ext cx="1104900" cy="635000"/>
          </a:xfrm>
          <a:prstGeom prst="rect">
            <a:avLst/>
          </a:prstGeom>
        </p:spPr>
      </p:pic>
      <p:sp>
        <p:nvSpPr>
          <p:cNvPr id="147" name="角丸四角形 146">
            <a:extLst>
              <a:ext uri="{FF2B5EF4-FFF2-40B4-BE49-F238E27FC236}">
                <a16:creationId xmlns:a16="http://schemas.microsoft.com/office/drawing/2014/main" id="{CB82EFCF-EAC8-5CC1-B05E-1235F14EF700}"/>
              </a:ext>
            </a:extLst>
          </p:cNvPr>
          <p:cNvSpPr/>
          <p:nvPr/>
        </p:nvSpPr>
        <p:spPr>
          <a:xfrm>
            <a:off x="7203965" y="5600681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2D8DAA4E-5C0F-9766-3AF0-12AFE9FFB64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873435" y="1902394"/>
            <a:ext cx="1104900" cy="6350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90C69B91-CA28-17D0-0769-27D24883F3D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475432" y="1231722"/>
            <a:ext cx="723900" cy="3810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4EA53A05-93ED-939D-385E-B8B80E68368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928417" y="183513"/>
            <a:ext cx="1181100" cy="4953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E8B413BF-8662-5342-8C20-E93FB3B54D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36706" y="5329220"/>
            <a:ext cx="922282" cy="49530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35E7F57-1B28-CB18-F276-12D53D03DCC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26059" y="1419101"/>
            <a:ext cx="927100" cy="59690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E729AEC1-5522-55A6-5054-1AE8C2D86F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908323" y="1979371"/>
            <a:ext cx="1346200" cy="55880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C12166E6-8692-C743-D45A-62BB31943F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990873" y="3520930"/>
            <a:ext cx="1181100" cy="49530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A44A1818-C67E-0C6E-8BD7-E92C85368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047911" y="5030318"/>
            <a:ext cx="1181100" cy="4953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3F0403F-3B5D-7484-3D74-A447782EFB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1809" y="508514"/>
            <a:ext cx="635000" cy="622300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B828AE9-ED01-BC73-2757-EED76713D7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07473" y="1617324"/>
            <a:ext cx="952500" cy="787400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D62756-0D8E-B46F-D929-31A5ED0D66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98804" y="1888683"/>
            <a:ext cx="762000" cy="1155700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4F6F15D-A6C1-2D88-DD99-6F7D07A663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6891" y="1355128"/>
            <a:ext cx="520700" cy="736600"/>
          </a:xfrm>
          <a:prstGeom prst="rect">
            <a:avLst/>
          </a:prstGeom>
        </p:spPr>
      </p:pic>
      <p:pic>
        <p:nvPicPr>
          <p:cNvPr id="32" name="図 31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BDF67207-2E93-BDBF-BAAC-58F7A0C774D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04801" y="902560"/>
            <a:ext cx="749300" cy="685800"/>
          </a:xfrm>
          <a:prstGeom prst="rect">
            <a:avLst/>
          </a:prstGeom>
        </p:spPr>
      </p:pic>
      <p:pic>
        <p:nvPicPr>
          <p:cNvPr id="38" name="図 37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8F28A60A-4336-E70C-A830-6A37C7F4791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78946" y="4439967"/>
            <a:ext cx="1028700" cy="647700"/>
          </a:xfrm>
          <a:prstGeom prst="rect">
            <a:avLst/>
          </a:prstGeom>
        </p:spPr>
      </p:pic>
      <p:pic>
        <p:nvPicPr>
          <p:cNvPr id="40" name="図 39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6254B898-8327-CC82-C9EF-011AEA20D87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29769" y="4079163"/>
            <a:ext cx="952500" cy="11049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C7A942D-089E-1D7B-56FC-444EE217718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35138" y="4820812"/>
            <a:ext cx="533400" cy="660400"/>
          </a:xfrm>
          <a:prstGeom prst="rect">
            <a:avLst/>
          </a:prstGeom>
        </p:spPr>
      </p:pic>
      <p:pic>
        <p:nvPicPr>
          <p:cNvPr id="44" name="図 4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5018BA-40CF-A998-38C8-AC57D24C5E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56157" y="4818210"/>
            <a:ext cx="571500" cy="596900"/>
          </a:xfrm>
          <a:prstGeom prst="rect">
            <a:avLst/>
          </a:prstGeom>
        </p:spPr>
      </p:pic>
      <p:pic>
        <p:nvPicPr>
          <p:cNvPr id="46" name="図 4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6E46D1A-C732-5302-A5DE-9E3359B4D85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4255" y="5252134"/>
            <a:ext cx="596900" cy="431800"/>
          </a:xfrm>
          <a:prstGeom prst="rect">
            <a:avLst/>
          </a:prstGeom>
        </p:spPr>
      </p:pic>
      <p:pic>
        <p:nvPicPr>
          <p:cNvPr id="48" name="図 47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654AD3BA-0038-7D37-C946-455F96E4A3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88041" y="6328787"/>
            <a:ext cx="673100" cy="952500"/>
          </a:xfrm>
          <a:prstGeom prst="rect">
            <a:avLst/>
          </a:prstGeom>
        </p:spPr>
      </p:pic>
      <p:pic>
        <p:nvPicPr>
          <p:cNvPr id="50" name="図 4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9E474C6-4E99-ED88-B8A5-016E6BF3A7F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44669" y="6435378"/>
            <a:ext cx="698500" cy="8001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CA6AC9F-4727-D051-004A-F68F6F39936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81952" y="6209212"/>
            <a:ext cx="596900" cy="965200"/>
          </a:xfrm>
          <a:prstGeom prst="rect">
            <a:avLst/>
          </a:prstGeom>
        </p:spPr>
      </p:pic>
      <p:pic>
        <p:nvPicPr>
          <p:cNvPr id="54" name="図 53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CAC4291D-F3FC-C3DA-E90E-CBC651ED319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57379" y="6158369"/>
            <a:ext cx="609600" cy="1016000"/>
          </a:xfrm>
          <a:prstGeom prst="rect">
            <a:avLst/>
          </a:prstGeom>
        </p:spPr>
      </p:pic>
      <p:pic>
        <p:nvPicPr>
          <p:cNvPr id="56" name="図 55" descr="らくがき, 挿絵 が含まれている画像&#10;&#10;自動的に生成された説明">
            <a:extLst>
              <a:ext uri="{FF2B5EF4-FFF2-40B4-BE49-F238E27FC236}">
                <a16:creationId xmlns:a16="http://schemas.microsoft.com/office/drawing/2014/main" id="{C783F5AD-65FC-DB25-2251-A43675C2AE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16855" y="6337852"/>
            <a:ext cx="774700" cy="82550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8196C52-EEFA-F91D-16E5-49376602B251}"/>
              </a:ext>
            </a:extLst>
          </p:cNvPr>
          <p:cNvSpPr txBox="1"/>
          <p:nvPr/>
        </p:nvSpPr>
        <p:spPr>
          <a:xfrm>
            <a:off x="80437" y="6281693"/>
            <a:ext cx="6731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lang="en" altLang="ja-JP" sz="1700" b="1" spc="-25" dirty="0">
                <a:solidFill>
                  <a:srgbClr val="EF8B5B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UP</a:t>
            </a:r>
            <a:endParaRPr lang="en" altLang="ja-JP" sz="1700" b="1" dirty="0">
              <a:solidFill>
                <a:srgbClr val="EF8B5B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5" name="object 88">
            <a:extLst>
              <a:ext uri="{FF2B5EF4-FFF2-40B4-BE49-F238E27FC236}">
                <a16:creationId xmlns:a16="http://schemas.microsoft.com/office/drawing/2014/main" id="{7382A2DC-65C8-DACA-D85F-7C03E7C4E296}"/>
              </a:ext>
            </a:extLst>
          </p:cNvPr>
          <p:cNvSpPr txBox="1"/>
          <p:nvPr/>
        </p:nvSpPr>
        <p:spPr>
          <a:xfrm>
            <a:off x="436938" y="5889527"/>
            <a:ext cx="4019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3.6</a:t>
            </a:r>
            <a:r>
              <a:rPr sz="8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兆円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6" name="object 255">
            <a:extLst>
              <a:ext uri="{FF2B5EF4-FFF2-40B4-BE49-F238E27FC236}">
                <a16:creationId xmlns:a16="http://schemas.microsoft.com/office/drawing/2014/main" id="{2978D141-EB5A-50A5-F93C-38646D0FD59A}"/>
              </a:ext>
            </a:extLst>
          </p:cNvPr>
          <p:cNvSpPr txBox="1"/>
          <p:nvPr/>
        </p:nvSpPr>
        <p:spPr>
          <a:xfrm>
            <a:off x="4064384" y="290514"/>
            <a:ext cx="923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23年4月</a:t>
            </a:r>
            <a:r>
              <a:rPr sz="6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～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42万円 ▶ 50</a:t>
            </a:r>
            <a:r>
              <a:rPr sz="8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万円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8" name="object 151">
            <a:extLst>
              <a:ext uri="{FF2B5EF4-FFF2-40B4-BE49-F238E27FC236}">
                <a16:creationId xmlns:a16="http://schemas.microsoft.com/office/drawing/2014/main" id="{909089CC-9311-9AF4-5EC5-CAE7CEDE20B5}"/>
              </a:ext>
            </a:extLst>
          </p:cNvPr>
          <p:cNvSpPr txBox="1"/>
          <p:nvPr/>
        </p:nvSpPr>
        <p:spPr>
          <a:xfrm>
            <a:off x="3681946" y="1339666"/>
            <a:ext cx="330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拡大中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1" name="object 264">
            <a:extLst>
              <a:ext uri="{FF2B5EF4-FFF2-40B4-BE49-F238E27FC236}">
                <a16:creationId xmlns:a16="http://schemas.microsoft.com/office/drawing/2014/main" id="{91EF9F98-397B-BE3F-2045-FA86B128D6D0}"/>
              </a:ext>
            </a:extLst>
          </p:cNvPr>
          <p:cNvSpPr txBox="1"/>
          <p:nvPr/>
        </p:nvSpPr>
        <p:spPr>
          <a:xfrm>
            <a:off x="7171064" y="2140728"/>
            <a:ext cx="838200" cy="370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中小企業の育休にインセンティブ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6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24年1</a:t>
            </a:r>
            <a:r>
              <a:rPr sz="6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月開始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2" name="object 84">
            <a:extLst>
              <a:ext uri="{FF2B5EF4-FFF2-40B4-BE49-F238E27FC236}">
                <a16:creationId xmlns:a16="http://schemas.microsoft.com/office/drawing/2014/main" id="{C589E734-5EFD-E37E-3E23-F9A074B36170}"/>
              </a:ext>
            </a:extLst>
          </p:cNvPr>
          <p:cNvSpPr txBox="1"/>
          <p:nvPr/>
        </p:nvSpPr>
        <p:spPr>
          <a:xfrm>
            <a:off x="7166012" y="3607255"/>
            <a:ext cx="8382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働いていなくても時間単位で通える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3" name="object 89">
            <a:extLst>
              <a:ext uri="{FF2B5EF4-FFF2-40B4-BE49-F238E27FC236}">
                <a16:creationId xmlns:a16="http://schemas.microsoft.com/office/drawing/2014/main" id="{F1B0228E-95DC-62B3-0C0D-234CB16F8CE4}"/>
              </a:ext>
            </a:extLst>
          </p:cNvPr>
          <p:cNvSpPr txBox="1"/>
          <p:nvPr/>
        </p:nvSpPr>
        <p:spPr>
          <a:xfrm>
            <a:off x="8928883" y="5425859"/>
            <a:ext cx="5334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修士段階の学生に導入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4" name="object 143">
            <a:extLst>
              <a:ext uri="{FF2B5EF4-FFF2-40B4-BE49-F238E27FC236}">
                <a16:creationId xmlns:a16="http://schemas.microsoft.com/office/drawing/2014/main" id="{707770E8-8CBC-160C-33B4-24572DA9A9AB}"/>
              </a:ext>
            </a:extLst>
          </p:cNvPr>
          <p:cNvSpPr txBox="1"/>
          <p:nvPr/>
        </p:nvSpPr>
        <p:spPr>
          <a:xfrm>
            <a:off x="3172854" y="5181900"/>
            <a:ext cx="939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高校生年代まで延長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5" name="object 156">
            <a:extLst>
              <a:ext uri="{FF2B5EF4-FFF2-40B4-BE49-F238E27FC236}">
                <a16:creationId xmlns:a16="http://schemas.microsoft.com/office/drawing/2014/main" id="{1AC46A19-FC56-D3EA-51A2-7343E504F71A}"/>
              </a:ext>
            </a:extLst>
          </p:cNvPr>
          <p:cNvSpPr txBox="1"/>
          <p:nvPr/>
        </p:nvSpPr>
        <p:spPr>
          <a:xfrm>
            <a:off x="6266307" y="5223515"/>
            <a:ext cx="838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多子世帯の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授業料等を無償化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6" name="object 161">
            <a:extLst>
              <a:ext uri="{FF2B5EF4-FFF2-40B4-BE49-F238E27FC236}">
                <a16:creationId xmlns:a16="http://schemas.microsoft.com/office/drawing/2014/main" id="{5B646EFA-90AA-1B72-99FD-69E971F078C0}"/>
              </a:ext>
            </a:extLst>
          </p:cNvPr>
          <p:cNvSpPr txBox="1"/>
          <p:nvPr/>
        </p:nvSpPr>
        <p:spPr>
          <a:xfrm>
            <a:off x="9685700" y="462584"/>
            <a:ext cx="838200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公営住宅優先入居</a:t>
            </a:r>
            <a:r>
              <a:rPr lang="ja-JP" altLang="en-US" sz="800" b="1" spc="-1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民間住宅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ストック活用</a:t>
            </a:r>
            <a:endParaRPr lang="ja-JP" altLang="en-US"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7" name="object 268">
            <a:extLst>
              <a:ext uri="{FF2B5EF4-FFF2-40B4-BE49-F238E27FC236}">
                <a16:creationId xmlns:a16="http://schemas.microsoft.com/office/drawing/2014/main" id="{3FDF61D7-6825-6070-6D08-3E5331C050A5}"/>
              </a:ext>
            </a:extLst>
          </p:cNvPr>
          <p:cNvSpPr txBox="1"/>
          <p:nvPr/>
        </p:nvSpPr>
        <p:spPr>
          <a:xfrm>
            <a:off x="9658907" y="1985587"/>
            <a:ext cx="671195" cy="35612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フラット35</a:t>
            </a:r>
            <a:r>
              <a:rPr sz="8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金利引下げも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6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24年2</a:t>
            </a:r>
            <a:r>
              <a:rPr sz="6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月開始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8" name="object 272">
            <a:extLst>
              <a:ext uri="{FF2B5EF4-FFF2-40B4-BE49-F238E27FC236}">
                <a16:creationId xmlns:a16="http://schemas.microsoft.com/office/drawing/2014/main" id="{5F699DEF-2AD8-BC85-43E5-74713CE19076}"/>
              </a:ext>
            </a:extLst>
          </p:cNvPr>
          <p:cNvSpPr txBox="1"/>
          <p:nvPr/>
        </p:nvSpPr>
        <p:spPr>
          <a:xfrm>
            <a:off x="8665145" y="1473760"/>
            <a:ext cx="635000" cy="4303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100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時短勤務時の</a:t>
            </a:r>
            <a:r>
              <a: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賃金の</a:t>
            </a:r>
            <a:r>
              <a:rPr sz="8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10％</a:t>
            </a:r>
            <a:r>
              <a:rPr sz="8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を支給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8" name="object 161">
            <a:extLst>
              <a:ext uri="{FF2B5EF4-FFF2-40B4-BE49-F238E27FC236}">
                <a16:creationId xmlns:a16="http://schemas.microsoft.com/office/drawing/2014/main" id="{263E7C27-604B-D70D-2987-D2D31CAD5990}"/>
              </a:ext>
            </a:extLst>
          </p:cNvPr>
          <p:cNvSpPr txBox="1"/>
          <p:nvPr/>
        </p:nvSpPr>
        <p:spPr>
          <a:xfrm>
            <a:off x="1872649" y="2038856"/>
            <a:ext cx="1092401" cy="27661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不安なことは</a:t>
            </a:r>
          </a:p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なんでも相談できる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0" name="object 80">
            <a:extLst>
              <a:ext uri="{FF2B5EF4-FFF2-40B4-BE49-F238E27FC236}">
                <a16:creationId xmlns:a16="http://schemas.microsoft.com/office/drawing/2014/main" id="{4BB531DF-1491-F695-0E59-CD0CB504DB83}"/>
              </a:ext>
            </a:extLst>
          </p:cNvPr>
          <p:cNvSpPr txBox="1"/>
          <p:nvPr/>
        </p:nvSpPr>
        <p:spPr>
          <a:xfrm>
            <a:off x="1139334" y="2785191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妊娠</a:t>
            </a:r>
            <a:endParaRPr sz="21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" name="object 91">
            <a:extLst>
              <a:ext uri="{FF2B5EF4-FFF2-40B4-BE49-F238E27FC236}">
                <a16:creationId xmlns:a16="http://schemas.microsoft.com/office/drawing/2014/main" id="{A014501C-FF9B-29E3-7606-198E396EFC96}"/>
              </a:ext>
            </a:extLst>
          </p:cNvPr>
          <p:cNvSpPr txBox="1"/>
          <p:nvPr/>
        </p:nvSpPr>
        <p:spPr>
          <a:xfrm>
            <a:off x="2167806" y="2585587"/>
            <a:ext cx="1397000" cy="544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380"/>
              </a:spcBef>
            </a:pPr>
            <a:r>
              <a:rPr lang="ja-JP" altLang="en-US" sz="1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伴走型相談</a:t>
            </a:r>
            <a:r>
              <a:rPr lang="ja-JP" altLang="en-US" sz="18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ja-JP" altLang="en-US" sz="1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支援スタート</a:t>
            </a:r>
            <a:endParaRPr lang="ja-JP" altLang="en-US"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" name="object 97">
            <a:extLst>
              <a:ext uri="{FF2B5EF4-FFF2-40B4-BE49-F238E27FC236}">
                <a16:creationId xmlns:a16="http://schemas.microsoft.com/office/drawing/2014/main" id="{B4B0B666-D2D7-6EEF-BDF6-43A8E3E54897}"/>
              </a:ext>
            </a:extLst>
          </p:cNvPr>
          <p:cNvSpPr txBox="1"/>
          <p:nvPr/>
        </p:nvSpPr>
        <p:spPr>
          <a:xfrm>
            <a:off x="4045545" y="1596163"/>
            <a:ext cx="563880" cy="544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3975" marR="44450">
              <a:lnSpc>
                <a:spcPts val="1900"/>
              </a:lnSpc>
              <a:spcBef>
                <a:spcPts val="380"/>
              </a:spcBef>
            </a:pPr>
            <a:r>
              <a:rPr sz="18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産後ケア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4" name="object 101">
            <a:extLst>
              <a:ext uri="{FF2B5EF4-FFF2-40B4-BE49-F238E27FC236}">
                <a16:creationId xmlns:a16="http://schemas.microsoft.com/office/drawing/2014/main" id="{0EB4D283-FA87-9236-CC8D-6E54202FC4D6}"/>
              </a:ext>
            </a:extLst>
          </p:cNvPr>
          <p:cNvSpPr txBox="1"/>
          <p:nvPr/>
        </p:nvSpPr>
        <p:spPr>
          <a:xfrm>
            <a:off x="5766548" y="1627137"/>
            <a:ext cx="787400" cy="470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700"/>
              </a:lnSpc>
              <a:spcBef>
                <a:spcPts val="240"/>
              </a:spcBef>
            </a:pPr>
            <a:r>
              <a:rPr sz="15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児童扶養手当拡充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" name="object 102">
            <a:extLst>
              <a:ext uri="{FF2B5EF4-FFF2-40B4-BE49-F238E27FC236}">
                <a16:creationId xmlns:a16="http://schemas.microsoft.com/office/drawing/2014/main" id="{AA21BAB5-1263-A8AF-C2C5-C6B0ED8A82E7}"/>
              </a:ext>
            </a:extLst>
          </p:cNvPr>
          <p:cNvSpPr txBox="1"/>
          <p:nvPr/>
        </p:nvSpPr>
        <p:spPr>
          <a:xfrm>
            <a:off x="4049067" y="771113"/>
            <a:ext cx="939800" cy="541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0" marR="5080" indent="-114300">
              <a:lnSpc>
                <a:spcPts val="1900"/>
              </a:lnSpc>
              <a:spcBef>
                <a:spcPts val="380"/>
              </a:spcBef>
            </a:pPr>
            <a:r>
              <a:rPr sz="18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出産育児</a:t>
            </a:r>
            <a:r>
              <a:rPr sz="18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一時金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7" name="object 106">
            <a:extLst>
              <a:ext uri="{FF2B5EF4-FFF2-40B4-BE49-F238E27FC236}">
                <a16:creationId xmlns:a16="http://schemas.microsoft.com/office/drawing/2014/main" id="{6266DF46-1938-853E-D36A-720CD34D578C}"/>
              </a:ext>
            </a:extLst>
          </p:cNvPr>
          <p:cNvSpPr txBox="1"/>
          <p:nvPr/>
        </p:nvSpPr>
        <p:spPr>
          <a:xfrm>
            <a:off x="7289033" y="840636"/>
            <a:ext cx="500906" cy="10922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55000"/>
              </a:lnSpc>
            </a:pPr>
            <a:r>
              <a:rPr sz="21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男性育休</a:t>
            </a: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取得推進</a:t>
            </a:r>
          </a:p>
        </p:txBody>
      </p:sp>
      <p:sp>
        <p:nvSpPr>
          <p:cNvPr id="19" name="object 108">
            <a:extLst>
              <a:ext uri="{FF2B5EF4-FFF2-40B4-BE49-F238E27FC236}">
                <a16:creationId xmlns:a16="http://schemas.microsoft.com/office/drawing/2014/main" id="{86BB489D-0D80-5928-1220-D8968CDB8D71}"/>
              </a:ext>
            </a:extLst>
          </p:cNvPr>
          <p:cNvSpPr txBox="1"/>
          <p:nvPr/>
        </p:nvSpPr>
        <p:spPr>
          <a:xfrm>
            <a:off x="9923872" y="2567455"/>
            <a:ext cx="107337" cy="1397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70000"/>
              </a:lnSpc>
            </a:pPr>
            <a:r>
              <a:rPr sz="9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住宅支援でひろびろ子育て</a:t>
            </a:r>
          </a:p>
        </p:txBody>
      </p:sp>
      <p:sp>
        <p:nvSpPr>
          <p:cNvPr id="20" name="object 124">
            <a:extLst>
              <a:ext uri="{FF2B5EF4-FFF2-40B4-BE49-F238E27FC236}">
                <a16:creationId xmlns:a16="http://schemas.microsoft.com/office/drawing/2014/main" id="{B141280E-821A-CEDE-897B-93378D55D39B}"/>
              </a:ext>
            </a:extLst>
          </p:cNvPr>
          <p:cNvSpPr txBox="1"/>
          <p:nvPr/>
        </p:nvSpPr>
        <p:spPr>
          <a:xfrm>
            <a:off x="5425010" y="799208"/>
            <a:ext cx="939800" cy="5206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535"/>
              </a:spcBef>
            </a:pPr>
            <a:r>
              <a:rPr sz="18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児童手当</a:t>
            </a:r>
            <a:r>
              <a:rPr sz="18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拡充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2" name="object 272">
            <a:extLst>
              <a:ext uri="{FF2B5EF4-FFF2-40B4-BE49-F238E27FC236}">
                <a16:creationId xmlns:a16="http://schemas.microsoft.com/office/drawing/2014/main" id="{B5286BD0-CD1B-D980-5BEA-DB6581C4DCBC}"/>
              </a:ext>
            </a:extLst>
          </p:cNvPr>
          <p:cNvSpPr txBox="1"/>
          <p:nvPr/>
        </p:nvSpPr>
        <p:spPr>
          <a:xfrm>
            <a:off x="8672109" y="778212"/>
            <a:ext cx="635000" cy="6431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0010" marR="13335" algn="ctr">
              <a:lnSpc>
                <a:spcPts val="2300"/>
              </a:lnSpc>
              <a:spcBef>
                <a:spcPts val="360"/>
              </a:spcBef>
            </a:pPr>
            <a:r>
              <a:rPr sz="21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住宅支援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3" name="object 273">
            <a:extLst>
              <a:ext uri="{FF2B5EF4-FFF2-40B4-BE49-F238E27FC236}">
                <a16:creationId xmlns:a16="http://schemas.microsoft.com/office/drawing/2014/main" id="{99D1934B-4703-DDB4-8DAF-7513872F4D4C}"/>
              </a:ext>
            </a:extLst>
          </p:cNvPr>
          <p:cNvSpPr txBox="1"/>
          <p:nvPr/>
        </p:nvSpPr>
        <p:spPr>
          <a:xfrm>
            <a:off x="8903335" y="2300755"/>
            <a:ext cx="590550" cy="5988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7940" marR="20320">
              <a:lnSpc>
                <a:spcPts val="2200"/>
              </a:lnSpc>
              <a:spcBef>
                <a:spcPts val="540"/>
              </a:spcBef>
            </a:pPr>
            <a:r>
              <a:rPr sz="21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時短給付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D8203369-6340-1035-986C-1998BECB4988}"/>
              </a:ext>
            </a:extLst>
          </p:cNvPr>
          <p:cNvSpPr txBox="1"/>
          <p:nvPr/>
        </p:nvSpPr>
        <p:spPr>
          <a:xfrm>
            <a:off x="3356943" y="3643804"/>
            <a:ext cx="299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伴走型支援と家計の応援は、子育て期をしっかりカバー！</a:t>
            </a:r>
            <a:endParaRPr sz="9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5" name="object 82">
            <a:extLst>
              <a:ext uri="{FF2B5EF4-FFF2-40B4-BE49-F238E27FC236}">
                <a16:creationId xmlns:a16="http://schemas.microsoft.com/office/drawing/2014/main" id="{81C5C13D-4836-C656-3402-27CC5FE0FD8C}"/>
              </a:ext>
            </a:extLst>
          </p:cNvPr>
          <p:cNvSpPr txBox="1"/>
          <p:nvPr/>
        </p:nvSpPr>
        <p:spPr>
          <a:xfrm>
            <a:off x="4713918" y="4251132"/>
            <a:ext cx="620110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看</a:t>
            </a:r>
            <a:r>
              <a:rPr lang="ja-JP" altLang="en-US" sz="21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護</a:t>
            </a:r>
            <a:endParaRPr lang="en-US" altLang="ja-JP" sz="2100" b="1" spc="-5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休</a:t>
            </a:r>
            <a:r>
              <a:rPr sz="21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暇</a:t>
            </a:r>
            <a:endParaRPr sz="21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" name="object 93">
            <a:extLst>
              <a:ext uri="{FF2B5EF4-FFF2-40B4-BE49-F238E27FC236}">
                <a16:creationId xmlns:a16="http://schemas.microsoft.com/office/drawing/2014/main" id="{A2AE3313-BDA2-4E3A-586F-C17331043AF4}"/>
              </a:ext>
            </a:extLst>
          </p:cNvPr>
          <p:cNvSpPr txBox="1"/>
          <p:nvPr/>
        </p:nvSpPr>
        <p:spPr>
          <a:xfrm>
            <a:off x="5747879" y="4081729"/>
            <a:ext cx="9779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障害児等の</a:t>
            </a:r>
            <a:r>
              <a:rPr sz="15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地域での</a:t>
            </a:r>
            <a:r>
              <a:rPr sz="15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5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支援を強化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9" name="object 95">
            <a:extLst>
              <a:ext uri="{FF2B5EF4-FFF2-40B4-BE49-F238E27FC236}">
                <a16:creationId xmlns:a16="http://schemas.microsoft.com/office/drawing/2014/main" id="{EBD3DBE5-85A1-886A-BA2D-3624D2D54B1B}"/>
              </a:ext>
            </a:extLst>
          </p:cNvPr>
          <p:cNvSpPr txBox="1"/>
          <p:nvPr/>
        </p:nvSpPr>
        <p:spPr>
          <a:xfrm>
            <a:off x="4280637" y="5592731"/>
            <a:ext cx="1168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ひとり親等のこどもへの</a:t>
            </a:r>
            <a:r>
              <a:rPr sz="15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5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学習支援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1" name="object 103">
            <a:extLst>
              <a:ext uri="{FF2B5EF4-FFF2-40B4-BE49-F238E27FC236}">
                <a16:creationId xmlns:a16="http://schemas.microsoft.com/office/drawing/2014/main" id="{7C7A2E1F-BE0E-1082-3395-F02ACE71DC33}"/>
              </a:ext>
            </a:extLst>
          </p:cNvPr>
          <p:cNvSpPr txBox="1"/>
          <p:nvPr/>
        </p:nvSpPr>
        <p:spPr>
          <a:xfrm>
            <a:off x="2132055" y="4124257"/>
            <a:ext cx="1168400" cy="7829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28600">
              <a:lnSpc>
                <a:spcPts val="1900"/>
              </a:lnSpc>
              <a:spcBef>
                <a:spcPts val="380"/>
              </a:spcBef>
            </a:pPr>
            <a:r>
              <a:rPr sz="18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放課後</a:t>
            </a:r>
            <a:r>
              <a:rPr sz="18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児童クラブ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355600">
              <a:lnSpc>
                <a:spcPts val="1880"/>
              </a:lnSpc>
            </a:pPr>
            <a:r>
              <a:rPr sz="18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拡充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3" name="object 104">
            <a:extLst>
              <a:ext uri="{FF2B5EF4-FFF2-40B4-BE49-F238E27FC236}">
                <a16:creationId xmlns:a16="http://schemas.microsoft.com/office/drawing/2014/main" id="{9D665961-B438-567E-5E91-077CEFF40F02}"/>
              </a:ext>
            </a:extLst>
          </p:cNvPr>
          <p:cNvSpPr txBox="1"/>
          <p:nvPr/>
        </p:nvSpPr>
        <p:spPr>
          <a:xfrm>
            <a:off x="2030455" y="5764677"/>
            <a:ext cx="939800" cy="541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中学校・高校入学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5" name="object 105">
            <a:extLst>
              <a:ext uri="{FF2B5EF4-FFF2-40B4-BE49-F238E27FC236}">
                <a16:creationId xmlns:a16="http://schemas.microsoft.com/office/drawing/2014/main" id="{043C5DF9-A998-89B2-BFB3-635C3B450E90}"/>
              </a:ext>
            </a:extLst>
          </p:cNvPr>
          <p:cNvSpPr txBox="1"/>
          <p:nvPr/>
        </p:nvSpPr>
        <p:spPr>
          <a:xfrm>
            <a:off x="1210143" y="5405257"/>
            <a:ext cx="415498" cy="9398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50000"/>
              </a:lnSpc>
            </a:pPr>
            <a:r>
              <a:rPr sz="1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医療費等</a:t>
            </a: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負担軽減</a:t>
            </a:r>
          </a:p>
        </p:txBody>
      </p:sp>
      <p:sp>
        <p:nvSpPr>
          <p:cNvPr id="36" name="object 107">
            <a:extLst>
              <a:ext uri="{FF2B5EF4-FFF2-40B4-BE49-F238E27FC236}">
                <a16:creationId xmlns:a16="http://schemas.microsoft.com/office/drawing/2014/main" id="{186AEF87-DE2F-BE8D-CD0A-AFCD131E0C96}"/>
              </a:ext>
            </a:extLst>
          </p:cNvPr>
          <p:cNvSpPr txBox="1"/>
          <p:nvPr/>
        </p:nvSpPr>
        <p:spPr>
          <a:xfrm>
            <a:off x="1273509" y="4114050"/>
            <a:ext cx="479683" cy="10922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2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こども・若者の</a:t>
            </a:r>
          </a:p>
          <a:p>
            <a:pPr marL="12700" marR="157480">
              <a:lnSpc>
                <a:spcPct val="97200"/>
              </a:lnSpc>
              <a:spcBef>
                <a:spcPts val="40"/>
              </a:spcBef>
            </a:pPr>
            <a:r>
              <a:rPr sz="12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安全・安心な居場所づくり</a:t>
            </a:r>
          </a:p>
        </p:txBody>
      </p:sp>
      <p:sp>
        <p:nvSpPr>
          <p:cNvPr id="37" name="object 131">
            <a:extLst>
              <a:ext uri="{FF2B5EF4-FFF2-40B4-BE49-F238E27FC236}">
                <a16:creationId xmlns:a16="http://schemas.microsoft.com/office/drawing/2014/main" id="{5810E835-F291-C043-95BB-157D41474552}"/>
              </a:ext>
            </a:extLst>
          </p:cNvPr>
          <p:cNvSpPr txBox="1"/>
          <p:nvPr/>
        </p:nvSpPr>
        <p:spPr>
          <a:xfrm>
            <a:off x="8005061" y="4205029"/>
            <a:ext cx="1625600" cy="6399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355"/>
              </a:spcBef>
            </a:pPr>
            <a:r>
              <a:rPr sz="21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こども誰でも</a:t>
            </a:r>
            <a:r>
              <a:rPr sz="21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通園制度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9" name="object 133">
            <a:extLst>
              <a:ext uri="{FF2B5EF4-FFF2-40B4-BE49-F238E27FC236}">
                <a16:creationId xmlns:a16="http://schemas.microsoft.com/office/drawing/2014/main" id="{104C4F46-747E-CD42-636F-989AA4FBBFAA}"/>
              </a:ext>
            </a:extLst>
          </p:cNvPr>
          <p:cNvSpPr txBox="1"/>
          <p:nvPr/>
        </p:nvSpPr>
        <p:spPr>
          <a:xfrm>
            <a:off x="8784286" y="6046559"/>
            <a:ext cx="825500" cy="91242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445"/>
              </a:spcBef>
            </a:pPr>
            <a:r>
              <a:rPr sz="2100" b="1" spc="-2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授業料後払い</a:t>
            </a:r>
            <a:r>
              <a:rPr sz="21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制度</a:t>
            </a:r>
            <a:endParaRPr sz="21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1" name="object 137">
            <a:extLst>
              <a:ext uri="{FF2B5EF4-FFF2-40B4-BE49-F238E27FC236}">
                <a16:creationId xmlns:a16="http://schemas.microsoft.com/office/drawing/2014/main" id="{3F2EE2E5-7C82-9E4F-9D96-5C804A27852F}"/>
              </a:ext>
            </a:extLst>
          </p:cNvPr>
          <p:cNvSpPr txBox="1"/>
          <p:nvPr/>
        </p:nvSpPr>
        <p:spPr>
          <a:xfrm>
            <a:off x="5675032" y="5773735"/>
            <a:ext cx="705696" cy="62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ts val="2190"/>
              </a:lnSpc>
              <a:tabLst>
                <a:tab pos="987425" algn="l"/>
              </a:tabLst>
            </a:pPr>
            <a:r>
              <a:rPr sz="3150" b="1" baseline="1322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</a:t>
            </a:r>
            <a:r>
              <a:rPr sz="3150" b="1" spc="-75" baseline="1322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38100" algn="ctr">
              <a:lnSpc>
                <a:spcPts val="2210"/>
              </a:lnSpc>
              <a:tabLst>
                <a:tab pos="1216025" algn="l"/>
              </a:tabLst>
            </a:pPr>
            <a:r>
              <a:rPr sz="3150" b="1" baseline="-9259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入</a:t>
            </a:r>
            <a:r>
              <a:rPr sz="3150" b="1" spc="-75" baseline="-9259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3" name="object 141">
            <a:extLst>
              <a:ext uri="{FF2B5EF4-FFF2-40B4-BE49-F238E27FC236}">
                <a16:creationId xmlns:a16="http://schemas.microsoft.com/office/drawing/2014/main" id="{ED6A95DD-4A87-BE0A-4B69-127CF8CAEC09}"/>
              </a:ext>
            </a:extLst>
          </p:cNvPr>
          <p:cNvSpPr txBox="1"/>
          <p:nvPr/>
        </p:nvSpPr>
        <p:spPr>
          <a:xfrm>
            <a:off x="3161492" y="5780301"/>
            <a:ext cx="939800" cy="52129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540"/>
              </a:spcBef>
            </a:pPr>
            <a:r>
              <a:rPr sz="18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児童手当</a:t>
            </a:r>
            <a:r>
              <a:rPr sz="1800" b="1" spc="-2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延長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5" name="object 82">
            <a:extLst>
              <a:ext uri="{FF2B5EF4-FFF2-40B4-BE49-F238E27FC236}">
                <a16:creationId xmlns:a16="http://schemas.microsoft.com/office/drawing/2014/main" id="{060C1741-04B3-0244-C43A-B3263648122D}"/>
              </a:ext>
            </a:extLst>
          </p:cNvPr>
          <p:cNvSpPr txBox="1"/>
          <p:nvPr/>
        </p:nvSpPr>
        <p:spPr>
          <a:xfrm>
            <a:off x="3562800" y="4249723"/>
            <a:ext cx="838200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小学</a:t>
            </a:r>
            <a:r>
              <a:rPr sz="21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校</a:t>
            </a:r>
            <a:endParaRPr lang="en-US" sz="2100" b="1" spc="-5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入</a:t>
            </a:r>
            <a:r>
              <a:rPr sz="21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sz="21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7" name="object 137">
            <a:extLst>
              <a:ext uri="{FF2B5EF4-FFF2-40B4-BE49-F238E27FC236}">
                <a16:creationId xmlns:a16="http://schemas.microsoft.com/office/drawing/2014/main" id="{C234F69E-66A0-EE47-0BC4-32FD8F37D753}"/>
              </a:ext>
            </a:extLst>
          </p:cNvPr>
          <p:cNvSpPr txBox="1"/>
          <p:nvPr/>
        </p:nvSpPr>
        <p:spPr>
          <a:xfrm>
            <a:off x="6223491" y="5806270"/>
            <a:ext cx="2854960" cy="508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60"/>
              </a:lnSpc>
              <a:tabLst>
                <a:tab pos="987425" algn="l"/>
              </a:tabLst>
            </a:pPr>
            <a:r>
              <a:rPr sz="18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大学等の授業料</a:t>
            </a:r>
            <a:r>
              <a:rPr sz="18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等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ts val="1860"/>
              </a:lnSpc>
              <a:tabLst>
                <a:tab pos="1216025" algn="l"/>
              </a:tabLst>
            </a:pPr>
            <a:r>
              <a:rPr sz="18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減免支援拡</a:t>
            </a:r>
            <a:r>
              <a:rPr sz="18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</a:t>
            </a:r>
            <a:endParaRPr sz="7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839829F9-995F-1353-2046-12D653D7188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932078" y="2866294"/>
            <a:ext cx="533400" cy="172064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77D86FA6-1997-0229-D526-565EBE49562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5631725" y="1270519"/>
            <a:ext cx="533400" cy="172064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31978B63-DF5F-1602-691A-D603E8099A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7382436" y="6278517"/>
            <a:ext cx="533400" cy="172064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AAF2EDD5-CF1B-76C9-8452-82A9533956D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894260" y="862374"/>
            <a:ext cx="152400" cy="524933"/>
          </a:xfrm>
          <a:prstGeom prst="rect">
            <a:avLst/>
          </a:prstGeom>
        </p:spPr>
      </p:pic>
      <p:sp>
        <p:nvSpPr>
          <p:cNvPr id="133" name="object 124">
            <a:extLst>
              <a:ext uri="{FF2B5EF4-FFF2-40B4-BE49-F238E27FC236}">
                <a16:creationId xmlns:a16="http://schemas.microsoft.com/office/drawing/2014/main" id="{489E890E-7DD4-BC8C-D4F6-48BC7760F7F6}"/>
              </a:ext>
            </a:extLst>
          </p:cNvPr>
          <p:cNvSpPr txBox="1"/>
          <p:nvPr/>
        </p:nvSpPr>
        <p:spPr>
          <a:xfrm>
            <a:off x="8715657" y="5859289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年秋～</a:t>
            </a:r>
            <a:endParaRPr lang="ja-JP" altLang="en-US" sz="700" b="1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FFF8760B-5F73-310A-85D3-41B306363D4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5893959" y="2062712"/>
            <a:ext cx="533400" cy="172064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E87FB75D-8F29-6B11-E6A6-9364A87E0DC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3378980" y="6281384"/>
            <a:ext cx="533400" cy="172064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FA40A220-96E2-635E-01A7-4E3C5345E46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4065670" y="2107325"/>
            <a:ext cx="533400" cy="172064"/>
          </a:xfrm>
          <a:prstGeom prst="rect">
            <a:avLst/>
          </a:prstGeom>
        </p:spPr>
      </p:pic>
      <p:sp>
        <p:nvSpPr>
          <p:cNvPr id="131" name="object 124">
            <a:extLst>
              <a:ext uri="{FF2B5EF4-FFF2-40B4-BE49-F238E27FC236}">
                <a16:creationId xmlns:a16="http://schemas.microsoft.com/office/drawing/2014/main" id="{F2553954-D44D-32CC-E138-AB0883B71990}"/>
              </a:ext>
            </a:extLst>
          </p:cNvPr>
          <p:cNvSpPr txBox="1"/>
          <p:nvPr/>
        </p:nvSpPr>
        <p:spPr>
          <a:xfrm>
            <a:off x="3158518" y="5602778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</a:t>
            </a: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月開始へ</a:t>
            </a:r>
            <a:endParaRPr lang="ja-JP" altLang="en-US" sz="700" b="1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2" name="object 124">
            <a:extLst>
              <a:ext uri="{FF2B5EF4-FFF2-40B4-BE49-F238E27FC236}">
                <a16:creationId xmlns:a16="http://schemas.microsoft.com/office/drawing/2014/main" id="{E39BE2E8-199A-ADD1-4D97-4A45262F6E61}"/>
              </a:ext>
            </a:extLst>
          </p:cNvPr>
          <p:cNvSpPr txBox="1"/>
          <p:nvPr/>
        </p:nvSpPr>
        <p:spPr>
          <a:xfrm>
            <a:off x="7165761" y="5602975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、</a:t>
            </a: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年度開始へ</a:t>
            </a:r>
            <a:endParaRPr lang="ja-JP" altLang="en-US" sz="700" b="1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95442AF8-FD18-72D1-6A17-3ACD617C739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4606323" y="6278231"/>
            <a:ext cx="533400" cy="172064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747467D1-9930-6DF7-3C02-C73032CF5B7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5970934" y="4771712"/>
            <a:ext cx="533400" cy="172064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E6037627-901D-6E2C-57AB-04576913CD1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8542443" y="4818756"/>
            <a:ext cx="533400" cy="172064"/>
          </a:xfrm>
          <a:prstGeom prst="rect">
            <a:avLst/>
          </a:prstGeom>
        </p:spPr>
      </p:pic>
      <p:sp>
        <p:nvSpPr>
          <p:cNvPr id="127" name="object 124">
            <a:extLst>
              <a:ext uri="{FF2B5EF4-FFF2-40B4-BE49-F238E27FC236}">
                <a16:creationId xmlns:a16="http://schemas.microsoft.com/office/drawing/2014/main" id="{87E992B2-0083-D16F-D9E7-E0A7EEA22276}"/>
              </a:ext>
            </a:extLst>
          </p:cNvPr>
          <p:cNvSpPr txBox="1"/>
          <p:nvPr/>
        </p:nvSpPr>
        <p:spPr>
          <a:xfrm>
            <a:off x="5425010" y="607504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24年10</a:t>
            </a:r>
            <a:r>
              <a:rPr sz="700" b="1" spc="-1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月開始へ</a:t>
            </a:r>
            <a:endParaRPr sz="7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8" name="object 124">
            <a:extLst>
              <a:ext uri="{FF2B5EF4-FFF2-40B4-BE49-F238E27FC236}">
                <a16:creationId xmlns:a16="http://schemas.microsoft.com/office/drawing/2014/main" id="{32D2F4DE-6C9D-9141-F498-02CD539ED934}"/>
              </a:ext>
            </a:extLst>
          </p:cNvPr>
          <p:cNvSpPr txBox="1"/>
          <p:nvPr/>
        </p:nvSpPr>
        <p:spPr>
          <a:xfrm>
            <a:off x="6395016" y="2606453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26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年度開始へ</a:t>
            </a:r>
            <a:endParaRPr sz="7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7" name="object 157">
            <a:extLst>
              <a:ext uri="{FF2B5EF4-FFF2-40B4-BE49-F238E27FC236}">
                <a16:creationId xmlns:a16="http://schemas.microsoft.com/office/drawing/2014/main" id="{56331403-8A8E-D073-3376-D95D773C27B4}"/>
              </a:ext>
            </a:extLst>
          </p:cNvPr>
          <p:cNvSpPr txBox="1"/>
          <p:nvPr/>
        </p:nvSpPr>
        <p:spPr>
          <a:xfrm>
            <a:off x="8970069" y="3351982"/>
            <a:ext cx="73660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保育士の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ct val="104200"/>
              </a:lnSpc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配置基準改正と処遇改善も</a:t>
            </a:r>
            <a:endParaRPr lang="ja-JP" altLang="en-US"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9" name="object 124">
            <a:extLst>
              <a:ext uri="{FF2B5EF4-FFF2-40B4-BE49-F238E27FC236}">
                <a16:creationId xmlns:a16="http://schemas.microsoft.com/office/drawing/2014/main" id="{44AEEAA6-B93E-33AC-9DA2-5C9E4932DB8B}"/>
              </a:ext>
            </a:extLst>
          </p:cNvPr>
          <p:cNvSpPr txBox="1"/>
          <p:nvPr/>
        </p:nvSpPr>
        <p:spPr>
          <a:xfrm>
            <a:off x="8707949" y="2089561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年度開始へ</a:t>
            </a:r>
            <a:endParaRPr sz="7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0" name="object 124">
            <a:extLst>
              <a:ext uri="{FF2B5EF4-FFF2-40B4-BE49-F238E27FC236}">
                <a16:creationId xmlns:a16="http://schemas.microsoft.com/office/drawing/2014/main" id="{181149B8-7410-E4EC-2A65-4A4DF4F36C72}"/>
              </a:ext>
            </a:extLst>
          </p:cNvPr>
          <p:cNvSpPr txBox="1"/>
          <p:nvPr/>
        </p:nvSpPr>
        <p:spPr>
          <a:xfrm>
            <a:off x="8325974" y="4027652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26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年度全国実施へ</a:t>
            </a:r>
            <a:endParaRPr sz="7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4" name="object 80">
            <a:extLst>
              <a:ext uri="{FF2B5EF4-FFF2-40B4-BE49-F238E27FC236}">
                <a16:creationId xmlns:a16="http://schemas.microsoft.com/office/drawing/2014/main" id="{483797D6-5CAB-E0FE-F0E8-FFAE26F59A55}"/>
              </a:ext>
            </a:extLst>
          </p:cNvPr>
          <p:cNvSpPr txBox="1"/>
          <p:nvPr/>
        </p:nvSpPr>
        <p:spPr>
          <a:xfrm>
            <a:off x="4032436" y="2785191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1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出産</a:t>
            </a:r>
            <a:endParaRPr sz="21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49" name="object 275">
            <a:extLst>
              <a:ext uri="{FF2B5EF4-FFF2-40B4-BE49-F238E27FC236}">
                <a16:creationId xmlns:a16="http://schemas.microsoft.com/office/drawing/2014/main" id="{84DF50A7-3EB0-D98D-30C6-C66765D17123}"/>
              </a:ext>
            </a:extLst>
          </p:cNvPr>
          <p:cNvSpPr txBox="1"/>
          <p:nvPr/>
        </p:nvSpPr>
        <p:spPr>
          <a:xfrm>
            <a:off x="2881574" y="7324541"/>
            <a:ext cx="5359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 err="1">
                <a:solidFill>
                  <a:srgbClr val="595959"/>
                </a:solidFill>
                <a:latin typeface="メイリオ"/>
                <a:cs typeface="メイリオ"/>
              </a:rPr>
              <a:t>は、企業や全世代が応援して拠出する</a:t>
            </a:r>
            <a:r>
              <a:rPr sz="1000" spc="-5" dirty="0">
                <a:solidFill>
                  <a:srgbClr val="595959"/>
                </a:solidFill>
                <a:latin typeface="メイリオ"/>
                <a:cs typeface="メイリオ"/>
              </a:rPr>
              <a:t>「</a:t>
            </a:r>
            <a:r>
              <a:rPr lang="ja-JP" altLang="en-US" sz="1000" spc="-5" dirty="0">
                <a:solidFill>
                  <a:srgbClr val="595959"/>
                </a:solidFill>
                <a:latin typeface="メイリオ"/>
                <a:cs typeface="メイリオ"/>
              </a:rPr>
              <a:t>子</a:t>
            </a:r>
            <a:r>
              <a:rPr sz="1000" spc="-5" dirty="0" err="1">
                <a:solidFill>
                  <a:srgbClr val="595959"/>
                </a:solidFill>
                <a:latin typeface="メイリオ"/>
                <a:cs typeface="メイリオ"/>
              </a:rPr>
              <a:t>ども・子育て支援金」を充てて実施する施策です</a:t>
            </a:r>
            <a:r>
              <a:rPr sz="1000" spc="-5" dirty="0">
                <a:solidFill>
                  <a:srgbClr val="595959"/>
                </a:solidFill>
                <a:latin typeface="メイリオ"/>
                <a:cs typeface="メイリオ"/>
              </a:rPr>
              <a:t>。</a:t>
            </a:r>
            <a:endParaRPr sz="1000" dirty="0">
              <a:solidFill>
                <a:srgbClr val="595959"/>
              </a:solidFill>
              <a:latin typeface="メイリオ"/>
              <a:cs typeface="メイリオ"/>
            </a:endParaRPr>
          </a:p>
        </p:txBody>
      </p:sp>
      <p:pic>
        <p:nvPicPr>
          <p:cNvPr id="169" name="図 16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D1D61DF-50CE-6D32-3A8F-6351CD5E4CC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949173" y="2797631"/>
            <a:ext cx="596900" cy="736600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8EE16DCD-9547-12DE-C941-7C13BCA2A33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933064" y="428072"/>
            <a:ext cx="76200" cy="76200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0AF42DA9-EFD6-D8E5-C6A1-253F442E292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758999" y="2816829"/>
            <a:ext cx="114300" cy="11430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5C672D1F-793C-547D-55D9-06C42E4667E7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368599" y="848329"/>
            <a:ext cx="114300" cy="11430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8068A4D4-6B2E-9629-094D-74F77D3780C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800714" y="2337764"/>
            <a:ext cx="114300" cy="1143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A1DD9055-F94A-66D7-AC53-7425ABF08F3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894260" y="4278915"/>
            <a:ext cx="114300" cy="1143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BA716AA4-194A-A6FD-483E-8809FA4007C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893760" y="6060979"/>
            <a:ext cx="114300" cy="114300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D126DC82-798A-99B7-B45E-5FF562D0A17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767576" y="7339057"/>
            <a:ext cx="114300" cy="114300"/>
          </a:xfrm>
          <a:prstGeom prst="rect">
            <a:avLst/>
          </a:prstGeom>
        </p:spPr>
      </p:pic>
      <p:sp>
        <p:nvSpPr>
          <p:cNvPr id="2" name="部分円 1">
            <a:extLst>
              <a:ext uri="{FF2B5EF4-FFF2-40B4-BE49-F238E27FC236}">
                <a16:creationId xmlns:a16="http://schemas.microsoft.com/office/drawing/2014/main" id="{8E3A0EF1-C6DA-1098-2947-DCE8564CA853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417083" y="2510933"/>
            <a:ext cx="853581" cy="853581"/>
          </a:xfrm>
          <a:prstGeom prst="pie">
            <a:avLst>
              <a:gd name="adj1" fmla="val 3638884"/>
              <a:gd name="adj2" fmla="val 7031959"/>
            </a:avLst>
          </a:prstGeom>
          <a:solidFill>
            <a:srgbClr val="EF8B5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矢印: 折線 3">
            <a:extLst>
              <a:ext uri="{FF2B5EF4-FFF2-40B4-BE49-F238E27FC236}">
                <a16:creationId xmlns:a16="http://schemas.microsoft.com/office/drawing/2014/main" id="{8B14148B-B2D9-0B7C-B72F-A4014BDA1D31}"/>
              </a:ext>
            </a:extLst>
          </p:cNvPr>
          <p:cNvSpPr>
            <a:spLocks noChangeAspect="1"/>
          </p:cNvSpPr>
          <p:nvPr/>
        </p:nvSpPr>
        <p:spPr>
          <a:xfrm flipV="1">
            <a:off x="5573776" y="3293996"/>
            <a:ext cx="216000" cy="216000"/>
          </a:xfrm>
          <a:prstGeom prst="bentArrow">
            <a:avLst>
              <a:gd name="adj1" fmla="val 33124"/>
              <a:gd name="adj2" fmla="val 37863"/>
              <a:gd name="adj3" fmla="val 50000"/>
              <a:gd name="adj4" fmla="val 4375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3F58E1F3-D041-BBEA-EB85-AD40719ABCD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646856" y="5007948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6AF1EBF-0225-D889-C537-D8F1A8528E37}"/>
              </a:ext>
            </a:extLst>
          </p:cNvPr>
          <p:cNvSpPr>
            <a:spLocks noChangeAspect="1"/>
          </p:cNvSpPr>
          <p:nvPr/>
        </p:nvSpPr>
        <p:spPr>
          <a:xfrm flipV="1">
            <a:off x="1803631" y="650277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95CF67D-F8A1-66A7-38E7-0FDC3E0F80BC}"/>
              </a:ext>
            </a:extLst>
          </p:cNvPr>
          <p:cNvSpPr>
            <a:spLocks noChangeAspect="1"/>
          </p:cNvSpPr>
          <p:nvPr/>
        </p:nvSpPr>
        <p:spPr>
          <a:xfrm flipV="1">
            <a:off x="7866388" y="415262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C1E76F71-2D8E-9878-685B-348E50B3F210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9682601" y="252472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18E4A434-034D-8A3A-A867-DCB9D59378E2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6893429" y="181668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CD781386-C356-C9B0-7798-4355B448D5D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636528" y="5009448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5A91CF2A-D55E-BCC3-6242-4F72F6C9F02D}"/>
              </a:ext>
            </a:extLst>
          </p:cNvPr>
          <p:cNvSpPr>
            <a:spLocks noChangeAspect="1"/>
          </p:cNvSpPr>
          <p:nvPr/>
        </p:nvSpPr>
        <p:spPr>
          <a:xfrm flipV="1">
            <a:off x="7107790" y="6515360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97F494F7-E565-47EE-B0CE-34F5CC76C5E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838864" y="4893957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A2EBDE51-A5DE-F0C2-0D4E-7360FE144B6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flipV="1">
            <a:off x="4642598" y="1236160"/>
            <a:ext cx="1104900" cy="635000"/>
          </a:xfrm>
          <a:prstGeom prst="rect">
            <a:avLst/>
          </a:prstGeom>
        </p:spPr>
      </p:pic>
      <p:sp>
        <p:nvSpPr>
          <p:cNvPr id="89" name="object 256">
            <a:extLst>
              <a:ext uri="{FF2B5EF4-FFF2-40B4-BE49-F238E27FC236}">
                <a16:creationId xmlns:a16="http://schemas.microsoft.com/office/drawing/2014/main" id="{22D5F8D2-BEAF-D2F8-D6B0-0F0543581AFB}"/>
              </a:ext>
            </a:extLst>
          </p:cNvPr>
          <p:cNvSpPr txBox="1"/>
          <p:nvPr/>
        </p:nvSpPr>
        <p:spPr>
          <a:xfrm>
            <a:off x="4903485" y="1559392"/>
            <a:ext cx="63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第三子以降は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３万円に増額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91" name="object 147">
            <a:extLst>
              <a:ext uri="{FF2B5EF4-FFF2-40B4-BE49-F238E27FC236}">
                <a16:creationId xmlns:a16="http://schemas.microsoft.com/office/drawing/2014/main" id="{E498DCCA-02FB-8DC8-4C95-DC2625692B74}"/>
              </a:ext>
            </a:extLst>
          </p:cNvPr>
          <p:cNvSpPr txBox="1"/>
          <p:nvPr/>
        </p:nvSpPr>
        <p:spPr>
          <a:xfrm>
            <a:off x="4913237" y="1394955"/>
            <a:ext cx="635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所得制限撤廃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7BD204B2-6D58-05AF-5911-5452CE2F6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flipH="1">
            <a:off x="6443909" y="287072"/>
            <a:ext cx="1143000" cy="660399"/>
          </a:xfrm>
          <a:prstGeom prst="rect">
            <a:avLst/>
          </a:prstGeom>
        </p:spPr>
      </p:pic>
      <p:sp>
        <p:nvSpPr>
          <p:cNvPr id="97" name="object 263">
            <a:extLst>
              <a:ext uri="{FF2B5EF4-FFF2-40B4-BE49-F238E27FC236}">
                <a16:creationId xmlns:a16="http://schemas.microsoft.com/office/drawing/2014/main" id="{967B4AC9-0CD2-53C0-7659-68336600A56E}"/>
              </a:ext>
            </a:extLst>
          </p:cNvPr>
          <p:cNvSpPr txBox="1"/>
          <p:nvPr/>
        </p:nvSpPr>
        <p:spPr>
          <a:xfrm>
            <a:off x="6476723" y="328880"/>
            <a:ext cx="1152000" cy="52899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11113" algn="ctr">
              <a:lnSpc>
                <a:spcPct val="104200"/>
              </a:lnSpc>
            </a:pPr>
            <a:r>
              <a:rPr lang="ja-JP" altLang="en-US" sz="50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出生後一定期間内での</a:t>
            </a:r>
            <a:endParaRPr lang="en-US" altLang="ja-JP" sz="500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R="5080" indent="11113" algn="ctr">
              <a:lnSpc>
                <a:spcPct val="104200"/>
              </a:lnSpc>
              <a:spcAft>
                <a:spcPts val="100"/>
              </a:spcAft>
            </a:pPr>
            <a:r>
              <a:rPr lang="ja-JP" altLang="en-US" sz="50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両親の育児休業取得を応援</a:t>
            </a:r>
            <a:endParaRPr lang="en-US" altLang="ja-JP" sz="500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R="5080" indent="11113" algn="ctr">
              <a:lnSpc>
                <a:spcPct val="104200"/>
              </a:lnSpc>
            </a:pPr>
            <a:r>
              <a:rPr sz="8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育休給付</a:t>
            </a: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8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給付率</a:t>
            </a:r>
            <a:r>
              <a:rPr lang="en-US"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en-US" altLang="ja-JP"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UP</a:t>
            </a:r>
          </a:p>
          <a:p>
            <a:pPr marL="90170" marR="5080" indent="-78105" algn="ctr">
              <a:lnSpc>
                <a:spcPct val="104200"/>
              </a:lnSpc>
            </a:pPr>
            <a:r>
              <a:rPr lang="ja-JP" altLang="en-US"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手取り</a:t>
            </a:r>
            <a:r>
              <a:rPr lang="en-US" altLang="ja-JP"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割相当に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74930" algn="ctr">
              <a:lnSpc>
                <a:spcPct val="100000"/>
              </a:lnSpc>
            </a:pPr>
            <a:r>
              <a:rPr sz="60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sz="60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年度開始へ</a:t>
            </a:r>
            <a:endParaRPr lang="en-US" sz="600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47253B1D-3983-1A3A-9A6D-6757A14E0BD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185712" y="94893"/>
            <a:ext cx="1104900" cy="635000"/>
          </a:xfrm>
          <a:prstGeom prst="rect">
            <a:avLst/>
          </a:prstGeom>
        </p:spPr>
      </p:pic>
      <p:sp>
        <p:nvSpPr>
          <p:cNvPr id="103" name="object 156">
            <a:extLst>
              <a:ext uri="{FF2B5EF4-FFF2-40B4-BE49-F238E27FC236}">
                <a16:creationId xmlns:a16="http://schemas.microsoft.com/office/drawing/2014/main" id="{E9F1DDD7-16FD-CCE8-C0B9-181875B2E13C}"/>
              </a:ext>
            </a:extLst>
          </p:cNvPr>
          <p:cNvSpPr txBox="1"/>
          <p:nvPr/>
        </p:nvSpPr>
        <p:spPr>
          <a:xfrm>
            <a:off x="8301858" y="180087"/>
            <a:ext cx="838200" cy="40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子育て世帯へ</a:t>
            </a:r>
            <a:endParaRPr lang="en-US" altLang="ja-JP" sz="800" b="1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今後</a:t>
            </a:r>
            <a:r>
              <a:rPr lang="en-US" altLang="ja-JP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年間で</a:t>
            </a:r>
            <a:endParaRPr lang="en-US" altLang="ja-JP" sz="800" b="1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30</a:t>
            </a: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万戸確保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05" name="object 126">
            <a:extLst>
              <a:ext uri="{FF2B5EF4-FFF2-40B4-BE49-F238E27FC236}">
                <a16:creationId xmlns:a16="http://schemas.microsoft.com/office/drawing/2014/main" id="{B286820F-0E14-80D8-ED67-D1A12ABBC64B}"/>
              </a:ext>
            </a:extLst>
          </p:cNvPr>
          <p:cNvSpPr txBox="1"/>
          <p:nvPr/>
        </p:nvSpPr>
        <p:spPr>
          <a:xfrm>
            <a:off x="5720064" y="2774751"/>
            <a:ext cx="2249369" cy="41998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spcBef>
                <a:spcPts val="335"/>
              </a:spcBef>
            </a:pPr>
            <a:r>
              <a:rPr sz="1250" b="1" spc="-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自営業・フリーランス</a:t>
            </a:r>
            <a:r>
              <a:rPr lang="ja-JP" altLang="en-US" sz="125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等</a:t>
            </a:r>
            <a:r>
              <a:rPr sz="125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125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ja-JP" altLang="en-US" sz="125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　</a:t>
            </a:r>
            <a:r>
              <a:rPr sz="1250" b="1" spc="-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育児期間の</a:t>
            </a:r>
            <a:r>
              <a:rPr lang="ja-JP" altLang="en-US" sz="125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国民</a:t>
            </a:r>
            <a:r>
              <a:rPr sz="1250" b="1" spc="-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年金保険料免除</a:t>
            </a:r>
            <a:endParaRPr sz="125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4FA62A50-CB6D-82B7-5ECD-0CB7FA8DABD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flipV="1">
            <a:off x="1641317" y="3157467"/>
            <a:ext cx="1104900" cy="635000"/>
          </a:xfrm>
          <a:prstGeom prst="rect">
            <a:avLst/>
          </a:prstGeom>
        </p:spPr>
      </p:pic>
      <p:sp>
        <p:nvSpPr>
          <p:cNvPr id="113" name="object 143">
            <a:extLst>
              <a:ext uri="{FF2B5EF4-FFF2-40B4-BE49-F238E27FC236}">
                <a16:creationId xmlns:a16="http://schemas.microsoft.com/office/drawing/2014/main" id="{4335F286-7560-F58A-22CA-5F2B75CA4A6E}"/>
              </a:ext>
            </a:extLst>
          </p:cNvPr>
          <p:cNvSpPr txBox="1"/>
          <p:nvPr/>
        </p:nvSpPr>
        <p:spPr>
          <a:xfrm>
            <a:off x="1611153" y="3387921"/>
            <a:ext cx="1168400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万円相当の</a:t>
            </a:r>
            <a:endParaRPr lang="en-US" altLang="ja-JP" sz="800" b="1" spc="-1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経済的支援も</a:t>
            </a:r>
            <a:endParaRPr sz="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4" name="object 250">
            <a:extLst>
              <a:ext uri="{FF2B5EF4-FFF2-40B4-BE49-F238E27FC236}">
                <a16:creationId xmlns:a16="http://schemas.microsoft.com/office/drawing/2014/main" id="{330B1FA0-B3AF-AB46-6B59-EF756C19402C}"/>
              </a:ext>
            </a:extLst>
          </p:cNvPr>
          <p:cNvSpPr txBox="1"/>
          <p:nvPr/>
        </p:nvSpPr>
        <p:spPr>
          <a:xfrm>
            <a:off x="73216" y="7304519"/>
            <a:ext cx="1768475" cy="102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720">
              <a:lnSpc>
                <a:spcPts val="700"/>
              </a:lnSpc>
              <a:spcBef>
                <a:spcPts val="260"/>
              </a:spcBef>
            </a:pPr>
            <a:r>
              <a:rPr lang="en-US" altLang="ja-JP" sz="55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※OECD</a:t>
            </a:r>
            <a:r>
              <a:rPr lang="ja-JP" altLang="en-US" sz="55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トップ水準の</a:t>
            </a:r>
            <a:r>
              <a:rPr sz="5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スウェーデンは</a:t>
            </a:r>
            <a:r>
              <a:rPr sz="550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15.4％</a:t>
            </a:r>
            <a:endParaRPr sz="55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F55F154F-DC03-3968-2813-90BDCF8A4D2E}"/>
              </a:ext>
            </a:extLst>
          </p:cNvPr>
          <p:cNvSpPr/>
          <p:nvPr/>
        </p:nvSpPr>
        <p:spPr>
          <a:xfrm>
            <a:off x="1" y="7120663"/>
            <a:ext cx="936000" cy="83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5959"/>
              </a:solidFill>
            </a:endParaRPr>
          </a:p>
        </p:txBody>
      </p:sp>
      <p:sp>
        <p:nvSpPr>
          <p:cNvPr id="137" name="object 250">
            <a:extLst>
              <a:ext uri="{FF2B5EF4-FFF2-40B4-BE49-F238E27FC236}">
                <a16:creationId xmlns:a16="http://schemas.microsoft.com/office/drawing/2014/main" id="{2903C4D3-0EEC-8CD6-E258-5FA674C57A12}"/>
              </a:ext>
            </a:extLst>
          </p:cNvPr>
          <p:cNvSpPr txBox="1"/>
          <p:nvPr/>
        </p:nvSpPr>
        <p:spPr>
          <a:xfrm>
            <a:off x="35817" y="6743362"/>
            <a:ext cx="1600908" cy="47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900" b="1" spc="-1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こども一人当たり</a:t>
            </a:r>
            <a:endParaRPr sz="9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>
              <a:lnSpc>
                <a:spcPct val="101899"/>
              </a:lnSpc>
              <a:spcAft>
                <a:spcPts val="300"/>
              </a:spcAft>
            </a:pPr>
            <a:r>
              <a:rPr sz="900" b="1" spc="-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子育て支援</a:t>
            </a:r>
            <a:r>
              <a:rPr sz="6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（GDP比）</a:t>
            </a:r>
            <a:r>
              <a:rPr sz="9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は</a:t>
            </a:r>
            <a:endParaRPr lang="en-US" sz="900" b="1" spc="-5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>
              <a:lnSpc>
                <a:spcPct val="101899"/>
              </a:lnSpc>
            </a:pPr>
            <a:r>
              <a:rPr lang="en-US" altLang="ja-JP" sz="9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OECD</a:t>
            </a:r>
            <a:r>
              <a:rPr lang="ja-JP" altLang="en-US" sz="9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トップ水準の</a:t>
            </a:r>
            <a:r>
              <a:rPr sz="9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約</a:t>
            </a:r>
            <a:r>
              <a:rPr lang="en-US" sz="9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16</a:t>
            </a:r>
            <a:r>
              <a:rPr sz="9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%</a:t>
            </a:r>
            <a:r>
              <a:rPr lang="ja-JP" altLang="en-US" sz="9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に</a:t>
            </a:r>
            <a:endParaRPr sz="9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1" name="図 111">
            <a:extLst>
              <a:ext uri="{FF2B5EF4-FFF2-40B4-BE49-F238E27FC236}">
                <a16:creationId xmlns:a16="http://schemas.microsoft.com/office/drawing/2014/main" id="{22FEA9D1-8F7A-E3A9-5CB4-0755318E8E4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1096614" y="4143581"/>
            <a:ext cx="152400" cy="52493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22A7FE5-CF4F-08ED-7E53-4469316505C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453418" y="495504"/>
            <a:ext cx="114300" cy="1143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E6026DA-2FC9-6E3C-7D96-3FDF1AF03C9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705290" y="3460877"/>
            <a:ext cx="114300" cy="114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1B28DC-2650-7C76-735C-A0A16FE8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01" y="7228993"/>
            <a:ext cx="285941" cy="2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bject 275">
            <a:extLst>
              <a:ext uri="{FF2B5EF4-FFF2-40B4-BE49-F238E27FC236}">
                <a16:creationId xmlns:a16="http://schemas.microsoft.com/office/drawing/2014/main" id="{FF789251-E4C1-DA92-11D4-D3F51B98861C}"/>
              </a:ext>
            </a:extLst>
          </p:cNvPr>
          <p:cNvSpPr txBox="1"/>
          <p:nvPr/>
        </p:nvSpPr>
        <p:spPr>
          <a:xfrm>
            <a:off x="8451835" y="7370803"/>
            <a:ext cx="1836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spc="-5" dirty="0">
                <a:solidFill>
                  <a:srgbClr val="595959"/>
                </a:solidFill>
                <a:latin typeface="メイリオ"/>
                <a:cs typeface="メイリオ"/>
              </a:rPr>
              <a:t>各施策の詳細はこちら</a:t>
            </a:r>
            <a:r>
              <a:rPr lang="ja-JP" altLang="en-US" sz="500" spc="-5" dirty="0">
                <a:solidFill>
                  <a:srgbClr val="595959"/>
                </a:solidFill>
                <a:latin typeface="メイリオ"/>
                <a:cs typeface="メイリオ"/>
              </a:rPr>
              <a:t>（こども家庭庁公式ＨＰ）</a:t>
            </a:r>
            <a:endParaRPr sz="800" dirty="0">
              <a:solidFill>
                <a:srgbClr val="595959"/>
              </a:solidFill>
              <a:latin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15027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23269E96-B887-8218-6D6C-46A47FC9A08E}"/>
              </a:ext>
            </a:extLst>
          </p:cNvPr>
          <p:cNvGrpSpPr/>
          <p:nvPr/>
        </p:nvGrpSpPr>
        <p:grpSpPr>
          <a:xfrm>
            <a:off x="0" y="-1"/>
            <a:ext cx="10691813" cy="7561525"/>
            <a:chOff x="0" y="-1"/>
            <a:chExt cx="10691813" cy="7561525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6E932317-9F1D-E8A8-2E20-6A2D89588D4E}"/>
                </a:ext>
              </a:extLst>
            </p:cNvPr>
            <p:cNvSpPr/>
            <p:nvPr/>
          </p:nvSpPr>
          <p:spPr>
            <a:xfrm>
              <a:off x="0" y="-1"/>
              <a:ext cx="3564000" cy="3780000"/>
            </a:xfrm>
            <a:prstGeom prst="rect">
              <a:avLst/>
            </a:prstGeom>
            <a:solidFill>
              <a:srgbClr val="FAD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048A5882-ACCC-6869-1418-636CE9C3E630}"/>
                </a:ext>
              </a:extLst>
            </p:cNvPr>
            <p:cNvSpPr/>
            <p:nvPr/>
          </p:nvSpPr>
          <p:spPr>
            <a:xfrm>
              <a:off x="3564000" y="-1"/>
              <a:ext cx="3564000" cy="3780000"/>
            </a:xfrm>
            <a:prstGeom prst="rect">
              <a:avLst/>
            </a:prstGeom>
            <a:solidFill>
              <a:srgbClr val="F2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FF9D320D-E4A1-1AD1-C9E1-EA4BB1CA36DB}"/>
                </a:ext>
              </a:extLst>
            </p:cNvPr>
            <p:cNvSpPr/>
            <p:nvPr/>
          </p:nvSpPr>
          <p:spPr>
            <a:xfrm>
              <a:off x="7127813" y="-1"/>
              <a:ext cx="3564000" cy="3780000"/>
            </a:xfrm>
            <a:prstGeom prst="rect">
              <a:avLst/>
            </a:prstGeom>
            <a:solidFill>
              <a:srgbClr val="DCD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706FBFF7-CC34-0EEA-2CAD-C5976B3DF06A}"/>
                </a:ext>
              </a:extLst>
            </p:cNvPr>
            <p:cNvSpPr/>
            <p:nvPr/>
          </p:nvSpPr>
          <p:spPr>
            <a:xfrm>
              <a:off x="0" y="3781524"/>
              <a:ext cx="3564000" cy="3780000"/>
            </a:xfrm>
            <a:prstGeom prst="rect">
              <a:avLst/>
            </a:prstGeom>
            <a:solidFill>
              <a:srgbClr val="D4E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F4A60403-BA8B-8FCC-2C63-EBDCD07B7D53}"/>
                </a:ext>
              </a:extLst>
            </p:cNvPr>
            <p:cNvSpPr/>
            <p:nvPr/>
          </p:nvSpPr>
          <p:spPr>
            <a:xfrm>
              <a:off x="3564000" y="3781524"/>
              <a:ext cx="3564000" cy="3780000"/>
            </a:xfrm>
            <a:prstGeom prst="rect">
              <a:avLst/>
            </a:prstGeom>
            <a:solidFill>
              <a:srgbClr val="FEF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829A4CF6-851A-CC91-7A5D-FF497A88A03A}"/>
                </a:ext>
              </a:extLst>
            </p:cNvPr>
            <p:cNvSpPr/>
            <p:nvPr/>
          </p:nvSpPr>
          <p:spPr>
            <a:xfrm>
              <a:off x="7127813" y="3781524"/>
              <a:ext cx="3564000" cy="3780000"/>
            </a:xfrm>
            <a:prstGeom prst="rect">
              <a:avLst/>
            </a:prstGeom>
            <a:solidFill>
              <a:srgbClr val="FAD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240" name="図 23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962784F-1B09-0946-250F-EE915A1D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05" y="2598737"/>
            <a:ext cx="1574800" cy="1181100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A803B4B1-A279-F125-955F-04E591078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48528" y="3371823"/>
            <a:ext cx="660400" cy="380999"/>
          </a:xfrm>
          <a:prstGeom prst="rect">
            <a:avLst/>
          </a:prstGeom>
        </p:spPr>
      </p:pic>
      <p:pic>
        <p:nvPicPr>
          <p:cNvPr id="282" name="図 281">
            <a:extLst>
              <a:ext uri="{FF2B5EF4-FFF2-40B4-BE49-F238E27FC236}">
                <a16:creationId xmlns:a16="http://schemas.microsoft.com/office/drawing/2014/main" id="{7F119B0E-E89E-9174-6050-3D8D50E9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17946" y="6557144"/>
            <a:ext cx="749300" cy="393700"/>
          </a:xfrm>
          <a:prstGeom prst="rect">
            <a:avLst/>
          </a:prstGeom>
        </p:spPr>
      </p:pic>
      <p:pic>
        <p:nvPicPr>
          <p:cNvPr id="284" name="図 283">
            <a:extLst>
              <a:ext uri="{FF2B5EF4-FFF2-40B4-BE49-F238E27FC236}">
                <a16:creationId xmlns:a16="http://schemas.microsoft.com/office/drawing/2014/main" id="{A29FB7A2-27BC-4BA0-1996-DC8AF126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2717" y="2660019"/>
            <a:ext cx="825500" cy="469900"/>
          </a:xfrm>
          <a:prstGeom prst="rect">
            <a:avLst/>
          </a:prstGeom>
        </p:spPr>
      </p:pic>
      <p:pic>
        <p:nvPicPr>
          <p:cNvPr id="286" name="図 285">
            <a:extLst>
              <a:ext uri="{FF2B5EF4-FFF2-40B4-BE49-F238E27FC236}">
                <a16:creationId xmlns:a16="http://schemas.microsoft.com/office/drawing/2014/main" id="{61F66FF2-FC9D-722C-3825-BA1FB19BCB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59891" y="2769351"/>
            <a:ext cx="825500" cy="469900"/>
          </a:xfrm>
          <a:prstGeom prst="rect">
            <a:avLst/>
          </a:prstGeom>
        </p:spPr>
      </p:pic>
      <p:pic>
        <p:nvPicPr>
          <p:cNvPr id="288" name="図 287">
            <a:extLst>
              <a:ext uri="{FF2B5EF4-FFF2-40B4-BE49-F238E27FC236}">
                <a16:creationId xmlns:a16="http://schemas.microsoft.com/office/drawing/2014/main" id="{DE1E4574-C3B9-D870-2DE1-1B21C6E154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58022" y="6545514"/>
            <a:ext cx="825500" cy="469900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9E7A903C-9B5E-9546-439A-36DCB6D35B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61388" y="2639928"/>
            <a:ext cx="822325" cy="469900"/>
          </a:xfrm>
          <a:prstGeom prst="rect">
            <a:avLst/>
          </a:prstGeom>
        </p:spPr>
      </p:pic>
      <p:pic>
        <p:nvPicPr>
          <p:cNvPr id="292" name="図 291">
            <a:extLst>
              <a:ext uri="{FF2B5EF4-FFF2-40B4-BE49-F238E27FC236}">
                <a16:creationId xmlns:a16="http://schemas.microsoft.com/office/drawing/2014/main" id="{05CE693D-EE78-BC8F-3156-2DAC239A70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5535" y="6582816"/>
            <a:ext cx="723900" cy="413657"/>
          </a:xfrm>
          <a:prstGeom prst="rect">
            <a:avLst/>
          </a:prstGeom>
        </p:spPr>
      </p:pic>
      <p:pic>
        <p:nvPicPr>
          <p:cNvPr id="294" name="図 293">
            <a:extLst>
              <a:ext uri="{FF2B5EF4-FFF2-40B4-BE49-F238E27FC236}">
                <a16:creationId xmlns:a16="http://schemas.microsoft.com/office/drawing/2014/main" id="{F36ACB0C-22C6-C360-D954-8BC2731E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42241" y="6619231"/>
            <a:ext cx="723900" cy="413657"/>
          </a:xfrm>
          <a:prstGeom prst="rect">
            <a:avLst/>
          </a:prstGeom>
        </p:spPr>
      </p:pic>
      <p:pic>
        <p:nvPicPr>
          <p:cNvPr id="296" name="図 295">
            <a:extLst>
              <a:ext uri="{FF2B5EF4-FFF2-40B4-BE49-F238E27FC236}">
                <a16:creationId xmlns:a16="http://schemas.microsoft.com/office/drawing/2014/main" id="{88812B30-97E3-BAC5-4D7A-3962B753E1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1095" y="2448819"/>
            <a:ext cx="622300" cy="354232"/>
          </a:xfrm>
          <a:prstGeom prst="rect">
            <a:avLst/>
          </a:prstGeom>
        </p:spPr>
      </p:pic>
      <p:pic>
        <p:nvPicPr>
          <p:cNvPr id="298" name="図 297">
            <a:extLst>
              <a:ext uri="{FF2B5EF4-FFF2-40B4-BE49-F238E27FC236}">
                <a16:creationId xmlns:a16="http://schemas.microsoft.com/office/drawing/2014/main" id="{740DCC17-40F2-5FD0-2D67-B96593147C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49233" y="6600733"/>
            <a:ext cx="749300" cy="393700"/>
          </a:xfrm>
          <a:prstGeom prst="rect">
            <a:avLst/>
          </a:prstGeom>
        </p:spPr>
      </p:pic>
      <p:pic>
        <p:nvPicPr>
          <p:cNvPr id="300" name="図 299">
            <a:extLst>
              <a:ext uri="{FF2B5EF4-FFF2-40B4-BE49-F238E27FC236}">
                <a16:creationId xmlns:a16="http://schemas.microsoft.com/office/drawing/2014/main" id="{5D58CBF5-B1E3-22C1-5385-401FAC508C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19320" y="2557675"/>
            <a:ext cx="749300" cy="393700"/>
          </a:xfrm>
          <a:prstGeom prst="rect">
            <a:avLst/>
          </a:prstGeom>
        </p:spPr>
      </p:pic>
      <p:pic>
        <p:nvPicPr>
          <p:cNvPr id="302" name="図 301">
            <a:extLst>
              <a:ext uri="{FF2B5EF4-FFF2-40B4-BE49-F238E27FC236}">
                <a16:creationId xmlns:a16="http://schemas.microsoft.com/office/drawing/2014/main" id="{3CFCC503-0B9C-8F70-3460-E9FB73E9A2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56487" y="2758788"/>
            <a:ext cx="749300" cy="39370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8CD2CF4-3D63-5D8F-60CC-3F42539C42E0}"/>
              </a:ext>
            </a:extLst>
          </p:cNvPr>
          <p:cNvGrpSpPr/>
          <p:nvPr/>
        </p:nvGrpSpPr>
        <p:grpSpPr>
          <a:xfrm>
            <a:off x="180000" y="4297760"/>
            <a:ext cx="3204000" cy="1043982"/>
            <a:chOff x="180000" y="4297760"/>
            <a:chExt cx="3204000" cy="1043982"/>
          </a:xfrm>
        </p:grpSpPr>
        <p:sp>
          <p:nvSpPr>
            <p:cNvPr id="201" name="角丸四角形 200">
              <a:extLst>
                <a:ext uri="{FF2B5EF4-FFF2-40B4-BE49-F238E27FC236}">
                  <a16:creationId xmlns:a16="http://schemas.microsoft.com/office/drawing/2014/main" id="{15911961-40AE-7DFD-1303-E15BACE38407}"/>
                </a:ext>
              </a:extLst>
            </p:cNvPr>
            <p:cNvSpPr/>
            <p:nvPr/>
          </p:nvSpPr>
          <p:spPr>
            <a:xfrm>
              <a:off x="180000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02" name="三角形 201">
              <a:extLst>
                <a:ext uri="{FF2B5EF4-FFF2-40B4-BE49-F238E27FC236}">
                  <a16:creationId xmlns:a16="http://schemas.microsoft.com/office/drawing/2014/main" id="{2E4F8105-7C85-C9D5-7119-8F0F1D0BD20C}"/>
                </a:ext>
              </a:extLst>
            </p:cNvPr>
            <p:cNvSpPr/>
            <p:nvPr/>
          </p:nvSpPr>
          <p:spPr>
            <a:xfrm rot="10800000">
              <a:off x="1738106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5795D5-DF22-494A-7D34-CBEAD34D7A2E}"/>
              </a:ext>
            </a:extLst>
          </p:cNvPr>
          <p:cNvGrpSpPr/>
          <p:nvPr/>
        </p:nvGrpSpPr>
        <p:grpSpPr>
          <a:xfrm>
            <a:off x="7307813" y="520890"/>
            <a:ext cx="3204000" cy="1043982"/>
            <a:chOff x="7307813" y="520890"/>
            <a:chExt cx="3204000" cy="1043982"/>
          </a:xfrm>
        </p:grpSpPr>
        <p:sp>
          <p:nvSpPr>
            <p:cNvPr id="186" name="角丸四角形 185">
              <a:extLst>
                <a:ext uri="{FF2B5EF4-FFF2-40B4-BE49-F238E27FC236}">
                  <a16:creationId xmlns:a16="http://schemas.microsoft.com/office/drawing/2014/main" id="{FDBA832F-999F-CA16-71FC-D21A634B359B}"/>
                </a:ext>
              </a:extLst>
            </p:cNvPr>
            <p:cNvSpPr/>
            <p:nvPr/>
          </p:nvSpPr>
          <p:spPr>
            <a:xfrm>
              <a:off x="7307813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87" name="三角形 186">
              <a:extLst>
                <a:ext uri="{FF2B5EF4-FFF2-40B4-BE49-F238E27FC236}">
                  <a16:creationId xmlns:a16="http://schemas.microsoft.com/office/drawing/2014/main" id="{F56018D4-1E01-47D9-DDEC-311F2E9866AA}"/>
                </a:ext>
              </a:extLst>
            </p:cNvPr>
            <p:cNvSpPr/>
            <p:nvPr/>
          </p:nvSpPr>
          <p:spPr>
            <a:xfrm rot="10800000">
              <a:off x="8865919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52D4ED-4AA4-5D25-5BCE-A4D58711EBC7}"/>
              </a:ext>
            </a:extLst>
          </p:cNvPr>
          <p:cNvGrpSpPr/>
          <p:nvPr/>
        </p:nvGrpSpPr>
        <p:grpSpPr>
          <a:xfrm>
            <a:off x="3743813" y="520890"/>
            <a:ext cx="3204000" cy="1043982"/>
            <a:chOff x="3743813" y="520890"/>
            <a:chExt cx="3204000" cy="1043982"/>
          </a:xfrm>
        </p:grpSpPr>
        <p:sp>
          <p:nvSpPr>
            <p:cNvPr id="189" name="角丸四角形 188">
              <a:extLst>
                <a:ext uri="{FF2B5EF4-FFF2-40B4-BE49-F238E27FC236}">
                  <a16:creationId xmlns:a16="http://schemas.microsoft.com/office/drawing/2014/main" id="{756ADF4F-5C27-6D77-BAA0-608D2008E66B}"/>
                </a:ext>
              </a:extLst>
            </p:cNvPr>
            <p:cNvSpPr/>
            <p:nvPr/>
          </p:nvSpPr>
          <p:spPr>
            <a:xfrm>
              <a:off x="3743813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90" name="三角形 189">
              <a:extLst>
                <a:ext uri="{FF2B5EF4-FFF2-40B4-BE49-F238E27FC236}">
                  <a16:creationId xmlns:a16="http://schemas.microsoft.com/office/drawing/2014/main" id="{C4B5D1AD-0F86-6BE9-568C-F0A03DE5300D}"/>
                </a:ext>
              </a:extLst>
            </p:cNvPr>
            <p:cNvSpPr/>
            <p:nvPr/>
          </p:nvSpPr>
          <p:spPr>
            <a:xfrm rot="10800000">
              <a:off x="5301919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B369DF9-32E6-67D3-1C01-6C602704F705}"/>
              </a:ext>
            </a:extLst>
          </p:cNvPr>
          <p:cNvGrpSpPr/>
          <p:nvPr/>
        </p:nvGrpSpPr>
        <p:grpSpPr>
          <a:xfrm>
            <a:off x="180000" y="520890"/>
            <a:ext cx="3204000" cy="1043982"/>
            <a:chOff x="180000" y="520890"/>
            <a:chExt cx="3204000" cy="1043982"/>
          </a:xfrm>
        </p:grpSpPr>
        <p:sp>
          <p:nvSpPr>
            <p:cNvPr id="192" name="角丸四角形 191">
              <a:extLst>
                <a:ext uri="{FF2B5EF4-FFF2-40B4-BE49-F238E27FC236}">
                  <a16:creationId xmlns:a16="http://schemas.microsoft.com/office/drawing/2014/main" id="{DD70518A-73A7-D439-C952-65097169FA33}"/>
                </a:ext>
              </a:extLst>
            </p:cNvPr>
            <p:cNvSpPr/>
            <p:nvPr/>
          </p:nvSpPr>
          <p:spPr>
            <a:xfrm>
              <a:off x="180000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93" name="三角形 192">
              <a:extLst>
                <a:ext uri="{FF2B5EF4-FFF2-40B4-BE49-F238E27FC236}">
                  <a16:creationId xmlns:a16="http://schemas.microsoft.com/office/drawing/2014/main" id="{D6CCC08F-BEC3-651E-8963-03B95FBB891E}"/>
                </a:ext>
              </a:extLst>
            </p:cNvPr>
            <p:cNvSpPr/>
            <p:nvPr/>
          </p:nvSpPr>
          <p:spPr>
            <a:xfrm rot="10800000">
              <a:off x="1738106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47312A2-E03C-76C0-3FA5-3899570ED585}"/>
              </a:ext>
            </a:extLst>
          </p:cNvPr>
          <p:cNvGrpSpPr/>
          <p:nvPr/>
        </p:nvGrpSpPr>
        <p:grpSpPr>
          <a:xfrm>
            <a:off x="7307813" y="4297760"/>
            <a:ext cx="3204000" cy="1043982"/>
            <a:chOff x="7307813" y="4297760"/>
            <a:chExt cx="3204000" cy="1043982"/>
          </a:xfrm>
        </p:grpSpPr>
        <p:sp>
          <p:nvSpPr>
            <p:cNvPr id="195" name="角丸四角形 194">
              <a:extLst>
                <a:ext uri="{FF2B5EF4-FFF2-40B4-BE49-F238E27FC236}">
                  <a16:creationId xmlns:a16="http://schemas.microsoft.com/office/drawing/2014/main" id="{8E58D5B2-FDEB-E68F-302F-FD49ACE7A849}"/>
                </a:ext>
              </a:extLst>
            </p:cNvPr>
            <p:cNvSpPr/>
            <p:nvPr/>
          </p:nvSpPr>
          <p:spPr>
            <a:xfrm>
              <a:off x="7307813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96" name="三角形 195">
              <a:extLst>
                <a:ext uri="{FF2B5EF4-FFF2-40B4-BE49-F238E27FC236}">
                  <a16:creationId xmlns:a16="http://schemas.microsoft.com/office/drawing/2014/main" id="{7A50869A-E632-7F5B-F1AA-B39AEC6D2EDA}"/>
                </a:ext>
              </a:extLst>
            </p:cNvPr>
            <p:cNvSpPr/>
            <p:nvPr/>
          </p:nvSpPr>
          <p:spPr>
            <a:xfrm rot="10800000">
              <a:off x="8865919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F7F1F5A-81DA-53AE-6170-E0FC9BE70A7E}"/>
              </a:ext>
            </a:extLst>
          </p:cNvPr>
          <p:cNvGrpSpPr/>
          <p:nvPr/>
        </p:nvGrpSpPr>
        <p:grpSpPr>
          <a:xfrm>
            <a:off x="3743813" y="4297760"/>
            <a:ext cx="3204000" cy="1043982"/>
            <a:chOff x="3743813" y="4297760"/>
            <a:chExt cx="3204000" cy="1043982"/>
          </a:xfrm>
        </p:grpSpPr>
        <p:sp>
          <p:nvSpPr>
            <p:cNvPr id="198" name="角丸四角形 197">
              <a:extLst>
                <a:ext uri="{FF2B5EF4-FFF2-40B4-BE49-F238E27FC236}">
                  <a16:creationId xmlns:a16="http://schemas.microsoft.com/office/drawing/2014/main" id="{15F94EBC-9910-2B5F-5BE2-6F98DD4AEBF1}"/>
                </a:ext>
              </a:extLst>
            </p:cNvPr>
            <p:cNvSpPr/>
            <p:nvPr/>
          </p:nvSpPr>
          <p:spPr>
            <a:xfrm>
              <a:off x="3743813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99" name="三角形 198">
              <a:extLst>
                <a:ext uri="{FF2B5EF4-FFF2-40B4-BE49-F238E27FC236}">
                  <a16:creationId xmlns:a16="http://schemas.microsoft.com/office/drawing/2014/main" id="{C28299A3-89CB-D3AA-A852-3C08EE95AF5C}"/>
                </a:ext>
              </a:extLst>
            </p:cNvPr>
            <p:cNvSpPr/>
            <p:nvPr/>
          </p:nvSpPr>
          <p:spPr>
            <a:xfrm rot="10800000">
              <a:off x="5301919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49" name="図 48">
            <a:extLst>
              <a:ext uri="{FF2B5EF4-FFF2-40B4-BE49-F238E27FC236}">
                <a16:creationId xmlns:a16="http://schemas.microsoft.com/office/drawing/2014/main" id="{78FE6885-2EC8-EEB5-42AE-14BBAA125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16" y="334963"/>
            <a:ext cx="546100" cy="1016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285C51F3-8BAA-B9B0-F6B6-01554A2E9E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41077" y="3894137"/>
            <a:ext cx="321733" cy="3556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C5A4DF8-53FA-7EB0-2920-7FA3472D49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686439" y="3894137"/>
            <a:ext cx="321733" cy="3556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E50FE29D-D00B-32F9-EA7E-08A6BB5477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564" y="3894137"/>
            <a:ext cx="321733" cy="35560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5BDFE10D-C514-8FC4-F2E6-0FAD8AD5AF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244820" y="120650"/>
            <a:ext cx="321733" cy="35560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E6BF38E1-9869-1EC8-105D-96E7ABC552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686439" y="120650"/>
            <a:ext cx="321733" cy="3556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9E27545E-BDFC-E5A2-26DF-14B49ACA7D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4564" y="120650"/>
            <a:ext cx="321733" cy="35560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BF423E7A-92AE-2379-2C84-CE003BAB4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856" y="334963"/>
            <a:ext cx="546100" cy="10160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EC354631-3289-0776-E063-3BCEE6B80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556" y="334963"/>
            <a:ext cx="546100" cy="101600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93155815-D309-EE0B-EF27-C51CB7B20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16" y="4106863"/>
            <a:ext cx="546100" cy="1016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565C72BD-E845-C209-6939-223242E47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298" y="4106863"/>
            <a:ext cx="546100" cy="1016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84259088-B990-85ED-5B2B-3DC1B38CE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556" y="4106863"/>
            <a:ext cx="546100" cy="101600"/>
          </a:xfrm>
          <a:prstGeom prst="rect">
            <a:avLst/>
          </a:prstGeom>
        </p:spPr>
      </p:pic>
      <p:sp>
        <p:nvSpPr>
          <p:cNvPr id="109" name="object 10">
            <a:extLst>
              <a:ext uri="{FF2B5EF4-FFF2-40B4-BE49-F238E27FC236}">
                <a16:creationId xmlns:a16="http://schemas.microsoft.com/office/drawing/2014/main" id="{62E484E6-C988-0F95-A1E2-F1ABA2D8F494}"/>
              </a:ext>
            </a:extLst>
          </p:cNvPr>
          <p:cNvSpPr txBox="1"/>
          <p:nvPr/>
        </p:nvSpPr>
        <p:spPr>
          <a:xfrm>
            <a:off x="1337505" y="162679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EE2FB53D-03AC-C3B2-2CD4-08E8AED64D27}"/>
              </a:ext>
            </a:extLst>
          </p:cNvPr>
          <p:cNvSpPr txBox="1"/>
          <p:nvPr/>
        </p:nvSpPr>
        <p:spPr>
          <a:xfrm>
            <a:off x="4914205" y="162679"/>
            <a:ext cx="901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3" name="object 40">
            <a:extLst>
              <a:ext uri="{FF2B5EF4-FFF2-40B4-BE49-F238E27FC236}">
                <a16:creationId xmlns:a16="http://schemas.microsoft.com/office/drawing/2014/main" id="{AC13894E-DC34-0A08-6C7A-476CA9CA6843}"/>
              </a:ext>
            </a:extLst>
          </p:cNvPr>
          <p:cNvSpPr txBox="1"/>
          <p:nvPr/>
        </p:nvSpPr>
        <p:spPr>
          <a:xfrm>
            <a:off x="8465504" y="162679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5" name="object 42">
            <a:extLst>
              <a:ext uri="{FF2B5EF4-FFF2-40B4-BE49-F238E27FC236}">
                <a16:creationId xmlns:a16="http://schemas.microsoft.com/office/drawing/2014/main" id="{F3F5C514-E4B1-AF76-A70A-9C0E7B2B65AA}"/>
              </a:ext>
            </a:extLst>
          </p:cNvPr>
          <p:cNvSpPr txBox="1"/>
          <p:nvPr/>
        </p:nvSpPr>
        <p:spPr>
          <a:xfrm>
            <a:off x="8465504" y="3942678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7" name="object 44">
            <a:extLst>
              <a:ext uri="{FF2B5EF4-FFF2-40B4-BE49-F238E27FC236}">
                <a16:creationId xmlns:a16="http://schemas.microsoft.com/office/drawing/2014/main" id="{59AC9A1E-F6D4-0915-639A-08028A1FE7B2}"/>
              </a:ext>
            </a:extLst>
          </p:cNvPr>
          <p:cNvSpPr txBox="1"/>
          <p:nvPr/>
        </p:nvSpPr>
        <p:spPr>
          <a:xfrm>
            <a:off x="4914205" y="3942678"/>
            <a:ext cx="901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9" name="object 47">
            <a:extLst>
              <a:ext uri="{FF2B5EF4-FFF2-40B4-BE49-F238E27FC236}">
                <a16:creationId xmlns:a16="http://schemas.microsoft.com/office/drawing/2014/main" id="{FA7F9DE9-5462-75D6-CBA9-E9F11AE5D59E}"/>
              </a:ext>
            </a:extLst>
          </p:cNvPr>
          <p:cNvSpPr txBox="1"/>
          <p:nvPr/>
        </p:nvSpPr>
        <p:spPr>
          <a:xfrm>
            <a:off x="1337505" y="3942678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sz="10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7" name="object 66">
            <a:extLst>
              <a:ext uri="{FF2B5EF4-FFF2-40B4-BE49-F238E27FC236}">
                <a16:creationId xmlns:a16="http://schemas.microsoft.com/office/drawing/2014/main" id="{403FC0C1-FF9F-4028-5D7F-FFD6D6A68094}"/>
              </a:ext>
            </a:extLst>
          </p:cNvPr>
          <p:cNvSpPr txBox="1"/>
          <p:nvPr/>
        </p:nvSpPr>
        <p:spPr>
          <a:xfrm>
            <a:off x="1507427" y="1218503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初めての出産不安がいっぱい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8" name="object 72">
            <a:extLst>
              <a:ext uri="{FF2B5EF4-FFF2-40B4-BE49-F238E27FC236}">
                <a16:creationId xmlns:a16="http://schemas.microsoft.com/office/drawing/2014/main" id="{19EEDAC1-4E5C-09B5-E407-BD5E767CB0BB}"/>
              </a:ext>
            </a:extLst>
          </p:cNvPr>
          <p:cNvSpPr txBox="1"/>
          <p:nvPr/>
        </p:nvSpPr>
        <p:spPr>
          <a:xfrm>
            <a:off x="2411636" y="1218493"/>
            <a:ext cx="4064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ともだちとあそびたい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9" name="object 73">
            <a:extLst>
              <a:ext uri="{FF2B5EF4-FFF2-40B4-BE49-F238E27FC236}">
                <a16:creationId xmlns:a16="http://schemas.microsoft.com/office/drawing/2014/main" id="{A54C64D5-BDCB-BA18-DDE9-6B9B229C829F}"/>
              </a:ext>
            </a:extLst>
          </p:cNvPr>
          <p:cNvSpPr txBox="1"/>
          <p:nvPr/>
        </p:nvSpPr>
        <p:spPr>
          <a:xfrm>
            <a:off x="603226" y="1218493"/>
            <a:ext cx="711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離乳食って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どうすればいいの？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0" name="object 74">
            <a:extLst>
              <a:ext uri="{FF2B5EF4-FFF2-40B4-BE49-F238E27FC236}">
                <a16:creationId xmlns:a16="http://schemas.microsoft.com/office/drawing/2014/main" id="{67BD15C1-55FE-DEB5-43C7-DE8AF6C74CC0}"/>
              </a:ext>
            </a:extLst>
          </p:cNvPr>
          <p:cNvSpPr txBox="1"/>
          <p:nvPr/>
        </p:nvSpPr>
        <p:spPr>
          <a:xfrm>
            <a:off x="1044491" y="4992440"/>
            <a:ext cx="4826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生活が苦しい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1" name="object 75">
            <a:extLst>
              <a:ext uri="{FF2B5EF4-FFF2-40B4-BE49-F238E27FC236}">
                <a16:creationId xmlns:a16="http://schemas.microsoft.com/office/drawing/2014/main" id="{8B9B644C-2EFB-EFD6-6036-57CE1ED30C31}"/>
              </a:ext>
            </a:extLst>
          </p:cNvPr>
          <p:cNvSpPr txBox="1"/>
          <p:nvPr/>
        </p:nvSpPr>
        <p:spPr>
          <a:xfrm>
            <a:off x="1937124" y="4992440"/>
            <a:ext cx="7112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indent="-762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進学したいけれども大丈夫なのかな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2" name="object 76">
            <a:extLst>
              <a:ext uri="{FF2B5EF4-FFF2-40B4-BE49-F238E27FC236}">
                <a16:creationId xmlns:a16="http://schemas.microsoft.com/office/drawing/2014/main" id="{AAF5721D-5BDA-E173-67BC-62A833DA6210}"/>
              </a:ext>
            </a:extLst>
          </p:cNvPr>
          <p:cNvSpPr txBox="1"/>
          <p:nvPr/>
        </p:nvSpPr>
        <p:spPr>
          <a:xfrm>
            <a:off x="4618875" y="4993128"/>
            <a:ext cx="4699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indent="76200">
              <a:lnSpc>
                <a:spcPct val="104200"/>
              </a:lnSpc>
              <a:spcBef>
                <a:spcPts val="70"/>
              </a:spcBef>
            </a:pPr>
            <a:r>
              <a:rPr sz="6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どこにも</a:t>
            </a:r>
            <a:r>
              <a:rPr sz="600" b="1" spc="50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居場所がない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3" name="object 77">
            <a:extLst>
              <a:ext uri="{FF2B5EF4-FFF2-40B4-BE49-F238E27FC236}">
                <a16:creationId xmlns:a16="http://schemas.microsoft.com/office/drawing/2014/main" id="{FC343E8F-B8EA-0EB8-3746-3AF88305C548}"/>
              </a:ext>
            </a:extLst>
          </p:cNvPr>
          <p:cNvSpPr txBox="1"/>
          <p:nvPr/>
        </p:nvSpPr>
        <p:spPr>
          <a:xfrm>
            <a:off x="5587709" y="4993128"/>
            <a:ext cx="5461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0500" marR="5080" indent="-1905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こどもの育ちに</a:t>
            </a:r>
            <a:r>
              <a:rPr sz="6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不安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4" name="object 78">
            <a:extLst>
              <a:ext uri="{FF2B5EF4-FFF2-40B4-BE49-F238E27FC236}">
                <a16:creationId xmlns:a16="http://schemas.microsoft.com/office/drawing/2014/main" id="{C996E6F8-984C-39C1-8989-FE965545930E}"/>
              </a:ext>
            </a:extLst>
          </p:cNvPr>
          <p:cNvSpPr txBox="1"/>
          <p:nvPr/>
        </p:nvSpPr>
        <p:spPr>
          <a:xfrm>
            <a:off x="9667305" y="1221321"/>
            <a:ext cx="4826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indent="-762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ワンオペ育児</a:t>
            </a:r>
            <a:r>
              <a:rPr sz="6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もう限界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5" name="object 79">
            <a:extLst>
              <a:ext uri="{FF2B5EF4-FFF2-40B4-BE49-F238E27FC236}">
                <a16:creationId xmlns:a16="http://schemas.microsoft.com/office/drawing/2014/main" id="{54DAFC91-80E1-60BD-9AAF-CA5E18E5783B}"/>
              </a:ext>
            </a:extLst>
          </p:cNvPr>
          <p:cNvSpPr txBox="1"/>
          <p:nvPr/>
        </p:nvSpPr>
        <p:spPr>
          <a:xfrm>
            <a:off x="8441579" y="1211947"/>
            <a:ext cx="938325" cy="2139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9400" marR="5080" indent="-266700" algn="ctr">
              <a:lnSpc>
                <a:spcPct val="104200"/>
              </a:lnSpc>
              <a:spcBef>
                <a:spcPts val="70"/>
              </a:spcBef>
              <a:tabLst>
                <a:tab pos="1119505" algn="l"/>
              </a:tabLst>
            </a:pPr>
            <a:r>
              <a:rPr sz="6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夫の帰りはいつも遅</a:t>
            </a:r>
            <a:r>
              <a:rPr sz="6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い</a:t>
            </a:r>
            <a:endParaRPr lang="en-US" sz="600" b="1" spc="-50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279400" marR="5080" indent="-266700" algn="ctr">
              <a:lnSpc>
                <a:spcPct val="104200"/>
              </a:lnSpc>
              <a:spcBef>
                <a:spcPts val="70"/>
              </a:spcBef>
              <a:tabLst>
                <a:tab pos="1119505" algn="l"/>
              </a:tabLst>
            </a:pPr>
            <a:r>
              <a:rPr sz="6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私だって働いているの</a:t>
            </a:r>
            <a:r>
              <a:rPr sz="6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に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7" name="object 100">
            <a:extLst>
              <a:ext uri="{FF2B5EF4-FFF2-40B4-BE49-F238E27FC236}">
                <a16:creationId xmlns:a16="http://schemas.microsoft.com/office/drawing/2014/main" id="{E8210348-AA02-1FD2-9A07-5250D9B06FBD}"/>
              </a:ext>
            </a:extLst>
          </p:cNvPr>
          <p:cNvSpPr txBox="1"/>
          <p:nvPr/>
        </p:nvSpPr>
        <p:spPr>
          <a:xfrm>
            <a:off x="5009567" y="901056"/>
            <a:ext cx="1409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子育てにはお金がかかる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8" name="object 136">
            <a:extLst>
              <a:ext uri="{FF2B5EF4-FFF2-40B4-BE49-F238E27FC236}">
                <a16:creationId xmlns:a16="http://schemas.microsoft.com/office/drawing/2014/main" id="{0DF20DC0-3D34-A921-6D7A-A1036BDC1570}"/>
              </a:ext>
            </a:extLst>
          </p:cNvPr>
          <p:cNvSpPr txBox="1"/>
          <p:nvPr/>
        </p:nvSpPr>
        <p:spPr>
          <a:xfrm>
            <a:off x="9778187" y="6623155"/>
            <a:ext cx="850900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安心して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挑戦できたよ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8" name="object 101">
            <a:extLst>
              <a:ext uri="{FF2B5EF4-FFF2-40B4-BE49-F238E27FC236}">
                <a16:creationId xmlns:a16="http://schemas.microsoft.com/office/drawing/2014/main" id="{2C9AEB92-AE66-62A7-2917-F35C67707F13}"/>
              </a:ext>
            </a:extLst>
          </p:cNvPr>
          <p:cNvSpPr txBox="1"/>
          <p:nvPr/>
        </p:nvSpPr>
        <p:spPr>
          <a:xfrm>
            <a:off x="8566028" y="4508735"/>
            <a:ext cx="14224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080">
              <a:lnSpc>
                <a:spcPct val="1083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この子たちが</a:t>
            </a:r>
            <a:r>
              <a:rPr sz="1000" b="1" spc="-5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大学に入った時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ちゃんと学費払えるかな</a:t>
            </a:r>
            <a:endParaRPr sz="10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20" name="object 79">
            <a:extLst>
              <a:ext uri="{FF2B5EF4-FFF2-40B4-BE49-F238E27FC236}">
                <a16:creationId xmlns:a16="http://schemas.microsoft.com/office/drawing/2014/main" id="{ECB76266-FBB4-6223-7C8A-0C9C3C0BC2D3}"/>
              </a:ext>
            </a:extLst>
          </p:cNvPr>
          <p:cNvSpPr txBox="1"/>
          <p:nvPr/>
        </p:nvSpPr>
        <p:spPr>
          <a:xfrm>
            <a:off x="7450677" y="1211633"/>
            <a:ext cx="938325" cy="2139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9400" marR="5080" indent="-266700" algn="ctr">
              <a:lnSpc>
                <a:spcPct val="104200"/>
              </a:lnSpc>
              <a:spcBef>
                <a:spcPts val="70"/>
              </a:spcBef>
              <a:tabLst>
                <a:tab pos="1119505" algn="l"/>
              </a:tabLst>
            </a:pPr>
            <a:r>
              <a:rPr sz="6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うちの会社、育休制度</a:t>
            </a:r>
            <a:endParaRPr lang="en-US" sz="600" b="1" spc="409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279400" marR="5080" indent="-266700" algn="ctr">
              <a:lnSpc>
                <a:spcPct val="104200"/>
              </a:lnSpc>
              <a:spcBef>
                <a:spcPts val="70"/>
              </a:spcBef>
              <a:tabLst>
                <a:tab pos="1119505" algn="l"/>
              </a:tabLst>
            </a:pPr>
            <a:r>
              <a:rPr lang="ja-JP" altLang="en-US" sz="6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使ってる</a:t>
            </a:r>
            <a:r>
              <a:rPr sz="600" b="1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人みたことな</a:t>
            </a:r>
            <a:r>
              <a:rPr sz="600" b="1" spc="-5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い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22" name="図 221">
            <a:extLst>
              <a:ext uri="{FF2B5EF4-FFF2-40B4-BE49-F238E27FC236}">
                <a16:creationId xmlns:a16="http://schemas.microsoft.com/office/drawing/2014/main" id="{7DBAC62F-6A63-BCB7-4411-A827DB91FB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32536" y="6487502"/>
            <a:ext cx="850900" cy="1081859"/>
          </a:xfrm>
          <a:prstGeom prst="rect">
            <a:avLst/>
          </a:prstGeom>
        </p:spPr>
      </p:pic>
      <p:pic>
        <p:nvPicPr>
          <p:cNvPr id="224" name="図 223">
            <a:extLst>
              <a:ext uri="{FF2B5EF4-FFF2-40B4-BE49-F238E27FC236}">
                <a16:creationId xmlns:a16="http://schemas.microsoft.com/office/drawing/2014/main" id="{D536C11B-61FC-65F2-2660-0BA8358D3FFA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5563230" y="4386145"/>
            <a:ext cx="584200" cy="584200"/>
          </a:xfrm>
          <a:prstGeom prst="rect">
            <a:avLst/>
          </a:prstGeom>
        </p:spPr>
      </p:pic>
      <p:pic>
        <p:nvPicPr>
          <p:cNvPr id="226" name="図 225">
            <a:extLst>
              <a:ext uri="{FF2B5EF4-FFF2-40B4-BE49-F238E27FC236}">
                <a16:creationId xmlns:a16="http://schemas.microsoft.com/office/drawing/2014/main" id="{950F520B-FD4D-1058-BDB4-2A5CA9747E8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4281667" y="695404"/>
            <a:ext cx="584200" cy="584200"/>
          </a:xfrm>
          <a:prstGeom prst="rect">
            <a:avLst/>
          </a:prstGeom>
        </p:spPr>
      </p:pic>
      <p:pic>
        <p:nvPicPr>
          <p:cNvPr id="280" name="図 279">
            <a:extLst>
              <a:ext uri="{FF2B5EF4-FFF2-40B4-BE49-F238E27FC236}">
                <a16:creationId xmlns:a16="http://schemas.microsoft.com/office/drawing/2014/main" id="{DB8D34A8-3B6C-1F0E-5806-BEB797C8325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314925" y="6866358"/>
            <a:ext cx="965200" cy="508000"/>
          </a:xfrm>
          <a:prstGeom prst="rect">
            <a:avLst/>
          </a:prstGeom>
        </p:spPr>
      </p:pic>
      <p:pic>
        <p:nvPicPr>
          <p:cNvPr id="228" name="図 2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308D181-0619-0A4F-D44D-B43DF96F13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77370" y="2597846"/>
            <a:ext cx="2057400" cy="1181100"/>
          </a:xfrm>
          <a:prstGeom prst="rect">
            <a:avLst/>
          </a:prstGeom>
        </p:spPr>
      </p:pic>
      <p:pic>
        <p:nvPicPr>
          <p:cNvPr id="230" name="図 229" descr="黒い背景と男性の絵&#10;&#10;低い精度で自動的に生成された説明">
            <a:extLst>
              <a:ext uri="{FF2B5EF4-FFF2-40B4-BE49-F238E27FC236}">
                <a16:creationId xmlns:a16="http://schemas.microsoft.com/office/drawing/2014/main" id="{51082EC9-9326-A3E3-D686-E56A4CBA72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86004" y="6373663"/>
            <a:ext cx="3060700" cy="1193800"/>
          </a:xfrm>
          <a:prstGeom prst="rect">
            <a:avLst/>
          </a:prstGeom>
        </p:spPr>
      </p:pic>
      <p:pic>
        <p:nvPicPr>
          <p:cNvPr id="234" name="図 233" descr="挿絵, 時計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45F97386-2FEA-71DF-58D8-B4B479E33AE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300" y="2888705"/>
            <a:ext cx="876300" cy="444500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6762314C-C58E-192C-705E-BC25F893CA41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9616505" y="607142"/>
            <a:ext cx="584200" cy="584200"/>
          </a:xfrm>
          <a:prstGeom prst="rect">
            <a:avLst/>
          </a:prstGeom>
        </p:spPr>
      </p:pic>
      <p:pic>
        <p:nvPicPr>
          <p:cNvPr id="238" name="図 237">
            <a:extLst>
              <a:ext uri="{FF2B5EF4-FFF2-40B4-BE49-F238E27FC236}">
                <a16:creationId xmlns:a16="http://schemas.microsoft.com/office/drawing/2014/main" id="{DE06B1D3-2A7E-7D9B-BF75-AC5DE34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8618754" y="607142"/>
            <a:ext cx="584200" cy="584200"/>
          </a:xfrm>
          <a:prstGeom prst="rect">
            <a:avLst/>
          </a:prstGeom>
        </p:spPr>
      </p:pic>
      <p:pic>
        <p:nvPicPr>
          <p:cNvPr id="242" name="図 241">
            <a:extLst>
              <a:ext uri="{FF2B5EF4-FFF2-40B4-BE49-F238E27FC236}">
                <a16:creationId xmlns:a16="http://schemas.microsoft.com/office/drawing/2014/main" id="{CECED1C3-AF37-9025-9A11-A1EF911DA26D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38187" y="4472274"/>
            <a:ext cx="800100" cy="584200"/>
          </a:xfrm>
          <a:prstGeom prst="rect">
            <a:avLst/>
          </a:prstGeom>
        </p:spPr>
      </p:pic>
      <p:sp>
        <p:nvSpPr>
          <p:cNvPr id="273" name="object 136">
            <a:extLst>
              <a:ext uri="{FF2B5EF4-FFF2-40B4-BE49-F238E27FC236}">
                <a16:creationId xmlns:a16="http://schemas.microsoft.com/office/drawing/2014/main" id="{45CBC86A-0D54-4F51-5CC8-C905F66EF989}"/>
              </a:ext>
            </a:extLst>
          </p:cNvPr>
          <p:cNvSpPr txBox="1"/>
          <p:nvPr/>
        </p:nvSpPr>
        <p:spPr>
          <a:xfrm>
            <a:off x="5382549" y="7039596"/>
            <a:ext cx="850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こどもの支援に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R="5080" algn="ctr">
              <a:lnSpc>
                <a:spcPct val="100000"/>
              </a:lnSpc>
              <a:spcBef>
                <a:spcPts val="30"/>
              </a:spcBef>
            </a:pPr>
            <a:r>
              <a:rPr sz="6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つながることができた！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46" name="図 245">
            <a:extLst>
              <a:ext uri="{FF2B5EF4-FFF2-40B4-BE49-F238E27FC236}">
                <a16:creationId xmlns:a16="http://schemas.microsoft.com/office/drawing/2014/main" id="{2BF89736-677B-19B6-8759-38391072A686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4561725" y="4385685"/>
            <a:ext cx="584200" cy="584200"/>
          </a:xfrm>
          <a:prstGeom prst="rect">
            <a:avLst/>
          </a:prstGeom>
        </p:spPr>
      </p:pic>
      <p:pic>
        <p:nvPicPr>
          <p:cNvPr id="248" name="図 247">
            <a:extLst>
              <a:ext uri="{FF2B5EF4-FFF2-40B4-BE49-F238E27FC236}">
                <a16:creationId xmlns:a16="http://schemas.microsoft.com/office/drawing/2014/main" id="{9696126D-2C39-6EA8-F89B-21C7E64D891A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991757" y="4385685"/>
            <a:ext cx="584200" cy="584200"/>
          </a:xfrm>
          <a:prstGeom prst="rect">
            <a:avLst/>
          </a:prstGeom>
        </p:spPr>
      </p:pic>
      <p:pic>
        <p:nvPicPr>
          <p:cNvPr id="250" name="図 24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3781C19-845B-D3C6-F000-51C831E3627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899651" y="6523470"/>
            <a:ext cx="787400" cy="1041400"/>
          </a:xfrm>
          <a:prstGeom prst="rect">
            <a:avLst/>
          </a:prstGeom>
        </p:spPr>
      </p:pic>
      <p:pic>
        <p:nvPicPr>
          <p:cNvPr id="252" name="図 2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721E6C-7E06-C75B-E767-CFAF1075395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4658" y="6524100"/>
            <a:ext cx="1155700" cy="1041400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id="{D763E320-6CCE-33D6-4F49-52FE8BBFF915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1494030" y="607142"/>
            <a:ext cx="584200" cy="584200"/>
          </a:xfrm>
          <a:prstGeom prst="rect">
            <a:avLst/>
          </a:prstGeom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6CCDCE33-45AB-A497-B6C8-6DF6A760C601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666726" y="607694"/>
            <a:ext cx="584200" cy="584200"/>
          </a:xfrm>
          <a:prstGeom prst="rect">
            <a:avLst/>
          </a:prstGeom>
        </p:spPr>
      </p:pic>
      <p:pic>
        <p:nvPicPr>
          <p:cNvPr id="258" name="図 257">
            <a:extLst>
              <a:ext uri="{FF2B5EF4-FFF2-40B4-BE49-F238E27FC236}">
                <a16:creationId xmlns:a16="http://schemas.microsoft.com/office/drawing/2014/main" id="{C1DFB7E3-B51E-195D-7592-F69A4D8357C4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7629402" y="608956"/>
            <a:ext cx="584200" cy="584200"/>
          </a:xfrm>
          <a:prstGeom prst="rect">
            <a:avLst/>
          </a:prstGeom>
        </p:spPr>
      </p:pic>
      <p:pic>
        <p:nvPicPr>
          <p:cNvPr id="260" name="図 259">
            <a:extLst>
              <a:ext uri="{FF2B5EF4-FFF2-40B4-BE49-F238E27FC236}">
                <a16:creationId xmlns:a16="http://schemas.microsoft.com/office/drawing/2014/main" id="{685B9A2C-2325-4CED-3E95-029CC5862CE3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2321334" y="600662"/>
            <a:ext cx="584200" cy="584200"/>
          </a:xfrm>
          <a:prstGeom prst="rect">
            <a:avLst/>
          </a:prstGeom>
        </p:spPr>
      </p:pic>
      <p:pic>
        <p:nvPicPr>
          <p:cNvPr id="262" name="図 261">
            <a:extLst>
              <a:ext uri="{FF2B5EF4-FFF2-40B4-BE49-F238E27FC236}">
                <a16:creationId xmlns:a16="http://schemas.microsoft.com/office/drawing/2014/main" id="{83F283CA-6784-784F-6A75-94FD7B1D7756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1993835" y="4385685"/>
            <a:ext cx="584200" cy="584200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C6ED8068-3CF0-E569-B616-7D75D95D2F5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8468" y="2699757"/>
            <a:ext cx="1181100" cy="990600"/>
          </a:xfrm>
          <a:prstGeom prst="rect">
            <a:avLst/>
          </a:prstGeom>
        </p:spPr>
      </p:pic>
      <p:sp>
        <p:nvSpPr>
          <p:cNvPr id="265" name="object 52">
            <a:extLst>
              <a:ext uri="{FF2B5EF4-FFF2-40B4-BE49-F238E27FC236}">
                <a16:creationId xmlns:a16="http://schemas.microsoft.com/office/drawing/2014/main" id="{934C0769-3928-1C1E-25CB-609C48530A1A}"/>
              </a:ext>
            </a:extLst>
          </p:cNvPr>
          <p:cNvSpPr txBox="1"/>
          <p:nvPr/>
        </p:nvSpPr>
        <p:spPr>
          <a:xfrm>
            <a:off x="2555395" y="2643793"/>
            <a:ext cx="482600" cy="1891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indent="-114300">
              <a:lnSpc>
                <a:spcPts val="72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初めての育児</a:t>
            </a:r>
            <a:r>
              <a:rPr sz="600" b="1" spc="-2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も安心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6" name="object 56">
            <a:extLst>
              <a:ext uri="{FF2B5EF4-FFF2-40B4-BE49-F238E27FC236}">
                <a16:creationId xmlns:a16="http://schemas.microsoft.com/office/drawing/2014/main" id="{A401204A-4204-006F-882F-D03850B77FB4}"/>
              </a:ext>
            </a:extLst>
          </p:cNvPr>
          <p:cNvSpPr txBox="1"/>
          <p:nvPr/>
        </p:nvSpPr>
        <p:spPr>
          <a:xfrm>
            <a:off x="9689837" y="2842769"/>
            <a:ext cx="4826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indent="-762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育休とっても</a:t>
            </a:r>
            <a:r>
              <a:rPr sz="6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生活安心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7D0BCE5-3934-BABE-24B7-F097E05C29F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076429" y="2879194"/>
            <a:ext cx="1257300" cy="901700"/>
          </a:xfrm>
          <a:prstGeom prst="rect">
            <a:avLst/>
          </a:prstGeom>
        </p:spPr>
      </p:pic>
      <p:sp>
        <p:nvSpPr>
          <p:cNvPr id="267" name="object 60">
            <a:extLst>
              <a:ext uri="{FF2B5EF4-FFF2-40B4-BE49-F238E27FC236}">
                <a16:creationId xmlns:a16="http://schemas.microsoft.com/office/drawing/2014/main" id="{CCCE8BF1-9EAB-6D17-D709-DFF79F1EBFA5}"/>
              </a:ext>
            </a:extLst>
          </p:cNvPr>
          <p:cNvSpPr txBox="1"/>
          <p:nvPr/>
        </p:nvSpPr>
        <p:spPr>
          <a:xfrm>
            <a:off x="2651794" y="6723024"/>
            <a:ext cx="5588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進学を目指す！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6" name="object 99">
            <a:extLst>
              <a:ext uri="{FF2B5EF4-FFF2-40B4-BE49-F238E27FC236}">
                <a16:creationId xmlns:a16="http://schemas.microsoft.com/office/drawing/2014/main" id="{EBBB7CA6-EA82-0CD5-CD4B-04603E254D57}"/>
              </a:ext>
            </a:extLst>
          </p:cNvPr>
          <p:cNvSpPr txBox="1"/>
          <p:nvPr/>
        </p:nvSpPr>
        <p:spPr>
          <a:xfrm>
            <a:off x="3798464" y="6608773"/>
            <a:ext cx="759574" cy="3227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algn="ctr"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安心できる</a:t>
            </a:r>
          </a:p>
          <a:p>
            <a:pPr marR="5080" algn="ctr"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自分の居場所が</a:t>
            </a:r>
          </a:p>
          <a:p>
            <a:pPr marR="5080" algn="ctr"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みつかった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8" name="object 83">
            <a:extLst>
              <a:ext uri="{FF2B5EF4-FFF2-40B4-BE49-F238E27FC236}">
                <a16:creationId xmlns:a16="http://schemas.microsoft.com/office/drawing/2014/main" id="{1284C5E8-1389-F020-3464-C26CFA696E44}"/>
              </a:ext>
            </a:extLst>
          </p:cNvPr>
          <p:cNvSpPr txBox="1"/>
          <p:nvPr/>
        </p:nvSpPr>
        <p:spPr>
          <a:xfrm>
            <a:off x="484721" y="6681870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indent="-1143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スキルアップで</a:t>
            </a:r>
            <a:r>
              <a:rPr sz="600" b="1" spc="-1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生活安定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9" name="object 91">
            <a:extLst>
              <a:ext uri="{FF2B5EF4-FFF2-40B4-BE49-F238E27FC236}">
                <a16:creationId xmlns:a16="http://schemas.microsoft.com/office/drawing/2014/main" id="{0149906C-5A13-08E3-A4FC-EDC1C304D34D}"/>
              </a:ext>
            </a:extLst>
          </p:cNvPr>
          <p:cNvSpPr txBox="1"/>
          <p:nvPr/>
        </p:nvSpPr>
        <p:spPr>
          <a:xfrm>
            <a:off x="7592637" y="2880720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中小企業でも育休が取れる！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0" name="object 97">
            <a:extLst>
              <a:ext uri="{FF2B5EF4-FFF2-40B4-BE49-F238E27FC236}">
                <a16:creationId xmlns:a16="http://schemas.microsoft.com/office/drawing/2014/main" id="{52226638-7275-6D60-263D-5F090A4B31CF}"/>
              </a:ext>
            </a:extLst>
          </p:cNvPr>
          <p:cNvSpPr txBox="1"/>
          <p:nvPr/>
        </p:nvSpPr>
        <p:spPr>
          <a:xfrm>
            <a:off x="3761401" y="2718013"/>
            <a:ext cx="622300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indent="-635" algn="ctr">
              <a:lnSpc>
                <a:spcPct val="104200"/>
              </a:lnSpc>
              <a:spcBef>
                <a:spcPts val="70"/>
              </a:spcBef>
            </a:pPr>
            <a:r>
              <a:rPr sz="6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フラット35</a:t>
            </a:r>
            <a:r>
              <a:rPr sz="6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なら</a:t>
            </a: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負担が軽くなって</a:t>
            </a:r>
            <a:r>
              <a:rPr sz="600" b="1" spc="-2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1" name="object 99">
            <a:extLst>
              <a:ext uri="{FF2B5EF4-FFF2-40B4-BE49-F238E27FC236}">
                <a16:creationId xmlns:a16="http://schemas.microsoft.com/office/drawing/2014/main" id="{CF185C8B-DA52-5EBC-89AE-4E1EA445259E}"/>
              </a:ext>
            </a:extLst>
          </p:cNvPr>
          <p:cNvSpPr txBox="1"/>
          <p:nvPr/>
        </p:nvSpPr>
        <p:spPr>
          <a:xfrm>
            <a:off x="6420630" y="2737976"/>
            <a:ext cx="469900" cy="27892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algn="ctr">
              <a:lnSpc>
                <a:spcPts val="72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フリーランスでも育休中の手取り安心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7" name="object 52">
            <a:extLst>
              <a:ext uri="{FF2B5EF4-FFF2-40B4-BE49-F238E27FC236}">
                <a16:creationId xmlns:a16="http://schemas.microsoft.com/office/drawing/2014/main" id="{E4911C05-06C8-037A-6CCB-55BED6560419}"/>
              </a:ext>
            </a:extLst>
          </p:cNvPr>
          <p:cNvSpPr txBox="1"/>
          <p:nvPr/>
        </p:nvSpPr>
        <p:spPr>
          <a:xfrm>
            <a:off x="7430942" y="6752819"/>
            <a:ext cx="573259" cy="1050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indent="-114300">
              <a:lnSpc>
                <a:spcPct val="104200"/>
              </a:lnSpc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立派になったね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2" name="object 131">
            <a:extLst>
              <a:ext uri="{FF2B5EF4-FFF2-40B4-BE49-F238E27FC236}">
                <a16:creationId xmlns:a16="http://schemas.microsoft.com/office/drawing/2014/main" id="{ABC679DD-AF48-C21D-FF18-C22F3B5BEBDE}"/>
              </a:ext>
            </a:extLst>
          </p:cNvPr>
          <p:cNvSpPr txBox="1"/>
          <p:nvPr/>
        </p:nvSpPr>
        <p:spPr>
          <a:xfrm>
            <a:off x="8308799" y="3484876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8100">
              <a:lnSpc>
                <a:spcPct val="104200"/>
              </a:lnSpc>
              <a:spcBef>
                <a:spcPts val="70"/>
              </a:spcBef>
            </a:pPr>
            <a:r>
              <a:rPr sz="600" b="1" spc="-10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パパ、入学式来てくれるの？</a:t>
            </a:r>
            <a:endParaRPr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34" name="図 3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12022563-6AF4-9CF0-DF1B-C47FF07574F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10528" y="6608773"/>
            <a:ext cx="749300" cy="965200"/>
          </a:xfrm>
          <a:prstGeom prst="rect">
            <a:avLst/>
          </a:prstGeom>
        </p:spPr>
      </p:pic>
      <p:sp>
        <p:nvSpPr>
          <p:cNvPr id="274" name="object 52">
            <a:extLst>
              <a:ext uri="{FF2B5EF4-FFF2-40B4-BE49-F238E27FC236}">
                <a16:creationId xmlns:a16="http://schemas.microsoft.com/office/drawing/2014/main" id="{F6D5D52A-D960-3C3C-E459-0DB1D3B2E8A8}"/>
              </a:ext>
            </a:extLst>
          </p:cNvPr>
          <p:cNvSpPr txBox="1"/>
          <p:nvPr/>
        </p:nvSpPr>
        <p:spPr>
          <a:xfrm>
            <a:off x="216303" y="2520240"/>
            <a:ext cx="482600" cy="20197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indent="-114300" algn="ctr">
              <a:lnSpc>
                <a:spcPts val="720"/>
              </a:lnSpc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相談できて</a:t>
            </a:r>
          </a:p>
          <a:p>
            <a:pPr marL="127000" marR="5080" indent="-114300" algn="ctr">
              <a:lnSpc>
                <a:spcPts val="720"/>
              </a:lnSpc>
              <a:spcBef>
                <a:spcPts val="70"/>
              </a:spcBef>
            </a:pPr>
            <a:r>
              <a:rPr lang="ja-JP" altLang="en-US" sz="6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</a:t>
            </a:r>
            <a:endParaRPr lang="ja-JP" altLang="en-US" sz="6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AD9C17A-7544-7E43-472A-3661B132CC2C}"/>
              </a:ext>
            </a:extLst>
          </p:cNvPr>
          <p:cNvGrpSpPr/>
          <p:nvPr/>
        </p:nvGrpSpPr>
        <p:grpSpPr>
          <a:xfrm>
            <a:off x="3394518" y="5381788"/>
            <a:ext cx="3673224" cy="1136497"/>
            <a:chOff x="3394518" y="5381788"/>
            <a:chExt cx="3673224" cy="1136497"/>
          </a:xfrm>
        </p:grpSpPr>
        <p:sp>
          <p:nvSpPr>
            <p:cNvPr id="28" name="object 64">
              <a:extLst>
                <a:ext uri="{FF2B5EF4-FFF2-40B4-BE49-F238E27FC236}">
                  <a16:creationId xmlns:a16="http://schemas.microsoft.com/office/drawing/2014/main" id="{247C86CD-93B2-8F52-F1D5-55D69A654948}"/>
                </a:ext>
              </a:extLst>
            </p:cNvPr>
            <p:cNvSpPr txBox="1"/>
            <p:nvPr/>
          </p:nvSpPr>
          <p:spPr>
            <a:xfrm>
              <a:off x="3795779" y="5381788"/>
              <a:ext cx="2895980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こども・若者や、障害のあるこどもへの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9" name="object 64">
              <a:extLst>
                <a:ext uri="{FF2B5EF4-FFF2-40B4-BE49-F238E27FC236}">
                  <a16:creationId xmlns:a16="http://schemas.microsoft.com/office/drawing/2014/main" id="{78C54AE8-B330-28D7-59C4-F952541EA9A9}"/>
                </a:ext>
              </a:extLst>
            </p:cNvPr>
            <p:cNvSpPr txBox="1"/>
            <p:nvPr/>
          </p:nvSpPr>
          <p:spPr>
            <a:xfrm>
              <a:off x="3973830" y="5568882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2000" b="1" spc="7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地域支援体制強化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0" name="object 64">
              <a:extLst>
                <a:ext uri="{FF2B5EF4-FFF2-40B4-BE49-F238E27FC236}">
                  <a16:creationId xmlns:a16="http://schemas.microsoft.com/office/drawing/2014/main" id="{A9A2F61B-8538-33D3-8B52-D63D0181A0A1}"/>
                </a:ext>
              </a:extLst>
            </p:cNvPr>
            <p:cNvSpPr txBox="1"/>
            <p:nvPr/>
          </p:nvSpPr>
          <p:spPr>
            <a:xfrm>
              <a:off x="3394518" y="5888625"/>
              <a:ext cx="3673224" cy="629660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様々な機会・場所での「気づき」から専門的支援に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早くしっかりつながる体制に。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障害児や医療的ケア児の保育所等の受入体制もさらに充実。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こども・若者への安全な居場所づくりも進めます。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69CC99D-493A-F9D2-3070-A5D1AF31DD6C}"/>
              </a:ext>
            </a:extLst>
          </p:cNvPr>
          <p:cNvGrpSpPr/>
          <p:nvPr/>
        </p:nvGrpSpPr>
        <p:grpSpPr>
          <a:xfrm>
            <a:off x="7245030" y="5381788"/>
            <a:ext cx="3210146" cy="1269441"/>
            <a:chOff x="7245030" y="5381788"/>
            <a:chExt cx="3210146" cy="1269441"/>
          </a:xfrm>
        </p:grpSpPr>
        <p:sp>
          <p:nvSpPr>
            <p:cNvPr id="32" name="object 64">
              <a:extLst>
                <a:ext uri="{FF2B5EF4-FFF2-40B4-BE49-F238E27FC236}">
                  <a16:creationId xmlns:a16="http://schemas.microsoft.com/office/drawing/2014/main" id="{8347FE98-CF11-940E-75D0-423AC030C4C1}"/>
                </a:ext>
              </a:extLst>
            </p:cNvPr>
            <p:cNvSpPr txBox="1"/>
            <p:nvPr/>
          </p:nvSpPr>
          <p:spPr>
            <a:xfrm>
              <a:off x="7355489" y="5381788"/>
              <a:ext cx="2895980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大学も安心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3" name="object 64">
              <a:extLst>
                <a:ext uri="{FF2B5EF4-FFF2-40B4-BE49-F238E27FC236}">
                  <a16:creationId xmlns:a16="http://schemas.microsoft.com/office/drawing/2014/main" id="{1EED08AE-5817-CF4F-4C60-ED60EFEA1A18}"/>
                </a:ext>
              </a:extLst>
            </p:cNvPr>
            <p:cNvSpPr txBox="1"/>
            <p:nvPr/>
          </p:nvSpPr>
          <p:spPr>
            <a:xfrm>
              <a:off x="7245030" y="5568882"/>
              <a:ext cx="3110417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2000" b="1" spc="7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高等教育費の負担軽減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5" name="object 124">
              <a:extLst>
                <a:ext uri="{FF2B5EF4-FFF2-40B4-BE49-F238E27FC236}">
                  <a16:creationId xmlns:a16="http://schemas.microsoft.com/office/drawing/2014/main" id="{77CBE886-508F-FEB6-999C-7B4B56828985}"/>
                </a:ext>
              </a:extLst>
            </p:cNvPr>
            <p:cNvSpPr txBox="1"/>
            <p:nvPr/>
          </p:nvSpPr>
          <p:spPr>
            <a:xfrm>
              <a:off x="7575176" y="5898459"/>
              <a:ext cx="2880000" cy="752770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97790" algn="ctr">
                <a:lnSpc>
                  <a:spcPct val="100000"/>
                </a:lnSpc>
                <a:spcBef>
                  <a:spcPts val="355"/>
                </a:spcBef>
              </a:pPr>
              <a:r>
                <a:rPr sz="8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多子世帯</a:t>
              </a:r>
              <a:r>
                <a:rPr sz="6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（被扶養の子が３人以上の世帯）</a:t>
              </a:r>
              <a:r>
                <a:rPr sz="800" b="1" spc="-50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や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180340" marR="278765" algn="ctr">
                <a:lnSpc>
                  <a:spcPct val="125000"/>
                </a:lnSpc>
              </a:pPr>
              <a:r>
                <a:rPr sz="8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理工農系の学生等へ対象が拡大されたり</a:t>
              </a:r>
              <a:r>
                <a:rPr sz="6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（24年度</a:t>
              </a:r>
              <a:r>
                <a:rPr sz="600" b="1" spc="-2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～）</a:t>
              </a:r>
              <a:r>
                <a:rPr lang="ja-JP" altLang="en-US" sz="600" b="1" spc="-2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　</a:t>
              </a:r>
              <a:r>
                <a:rPr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こどもが３人以上いても家庭が負担する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129539" marR="227965" algn="ctr">
                <a:lnSpc>
                  <a:spcPct val="125000"/>
                </a:lnSpc>
              </a:pPr>
              <a:r>
                <a:rPr sz="8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大学授業料等が２人</a:t>
              </a:r>
              <a:r>
                <a:rPr lang="ja-JP" altLang="en-US" sz="8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分</a:t>
              </a:r>
              <a:r>
                <a:rPr sz="8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以下になったり</a:t>
              </a:r>
              <a:r>
                <a:rPr sz="6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（25年度～）</a:t>
              </a:r>
              <a:r>
                <a:rPr sz="800" b="1" spc="-20" dirty="0" err="1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など。</a:t>
              </a:r>
              <a:r>
                <a:rPr sz="800" b="1" spc="-5" dirty="0" err="1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大学等進学に挑戦できる方が増えます</a:t>
              </a:r>
              <a:r>
                <a:rPr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。</a:t>
              </a:r>
              <a:endParaRPr sz="6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F8E659E-BB19-1A9F-72CA-9E9E32778E82}"/>
              </a:ext>
            </a:extLst>
          </p:cNvPr>
          <p:cNvGrpSpPr/>
          <p:nvPr/>
        </p:nvGrpSpPr>
        <p:grpSpPr>
          <a:xfrm>
            <a:off x="-164759" y="5391620"/>
            <a:ext cx="3673224" cy="1132621"/>
            <a:chOff x="-164759" y="5391620"/>
            <a:chExt cx="3673224" cy="1132621"/>
          </a:xfrm>
        </p:grpSpPr>
        <p:sp>
          <p:nvSpPr>
            <p:cNvPr id="41" name="object 64">
              <a:extLst>
                <a:ext uri="{FF2B5EF4-FFF2-40B4-BE49-F238E27FC236}">
                  <a16:creationId xmlns:a16="http://schemas.microsoft.com/office/drawing/2014/main" id="{2E899DAE-6CD0-610E-1B4D-079B6B03925D}"/>
                </a:ext>
              </a:extLst>
            </p:cNvPr>
            <p:cNvSpPr txBox="1"/>
            <p:nvPr/>
          </p:nvSpPr>
          <p:spPr>
            <a:xfrm>
              <a:off x="-164759" y="6056164"/>
              <a:ext cx="3673224" cy="4680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児童扶養手当の拡充や、ひとり親の方への就業支援等の充実、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ひとり親家庭などのこどもたちへの学習支援の拡充など、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多面的に支援します。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32B0D66-4B65-15E4-078D-208491B7FD2E}"/>
                </a:ext>
              </a:extLst>
            </p:cNvPr>
            <p:cNvGrpSpPr/>
            <p:nvPr/>
          </p:nvGrpSpPr>
          <p:grpSpPr>
            <a:xfrm>
              <a:off x="-28288" y="5391620"/>
              <a:ext cx="3412288" cy="674605"/>
              <a:chOff x="6146370" y="5391620"/>
              <a:chExt cx="3412288" cy="674605"/>
            </a:xfrm>
          </p:grpSpPr>
          <p:sp>
            <p:nvSpPr>
              <p:cNvPr id="38" name="object 64">
                <a:extLst>
                  <a:ext uri="{FF2B5EF4-FFF2-40B4-BE49-F238E27FC236}">
                    <a16:creationId xmlns:a16="http://schemas.microsoft.com/office/drawing/2014/main" id="{97C77D51-1307-1A6A-80B5-4BF91BBBC9C3}"/>
                  </a:ext>
                </a:extLst>
              </p:cNvPr>
              <p:cNvSpPr txBox="1"/>
              <p:nvPr/>
            </p:nvSpPr>
            <p:spPr>
              <a:xfrm>
                <a:off x="6402335" y="5391620"/>
                <a:ext cx="2895980" cy="310341"/>
              </a:xfrm>
              <a:prstGeom prst="rect">
                <a:avLst/>
              </a:prstGeom>
            </p:spPr>
            <p:txBody>
              <a:bodyPr vert="horz" wrap="square" lIns="0" tIns="21590" rIns="0" bIns="0" rtlCol="0">
                <a:spAutoFit/>
              </a:bodyPr>
              <a:lstStyle/>
              <a:p>
                <a:pPr marL="217170" algn="ctr">
                  <a:lnSpc>
                    <a:spcPts val="1000"/>
                  </a:lnSpc>
                  <a:spcBef>
                    <a:spcPts val="170"/>
                  </a:spcBef>
                </a:pPr>
                <a:r>
                  <a:rPr lang="ja-JP" altLang="en-US" sz="1000" b="1" spc="-5">
                    <a:solidFill>
                      <a:srgbClr val="595959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ひとり親家庭や貧困に直面するこどもたちが</a:t>
                </a:r>
              </a:p>
              <a:p>
                <a:pPr marL="217170" algn="ctr">
                  <a:lnSpc>
                    <a:spcPts val="1000"/>
                  </a:lnSpc>
                  <a:spcBef>
                    <a:spcPts val="170"/>
                  </a:spcBef>
                </a:pPr>
                <a:r>
                  <a:rPr lang="ja-JP" altLang="en-US" sz="1000" b="1" spc="-5">
                    <a:solidFill>
                      <a:srgbClr val="595959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将来の夢を実現できるように</a:t>
                </a:r>
                <a:endParaRPr sz="7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endParaRPr>
              </a:p>
            </p:txBody>
          </p:sp>
          <p:sp>
            <p:nvSpPr>
              <p:cNvPr id="39" name="object 64">
                <a:extLst>
                  <a:ext uri="{FF2B5EF4-FFF2-40B4-BE49-F238E27FC236}">
                    <a16:creationId xmlns:a16="http://schemas.microsoft.com/office/drawing/2014/main" id="{193740B5-40EB-355F-AC34-2A959074A890}"/>
                  </a:ext>
                </a:extLst>
              </p:cNvPr>
              <p:cNvSpPr txBox="1"/>
              <p:nvPr/>
            </p:nvSpPr>
            <p:spPr>
              <a:xfrm>
                <a:off x="6146370" y="5736648"/>
                <a:ext cx="3412288" cy="329577"/>
              </a:xfrm>
              <a:prstGeom prst="rect">
                <a:avLst/>
              </a:prstGeom>
            </p:spPr>
            <p:txBody>
              <a:bodyPr vert="horz" wrap="square" lIns="0" tIns="21590" rIns="0" bIns="0" rtlCol="0">
                <a:spAutoFit/>
              </a:bodyPr>
              <a:lstStyle/>
              <a:p>
                <a:pPr marL="217170" algn="ctr">
                  <a:lnSpc>
                    <a:spcPct val="100000"/>
                  </a:lnSpc>
                  <a:spcBef>
                    <a:spcPts val="140"/>
                  </a:spcBef>
                </a:pPr>
                <a:r>
                  <a:rPr lang="ja-JP" altLang="en-US" sz="2000" b="1" spc="75">
                    <a:solidFill>
                      <a:srgbClr val="595959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学びも生活も支援を充実</a:t>
                </a:r>
                <a:endParaRPr sz="700" b="1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FFEB4-D04A-DB89-1359-029D53F80F17}"/>
              </a:ext>
            </a:extLst>
          </p:cNvPr>
          <p:cNvGrpSpPr/>
          <p:nvPr/>
        </p:nvGrpSpPr>
        <p:grpSpPr>
          <a:xfrm>
            <a:off x="-164759" y="1606200"/>
            <a:ext cx="3673224" cy="1021080"/>
            <a:chOff x="-164759" y="1606200"/>
            <a:chExt cx="3673224" cy="1021080"/>
          </a:xfrm>
        </p:grpSpPr>
        <p:sp>
          <p:nvSpPr>
            <p:cNvPr id="14" name="object 64">
              <a:extLst>
                <a:ext uri="{FF2B5EF4-FFF2-40B4-BE49-F238E27FC236}">
                  <a16:creationId xmlns:a16="http://schemas.microsoft.com/office/drawing/2014/main" id="{B44FBE33-0B25-8698-1B30-E0FF2A207F0F}"/>
                </a:ext>
              </a:extLst>
            </p:cNvPr>
            <p:cNvSpPr txBox="1"/>
            <p:nvPr/>
          </p:nvSpPr>
          <p:spPr>
            <a:xfrm>
              <a:off x="414552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すべてのこどもと子育てにもっと笑顔を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15" name="object 64">
              <a:extLst>
                <a:ext uri="{FF2B5EF4-FFF2-40B4-BE49-F238E27FC236}">
                  <a16:creationId xmlns:a16="http://schemas.microsoft.com/office/drawing/2014/main" id="{0B3E4374-8208-1E4E-6085-A68367194D05}"/>
                </a:ext>
              </a:extLst>
            </p:cNvPr>
            <p:cNvSpPr txBox="1"/>
            <p:nvPr/>
          </p:nvSpPr>
          <p:spPr>
            <a:xfrm>
              <a:off x="414553" y="1793294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2000" b="1" spc="7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子育て支援の充実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" name="object 64">
              <a:extLst>
                <a:ext uri="{FF2B5EF4-FFF2-40B4-BE49-F238E27FC236}">
                  <a16:creationId xmlns:a16="http://schemas.microsoft.com/office/drawing/2014/main" id="{B9880D04-38C2-6428-1858-C1584A2EF1A0}"/>
                </a:ext>
              </a:extLst>
            </p:cNvPr>
            <p:cNvSpPr txBox="1"/>
            <p:nvPr/>
          </p:nvSpPr>
          <p:spPr>
            <a:xfrm>
              <a:off x="-164759" y="2113037"/>
              <a:ext cx="3673224" cy="514243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algn="ctr"/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伴走型相談支援（</a:t>
              </a:r>
              <a:r>
                <a:rPr lang="en-US" altLang="ja-JP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10</a:t>
              </a: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万円相当の経済的支援も）や</a:t>
              </a:r>
              <a:endParaRPr lang="en-US" altLang="ja-JP" sz="8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306070" marR="81280" algn="ctr"/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産後ケア、こども誰でも通園制度で</a:t>
              </a:r>
            </a:p>
            <a:p>
              <a:pPr marL="306070" marR="81280" algn="ctr"/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切れ目なく寄り添った育児支援で安心して子育て。</a:t>
              </a:r>
            </a:p>
            <a:p>
              <a:pPr marL="306070" marR="81280" algn="ctr"/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すべてのこどもの育ちを応援します。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B7B766F-23E6-411D-D877-796135ADC85E}"/>
              </a:ext>
            </a:extLst>
          </p:cNvPr>
          <p:cNvGrpSpPr/>
          <p:nvPr/>
        </p:nvGrpSpPr>
        <p:grpSpPr>
          <a:xfrm>
            <a:off x="3395568" y="1606200"/>
            <a:ext cx="3673224" cy="1055382"/>
            <a:chOff x="3395568" y="1606200"/>
            <a:chExt cx="3673224" cy="1055382"/>
          </a:xfrm>
        </p:grpSpPr>
        <p:sp>
          <p:nvSpPr>
            <p:cNvPr id="10" name="object 64">
              <a:extLst>
                <a:ext uri="{FF2B5EF4-FFF2-40B4-BE49-F238E27FC236}">
                  <a16:creationId xmlns:a16="http://schemas.microsoft.com/office/drawing/2014/main" id="{22C74069-3C28-B8DA-9B20-014FD09BD66F}"/>
                </a:ext>
              </a:extLst>
            </p:cNvPr>
            <p:cNvSpPr txBox="1"/>
            <p:nvPr/>
          </p:nvSpPr>
          <p:spPr>
            <a:xfrm>
              <a:off x="3974879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子育て世帯の家計を応援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11" name="object 64">
              <a:extLst>
                <a:ext uri="{FF2B5EF4-FFF2-40B4-BE49-F238E27FC236}">
                  <a16:creationId xmlns:a16="http://schemas.microsoft.com/office/drawing/2014/main" id="{05F0F35F-DE3F-DA79-A912-349F5E2141C4}"/>
                </a:ext>
              </a:extLst>
            </p:cNvPr>
            <p:cNvSpPr txBox="1"/>
            <p:nvPr/>
          </p:nvSpPr>
          <p:spPr>
            <a:xfrm>
              <a:off x="3974880" y="1793294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2000" b="1" spc="7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児童手当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D1D0AD66-1945-52A4-2165-40E5122E5E06}"/>
                </a:ext>
              </a:extLst>
            </p:cNvPr>
            <p:cNvSpPr txBox="1"/>
            <p:nvPr/>
          </p:nvSpPr>
          <p:spPr>
            <a:xfrm>
              <a:off x="3395568" y="2070395"/>
              <a:ext cx="3673224" cy="59118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algn="ctr">
                <a:spcAft>
                  <a:spcPts val="200"/>
                </a:spcAft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児童手当の所得制限撤廃・高校生年代までの支給期間延長・</a:t>
              </a:r>
              <a:endParaRPr lang="en-US" altLang="ja-JP" sz="8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306070" marR="81280" algn="ctr">
                <a:spcAft>
                  <a:spcPts val="200"/>
                </a:spcAft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第３子以降の大幅増額（３万円）、</a:t>
              </a:r>
            </a:p>
            <a:p>
              <a:pPr marL="306070" marR="81280" algn="ctr">
                <a:spcAft>
                  <a:spcPts val="200"/>
                </a:spcAft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住宅支援の強化、雇用保険の適用拡大、年金保険料免除など。</a:t>
              </a:r>
            </a:p>
            <a:p>
              <a:pPr marL="306070" marR="81280" algn="ctr">
                <a:spcAft>
                  <a:spcPts val="200"/>
                </a:spcAft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あらゆる角度から、子育て家計を応援します。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F76BE2C-3433-5968-DADD-9FF734A42BC2}"/>
              </a:ext>
            </a:extLst>
          </p:cNvPr>
          <p:cNvGrpSpPr/>
          <p:nvPr/>
        </p:nvGrpSpPr>
        <p:grpSpPr>
          <a:xfrm>
            <a:off x="6963627" y="1606200"/>
            <a:ext cx="3673224" cy="1098024"/>
            <a:chOff x="6963627" y="1606200"/>
            <a:chExt cx="3673224" cy="1098024"/>
          </a:xfrm>
        </p:grpSpPr>
        <p:sp>
          <p:nvSpPr>
            <p:cNvPr id="24" name="object 64">
              <a:extLst>
                <a:ext uri="{FF2B5EF4-FFF2-40B4-BE49-F238E27FC236}">
                  <a16:creationId xmlns:a16="http://schemas.microsoft.com/office/drawing/2014/main" id="{0151E8C3-ADB8-DBEF-1D57-ACADB009F5E8}"/>
                </a:ext>
              </a:extLst>
            </p:cNvPr>
            <p:cNvSpPr txBox="1"/>
            <p:nvPr/>
          </p:nvSpPr>
          <p:spPr>
            <a:xfrm>
              <a:off x="7542296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70"/>
                </a:spcBef>
              </a:pPr>
              <a:r>
                <a:rPr lang="ja-JP" altLang="en-US" sz="10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パパ育休を当たり前に！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5" name="object 64">
              <a:extLst>
                <a:ext uri="{FF2B5EF4-FFF2-40B4-BE49-F238E27FC236}">
                  <a16:creationId xmlns:a16="http://schemas.microsoft.com/office/drawing/2014/main" id="{6DBAD132-72E5-F5AF-AA9F-3E5BD88E97E1}"/>
                </a:ext>
              </a:extLst>
            </p:cNvPr>
            <p:cNvSpPr txBox="1"/>
            <p:nvPr/>
          </p:nvSpPr>
          <p:spPr>
            <a:xfrm>
              <a:off x="7236844" y="1793294"/>
              <a:ext cx="3140110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algn="ctr">
                <a:lnSpc>
                  <a:spcPct val="100000"/>
                </a:lnSpc>
                <a:spcBef>
                  <a:spcPts val="140"/>
                </a:spcBef>
              </a:pPr>
              <a:r>
                <a:rPr lang="ja-JP" altLang="en-US" sz="2000" b="1" spc="7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「共育て」応援します</a:t>
              </a:r>
              <a:endParaRPr sz="7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2" name="object 64">
              <a:extLst>
                <a:ext uri="{FF2B5EF4-FFF2-40B4-BE49-F238E27FC236}">
                  <a16:creationId xmlns:a16="http://schemas.microsoft.com/office/drawing/2014/main" id="{2318E46C-BBC3-1C58-48CF-9708A14680C2}"/>
                </a:ext>
              </a:extLst>
            </p:cNvPr>
            <p:cNvSpPr txBox="1"/>
            <p:nvPr/>
          </p:nvSpPr>
          <p:spPr>
            <a:xfrm>
              <a:off x="6963627" y="2113037"/>
              <a:ext cx="3673224" cy="59118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子の出生後一定期間内に両親ともに育児休業を取得した場合の　　　　育児休業給付の給付率を引上げます（手取り１０割相当）。</a:t>
              </a:r>
              <a:endParaRPr lang="en-US" altLang="ja-JP" sz="800" b="1" spc="-5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育休をとりやすく、時短勤務を選択しやすく。</a:t>
              </a:r>
            </a:p>
            <a:p>
              <a:pPr marL="306070" marR="81280" algn="ctr">
                <a:spcBef>
                  <a:spcPts val="295"/>
                </a:spcBef>
              </a:pPr>
              <a:r>
                <a:rPr lang="ja-JP" altLang="en-US" sz="800" b="1" spc="-5" dirty="0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看護休暇をもっととりやすく。学級閉鎖や入学式などでも使える！</a:t>
              </a:r>
              <a:endParaRPr sz="800" b="1" dirty="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5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645</Words>
  <Application>Microsoft Office PowerPoint</Application>
  <PresentationFormat>ユーザー設定</PresentationFormat>
  <Paragraphs>155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</vt:lpstr>
      <vt:lpstr>Meiryo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こども未来戦略MAP改訂版</dc:title>
  <dc:creator/>
  <cp:lastModifiedBy/>
  <cp:revision>1</cp:revision>
  <dcterms:created xsi:type="dcterms:W3CDTF">2024-03-12T08:23:26Z</dcterms:created>
  <dcterms:modified xsi:type="dcterms:W3CDTF">2024-03-12T08:24:02Z</dcterms:modified>
</cp:coreProperties>
</file>